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303" r:id="rId5"/>
    <p:sldId id="304" r:id="rId6"/>
    <p:sldId id="277" r:id="rId7"/>
    <p:sldId id="311" r:id="rId8"/>
    <p:sldId id="325" r:id="rId9"/>
    <p:sldId id="312" r:id="rId10"/>
    <p:sldId id="326" r:id="rId11"/>
    <p:sldId id="309" r:id="rId12"/>
    <p:sldId id="314" r:id="rId13"/>
    <p:sldId id="318" r:id="rId14"/>
    <p:sldId id="306" r:id="rId15"/>
    <p:sldId id="307" r:id="rId16"/>
    <p:sldId id="319" r:id="rId17"/>
    <p:sldId id="320" r:id="rId18"/>
    <p:sldId id="321" r:id="rId19"/>
    <p:sldId id="308" r:id="rId20"/>
    <p:sldId id="317" r:id="rId21"/>
    <p:sldId id="298" r:id="rId22"/>
    <p:sldId id="322" r:id="rId23"/>
    <p:sldId id="323" r:id="rId24"/>
    <p:sldId id="324" r:id="rId25"/>
    <p:sldId id="299" r:id="rId26"/>
    <p:sldId id="327" r:id="rId27"/>
    <p:sldId id="263" r:id="rId2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857A7-F430-4EE6-B994-F510B0AE8F4E}">
          <p14:sldIdLst>
            <p14:sldId id="256"/>
            <p14:sldId id="258"/>
            <p14:sldId id="303"/>
            <p14:sldId id="304"/>
            <p14:sldId id="277"/>
            <p14:sldId id="311"/>
            <p14:sldId id="325"/>
            <p14:sldId id="312"/>
            <p14:sldId id="326"/>
            <p14:sldId id="309"/>
            <p14:sldId id="314"/>
            <p14:sldId id="318"/>
            <p14:sldId id="306"/>
            <p14:sldId id="307"/>
            <p14:sldId id="319"/>
            <p14:sldId id="320"/>
            <p14:sldId id="321"/>
            <p14:sldId id="308"/>
            <p14:sldId id="317"/>
            <p14:sldId id="298"/>
            <p14:sldId id="322"/>
            <p14:sldId id="323"/>
            <p14:sldId id="324"/>
            <p14:sldId id="299"/>
            <p14:sldId id="327"/>
            <p14:sldId id="2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ley, Helen" initials="RH" lastIdx="7" clrIdx="0"/>
  <p:cmAuthor id="1" name="Clarke, Julian" initials="C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86679" autoAdjust="0"/>
  </p:normalViewPr>
  <p:slideViewPr>
    <p:cSldViewPr snapToGrid="0" snapToObjects="1" showGuides="1">
      <p:cViewPr>
        <p:scale>
          <a:sx n="80" d="100"/>
          <a:sy n="80" d="100"/>
        </p:scale>
        <p:origin x="-2514" y="-852"/>
      </p:cViewPr>
      <p:guideLst>
        <p:guide orient="horz" pos="2157"/>
        <p:guide orient="horz" pos="4230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1908" y="-12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Outline of the whole</a:t>
            </a:r>
            <a:r>
              <a:rPr lang="en-GB" baseline="0" dirty="0" smtClean="0"/>
              <a:t> session.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First, I’d like to find a little more about you: where you come from, your experience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Include questions that usually use in first slide of Inset Online presentations?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first section – Mark schemes and how we apply them – is generic to all three presentations.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General headings for the AO2 section onwards should be adaptable to both Maths and Practical Skills.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D6ACBE-FD39-49E6-AB67-DADB593F56BA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Verbal note: Did you contribute to the last consultation?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CCB117-C4D2-4FB4-985D-2C8D1EA32FCA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94A7B8-7701-469E-AC70-1C312BA3A616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0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26720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705615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152188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I:\Content and Resources\Events\Templates\Ppt break slide imagery\Welc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91400"/>
            <a:ext cx="4481513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7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Content and Resources\Events\Templates\Ppt break slide imagery\Coffe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82700"/>
            <a:ext cx="4475163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Coffee break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4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and networking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Content and Resources\Events\Templates\Ppt break slide imagery\Networking_Coffe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67650"/>
            <a:ext cx="4475163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Coffee and networking break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16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Content and Resources\Events\Templates\Ppt break slide imagery\Lunch_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58950"/>
            <a:ext cx="4475163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27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Get in touch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3570037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I:\Content and Resources\Events\Templates\Ppt break slide imagery\Get_in_Tou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1668023"/>
            <a:ext cx="4043301" cy="45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9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0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26720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705615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152188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0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9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71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1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9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44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4506453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1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974785"/>
            <a:ext cx="9144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7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5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6294"/>
            <a:ext cx="4028825" cy="97295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6967203" y="6554109"/>
            <a:ext cx="1635126" cy="24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Follow us on Twitter @</a:t>
            </a:r>
            <a:r>
              <a:rPr lang="en-GB" dirty="0" smtClean="0">
                <a:solidFill>
                  <a:srgbClr val="4B4B4B"/>
                </a:solidFill>
              </a:rPr>
              <a:t>AQACPD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464" y="6476351"/>
            <a:ext cx="698205" cy="365125"/>
          </a:xfrm>
        </p:spPr>
        <p:txBody>
          <a:bodyPr/>
          <a:lstStyle/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4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I:\Content and Resources\Events\Templates\Ppt break slide imagery\Welc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91400"/>
            <a:ext cx="4481513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2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Content and Resources\Events\Templates\Ppt break slide imagery\Coffe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82700"/>
            <a:ext cx="4475163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Coffee break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15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and networking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Content and Resources\Events\Templates\Ppt break slide imagery\Networking_Coffe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67650"/>
            <a:ext cx="4475163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Coffee and networking break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43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Content and Resources\Events\Templates\Ppt break slide imagery\Lunch_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58950"/>
            <a:ext cx="4475163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36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Get in touch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3570037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I:\Content and Resources\Events\Templates\Ppt break slide imagery\Get_in_Tou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1668023"/>
            <a:ext cx="4043301" cy="45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7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779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200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38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602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056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40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172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22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4506453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974785"/>
            <a:ext cx="9144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7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5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6294"/>
            <a:ext cx="4028825" cy="97295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6967203" y="6554109"/>
            <a:ext cx="1635126" cy="24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Follow us on Twitter @</a:t>
            </a:r>
            <a:r>
              <a:rPr lang="en-GB" dirty="0" smtClean="0"/>
              <a:t>AQACPD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464" y="6476351"/>
            <a:ext cx="698205" cy="365125"/>
          </a:xfrm>
        </p:spPr>
        <p:txBody>
          <a:bodyPr/>
          <a:lstStyle/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1005"/>
            <a:ext cx="2678400" cy="241200"/>
          </a:xfr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81" r:id="rId8"/>
    <p:sldLayoutId id="2147483665" r:id="rId9"/>
    <p:sldLayoutId id="2147483682" r:id="rId10"/>
    <p:sldLayoutId id="2147483683" r:id="rId11"/>
    <p:sldLayoutId id="2147483686" r:id="rId12"/>
    <p:sldLayoutId id="2147483685" r:id="rId13"/>
    <p:sldLayoutId id="2147483687" r:id="rId14"/>
    <p:sldLayoutId id="2147483678" r:id="rId15"/>
    <p:sldLayoutId id="2147483669" r:id="rId16"/>
    <p:sldLayoutId id="2147483670" r:id="rId17"/>
    <p:sldLayoutId id="2147483671" r:id="rId18"/>
    <p:sldLayoutId id="2147483672" r:id="rId19"/>
    <p:sldLayoutId id="2147483674" r:id="rId20"/>
    <p:sldLayoutId id="2147483673" r:id="rId21"/>
    <p:sldLayoutId id="2147483675" r:id="rId22"/>
    <p:sldLayoutId id="214748367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60000" indent="-360000" algn="l" defTabSz="457200" rtl="0" eaLnBrk="1" latinLnBrk="0" hangingPunct="1">
        <a:lnSpc>
          <a:spcPct val="100000"/>
        </a:lnSpc>
        <a:spcBef>
          <a:spcPts val="400"/>
        </a:spcBef>
        <a:buClr>
          <a:srgbClr val="4B4B4B"/>
        </a:buClr>
        <a:buFont typeface="Arial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4pPr>
      <a:lvl5pPr marL="180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60000" indent="-360000" algn="l" defTabSz="457200" rtl="0" eaLnBrk="1" latinLnBrk="0" hangingPunct="1">
        <a:lnSpc>
          <a:spcPct val="100000"/>
        </a:lnSpc>
        <a:spcBef>
          <a:spcPts val="400"/>
        </a:spcBef>
        <a:buClr>
          <a:srgbClr val="4B4B4B"/>
        </a:buClr>
        <a:buFont typeface="Arial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4pPr>
      <a:lvl5pPr marL="1800000" indent="-360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2400" kern="1200">
          <a:solidFill>
            <a:srgbClr val="4B4B4B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426720"/>
            <a:ext cx="6917704" cy="968675"/>
          </a:xfrm>
        </p:spPr>
        <p:txBody>
          <a:bodyPr/>
          <a:lstStyle/>
          <a:p>
            <a:r>
              <a:rPr lang="en-GB" dirty="0" smtClean="0"/>
              <a:t>Looking </a:t>
            </a:r>
            <a:r>
              <a:rPr lang="en-GB" dirty="0"/>
              <a:t>forward to 2023: Research projects to support future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Julian Clarke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Spring 2019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8"/>
          <a:stretch/>
        </p:blipFill>
        <p:spPr bwMode="auto">
          <a:xfrm>
            <a:off x="5248894" y="2553195"/>
            <a:ext cx="3301340" cy="3693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3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Post-16 research interests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7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</a:t>
            </a:r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This is an opportunity to reflect on the research we are </a:t>
            </a:r>
            <a:r>
              <a:rPr lang="en-GB" dirty="0" smtClean="0"/>
              <a:t>undertaking</a:t>
            </a:r>
            <a:r>
              <a:rPr lang="en-GB" dirty="0"/>
              <a:t>, </a:t>
            </a:r>
            <a:r>
              <a:rPr lang="en-GB" dirty="0" smtClean="0"/>
              <a:t>the approaches we have identified and the questions we have started to explore. 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3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areas of research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A-level </a:t>
            </a:r>
            <a:r>
              <a:rPr lang="en-GB" dirty="0"/>
              <a:t>practical skill assessment through CPAC and examination </a:t>
            </a:r>
            <a:r>
              <a:rPr lang="en-GB" dirty="0" smtClean="0"/>
              <a:t>items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lvl="0">
              <a:spcBef>
                <a:spcPts val="0"/>
              </a:spcBef>
            </a:pPr>
            <a:r>
              <a:rPr lang="en-GB" dirty="0"/>
              <a:t>F</a:t>
            </a:r>
            <a:r>
              <a:rPr lang="en-GB" dirty="0" smtClean="0"/>
              <a:t>actors </a:t>
            </a:r>
            <a:r>
              <a:rPr lang="en-GB" dirty="0"/>
              <a:t>impacting upon distribution of A-level Unclassified grades compared to CPAC </a:t>
            </a:r>
            <a:r>
              <a:rPr lang="en-GB" dirty="0" smtClean="0"/>
              <a:t>pass</a:t>
            </a:r>
          </a:p>
          <a:p>
            <a:pPr lvl="0">
              <a:spcBef>
                <a:spcPts val="0"/>
              </a:spcBef>
            </a:pPr>
            <a:endParaRPr lang="en-GB" dirty="0"/>
          </a:p>
          <a:p>
            <a:pPr lvl="0">
              <a:spcBef>
                <a:spcPts val="0"/>
              </a:spcBef>
            </a:pPr>
            <a:r>
              <a:rPr lang="en-GB" dirty="0"/>
              <a:t>I</a:t>
            </a:r>
            <a:r>
              <a:rPr lang="en-GB" dirty="0" smtClean="0"/>
              <a:t>mpact </a:t>
            </a:r>
            <a:r>
              <a:rPr lang="en-GB" dirty="0"/>
              <a:t>of CPAC pass on skill base of HE </a:t>
            </a:r>
            <a:r>
              <a:rPr lang="en-GB" dirty="0" smtClean="0"/>
              <a:t>students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/>
              <a:t>O</a:t>
            </a:r>
            <a:r>
              <a:rPr lang="en-GB" dirty="0" smtClean="0"/>
              <a:t>utcomes </a:t>
            </a:r>
            <a:r>
              <a:rPr lang="en-GB" dirty="0"/>
              <a:t>of A-level Physics </a:t>
            </a:r>
            <a:r>
              <a:rPr lang="en-GB" dirty="0" smtClean="0"/>
              <a:t>options 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Exploration of Progression from GCSE subject to          A-level subject for matched </a:t>
            </a:r>
            <a:r>
              <a:rPr lang="en-GB" dirty="0" smtClean="0"/>
              <a:t>students</a:t>
            </a:r>
            <a:endParaRPr lang="en-GB" dirty="0"/>
          </a:p>
          <a:p>
            <a:pPr lvl="0"/>
            <a:endParaRPr lang="en-GB" dirty="0"/>
          </a:p>
          <a:p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63007"/>
            <a:ext cx="8045200" cy="431181"/>
          </a:xfrm>
        </p:spPr>
        <p:txBody>
          <a:bodyPr/>
          <a:lstStyle/>
          <a:p>
            <a:r>
              <a:rPr lang="en-GB" dirty="0"/>
              <a:t>A-level practical skill assessment through CPAC and examination items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Practical skills assessed directly through the practical endorsement against the CPAC criteria and graded as Pass/Fail on certificate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Practical skills assessed indirectly through the questions asked on the examination papers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4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25541"/>
            <a:ext cx="8045200" cy="431181"/>
          </a:xfrm>
        </p:spPr>
        <p:txBody>
          <a:bodyPr/>
          <a:lstStyle/>
          <a:p>
            <a:pPr lvl="0"/>
            <a:r>
              <a:rPr lang="en-GB" dirty="0"/>
              <a:t>Factors impacting upon distribution of A-level Unclassified grades compared to CPAC pass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3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8416"/>
            <a:ext cx="8420099" cy="431181"/>
          </a:xfrm>
        </p:spPr>
        <p:txBody>
          <a:bodyPr/>
          <a:lstStyle/>
          <a:p>
            <a:pPr lvl="0"/>
            <a:r>
              <a:rPr lang="en-GB" dirty="0"/>
              <a:t>Impact of CPAC pass on skill base of HE students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9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A-level Physics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0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25541"/>
            <a:ext cx="8045200" cy="431181"/>
          </a:xfrm>
        </p:spPr>
        <p:txBody>
          <a:bodyPr/>
          <a:lstStyle/>
          <a:p>
            <a:r>
              <a:rPr lang="en-GB" dirty="0"/>
              <a:t>Exploration of Progression from GCSE subject </a:t>
            </a:r>
            <a:r>
              <a:rPr lang="en-GB" dirty="0" smtClean="0"/>
              <a:t>to A-level </a:t>
            </a:r>
            <a:r>
              <a:rPr lang="en-GB" dirty="0"/>
              <a:t>subject for matched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research interests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research interests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Effect of teaching time on </a:t>
            </a:r>
            <a:r>
              <a:rPr lang="en-GB" dirty="0" smtClean="0"/>
              <a:t>the performance </a:t>
            </a:r>
            <a:r>
              <a:rPr lang="en-GB" dirty="0"/>
              <a:t>of students on different GCSE </a:t>
            </a:r>
            <a:r>
              <a:rPr lang="en-GB" dirty="0" smtClean="0"/>
              <a:t>pathways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lvl="0">
              <a:spcBef>
                <a:spcPts val="0"/>
              </a:spcBef>
            </a:pPr>
            <a:r>
              <a:rPr lang="en-GB" dirty="0" smtClean="0"/>
              <a:t>Effective assessment of practical skills </a:t>
            </a:r>
            <a:r>
              <a:rPr lang="en-GB" dirty="0"/>
              <a:t>−</a:t>
            </a:r>
            <a:r>
              <a:rPr lang="en-GB" dirty="0" smtClean="0"/>
              <a:t> Legacy ISAs compared </a:t>
            </a:r>
            <a:r>
              <a:rPr lang="en-GB" dirty="0"/>
              <a:t>to reform </a:t>
            </a:r>
            <a:r>
              <a:rPr lang="en-GB" dirty="0" smtClean="0"/>
              <a:t>required </a:t>
            </a:r>
            <a:r>
              <a:rPr lang="en-GB" dirty="0" err="1"/>
              <a:t>p</a:t>
            </a:r>
            <a:r>
              <a:rPr lang="en-GB" dirty="0" err="1" smtClean="0"/>
              <a:t>racticals</a:t>
            </a:r>
            <a:r>
              <a:rPr lang="en-GB" dirty="0" smtClean="0"/>
              <a:t> model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r>
              <a:rPr lang="en-GB" dirty="0" smtClean="0"/>
              <a:t>Subject </a:t>
            </a:r>
            <a:r>
              <a:rPr lang="en-GB" dirty="0"/>
              <a:t>teaching at GCSE − </a:t>
            </a:r>
            <a:r>
              <a:rPr lang="en-GB" dirty="0" err="1"/>
              <a:t>eg</a:t>
            </a:r>
            <a:r>
              <a:rPr lang="en-GB" dirty="0"/>
              <a:t> specialist vs non-specialist </a:t>
            </a:r>
            <a:r>
              <a:rPr lang="en-GB" dirty="0" smtClean="0"/>
              <a:t>teachers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r>
              <a:rPr lang="en-GB" dirty="0" smtClean="0"/>
              <a:t>Co-delivery of the Entry Level Certificate and GCSE Combined Science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for the session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This session will provide an update on the </a:t>
            </a:r>
            <a:r>
              <a:rPr lang="en-GB" dirty="0" smtClean="0"/>
              <a:t>research projects we are currently undertaking within the science curriculum team at AQA </a:t>
            </a:r>
            <a:r>
              <a:rPr lang="en-GB" dirty="0"/>
              <a:t>and will include </a:t>
            </a:r>
            <a:r>
              <a:rPr lang="en-GB" dirty="0" smtClean="0"/>
              <a:t>the opportunity for you to share your view on current issues and inform future developments as we look towards the next round of specification reform.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5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Entry level certificate and GCSE outcomes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1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25541"/>
            <a:ext cx="8045200" cy="431181"/>
          </a:xfrm>
        </p:spPr>
        <p:txBody>
          <a:bodyPr/>
          <a:lstStyle/>
          <a:p>
            <a:r>
              <a:rPr lang="en-GB" dirty="0"/>
              <a:t>Effect of teaching time on the performance of students on different GCSE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assessment of practical </a:t>
            </a:r>
            <a:r>
              <a:rPr lang="en-GB" dirty="0" smtClean="0"/>
              <a:t>skills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8416"/>
            <a:ext cx="8045200" cy="431181"/>
          </a:xfrm>
        </p:spPr>
        <p:txBody>
          <a:bodyPr/>
          <a:lstStyle/>
          <a:p>
            <a:r>
              <a:rPr lang="en-GB" dirty="0"/>
              <a:t>Subject teaching </a:t>
            </a:r>
            <a:r>
              <a:rPr lang="en-GB" dirty="0" smtClean="0"/>
              <a:t>in GCSE Science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2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− work with 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How much teaching time do you get for GCSE in each year?</a:t>
            </a:r>
          </a:p>
          <a:p>
            <a:pPr>
              <a:spcBef>
                <a:spcPts val="0"/>
              </a:spcBef>
            </a:pPr>
            <a:r>
              <a:rPr lang="en-GB" dirty="0"/>
              <a:t>How many teachers are there in the department who are not Science graduates? (out of how many FTE?)</a:t>
            </a:r>
          </a:p>
          <a:p>
            <a:pPr>
              <a:spcBef>
                <a:spcPts val="0"/>
              </a:spcBef>
            </a:pPr>
            <a:r>
              <a:rPr lang="en-GB" dirty="0"/>
              <a:t>How many GCSE students were taught by supply teachers for more than one week?</a:t>
            </a:r>
          </a:p>
          <a:p>
            <a:pPr>
              <a:spcBef>
                <a:spcPts val="0"/>
              </a:spcBef>
            </a:pPr>
            <a:r>
              <a:rPr lang="en-GB" dirty="0"/>
              <a:t>How much time do students spend on practical work on average in a week?</a:t>
            </a:r>
          </a:p>
          <a:p>
            <a:pPr>
              <a:spcBef>
                <a:spcPts val="0"/>
              </a:spcBef>
            </a:pPr>
            <a:r>
              <a:rPr lang="en-GB" dirty="0"/>
              <a:t>Who makes the decision about tier of entry? What is your entry policy based 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chemeClr val="tx2"/>
                </a:solidFill>
              </a:rPr>
              <a:t>To help us with this, please provide your email address, school/college name and the data you have to hand.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9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How did we do?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/>
              <a:t>Please rate this session on the </a:t>
            </a:r>
            <a:r>
              <a:rPr lang="en-GB" sz="2400" b="1" dirty="0"/>
              <a:t>Sched Conference </a:t>
            </a:r>
            <a:r>
              <a:rPr lang="en-GB" sz="2400" b="1" dirty="0" smtClean="0"/>
              <a:t>app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</a:pP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400" dirty="0" smtClean="0"/>
              <a:t>Using </a:t>
            </a:r>
            <a:r>
              <a:rPr lang="en-GB" sz="2400" dirty="0"/>
              <a:t>the </a:t>
            </a:r>
            <a:r>
              <a:rPr lang="en-GB" sz="2400" dirty="0" smtClean="0"/>
              <a:t>postcards provided, </a:t>
            </a:r>
            <a:r>
              <a:rPr lang="en-GB" sz="2400" dirty="0"/>
              <a:t>please </a:t>
            </a:r>
            <a:r>
              <a:rPr lang="en-GB" sz="2400" dirty="0" smtClean="0"/>
              <a:t>write: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one thing you enjoyed about our session or will take away for your teaching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one thing you feel could </a:t>
            </a:r>
            <a:r>
              <a:rPr lang="en-GB" sz="2400" dirty="0"/>
              <a:t>be </a:t>
            </a:r>
            <a:r>
              <a:rPr lang="en-GB" sz="2400" dirty="0" smtClean="0"/>
              <a:t>improved.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Please hand your postcard in as you leave.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3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of a specification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S</a:t>
            </a:r>
            <a:r>
              <a:rPr lang="en-GB" dirty="0" smtClean="0"/>
              <a:t>pecifications </a:t>
            </a:r>
            <a:r>
              <a:rPr lang="en-GB" dirty="0"/>
              <a:t>are approved by </a:t>
            </a:r>
            <a:r>
              <a:rPr lang="en-GB" dirty="0" err="1"/>
              <a:t>OfQual</a:t>
            </a:r>
            <a:r>
              <a:rPr lang="en-GB" dirty="0"/>
              <a:t> for a </a:t>
            </a:r>
            <a:r>
              <a:rPr lang="en-GB" dirty="0" smtClean="0"/>
              <a:t>five </a:t>
            </a:r>
            <a:r>
              <a:rPr lang="en-GB" dirty="0"/>
              <a:t>year </a:t>
            </a:r>
            <a:r>
              <a:rPr lang="en-GB" dirty="0" smtClean="0"/>
              <a:t>term.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If the criteria against which the specifications are written does not change, then approval for a second term can be sought.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The criteria are set by </a:t>
            </a:r>
            <a:r>
              <a:rPr lang="en-GB" dirty="0" err="1" smtClean="0"/>
              <a:t>DfE</a:t>
            </a:r>
            <a:r>
              <a:rPr lang="en-GB" dirty="0" smtClean="0"/>
              <a:t> in collaboration with interested parties and opportunities for feedback are sought through a consultation period.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1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forward…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would you like the GCSE and A-level specifications to look like in:</a:t>
            </a:r>
          </a:p>
          <a:p>
            <a:endParaRPr lang="en-GB" dirty="0"/>
          </a:p>
          <a:p>
            <a:r>
              <a:rPr lang="en-GB" dirty="0" smtClean="0"/>
              <a:t>2023 for GCSE?</a:t>
            </a:r>
          </a:p>
          <a:p>
            <a:endParaRPr lang="en-GB" dirty="0"/>
          </a:p>
          <a:p>
            <a:r>
              <a:rPr lang="en-GB" dirty="0" smtClean="0"/>
              <a:t>2022 for A-level?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2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we undertake research?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245938"/>
            <a:ext cx="8045200" cy="44068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7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projects – why?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an educational charity, </a:t>
            </a:r>
            <a:r>
              <a:rPr lang="en-GB" dirty="0" smtClean="0"/>
              <a:t>we invest </a:t>
            </a:r>
            <a:r>
              <a:rPr lang="en-GB" dirty="0"/>
              <a:t>any profit that is generated into research to support and develop assessment practice.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Research will support the evidence base for future reform and development work.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During the course of </a:t>
            </a:r>
            <a:r>
              <a:rPr lang="en-GB" dirty="0" smtClean="0"/>
              <a:t>this year</a:t>
            </a:r>
            <a:r>
              <a:rPr lang="en-GB" dirty="0"/>
              <a:t>, we </a:t>
            </a:r>
            <a:r>
              <a:rPr lang="en-GB" dirty="0" smtClean="0"/>
              <a:t>have been setting </a:t>
            </a:r>
            <a:r>
              <a:rPr lang="en-GB" dirty="0"/>
              <a:t>up a range of research projects in science; most of these projects will run for a number of years with the findings shared through published reports.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To increase the evidence of what works well so that we can share </a:t>
            </a:r>
            <a:r>
              <a:rPr lang="en-GB" dirty="0" smtClean="0"/>
              <a:t>best </a:t>
            </a:r>
            <a:r>
              <a:rPr lang="en-GB" dirty="0"/>
              <a:t>practice and identify areas for further development.</a:t>
            </a: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This includes having robust evidence to recommend what future summative assessment models should look like; what should be assessed, when and how.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Current research will be used to inform discussions about the next round of specification reform.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We will share the outcomes of our research as part of our wider charitable educational work.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9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Progression?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What does progression into, through and beyond the secondary years look like? (From KS2 to HE and work)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How is progress tracked and supported?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How have the reformed GCSE and A-level specifications impacted upon awareness of progression? What aspects of science education have been impacted?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How is progression into HE and the world of work encouraged and tracked?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Progression?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What is the impact of the new A-levels on HE experience?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is the impact of changes to summative assessment?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 master Events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AQA presentation master Events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937</Words>
  <Application>Microsoft Office PowerPoint</Application>
  <PresentationFormat>On-screen Show (4:3)</PresentationFormat>
  <Paragraphs>133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AQA presentation master Events</vt:lpstr>
      <vt:lpstr>1_AQA presentation master Events</vt:lpstr>
      <vt:lpstr>Looking forward to 2023: Research projects to support future planning</vt:lpstr>
      <vt:lpstr>Outline for the session</vt:lpstr>
      <vt:lpstr>Life of a specification</vt:lpstr>
      <vt:lpstr>Looking forward…</vt:lpstr>
      <vt:lpstr>Why should we undertake research?</vt:lpstr>
      <vt:lpstr>Research projects – why?</vt:lpstr>
      <vt:lpstr>Why?</vt:lpstr>
      <vt:lpstr>Progression?</vt:lpstr>
      <vt:lpstr>Progression?</vt:lpstr>
      <vt:lpstr>Post-16 research interests</vt:lpstr>
      <vt:lpstr>Research topics</vt:lpstr>
      <vt:lpstr>Update on areas of research</vt:lpstr>
      <vt:lpstr>A-level practical skill assessment through CPAC and examination items </vt:lpstr>
      <vt:lpstr>Factors impacting upon distribution of A-level Unclassified grades compared to CPAC pass </vt:lpstr>
      <vt:lpstr>Impact of CPAC pass on skill base of HE students </vt:lpstr>
      <vt:lpstr>Outcomes of A-level Physics options</vt:lpstr>
      <vt:lpstr>Exploration of Progression from GCSE subject to A-level subject for matched students</vt:lpstr>
      <vt:lpstr>GCSE research interests</vt:lpstr>
      <vt:lpstr>GCSE research interests</vt:lpstr>
      <vt:lpstr>Entry level certificate and GCSE outcomes</vt:lpstr>
      <vt:lpstr>Effect of teaching time on the performance of students on different GCSE pathways</vt:lpstr>
      <vt:lpstr>Effective assessment of practical skills</vt:lpstr>
      <vt:lpstr>Subject teaching in GCSE Science</vt:lpstr>
      <vt:lpstr>Research − work with us</vt:lpstr>
      <vt:lpstr>How did we do?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forward to 2023: Research projects to support future planning</dc:title>
  <dc:creator>AQA</dc:creator>
  <cp:lastPrinted>2017-02-06T11:47:27Z</cp:lastPrinted>
  <dcterms:created xsi:type="dcterms:W3CDTF">2017-07-10T11:13:35Z</dcterms:created>
  <dcterms:modified xsi:type="dcterms:W3CDTF">2019-09-04T08:54:34Z</dcterms:modified>
</cp:coreProperties>
</file>