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256" r:id="rId2"/>
    <p:sldId id="302" r:id="rId3"/>
    <p:sldId id="303" r:id="rId4"/>
    <p:sldId id="258" r:id="rId5"/>
    <p:sldId id="277" r:id="rId6"/>
    <p:sldId id="259" r:id="rId7"/>
    <p:sldId id="260" r:id="rId8"/>
    <p:sldId id="261" r:id="rId9"/>
    <p:sldId id="278" r:id="rId10"/>
    <p:sldId id="279" r:id="rId11"/>
    <p:sldId id="289" r:id="rId12"/>
    <p:sldId id="280" r:id="rId13"/>
    <p:sldId id="282" r:id="rId14"/>
    <p:sldId id="283" r:id="rId15"/>
    <p:sldId id="284" r:id="rId16"/>
    <p:sldId id="291" r:id="rId17"/>
    <p:sldId id="288" r:id="rId18"/>
    <p:sldId id="290" r:id="rId19"/>
    <p:sldId id="293" r:id="rId20"/>
    <p:sldId id="292" r:id="rId21"/>
    <p:sldId id="294" r:id="rId22"/>
    <p:sldId id="295" r:id="rId23"/>
    <p:sldId id="297" r:id="rId24"/>
    <p:sldId id="296" r:id="rId25"/>
    <p:sldId id="300" r:id="rId26"/>
    <p:sldId id="263" r:id="rId27"/>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302"/>
            <p14:sldId id="303"/>
            <p14:sldId id="258"/>
            <p14:sldId id="277"/>
            <p14:sldId id="259"/>
            <p14:sldId id="260"/>
            <p14:sldId id="261"/>
            <p14:sldId id="278"/>
            <p14:sldId id="279"/>
            <p14:sldId id="289"/>
            <p14:sldId id="280"/>
            <p14:sldId id="282"/>
            <p14:sldId id="283"/>
            <p14:sldId id="284"/>
            <p14:sldId id="291"/>
            <p14:sldId id="288"/>
            <p14:sldId id="290"/>
            <p14:sldId id="293"/>
            <p14:sldId id="292"/>
            <p14:sldId id="294"/>
            <p14:sldId id="295"/>
            <p14:sldId id="297"/>
            <p14:sldId id="296"/>
            <p14:sldId id="300"/>
            <p14:sldId id="26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y, Helen" initials="RH" lastIdx="4" clrIdx="0"/>
  <p:cmAuthor id="1" name="jbryant" initials="j"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75086" autoAdjust="0"/>
  </p:normalViewPr>
  <p:slideViewPr>
    <p:cSldViewPr snapToGrid="0" snapToObjects="1" showGuides="1">
      <p:cViewPr>
        <p:scale>
          <a:sx n="80" d="100"/>
          <a:sy n="80" d="100"/>
        </p:scale>
        <p:origin x="-2514" y="-504"/>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DA457E0-B7E6-E24E-BA12-0ABEC3185120}" type="datetimeFigureOut">
              <a:rPr lang="en-US" smtClean="0"/>
              <a:t>9/10/2019</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9/10/2019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Outline of the whole</a:t>
            </a:r>
            <a:r>
              <a:rPr lang="en-GB" baseline="0" dirty="0" smtClean="0"/>
              <a:t> session.</a:t>
            </a:r>
          </a:p>
          <a:p>
            <a:endParaRPr lang="en-GB" baseline="0" dirty="0" smtClean="0"/>
          </a:p>
          <a:p>
            <a:r>
              <a:rPr lang="en-GB" baseline="0" dirty="0" smtClean="0"/>
              <a:t>First, I’d like to find a little more about you: where you come from, your experience</a:t>
            </a:r>
          </a:p>
          <a:p>
            <a:endParaRPr lang="en-GB" baseline="0" dirty="0" smtClean="0"/>
          </a:p>
          <a:p>
            <a:r>
              <a:rPr lang="en-GB" baseline="0" dirty="0" smtClean="0"/>
              <a:t>Include questions that usually use in first slide of Inset Online presentations?</a:t>
            </a:r>
          </a:p>
          <a:p>
            <a:endParaRPr lang="en-GB" baseline="0" dirty="0" smtClean="0"/>
          </a:p>
          <a:p>
            <a:r>
              <a:rPr lang="en-GB" baseline="0" dirty="0" smtClean="0"/>
              <a:t>The first section – Mark schemes and how we apply them – is generic to all three presentations.  </a:t>
            </a:r>
          </a:p>
          <a:p>
            <a:endParaRPr lang="en-GB" baseline="0" dirty="0" smtClean="0"/>
          </a:p>
          <a:p>
            <a:r>
              <a:rPr lang="en-GB" baseline="0" dirty="0" smtClean="0"/>
              <a:t>General headings for the AO2 section onwards should be adaptable to both Maths and Practical Skills.</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5D6ACBE-FD39-49E6-AB67-DADB593F56BA}"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98354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Note: ‘encompasses, but is broader than, </a:t>
            </a:r>
            <a:r>
              <a:rPr lang="en-GB" baseline="0" dirty="0" err="1" smtClean="0"/>
              <a:t>k&amp;U</a:t>
            </a:r>
            <a:r>
              <a:rPr lang="en-GB" baseline="0" dirty="0" smtClean="0"/>
              <a:t> of the core practical activities’</a:t>
            </a:r>
          </a:p>
          <a:p>
            <a:endParaRPr lang="en-GB" baseline="0" dirty="0" smtClean="0"/>
          </a:p>
          <a:p>
            <a:r>
              <a:rPr lang="en-GB" b="1" baseline="0" dirty="0" smtClean="0"/>
              <a:t>What does this mean?</a:t>
            </a:r>
          </a:p>
          <a:p>
            <a:endParaRPr lang="en-GB" baseline="0" dirty="0" smtClean="0"/>
          </a:p>
          <a:p>
            <a:r>
              <a:rPr lang="en-GB" baseline="0" dirty="0" smtClean="0"/>
              <a:t>We must assess application of K&amp;U gained by doing the RPAs in a given context, and this context should primarily be </a:t>
            </a:r>
            <a:r>
              <a:rPr lang="en-GB" b="1" baseline="0" dirty="0" smtClean="0"/>
              <a:t>unfamiliar </a:t>
            </a:r>
            <a:r>
              <a:rPr lang="en-GB" baseline="0" dirty="0" smtClean="0"/>
              <a:t>to students – see definition on previous slide</a:t>
            </a:r>
          </a:p>
          <a:p>
            <a:endParaRPr lang="en-GB" baseline="0" dirty="0" smtClean="0"/>
          </a:p>
          <a:p>
            <a:r>
              <a:rPr lang="en-GB" baseline="0" dirty="0" smtClean="0"/>
              <a:t>These rules mean that students need to be taught to expect to see based on methods or experiments they have not done (or based on practical that is covered in the other half of the specification, or on a variant of a practical they may have carried out).  The point of these questions is to assess their ability to </a:t>
            </a:r>
            <a:r>
              <a:rPr lang="en-GB" b="1" baseline="0" dirty="0" smtClean="0"/>
              <a:t>apply  knowledge and skills</a:t>
            </a:r>
            <a:r>
              <a:rPr lang="en-GB" baseline="0" dirty="0" smtClean="0"/>
              <a:t>.  Any information needed to answer the question will be given.</a:t>
            </a:r>
          </a:p>
          <a:p>
            <a:endParaRPr lang="en-GB" baseline="0" dirty="0" smtClean="0"/>
          </a:p>
          <a:p>
            <a:r>
              <a:rPr lang="en-GB" baseline="0" dirty="0" smtClean="0"/>
              <a:t>We also have to get students to apply the knowledge and understanding of the content in situations they might not have come across either – that’s the second bullet point.</a:t>
            </a:r>
          </a:p>
          <a:p>
            <a:endParaRPr lang="en-GB" baseline="0" dirty="0" smtClean="0"/>
          </a:p>
          <a:p>
            <a:r>
              <a:rPr lang="en-GB" baseline="0" dirty="0" smtClean="0"/>
              <a:t>And students need to be able to make links between bits of content – for example in linking an observation with an explanation – and that’s something that they have to do: we do not signpost it.</a:t>
            </a:r>
          </a:p>
          <a:p>
            <a:endParaRPr lang="en-GB" baseline="0" dirty="0" smtClean="0"/>
          </a:p>
          <a:p>
            <a:endParaRPr lang="en-GB" baseline="0"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DD55E9-E37B-4FE9-9A36-03988D0A5CDB}"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159716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rgbClr val="4B4B4B"/>
                </a:solidFill>
              </a:rPr>
              <a:t>We have</a:t>
            </a:r>
            <a:r>
              <a:rPr lang="en-GB" b="1" baseline="0" dirty="0" smtClean="0">
                <a:solidFill>
                  <a:srgbClr val="4B4B4B"/>
                </a:solidFill>
              </a:rPr>
              <a:t> to assess all this at all levels of demand – from Grade 1 up to Grade 9.  There is no AO2 that is tier specific</a:t>
            </a:r>
            <a:endParaRPr lang="en-GB" b="1" dirty="0" smtClean="0">
              <a:solidFill>
                <a:srgbClr val="4B4B4B"/>
              </a:solidFill>
            </a:endParaRPr>
          </a:p>
          <a:p>
            <a:endParaRPr lang="en-GB" dirty="0" smtClean="0">
              <a:solidFill>
                <a:srgbClr val="4B4B4B"/>
              </a:solidFill>
            </a:endParaRPr>
          </a:p>
          <a:p>
            <a:r>
              <a:rPr lang="en-GB" dirty="0" smtClean="0">
                <a:solidFill>
                  <a:srgbClr val="4B4B4B"/>
                </a:solidFill>
              </a:rPr>
              <a:t>Graph work: plotting graphs from data, drawing lines of best fit,</a:t>
            </a:r>
            <a:r>
              <a:rPr lang="en-GB" baseline="0" dirty="0" smtClean="0">
                <a:solidFill>
                  <a:srgbClr val="4B4B4B"/>
                </a:solidFill>
              </a:rPr>
              <a:t> </a:t>
            </a:r>
            <a:r>
              <a:rPr lang="en-GB" dirty="0" smtClean="0">
                <a:solidFill>
                  <a:srgbClr val="4B4B4B"/>
                </a:solidFill>
              </a:rPr>
              <a:t>reading points off a graph, drawing tangents to a curve, explaining why a particular type of graph is chosen, analysing data/a pattern/trend on a graph</a:t>
            </a:r>
            <a:endParaRPr lang="en-GB" baseline="0" dirty="0" smtClean="0"/>
          </a:p>
          <a:p>
            <a:endParaRPr lang="en-GB" dirty="0" smtClean="0"/>
          </a:p>
          <a:p>
            <a:endParaRPr lang="en-GB" dirty="0" smtClean="0"/>
          </a:p>
          <a:p>
            <a:r>
              <a:rPr lang="en-GB" dirty="0" smtClean="0"/>
              <a:t>Sometimes </a:t>
            </a:r>
            <a:r>
              <a:rPr lang="en-GB" baseline="0" dirty="0" smtClean="0"/>
              <a:t>a question involving data is AO3 rather than AO2, even if they’re manipulating data – all about the ‘analysis and evaluation’ – comes under the last bullet point on slide 12</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Can always tell from the question which AO is being assessed – but do need to analyse what the question is asking you to do. Although it is easier once you see the mark scheme, students don’t need to know what AO the question is assessing.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You can find examples of all of these</a:t>
            </a:r>
            <a:r>
              <a:rPr lang="en-GB" baseline="0" dirty="0" smtClean="0"/>
              <a:t> in this summer’s examinations – all papers.   Most easily identified by first looking at the mark scheme, where the AOs are identified.  Can then look at the individual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15</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solidFill>
                  <a:schemeClr val="tx1">
                    <a:lumMod val="50000"/>
                  </a:schemeClr>
                </a:solidFill>
              </a:rPr>
              <a:t>Full details for every paper are given in the Examiners reports – on SKM</a:t>
            </a:r>
          </a:p>
          <a:p>
            <a:endParaRPr lang="en-GB" dirty="0" smtClean="0">
              <a:solidFill>
                <a:schemeClr val="tx1">
                  <a:lumMod val="50000"/>
                </a:schemeClr>
              </a:solidFill>
            </a:endParaRPr>
          </a:p>
          <a:p>
            <a:r>
              <a:rPr lang="en-GB" dirty="0" smtClean="0">
                <a:solidFill>
                  <a:schemeClr val="tx1">
                    <a:lumMod val="50000"/>
                  </a:schemeClr>
                </a:solidFill>
              </a:rPr>
              <a:t>BP 1 – </a:t>
            </a:r>
            <a:r>
              <a:rPr lang="en-GB" dirty="0" smtClean="0">
                <a:solidFill>
                  <a:srgbClr val="4B4B4B"/>
                </a:solidFill>
              </a:rPr>
              <a:t>example</a:t>
            </a:r>
            <a:r>
              <a:rPr lang="en-GB" baseline="0" dirty="0" smtClean="0">
                <a:solidFill>
                  <a:srgbClr val="4B4B4B"/>
                </a:solidFill>
              </a:rPr>
              <a:t> confusing </a:t>
            </a:r>
            <a:r>
              <a:rPr lang="en-GB" dirty="0" smtClean="0">
                <a:solidFill>
                  <a:srgbClr val="4B4B4B"/>
                </a:solidFill>
              </a:rPr>
              <a:t> ‘control’ and ‘control variable’, or inappropriate</a:t>
            </a:r>
            <a:r>
              <a:rPr lang="en-GB" baseline="0" dirty="0" smtClean="0">
                <a:solidFill>
                  <a:srgbClr val="4B4B4B"/>
                </a:solidFill>
              </a:rPr>
              <a:t> usage - </a:t>
            </a:r>
            <a:r>
              <a:rPr lang="en-GB" dirty="0" smtClean="0">
                <a:solidFill>
                  <a:srgbClr val="4B4B4B"/>
                </a:solidFill>
              </a:rPr>
              <a:t>examples accurate</a:t>
            </a:r>
            <a:r>
              <a:rPr lang="en-GB" baseline="0" dirty="0" smtClean="0">
                <a:solidFill>
                  <a:srgbClr val="4B4B4B"/>
                </a:solidFill>
              </a:rPr>
              <a:t> and precise, valid, fair test (which is generally too vague to be creditable)</a:t>
            </a:r>
          </a:p>
          <a:p>
            <a:r>
              <a:rPr lang="en-GB" baseline="0" dirty="0" smtClean="0">
                <a:solidFill>
                  <a:srgbClr val="4B4B4B"/>
                </a:solidFill>
              </a:rPr>
              <a:t>BP 2 – example calculating a percentage</a:t>
            </a:r>
          </a:p>
          <a:p>
            <a:r>
              <a:rPr lang="en-GB" baseline="0" dirty="0" smtClean="0">
                <a:solidFill>
                  <a:srgbClr val="4B4B4B"/>
                </a:solidFill>
              </a:rPr>
              <a:t>BP 3 – the graph paper given in the question allows for quite large axes usually</a:t>
            </a:r>
          </a:p>
          <a:p>
            <a:r>
              <a:rPr lang="en-GB" baseline="0" dirty="0" smtClean="0">
                <a:solidFill>
                  <a:srgbClr val="4B4B4B"/>
                </a:solidFill>
              </a:rPr>
              <a:t>BP 4 – inaccuracy of plotting – dots instead of crosses (which are clearer and can be more accurately placed), not plotting all the points – especially the origin if given in a table of data, risks not gaining all the plotting marks</a:t>
            </a:r>
          </a:p>
          <a:p>
            <a:r>
              <a:rPr lang="en-GB" baseline="0" dirty="0" smtClean="0">
                <a:solidFill>
                  <a:srgbClr val="4B4B4B"/>
                </a:solidFill>
              </a:rPr>
              <a:t>Sometimes incorrect graph plotted (</a:t>
            </a:r>
            <a:r>
              <a:rPr lang="en-GB" baseline="0" dirty="0" err="1" smtClean="0">
                <a:solidFill>
                  <a:srgbClr val="4B4B4B"/>
                </a:solidFill>
              </a:rPr>
              <a:t>eg</a:t>
            </a:r>
            <a:r>
              <a:rPr lang="en-GB" baseline="0" dirty="0" smtClean="0">
                <a:solidFill>
                  <a:srgbClr val="4B4B4B"/>
                </a:solidFill>
              </a:rPr>
              <a:t> bar chart instead of line graph)</a:t>
            </a:r>
          </a:p>
          <a:p>
            <a:r>
              <a:rPr lang="en-GB" baseline="0" dirty="0" smtClean="0">
                <a:solidFill>
                  <a:srgbClr val="4B4B4B"/>
                </a:solidFill>
              </a:rPr>
              <a:t>BP 5 – Students often unable to interpret data given in a graph to describe trends and relationships.  </a:t>
            </a:r>
            <a:r>
              <a:rPr lang="en-GB" sz="1200" dirty="0" smtClean="0"/>
              <a:t>Using graphs is a skill that students should use in as many different contexts as possible. They may need to be able to describe a graph or draw a conclusion from it. </a:t>
            </a:r>
            <a:endParaRPr lang="en-GB" baseline="0" dirty="0" smtClean="0">
              <a:solidFill>
                <a:srgbClr val="4B4B4B"/>
              </a:solidFill>
            </a:endParaRPr>
          </a:p>
          <a:p>
            <a:r>
              <a:rPr lang="en-GB" baseline="0" dirty="0" smtClean="0">
                <a:solidFill>
                  <a:srgbClr val="4B4B4B"/>
                </a:solidFill>
              </a:rPr>
              <a:t>BP 6 – common problem -  </a:t>
            </a:r>
            <a:r>
              <a:rPr lang="en-GB" baseline="0" dirty="0" err="1" smtClean="0">
                <a:solidFill>
                  <a:srgbClr val="4B4B4B"/>
                </a:solidFill>
              </a:rPr>
              <a:t>lobf</a:t>
            </a:r>
            <a:r>
              <a:rPr lang="en-GB" baseline="0" dirty="0" smtClean="0">
                <a:solidFill>
                  <a:srgbClr val="4B4B4B"/>
                </a:solidFill>
              </a:rPr>
              <a:t> is not always a straight line through the origin – in science is often a curve but many students attempt to draw a straight line.  Dot-to-dot not acceptable if told to draw a </a:t>
            </a:r>
            <a:r>
              <a:rPr lang="en-GB" baseline="0" dirty="0" err="1" smtClean="0">
                <a:solidFill>
                  <a:srgbClr val="4B4B4B"/>
                </a:solidFill>
              </a:rPr>
              <a:t>lobf</a:t>
            </a:r>
            <a:r>
              <a:rPr lang="en-GB" baseline="0" dirty="0" smtClean="0">
                <a:solidFill>
                  <a:srgbClr val="4B4B4B"/>
                </a:solidFill>
              </a:rPr>
              <a:t>. Line drawing often very inaccurate: more than one line, not smooth, fuzzy.</a:t>
            </a:r>
          </a:p>
          <a:p>
            <a:r>
              <a:rPr lang="en-GB" baseline="0" dirty="0" smtClean="0">
                <a:solidFill>
                  <a:srgbClr val="4B4B4B"/>
                </a:solidFill>
              </a:rPr>
              <a:t>BP 7 - </a:t>
            </a:r>
            <a:r>
              <a:rPr lang="en-GB" dirty="0" smtClean="0">
                <a:solidFill>
                  <a:schemeClr val="tx1">
                    <a:lumMod val="50000"/>
                  </a:schemeClr>
                </a:solidFill>
              </a:rPr>
              <a:t>Some students have clearly learned ‘standard’ answers but these need to be adapted to fit the context asked about. </a:t>
            </a:r>
          </a:p>
          <a:p>
            <a:r>
              <a:rPr lang="en-GB" baseline="0" dirty="0" smtClean="0"/>
              <a:t>BP 8 -  Very few responses seen where students were ‘thinking outside the box’ in terms of bringing in knowledge from other parts of the specification to enhance their answers – </a:t>
            </a:r>
            <a:r>
              <a:rPr lang="en-GB" baseline="0" dirty="0" err="1" smtClean="0"/>
              <a:t>eg</a:t>
            </a:r>
            <a:r>
              <a:rPr lang="en-GB" baseline="0" dirty="0" smtClean="0"/>
              <a:t> thinking about respiration, decay and oxygen levels in biology.  We do have to ask questions that require this without pointing out to students that this is what they need to do.  Teachers need to start thinking a bit more about how different areas of the spec can be related – rather than a silo. </a:t>
            </a:r>
            <a:endParaRPr lang="en-GB"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16</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For this presentation examples will concentrate on Graphing skills, Applying</a:t>
            </a:r>
            <a:r>
              <a:rPr lang="en-GB" baseline="0" dirty="0" smtClean="0"/>
              <a:t> knowledge in an unfamiliar context and using/interpreting specialist diagrams – other aspects of maths and practical skills are covered in Julian’s and Elise’s presentations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Will probably only have time to look at one example to mark, but there are many more in the support booklet.  Intended for you to take and discuss with colleagues. Show how student did/did not gain marks.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With each one there is the mark scheme and examiner commentary as to marks.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For each question, you will find more information in the examiner reports (available on SKM) on how students performed.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DD437C7-2C4F-4E13-BA24-4C301221694D}"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17</a:t>
            </a:fld>
            <a:endParaRPr lang="en-US"/>
          </a:p>
        </p:txBody>
      </p:sp>
    </p:spTree>
    <p:extLst>
      <p:ext uri="{BB962C8B-B14F-4D97-AF65-F5344CB8AC3E}">
        <p14:creationId xmlns:p14="http://schemas.microsoft.com/office/powerpoint/2010/main" val="289905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1 and 2 are the same question, as </a:t>
            </a:r>
            <a:r>
              <a:rPr lang="en-GB" baseline="0" dirty="0" smtClean="0"/>
              <a:t>both of these examples are very representative of what we were seeing.</a:t>
            </a:r>
          </a:p>
          <a:p>
            <a:endParaRPr lang="en-GB" baseline="0" dirty="0" smtClean="0"/>
          </a:p>
          <a:p>
            <a:r>
              <a:rPr lang="en-GB" baseline="0" dirty="0" smtClean="0"/>
              <a:t>Example 3 is a high-demand question requiring students to apply their knowledge of equilibria in an unfamiliar context</a:t>
            </a:r>
          </a:p>
          <a:p>
            <a:endParaRPr lang="en-GB" baseline="0" dirty="0" smtClean="0"/>
          </a:p>
          <a:p>
            <a:r>
              <a:rPr lang="en-GB" baseline="0" dirty="0" smtClean="0"/>
              <a:t>Commentaries and marks given are provided in the support booklet.</a:t>
            </a:r>
          </a:p>
          <a:p>
            <a:endParaRPr lang="en-GB" baseline="0" dirty="0" smtClean="0"/>
          </a:p>
          <a:p>
            <a:r>
              <a:rPr lang="en-GB" baseline="0" dirty="0" smtClean="0"/>
              <a:t>There are further examples in the Support booklet, for you to take away and use as basis for discussions in school.</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18</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Example 1 – assesses student ability to plot 6</a:t>
            </a:r>
            <a:r>
              <a:rPr lang="en-GB" sz="1200" kern="1200" baseline="0" dirty="0" smtClean="0">
                <a:solidFill>
                  <a:schemeClr val="tx1"/>
                </a:solidFill>
                <a:effectLst/>
                <a:latin typeface="+mn-lt"/>
                <a:ea typeface="+mn-ea"/>
                <a:cs typeface="+mn-cs"/>
              </a:rPr>
              <a:t> data points accurately and draw an appropriate smooth curve of best fit.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student has correctly plotted all the points from the table of data, within</a:t>
            </a:r>
            <a:r>
              <a:rPr lang="en-GB" sz="1200" kern="1200" baseline="0" dirty="0" smtClean="0">
                <a:solidFill>
                  <a:schemeClr val="tx1"/>
                </a:solidFill>
                <a:effectLst/>
                <a:latin typeface="+mn-lt"/>
                <a:ea typeface="+mn-ea"/>
                <a:cs typeface="+mn-cs"/>
              </a:rPr>
              <a:t> the tolerance allowed in the mark scheme, </a:t>
            </a:r>
            <a:r>
              <a:rPr lang="en-GB" sz="1200" kern="1200" dirty="0" smtClean="0">
                <a:solidFill>
                  <a:schemeClr val="tx1"/>
                </a:solidFill>
                <a:effectLst/>
                <a:latin typeface="+mn-lt"/>
                <a:ea typeface="+mn-ea"/>
                <a:cs typeface="+mn-cs"/>
              </a:rPr>
              <a:t>although the crosses could have been clearer.</a:t>
            </a:r>
          </a:p>
          <a:p>
            <a:r>
              <a:rPr lang="en-GB" sz="1200" kern="1200" dirty="0" smtClean="0">
                <a:solidFill>
                  <a:schemeClr val="tx1"/>
                </a:solidFill>
                <a:effectLst/>
                <a:latin typeface="+mn-lt"/>
                <a:ea typeface="+mn-ea"/>
                <a:cs typeface="+mn-cs"/>
              </a:rPr>
              <a:t>They have attempted to draw a curved line of best fit, but it has not been drawn through all the points and is not a smooth enough curve. So the mark for </a:t>
            </a:r>
            <a:r>
              <a:rPr lang="en-GB" sz="1200" kern="1200" dirty="0" err="1" smtClean="0">
                <a:solidFill>
                  <a:schemeClr val="tx1"/>
                </a:solidFill>
                <a:effectLst/>
                <a:latin typeface="+mn-lt"/>
                <a:ea typeface="+mn-ea"/>
                <a:cs typeface="+mn-cs"/>
              </a:rPr>
              <a:t>lobf</a:t>
            </a:r>
            <a:r>
              <a:rPr lang="en-GB" sz="1200" kern="1200" dirty="0" smtClean="0">
                <a:solidFill>
                  <a:schemeClr val="tx1"/>
                </a:solidFill>
                <a:effectLst/>
                <a:latin typeface="+mn-lt"/>
                <a:ea typeface="+mn-ea"/>
                <a:cs typeface="+mn-cs"/>
              </a:rPr>
              <a:t> cannot be awarded.</a:t>
            </a:r>
          </a:p>
          <a:p>
            <a:r>
              <a:rPr lang="en-GB" sz="1200" kern="1200" dirty="0" smtClean="0">
                <a:solidFill>
                  <a:schemeClr val="tx1"/>
                </a:solidFill>
                <a:effectLst/>
                <a:latin typeface="+mn-lt"/>
                <a:ea typeface="+mn-ea"/>
                <a:cs typeface="+mn-cs"/>
              </a:rPr>
              <a:t>Total 2 marks.</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19</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Example</a:t>
            </a:r>
            <a:r>
              <a:rPr lang="en-GB" sz="1200" kern="1200" baseline="0" dirty="0" smtClean="0">
                <a:solidFill>
                  <a:schemeClr val="tx1"/>
                </a:solidFill>
                <a:effectLst/>
                <a:latin typeface="+mn-lt"/>
                <a:ea typeface="+mn-ea"/>
                <a:cs typeface="+mn-cs"/>
              </a:rPr>
              <a:t> 2 – same question as Example 1</a:t>
            </a:r>
          </a:p>
          <a:p>
            <a:r>
              <a:rPr lang="en-GB" sz="1200" kern="1200" dirty="0" smtClean="0">
                <a:solidFill>
                  <a:schemeClr val="tx1"/>
                </a:solidFill>
                <a:effectLst/>
                <a:latin typeface="+mn-lt"/>
                <a:ea typeface="+mn-ea"/>
                <a:cs typeface="+mn-cs"/>
              </a:rPr>
              <a:t>The student has plotted four of the five points correctly, within the tolerance allowed, so gains 1 mark for the plotting.</a:t>
            </a:r>
          </a:p>
          <a:p>
            <a:r>
              <a:rPr lang="en-GB" sz="1200" kern="1200" dirty="0" smtClean="0">
                <a:solidFill>
                  <a:schemeClr val="tx1"/>
                </a:solidFill>
                <a:effectLst/>
                <a:latin typeface="+mn-lt"/>
                <a:ea typeface="+mn-ea"/>
                <a:cs typeface="+mn-cs"/>
              </a:rPr>
              <a:t>The line of best fit is incorrect, so the marks for this cannot be awarded.</a:t>
            </a:r>
          </a:p>
          <a:p>
            <a:r>
              <a:rPr lang="en-GB" sz="1200" kern="1200" dirty="0" smtClean="0">
                <a:solidFill>
                  <a:schemeClr val="tx1"/>
                </a:solidFill>
                <a:effectLst/>
                <a:latin typeface="+mn-lt"/>
                <a:ea typeface="+mn-ea"/>
                <a:cs typeface="+mn-cs"/>
              </a:rPr>
              <a:t>Total 1 mark.</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20</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is a high-demand question requiring</a:t>
            </a:r>
            <a:r>
              <a:rPr lang="en-GB" sz="1200" kern="1200" baseline="0" dirty="0" smtClean="0">
                <a:solidFill>
                  <a:schemeClr val="tx1"/>
                </a:solidFill>
                <a:effectLst/>
                <a:latin typeface="+mn-lt"/>
                <a:ea typeface="+mn-ea"/>
                <a:cs typeface="+mn-cs"/>
              </a:rPr>
              <a:t> students to link their knowledge and understanding of the water cycle to the context of a method of purifying water to create potable water.  It is taken from Combined Science: Synergy.</a:t>
            </a:r>
          </a:p>
          <a:p>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Although the student has not clearly indicated how the process works with the equipment shown, there is a basic understanding of the principles involved. They have recognised that the water will evaporate and condense on the plastic sheet, so gain marking points 2 and 3.  There is nothing else of any merit in this answer, however.</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21</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a:t>
            </a:r>
            <a:r>
              <a:rPr lang="en-GB" baseline="0" dirty="0" smtClean="0"/>
              <a:t> examples of student responses in AO2 questions are given in the Support booklet, along with marks and commentaries.  You can use these as marking exercises with your colleagues.</a:t>
            </a:r>
          </a:p>
          <a:p>
            <a:endParaRPr lang="en-GB" baseline="0" dirty="0" smtClean="0"/>
          </a:p>
          <a:p>
            <a:r>
              <a:rPr lang="en-GB" baseline="0" dirty="0" smtClean="0"/>
              <a:t>Let’s now look at a couple of examples and discuss how you might use them (or similar – there are lots of examples in the summer papers) to improve student performance</a:t>
            </a:r>
          </a:p>
          <a:p>
            <a:endParaRPr lang="en-GB" baseline="0" dirty="0" smtClean="0"/>
          </a:p>
          <a:p>
            <a:r>
              <a:rPr lang="en-GB" baseline="0" dirty="0" smtClean="0"/>
              <a:t>Consider how you could use these – and other examples from this summer’s exams – to help students to focus in future series.</a:t>
            </a:r>
          </a:p>
          <a:p>
            <a:endParaRPr lang="en-GB" dirty="0" smtClean="0"/>
          </a:p>
          <a:p>
            <a:r>
              <a:rPr lang="en-GB" dirty="0" smtClean="0"/>
              <a:t>Don’t have to use whole papers</a:t>
            </a:r>
            <a:r>
              <a:rPr lang="en-GB" baseline="0" dirty="0" smtClean="0"/>
              <a:t> – by looking at the AOs identified in the mark scheme you can use individual questions to target particular AOs and skills – in this case the infinite variety that is AO2!</a:t>
            </a:r>
            <a:endParaRPr lang="en-GB" dirty="0" smtClean="0"/>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22</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As I said earlier, AOs are not demand specific and we have to assess all AOs (including the different strands and elements)  at all levels of demand – from Grade 1 up to Grade 9.</a:t>
            </a:r>
          </a:p>
          <a:p>
            <a:endParaRPr lang="en-GB" baseline="0" dirty="0" smtClean="0"/>
          </a:p>
          <a:p>
            <a:r>
              <a:rPr lang="en-GB" dirty="0" smtClean="0"/>
              <a:t>Let’s consider some of the factors that are</a:t>
            </a:r>
            <a:r>
              <a:rPr lang="en-GB" baseline="0" dirty="0" smtClean="0"/>
              <a:t> used to determine the level of demand of a question.</a:t>
            </a:r>
          </a:p>
          <a:p>
            <a:endParaRPr lang="en-GB" baseline="0" dirty="0" smtClean="0"/>
          </a:p>
          <a:p>
            <a:pPr>
              <a:spcAft>
                <a:spcPts val="600"/>
              </a:spcAft>
            </a:pPr>
            <a:r>
              <a:rPr lang="en-GB" dirty="0" smtClean="0">
                <a:solidFill>
                  <a:srgbClr val="4B4B4B"/>
                </a:solidFill>
              </a:rPr>
              <a:t>First: What</a:t>
            </a:r>
            <a:r>
              <a:rPr lang="en-GB" baseline="0" dirty="0" smtClean="0">
                <a:solidFill>
                  <a:srgbClr val="4B4B4B"/>
                </a:solidFill>
              </a:rPr>
              <a:t> l</a:t>
            </a:r>
            <a:r>
              <a:rPr lang="en-GB" dirty="0" smtClean="0">
                <a:solidFill>
                  <a:srgbClr val="4B4B4B"/>
                </a:solidFill>
              </a:rPr>
              <a:t>evels of demand do we use in AQA GCSE Science papers:</a:t>
            </a:r>
          </a:p>
          <a:p>
            <a:pPr lvl="1">
              <a:spcAft>
                <a:spcPts val="600"/>
              </a:spcAft>
            </a:pPr>
            <a:r>
              <a:rPr lang="en-GB" dirty="0" smtClean="0">
                <a:solidFill>
                  <a:srgbClr val="4B4B4B"/>
                </a:solidFill>
              </a:rPr>
              <a:t>Low (grades 1-3)</a:t>
            </a:r>
          </a:p>
          <a:p>
            <a:pPr lvl="1">
              <a:spcAft>
                <a:spcPts val="600"/>
              </a:spcAft>
            </a:pPr>
            <a:r>
              <a:rPr lang="en-GB" dirty="0" smtClean="0">
                <a:solidFill>
                  <a:srgbClr val="4B4B4B"/>
                </a:solidFill>
              </a:rPr>
              <a:t>Standard (grades 4-5)</a:t>
            </a:r>
          </a:p>
          <a:p>
            <a:pPr lvl="1">
              <a:spcAft>
                <a:spcPts val="600"/>
              </a:spcAft>
            </a:pPr>
            <a:r>
              <a:rPr lang="en-GB" dirty="0" smtClean="0">
                <a:solidFill>
                  <a:srgbClr val="4B4B4B"/>
                </a:solidFill>
              </a:rPr>
              <a:t>High (grades 6-9)</a:t>
            </a:r>
          </a:p>
          <a:p>
            <a:endParaRPr lang="en-GB" baseline="0" dirty="0" smtClean="0"/>
          </a:p>
          <a:p>
            <a:pPr marL="0" indent="0">
              <a:buNone/>
            </a:pPr>
            <a:r>
              <a:rPr lang="en-GB" b="1" baseline="0" dirty="0" smtClean="0"/>
              <a:t>The content being assessed </a:t>
            </a:r>
            <a:r>
              <a:rPr lang="en-GB" baseline="0" dirty="0" smtClean="0"/>
              <a:t>might be a factor – some parts of the specification are Higher tier only – which means they’ll only ever be assessed at grades 4-5 or 6+ and never at Low demand.  Remember HT only means assessed on the Higher tier paper – not just high demand, so could expect to see some of this content assessed at grades 4-5.  Won’t be on the Foundation tier paper, however.</a:t>
            </a:r>
          </a:p>
          <a:p>
            <a:pPr marL="0" indent="0">
              <a:buNone/>
            </a:pPr>
            <a:endParaRPr lang="en-GB" baseline="0" dirty="0" smtClean="0"/>
          </a:p>
          <a:p>
            <a:pPr marL="0" indent="0">
              <a:buNone/>
            </a:pPr>
            <a:r>
              <a:rPr lang="en-GB" baseline="0" dirty="0" smtClean="0"/>
              <a:t>Is it content that covers intrinsically difficult concepts?  How can we devise questions that assess K&amp;U of these concepts at grades 1-3?</a:t>
            </a:r>
          </a:p>
          <a:p>
            <a:pPr marL="228600" indent="-228600">
              <a:buAutoNum type="arabicPlain"/>
            </a:pPr>
            <a:endParaRPr lang="en-GB" baseline="0" dirty="0" smtClean="0"/>
          </a:p>
          <a:p>
            <a:pPr marL="0" indent="0">
              <a:buNone/>
            </a:pPr>
            <a:r>
              <a:rPr lang="en-GB" baseline="0" dirty="0" smtClean="0"/>
              <a:t>Is it covering very familiar content, or a very familiar context</a:t>
            </a:r>
          </a:p>
          <a:p>
            <a:pPr marL="0" indent="0">
              <a:buNone/>
            </a:pPr>
            <a:endParaRPr lang="en-GB" baseline="0" dirty="0" smtClean="0"/>
          </a:p>
          <a:p>
            <a:r>
              <a:rPr lang="en-GB" baseline="0" dirty="0" smtClean="0"/>
              <a:t>Within that, what else will make a question more/less difficult?</a:t>
            </a:r>
          </a:p>
          <a:p>
            <a:endParaRPr lang="en-GB" baseline="0" dirty="0" smtClean="0"/>
          </a:p>
          <a:p>
            <a:r>
              <a:rPr lang="en-GB" b="1" baseline="0" dirty="0" smtClean="0"/>
              <a:t>Command word used </a:t>
            </a:r>
            <a:r>
              <a:rPr lang="en-GB" baseline="0" dirty="0" smtClean="0"/>
              <a:t>– for example,  Describe will likely be of a lower level of demand than Explain – see examples 7 and 8, which both ask students to use the information given in a graph. Although we do ask high demand ‘Describe’ questions and low demand ‘explain’ ones – in these cases, what we would look for in the mark scheme might be more simple or require less linking of ideas at lower levels that at higher – look at some examples in the mark schemes. </a:t>
            </a:r>
          </a:p>
          <a:p>
            <a:endParaRPr lang="en-GB" baseline="0" dirty="0" smtClean="0"/>
          </a:p>
          <a:p>
            <a:r>
              <a:rPr lang="en-GB" baseline="0" dirty="0" smtClean="0"/>
              <a:t>Amount of cueing given </a:t>
            </a:r>
          </a:p>
          <a:p>
            <a:r>
              <a:rPr lang="en-GB" baseline="0" dirty="0" err="1" smtClean="0"/>
              <a:t>Eg</a:t>
            </a:r>
            <a:r>
              <a:rPr lang="en-GB" baseline="0" dirty="0" smtClean="0"/>
              <a:t> in graph drawing – bullet points reminding what needs to do – lower level of demand.  Helps students to focus. At High demand this cueing is not there or minimal as expected to know what to do when told to plot data</a:t>
            </a:r>
          </a:p>
          <a:p>
            <a:r>
              <a:rPr lang="en-GB" baseline="0" dirty="0" smtClean="0"/>
              <a:t>In a diagram, might use a very standard diagram, with some labels added for low demand – but might make it less obvious for higher levels</a:t>
            </a:r>
          </a:p>
          <a:p>
            <a:endParaRPr lang="en-GB" baseline="0" dirty="0" smtClean="0"/>
          </a:p>
          <a:p>
            <a:r>
              <a:rPr lang="en-GB" baseline="0" dirty="0" smtClean="0"/>
              <a:t>Type of question: </a:t>
            </a:r>
          </a:p>
          <a:p>
            <a:r>
              <a:rPr lang="en-GB" baseline="0" dirty="0" smtClean="0"/>
              <a:t>Is the question completely open?  Often making it a closed question (</a:t>
            </a:r>
            <a:r>
              <a:rPr lang="en-GB" baseline="0" dirty="0" err="1" smtClean="0"/>
              <a:t>eg</a:t>
            </a:r>
            <a:r>
              <a:rPr lang="en-GB" baseline="0" dirty="0" smtClean="0"/>
              <a:t> sentence completion – with or without words to choose – or multiple choice) will lower the demand of the question.</a:t>
            </a:r>
          </a:p>
          <a:p>
            <a:r>
              <a:rPr lang="en-GB" baseline="0" dirty="0" smtClean="0"/>
              <a:t>Long answer/short answer (of course, we have to assess extended response at all levels – even grades 1-3)</a:t>
            </a:r>
          </a:p>
          <a:p>
            <a:r>
              <a:rPr lang="en-GB" baseline="0" dirty="0" smtClean="0"/>
              <a:t>Number of responses needed </a:t>
            </a:r>
          </a:p>
          <a:p>
            <a:endParaRPr lang="en-GB" baseline="0" dirty="0" smtClean="0"/>
          </a:p>
          <a:p>
            <a:r>
              <a:rPr lang="en-GB" baseline="0" dirty="0" smtClean="0"/>
              <a:t>Amount of data given to plot</a:t>
            </a:r>
          </a:p>
          <a:p>
            <a:r>
              <a:rPr lang="en-GB" baseline="0" dirty="0" smtClean="0"/>
              <a:t>Detail of data (</a:t>
            </a:r>
            <a:r>
              <a:rPr lang="en-GB" baseline="0" dirty="0" err="1" smtClean="0"/>
              <a:t>eg</a:t>
            </a:r>
            <a:r>
              <a:rPr lang="en-GB" baseline="0" dirty="0" smtClean="0"/>
              <a:t> whole numbers rather than decimal points)</a:t>
            </a:r>
          </a:p>
          <a:p>
            <a:r>
              <a:rPr lang="en-GB" baseline="0" dirty="0" smtClean="0"/>
              <a:t>Higher demand may include irrelevant data, </a:t>
            </a:r>
            <a:r>
              <a:rPr lang="en-GB" baseline="0" dirty="0" err="1" smtClean="0"/>
              <a:t>eg</a:t>
            </a:r>
            <a:endParaRPr lang="en-GB" baseline="0" dirty="0" smtClean="0"/>
          </a:p>
          <a:p>
            <a:r>
              <a:rPr lang="en-GB" baseline="0" dirty="0" smtClean="0"/>
              <a:t>Scales chosen – more straightforward scales make plotting less demanding</a:t>
            </a:r>
          </a:p>
          <a:p>
            <a:r>
              <a:rPr lang="en-GB" baseline="0" dirty="0" smtClean="0"/>
              <a:t>Giving the first couple of points or bars already plotted clues in to what is required, lowering level of demand</a:t>
            </a:r>
          </a:p>
          <a:p>
            <a:r>
              <a:rPr lang="en-GB" baseline="0" dirty="0" smtClean="0"/>
              <a:t>Scales given on graph – or student to choose and plot for themselves</a:t>
            </a:r>
          </a:p>
          <a:p>
            <a:r>
              <a:rPr lang="en-GB" baseline="0" dirty="0" smtClean="0"/>
              <a:t>Asking for </a:t>
            </a:r>
            <a:r>
              <a:rPr lang="en-GB" baseline="0" dirty="0" err="1" smtClean="0"/>
              <a:t>lobf</a:t>
            </a:r>
            <a:r>
              <a:rPr lang="en-GB" baseline="0" dirty="0" smtClean="0"/>
              <a:t>: a simple straight line through all the data will be of lower demand than with data that doesn’t fit closely to a line but still on a straight line – anomalous points? Curves</a:t>
            </a:r>
          </a:p>
          <a:p>
            <a:endParaRPr lang="en-GB" baseline="0" dirty="0" smtClean="0"/>
          </a:p>
          <a:p>
            <a:endParaRPr lang="en-GB" baseline="0" dirty="0" smtClean="0"/>
          </a:p>
          <a:p>
            <a:r>
              <a:rPr lang="en-GB" baseline="0" dirty="0" smtClean="0"/>
              <a:t>Example 14  shows some of the principles above in action – although not all the questions are AO2 – but then, not all items in a whole question are likely to be.</a:t>
            </a:r>
          </a:p>
          <a:p>
            <a:pPr marL="228600" indent="-228600">
              <a:buAutoNum type="arabicPlain"/>
            </a:pPr>
            <a:endParaRPr lang="en-GB" baseline="0" dirty="0" smtClean="0"/>
          </a:p>
          <a:p>
            <a:pPr marL="228600" indent="-228600">
              <a:buAutoNum type="arabicPlain"/>
            </a:pPr>
            <a:endParaRPr lang="en-GB" dirty="0" smtClean="0"/>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23</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going into detail on how</a:t>
            </a:r>
            <a:r>
              <a:rPr lang="en-GB" baseline="0" dirty="0" smtClean="0"/>
              <a:t> we assess different skills, want to give some information on how we mark our questions.  The following section covers </a:t>
            </a:r>
            <a:r>
              <a:rPr lang="en-GB" dirty="0" smtClean="0"/>
              <a:t>some general, but very important information</a:t>
            </a:r>
            <a:r>
              <a:rPr lang="en-GB" baseline="0" dirty="0" smtClean="0"/>
              <a:t> on using our mark schemes.</a:t>
            </a:r>
          </a:p>
          <a:p>
            <a:endParaRPr lang="en-GB" baseline="0" dirty="0" smtClean="0"/>
          </a:p>
          <a:p>
            <a:r>
              <a:rPr lang="en-GB" baseline="0" dirty="0" smtClean="0"/>
              <a:t>By understanding and applying the principles given here, teachers should be able to mark papers easily and consistently when using out papers as mocks for their students.</a:t>
            </a:r>
          </a:p>
          <a:p>
            <a:endParaRPr lang="en-GB"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B94A7B8-7701-469E-AC70-1C312BA3A616}"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756404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looking at one example from the booklet here – but again there are many others you could use – not just in the booklet but in the Sumer</a:t>
            </a:r>
            <a:r>
              <a:rPr lang="en-GB" baseline="0" dirty="0" smtClean="0"/>
              <a:t> 2018 papers and SAMs 1 and 2.  I’ve put a few comments at the end of the booklet where you might want to start thinking about adapting questions.</a:t>
            </a:r>
          </a:p>
          <a:p>
            <a:endParaRPr lang="en-GB" baseline="0" dirty="0" smtClean="0"/>
          </a:p>
          <a:p>
            <a:r>
              <a:rPr lang="en-GB" baseline="0" dirty="0" smtClean="0"/>
              <a:t>Example 14 in the booklet </a:t>
            </a:r>
          </a:p>
          <a:p>
            <a:endParaRPr lang="en-GB" baseline="0" dirty="0" smtClean="0"/>
          </a:p>
          <a:p>
            <a:r>
              <a:rPr lang="en-GB" baseline="0" dirty="0" smtClean="0"/>
              <a:t>Use the mark scheme to find some questions that are targeted at AO2.  Might want to include as part of a whole question covering a particular area of the specification, or as stand-alone questions (especially if working on graphing skills).</a:t>
            </a:r>
          </a:p>
          <a:p>
            <a:endParaRPr lang="en-GB" baseline="0" dirty="0" smtClean="0"/>
          </a:p>
          <a:p>
            <a:endParaRPr lang="en-GB" baseline="0" dirty="0" smtClean="0"/>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24</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Loads of good information in Fair Access by Design – </a:t>
            </a:r>
            <a:r>
              <a:rPr lang="en-GB" baseline="0" dirty="0" err="1" smtClean="0"/>
              <a:t>Ofqual</a:t>
            </a:r>
            <a:r>
              <a:rPr lang="en-GB" baseline="0" dirty="0" smtClean="0"/>
              <a:t> document  Pages 37 to 39 deal with the mark scheme. The notes below are taken from this document.</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r>
              <a:rPr lang="en-GB" sz="1200" b="1" i="0" u="none" strike="noStrike" kern="1200" baseline="0" dirty="0" smtClean="0">
                <a:solidFill>
                  <a:schemeClr val="tx1"/>
                </a:solidFill>
                <a:latin typeface="+mn-lt"/>
                <a:ea typeface="+mn-ea"/>
                <a:cs typeface="+mn-cs"/>
              </a:rPr>
              <a:t>Mark schemes</a:t>
            </a:r>
          </a:p>
          <a:p>
            <a:r>
              <a:rPr lang="en-GB" sz="1200" b="0" i="0" u="none" strike="noStrike" kern="1200" baseline="0" dirty="0" smtClean="0">
                <a:solidFill>
                  <a:schemeClr val="tx1"/>
                </a:solidFill>
                <a:latin typeface="+mn-lt"/>
                <a:ea typeface="+mn-ea"/>
                <a:cs typeface="+mn-cs"/>
              </a:rPr>
              <a:t>Mark schemes that are valid and use clear language will support both accurate marking and equal opportunities.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Mark schemes should be designed so that they can be easily and consistently applied by all assessors. In addition, teachers and learners may have access to assessed work and the associated</a:t>
            </a:r>
          </a:p>
          <a:p>
            <a:r>
              <a:rPr lang="en-GB" sz="1200" b="0" i="0" u="none" strike="noStrike" kern="1200" baseline="0" dirty="0" smtClean="0">
                <a:solidFill>
                  <a:schemeClr val="tx1"/>
                </a:solidFill>
                <a:latin typeface="+mn-lt"/>
                <a:ea typeface="+mn-ea"/>
                <a:cs typeface="+mn-cs"/>
              </a:rPr>
              <a:t>mark scheme. It is therefore important that mark schemes show clearly what, where and how marks are awarded.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Assessments should be designed to reward positive achievement. They should differentiate between learners purely on evidence of subject knowledge, understanding and skills. The degree of</a:t>
            </a:r>
          </a:p>
          <a:p>
            <a:r>
              <a:rPr lang="en-GB" sz="1200" b="0" i="0" u="none" strike="noStrike" kern="1200" baseline="0" dirty="0" smtClean="0">
                <a:solidFill>
                  <a:schemeClr val="tx1"/>
                </a:solidFill>
                <a:latin typeface="+mn-lt"/>
                <a:ea typeface="+mn-ea"/>
                <a:cs typeface="+mn-cs"/>
              </a:rPr>
              <a:t>flexibility of a mark scheme will reflect the nature of the subject and what is being assessed. Equally valid responses presented in different forms should achieve the same marks.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Mark schemes should credit appropriate responses that reflect the diverse background of learners and the different ways in which they may demonstrate what they know, understand</a:t>
            </a:r>
          </a:p>
          <a:p>
            <a:r>
              <a:rPr lang="en-GB" sz="1200" b="0" i="0" u="none" strike="noStrike" kern="1200" baseline="0" dirty="0" smtClean="0">
                <a:solidFill>
                  <a:schemeClr val="tx1"/>
                </a:solidFill>
                <a:latin typeface="+mn-lt"/>
                <a:ea typeface="+mn-ea"/>
                <a:cs typeface="+mn-cs"/>
              </a:rPr>
              <a:t>and can do. Some types of task present particular challenges. Synoptic questions, for example, need to take account of the many valid ways in which learners may answer the question.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Some multi-part questions may explicitly be designed to test a sequence of logical thought. Generally, however, mark schemes should not allow a wrong answer on one part of a question to</a:t>
            </a:r>
          </a:p>
          <a:p>
            <a:r>
              <a:rPr lang="en-GB" sz="1200" b="0" i="0" u="none" strike="noStrike" kern="1200" baseline="0" dirty="0" smtClean="0">
                <a:solidFill>
                  <a:schemeClr val="tx1"/>
                </a:solidFill>
                <a:latin typeface="+mn-lt"/>
                <a:ea typeface="+mn-ea"/>
                <a:cs typeface="+mn-cs"/>
              </a:rPr>
              <a:t>make later marks harder or impossible to earn.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Each of the following points considers an aspect of the design of mark schemes.</a:t>
            </a:r>
          </a:p>
          <a:p>
            <a:r>
              <a:rPr lang="en-GB" sz="1200" b="0" i="0" u="none" strike="noStrike" kern="1200" baseline="0" dirty="0" smtClean="0">
                <a:solidFill>
                  <a:schemeClr val="tx1"/>
                </a:solidFill>
                <a:latin typeface="+mn-lt"/>
                <a:ea typeface="+mn-ea"/>
                <a:cs typeface="+mn-cs"/>
              </a:rPr>
              <a:t>Awarding bodies should:</a:t>
            </a:r>
          </a:p>
          <a:p>
            <a:r>
              <a:rPr lang="en-GB" sz="1200" b="0" i="0" u="none" strike="noStrike" kern="1200" baseline="0" dirty="0" smtClean="0">
                <a:solidFill>
                  <a:schemeClr val="tx1"/>
                </a:solidFill>
                <a:latin typeface="+mn-lt"/>
                <a:ea typeface="+mn-ea"/>
                <a:cs typeface="+mn-cs"/>
              </a:rPr>
              <a:t>a) ensure that the purpose of each assessment is fully reflected in the associated mark scheme</a:t>
            </a:r>
          </a:p>
          <a:p>
            <a:r>
              <a:rPr lang="en-GB" sz="1200" b="0" i="0" u="none" strike="noStrike" kern="1200" baseline="0" dirty="0" smtClean="0">
                <a:solidFill>
                  <a:schemeClr val="tx1"/>
                </a:solidFill>
                <a:latin typeface="+mn-lt"/>
                <a:ea typeface="+mn-ea"/>
                <a:cs typeface="+mn-cs"/>
              </a:rPr>
              <a:t>b) ensure that the mark scheme rewards a variety of appropriate responses</a:t>
            </a:r>
          </a:p>
          <a:p>
            <a:r>
              <a:rPr lang="en-GB" sz="1200" b="0" i="0" u="none" strike="noStrike" kern="1200" baseline="0" dirty="0" smtClean="0">
                <a:solidFill>
                  <a:schemeClr val="tx1"/>
                </a:solidFill>
                <a:latin typeface="+mn-lt"/>
                <a:ea typeface="+mn-ea"/>
                <a:cs typeface="+mn-cs"/>
              </a:rPr>
              <a:t>c) design mark schemes that are sufficiently flexible to allow alternative response modes, where these are necessary</a:t>
            </a:r>
          </a:p>
          <a:p>
            <a:r>
              <a:rPr lang="en-GB" sz="1200" b="0" i="0" u="none" strike="noStrike" kern="1200" baseline="0" dirty="0" smtClean="0">
                <a:solidFill>
                  <a:schemeClr val="tx1"/>
                </a:solidFill>
                <a:latin typeface="+mn-lt"/>
                <a:ea typeface="+mn-ea"/>
                <a:cs typeface="+mn-cs"/>
              </a:rPr>
              <a:t>d) aim to make mark schemes as clear and legible as the tasks to which they relate</a:t>
            </a:r>
          </a:p>
          <a:p>
            <a:r>
              <a:rPr lang="en-GB" sz="1200" b="0" i="0" u="none" strike="noStrike" kern="1200" baseline="0" dirty="0" smtClean="0">
                <a:solidFill>
                  <a:schemeClr val="tx1"/>
                </a:solidFill>
                <a:latin typeface="+mn-lt"/>
                <a:ea typeface="+mn-ea"/>
                <a:cs typeface="+mn-cs"/>
              </a:rPr>
              <a:t>e) ensure that marks awarded reflect fully and consistently the agreed interpretation of command words.</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403D8F6-5BFE-4B8E-9128-629019AC2CA0}"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217723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This whole ‘Information to examiners’ section is given in the Handout</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This section </a:t>
            </a:r>
            <a:r>
              <a:rPr lang="en-GB" b="1" baseline="0" dirty="0" smtClean="0"/>
              <a:t>is</a:t>
            </a:r>
            <a:r>
              <a:rPr lang="en-GB" baseline="0" dirty="0" smtClean="0"/>
              <a:t> </a:t>
            </a:r>
            <a:r>
              <a:rPr lang="en-GB" b="1" baseline="0" dirty="0" smtClean="0"/>
              <a:t>very important</a:t>
            </a:r>
            <a:r>
              <a:rPr lang="en-GB" baseline="0" dirty="0" smtClean="0"/>
              <a:t> and needs to be flagged up.</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Worth talking through some of the sections in the handout to show what examiners need to keep in mind – and to flag to teachers how they should be using the MS when marking mocks</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For example:</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Emboldening and underlining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application of list  principle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Calculations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err="1" smtClean="0"/>
              <a:t>Ecf</a:t>
            </a:r>
            <a:r>
              <a:rPr lang="en-GB" baseline="0" dirty="0" smtClean="0"/>
              <a:t> – what it does, and more importantly </a:t>
            </a:r>
            <a:r>
              <a:rPr lang="en-GB" b="1" baseline="0" dirty="0" smtClean="0"/>
              <a:t>does not</a:t>
            </a:r>
            <a:r>
              <a:rPr lang="en-GB" baseline="0" dirty="0" smtClean="0"/>
              <a:t> mean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use of brackets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allow, ignore, do not accept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When setting questions, the senior examiners consider very carefully which is the most appropriate and fairest way to mark the answers: are we looking for a fixed number of points to be made (often in a certain order)?  If so, the question is most appropriately points marked.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However, for very open questions, because there are almost as many ways of structuring an answer as there are students, the fairest way of marking them is to use a levels of response mark scheme.  This looks at the quality of the answer as a whole, taking into account the levels descriptors based on the command words and the indicative content, and doesn’t tie students to answering in a particular way.</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The primary use of our mark schemes is to ensure that our examiners fully understand and can apply the marking criteria consistently from student 1 to student several thousand.  However, we also publish them after every series so that teachers can use them along with the papers for mocks, end of section tests or whatever and know that this is the actual mark scheme used so if they apply it correctly they will be able to get some indication of how these students are doing.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497FC3D-47BB-41D9-912A-69B22BDD204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31303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Type of mark scheme used is crucial to its validity. Need to really think which is most appropriate to appropriately reward students for what they know and can do.</a:t>
            </a:r>
          </a:p>
          <a:p>
            <a:endParaRPr lang="en-GB" baseline="0" dirty="0" smtClean="0"/>
          </a:p>
          <a:p>
            <a:endParaRPr lang="en-GB" baseline="0" dirty="0" smtClean="0"/>
          </a:p>
          <a:p>
            <a:r>
              <a:rPr lang="en-GB" baseline="0" dirty="0" smtClean="0"/>
              <a:t>Because points-based mark schemes are very prescriptive you need a really good think about all the possible responses – correct and incorrect – that the question is likely to elicit in order to write a good mark scheme.</a:t>
            </a:r>
          </a:p>
          <a:p>
            <a:endParaRPr lang="en-GB" baseline="0" dirty="0" smtClean="0"/>
          </a:p>
          <a:p>
            <a:r>
              <a:rPr lang="en-GB" baseline="0" dirty="0" smtClean="0"/>
              <a:t>Should be 1 mark for every correct point.</a:t>
            </a:r>
          </a:p>
          <a:p>
            <a:endParaRPr lang="en-GB" baseline="0" dirty="0" smtClean="0"/>
          </a:p>
          <a:p>
            <a:r>
              <a:rPr lang="en-GB" baseline="0" dirty="0" smtClean="0"/>
              <a:t>If there are more points than marks available will reduce discrimination. Because may unduly reward some students and unduly penalise others.</a:t>
            </a:r>
          </a:p>
          <a:p>
            <a:endParaRPr lang="en-GB" baseline="0" dirty="0" smtClean="0"/>
          </a:p>
          <a:p>
            <a:r>
              <a:rPr lang="en-GB" baseline="0" dirty="0" smtClean="0"/>
              <a:t>If there are more marks than points available will be wasting marks on the paper.</a:t>
            </a:r>
          </a:p>
          <a:p>
            <a:endParaRPr lang="en-GB" baseline="0" dirty="0" smtClean="0"/>
          </a:p>
          <a:p>
            <a:r>
              <a:rPr lang="en-GB" baseline="0" dirty="0" smtClean="0"/>
              <a:t>Example points-based MS in Handout – talk through briefly. Have </a:t>
            </a:r>
            <a:r>
              <a:rPr lang="en-GB" baseline="0" dirty="0" err="1" smtClean="0"/>
              <a:t>inclulded</a:t>
            </a:r>
            <a:r>
              <a:rPr lang="en-GB" baseline="0" dirty="0" smtClean="0"/>
              <a:t> both a prose and a calculation mark scheme.</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76355D0-99CA-4590-B981-177F5FDA056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329077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GCSE Science we use LOR for questions that we class as ‘Extended response’ and these can be worth 4 or 6 marks. </a:t>
            </a:r>
          </a:p>
          <a:p>
            <a:endParaRPr lang="en-GB" baseline="0" dirty="0" smtClean="0"/>
          </a:p>
          <a:p>
            <a:r>
              <a:rPr lang="en-GB" baseline="0" dirty="0" smtClean="0"/>
              <a:t>What if you are writing an item that assesses both knowledge and skills?   Which is the best MS to use?</a:t>
            </a:r>
          </a:p>
          <a:p>
            <a:endParaRPr lang="en-GB" baseline="0" dirty="0" smtClean="0"/>
          </a:p>
          <a:p>
            <a:r>
              <a:rPr lang="en-GB" baseline="0" dirty="0" smtClean="0"/>
              <a:t>A levels mark scheme is often the better approach as it can be a better discriminator in student performance</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Working</a:t>
            </a:r>
            <a:r>
              <a:rPr lang="en-GB" sz="1200" kern="1200" baseline="0" dirty="0" smtClean="0">
                <a:solidFill>
                  <a:schemeClr val="tx1"/>
                </a:solidFill>
                <a:effectLst/>
                <a:latin typeface="+mn-lt"/>
                <a:ea typeface="+mn-ea"/>
                <a:cs typeface="+mn-cs"/>
              </a:rPr>
              <a:t> with colleagues from other subjects that have really clear and strong LOR mark schemes, and our Educational Research (CERP) division, we have developed g</a:t>
            </a:r>
            <a:r>
              <a:rPr lang="en-GB" sz="1200" kern="1200" dirty="0" smtClean="0">
                <a:solidFill>
                  <a:schemeClr val="tx1"/>
                </a:solidFill>
                <a:effectLst/>
                <a:latin typeface="+mn-lt"/>
                <a:ea typeface="+mn-ea"/>
                <a:cs typeface="+mn-cs"/>
              </a:rPr>
              <a:t>eneric level descriptors to use when marking levels-marked questions.  These descriptors are linked to specific command words.  The</a:t>
            </a:r>
            <a:r>
              <a:rPr lang="en-GB" sz="1200" kern="1200" baseline="0" dirty="0" smtClean="0">
                <a:solidFill>
                  <a:schemeClr val="tx1"/>
                </a:solidFill>
                <a:effectLst/>
                <a:latin typeface="+mn-lt"/>
                <a:ea typeface="+mn-ea"/>
                <a:cs typeface="+mn-cs"/>
              </a:rPr>
              <a:t> descriptors are common across all the GCSE sciences, to ensure consistency of approach across all the specifications.  You can see what these are in the supporting booklet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consistency helps with both constructing and marking these types of question.  It also helps to remove ‘hurdles’ that can wrongfully prevent students accessing higher levels.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is then a section of indicative content</a:t>
            </a:r>
            <a:r>
              <a:rPr lang="en-GB" sz="1200" kern="1200" baseline="0" dirty="0" smtClean="0">
                <a:solidFill>
                  <a:schemeClr val="tx1"/>
                </a:solidFill>
                <a:effectLst/>
                <a:latin typeface="+mn-lt"/>
                <a:ea typeface="+mn-ea"/>
                <a:cs typeface="+mn-cs"/>
              </a:rPr>
              <a:t> is not an exhaustive list of marking points, and students will not have to cover every point in the indicative content to achieve full marks.  This idea can be quite difficult to get over – often hear the question ‘well, how much of the indicative content does a student need to get into Level 2? Etc.</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We feel that this approach, looking at the overall quality of the answer, and not getting hung up too much on punctuation and spelling, is fairer than the old QWC approach.  Of course, a student who produces an answer that rambles, uses only vague terminology and is so badly structured that the examiner cannot follow what the student is talking about, is likely to not achieve high marks, so the QWC element is still there to an extent, but it is incorporated into the whole holistic approach.</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76355D0-99CA-4590-B981-177F5FDA056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329077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However, application of knowledge to situations is something that students often struggle with.</a:t>
            </a:r>
          </a:p>
          <a:p>
            <a:endParaRPr lang="en-GB" baseline="0"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DD55E9-E37B-4FE9-9A36-03988D0A5CDB}"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159716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Should be familiar to you at this stage – we’ve been talking about this since before the specs were accredited.</a:t>
            </a:r>
          </a:p>
          <a:p>
            <a:endParaRPr lang="en-GB" baseline="0" dirty="0" smtClean="0"/>
          </a:p>
          <a:p>
            <a:r>
              <a:rPr lang="en-GB" baseline="0" dirty="0" smtClean="0"/>
              <a:t>As you can see, this splits AO2 into two ‘Strands’ – application of scientific ideas and application of scientific enquiry, techniques and procedures.</a:t>
            </a:r>
          </a:p>
          <a:p>
            <a:endParaRPr lang="en-GB" baseline="0" dirty="0" smtClean="0"/>
          </a:p>
          <a:p>
            <a:r>
              <a:rPr lang="en-GB" baseline="0" dirty="0" smtClean="0"/>
              <a:t>Requirement on coverage of the two strands in assessments is vague – ‘Full coverage in each set of assessments (but not in every assessment)</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What does ‘Full coverage’ mean? Basically it means that over the whole set of assessments for a specification we have to ensure that AO2/1 and AO2/2 are covered, but there is no guidance on how much of each strand is to be covered in each assessment.  It is very unlikely to be an exact 50/50 split – more likely to be slightly more AO2/1 than AO2/2 because of the amount of content but exact amounts will vary series on series.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smtClean="0"/>
              <a:t>It also means that the Assessment Objectives are not level of demand specific – we have to assess all AOs (including the different strands and elements)  at all levels of demand – from Grade 1 up to Grade 9.</a:t>
            </a:r>
            <a:endParaRPr lang="en-GB" baseline="0" dirty="0" smtClean="0"/>
          </a:p>
          <a:p>
            <a:endParaRPr lang="en-GB" baseline="0" dirty="0" smtClean="0"/>
          </a:p>
          <a:p>
            <a:r>
              <a:rPr lang="en-GB" baseline="0" dirty="0" smtClean="0"/>
              <a:t>The right hand column includes some interpretation from </a:t>
            </a:r>
            <a:r>
              <a:rPr lang="en-GB" baseline="0" dirty="0" err="1" smtClean="0"/>
              <a:t>Ofqual</a:t>
            </a:r>
            <a:r>
              <a:rPr lang="en-GB" baseline="0" dirty="0" smtClean="0"/>
              <a:t> on what constitutes each strand: you can see that we need to cover application of the subject content in Section 3 of the specification, the Working Scientifically criteria, the Apparatus and Techniques criteria and mathematical skills. </a:t>
            </a:r>
          </a:p>
          <a:p>
            <a:endParaRPr lang="en-GB" baseline="0" dirty="0" smtClean="0"/>
          </a:p>
          <a:p>
            <a:r>
              <a:rPr lang="en-GB" baseline="0" dirty="0" smtClean="0"/>
              <a:t>Still ensure that there is full coverage – </a:t>
            </a:r>
            <a:r>
              <a:rPr lang="en-GB" baseline="0" dirty="0" err="1" smtClean="0"/>
              <a:t>eg</a:t>
            </a:r>
            <a:r>
              <a:rPr lang="en-GB" baseline="0" dirty="0" smtClean="0"/>
              <a:t> breakdown in Summer 2018 Trilogy papers:</a:t>
            </a:r>
          </a:p>
          <a:p>
            <a:r>
              <a:rPr lang="en-GB" baseline="0" dirty="0" smtClean="0"/>
              <a:t> </a:t>
            </a:r>
          </a:p>
          <a:p>
            <a:r>
              <a:rPr lang="en-GB" baseline="0" dirty="0" smtClean="0"/>
              <a:t>Foundation tier: 102 AO2/1  and 69 AO2/2  (60:40)</a:t>
            </a:r>
          </a:p>
          <a:p>
            <a:r>
              <a:rPr lang="en-GB" baseline="0" dirty="0" smtClean="0"/>
              <a:t>Higher Tier: 93 AO2/1 and 77 AO2/2  (55:45)</a:t>
            </a:r>
          </a:p>
          <a:p>
            <a:endParaRPr lang="en-GB" baseline="0" dirty="0" smtClean="0"/>
          </a:p>
          <a:p>
            <a:r>
              <a:rPr lang="en-GB" baseline="0" dirty="0" smtClean="0"/>
              <a:t>In Synergy papers the balance was:</a:t>
            </a:r>
          </a:p>
          <a:p>
            <a:endParaRPr lang="en-GB" baseline="0" dirty="0" smtClean="0"/>
          </a:p>
          <a:p>
            <a:r>
              <a:rPr lang="en-GB" baseline="0" dirty="0" smtClean="0"/>
              <a:t>Foundation Tier 86 AO2/1 and 82 AO2/2 (52:48)</a:t>
            </a:r>
          </a:p>
          <a:p>
            <a:r>
              <a:rPr lang="en-GB" baseline="0" dirty="0" smtClean="0"/>
              <a:t>Higher Tier  73 AO2/1 and 91 AO2/2 (45:55)</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76355D0-99CA-4590-B981-177F5FDA056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329077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 differences</a:t>
            </a:r>
            <a:r>
              <a:rPr lang="en-GB" baseline="0" dirty="0" smtClean="0"/>
              <a:t> between AO2/1 and AO2/2?  Some aspects are very clear cut, some less so.</a:t>
            </a:r>
          </a:p>
          <a:p>
            <a:endParaRPr lang="en-GB" baseline="0" dirty="0" smtClean="0"/>
          </a:p>
          <a:p>
            <a:r>
              <a:rPr lang="en-GB" b="1" baseline="0" dirty="0" smtClean="0"/>
              <a:t>I don’t think it really matters to teachers to go down to this level of detail – it’s regulatory requirements – so really only need to know what is AO2 overall.  This  slide is really only to explain what the two different strands are.  As the  previous slide said, we have to ensure full coverage over each set of assessments, and cover all levels of demand</a:t>
            </a:r>
          </a:p>
          <a:p>
            <a:endParaRPr lang="en-GB" baseline="0" dirty="0" smtClean="0"/>
          </a:p>
          <a:p>
            <a:r>
              <a:rPr lang="en-GB" b="1" dirty="0" smtClean="0"/>
              <a:t>AO2/1</a:t>
            </a:r>
            <a:r>
              <a:rPr lang="en-GB" dirty="0" smtClean="0"/>
              <a:t> is</a:t>
            </a:r>
            <a:r>
              <a:rPr lang="en-GB" baseline="0" dirty="0" smtClean="0"/>
              <a:t> likely to be WS 1 or WS 3</a:t>
            </a:r>
          </a:p>
          <a:p>
            <a:endParaRPr lang="en-GB" baseline="0" dirty="0" smtClean="0"/>
          </a:p>
          <a:p>
            <a:r>
              <a:rPr lang="en-GB" baseline="0" dirty="0" smtClean="0"/>
              <a:t>Some maths will be AO2/1 – for example straightforward calculations given data, or when students have to do a calculation based on applying an equation to a theoretical question.</a:t>
            </a:r>
          </a:p>
          <a:p>
            <a:endParaRPr lang="en-GB" baseline="0" dirty="0" smtClean="0"/>
          </a:p>
          <a:p>
            <a:r>
              <a:rPr lang="en-GB" baseline="0" dirty="0" smtClean="0"/>
              <a:t>Some mathematical procedures fall under AO2/2, because students are applying their knowledge/skills in a context to data obtained from a practical situation – </a:t>
            </a:r>
            <a:r>
              <a:rPr lang="en-GB" baseline="0" dirty="0" err="1" smtClean="0"/>
              <a:t>eg</a:t>
            </a:r>
            <a:r>
              <a:rPr lang="en-GB" baseline="0" dirty="0" smtClean="0"/>
              <a:t> plotting a graph from experimental data</a:t>
            </a:r>
          </a:p>
          <a:p>
            <a:endParaRPr lang="en-GB" baseline="0" dirty="0" smtClean="0"/>
          </a:p>
          <a:p>
            <a:r>
              <a:rPr lang="en-GB" baseline="0" dirty="0" smtClean="0"/>
              <a:t>Examiners for all three subjects apply in the same way – so a graph plotting exercise in Biology will be AO2/2, and so will one in Chemistry or Physics </a:t>
            </a:r>
          </a:p>
          <a:p>
            <a:endParaRPr lang="en-GB" baseline="0" dirty="0" smtClean="0"/>
          </a:p>
          <a:p>
            <a:r>
              <a:rPr lang="en-GB" baseline="0" dirty="0" smtClean="0"/>
              <a:t>So what do we need to assess?  All these things for practical work.</a:t>
            </a:r>
          </a:p>
          <a:p>
            <a:endParaRPr lang="en-GB" dirty="0" smtClean="0"/>
          </a:p>
          <a:p>
            <a:pPr lvl="1"/>
            <a:r>
              <a:rPr lang="en-GB" dirty="0" smtClean="0"/>
              <a:t>knowledge and understanding of the Apparatus and Techniques criteria</a:t>
            </a:r>
          </a:p>
          <a:p>
            <a:pPr lvl="1"/>
            <a:r>
              <a:rPr lang="en-GB" dirty="0" smtClean="0"/>
              <a:t>experimental skills and strategies (WS2)</a:t>
            </a:r>
          </a:p>
          <a:p>
            <a:pPr lvl="1"/>
            <a:r>
              <a:rPr lang="en-GB" dirty="0" smtClean="0"/>
              <a:t>collecting, presenting, analysing and evaluating data (WS3)</a:t>
            </a:r>
          </a:p>
          <a:p>
            <a:pPr lvl="1"/>
            <a:r>
              <a:rPr lang="en-GB" dirty="0" smtClean="0"/>
              <a:t>knowledge and understanding of scientific terminology (WS4).</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WS2 deals especially with experimental skills – hypotheses, planning, taking and recording measurements, safe working, sampling techniques and evaluating methods.  Questions that target WS2 are often AO2 or AO1.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WS3 is all the analysis and evaluation skills – presenting data appropriately (so graph plotting), analysing and evaluating data, identifying patterns and drawing conclusions, coming up with explanations relating data to hypotheses.  Questions aimed at WS3 are more often AO2 and AO3, and very often include maths skills.</a:t>
            </a:r>
          </a:p>
          <a:p>
            <a:endParaRPr lang="en-GB" baseline="0"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DD55E9-E37B-4FE9-9A36-03988D0A5CDB}"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13</a:t>
            </a:fld>
            <a:endParaRPr lang="en-US"/>
          </a:p>
        </p:txBody>
      </p:sp>
    </p:spTree>
    <p:extLst>
      <p:ext uri="{BB962C8B-B14F-4D97-AF65-F5344CB8AC3E}">
        <p14:creationId xmlns:p14="http://schemas.microsoft.com/office/powerpoint/2010/main" val="1597165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Welcome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and networking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Lunch</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Get in touch</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462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lvl1pPr marL="360000" indent="-360000">
              <a:defRPr/>
            </a:lvl1p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Follow us on Twitter @</a:t>
            </a:r>
            <a:r>
              <a:rPr lang="en-GB" dirty="0" smtClean="0"/>
              <a:t>AQACPD</a:t>
            </a:r>
            <a:endParaRPr lang="en-US" dirty="0"/>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gcse-9-to-1-subject-level-guidance-for-single-scienc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8117112" cy="968675"/>
          </a:xfrm>
        </p:spPr>
        <p:txBody>
          <a:bodyPr/>
          <a:lstStyle/>
          <a:p>
            <a:r>
              <a:rPr lang="en-GB" sz="3400" dirty="0" smtClean="0"/>
              <a:t>GCSE Science: Marking and improving student outcomes in AO2-focussed questions</a:t>
            </a:r>
            <a:endParaRPr lang="en-GB" sz="3400" dirty="0"/>
          </a:p>
        </p:txBody>
      </p:sp>
      <p:sp>
        <p:nvSpPr>
          <p:cNvPr id="3" name="Subtitle 2"/>
          <p:cNvSpPr>
            <a:spLocks noGrp="1"/>
          </p:cNvSpPr>
          <p:nvPr>
            <p:ph type="subTitle" idx="1"/>
          </p:nvPr>
        </p:nvSpPr>
        <p:spPr/>
        <p:txBody>
          <a:bodyPr/>
          <a:lstStyle/>
          <a:p>
            <a:r>
              <a:rPr lang="en-GB" smtClean="0"/>
              <a:t>Jane Bryant</a:t>
            </a:r>
            <a:endParaRPr lang="en-GB" dirty="0"/>
          </a:p>
        </p:txBody>
      </p:sp>
      <p:sp>
        <p:nvSpPr>
          <p:cNvPr id="4" name="Content Placeholder 3"/>
          <p:cNvSpPr>
            <a:spLocks noGrp="1"/>
          </p:cNvSpPr>
          <p:nvPr>
            <p:ph sz="quarter" idx="12"/>
          </p:nvPr>
        </p:nvSpPr>
        <p:spPr/>
        <p:txBody>
          <a:bodyPr/>
          <a:lstStyle/>
          <a:p>
            <a:r>
              <a:rPr lang="en-GB" dirty="0" smtClean="0"/>
              <a:t>Spring 2019</a:t>
            </a:r>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11028"/>
          <a:stretch/>
        </p:blipFill>
        <p:spPr bwMode="auto">
          <a:xfrm>
            <a:off x="5248894" y="2553195"/>
            <a:ext cx="3301340" cy="3693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233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AO2-focused questions in GCSE sciences</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r>
              <a:rPr lang="en-GB" dirty="0" smtClean="0"/>
              <a:t>What is AO2?</a:t>
            </a:r>
          </a:p>
          <a:p>
            <a:r>
              <a:rPr lang="en-GB" dirty="0" smtClean="0"/>
              <a:t>Regulatory requirements</a:t>
            </a:r>
          </a:p>
          <a:p>
            <a:r>
              <a:rPr lang="en-GB" dirty="0" smtClean="0"/>
              <a:t>How do we assess AO2?</a:t>
            </a:r>
          </a:p>
          <a:p>
            <a:r>
              <a:rPr lang="en-GB" dirty="0" smtClean="0"/>
              <a:t>Common issues with AO2 questions in Summer 2018</a:t>
            </a:r>
          </a:p>
          <a:p>
            <a:endParaRPr lang="en-GB" dirty="0" smtClean="0"/>
          </a:p>
          <a:p>
            <a:endParaRPr lang="en-GB" dirty="0" smtClean="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10</a:t>
            </a:fld>
            <a:endParaRPr lang="en-GB" dirty="0"/>
          </a:p>
        </p:txBody>
      </p:sp>
    </p:spTree>
    <p:extLst>
      <p:ext uri="{BB962C8B-B14F-4D97-AF65-F5344CB8AC3E}">
        <p14:creationId xmlns:p14="http://schemas.microsoft.com/office/powerpoint/2010/main" val="552791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a:r>
            <a:r>
              <a:rPr lang="en-GB" dirty="0" smtClean="0"/>
              <a:t>hat is AO2?</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3" name="Content Placeholder 2"/>
          <p:cNvSpPr>
            <a:spLocks noGrp="1"/>
          </p:cNvSpPr>
          <p:nvPr>
            <p:ph idx="1"/>
          </p:nvPr>
        </p:nvSpPr>
        <p:spPr>
          <a:xfrm>
            <a:off x="540000" y="1731713"/>
            <a:ext cx="8045200" cy="4383338"/>
          </a:xfrm>
        </p:spPr>
        <p:txBody>
          <a:bodyPr/>
          <a:lstStyle/>
          <a:p>
            <a:pPr>
              <a:spcBef>
                <a:spcPts val="0"/>
              </a:spcBef>
            </a:pPr>
            <a:r>
              <a:rPr lang="en-GB" dirty="0" smtClean="0"/>
              <a:t>AO2 is the skill of being able to apply knowledge </a:t>
            </a:r>
            <a:r>
              <a:rPr lang="en-GB" dirty="0"/>
              <a:t>and understanding </a:t>
            </a:r>
            <a:r>
              <a:rPr lang="en-GB" dirty="0" smtClean="0"/>
              <a:t>to provide meaning and explanation to observed phenomena</a:t>
            </a:r>
          </a:p>
          <a:p>
            <a:pPr>
              <a:spcBef>
                <a:spcPts val="0"/>
              </a:spcBef>
            </a:pPr>
            <a:r>
              <a:rPr lang="en-GB" dirty="0" smtClean="0"/>
              <a:t>It involves making links between theory and data to make sense of observations</a:t>
            </a:r>
          </a:p>
          <a:p>
            <a:pPr>
              <a:spcBef>
                <a:spcPts val="0"/>
              </a:spcBef>
            </a:pPr>
            <a:r>
              <a:rPr lang="en-GB" dirty="0" smtClean="0"/>
              <a:t>This skill is </a:t>
            </a:r>
            <a:r>
              <a:rPr lang="en-GB" dirty="0"/>
              <a:t>a fundamental part of </a:t>
            </a:r>
            <a:r>
              <a:rPr lang="en-GB" dirty="0" smtClean="0"/>
              <a:t>science</a:t>
            </a:r>
            <a:endParaRPr lang="en-GB" dirty="0"/>
          </a:p>
          <a:p>
            <a:pPr>
              <a:spcBef>
                <a:spcPts val="0"/>
              </a:spcBef>
            </a:pPr>
            <a:r>
              <a:rPr lang="en-GB" dirty="0" smtClean="0"/>
              <a:t>It </a:t>
            </a:r>
            <a:r>
              <a:rPr lang="en-GB" dirty="0"/>
              <a:t>is not an ‘add on’ but something scientists do all the </a:t>
            </a:r>
            <a:r>
              <a:rPr lang="en-GB" dirty="0" smtClean="0"/>
              <a:t>time</a:t>
            </a:r>
          </a:p>
          <a:p>
            <a:endParaRPr lang="en-GB" dirty="0"/>
          </a:p>
          <a:p>
            <a:pPr marL="0" indent="0">
              <a:buNone/>
            </a:pPr>
            <a:endParaRPr lang="en-GB" dirty="0"/>
          </a:p>
          <a:p>
            <a:pPr lvl="1"/>
            <a:endParaRPr lang="en-GB" dirty="0">
              <a:solidFill>
                <a:srgbClr val="FF0000"/>
              </a:solidFill>
            </a:endParaRP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11</a:t>
            </a:fld>
            <a:endParaRPr lang="en-GB" dirty="0"/>
          </a:p>
        </p:txBody>
      </p:sp>
    </p:spTree>
    <p:extLst>
      <p:ext uri="{BB962C8B-B14F-4D97-AF65-F5344CB8AC3E}">
        <p14:creationId xmlns:p14="http://schemas.microsoft.com/office/powerpoint/2010/main" val="3768578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Regulatory requirements for AO2</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12</a:t>
            </a:fld>
            <a:endParaRPr lang="en-GB" dirty="0"/>
          </a:p>
        </p:txBody>
      </p:sp>
      <p:sp>
        <p:nvSpPr>
          <p:cNvPr id="8" name="Content Placeholder 7"/>
          <p:cNvSpPr>
            <a:spLocks noGrp="1"/>
          </p:cNvSpPr>
          <p:nvPr>
            <p:ph idx="1"/>
          </p:nvPr>
        </p:nvSpPr>
        <p:spPr>
          <a:xfrm>
            <a:off x="540000" y="1149838"/>
            <a:ext cx="8045200" cy="4406804"/>
          </a:xfrm>
        </p:spPr>
        <p:txBody>
          <a:bodyPr/>
          <a:lstStyle/>
          <a:p>
            <a:pPr marL="0" indent="0">
              <a:buNone/>
            </a:pPr>
            <a:r>
              <a:rPr lang="en-GB" sz="2000" dirty="0">
                <a:hlinkClick r:id="rId3"/>
              </a:rPr>
              <a:t>GCSE Subject Level Guidance for Single Science (Biology, Chemistry, Physics)</a:t>
            </a:r>
            <a:endParaRPr lang="en-GB" sz="2000" dirty="0"/>
          </a:p>
          <a:p>
            <a:endParaRPr lang="en-GB" dirty="0"/>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1935678"/>
            <a:ext cx="7162662" cy="4346009"/>
          </a:xfrm>
          <a:prstGeom prst="rect">
            <a:avLst/>
          </a:prstGeom>
        </p:spPr>
      </p:pic>
    </p:spTree>
    <p:extLst>
      <p:ext uri="{BB962C8B-B14F-4D97-AF65-F5344CB8AC3E}">
        <p14:creationId xmlns:p14="http://schemas.microsoft.com/office/powerpoint/2010/main" val="3490275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Unpicking the strands</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3" name="Content Placeholder 2"/>
          <p:cNvSpPr>
            <a:spLocks noGrp="1"/>
          </p:cNvSpPr>
          <p:nvPr>
            <p:ph idx="1"/>
          </p:nvPr>
        </p:nvSpPr>
        <p:spPr/>
        <p:txBody>
          <a:bodyPr/>
          <a:lstStyle/>
          <a:p>
            <a:pPr marL="0" indent="0">
              <a:spcBef>
                <a:spcPts val="0"/>
              </a:spcBef>
              <a:buNone/>
            </a:pPr>
            <a:r>
              <a:rPr lang="en-GB" dirty="0" smtClean="0"/>
              <a:t>Strand 1</a:t>
            </a:r>
          </a:p>
          <a:p>
            <a:pPr marL="0" indent="0">
              <a:spcBef>
                <a:spcPts val="0"/>
              </a:spcBef>
              <a:buNone/>
            </a:pPr>
            <a:r>
              <a:rPr lang="en-GB" dirty="0" smtClean="0"/>
              <a:t>Includes application of subject-specific content and aspects of Working Scientifically (WS) 1 and 3 (‘theories, models and relevant mathematics’).</a:t>
            </a:r>
          </a:p>
          <a:p>
            <a:pPr marL="0" indent="0">
              <a:spcBef>
                <a:spcPts val="0"/>
              </a:spcBef>
              <a:buNone/>
            </a:pPr>
            <a:endParaRPr lang="en-GB" dirty="0" smtClean="0"/>
          </a:p>
          <a:p>
            <a:pPr marL="0" indent="0">
              <a:spcBef>
                <a:spcPts val="0"/>
              </a:spcBef>
              <a:buNone/>
            </a:pPr>
            <a:r>
              <a:rPr lang="en-GB" dirty="0" smtClean="0"/>
              <a:t>Strand 2</a:t>
            </a:r>
          </a:p>
          <a:p>
            <a:pPr marL="0" indent="0">
              <a:spcBef>
                <a:spcPts val="0"/>
              </a:spcBef>
              <a:buNone/>
            </a:pPr>
            <a:r>
              <a:rPr lang="en-GB" dirty="0" smtClean="0">
                <a:solidFill>
                  <a:schemeClr val="tx1"/>
                </a:solidFill>
              </a:rPr>
              <a:t>Includes application of practical skills gained through doing the required practical activities: WS2, Apparatus and Techniques </a:t>
            </a:r>
            <a:r>
              <a:rPr lang="en-GB" dirty="0">
                <a:solidFill>
                  <a:schemeClr val="tx1"/>
                </a:solidFill>
              </a:rPr>
              <a:t>Skills, </a:t>
            </a:r>
            <a:r>
              <a:rPr lang="en-GB" dirty="0" smtClean="0">
                <a:solidFill>
                  <a:schemeClr val="tx1"/>
                </a:solidFill>
              </a:rPr>
              <a:t>aspects </a:t>
            </a:r>
            <a:r>
              <a:rPr lang="en-GB" dirty="0">
                <a:solidFill>
                  <a:schemeClr val="tx1"/>
                </a:solidFill>
              </a:rPr>
              <a:t>of </a:t>
            </a:r>
            <a:r>
              <a:rPr lang="en-GB" dirty="0" smtClean="0">
                <a:solidFill>
                  <a:schemeClr val="tx1"/>
                </a:solidFill>
              </a:rPr>
              <a:t>WS3 and WS4. </a:t>
            </a:r>
          </a:p>
          <a:p>
            <a:endParaRPr lang="en-GB" dirty="0"/>
          </a:p>
          <a:p>
            <a:pPr lvl="1"/>
            <a:endParaRPr lang="en-GB" dirty="0">
              <a:solidFill>
                <a:srgbClr val="FF0000"/>
              </a:solidFill>
            </a:endParaRP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4011360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Contexts and making links</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3" name="Content Placeholder 2"/>
          <p:cNvSpPr>
            <a:spLocks noGrp="1"/>
          </p:cNvSpPr>
          <p:nvPr>
            <p:ph idx="1"/>
          </p:nvPr>
        </p:nvSpPr>
        <p:spPr/>
        <p:txBody>
          <a:bodyPr/>
          <a:lstStyle/>
          <a:p>
            <a:pPr>
              <a:spcBef>
                <a:spcPts val="0"/>
              </a:spcBef>
            </a:pPr>
            <a:r>
              <a:rPr lang="en-GB" dirty="0" smtClean="0"/>
              <a:t>We must assess the application of knowledge and understanding gained by doing the required </a:t>
            </a:r>
            <a:r>
              <a:rPr lang="en-GB" dirty="0" err="1" smtClean="0"/>
              <a:t>practicals</a:t>
            </a:r>
            <a:r>
              <a:rPr lang="en-GB" dirty="0" smtClean="0"/>
              <a:t>, primarily in a context that is not given in the specification</a:t>
            </a:r>
          </a:p>
          <a:p>
            <a:pPr>
              <a:spcBef>
                <a:spcPts val="0"/>
              </a:spcBef>
            </a:pPr>
            <a:r>
              <a:rPr lang="en-GB" dirty="0" smtClean="0"/>
              <a:t>Students need to develop further material that is given in the specification</a:t>
            </a:r>
          </a:p>
          <a:p>
            <a:pPr>
              <a:spcBef>
                <a:spcPts val="0"/>
              </a:spcBef>
            </a:pPr>
            <a:r>
              <a:rPr lang="en-GB" dirty="0" smtClean="0"/>
              <a:t>Students need to be able to make links between material in the specification, which are not signalled in the specification</a:t>
            </a:r>
          </a:p>
          <a:p>
            <a:endParaRPr lang="en-GB" dirty="0" smtClean="0"/>
          </a:p>
          <a:p>
            <a:endParaRPr lang="en-GB" dirty="0" smtClean="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14</a:t>
            </a:fld>
            <a:endParaRPr lang="en-GB" dirty="0"/>
          </a:p>
        </p:txBody>
      </p:sp>
    </p:spTree>
    <p:extLst>
      <p:ext uri="{BB962C8B-B14F-4D97-AF65-F5344CB8AC3E}">
        <p14:creationId xmlns:p14="http://schemas.microsoft.com/office/powerpoint/2010/main" val="2831028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What do we assess as AO2?</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pPr>
              <a:spcBef>
                <a:spcPts val="0"/>
              </a:spcBef>
            </a:pPr>
            <a:r>
              <a:rPr lang="en-GB" dirty="0">
                <a:solidFill>
                  <a:srgbClr val="4B4B4B"/>
                </a:solidFill>
              </a:rPr>
              <a:t>Most </a:t>
            </a:r>
            <a:r>
              <a:rPr lang="en-GB" dirty="0" smtClean="0">
                <a:solidFill>
                  <a:srgbClr val="4B4B4B"/>
                </a:solidFill>
              </a:rPr>
              <a:t>maths skills: calculations</a:t>
            </a:r>
            <a:r>
              <a:rPr lang="en-GB" dirty="0">
                <a:solidFill>
                  <a:srgbClr val="4B4B4B"/>
                </a:solidFill>
              </a:rPr>
              <a:t>, using equations or </a:t>
            </a:r>
            <a:r>
              <a:rPr lang="en-GB" dirty="0" smtClean="0">
                <a:solidFill>
                  <a:srgbClr val="4B4B4B"/>
                </a:solidFill>
              </a:rPr>
              <a:t>formulae, plotting, interpreting and using graphs</a:t>
            </a:r>
            <a:endParaRPr lang="en-GB" dirty="0">
              <a:solidFill>
                <a:srgbClr val="4B4B4B"/>
              </a:solidFill>
            </a:endParaRPr>
          </a:p>
          <a:p>
            <a:pPr>
              <a:spcBef>
                <a:spcPts val="0"/>
              </a:spcBef>
            </a:pPr>
            <a:r>
              <a:rPr lang="en-GB" dirty="0" smtClean="0">
                <a:solidFill>
                  <a:srgbClr val="4B4B4B"/>
                </a:solidFill>
              </a:rPr>
              <a:t>Applying knowledge </a:t>
            </a:r>
            <a:r>
              <a:rPr lang="en-GB" dirty="0">
                <a:solidFill>
                  <a:srgbClr val="4B4B4B"/>
                </a:solidFill>
              </a:rPr>
              <a:t>from an area of the specification </a:t>
            </a:r>
            <a:r>
              <a:rPr lang="en-GB" dirty="0" smtClean="0">
                <a:solidFill>
                  <a:srgbClr val="4B4B4B"/>
                </a:solidFill>
              </a:rPr>
              <a:t>to </a:t>
            </a:r>
            <a:r>
              <a:rPr lang="en-GB" dirty="0">
                <a:solidFill>
                  <a:srgbClr val="4B4B4B"/>
                </a:solidFill>
              </a:rPr>
              <a:t>a context </a:t>
            </a:r>
            <a:r>
              <a:rPr lang="en-GB" dirty="0" smtClean="0">
                <a:solidFill>
                  <a:srgbClr val="4B4B4B"/>
                </a:solidFill>
              </a:rPr>
              <a:t>(which might </a:t>
            </a:r>
            <a:r>
              <a:rPr lang="en-GB" dirty="0">
                <a:solidFill>
                  <a:srgbClr val="4B4B4B"/>
                </a:solidFill>
              </a:rPr>
              <a:t>not </a:t>
            </a:r>
            <a:r>
              <a:rPr lang="en-GB" dirty="0" smtClean="0">
                <a:solidFill>
                  <a:srgbClr val="4B4B4B"/>
                </a:solidFill>
              </a:rPr>
              <a:t>be a familiar one)</a:t>
            </a:r>
          </a:p>
          <a:p>
            <a:pPr>
              <a:spcBef>
                <a:spcPts val="0"/>
              </a:spcBef>
            </a:pPr>
            <a:r>
              <a:rPr lang="en-GB" dirty="0" smtClean="0">
                <a:solidFill>
                  <a:srgbClr val="4B4B4B"/>
                </a:solidFill>
              </a:rPr>
              <a:t>Understanding the use of models and theories</a:t>
            </a:r>
            <a:endParaRPr lang="en-GB" dirty="0">
              <a:solidFill>
                <a:srgbClr val="4B4B4B"/>
              </a:solidFill>
            </a:endParaRPr>
          </a:p>
          <a:p>
            <a:pPr>
              <a:spcBef>
                <a:spcPts val="0"/>
              </a:spcBef>
            </a:pPr>
            <a:r>
              <a:rPr lang="en-GB" dirty="0">
                <a:solidFill>
                  <a:srgbClr val="4B4B4B"/>
                </a:solidFill>
              </a:rPr>
              <a:t>Practical skills such as reading </a:t>
            </a:r>
            <a:r>
              <a:rPr lang="en-GB" dirty="0" smtClean="0">
                <a:solidFill>
                  <a:srgbClr val="4B4B4B"/>
                </a:solidFill>
              </a:rPr>
              <a:t>scales or taking measurements</a:t>
            </a:r>
            <a:endParaRPr lang="en-GB" dirty="0">
              <a:solidFill>
                <a:srgbClr val="4B4B4B"/>
              </a:solidFill>
            </a:endParaRPr>
          </a:p>
          <a:p>
            <a:pPr>
              <a:spcBef>
                <a:spcPts val="0"/>
              </a:spcBef>
            </a:pPr>
            <a:r>
              <a:rPr lang="en-GB" dirty="0" smtClean="0">
                <a:solidFill>
                  <a:srgbClr val="4B4B4B"/>
                </a:solidFill>
              </a:rPr>
              <a:t>Understanding of variables, errors, uncertainties</a:t>
            </a:r>
          </a:p>
          <a:p>
            <a:pPr>
              <a:spcBef>
                <a:spcPts val="0"/>
              </a:spcBef>
            </a:pPr>
            <a:r>
              <a:rPr lang="en-GB" dirty="0" smtClean="0">
                <a:solidFill>
                  <a:srgbClr val="4B4B4B"/>
                </a:solidFill>
              </a:rPr>
              <a:t>Using scientific vocabulary</a:t>
            </a:r>
            <a:r>
              <a:rPr lang="en-GB" dirty="0">
                <a:solidFill>
                  <a:srgbClr val="4B4B4B"/>
                </a:solidFill>
              </a:rPr>
              <a:t> </a:t>
            </a:r>
            <a:r>
              <a:rPr lang="en-GB" dirty="0" smtClean="0">
                <a:solidFill>
                  <a:srgbClr val="4B4B4B"/>
                </a:solidFill>
              </a:rPr>
              <a:t>and terminology</a:t>
            </a:r>
            <a:endParaRPr lang="en-GB" dirty="0">
              <a:solidFill>
                <a:srgbClr val="4B4B4B"/>
              </a:solidFill>
            </a:endParaRPr>
          </a:p>
          <a:p>
            <a:pPr>
              <a:spcBef>
                <a:spcPts val="0"/>
              </a:spcBef>
            </a:pPr>
            <a:r>
              <a:rPr lang="en-GB" dirty="0" smtClean="0">
                <a:solidFill>
                  <a:srgbClr val="4B4B4B"/>
                </a:solidFill>
              </a:rPr>
              <a:t>Using/interpreting </a:t>
            </a:r>
            <a:r>
              <a:rPr lang="en-GB" dirty="0">
                <a:solidFill>
                  <a:srgbClr val="4B4B4B"/>
                </a:solidFill>
              </a:rPr>
              <a:t>specialist </a:t>
            </a:r>
            <a:r>
              <a:rPr lang="en-GB" dirty="0" smtClean="0">
                <a:solidFill>
                  <a:srgbClr val="4B4B4B"/>
                </a:solidFill>
              </a:rPr>
              <a:t>diagrams</a:t>
            </a:r>
            <a:endParaRPr lang="en-GB" dirty="0">
              <a:solidFill>
                <a:srgbClr val="4B4B4B"/>
              </a:solidFill>
            </a:endParaRPr>
          </a:p>
          <a:p>
            <a:pPr lvl="1">
              <a:spcAft>
                <a:spcPts val="600"/>
              </a:spcAft>
            </a:pP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15</a:t>
            </a:fld>
            <a:endParaRPr lang="en-GB" dirty="0"/>
          </a:p>
        </p:txBody>
      </p:sp>
    </p:spTree>
    <p:extLst>
      <p:ext uri="{BB962C8B-B14F-4D97-AF65-F5344CB8AC3E}">
        <p14:creationId xmlns:p14="http://schemas.microsoft.com/office/powerpoint/2010/main" val="1169121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issues with AO2 in Summer 2018</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pPr>
              <a:spcBef>
                <a:spcPts val="0"/>
              </a:spcBef>
            </a:pPr>
            <a:r>
              <a:rPr lang="en-GB" dirty="0" smtClean="0">
                <a:solidFill>
                  <a:srgbClr val="4B4B4B"/>
                </a:solidFill>
              </a:rPr>
              <a:t>Confusion in using practical terminology</a:t>
            </a:r>
          </a:p>
          <a:p>
            <a:pPr>
              <a:spcBef>
                <a:spcPts val="0"/>
              </a:spcBef>
            </a:pPr>
            <a:r>
              <a:rPr lang="en-GB" dirty="0" smtClean="0">
                <a:solidFill>
                  <a:srgbClr val="4B4B4B"/>
                </a:solidFill>
              </a:rPr>
              <a:t>Basic maths skills</a:t>
            </a:r>
          </a:p>
          <a:p>
            <a:pPr>
              <a:spcBef>
                <a:spcPts val="0"/>
              </a:spcBef>
            </a:pPr>
            <a:r>
              <a:rPr lang="en-GB" dirty="0" smtClean="0">
                <a:solidFill>
                  <a:srgbClr val="4B4B4B"/>
                </a:solidFill>
              </a:rPr>
              <a:t>Choosing appropriate scales for graphs</a:t>
            </a:r>
          </a:p>
          <a:p>
            <a:pPr>
              <a:spcBef>
                <a:spcPts val="0"/>
              </a:spcBef>
            </a:pPr>
            <a:r>
              <a:rPr lang="en-GB" dirty="0" smtClean="0">
                <a:solidFill>
                  <a:srgbClr val="4B4B4B"/>
                </a:solidFill>
              </a:rPr>
              <a:t>Basic graph plotting</a:t>
            </a:r>
          </a:p>
          <a:p>
            <a:pPr>
              <a:spcBef>
                <a:spcPts val="0"/>
              </a:spcBef>
            </a:pPr>
            <a:r>
              <a:rPr lang="en-GB" dirty="0" smtClean="0">
                <a:solidFill>
                  <a:srgbClr val="4B4B4B"/>
                </a:solidFill>
              </a:rPr>
              <a:t>Lines of best fit</a:t>
            </a:r>
          </a:p>
          <a:p>
            <a:pPr>
              <a:spcBef>
                <a:spcPts val="0"/>
              </a:spcBef>
            </a:pPr>
            <a:r>
              <a:rPr lang="en-GB" dirty="0" smtClean="0">
                <a:solidFill>
                  <a:srgbClr val="4B4B4B"/>
                </a:solidFill>
              </a:rPr>
              <a:t>Interpreting graphical data</a:t>
            </a:r>
          </a:p>
          <a:p>
            <a:pPr>
              <a:spcBef>
                <a:spcPts val="0"/>
              </a:spcBef>
            </a:pPr>
            <a:r>
              <a:rPr lang="en-GB" dirty="0" smtClean="0">
                <a:solidFill>
                  <a:srgbClr val="4B4B4B"/>
                </a:solidFill>
              </a:rPr>
              <a:t>Applying knowledge and skills in an unfamiliar context </a:t>
            </a:r>
          </a:p>
          <a:p>
            <a:pPr>
              <a:spcBef>
                <a:spcPts val="0"/>
              </a:spcBef>
            </a:pPr>
            <a:r>
              <a:rPr lang="en-GB" dirty="0" smtClean="0">
                <a:solidFill>
                  <a:srgbClr val="4B4B4B"/>
                </a:solidFill>
              </a:rPr>
              <a:t>Linking ideas across the specification</a:t>
            </a: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16</a:t>
            </a:fld>
            <a:endParaRPr lang="en-GB" dirty="0"/>
          </a:p>
        </p:txBody>
      </p:sp>
    </p:spTree>
    <p:extLst>
      <p:ext uri="{BB962C8B-B14F-4D97-AF65-F5344CB8AC3E}">
        <p14:creationId xmlns:p14="http://schemas.microsoft.com/office/powerpoint/2010/main" val="2498420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AO2 questions to improve performance</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a:t>M</a:t>
            </a:r>
            <a:r>
              <a:rPr lang="en-GB" dirty="0" smtClean="0"/>
              <a:t>arking student responses</a:t>
            </a:r>
          </a:p>
          <a:p>
            <a:pPr>
              <a:spcBef>
                <a:spcPts val="0"/>
              </a:spcBef>
            </a:pPr>
            <a:r>
              <a:rPr lang="en-GB" dirty="0" smtClean="0"/>
              <a:t>Using exam questions to improve student performance</a:t>
            </a:r>
          </a:p>
          <a:p>
            <a:pPr>
              <a:spcBef>
                <a:spcPts val="0"/>
              </a:spcBef>
            </a:pPr>
            <a:r>
              <a:rPr lang="en-GB" dirty="0" smtClean="0"/>
              <a:t>Adapting AO2 questions for different levels of demand</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17</a:t>
            </a:fld>
            <a:endParaRPr lang="en-GB" dirty="0"/>
          </a:p>
        </p:txBody>
      </p:sp>
    </p:spTree>
    <p:extLst>
      <p:ext uri="{BB962C8B-B14F-4D97-AF65-F5344CB8AC3E}">
        <p14:creationId xmlns:p14="http://schemas.microsoft.com/office/powerpoint/2010/main" val="1877181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Exercise: Marking student responses</a:t>
            </a:r>
            <a:endParaRPr lang="en-GB" sz="3200" dirty="0"/>
          </a:p>
        </p:txBody>
      </p:sp>
      <p:sp>
        <p:nvSpPr>
          <p:cNvPr id="5" name="Content Placeholder 4"/>
          <p:cNvSpPr>
            <a:spLocks noGrp="1"/>
          </p:cNvSpPr>
          <p:nvPr>
            <p:ph idx="1"/>
          </p:nvPr>
        </p:nvSpPr>
        <p:spPr>
          <a:xfrm>
            <a:off x="540000" y="1543792"/>
            <a:ext cx="8045200" cy="4499191"/>
          </a:xfrm>
          <a:ln w="38100">
            <a:noFill/>
          </a:ln>
        </p:spPr>
        <p:txBody>
          <a:bodyPr/>
          <a:lstStyle/>
          <a:p>
            <a:pPr marL="457200" indent="-457200">
              <a:spcBef>
                <a:spcPts val="0"/>
              </a:spcBef>
              <a:buFont typeface="+mj-lt"/>
              <a:buAutoNum type="arabicPeriod"/>
            </a:pPr>
            <a:r>
              <a:rPr lang="en-GB" dirty="0"/>
              <a:t>Mark the </a:t>
            </a:r>
            <a:r>
              <a:rPr lang="en-GB" dirty="0" smtClean="0"/>
              <a:t>responses for examples 1, 2 and 3 using </a:t>
            </a:r>
            <a:r>
              <a:rPr lang="en-GB" dirty="0"/>
              <a:t>the mark </a:t>
            </a:r>
            <a:r>
              <a:rPr lang="en-GB" dirty="0" smtClean="0"/>
              <a:t>schemes</a:t>
            </a:r>
          </a:p>
          <a:p>
            <a:pPr marL="457200" indent="-457200">
              <a:spcBef>
                <a:spcPts val="0"/>
              </a:spcBef>
              <a:buFont typeface="+mj-lt"/>
              <a:buAutoNum type="arabicPeriod"/>
            </a:pPr>
            <a:endParaRPr lang="en-GB" dirty="0" smtClean="0"/>
          </a:p>
          <a:p>
            <a:pPr marL="457200" indent="-457200">
              <a:spcBef>
                <a:spcPts val="0"/>
              </a:spcBef>
              <a:buFont typeface="+mj-lt"/>
              <a:buAutoNum type="arabicPeriod"/>
            </a:pPr>
            <a:r>
              <a:rPr lang="en-GB" dirty="0" smtClean="0"/>
              <a:t>Discuss your marks with </a:t>
            </a:r>
            <a:r>
              <a:rPr lang="en-GB" dirty="0"/>
              <a:t>other delegates:</a:t>
            </a:r>
          </a:p>
          <a:p>
            <a:pPr lvl="1">
              <a:spcBef>
                <a:spcPts val="0"/>
              </a:spcBef>
            </a:pPr>
            <a:r>
              <a:rPr lang="en-GB" dirty="0"/>
              <a:t>do you agree with each other?  </a:t>
            </a:r>
          </a:p>
          <a:p>
            <a:pPr lvl="1">
              <a:spcBef>
                <a:spcPts val="0"/>
              </a:spcBef>
            </a:pPr>
            <a:r>
              <a:rPr lang="en-GB" dirty="0"/>
              <a:t>if these responses were indicative of your students’ responses, how could you support them during Year 11, Year 10 and </a:t>
            </a:r>
            <a:r>
              <a:rPr lang="en-GB" dirty="0" smtClean="0"/>
              <a:t>KS3?</a:t>
            </a:r>
          </a:p>
          <a:p>
            <a:pPr lvl="1">
              <a:spcBef>
                <a:spcPts val="0"/>
              </a:spcBef>
            </a:pPr>
            <a:endParaRPr lang="en-GB" dirty="0" smtClean="0"/>
          </a:p>
          <a:p>
            <a:pPr marL="457200" indent="-457200">
              <a:spcBef>
                <a:spcPts val="0"/>
              </a:spcBef>
              <a:buFont typeface="+mj-lt"/>
              <a:buAutoNum type="arabicPeriod"/>
            </a:pPr>
            <a:r>
              <a:rPr lang="en-GB" dirty="0" smtClean="0"/>
              <a:t>Feedback with the group</a:t>
            </a:r>
            <a:endParaRPr lang="en-GB" dirty="0"/>
          </a:p>
          <a:p>
            <a:pPr lvl="1">
              <a:spcAft>
                <a:spcPts val="600"/>
              </a:spcAft>
            </a:pP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6" name="Footer Placeholder 5"/>
          <p:cNvSpPr>
            <a:spLocks noGrp="1"/>
          </p:cNvSpPr>
          <p:nvPr>
            <p:ph type="ftr" sz="quarter" idx="3"/>
          </p:nvPr>
        </p:nvSpPr>
        <p:spPr/>
        <p:txBody>
          <a:bodyPr/>
          <a:lstStyle/>
          <a:p>
            <a:r>
              <a:rPr lang="en-US" smtClean="0"/>
              <a:t>Copyright © AQA and its licensors. All rights reserved.</a:t>
            </a:r>
            <a:endParaRPr lang="en-US"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18</a:t>
            </a:fld>
            <a:endParaRPr lang="en-GB" dirty="0"/>
          </a:p>
        </p:txBody>
      </p:sp>
    </p:spTree>
    <p:extLst>
      <p:ext uri="{BB962C8B-B14F-4D97-AF65-F5344CB8AC3E}">
        <p14:creationId xmlns:p14="http://schemas.microsoft.com/office/powerpoint/2010/main" val="2127467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a:t>
            </a:r>
            <a:endParaRPr lang="en-GB" sz="3200" dirty="0"/>
          </a:p>
        </p:txBody>
      </p:sp>
      <p:sp>
        <p:nvSpPr>
          <p:cNvPr id="5" name="Content Placeholder 4"/>
          <p:cNvSpPr>
            <a:spLocks noGrp="1"/>
          </p:cNvSpPr>
          <p:nvPr>
            <p:ph idx="1"/>
          </p:nvPr>
        </p:nvSpPr>
        <p:spPr>
          <a:xfrm>
            <a:off x="540000" y="1543792"/>
            <a:ext cx="8045200" cy="4499191"/>
          </a:xfrm>
          <a:ln w="38100">
            <a:noFill/>
          </a:ln>
        </p:spPr>
        <p:txBody>
          <a:bodyPr/>
          <a:lstStyle/>
          <a:p>
            <a:pPr marL="0" indent="0">
              <a:buNone/>
            </a:pPr>
            <a:r>
              <a:rPr lang="en-GB" dirty="0" smtClean="0"/>
              <a:t/>
            </a:r>
            <a:br>
              <a:rPr lang="en-GB" dirty="0" smtClean="0"/>
            </a:br>
            <a:r>
              <a:rPr lang="en-GB" dirty="0" smtClean="0"/>
              <a:t>						</a:t>
            </a:r>
          </a:p>
          <a:p>
            <a:pPr marL="0" indent="0">
              <a:buNone/>
            </a:pPr>
            <a:endParaRPr lang="en-GB" dirty="0"/>
          </a:p>
        </p:txBody>
      </p:sp>
      <p:sp>
        <p:nvSpPr>
          <p:cNvPr id="6" name="Footer Placeholder 5"/>
          <p:cNvSpPr>
            <a:spLocks noGrp="1"/>
          </p:cNvSpPr>
          <p:nvPr>
            <p:ph type="ftr" sz="quarter" idx="3"/>
          </p:nvPr>
        </p:nvSpPr>
        <p:spPr/>
        <p:txBody>
          <a:bodyPr/>
          <a:lstStyle/>
          <a:p>
            <a:r>
              <a:rPr lang="en-US" smtClean="0"/>
              <a:t>Copyright © AQA and its licensors. All rights reserved.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57" y="1249929"/>
            <a:ext cx="5933773" cy="4999118"/>
          </a:xfrm>
          <a:prstGeom prst="rect">
            <a:avLst/>
          </a:prstGeom>
        </p:spPr>
      </p:pic>
      <p:sp>
        <p:nvSpPr>
          <p:cNvPr id="4" name="Slide Number Placeholder 3"/>
          <p:cNvSpPr>
            <a:spLocks noGrp="1"/>
          </p:cNvSpPr>
          <p:nvPr>
            <p:ph type="sldNum" sz="quarter" idx="4"/>
          </p:nvPr>
        </p:nvSpPr>
        <p:spPr/>
        <p:txBody>
          <a:bodyPr/>
          <a:lstStyle/>
          <a:p>
            <a:fld id="{9D4704D4-DAEA-4D4A-A9DC-4373E3AC7101}" type="slidenum">
              <a:rPr lang="en-GB" smtClean="0"/>
              <a:pPr/>
              <a:t>19</a:t>
            </a:fld>
            <a:endParaRPr lang="en-GB" dirty="0"/>
          </a:p>
        </p:txBody>
      </p:sp>
    </p:spTree>
    <p:extLst>
      <p:ext uri="{BB962C8B-B14F-4D97-AF65-F5344CB8AC3E}">
        <p14:creationId xmlns:p14="http://schemas.microsoft.com/office/powerpoint/2010/main" val="466787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Welcome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543414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Example 2</a:t>
            </a:r>
            <a:endParaRPr lang="en-GB" sz="3200" dirty="0"/>
          </a:p>
        </p:txBody>
      </p:sp>
      <p:sp>
        <p:nvSpPr>
          <p:cNvPr id="5" name="Content Placeholder 4"/>
          <p:cNvSpPr>
            <a:spLocks noGrp="1"/>
          </p:cNvSpPr>
          <p:nvPr>
            <p:ph idx="1"/>
          </p:nvPr>
        </p:nvSpPr>
        <p:spPr>
          <a:xfrm>
            <a:off x="540000" y="1543792"/>
            <a:ext cx="8045200" cy="4499191"/>
          </a:xfrm>
          <a:ln w="38100">
            <a:noFill/>
          </a:ln>
        </p:spPr>
        <p:txBody>
          <a:bodyPr/>
          <a:lstStyle/>
          <a:p>
            <a:pPr marL="0" indent="0">
              <a:buNone/>
            </a:pPr>
            <a:r>
              <a:rPr lang="en-GB" dirty="0" smtClean="0"/>
              <a:t/>
            </a:r>
            <a:br>
              <a:rPr lang="en-GB" dirty="0" smtClean="0"/>
            </a:br>
            <a:r>
              <a:rPr lang="en-GB" dirty="0" smtClean="0"/>
              <a:t>						</a:t>
            </a:r>
          </a:p>
          <a:p>
            <a:pPr marL="0" indent="0">
              <a:buNone/>
            </a:pPr>
            <a:endParaRPr lang="en-GB" dirty="0"/>
          </a:p>
        </p:txBody>
      </p:sp>
      <p:sp>
        <p:nvSpPr>
          <p:cNvPr id="6" name="Footer Placeholder 5"/>
          <p:cNvSpPr>
            <a:spLocks noGrp="1"/>
          </p:cNvSpPr>
          <p:nvPr>
            <p:ph type="ftr" sz="quarter" idx="3"/>
          </p:nvPr>
        </p:nvSpPr>
        <p:spPr/>
        <p:txBody>
          <a:bodyPr/>
          <a:lstStyle/>
          <a:p>
            <a:r>
              <a:rPr lang="en-US" smtClean="0"/>
              <a:t>Copyright © AQA and its licensors. All rights reserved.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01" y="1246909"/>
            <a:ext cx="5937404" cy="5031259"/>
          </a:xfrm>
          <a:prstGeom prst="rect">
            <a:avLst/>
          </a:prstGeom>
        </p:spPr>
      </p:pic>
      <p:sp>
        <p:nvSpPr>
          <p:cNvPr id="4" name="Slide Number Placeholder 3"/>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654454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Example 3</a:t>
            </a:r>
            <a:endParaRPr lang="en-GB" sz="3200" dirty="0"/>
          </a:p>
        </p:txBody>
      </p:sp>
      <p:sp>
        <p:nvSpPr>
          <p:cNvPr id="5" name="Content Placeholder 4"/>
          <p:cNvSpPr>
            <a:spLocks noGrp="1"/>
          </p:cNvSpPr>
          <p:nvPr>
            <p:ph idx="1"/>
          </p:nvPr>
        </p:nvSpPr>
        <p:spPr>
          <a:xfrm>
            <a:off x="540000" y="1543792"/>
            <a:ext cx="8045200" cy="4499191"/>
          </a:xfrm>
          <a:ln w="38100">
            <a:noFill/>
          </a:ln>
        </p:spPr>
        <p:txBody>
          <a:bodyPr/>
          <a:lstStyle/>
          <a:p>
            <a:pPr marL="0" indent="0">
              <a:buNone/>
            </a:pPr>
            <a:r>
              <a:rPr lang="en-GB" dirty="0" smtClean="0"/>
              <a:t/>
            </a:r>
            <a:br>
              <a:rPr lang="en-GB" dirty="0" smtClean="0"/>
            </a:br>
            <a:r>
              <a:rPr lang="en-GB" dirty="0" smtClean="0"/>
              <a:t>						</a:t>
            </a:r>
          </a:p>
          <a:p>
            <a:pPr marL="0" indent="0">
              <a:buNone/>
            </a:pPr>
            <a:endParaRPr lang="en-GB" dirty="0"/>
          </a:p>
        </p:txBody>
      </p:sp>
      <p:sp>
        <p:nvSpPr>
          <p:cNvPr id="6" name="Footer Placeholder 5"/>
          <p:cNvSpPr>
            <a:spLocks noGrp="1"/>
          </p:cNvSpPr>
          <p:nvPr>
            <p:ph type="ftr" sz="quarter" idx="3"/>
          </p:nvPr>
        </p:nvSpPr>
        <p:spPr/>
        <p:txBody>
          <a:bodyPr/>
          <a:lstStyle/>
          <a:p>
            <a:r>
              <a:rPr lang="en-US" smtClean="0"/>
              <a:t>Copyright © AQA and its licensors. All rights reserved.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270987"/>
            <a:ext cx="5454595" cy="4738977"/>
          </a:xfrm>
          <a:prstGeom prst="rect">
            <a:avLst/>
          </a:prstGeom>
        </p:spPr>
      </p:pic>
      <p:sp>
        <p:nvSpPr>
          <p:cNvPr id="4" name="Slide Number Placeholder 3"/>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64635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exam questions to improve performance</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pPr>
              <a:spcBef>
                <a:spcPts val="0"/>
              </a:spcBef>
            </a:pPr>
            <a:r>
              <a:rPr lang="en-GB" dirty="0">
                <a:solidFill>
                  <a:srgbClr val="4B4B4B"/>
                </a:solidFill>
              </a:rPr>
              <a:t>Use as examples in the </a:t>
            </a:r>
            <a:r>
              <a:rPr lang="en-GB" dirty="0" smtClean="0">
                <a:solidFill>
                  <a:srgbClr val="4B4B4B"/>
                </a:solidFill>
              </a:rPr>
              <a:t>classroom</a:t>
            </a:r>
          </a:p>
          <a:p>
            <a:pPr>
              <a:spcBef>
                <a:spcPts val="0"/>
              </a:spcBef>
            </a:pPr>
            <a:r>
              <a:rPr lang="en-GB" dirty="0" smtClean="0">
                <a:solidFill>
                  <a:srgbClr val="4B4B4B"/>
                </a:solidFill>
              </a:rPr>
              <a:t>Look </a:t>
            </a:r>
            <a:r>
              <a:rPr lang="en-GB" dirty="0">
                <a:solidFill>
                  <a:srgbClr val="4B4B4B"/>
                </a:solidFill>
              </a:rPr>
              <a:t>at key points in the response </a:t>
            </a:r>
            <a:r>
              <a:rPr lang="en-GB" dirty="0" smtClean="0">
                <a:solidFill>
                  <a:srgbClr val="4B4B4B"/>
                </a:solidFill>
              </a:rPr>
              <a:t>that gain marks</a:t>
            </a:r>
          </a:p>
          <a:p>
            <a:pPr>
              <a:spcBef>
                <a:spcPts val="0"/>
              </a:spcBef>
            </a:pPr>
            <a:r>
              <a:rPr lang="en-GB" dirty="0" smtClean="0">
                <a:solidFill>
                  <a:srgbClr val="4B4B4B"/>
                </a:solidFill>
              </a:rPr>
              <a:t>Discuss mark scheme requirements with students</a:t>
            </a:r>
            <a:endParaRPr lang="en-GB" dirty="0">
              <a:solidFill>
                <a:srgbClr val="4B4B4B"/>
              </a:solidFill>
            </a:endParaRPr>
          </a:p>
          <a:p>
            <a:pPr>
              <a:spcBef>
                <a:spcPts val="0"/>
              </a:spcBef>
            </a:pPr>
            <a:r>
              <a:rPr lang="en-GB" dirty="0" smtClean="0">
                <a:solidFill>
                  <a:srgbClr val="4B4B4B"/>
                </a:solidFill>
              </a:rPr>
              <a:t>Students mark their own or each other’s work</a:t>
            </a:r>
          </a:p>
          <a:p>
            <a:pPr>
              <a:spcBef>
                <a:spcPts val="0"/>
              </a:spcBef>
            </a:pPr>
            <a:r>
              <a:rPr lang="en-GB" dirty="0" smtClean="0">
                <a:solidFill>
                  <a:srgbClr val="4B4B4B"/>
                </a:solidFill>
              </a:rPr>
              <a:t>Group discussions on how a response could be improved to gain more marks</a:t>
            </a:r>
          </a:p>
          <a:p>
            <a:pPr>
              <a:spcAft>
                <a:spcPts val="600"/>
              </a:spcAft>
            </a:pPr>
            <a:endParaRPr lang="en-GB" dirty="0" smtClean="0">
              <a:solidFill>
                <a:srgbClr val="4B4B4B"/>
              </a:solidFill>
            </a:endParaRPr>
          </a:p>
          <a:p>
            <a:pPr>
              <a:spcAft>
                <a:spcPts val="600"/>
              </a:spcAft>
            </a:pPr>
            <a:endParaRPr lang="en-GB" dirty="0" smtClean="0">
              <a:solidFill>
                <a:srgbClr val="4B4B4B"/>
              </a:solidFill>
            </a:endParaRPr>
          </a:p>
          <a:p>
            <a:pPr>
              <a:spcAft>
                <a:spcPts val="600"/>
              </a:spcAft>
            </a:pP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1601716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that contribute to level </a:t>
            </a:r>
            <a:r>
              <a:rPr lang="en-GB" dirty="0"/>
              <a:t>of demand</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pPr>
              <a:spcBef>
                <a:spcPts val="0"/>
              </a:spcBef>
            </a:pPr>
            <a:r>
              <a:rPr lang="en-GB" dirty="0" smtClean="0">
                <a:solidFill>
                  <a:srgbClr val="4B4B4B"/>
                </a:solidFill>
              </a:rPr>
              <a:t>Content being assessed</a:t>
            </a:r>
          </a:p>
          <a:p>
            <a:pPr>
              <a:spcBef>
                <a:spcPts val="0"/>
              </a:spcBef>
            </a:pPr>
            <a:r>
              <a:rPr lang="en-GB" dirty="0" smtClean="0">
                <a:solidFill>
                  <a:srgbClr val="4B4B4B"/>
                </a:solidFill>
              </a:rPr>
              <a:t>Command word</a:t>
            </a:r>
          </a:p>
          <a:p>
            <a:pPr>
              <a:spcBef>
                <a:spcPts val="0"/>
              </a:spcBef>
            </a:pPr>
            <a:r>
              <a:rPr lang="en-GB" dirty="0" smtClean="0">
                <a:solidFill>
                  <a:srgbClr val="4B4B4B"/>
                </a:solidFill>
              </a:rPr>
              <a:t>Amount of cueing</a:t>
            </a:r>
          </a:p>
          <a:p>
            <a:pPr>
              <a:spcBef>
                <a:spcPts val="0"/>
              </a:spcBef>
            </a:pPr>
            <a:r>
              <a:rPr lang="en-GB" dirty="0" smtClean="0">
                <a:solidFill>
                  <a:srgbClr val="4B4B4B"/>
                </a:solidFill>
              </a:rPr>
              <a:t>Type of question</a:t>
            </a:r>
          </a:p>
          <a:p>
            <a:pPr>
              <a:spcBef>
                <a:spcPts val="0"/>
              </a:spcBef>
            </a:pPr>
            <a:r>
              <a:rPr lang="en-GB" dirty="0" smtClean="0">
                <a:solidFill>
                  <a:srgbClr val="4B4B4B"/>
                </a:solidFill>
              </a:rPr>
              <a:t>Amount/complexity of data</a:t>
            </a:r>
          </a:p>
          <a:p>
            <a:pPr>
              <a:spcBef>
                <a:spcPts val="0"/>
              </a:spcBef>
            </a:pPr>
            <a:r>
              <a:rPr lang="en-GB" dirty="0" smtClean="0">
                <a:solidFill>
                  <a:srgbClr val="4B4B4B"/>
                </a:solidFill>
              </a:rPr>
              <a:t>Context</a:t>
            </a:r>
          </a:p>
          <a:p>
            <a:pPr>
              <a:spcAft>
                <a:spcPts val="600"/>
              </a:spcAft>
            </a:pPr>
            <a:endParaRPr lang="en-GB" dirty="0" smtClean="0">
              <a:solidFill>
                <a:srgbClr val="4B4B4B"/>
              </a:solidFill>
            </a:endParaRPr>
          </a:p>
          <a:p>
            <a:pPr>
              <a:spcAft>
                <a:spcPts val="600"/>
              </a:spcAft>
            </a:pPr>
            <a:endParaRPr lang="en-GB" dirty="0" smtClean="0">
              <a:solidFill>
                <a:srgbClr val="4B4B4B"/>
              </a:solidFill>
            </a:endParaRPr>
          </a:p>
          <a:p>
            <a:pPr>
              <a:spcAft>
                <a:spcPts val="600"/>
              </a:spcAft>
            </a:pPr>
            <a:endParaRPr lang="en-GB" dirty="0" smtClean="0">
              <a:solidFill>
                <a:srgbClr val="4B4B4B"/>
              </a:solidFill>
            </a:endParaRPr>
          </a:p>
          <a:p>
            <a:pPr>
              <a:spcAft>
                <a:spcPts val="600"/>
              </a:spcAft>
            </a:pP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2805128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Adapting questions to levels of demand</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pPr>
              <a:spcBef>
                <a:spcPts val="0"/>
              </a:spcBef>
            </a:pPr>
            <a:r>
              <a:rPr lang="en-GB" dirty="0" smtClean="0">
                <a:solidFill>
                  <a:srgbClr val="4B4B4B"/>
                </a:solidFill>
              </a:rPr>
              <a:t>Look at example </a:t>
            </a:r>
            <a:r>
              <a:rPr lang="en-GB" dirty="0">
                <a:solidFill>
                  <a:srgbClr val="4B4B4B"/>
                </a:solidFill>
              </a:rPr>
              <a:t>9</a:t>
            </a:r>
            <a:endParaRPr lang="en-GB" dirty="0" smtClean="0">
              <a:solidFill>
                <a:srgbClr val="4B4B4B"/>
              </a:solidFill>
            </a:endParaRPr>
          </a:p>
          <a:p>
            <a:pPr>
              <a:spcBef>
                <a:spcPts val="0"/>
              </a:spcBef>
            </a:pPr>
            <a:r>
              <a:rPr lang="en-GB" dirty="0" smtClean="0">
                <a:solidFill>
                  <a:srgbClr val="4B4B4B"/>
                </a:solidFill>
              </a:rPr>
              <a:t>This question is targeted at high demand (grades 6-9)</a:t>
            </a:r>
          </a:p>
          <a:p>
            <a:pPr>
              <a:spcBef>
                <a:spcPts val="0"/>
              </a:spcBef>
            </a:pPr>
            <a:r>
              <a:rPr lang="en-GB" dirty="0" smtClean="0">
                <a:solidFill>
                  <a:srgbClr val="4B4B4B"/>
                </a:solidFill>
              </a:rPr>
              <a:t>What makes it high demand?</a:t>
            </a:r>
          </a:p>
          <a:p>
            <a:pPr>
              <a:spcBef>
                <a:spcPts val="0"/>
              </a:spcBef>
            </a:pPr>
            <a:r>
              <a:rPr lang="en-GB" dirty="0">
                <a:solidFill>
                  <a:srgbClr val="4B4B4B"/>
                </a:solidFill>
              </a:rPr>
              <a:t>What skills is it assessing?</a:t>
            </a:r>
          </a:p>
          <a:p>
            <a:pPr>
              <a:spcBef>
                <a:spcPts val="0"/>
              </a:spcBef>
            </a:pPr>
            <a:r>
              <a:rPr lang="en-GB" dirty="0" smtClean="0">
                <a:solidFill>
                  <a:srgbClr val="4B4B4B"/>
                </a:solidFill>
              </a:rPr>
              <a:t>How could it be adapted to assess the same skills at:</a:t>
            </a:r>
          </a:p>
          <a:p>
            <a:pPr lvl="1">
              <a:spcBef>
                <a:spcPts val="0"/>
              </a:spcBef>
            </a:pPr>
            <a:r>
              <a:rPr lang="en-GB" dirty="0">
                <a:solidFill>
                  <a:srgbClr val="4B4B4B"/>
                </a:solidFill>
              </a:rPr>
              <a:t>s</a:t>
            </a:r>
            <a:r>
              <a:rPr lang="en-GB" dirty="0" smtClean="0">
                <a:solidFill>
                  <a:srgbClr val="4B4B4B"/>
                </a:solidFill>
              </a:rPr>
              <a:t>tandard demand?</a:t>
            </a:r>
          </a:p>
          <a:p>
            <a:pPr lvl="1">
              <a:spcBef>
                <a:spcPts val="0"/>
              </a:spcBef>
            </a:pPr>
            <a:r>
              <a:rPr lang="en-GB" dirty="0">
                <a:solidFill>
                  <a:srgbClr val="4B4B4B"/>
                </a:solidFill>
              </a:rPr>
              <a:t>l</a:t>
            </a:r>
            <a:r>
              <a:rPr lang="en-GB" dirty="0" smtClean="0">
                <a:solidFill>
                  <a:srgbClr val="4B4B4B"/>
                </a:solidFill>
              </a:rPr>
              <a:t>ow demand?</a:t>
            </a:r>
          </a:p>
          <a:p>
            <a:pPr>
              <a:spcAft>
                <a:spcPts val="600"/>
              </a:spcAft>
            </a:pPr>
            <a:endParaRPr lang="en-GB" dirty="0" smtClean="0">
              <a:solidFill>
                <a:srgbClr val="4B4B4B"/>
              </a:solidFill>
            </a:endParaRPr>
          </a:p>
          <a:p>
            <a:pPr>
              <a:spcAft>
                <a:spcPts val="600"/>
              </a:spcAft>
            </a:pPr>
            <a:endParaRPr lang="en-GB" dirty="0" smtClean="0">
              <a:solidFill>
                <a:srgbClr val="4B4B4B"/>
              </a:solidFill>
            </a:endParaRPr>
          </a:p>
          <a:p>
            <a:pPr>
              <a:spcAft>
                <a:spcPts val="600"/>
              </a:spcAft>
            </a:pP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1450427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did we do?</a:t>
            </a:r>
            <a:endParaRPr lang="en-GB" sz="3200"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t>
            </a:r>
            <a:r>
              <a:rPr lang="en-GB" sz="2400" b="1" dirty="0" smtClean="0"/>
              <a:t>app</a:t>
            </a:r>
            <a:r>
              <a:rPr lang="en-GB" sz="2400" dirty="0" smtClean="0"/>
              <a:t>.</a:t>
            </a:r>
          </a:p>
          <a:p>
            <a:pPr>
              <a:spcBef>
                <a:spcPts val="0"/>
              </a:spcBef>
            </a:pPr>
            <a:endParaRPr lang="en-GB" sz="2400" dirty="0"/>
          </a:p>
          <a:p>
            <a:pPr>
              <a:spcBef>
                <a:spcPts val="0"/>
              </a:spcBef>
            </a:pPr>
            <a:r>
              <a:rPr lang="en-GB" sz="2400" dirty="0" smtClean="0"/>
              <a:t>Using </a:t>
            </a:r>
            <a:r>
              <a:rPr lang="en-GB" sz="2400" dirty="0"/>
              <a:t>the </a:t>
            </a:r>
            <a:r>
              <a:rPr lang="en-GB" sz="2400" dirty="0" smtClean="0"/>
              <a:t>postcards provided, </a:t>
            </a:r>
            <a:r>
              <a:rPr lang="en-GB" sz="2400" dirty="0"/>
              <a:t>please </a:t>
            </a:r>
            <a:r>
              <a:rPr lang="en-GB" sz="2400" dirty="0" smtClean="0"/>
              <a:t>write:</a:t>
            </a:r>
          </a:p>
          <a:p>
            <a:pPr lvl="1">
              <a:spcBef>
                <a:spcPts val="0"/>
              </a:spcBef>
              <a:buFont typeface="Arial" panose="020B0604020202020204" pitchFamily="34" charset="0"/>
              <a:buChar char="•"/>
            </a:pPr>
            <a:r>
              <a:rPr lang="en-GB" sz="2400" dirty="0" smtClean="0"/>
              <a:t>one thing you enjoyed about our session or will take away for your teaching</a:t>
            </a:r>
          </a:p>
          <a:p>
            <a:pPr lvl="1">
              <a:spcBef>
                <a:spcPts val="0"/>
              </a:spcBef>
              <a:buFont typeface="Arial" panose="020B0604020202020204" pitchFamily="34" charset="0"/>
              <a:buChar char="•"/>
            </a:pPr>
            <a:r>
              <a:rPr lang="en-GB" sz="2400" dirty="0" smtClean="0"/>
              <a:t>one thing you feel could </a:t>
            </a:r>
            <a:r>
              <a:rPr lang="en-GB" sz="2400" dirty="0"/>
              <a:t>be </a:t>
            </a:r>
            <a:r>
              <a:rPr lang="en-GB" sz="2400" dirty="0" smtClean="0"/>
              <a:t>improved.</a:t>
            </a:r>
          </a:p>
          <a:p>
            <a:pPr lvl="1">
              <a:spcBef>
                <a:spcPts val="0"/>
              </a:spcBef>
              <a:buFont typeface="Arial" panose="020B0604020202020204" pitchFamily="34" charset="0"/>
              <a:buChar char="•"/>
            </a:pPr>
            <a:endParaRPr lang="en-GB" sz="2400" dirty="0" smtClean="0"/>
          </a:p>
          <a:p>
            <a:pPr>
              <a:spcBef>
                <a:spcPts val="0"/>
              </a:spcBef>
              <a:buFont typeface="Arial" panose="020B0604020202020204" pitchFamily="34" charset="0"/>
              <a:buChar char="•"/>
            </a:pPr>
            <a:r>
              <a:rPr lang="en-GB" sz="2400" dirty="0" smtClean="0"/>
              <a:t>Please hand your postcard in as you leave.</a:t>
            </a:r>
            <a:endParaRPr lang="en-GB" sz="2400" dirty="0"/>
          </a:p>
          <a:p>
            <a:pPr lvl="1">
              <a:buFont typeface="Arial" panose="020B0604020202020204" pitchFamily="34" charset="0"/>
              <a:buChar char="•"/>
            </a:pPr>
            <a:endParaRPr lang="en-GB" sz="1800" dirty="0"/>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1837899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10"/>
          </p:nvPr>
        </p:nvSpPr>
        <p:spPr/>
        <p:txBody>
          <a:bodyPr/>
          <a:lstStyle/>
          <a:p>
            <a:fld id="{9D4704D4-DAEA-4D4A-A9DC-4373E3AC7101}" type="slidenum">
              <a:rPr lang="en-GB" smtClean="0"/>
              <a:pPr/>
              <a:t>26</a:t>
            </a:fld>
            <a:endParaRPr lang="en-GB" dirty="0"/>
          </a:p>
        </p:txBody>
      </p:sp>
    </p:spTree>
    <p:extLst>
      <p:ext uri="{BB962C8B-B14F-4D97-AF65-F5344CB8AC3E}">
        <p14:creationId xmlns:p14="http://schemas.microsoft.com/office/powerpoint/2010/main" val="690332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This meeting will be recorded</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p:txBody>
          <a:bodyPr/>
          <a:lstStyle/>
          <a:p>
            <a:pPr marL="0" indent="0">
              <a:buNone/>
            </a:pPr>
            <a:r>
              <a:rPr lang="en-GB" dirty="0"/>
              <a:t>Exam boards have an Ofqual requirement to record event audio.</a:t>
            </a:r>
          </a:p>
          <a:p>
            <a:pPr marL="0" indent="0">
              <a:buNone/>
            </a:pPr>
            <a:endParaRPr lang="en-GB" dirty="0"/>
          </a:p>
          <a:p>
            <a:pPr marL="0" indent="0">
              <a:buNone/>
            </a:pPr>
            <a:r>
              <a:rPr lang="en-GB" dirty="0"/>
              <a:t>Recordings are kept for </a:t>
            </a:r>
            <a:r>
              <a:rPr lang="en-GB" dirty="0" smtClean="0"/>
              <a:t>the lifetime of the specification and </a:t>
            </a:r>
            <a:r>
              <a:rPr lang="en-GB" dirty="0"/>
              <a:t>not shared as an accompaniment to session resources.</a:t>
            </a:r>
          </a:p>
          <a:p>
            <a:pPr marL="0" indent="0">
              <a:buNone/>
            </a:pPr>
            <a:endParaRPr lang="en-GB" dirty="0"/>
          </a:p>
          <a:p>
            <a:pPr marL="0" indent="0">
              <a:buNone/>
            </a:pPr>
            <a:r>
              <a:rPr lang="en-GB"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536874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for the session</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smtClean="0"/>
              <a:t>Mark schemes and how we apply them</a:t>
            </a:r>
          </a:p>
          <a:p>
            <a:pPr>
              <a:spcBef>
                <a:spcPts val="0"/>
              </a:spcBef>
            </a:pPr>
            <a:r>
              <a:rPr lang="en-GB" dirty="0" smtClean="0"/>
              <a:t>AO2-focused questions in GCSE sciences</a:t>
            </a:r>
          </a:p>
          <a:p>
            <a:pPr>
              <a:spcBef>
                <a:spcPts val="0"/>
              </a:spcBef>
            </a:pPr>
            <a:r>
              <a:rPr lang="en-GB" dirty="0" smtClean="0"/>
              <a:t>Exercise using student work</a:t>
            </a:r>
          </a:p>
          <a:p>
            <a:pPr>
              <a:spcBef>
                <a:spcPts val="0"/>
              </a:spcBef>
            </a:pPr>
            <a:r>
              <a:rPr lang="en-GB" dirty="0" smtClean="0"/>
              <a:t>Using exam questions to improve student performance</a:t>
            </a:r>
          </a:p>
          <a:p>
            <a:pPr>
              <a:spcBef>
                <a:spcPts val="0"/>
              </a:spcBef>
            </a:pPr>
            <a:r>
              <a:rPr lang="en-GB" dirty="0" smtClean="0"/>
              <a:t>Assessing AO2 at different levels of demand</a:t>
            </a:r>
          </a:p>
          <a:p>
            <a:endParaRPr lang="en-GB" dirty="0" smtClean="0"/>
          </a:p>
          <a:p>
            <a:endParaRPr lang="en-GB" dirty="0" smtClean="0"/>
          </a:p>
        </p:txBody>
      </p:sp>
      <p:sp>
        <p:nvSpPr>
          <p:cNvPr id="5" name="Slide Number Placeholder 4"/>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3443514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 schemes and how we apply them</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smtClean="0"/>
              <a:t>What is the mark scheme for?</a:t>
            </a:r>
          </a:p>
          <a:p>
            <a:pPr>
              <a:spcBef>
                <a:spcPts val="0"/>
              </a:spcBef>
            </a:pPr>
            <a:r>
              <a:rPr lang="en-GB" dirty="0" smtClean="0"/>
              <a:t>Our GCSE Science mark schemes</a:t>
            </a:r>
          </a:p>
          <a:p>
            <a:pPr>
              <a:spcBef>
                <a:spcPts val="0"/>
              </a:spcBef>
            </a:pPr>
            <a:r>
              <a:rPr lang="en-GB" dirty="0" smtClean="0"/>
              <a:t>Points-based mark schemes</a:t>
            </a:r>
          </a:p>
          <a:p>
            <a:pPr>
              <a:spcBef>
                <a:spcPts val="0"/>
              </a:spcBef>
            </a:pPr>
            <a:r>
              <a:rPr lang="en-GB" dirty="0" smtClean="0"/>
              <a:t>Levels of response mark schemes</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Tree>
    <p:extLst>
      <p:ext uri="{BB962C8B-B14F-4D97-AF65-F5344CB8AC3E}">
        <p14:creationId xmlns:p14="http://schemas.microsoft.com/office/powerpoint/2010/main" val="148474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mark scheme for?</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smtClean="0"/>
              <a:t>To evaluate the evidence from each student fairly</a:t>
            </a:r>
          </a:p>
          <a:p>
            <a:pPr>
              <a:spcBef>
                <a:spcPts val="0"/>
              </a:spcBef>
            </a:pPr>
            <a:r>
              <a:rPr lang="en-GB" dirty="0" smtClean="0"/>
              <a:t>To reward positive achievement</a:t>
            </a:r>
          </a:p>
          <a:p>
            <a:pPr>
              <a:spcBef>
                <a:spcPts val="0"/>
              </a:spcBef>
            </a:pPr>
            <a:r>
              <a:rPr lang="en-GB" dirty="0" smtClean="0"/>
              <a:t>To differentiate purely on evidence of subject knowledge, understanding and skills</a:t>
            </a:r>
          </a:p>
          <a:p>
            <a:pPr>
              <a:spcBef>
                <a:spcPts val="0"/>
              </a:spcBef>
            </a:pPr>
            <a:r>
              <a:rPr lang="en-GB" dirty="0" smtClean="0"/>
              <a:t>To fully and consistently reflect the agreed interpretation of command words</a:t>
            </a:r>
          </a:p>
          <a:p>
            <a:pPr>
              <a:spcBef>
                <a:spcPts val="0"/>
              </a:spcBef>
            </a:pPr>
            <a:r>
              <a:rPr lang="en-GB" dirty="0" smtClean="0"/>
              <a:t>To fully reflect the purpose of each assessment</a:t>
            </a:r>
          </a:p>
          <a:p>
            <a:pPr>
              <a:spcBef>
                <a:spcPts val="0"/>
              </a:spcBef>
            </a:pPr>
            <a:r>
              <a:rPr lang="en-GB" dirty="0" smtClean="0"/>
              <a:t>To credit appropriate responses that reflect the different ways in which learners may demonstrate what they know, understand and can do</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202064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GCSE Science mark schemes</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smtClean="0"/>
              <a:t>The ‘Information to examiners’ section:</a:t>
            </a:r>
          </a:p>
          <a:p>
            <a:pPr lvl="1">
              <a:spcBef>
                <a:spcPts val="0"/>
              </a:spcBef>
            </a:pPr>
            <a:r>
              <a:rPr lang="en-GB" dirty="0"/>
              <a:t>g</a:t>
            </a:r>
            <a:r>
              <a:rPr lang="en-GB" dirty="0" smtClean="0"/>
              <a:t>eneral guidance on the parts of the mark scheme</a:t>
            </a:r>
          </a:p>
          <a:p>
            <a:pPr lvl="1">
              <a:spcBef>
                <a:spcPts val="0"/>
              </a:spcBef>
            </a:pPr>
            <a:r>
              <a:rPr lang="en-GB" dirty="0"/>
              <a:t>e</a:t>
            </a:r>
            <a:r>
              <a:rPr lang="en-GB" dirty="0" smtClean="0"/>
              <a:t>xplicit guidance on what parts of the mark scheme mean and how they should be applied</a:t>
            </a:r>
          </a:p>
          <a:p>
            <a:pPr lvl="1">
              <a:spcBef>
                <a:spcPts val="0"/>
              </a:spcBef>
            </a:pPr>
            <a:r>
              <a:rPr lang="en-GB" dirty="0"/>
              <a:t>m</a:t>
            </a:r>
            <a:r>
              <a:rPr lang="en-GB" dirty="0" smtClean="0"/>
              <a:t>arking levels of response questions</a:t>
            </a:r>
          </a:p>
          <a:p>
            <a:pPr lvl="1">
              <a:spcBef>
                <a:spcPts val="0"/>
              </a:spcBef>
            </a:pPr>
            <a:r>
              <a:rPr lang="en-GB" dirty="0"/>
              <a:t>e</a:t>
            </a:r>
            <a:r>
              <a:rPr lang="en-GB" dirty="0" smtClean="0"/>
              <a:t>xactly the same for all GCSE Sciences.</a:t>
            </a:r>
          </a:p>
          <a:p>
            <a:pPr marL="360000" lvl="1" indent="0">
              <a:spcBef>
                <a:spcPts val="0"/>
              </a:spcBef>
              <a:buNone/>
            </a:pPr>
            <a:endParaRPr lang="en-GB" dirty="0" smtClean="0"/>
          </a:p>
          <a:p>
            <a:pPr>
              <a:spcBef>
                <a:spcPts val="0"/>
              </a:spcBef>
            </a:pPr>
            <a:r>
              <a:rPr lang="en-GB" dirty="0" smtClean="0"/>
              <a:t>Detailed mark scheme for each question:</a:t>
            </a:r>
          </a:p>
          <a:p>
            <a:pPr lvl="1">
              <a:spcBef>
                <a:spcPts val="0"/>
              </a:spcBef>
            </a:pPr>
            <a:r>
              <a:rPr lang="en-GB" dirty="0"/>
              <a:t>s</a:t>
            </a:r>
            <a:r>
              <a:rPr lang="en-GB" dirty="0" smtClean="0"/>
              <a:t>pecific guidance on what is/is not acceptable</a:t>
            </a:r>
          </a:p>
          <a:p>
            <a:pPr lvl="1">
              <a:spcBef>
                <a:spcPts val="0"/>
              </a:spcBef>
            </a:pPr>
            <a:r>
              <a:rPr lang="en-GB" dirty="0"/>
              <a:t>p</a:t>
            </a:r>
            <a:r>
              <a:rPr lang="en-GB" dirty="0" smtClean="0"/>
              <a:t>oints or levels of response marked.</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7</a:t>
            </a:fld>
            <a:endParaRPr lang="en-GB" dirty="0"/>
          </a:p>
        </p:txBody>
      </p:sp>
    </p:spTree>
    <p:extLst>
      <p:ext uri="{BB962C8B-B14F-4D97-AF65-F5344CB8AC3E}">
        <p14:creationId xmlns:p14="http://schemas.microsoft.com/office/powerpoint/2010/main" val="3104927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Points-based mark schemes</a:t>
            </a:r>
            <a:endParaRPr lang="en-GB" dirty="0"/>
          </a:p>
        </p:txBody>
      </p:sp>
      <p:sp>
        <p:nvSpPr>
          <p:cNvPr id="3" name="Content Placeholder 2"/>
          <p:cNvSpPr>
            <a:spLocks noGrp="1"/>
          </p:cNvSpPr>
          <p:nvPr>
            <p:ph idx="1"/>
          </p:nvPr>
        </p:nvSpPr>
        <p:spPr/>
        <p:txBody>
          <a:bodyPr/>
          <a:lstStyle/>
          <a:p>
            <a:pPr>
              <a:spcBef>
                <a:spcPts val="0"/>
              </a:spcBef>
            </a:pPr>
            <a:r>
              <a:rPr lang="en-GB" dirty="0" smtClean="0"/>
              <a:t>Marks given for each correct point a student gives</a:t>
            </a:r>
          </a:p>
          <a:p>
            <a:pPr>
              <a:spcBef>
                <a:spcPts val="0"/>
              </a:spcBef>
            </a:pPr>
            <a:r>
              <a:rPr lang="en-GB" dirty="0" smtClean="0"/>
              <a:t>Explicitly define correct (and incorrect) answers</a:t>
            </a:r>
          </a:p>
          <a:p>
            <a:pPr>
              <a:spcBef>
                <a:spcPts val="0"/>
              </a:spcBef>
            </a:pPr>
            <a:r>
              <a:rPr lang="en-GB" dirty="0" smtClean="0"/>
              <a:t>Emphasis is on the correctness of the response, not the quality</a:t>
            </a:r>
          </a:p>
          <a:p>
            <a:pPr>
              <a:spcBef>
                <a:spcPts val="0"/>
              </a:spcBef>
            </a:pPr>
            <a:r>
              <a:rPr lang="en-GB" dirty="0" smtClean="0"/>
              <a:t>Usually used for lower-tariff questions (&lt;10 marks)</a:t>
            </a:r>
          </a:p>
          <a:p>
            <a:pPr>
              <a:spcBef>
                <a:spcPts val="0"/>
              </a:spcBef>
            </a:pPr>
            <a:r>
              <a:rPr lang="en-GB" dirty="0" smtClean="0"/>
              <a:t>If well-written are very reliable</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8</a:t>
            </a:fld>
            <a:endParaRPr lang="en-GB" dirty="0"/>
          </a:p>
        </p:txBody>
      </p:sp>
    </p:spTree>
    <p:extLst>
      <p:ext uri="{BB962C8B-B14F-4D97-AF65-F5344CB8AC3E}">
        <p14:creationId xmlns:p14="http://schemas.microsoft.com/office/powerpoint/2010/main" val="3782341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Levels of response mark schemes</a:t>
            </a:r>
            <a:endParaRPr lang="en-GB" dirty="0"/>
          </a:p>
        </p:txBody>
      </p:sp>
      <p:sp>
        <p:nvSpPr>
          <p:cNvPr id="3" name="Content Placeholder 2"/>
          <p:cNvSpPr>
            <a:spLocks noGrp="1"/>
          </p:cNvSpPr>
          <p:nvPr>
            <p:ph idx="1"/>
          </p:nvPr>
        </p:nvSpPr>
        <p:spPr/>
        <p:txBody>
          <a:bodyPr/>
          <a:lstStyle/>
          <a:p>
            <a:pPr>
              <a:spcBef>
                <a:spcPts val="0"/>
              </a:spcBef>
            </a:pPr>
            <a:r>
              <a:rPr lang="en-GB" dirty="0" smtClean="0"/>
              <a:t>Used for open questions where there are a variety of ways for students to arrive at a mark</a:t>
            </a:r>
          </a:p>
          <a:p>
            <a:pPr>
              <a:spcBef>
                <a:spcPts val="0"/>
              </a:spcBef>
            </a:pPr>
            <a:r>
              <a:rPr lang="en-GB" dirty="0" smtClean="0"/>
              <a:t>Reward the overall quality of the answer</a:t>
            </a:r>
          </a:p>
          <a:p>
            <a:pPr>
              <a:spcBef>
                <a:spcPts val="0"/>
              </a:spcBef>
            </a:pPr>
            <a:r>
              <a:rPr lang="en-GB" dirty="0" smtClean="0"/>
              <a:t>Divide performance into chunks of marks (levels) on a continuum</a:t>
            </a:r>
          </a:p>
          <a:p>
            <a:pPr>
              <a:spcBef>
                <a:spcPts val="0"/>
              </a:spcBef>
            </a:pPr>
            <a:r>
              <a:rPr lang="en-GB" dirty="0" smtClean="0"/>
              <a:t>Describe the performance at each level</a:t>
            </a:r>
          </a:p>
          <a:p>
            <a:pPr>
              <a:spcBef>
                <a:spcPts val="0"/>
              </a:spcBef>
            </a:pPr>
            <a:r>
              <a:rPr lang="en-GB" dirty="0" smtClean="0"/>
              <a:t>Generic level descriptors linked to specific command words</a:t>
            </a:r>
          </a:p>
          <a:p>
            <a:pPr>
              <a:spcBef>
                <a:spcPts val="0"/>
              </a:spcBef>
            </a:pPr>
            <a:r>
              <a:rPr lang="en-GB" dirty="0" smtClean="0"/>
              <a:t>Same descriptors apply to all GCSE sciences</a:t>
            </a:r>
          </a:p>
          <a:p>
            <a:pPr>
              <a:spcBef>
                <a:spcPts val="0"/>
              </a:spcBef>
            </a:pPr>
            <a:r>
              <a:rPr lang="en-GB" dirty="0" smtClean="0"/>
              <a:t>Section of indicative content specific to each question</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2467830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1553</TotalTime>
  <Words>5323</Words>
  <Application>Microsoft Office PowerPoint</Application>
  <PresentationFormat>On-screen Show (4:3)</PresentationFormat>
  <Paragraphs>486</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AQA presentation master Events</vt:lpstr>
      <vt:lpstr>GCSE Science: Marking and improving student outcomes in AO2-focussed questions</vt:lpstr>
      <vt:lpstr>Welcome</vt:lpstr>
      <vt:lpstr>This meeting will be recorded</vt:lpstr>
      <vt:lpstr>Outline for the session</vt:lpstr>
      <vt:lpstr>Mark schemes and how we apply them</vt:lpstr>
      <vt:lpstr>What is the mark scheme for?</vt:lpstr>
      <vt:lpstr>Our GCSE Science mark schemes</vt:lpstr>
      <vt:lpstr>Points-based mark schemes</vt:lpstr>
      <vt:lpstr>Levels of response mark schemes</vt:lpstr>
      <vt:lpstr>AO2-focused questions in GCSE sciences</vt:lpstr>
      <vt:lpstr>What is AO2?</vt:lpstr>
      <vt:lpstr>Regulatory requirements for AO2</vt:lpstr>
      <vt:lpstr>Unpicking the strands</vt:lpstr>
      <vt:lpstr>Contexts and making links</vt:lpstr>
      <vt:lpstr>What do we assess as AO2?</vt:lpstr>
      <vt:lpstr>Common issues with AO2 in Summer 2018</vt:lpstr>
      <vt:lpstr>Using AO2 questions to improve performance</vt:lpstr>
      <vt:lpstr>Exercise: Marking student responses</vt:lpstr>
      <vt:lpstr>Example 1</vt:lpstr>
      <vt:lpstr>Example 2</vt:lpstr>
      <vt:lpstr>Example 3</vt:lpstr>
      <vt:lpstr>Using exam questions to improve performance</vt:lpstr>
      <vt:lpstr>Factors that contribute to level of demand</vt:lpstr>
      <vt:lpstr>Adapting questions to levels of demand</vt:lpstr>
      <vt:lpstr>How did we do?</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Science: Marking and improving student outcomes in AO2-focussed questions</dc:title>
  <dc:creator>AQA</dc:creator>
  <cp:lastPrinted>2017-02-06T11:47:27Z</cp:lastPrinted>
  <dcterms:created xsi:type="dcterms:W3CDTF">2017-07-10T11:13:35Z</dcterms:created>
  <dcterms:modified xsi:type="dcterms:W3CDTF">2019-09-10T09:24:39Z</dcterms:modified>
</cp:coreProperties>
</file>