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5"/>
  </p:notesMasterIdLst>
  <p:handoutMasterIdLst>
    <p:handoutMasterId r:id="rId16"/>
  </p:handoutMasterIdLst>
  <p:sldIdLst>
    <p:sldId id="256" r:id="rId2"/>
    <p:sldId id="396" r:id="rId3"/>
    <p:sldId id="376" r:id="rId4"/>
    <p:sldId id="398" r:id="rId5"/>
    <p:sldId id="399" r:id="rId6"/>
    <p:sldId id="400" r:id="rId7"/>
    <p:sldId id="401" r:id="rId8"/>
    <p:sldId id="402" r:id="rId9"/>
    <p:sldId id="403" r:id="rId10"/>
    <p:sldId id="404" r:id="rId11"/>
    <p:sldId id="394" r:id="rId12"/>
    <p:sldId id="405" r:id="rId13"/>
    <p:sldId id="263" r:id="rId14"/>
  </p:sldIdLst>
  <p:sldSz cx="9144000" cy="6858000" type="screen4x3"/>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9857A7-F430-4EE6-B994-F510B0AE8F4E}">
          <p14:sldIdLst>
            <p14:sldId id="256"/>
            <p14:sldId id="396"/>
            <p14:sldId id="376"/>
            <p14:sldId id="398"/>
            <p14:sldId id="399"/>
            <p14:sldId id="400"/>
            <p14:sldId id="401"/>
            <p14:sldId id="402"/>
            <p14:sldId id="403"/>
            <p14:sldId id="404"/>
            <p14:sldId id="394"/>
            <p14:sldId id="405"/>
            <p14:sldId id="263"/>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tley, Helen" initials="RH" lastIdx="24" clrIdx="0"/>
  <p:cmAuthor id="1" name="jbryant" initials="j"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B4B4B"/>
    <a:srgbClr val="3273AF"/>
    <a:srgbClr val="783C2D"/>
    <a:srgbClr val="DC7D28"/>
    <a:srgbClr val="6464A0"/>
    <a:srgbClr val="325F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6" autoAdjust="0"/>
    <p:restoredTop sz="83386" autoAdjust="0"/>
  </p:normalViewPr>
  <p:slideViewPr>
    <p:cSldViewPr snapToGrid="0" snapToObjects="1" showGuides="1">
      <p:cViewPr>
        <p:scale>
          <a:sx n="70" d="100"/>
          <a:sy n="70" d="100"/>
        </p:scale>
        <p:origin x="-2814" y="-984"/>
      </p:cViewPr>
      <p:guideLst>
        <p:guide orient="horz" pos="2157"/>
        <p:guide orient="horz" pos="4230"/>
        <p:guide pos="3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90" d="100"/>
          <a:sy n="90" d="100"/>
        </p:scale>
        <p:origin x="-1908" y="-126"/>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ADA457E0-B7E6-E24E-BA12-0ABEC3185120}" type="datetimeFigureOut">
              <a:rPr lang="en-US" smtClean="0"/>
              <a:t>9/4/2019</a:t>
            </a:fld>
            <a:endParaRPr lang="en-US"/>
          </a:p>
        </p:txBody>
      </p:sp>
      <p:sp>
        <p:nvSpPr>
          <p:cNvPr id="4" name="Footer Placeholder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E188A59E-FE67-3043-A00A-EF9E0FCBDE40}" type="slidenum">
              <a:rPr lang="en-US" smtClean="0"/>
              <a:t>‹#›</a:t>
            </a:fld>
            <a:endParaRPr lang="en-US"/>
          </a:p>
        </p:txBody>
      </p:sp>
    </p:spTree>
    <p:extLst>
      <p:ext uri="{BB962C8B-B14F-4D97-AF65-F5344CB8AC3E}">
        <p14:creationId xmlns:p14="http://schemas.microsoft.com/office/powerpoint/2010/main" val="74887225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538A8347-8DF1-B348-8F41-6E1345D82D34}" type="datetimeFigureOut">
              <a:rPr lang="en-US" smtClean="0"/>
              <a:t>9/4/2019</a:t>
            </a:fld>
            <a:endParaRPr lang="en-US"/>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D3A5C70C-4F3D-A24C-BE6B-90E4410CB343}" type="slidenum">
              <a:rPr lang="en-US" smtClean="0"/>
              <a:t>‹#›</a:t>
            </a:fld>
            <a:endParaRPr lang="en-US"/>
          </a:p>
        </p:txBody>
      </p:sp>
    </p:spTree>
    <p:extLst>
      <p:ext uri="{BB962C8B-B14F-4D97-AF65-F5344CB8AC3E}">
        <p14:creationId xmlns:p14="http://schemas.microsoft.com/office/powerpoint/2010/main" val="3260845997"/>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Outline of the whole</a:t>
            </a:r>
            <a:r>
              <a:rPr lang="en-GB" baseline="0" dirty="0" smtClean="0"/>
              <a:t> session.</a:t>
            </a:r>
          </a:p>
          <a:p>
            <a:endParaRPr lang="en-GB" baseline="0" dirty="0" smtClean="0"/>
          </a:p>
          <a:p>
            <a:r>
              <a:rPr lang="en-GB" baseline="0" dirty="0" smtClean="0"/>
              <a:t>First, I’d like to find a little more about you: where you come from, your experience</a:t>
            </a:r>
          </a:p>
          <a:p>
            <a:endParaRPr lang="en-GB" baseline="0" dirty="0" smtClean="0"/>
          </a:p>
          <a:p>
            <a:r>
              <a:rPr lang="en-GB" baseline="0" dirty="0" smtClean="0"/>
              <a:t>Include questions that usually use in first slide of Inset Online presentations?</a:t>
            </a:r>
          </a:p>
          <a:p>
            <a:endParaRPr lang="en-GB" baseline="0" dirty="0" smtClean="0"/>
          </a:p>
          <a:p>
            <a:r>
              <a:rPr lang="en-GB" baseline="0" dirty="0" smtClean="0"/>
              <a:t>The first section – Mark schemes and how we apply them – is generic to all three presentations. </a:t>
            </a:r>
          </a:p>
          <a:p>
            <a:endParaRPr lang="en-GB" baseline="0" dirty="0" smtClean="0"/>
          </a:p>
          <a:p>
            <a:r>
              <a:rPr lang="en-GB" baseline="0" dirty="0" smtClean="0"/>
              <a:t>General headings for the AO2 section onwards should be adaptable to both Maths and Practical Skills.</a:t>
            </a:r>
            <a:endParaRPr lang="en-GB" dirty="0" smtClean="0"/>
          </a:p>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579D378E-DDD1-4AC5-B164-2027F4630635}" type="datetime1">
              <a:rPr lang="en-US" smtClean="0"/>
              <a:t>9/4/2019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3</a:t>
            </a:fld>
            <a:endParaRPr lang="en-US"/>
          </a:p>
        </p:txBody>
      </p:sp>
    </p:spTree>
    <p:extLst>
      <p:ext uri="{BB962C8B-B14F-4D97-AF65-F5344CB8AC3E}">
        <p14:creationId xmlns:p14="http://schemas.microsoft.com/office/powerpoint/2010/main" val="462044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BD5C2CAB-B5DC-4E54-897F-DE17C1418C61}" type="datetime1">
              <a:rPr lang="en-US" smtClean="0"/>
              <a:t>9/4/2019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6</a:t>
            </a:fld>
            <a:endParaRPr lang="en-US"/>
          </a:p>
        </p:txBody>
      </p:sp>
    </p:spTree>
    <p:extLst>
      <p:ext uri="{BB962C8B-B14F-4D97-AF65-F5344CB8AC3E}">
        <p14:creationId xmlns:p14="http://schemas.microsoft.com/office/powerpoint/2010/main" val="1717547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Cleeps</a:t>
            </a:r>
            <a:r>
              <a:rPr lang="en-GB" dirty="0" smtClean="0"/>
              <a:t> and SLP courses</a:t>
            </a:r>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2668B5-5FB7-4322-A04A-38B840E9897B}" type="datetime1">
              <a:rPr lang="en-US" smtClean="0"/>
              <a:t>9/4/2019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7</a:t>
            </a:fld>
            <a:endParaRPr lang="en-US"/>
          </a:p>
        </p:txBody>
      </p:sp>
    </p:spTree>
    <p:extLst>
      <p:ext uri="{BB962C8B-B14F-4D97-AF65-F5344CB8AC3E}">
        <p14:creationId xmlns:p14="http://schemas.microsoft.com/office/powerpoint/2010/main" val="15611310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40000" y="1426720"/>
            <a:ext cx="4114551" cy="968675"/>
          </a:xfrm>
        </p:spPr>
        <p:txBody>
          <a:bodyPr lIns="0" tIns="0" rIns="0" bIns="0" anchor="t" anchorCtr="0">
            <a:noAutofit/>
          </a:bodyPr>
          <a:lstStyle>
            <a:lvl1pPr algn="l">
              <a:lnSpc>
                <a:spcPts val="3800"/>
              </a:lnSpc>
              <a:defRPr sz="3600" baseline="0">
                <a:solidFill>
                  <a:schemeClr val="tx2"/>
                </a:solidFill>
                <a:latin typeface="AQA Chevin Pro Light"/>
              </a:defRPr>
            </a:lvl1pPr>
          </a:lstStyle>
          <a:p>
            <a:r>
              <a:rPr lang="en-US" dirty="0" smtClean="0"/>
              <a:t>Presentation</a:t>
            </a:r>
            <a:br>
              <a:rPr lang="en-US" dirty="0" smtClean="0"/>
            </a:br>
            <a:r>
              <a:rPr lang="en-US" dirty="0" smtClean="0"/>
              <a:t>title</a:t>
            </a:r>
            <a:endParaRPr lang="en-US" dirty="0"/>
          </a:p>
        </p:txBody>
      </p:sp>
      <p:sp>
        <p:nvSpPr>
          <p:cNvPr id="3" name="Subtitle 2"/>
          <p:cNvSpPr>
            <a:spLocks noGrp="1"/>
          </p:cNvSpPr>
          <p:nvPr>
            <p:ph type="subTitle" idx="1" hasCustomPrompt="1"/>
          </p:nvPr>
        </p:nvSpPr>
        <p:spPr>
          <a:xfrm>
            <a:off x="540000" y="2705615"/>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cxnSp>
        <p:nvCxnSpPr>
          <p:cNvPr id="10" name="Straight Connector 9"/>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10"/>
          <p:cNvSpPr>
            <a:spLocks noGrp="1"/>
          </p:cNvSpPr>
          <p:nvPr>
            <p:ph sz="quarter" idx="12" hasCustomPrompt="1"/>
          </p:nvPr>
        </p:nvSpPr>
        <p:spPr>
          <a:xfrm>
            <a:off x="539750" y="3152188"/>
            <a:ext cx="4114801" cy="338138"/>
          </a:xfrm>
        </p:spPr>
        <p:txBody>
          <a:bodyPr rIns="0"/>
          <a:lstStyle>
            <a:lvl1pPr marL="0" indent="0">
              <a:lnSpc>
                <a:spcPts val="2600"/>
              </a:lnSpc>
              <a:buFontTx/>
              <a:buNone/>
              <a:defRPr sz="2400" b="0" i="0">
                <a:solidFill>
                  <a:schemeClr val="tx2"/>
                </a:solidFill>
                <a:latin typeface="AQA Chevin Pro Light"/>
                <a:cs typeface="AQA Chevin Pro Light"/>
              </a:defRPr>
            </a:lvl1pPr>
          </a:lstStyle>
          <a:p>
            <a:pPr lvl="0"/>
            <a:r>
              <a:rPr lang="en-US" dirty="0" smtClean="0"/>
              <a:t>Date &lt;</a:t>
            </a:r>
            <a:r>
              <a:rPr lang="en-US" dirty="0" err="1" smtClean="0"/>
              <a:t>dd</a:t>
            </a:r>
            <a:r>
              <a:rPr lang="en-US" dirty="0" smtClean="0"/>
              <a:t>/mm/</a:t>
            </a:r>
            <a:r>
              <a:rPr lang="en-US" dirty="0" err="1" smtClean="0"/>
              <a:t>yyyy</a:t>
            </a:r>
            <a:r>
              <a:rPr lang="en-US" dirty="0" smtClean="0"/>
              <a:t>&gt;</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cxnSp>
        <p:nvCxnSpPr>
          <p:cNvPr id="20" name="Straight Connector 19"/>
          <p:cNvCxnSpPr/>
          <p:nvPr userDrawn="1"/>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24"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9752075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Welcome</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pic>
        <p:nvPicPr>
          <p:cNvPr id="1026" name="Picture 2" descr="I:\Content and Resources\Events\Templates\Ppt break slide imagery\Welcom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30450" y="1191400"/>
            <a:ext cx="4481513" cy="509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57543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ffee break">
    <p:spTree>
      <p:nvGrpSpPr>
        <p:cNvPr id="1" name=""/>
        <p:cNvGrpSpPr/>
        <p:nvPr/>
      </p:nvGrpSpPr>
      <p:grpSpPr>
        <a:xfrm>
          <a:off x="0" y="0"/>
          <a:ext cx="0" cy="0"/>
          <a:chOff x="0" y="0"/>
          <a:chExt cx="0" cy="0"/>
        </a:xfrm>
      </p:grpSpPr>
      <p:pic>
        <p:nvPicPr>
          <p:cNvPr id="2050" name="Picture 2" descr="I:\Content and Resources\Events\Templates\Ppt break slide imagery\Coffe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82700"/>
            <a:ext cx="4475163" cy="5084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dirty="0" smtClean="0"/>
              <a:t>Coffee break</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152849050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ffee and networking break">
    <p:spTree>
      <p:nvGrpSpPr>
        <p:cNvPr id="1" name=""/>
        <p:cNvGrpSpPr/>
        <p:nvPr/>
      </p:nvGrpSpPr>
      <p:grpSpPr>
        <a:xfrm>
          <a:off x="0" y="0"/>
          <a:ext cx="0" cy="0"/>
          <a:chOff x="0" y="0"/>
          <a:chExt cx="0" cy="0"/>
        </a:xfrm>
      </p:grpSpPr>
      <p:pic>
        <p:nvPicPr>
          <p:cNvPr id="5122" name="Picture 2" descr="I:\Content and Resources\Events\Templates\Ppt break slide imagery\Networking_Coffe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67650"/>
            <a:ext cx="4475163" cy="50911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dirty="0" smtClean="0"/>
              <a:t>Coffee and networking break</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9411644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unch">
    <p:spTree>
      <p:nvGrpSpPr>
        <p:cNvPr id="1" name=""/>
        <p:cNvGrpSpPr/>
        <p:nvPr/>
      </p:nvGrpSpPr>
      <p:grpSpPr>
        <a:xfrm>
          <a:off x="0" y="0"/>
          <a:ext cx="0" cy="0"/>
          <a:chOff x="0" y="0"/>
          <a:chExt cx="0" cy="0"/>
        </a:xfrm>
      </p:grpSpPr>
      <p:pic>
        <p:nvPicPr>
          <p:cNvPr id="4099" name="Picture 3" descr="I:\Content and Resources\Events\Templates\Ppt break slide imagery\Lunch_0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58950"/>
            <a:ext cx="4475163" cy="5084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dirty="0" smtClean="0"/>
              <a:t>Lunch</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28922782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t in touch">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smtClean="0"/>
              <a:t>Get in touch</a:t>
            </a:r>
            <a:endParaRPr lang="en-US" dirty="0"/>
          </a:p>
        </p:txBody>
      </p:sp>
      <p:sp>
        <p:nvSpPr>
          <p:cNvPr id="6" name="Footer Placeholder 5"/>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smtClean="0"/>
              <a:t>Copyright © AQA and its licensors. All rights reserved.</a:t>
            </a:r>
            <a:endParaRPr lang="en-US" dirty="0"/>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1" name="Content Placeholder 2"/>
          <p:cNvSpPr>
            <a:spLocks noGrp="1"/>
          </p:cNvSpPr>
          <p:nvPr>
            <p:ph idx="1"/>
          </p:nvPr>
        </p:nvSpPr>
        <p:spPr>
          <a:xfrm>
            <a:off x="540000" y="1731713"/>
            <a:ext cx="3570037"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2" descr="I:\Content and Resources\Events\Templates\Ppt break slide imagery\Get_in_Touch.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48249" y="1668023"/>
            <a:ext cx="4043301" cy="4587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99286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3711481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7"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358944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2527785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0718779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4277853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Contents</a:t>
            </a:r>
            <a:endParaRPr lang="en-US" dirty="0"/>
          </a:p>
        </p:txBody>
      </p:sp>
      <p:sp>
        <p:nvSpPr>
          <p:cNvPr id="5"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pic>
        <p:nvPicPr>
          <p:cNvPr id="2050"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183587673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698777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0365063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9"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2394016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279165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Contents</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1"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1053803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Section title</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lvl1pPr>
              <a:defRPr>
                <a:solidFill>
                  <a:srgbClr val="4B4B4B"/>
                </a:solidFill>
              </a:defRPr>
            </a:lvl1p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7"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04625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Presentation title</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0"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799465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3" name="Content Placeholder 2"/>
          <p:cNvSpPr>
            <a:spLocks noGrp="1"/>
          </p:cNvSpPr>
          <p:nvPr>
            <p:ph idx="1" hasCustomPrompt="1"/>
          </p:nvPr>
        </p:nvSpPr>
        <p:spPr/>
        <p:txBody>
          <a:bodyPr/>
          <a:lstStyle>
            <a:lvl1pPr marL="360000" indent="-360000">
              <a:defRPr/>
            </a:lvl1pPr>
          </a:lstStyle>
          <a:p>
            <a:pPr lvl="0"/>
            <a:r>
              <a:rPr lang="en-US" dirty="0" smtClean="0"/>
              <a:t>Insert video</a:t>
            </a:r>
            <a:endParaRPr lang="en-US" dirty="0"/>
          </a:p>
        </p:txBody>
      </p:sp>
      <p:sp>
        <p:nvSpPr>
          <p:cNvPr id="5" name="Footer Placeholder 4"/>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1183467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Insert image or graphic</a:t>
            </a:r>
            <a:endParaRPr lang="en-US" dirty="0"/>
          </a:p>
        </p:txBody>
      </p:sp>
      <p:sp>
        <p:nvSpPr>
          <p:cNvPr id="6" name="Footer Placeholder 5"/>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smtClean="0"/>
              <a:t>Copyright © AQA and its licensors. All rights reserved.</a:t>
            </a:r>
            <a:endParaRPr lang="en-US" dirty="0"/>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1" name="Content Placeholder 2"/>
          <p:cNvSpPr>
            <a:spLocks noGrp="1"/>
          </p:cNvSpPr>
          <p:nvPr>
            <p:ph idx="1"/>
          </p:nvPr>
        </p:nvSpPr>
        <p:spPr>
          <a:xfrm>
            <a:off x="540000" y="1731713"/>
            <a:ext cx="4506453"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044520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arge image are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Presentation title</a:t>
            </a:r>
            <a:endParaRPr lang="en-GB" dirty="0"/>
          </a:p>
        </p:txBody>
      </p:sp>
      <p:sp>
        <p:nvSpPr>
          <p:cNvPr id="3" name="Slide Number Placeholder 2"/>
          <p:cNvSpPr>
            <a:spLocks noGrp="1"/>
          </p:cNvSpPr>
          <p:nvPr>
            <p:ph type="sldNum" sz="quarter" idx="10"/>
          </p:nvPr>
        </p:nvSpPr>
        <p:spPr/>
        <p:txBody>
          <a:bodyPr/>
          <a:lstStyle/>
          <a:p>
            <a:fld id="{9D4704D4-DAEA-4D4A-A9DC-4373E3AC7101}" type="slidenum">
              <a:rPr lang="en-GB" smtClean="0"/>
              <a:pPr/>
              <a:t>‹#›</a:t>
            </a:fld>
            <a:endParaRPr lang="en-GB" dirty="0"/>
          </a:p>
        </p:txBody>
      </p:sp>
      <p:sp>
        <p:nvSpPr>
          <p:cNvPr id="4" name="Footer Placeholder 3"/>
          <p:cNvSpPr>
            <a:spLocks noGrp="1"/>
          </p:cNvSpPr>
          <p:nvPr>
            <p:ph type="ftr" sz="quarter" idx="11"/>
          </p:nvPr>
        </p:nvSpPr>
        <p:spPr/>
        <p:txBody>
          <a:bodyPr/>
          <a:lstStyle/>
          <a:p>
            <a:r>
              <a:rPr lang="en-US" smtClean="0"/>
              <a:t>Copyright © AQA and its licensors. All rights reserved.</a:t>
            </a:r>
            <a:endParaRPr lang="en-US" dirty="0"/>
          </a:p>
        </p:txBody>
      </p:sp>
      <p:sp>
        <p:nvSpPr>
          <p:cNvPr id="6" name="Picture Placeholder 5"/>
          <p:cNvSpPr>
            <a:spLocks noGrp="1"/>
          </p:cNvSpPr>
          <p:nvPr>
            <p:ph type="pic" sz="quarter" idx="12"/>
          </p:nvPr>
        </p:nvSpPr>
        <p:spPr>
          <a:xfrm>
            <a:off x="0" y="974785"/>
            <a:ext cx="9144000" cy="5364000"/>
          </a:xfrm>
        </p:spPr>
        <p:txBody>
          <a:bodyPr/>
          <a:lstStyle>
            <a:lvl1pPr marL="0" indent="0">
              <a:buNone/>
              <a:defRPr/>
            </a:lvl1pPr>
          </a:lstStyle>
          <a:p>
            <a:r>
              <a:rPr lang="en-US" dirty="0" smtClean="0"/>
              <a:t>Click icon to add picture</a:t>
            </a:r>
            <a:endParaRPr lang="en-GB" dirty="0"/>
          </a:p>
        </p:txBody>
      </p:sp>
      <p:pic>
        <p:nvPicPr>
          <p:cNvPr id="7"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9544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540000" y="1436294"/>
            <a:ext cx="4028825" cy="97295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sp>
        <p:nvSpPr>
          <p:cNvPr id="2" name="Rectangle 1"/>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sp>
        <p:nvSpPr>
          <p:cNvPr id="8" name="Footer Placeholder 3"/>
          <p:cNvSpPr txBox="1">
            <a:spLocks/>
          </p:cNvSpPr>
          <p:nvPr userDrawn="1"/>
        </p:nvSpPr>
        <p:spPr>
          <a:xfrm>
            <a:off x="6967203" y="6554109"/>
            <a:ext cx="1635126" cy="241300"/>
          </a:xfrm>
          <a:prstGeom prst="rect">
            <a:avLst/>
          </a:prstGeom>
        </p:spPr>
        <p:txBody>
          <a:bodyPr vert="horz" lIns="0" tIns="0" rIns="0" bIns="0" rtlCol="0" anchor="ctr"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Follow us on Twitter @</a:t>
            </a:r>
            <a:r>
              <a:rPr lang="en-GB" dirty="0" smtClean="0"/>
              <a:t>AQACPD</a:t>
            </a:r>
            <a:endParaRPr lang="en-US" dirty="0"/>
          </a:p>
        </p:txBody>
      </p:sp>
      <p:sp>
        <p:nvSpPr>
          <p:cNvPr id="10" name="Slide Number Placeholder 2"/>
          <p:cNvSpPr>
            <a:spLocks noGrp="1"/>
          </p:cNvSpPr>
          <p:nvPr>
            <p:ph type="sldNum" sz="quarter" idx="10"/>
          </p:nvPr>
        </p:nvSpPr>
        <p:spPr>
          <a:xfrm>
            <a:off x="444464" y="6476351"/>
            <a:ext cx="698205" cy="365125"/>
          </a:xfrm>
        </p:spPr>
        <p:txBody>
          <a:bodyPr/>
          <a:lstStyle/>
          <a:p>
            <a:fld id="{9D4704D4-DAEA-4D4A-A9DC-4373E3AC7101}" type="slidenum">
              <a:rPr lang="en-GB" smtClean="0"/>
              <a:pPr/>
              <a:t>‹#›</a:t>
            </a:fld>
            <a:endParaRPr lang="en-GB" dirty="0"/>
          </a:p>
        </p:txBody>
      </p:sp>
      <p:sp>
        <p:nvSpPr>
          <p:cNvPr id="13" name="Footer Placeholder 3"/>
          <p:cNvSpPr>
            <a:spLocks noGrp="1"/>
          </p:cNvSpPr>
          <p:nvPr>
            <p:ph type="ftr" sz="quarter" idx="11"/>
          </p:nvPr>
        </p:nvSpPr>
        <p:spPr>
          <a:xfrm>
            <a:off x="1976438" y="6611005"/>
            <a:ext cx="2678400" cy="241200"/>
          </a:xfrm>
        </p:spPr>
        <p:txBody>
          <a:bodyPr/>
          <a:lstStyle/>
          <a:p>
            <a:r>
              <a:rPr lang="en-US" smtClean="0"/>
              <a:t>Copyright © AQA and its licensors. All rights reserved.</a:t>
            </a:r>
            <a:endParaRPr lang="en-US" dirty="0"/>
          </a:p>
        </p:txBody>
      </p:sp>
    </p:spTree>
    <p:extLst>
      <p:ext uri="{BB962C8B-B14F-4D97-AF65-F5344CB8AC3E}">
        <p14:creationId xmlns:p14="http://schemas.microsoft.com/office/powerpoint/2010/main" val="23454167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smtClean="0"/>
              <a:t>Presentation title</a:t>
            </a:r>
            <a:endParaRPr lang="en-US" dirty="0"/>
          </a:p>
        </p:txBody>
      </p:sp>
      <p:sp>
        <p:nvSpPr>
          <p:cNvPr id="3" name="Text Placeholder 2"/>
          <p:cNvSpPr>
            <a:spLocks noGrp="1"/>
          </p:cNvSpPr>
          <p:nvPr>
            <p:ph type="body" idx="1"/>
          </p:nvPr>
        </p:nvSpPr>
        <p:spPr>
          <a:xfrm>
            <a:off x="540000" y="1731713"/>
            <a:ext cx="8045200" cy="4406804"/>
          </a:xfrm>
          <a:prstGeom prst="rect">
            <a:avLst/>
          </a:prstGeom>
        </p:spPr>
        <p:txBody>
          <a:bodyPr vert="horz" lIns="0" tIns="0" rIns="9144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2"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40407115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77" r:id="rId3"/>
    <p:sldLayoutId id="2147483680" r:id="rId4"/>
    <p:sldLayoutId id="2147483667" r:id="rId5"/>
    <p:sldLayoutId id="2147483662" r:id="rId6"/>
    <p:sldLayoutId id="2147483664" r:id="rId7"/>
    <p:sldLayoutId id="2147483681" r:id="rId8"/>
    <p:sldLayoutId id="2147483665" r:id="rId9"/>
    <p:sldLayoutId id="2147483682" r:id="rId10"/>
    <p:sldLayoutId id="2147483683" r:id="rId11"/>
    <p:sldLayoutId id="2147483686" r:id="rId12"/>
    <p:sldLayoutId id="2147483685" r:id="rId13"/>
    <p:sldLayoutId id="2147483687" r:id="rId14"/>
    <p:sldLayoutId id="2147483678" r:id="rId15"/>
    <p:sldLayoutId id="2147483669" r:id="rId16"/>
    <p:sldLayoutId id="2147483670" r:id="rId17"/>
    <p:sldLayoutId id="2147483671" r:id="rId18"/>
    <p:sldLayoutId id="2147483672" r:id="rId19"/>
    <p:sldLayoutId id="2147483674" r:id="rId20"/>
    <p:sldLayoutId id="2147483673" r:id="rId21"/>
    <p:sldLayoutId id="2147483675" r:id="rId22"/>
    <p:sldLayoutId id="2147483676" r:id="rId23"/>
  </p:sldLayoutIdLst>
  <p:timing>
    <p:tnLst>
      <p:par>
        <p:cTn id="1" dur="indefinite" restart="never" nodeType="tmRoot"/>
      </p:par>
    </p:tnLst>
  </p:timing>
  <p:hf hdr="0" dt="0"/>
  <p:txStyles>
    <p:titleStyle>
      <a:lvl1pPr algn="l" defTabSz="457200" rtl="0" eaLnBrk="1" latinLnBrk="0" hangingPunct="1">
        <a:lnSpc>
          <a:spcPts val="2800"/>
        </a:lnSpc>
        <a:spcBef>
          <a:spcPct val="0"/>
        </a:spcBef>
        <a:buNone/>
        <a:defRPr sz="3200" b="0" i="0" kern="1200">
          <a:solidFill>
            <a:schemeClr val="tx2"/>
          </a:solidFill>
          <a:latin typeface="AQA Chevin Pro Light"/>
          <a:ea typeface="+mj-ea"/>
          <a:cs typeface="AQA Chevin Pro Light"/>
        </a:defRPr>
      </a:lvl1pPr>
    </p:titleStyle>
    <p:bodyStyle>
      <a:lvl1pPr marL="360000" indent="-360000" algn="l" defTabSz="457200" rtl="0" eaLnBrk="1" latinLnBrk="0" hangingPunct="1">
        <a:lnSpc>
          <a:spcPct val="100000"/>
        </a:lnSpc>
        <a:spcBef>
          <a:spcPts val="400"/>
        </a:spcBef>
        <a:buClr>
          <a:srgbClr val="4B4B4B"/>
        </a:buClr>
        <a:buFont typeface="Arial"/>
        <a:buChar char="•"/>
        <a:defRPr sz="2400" kern="1200">
          <a:solidFill>
            <a:srgbClr val="4B4B4B"/>
          </a:solidFill>
          <a:latin typeface="+mn-lt"/>
          <a:ea typeface="+mn-ea"/>
          <a:cs typeface="+mn-cs"/>
        </a:defRPr>
      </a:lvl1pPr>
      <a:lvl2pPr marL="72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2pPr>
      <a:lvl3pPr marL="108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3pPr>
      <a:lvl4pPr marL="144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4pPr>
      <a:lvl5pPr marL="180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mailto:gcsescience@aqa.org.uk" TargetMode="Externa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aqa.org.uk/subjects/science/gcse/combined-science-trilogy-8464/planning-resources"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0" y="1426720"/>
            <a:ext cx="7794375" cy="968675"/>
          </a:xfrm>
        </p:spPr>
        <p:txBody>
          <a:bodyPr/>
          <a:lstStyle/>
          <a:p>
            <a:pPr lvl="0"/>
            <a:r>
              <a:rPr lang="en-GB" dirty="0" smtClean="0"/>
              <a:t>GCSE Science: </a:t>
            </a:r>
            <a:br>
              <a:rPr lang="en-GB" dirty="0" smtClean="0"/>
            </a:br>
            <a:r>
              <a:rPr lang="en-GB" dirty="0" smtClean="0"/>
              <a:t>How was it for you and your students?</a:t>
            </a:r>
            <a:br>
              <a:rPr lang="en-GB" dirty="0" smtClean="0"/>
            </a:br>
            <a:endParaRPr lang="en-GB" dirty="0"/>
          </a:p>
        </p:txBody>
      </p:sp>
      <p:sp>
        <p:nvSpPr>
          <p:cNvPr id="7" name="Subtitle 6"/>
          <p:cNvSpPr>
            <a:spLocks noGrp="1"/>
          </p:cNvSpPr>
          <p:nvPr>
            <p:ph type="subTitle" idx="1"/>
          </p:nvPr>
        </p:nvSpPr>
        <p:spPr/>
        <p:txBody>
          <a:bodyPr/>
          <a:lstStyle/>
          <a:p>
            <a:r>
              <a:rPr lang="en-GB" dirty="0" smtClean="0"/>
              <a:t>Elise Reece</a:t>
            </a:r>
            <a:endParaRPr lang="en-GB" dirty="0"/>
          </a:p>
        </p:txBody>
      </p:sp>
      <p:sp>
        <p:nvSpPr>
          <p:cNvPr id="4" name="Content Placeholder 3"/>
          <p:cNvSpPr>
            <a:spLocks noGrp="1"/>
          </p:cNvSpPr>
          <p:nvPr>
            <p:ph sz="quarter" idx="12"/>
          </p:nvPr>
        </p:nvSpPr>
        <p:spPr/>
        <p:txBody>
          <a:bodyPr/>
          <a:lstStyle/>
          <a:p>
            <a:r>
              <a:rPr lang="en-GB" dirty="0" smtClean="0"/>
              <a:t>Spring 2019</a:t>
            </a:r>
            <a:endParaRPr lang="en-GB" dirty="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r="11028"/>
          <a:stretch/>
        </p:blipFill>
        <p:spPr bwMode="auto">
          <a:xfrm>
            <a:off x="5248894" y="2553195"/>
            <a:ext cx="3301340" cy="369366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52331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The challenges: A students perspective </a:t>
            </a:r>
            <a:endParaRPr lang="en-GB"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10</a:t>
            </a:fld>
            <a:endParaRPr lang="en-GB" dirty="0"/>
          </a:p>
        </p:txBody>
      </p:sp>
      <p:sp>
        <p:nvSpPr>
          <p:cNvPr id="5" name="Content Placeholder 4"/>
          <p:cNvSpPr>
            <a:spLocks noGrp="1"/>
          </p:cNvSpPr>
          <p:nvPr>
            <p:ph idx="1"/>
          </p:nvPr>
        </p:nvSpPr>
        <p:spPr/>
        <p:txBody>
          <a:bodyPr/>
          <a:lstStyle/>
          <a:p>
            <a:r>
              <a:rPr lang="en-GB" smtClean="0"/>
              <a:t>Intensive five week period of exams</a:t>
            </a:r>
          </a:p>
          <a:p>
            <a:r>
              <a:rPr lang="en-GB" smtClean="0"/>
              <a:t>Linear exams based on at least two years of work </a:t>
            </a:r>
          </a:p>
          <a:p>
            <a:r>
              <a:rPr lang="en-GB" smtClean="0"/>
              <a:t>How to manage the revision of science along with all their other subjects </a:t>
            </a:r>
          </a:p>
          <a:p>
            <a:r>
              <a:rPr lang="en-GB" smtClean="0"/>
              <a:t>Resilience of students while doing the paper </a:t>
            </a:r>
          </a:p>
          <a:p>
            <a:r>
              <a:rPr lang="en-GB" smtClean="0"/>
              <a:t>Having the correct equipment </a:t>
            </a:r>
          </a:p>
          <a:p>
            <a:r>
              <a:rPr lang="en-GB" smtClean="0"/>
              <a:t>Using a scientific calculator</a:t>
            </a:r>
          </a:p>
          <a:p>
            <a:r>
              <a:rPr lang="en-GB" smtClean="0"/>
              <a:t>Generic exam technique </a:t>
            </a:r>
          </a:p>
          <a:p>
            <a:r>
              <a:rPr lang="en-GB" smtClean="0"/>
              <a:t>Maintaining motivation during the course – need to succeed </a:t>
            </a:r>
          </a:p>
          <a:p>
            <a:r>
              <a:rPr lang="en-GB" smtClean="0"/>
              <a:t>Next steps after mocks</a:t>
            </a:r>
          </a:p>
          <a:p>
            <a:endParaRPr lang="en-GB" smtClean="0"/>
          </a:p>
          <a:p>
            <a:endParaRPr lang="en-GB" dirty="0"/>
          </a:p>
        </p:txBody>
      </p:sp>
    </p:spTree>
    <p:extLst>
      <p:ext uri="{BB962C8B-B14F-4D97-AF65-F5344CB8AC3E}">
        <p14:creationId xmlns:p14="http://schemas.microsoft.com/office/powerpoint/2010/main" val="4095454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How did we do?</a:t>
            </a:r>
            <a:endParaRPr lang="en-GB" sz="3200"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6" name="Slide Number Placeholder 2"/>
          <p:cNvSpPr>
            <a:spLocks noGrp="1"/>
          </p:cNvSpPr>
          <p:nvPr>
            <p:ph type="sldNum" sz="quarter" idx="4"/>
          </p:nvPr>
        </p:nvSpPr>
        <p:spPr/>
        <p:txBody>
          <a:bodyPr/>
          <a:lstStyle/>
          <a:p>
            <a:fld id="{9D4704D4-DAEA-4D4A-A9DC-4373E3AC7101}" type="slidenum">
              <a:rPr lang="en-GB" smtClean="0"/>
              <a:pPr/>
              <a:t>11</a:t>
            </a:fld>
            <a:endParaRPr lang="en-GB" dirty="0"/>
          </a:p>
        </p:txBody>
      </p:sp>
      <p:sp>
        <p:nvSpPr>
          <p:cNvPr id="5" name="Content Placeholder 4"/>
          <p:cNvSpPr>
            <a:spLocks noGrp="1"/>
          </p:cNvSpPr>
          <p:nvPr>
            <p:ph idx="1"/>
          </p:nvPr>
        </p:nvSpPr>
        <p:spPr>
          <a:prstGeom prst="rect">
            <a:avLst/>
          </a:prstGeom>
        </p:spPr>
        <p:txBody>
          <a:bodyPr/>
          <a:lstStyle/>
          <a:p>
            <a:pPr>
              <a:spcBef>
                <a:spcPts val="0"/>
              </a:spcBef>
            </a:pPr>
            <a:r>
              <a:rPr lang="en-GB" sz="2400" dirty="0"/>
              <a:t>Please rate this session on the </a:t>
            </a:r>
            <a:r>
              <a:rPr lang="en-GB" sz="2400" b="1" dirty="0"/>
              <a:t>Sched Conference </a:t>
            </a:r>
            <a:r>
              <a:rPr lang="en-GB" sz="2400" b="1" dirty="0" smtClean="0"/>
              <a:t>app</a:t>
            </a:r>
            <a:r>
              <a:rPr lang="en-GB" sz="2400" dirty="0" smtClean="0"/>
              <a:t>.</a:t>
            </a:r>
          </a:p>
          <a:p>
            <a:pPr>
              <a:spcBef>
                <a:spcPts val="0"/>
              </a:spcBef>
            </a:pPr>
            <a:endParaRPr lang="en-GB" sz="2400" dirty="0"/>
          </a:p>
          <a:p>
            <a:pPr>
              <a:spcBef>
                <a:spcPts val="0"/>
              </a:spcBef>
            </a:pPr>
            <a:r>
              <a:rPr lang="en-GB" sz="2400" dirty="0" smtClean="0"/>
              <a:t>Using </a:t>
            </a:r>
            <a:r>
              <a:rPr lang="en-GB" sz="2400" dirty="0"/>
              <a:t>the </a:t>
            </a:r>
            <a:r>
              <a:rPr lang="en-GB" sz="2400" dirty="0" smtClean="0"/>
              <a:t>postcards provided, </a:t>
            </a:r>
            <a:r>
              <a:rPr lang="en-GB" sz="2400" dirty="0"/>
              <a:t>please </a:t>
            </a:r>
            <a:r>
              <a:rPr lang="en-GB" sz="2400" dirty="0" smtClean="0"/>
              <a:t>write:</a:t>
            </a:r>
          </a:p>
          <a:p>
            <a:pPr lvl="1">
              <a:spcBef>
                <a:spcPts val="0"/>
              </a:spcBef>
              <a:buFont typeface="Arial" panose="020B0604020202020204" pitchFamily="34" charset="0"/>
              <a:buChar char="•"/>
            </a:pPr>
            <a:r>
              <a:rPr lang="en-GB" sz="2400" dirty="0" smtClean="0"/>
              <a:t>one thing you enjoyed about our session or will take away for your teaching</a:t>
            </a:r>
          </a:p>
          <a:p>
            <a:pPr lvl="1">
              <a:spcBef>
                <a:spcPts val="0"/>
              </a:spcBef>
              <a:buFont typeface="Arial" panose="020B0604020202020204" pitchFamily="34" charset="0"/>
              <a:buChar char="•"/>
            </a:pPr>
            <a:r>
              <a:rPr lang="en-GB" sz="2400" dirty="0" smtClean="0"/>
              <a:t>one thing you feel could </a:t>
            </a:r>
            <a:r>
              <a:rPr lang="en-GB" sz="2400" dirty="0"/>
              <a:t>be </a:t>
            </a:r>
            <a:r>
              <a:rPr lang="en-GB" sz="2400" dirty="0" smtClean="0"/>
              <a:t>improved.</a:t>
            </a:r>
          </a:p>
          <a:p>
            <a:pPr lvl="1">
              <a:spcBef>
                <a:spcPts val="0"/>
              </a:spcBef>
              <a:buFont typeface="Arial" panose="020B0604020202020204" pitchFamily="34" charset="0"/>
              <a:buChar char="•"/>
            </a:pPr>
            <a:endParaRPr lang="en-GB" sz="2400" dirty="0" smtClean="0"/>
          </a:p>
          <a:p>
            <a:pPr>
              <a:spcBef>
                <a:spcPts val="0"/>
              </a:spcBef>
              <a:buFont typeface="Arial" panose="020B0604020202020204" pitchFamily="34" charset="0"/>
              <a:buChar char="•"/>
            </a:pPr>
            <a:r>
              <a:rPr lang="en-GB" sz="2400" dirty="0" smtClean="0"/>
              <a:t>Please hand your postcard in as you leave.</a:t>
            </a:r>
            <a:endParaRPr lang="en-GB" sz="2400" dirty="0"/>
          </a:p>
          <a:p>
            <a:pPr lvl="1">
              <a:buFont typeface="Arial" panose="020B0604020202020204" pitchFamily="34" charset="0"/>
              <a:buChar char="•"/>
            </a:pPr>
            <a:endParaRPr lang="en-GB" sz="1800" dirty="0"/>
          </a:p>
          <a:p>
            <a:pPr marL="0" indent="0">
              <a:buNone/>
            </a:pPr>
            <a:endParaRPr lang="en-GB" dirty="0"/>
          </a:p>
        </p:txBody>
      </p:sp>
    </p:spTree>
    <p:extLst>
      <p:ext uri="{BB962C8B-B14F-4D97-AF65-F5344CB8AC3E}">
        <p14:creationId xmlns:p14="http://schemas.microsoft.com/office/powerpoint/2010/main" val="449987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Get in touch</a:t>
            </a:r>
            <a:endParaRPr lang="en-GB" dirty="0"/>
          </a:p>
        </p:txBody>
      </p:sp>
      <p:sp>
        <p:nvSpPr>
          <p:cNvPr id="3" name="Footer Placeholder 2"/>
          <p:cNvSpPr>
            <a:spLocks noGrp="1"/>
          </p:cNvSpPr>
          <p:nvPr>
            <p:ph type="ftr" sz="quarter" idx="11"/>
          </p:nvPr>
        </p:nvSpPr>
        <p:spPr/>
        <p:txBody>
          <a:bodyPr/>
          <a:lstStyle/>
          <a:p>
            <a:r>
              <a:rPr lang="en-US" smtClean="0"/>
              <a:t>Copyright © AQA and its licensors. All rights reserved.</a:t>
            </a:r>
            <a:endParaRPr lang="en-US"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12</a:t>
            </a:fld>
            <a:endParaRPr lang="en-GB" dirty="0"/>
          </a:p>
        </p:txBody>
      </p:sp>
      <p:sp>
        <p:nvSpPr>
          <p:cNvPr id="7" name="Content Placeholder 6"/>
          <p:cNvSpPr>
            <a:spLocks noGrp="1"/>
          </p:cNvSpPr>
          <p:nvPr>
            <p:ph idx="1"/>
          </p:nvPr>
        </p:nvSpPr>
        <p:spPr>
          <a:xfrm>
            <a:off x="540000" y="1731713"/>
            <a:ext cx="3993900" cy="4406804"/>
          </a:xfrm>
        </p:spPr>
        <p:txBody>
          <a:bodyPr/>
          <a:lstStyle/>
          <a:p>
            <a:pPr marL="0" indent="0">
              <a:buNone/>
            </a:pPr>
            <a:r>
              <a:rPr lang="en-GB" dirty="0"/>
              <a:t>T: 01483 477756</a:t>
            </a:r>
          </a:p>
          <a:p>
            <a:pPr marL="0" indent="0">
              <a:buNone/>
            </a:pPr>
            <a:r>
              <a:rPr lang="en-GB" dirty="0" smtClean="0"/>
              <a:t>E: </a:t>
            </a:r>
            <a:r>
              <a:rPr lang="en-GB" u="sng" dirty="0" smtClean="0">
                <a:hlinkClick r:id="rId2"/>
              </a:rPr>
              <a:t>gcsescience@aqa.org.uk</a:t>
            </a:r>
            <a:r>
              <a:rPr lang="en-GB" dirty="0" smtClean="0"/>
              <a:t> </a:t>
            </a:r>
            <a:endParaRPr lang="en-GB" dirty="0"/>
          </a:p>
          <a:p>
            <a:pPr marL="0" indent="0">
              <a:buNone/>
            </a:pPr>
            <a:r>
              <a:rPr lang="en-GB" dirty="0"/>
              <a:t> </a:t>
            </a:r>
          </a:p>
        </p:txBody>
      </p:sp>
    </p:spTree>
    <p:extLst>
      <p:ext uri="{BB962C8B-B14F-4D97-AF65-F5344CB8AC3E}">
        <p14:creationId xmlns:p14="http://schemas.microsoft.com/office/powerpoint/2010/main" val="1613577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mtClean="0"/>
              <a:t>Thank you</a:t>
            </a:r>
            <a:endParaRPr lang="en-GB" dirty="0"/>
          </a:p>
        </p:txBody>
      </p:sp>
      <p:sp>
        <p:nvSpPr>
          <p:cNvPr id="4" name="Slide Number Placeholder 3"/>
          <p:cNvSpPr>
            <a:spLocks noGrp="1"/>
          </p:cNvSpPr>
          <p:nvPr>
            <p:ph type="sldNum" sz="quarter" idx="10"/>
          </p:nvPr>
        </p:nvSpPr>
        <p:spPr/>
        <p:txBody>
          <a:bodyPr/>
          <a:lstStyle/>
          <a:p>
            <a:fld id="{9D4704D4-DAEA-4D4A-A9DC-4373E3AC7101}" type="slidenum">
              <a:rPr lang="en-GB" smtClean="0"/>
              <a:pPr/>
              <a:t>13</a:t>
            </a:fld>
            <a:endParaRPr lang="en-GB" dirty="0"/>
          </a:p>
        </p:txBody>
      </p:sp>
      <p:sp>
        <p:nvSpPr>
          <p:cNvPr id="3" name="Footer Placeholder 2"/>
          <p:cNvSpPr>
            <a:spLocks noGrp="1"/>
          </p:cNvSpPr>
          <p:nvPr>
            <p:ph type="ftr" sz="quarter" idx="11"/>
          </p:nvPr>
        </p:nvSpPr>
        <p:spPr/>
        <p:txBody>
          <a:bodyPr/>
          <a:lstStyle/>
          <a:p>
            <a:r>
              <a:rPr lang="en-US" smtClean="0"/>
              <a:t>Copyright © AQA and its licensors. All rights reserved.</a:t>
            </a:r>
            <a:endParaRPr lang="en-US" dirty="0"/>
          </a:p>
        </p:txBody>
      </p:sp>
    </p:spTree>
    <p:extLst>
      <p:ext uri="{BB962C8B-B14F-4D97-AF65-F5344CB8AC3E}">
        <p14:creationId xmlns:p14="http://schemas.microsoft.com/office/powerpoint/2010/main" val="690332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Welcome</a:t>
            </a:r>
            <a:endParaRPr lang="en-GB"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2" name="Slide Number Placeholder 1"/>
          <p:cNvSpPr>
            <a:spLocks noGrp="1"/>
          </p:cNvSpPr>
          <p:nvPr>
            <p:ph type="sldNum" sz="quarter" idx="4"/>
          </p:nvPr>
        </p:nvSpPr>
        <p:spPr/>
        <p:txBody>
          <a:bodyPr/>
          <a:lstStyle/>
          <a:p>
            <a:fld id="{9D4704D4-DAEA-4D4A-A9DC-4373E3AC7101}" type="slidenum">
              <a:rPr lang="en-GB" smtClean="0"/>
              <a:pPr/>
              <a:t>2</a:t>
            </a:fld>
            <a:endParaRPr lang="en-GB" dirty="0"/>
          </a:p>
        </p:txBody>
      </p:sp>
    </p:spTree>
    <p:extLst>
      <p:ext uri="{BB962C8B-B14F-4D97-AF65-F5344CB8AC3E}">
        <p14:creationId xmlns:p14="http://schemas.microsoft.com/office/powerpoint/2010/main" val="3680800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Outline for the session</a:t>
            </a:r>
          </a:p>
        </p:txBody>
      </p:sp>
      <p:sp>
        <p:nvSpPr>
          <p:cNvPr id="4" name="Footer Placeholder 3"/>
          <p:cNvSpPr>
            <a:spLocks noGrp="1"/>
          </p:cNvSpPr>
          <p:nvPr>
            <p:ph type="ftr" sz="quarter" idx="11"/>
          </p:nvPr>
        </p:nvSpPr>
        <p:spPr/>
        <p:txBody>
          <a:bodyPr/>
          <a:lstStyle/>
          <a:p>
            <a:r>
              <a:rPr lang="en-US" smtClean="0"/>
              <a:t>Copyright © AQA and its licensors. All rights reserved.</a:t>
            </a:r>
            <a:endParaRPr lang="en-US" dirty="0"/>
          </a:p>
        </p:txBody>
      </p:sp>
      <p:sp>
        <p:nvSpPr>
          <p:cNvPr id="6" name="Content Placeholder 5"/>
          <p:cNvSpPr>
            <a:spLocks noGrp="1"/>
          </p:cNvSpPr>
          <p:nvPr>
            <p:ph idx="1"/>
          </p:nvPr>
        </p:nvSpPr>
        <p:spPr/>
        <p:txBody>
          <a:bodyPr/>
          <a:lstStyle/>
          <a:p>
            <a:pPr marL="0" indent="0">
              <a:spcBef>
                <a:spcPts val="0"/>
              </a:spcBef>
              <a:buNone/>
            </a:pPr>
            <a:r>
              <a:rPr lang="en-GB" dirty="0"/>
              <a:t>This session </a:t>
            </a:r>
            <a:r>
              <a:rPr lang="en-GB" dirty="0" smtClean="0"/>
              <a:t>will explore some of the challenges teachers and pupils have faced while implementing the new GCSE courses. Some possible actions and resources will be discussed and delegates are asked to share any good practice they have used to address the challenges. </a:t>
            </a:r>
            <a:endParaRPr lang="en-GB" dirty="0"/>
          </a:p>
          <a:p>
            <a:endParaRPr lang="en-GB" dirty="0"/>
          </a:p>
        </p:txBody>
      </p:sp>
      <p:sp>
        <p:nvSpPr>
          <p:cNvPr id="2" name="Slide Number Placeholder 1"/>
          <p:cNvSpPr>
            <a:spLocks noGrp="1"/>
          </p:cNvSpPr>
          <p:nvPr>
            <p:ph type="sldNum" sz="quarter" idx="4"/>
          </p:nvPr>
        </p:nvSpPr>
        <p:spPr/>
        <p:txBody>
          <a:bodyPr/>
          <a:lstStyle/>
          <a:p>
            <a:fld id="{9D4704D4-DAEA-4D4A-A9DC-4373E3AC7101}" type="slidenum">
              <a:rPr lang="en-GB" smtClean="0"/>
              <a:pPr/>
              <a:t>3</a:t>
            </a:fld>
            <a:endParaRPr lang="en-GB" dirty="0"/>
          </a:p>
        </p:txBody>
      </p:sp>
    </p:spTree>
    <p:extLst>
      <p:ext uri="{BB962C8B-B14F-4D97-AF65-F5344CB8AC3E}">
        <p14:creationId xmlns:p14="http://schemas.microsoft.com/office/powerpoint/2010/main" val="790602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challenges: A teacher’s perspective </a:t>
            </a:r>
            <a:endParaRPr lang="en-GB"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4</a:t>
            </a:fld>
            <a:endParaRPr lang="en-GB" dirty="0"/>
          </a:p>
        </p:txBody>
      </p:sp>
      <p:sp>
        <p:nvSpPr>
          <p:cNvPr id="5" name="Content Placeholder 4"/>
          <p:cNvSpPr>
            <a:spLocks noGrp="1"/>
          </p:cNvSpPr>
          <p:nvPr>
            <p:ph idx="1"/>
          </p:nvPr>
        </p:nvSpPr>
        <p:spPr/>
        <p:txBody>
          <a:bodyPr/>
          <a:lstStyle/>
          <a:p>
            <a:r>
              <a:rPr lang="en-GB" dirty="0" smtClean="0"/>
              <a:t>Large amount of content </a:t>
            </a:r>
          </a:p>
          <a:p>
            <a:r>
              <a:rPr lang="en-GB" dirty="0"/>
              <a:t>Required </a:t>
            </a:r>
            <a:r>
              <a:rPr lang="en-GB" dirty="0" smtClean="0"/>
              <a:t>practicals and working scientifically assessed on the papers</a:t>
            </a:r>
          </a:p>
          <a:p>
            <a:r>
              <a:rPr lang="en-GB" dirty="0" smtClean="0"/>
              <a:t>Teaching the required practicals </a:t>
            </a:r>
          </a:p>
          <a:p>
            <a:r>
              <a:rPr lang="en-GB" dirty="0"/>
              <a:t>No coursework </a:t>
            </a:r>
            <a:r>
              <a:rPr lang="en-GB" dirty="0" smtClean="0"/>
              <a:t>safety net (25</a:t>
            </a:r>
            <a:r>
              <a:rPr lang="en-GB" dirty="0"/>
              <a:t>% of legacy)</a:t>
            </a:r>
          </a:p>
          <a:p>
            <a:r>
              <a:rPr lang="en-GB" dirty="0" smtClean="0"/>
              <a:t>Assessment of specific maths skills </a:t>
            </a:r>
          </a:p>
          <a:p>
            <a:r>
              <a:rPr lang="en-GB" dirty="0" smtClean="0"/>
              <a:t>Learning physics formulas </a:t>
            </a:r>
          </a:p>
          <a:p>
            <a:r>
              <a:rPr lang="en-GB" dirty="0" smtClean="0"/>
              <a:t>When to start teaching KS4</a:t>
            </a:r>
          </a:p>
          <a:p>
            <a:r>
              <a:rPr lang="en-GB" dirty="0" smtClean="0"/>
              <a:t>Availability of resources and text books</a:t>
            </a:r>
          </a:p>
          <a:p>
            <a:endParaRPr lang="en-GB" dirty="0" smtClean="0"/>
          </a:p>
        </p:txBody>
      </p:sp>
    </p:spTree>
    <p:extLst>
      <p:ext uri="{BB962C8B-B14F-4D97-AF65-F5344CB8AC3E}">
        <p14:creationId xmlns:p14="http://schemas.microsoft.com/office/powerpoint/2010/main" val="2660517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challenges: A </a:t>
            </a:r>
            <a:r>
              <a:rPr lang="en-GB" dirty="0" smtClean="0"/>
              <a:t>teacher’s </a:t>
            </a:r>
            <a:r>
              <a:rPr lang="en-GB" dirty="0"/>
              <a:t>perspective </a:t>
            </a:r>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5</a:t>
            </a:fld>
            <a:endParaRPr lang="en-GB" dirty="0"/>
          </a:p>
        </p:txBody>
      </p:sp>
      <p:sp>
        <p:nvSpPr>
          <p:cNvPr id="5" name="Content Placeholder 4"/>
          <p:cNvSpPr>
            <a:spLocks noGrp="1"/>
          </p:cNvSpPr>
          <p:nvPr>
            <p:ph idx="1"/>
          </p:nvPr>
        </p:nvSpPr>
        <p:spPr/>
        <p:txBody>
          <a:bodyPr/>
          <a:lstStyle/>
          <a:p>
            <a:r>
              <a:rPr lang="en-GB" dirty="0" smtClean="0"/>
              <a:t>What the new questions will look like </a:t>
            </a:r>
          </a:p>
          <a:p>
            <a:r>
              <a:rPr lang="en-GB" dirty="0" smtClean="0"/>
              <a:t>Monitoring progress over the course</a:t>
            </a:r>
          </a:p>
          <a:p>
            <a:r>
              <a:rPr lang="en-GB" dirty="0" smtClean="0"/>
              <a:t>No </a:t>
            </a:r>
            <a:r>
              <a:rPr lang="en-GB" dirty="0"/>
              <a:t>grade boundaries </a:t>
            </a:r>
          </a:p>
          <a:p>
            <a:r>
              <a:rPr lang="en-GB" dirty="0"/>
              <a:t>Entry </a:t>
            </a:r>
            <a:r>
              <a:rPr lang="en-GB" dirty="0" smtClean="0"/>
              <a:t>decisions </a:t>
            </a:r>
          </a:p>
          <a:p>
            <a:r>
              <a:rPr lang="en-GB" dirty="0" smtClean="0"/>
              <a:t>New grading system </a:t>
            </a:r>
            <a:endParaRPr lang="en-GB" dirty="0"/>
          </a:p>
          <a:p>
            <a:endParaRPr lang="en-GB" dirty="0"/>
          </a:p>
        </p:txBody>
      </p:sp>
    </p:spTree>
    <p:extLst>
      <p:ext uri="{BB962C8B-B14F-4D97-AF65-F5344CB8AC3E}">
        <p14:creationId xmlns:p14="http://schemas.microsoft.com/office/powerpoint/2010/main" val="3612262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Points to consider to address the challenges </a:t>
            </a:r>
            <a:endParaRPr lang="en-GB"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6</a:t>
            </a:fld>
            <a:endParaRPr lang="en-GB" dirty="0"/>
          </a:p>
        </p:txBody>
      </p:sp>
      <p:sp>
        <p:nvSpPr>
          <p:cNvPr id="5" name="Content Placeholder 4"/>
          <p:cNvSpPr>
            <a:spLocks noGrp="1"/>
          </p:cNvSpPr>
          <p:nvPr>
            <p:ph idx="1"/>
          </p:nvPr>
        </p:nvSpPr>
        <p:spPr/>
        <p:txBody>
          <a:bodyPr/>
          <a:lstStyle/>
          <a:p>
            <a:pPr marL="0" indent="0">
              <a:buNone/>
            </a:pPr>
            <a:r>
              <a:rPr lang="en-GB" dirty="0" smtClean="0"/>
              <a:t>Teaching the content </a:t>
            </a:r>
          </a:p>
          <a:p>
            <a:r>
              <a:rPr lang="en-GB" dirty="0" smtClean="0"/>
              <a:t>KS3 mastery of practical skills and key content </a:t>
            </a:r>
          </a:p>
          <a:p>
            <a:r>
              <a:rPr lang="en-GB" dirty="0" smtClean="0"/>
              <a:t>Re-teaching overlapping content or extending knowledge and understanding</a:t>
            </a:r>
          </a:p>
          <a:p>
            <a:r>
              <a:rPr lang="en-GB" dirty="0" smtClean="0"/>
              <a:t>Balance of content for different groups </a:t>
            </a:r>
          </a:p>
          <a:p>
            <a:r>
              <a:rPr lang="en-GB" dirty="0" smtClean="0"/>
              <a:t>Using the specification to identify ‘new’ learning </a:t>
            </a:r>
            <a:br>
              <a:rPr lang="en-GB" dirty="0" smtClean="0"/>
            </a:br>
            <a:endParaRPr lang="en-GB" dirty="0" smtClean="0"/>
          </a:p>
          <a:p>
            <a:r>
              <a:rPr lang="en-GB" dirty="0" smtClean="0"/>
              <a:t>Co-teaching Combined </a:t>
            </a:r>
            <a:r>
              <a:rPr lang="en-GB" dirty="0"/>
              <a:t>S</a:t>
            </a:r>
            <a:r>
              <a:rPr lang="en-GB" dirty="0" smtClean="0"/>
              <a:t>cience and other sciences documents </a:t>
            </a:r>
            <a:r>
              <a:rPr lang="en-GB" dirty="0" smtClean="0">
                <a:hlinkClick r:id="rId3"/>
              </a:rPr>
              <a:t>aqa.org.uk/subjects/science/</a:t>
            </a:r>
            <a:r>
              <a:rPr lang="en-GB" dirty="0" err="1" smtClean="0">
                <a:hlinkClick r:id="rId3"/>
              </a:rPr>
              <a:t>gcse</a:t>
            </a:r>
            <a:r>
              <a:rPr lang="en-GB" dirty="0" smtClean="0">
                <a:hlinkClick r:id="rId3"/>
              </a:rPr>
              <a:t>/combined-science-trilogy-8464/planning-resources</a:t>
            </a:r>
            <a:endParaRPr lang="en-GB" dirty="0" smtClean="0"/>
          </a:p>
          <a:p>
            <a:endParaRPr lang="en-GB" sz="2000" dirty="0"/>
          </a:p>
        </p:txBody>
      </p:sp>
    </p:spTree>
    <p:extLst>
      <p:ext uri="{BB962C8B-B14F-4D97-AF65-F5344CB8AC3E}">
        <p14:creationId xmlns:p14="http://schemas.microsoft.com/office/powerpoint/2010/main" val="1488971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Points to consider to address the challenges </a:t>
            </a:r>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7</a:t>
            </a:fld>
            <a:endParaRPr lang="en-GB" dirty="0"/>
          </a:p>
        </p:txBody>
      </p:sp>
      <p:sp>
        <p:nvSpPr>
          <p:cNvPr id="5" name="Content Placeholder 4"/>
          <p:cNvSpPr>
            <a:spLocks noGrp="1"/>
          </p:cNvSpPr>
          <p:nvPr>
            <p:ph idx="1"/>
          </p:nvPr>
        </p:nvSpPr>
        <p:spPr/>
        <p:txBody>
          <a:bodyPr/>
          <a:lstStyle/>
          <a:p>
            <a:pPr marL="0" indent="0">
              <a:buNone/>
            </a:pPr>
            <a:r>
              <a:rPr lang="en-GB" dirty="0" smtClean="0"/>
              <a:t>Required practicals</a:t>
            </a:r>
          </a:p>
          <a:p>
            <a:r>
              <a:rPr lang="en-GB" dirty="0"/>
              <a:t>H</a:t>
            </a:r>
            <a:r>
              <a:rPr lang="en-GB" dirty="0" smtClean="0"/>
              <a:t>olistic approach: practical, maths, working scientifically, underlying scientific content.</a:t>
            </a:r>
          </a:p>
          <a:p>
            <a:r>
              <a:rPr lang="en-GB" dirty="0" smtClean="0"/>
              <a:t>Why you are carrying out the steps.</a:t>
            </a:r>
          </a:p>
          <a:p>
            <a:r>
              <a:rPr lang="en-GB" dirty="0" smtClean="0"/>
              <a:t>Supporting less experienced teachers with carrying out the practicals to elicit teaching and learning points. </a:t>
            </a:r>
          </a:p>
          <a:p>
            <a:r>
              <a:rPr lang="en-GB" dirty="0" smtClean="0"/>
              <a:t>Consistency in the use of working scientifically language across the department. </a:t>
            </a:r>
          </a:p>
          <a:p>
            <a:r>
              <a:rPr lang="en-GB" dirty="0" smtClean="0"/>
              <a:t>Working scientifically skill are the same in all three sciences – spread the learning load.</a:t>
            </a:r>
            <a:endParaRPr lang="en-GB" dirty="0"/>
          </a:p>
        </p:txBody>
      </p:sp>
    </p:spTree>
    <p:extLst>
      <p:ext uri="{BB962C8B-B14F-4D97-AF65-F5344CB8AC3E}">
        <p14:creationId xmlns:p14="http://schemas.microsoft.com/office/powerpoint/2010/main" val="3262211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Points to consider to address the challenges </a:t>
            </a:r>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8</a:t>
            </a:fld>
            <a:endParaRPr lang="en-GB" dirty="0"/>
          </a:p>
        </p:txBody>
      </p:sp>
      <p:sp>
        <p:nvSpPr>
          <p:cNvPr id="5" name="Content Placeholder 4"/>
          <p:cNvSpPr>
            <a:spLocks noGrp="1"/>
          </p:cNvSpPr>
          <p:nvPr>
            <p:ph idx="1"/>
          </p:nvPr>
        </p:nvSpPr>
        <p:spPr/>
        <p:txBody>
          <a:bodyPr/>
          <a:lstStyle/>
          <a:p>
            <a:pPr marL="0" indent="0">
              <a:buNone/>
            </a:pPr>
            <a:r>
              <a:rPr lang="en-GB" dirty="0" smtClean="0"/>
              <a:t>Maths skills </a:t>
            </a:r>
          </a:p>
          <a:p>
            <a:r>
              <a:rPr lang="en-GB" dirty="0" smtClean="0"/>
              <a:t>Working with your maths department for:</a:t>
            </a:r>
            <a:endParaRPr lang="en-GB" dirty="0"/>
          </a:p>
          <a:p>
            <a:pPr lvl="1"/>
            <a:r>
              <a:rPr lang="en-GB" dirty="0" smtClean="0"/>
              <a:t>inset on teaching strategies</a:t>
            </a:r>
            <a:endParaRPr lang="en-GB" dirty="0"/>
          </a:p>
          <a:p>
            <a:pPr lvl="1"/>
            <a:r>
              <a:rPr lang="en-GB" dirty="0" smtClean="0"/>
              <a:t>common language and methods </a:t>
            </a:r>
            <a:endParaRPr lang="en-GB" dirty="0"/>
          </a:p>
          <a:p>
            <a:pPr lvl="1"/>
            <a:r>
              <a:rPr lang="en-GB" dirty="0" smtClean="0"/>
              <a:t>maths questions set in a scientific context. </a:t>
            </a:r>
          </a:p>
          <a:p>
            <a:r>
              <a:rPr lang="en-GB" dirty="0" smtClean="0"/>
              <a:t>In science lesson more maths opportunities </a:t>
            </a:r>
            <a:br>
              <a:rPr lang="en-GB" dirty="0" smtClean="0"/>
            </a:br>
            <a:r>
              <a:rPr lang="en-GB" dirty="0" smtClean="0"/>
              <a:t>unit conversion, different types of graphs, sig figs, percentages, rearranging equations, gradients, calculating areas. </a:t>
            </a:r>
          </a:p>
          <a:p>
            <a:r>
              <a:rPr lang="en-GB" dirty="0" smtClean="0"/>
              <a:t>Do topic tests contain maths questions? </a:t>
            </a:r>
          </a:p>
          <a:p>
            <a:pPr marL="0" indent="0">
              <a:buNone/>
            </a:pPr>
            <a:r>
              <a:rPr lang="en-GB" dirty="0" smtClean="0"/>
              <a:t> </a:t>
            </a:r>
            <a:endParaRPr lang="en-GB" dirty="0"/>
          </a:p>
        </p:txBody>
      </p:sp>
    </p:spTree>
    <p:extLst>
      <p:ext uri="{BB962C8B-B14F-4D97-AF65-F5344CB8AC3E}">
        <p14:creationId xmlns:p14="http://schemas.microsoft.com/office/powerpoint/2010/main" val="742588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Points to consider to address the challenges </a:t>
            </a:r>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9</a:t>
            </a:fld>
            <a:endParaRPr lang="en-GB" dirty="0"/>
          </a:p>
        </p:txBody>
      </p:sp>
      <p:sp>
        <p:nvSpPr>
          <p:cNvPr id="5" name="Content Placeholder 4"/>
          <p:cNvSpPr>
            <a:spLocks noGrp="1"/>
          </p:cNvSpPr>
          <p:nvPr>
            <p:ph idx="1"/>
          </p:nvPr>
        </p:nvSpPr>
        <p:spPr/>
        <p:txBody>
          <a:bodyPr/>
          <a:lstStyle/>
          <a:p>
            <a:pPr marL="0" indent="0">
              <a:buNone/>
            </a:pPr>
            <a:r>
              <a:rPr lang="en-GB" dirty="0"/>
              <a:t>Physics </a:t>
            </a:r>
            <a:r>
              <a:rPr lang="en-GB" dirty="0" smtClean="0"/>
              <a:t>formula/calculations </a:t>
            </a:r>
          </a:p>
          <a:p>
            <a:r>
              <a:rPr lang="en-GB" dirty="0" smtClean="0"/>
              <a:t>Clarity on how formulas will be assessed at different levels of demand</a:t>
            </a:r>
          </a:p>
          <a:p>
            <a:r>
              <a:rPr lang="en-GB" dirty="0" smtClean="0"/>
              <a:t>Use stems and command words used on the papers in students tests </a:t>
            </a:r>
          </a:p>
          <a:p>
            <a:r>
              <a:rPr lang="en-GB" dirty="0" smtClean="0"/>
              <a:t>Encourage students to show their working as compensatory marks are available </a:t>
            </a:r>
            <a:endParaRPr lang="en-GB" dirty="0"/>
          </a:p>
        </p:txBody>
      </p:sp>
    </p:spTree>
    <p:extLst>
      <p:ext uri="{BB962C8B-B14F-4D97-AF65-F5344CB8AC3E}">
        <p14:creationId xmlns:p14="http://schemas.microsoft.com/office/powerpoint/2010/main" val="3112408286"/>
      </p:ext>
    </p:extLst>
  </p:cSld>
  <p:clrMapOvr>
    <a:masterClrMapping/>
  </p:clrMapOvr>
</p:sld>
</file>

<file path=ppt/theme/theme1.xml><?xml version="1.0" encoding="utf-8"?>
<a:theme xmlns:a="http://schemas.openxmlformats.org/drawingml/2006/main" name="AQA presentation master Events">
  <a:themeElements>
    <a:clrScheme name="AQA PowerPoint1">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80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2174</TotalTime>
  <Words>693</Words>
  <Application>Microsoft Office PowerPoint</Application>
  <PresentationFormat>On-screen Show (4:3)</PresentationFormat>
  <Paragraphs>112</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AQA presentation master Events</vt:lpstr>
      <vt:lpstr>GCSE Science:  How was it for you and your students? </vt:lpstr>
      <vt:lpstr>Welcome</vt:lpstr>
      <vt:lpstr>Outline for the session</vt:lpstr>
      <vt:lpstr>The challenges: A teacher’s perspective </vt:lpstr>
      <vt:lpstr>The challenges: A teacher’s perspective </vt:lpstr>
      <vt:lpstr>Points to consider to address the challenges </vt:lpstr>
      <vt:lpstr>Points to consider to address the challenges </vt:lpstr>
      <vt:lpstr>Points to consider to address the challenges </vt:lpstr>
      <vt:lpstr>Points to consider to address the challenges </vt:lpstr>
      <vt:lpstr>The challenges: A students perspective </vt:lpstr>
      <vt:lpstr>How did we do?</vt:lpstr>
      <vt:lpstr>Get in touch</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GCSE Science: How was it for you and your students?</dc:title>
  <dc:creator>AQA</dc:creator>
  <cp:lastPrinted>2017-02-06T11:47:27Z</cp:lastPrinted>
  <dcterms:created xsi:type="dcterms:W3CDTF">2017-07-10T11:13:35Z</dcterms:created>
  <dcterms:modified xsi:type="dcterms:W3CDTF">2019-09-04T08:36:22Z</dcterms:modified>
</cp:coreProperties>
</file>