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4"/>
  </p:notesMasterIdLst>
  <p:handoutMasterIdLst>
    <p:handoutMasterId r:id="rId55"/>
  </p:handoutMasterIdLst>
  <p:sldIdLst>
    <p:sldId id="298" r:id="rId2"/>
    <p:sldId id="413" r:id="rId3"/>
    <p:sldId id="414" r:id="rId4"/>
    <p:sldId id="299" r:id="rId5"/>
    <p:sldId id="424" r:id="rId6"/>
    <p:sldId id="300" r:id="rId7"/>
    <p:sldId id="301" r:id="rId8"/>
    <p:sldId id="302" r:id="rId9"/>
    <p:sldId id="303" r:id="rId10"/>
    <p:sldId id="386" r:id="rId11"/>
    <p:sldId id="304" r:id="rId12"/>
    <p:sldId id="387" r:id="rId13"/>
    <p:sldId id="305" r:id="rId14"/>
    <p:sldId id="306" r:id="rId15"/>
    <p:sldId id="388" r:id="rId16"/>
    <p:sldId id="421" r:id="rId17"/>
    <p:sldId id="311" r:id="rId18"/>
    <p:sldId id="403" r:id="rId19"/>
    <p:sldId id="312" r:id="rId20"/>
    <p:sldId id="313" r:id="rId21"/>
    <p:sldId id="404" r:id="rId22"/>
    <p:sldId id="314" r:id="rId23"/>
    <p:sldId id="315" r:id="rId24"/>
    <p:sldId id="316" r:id="rId25"/>
    <p:sldId id="317" r:id="rId26"/>
    <p:sldId id="318" r:id="rId27"/>
    <p:sldId id="422" r:id="rId28"/>
    <p:sldId id="405" r:id="rId29"/>
    <p:sldId id="423" r:id="rId30"/>
    <p:sldId id="321" r:id="rId31"/>
    <p:sldId id="322" r:id="rId32"/>
    <p:sldId id="323" r:id="rId33"/>
    <p:sldId id="406" r:id="rId34"/>
    <p:sldId id="325" r:id="rId35"/>
    <p:sldId id="326" r:id="rId36"/>
    <p:sldId id="327" r:id="rId37"/>
    <p:sldId id="328" r:id="rId38"/>
    <p:sldId id="329" r:id="rId39"/>
    <p:sldId id="407" r:id="rId40"/>
    <p:sldId id="330" r:id="rId41"/>
    <p:sldId id="331" r:id="rId42"/>
    <p:sldId id="332" r:id="rId43"/>
    <p:sldId id="333" r:id="rId44"/>
    <p:sldId id="408" r:id="rId45"/>
    <p:sldId id="334" r:id="rId46"/>
    <p:sldId id="409" r:id="rId47"/>
    <p:sldId id="335" r:id="rId48"/>
    <p:sldId id="336" r:id="rId49"/>
    <p:sldId id="339" r:id="rId50"/>
    <p:sldId id="410" r:id="rId51"/>
    <p:sldId id="411" r:id="rId52"/>
    <p:sldId id="385" r:id="rId5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98"/>
            <p14:sldId id="413"/>
            <p14:sldId id="414"/>
            <p14:sldId id="299"/>
            <p14:sldId id="424"/>
            <p14:sldId id="300"/>
            <p14:sldId id="301"/>
            <p14:sldId id="302"/>
            <p14:sldId id="303"/>
            <p14:sldId id="386"/>
            <p14:sldId id="304"/>
            <p14:sldId id="387"/>
            <p14:sldId id="305"/>
            <p14:sldId id="306"/>
            <p14:sldId id="388"/>
            <p14:sldId id="421"/>
            <p14:sldId id="311"/>
            <p14:sldId id="403"/>
            <p14:sldId id="312"/>
            <p14:sldId id="313"/>
            <p14:sldId id="404"/>
            <p14:sldId id="314"/>
            <p14:sldId id="315"/>
            <p14:sldId id="316"/>
            <p14:sldId id="317"/>
            <p14:sldId id="318"/>
            <p14:sldId id="422"/>
            <p14:sldId id="405"/>
            <p14:sldId id="423"/>
            <p14:sldId id="321"/>
            <p14:sldId id="322"/>
            <p14:sldId id="323"/>
            <p14:sldId id="406"/>
            <p14:sldId id="325"/>
            <p14:sldId id="326"/>
            <p14:sldId id="327"/>
            <p14:sldId id="328"/>
            <p14:sldId id="329"/>
            <p14:sldId id="407"/>
            <p14:sldId id="330"/>
            <p14:sldId id="331"/>
            <p14:sldId id="332"/>
            <p14:sldId id="333"/>
            <p14:sldId id="408"/>
            <p14:sldId id="334"/>
            <p14:sldId id="409"/>
            <p14:sldId id="335"/>
            <p14:sldId id="336"/>
            <p14:sldId id="339"/>
            <p14:sldId id="410"/>
            <p14:sldId id="411"/>
            <p14:sldId id="38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19" clrIdx="0"/>
  <p:cmAuthor id="1" name="jbryant" initials="j" lastIdx="5" clrIdx="1"/>
  <p:cmAuthor id="2" name="Rupkus, Peter" initials="RP" lastIdx="14" clrIdx="2"/>
  <p:cmAuthor id="3" name="Chandler, Emma" initials="E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C8E1"/>
    <a:srgbClr val="A5463C"/>
    <a:srgbClr val="7D82B4"/>
    <a:srgbClr val="008CC8"/>
    <a:srgbClr val="DC7D28"/>
    <a:srgbClr val="5AB455"/>
    <a:srgbClr val="4B4B4B"/>
    <a:srgbClr val="3273AF"/>
    <a:srgbClr val="783C2D"/>
    <a:srgbClr val="646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5917" autoAdjust="0"/>
  </p:normalViewPr>
  <p:slideViewPr>
    <p:cSldViewPr snapToGrid="0" snapToObjects="1" showGuides="1">
      <p:cViewPr>
        <p:scale>
          <a:sx n="80" d="100"/>
          <a:sy n="80" d="100"/>
        </p:scale>
        <p:origin x="-2514" y="-828"/>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4622" tIns="47311" rIns="94622" bIns="47311"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4" cy="511730"/>
          </a:xfrm>
          <a:prstGeom prst="rect">
            <a:avLst/>
          </a:prstGeom>
        </p:spPr>
        <p:txBody>
          <a:bodyPr vert="horz" lIns="94622" tIns="47311" rIns="94622" bIns="47311" rtlCol="0"/>
          <a:lstStyle>
            <a:lvl1pPr algn="r">
              <a:defRPr sz="1200"/>
            </a:lvl1pPr>
          </a:lstStyle>
          <a:p>
            <a:fld id="{ADA457E0-B7E6-E24E-BA12-0ABEC3185120}" type="datetimeFigureOut">
              <a:rPr lang="en-US" smtClean="0"/>
              <a:t>9/10/2019</a:t>
            </a:fld>
            <a:endParaRPr lang="en-US" dirty="0"/>
          </a:p>
        </p:txBody>
      </p:sp>
      <p:sp>
        <p:nvSpPr>
          <p:cNvPr id="4" name="Footer Placeholder 3"/>
          <p:cNvSpPr>
            <a:spLocks noGrp="1"/>
          </p:cNvSpPr>
          <p:nvPr>
            <p:ph type="ftr" sz="quarter" idx="2"/>
          </p:nvPr>
        </p:nvSpPr>
        <p:spPr>
          <a:xfrm>
            <a:off x="0" y="9721107"/>
            <a:ext cx="3076364" cy="511730"/>
          </a:xfrm>
          <a:prstGeom prst="rect">
            <a:avLst/>
          </a:prstGeom>
        </p:spPr>
        <p:txBody>
          <a:bodyPr vert="horz" lIns="94622" tIns="47311" rIns="94622" bIns="47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9721107"/>
            <a:ext cx="3076364" cy="511730"/>
          </a:xfrm>
          <a:prstGeom prst="rect">
            <a:avLst/>
          </a:prstGeom>
        </p:spPr>
        <p:txBody>
          <a:bodyPr vert="horz" lIns="94622" tIns="47311" rIns="94622" bIns="47311" rtlCol="0" anchor="b"/>
          <a:lstStyle>
            <a:lvl1pPr algn="r">
              <a:defRPr sz="1200"/>
            </a:lvl1pPr>
          </a:lstStyle>
          <a:p>
            <a:fld id="{E188A59E-FE67-3043-A00A-EF9E0FCBDE40}" type="slidenum">
              <a:rPr lang="en-US" smtClean="0"/>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4622" tIns="47311" rIns="94622" bIns="47311" rtlCol="0"/>
          <a:lstStyle>
            <a:lvl1pPr algn="l">
              <a:defRPr sz="1200"/>
            </a:lvl1pPr>
          </a:lstStyle>
          <a:p>
            <a:endParaRPr lang="en-US" dirty="0"/>
          </a:p>
        </p:txBody>
      </p:sp>
      <p:sp>
        <p:nvSpPr>
          <p:cNvPr id="3" name="Date Placeholder 2"/>
          <p:cNvSpPr>
            <a:spLocks noGrp="1"/>
          </p:cNvSpPr>
          <p:nvPr>
            <p:ph type="dt" idx="1"/>
          </p:nvPr>
        </p:nvSpPr>
        <p:spPr>
          <a:xfrm>
            <a:off x="4021294" y="0"/>
            <a:ext cx="3076364" cy="511730"/>
          </a:xfrm>
          <a:prstGeom prst="rect">
            <a:avLst/>
          </a:prstGeom>
        </p:spPr>
        <p:txBody>
          <a:bodyPr vert="horz" lIns="94622" tIns="47311" rIns="94622" bIns="47311" rtlCol="0"/>
          <a:lstStyle>
            <a:lvl1pPr algn="r">
              <a:defRPr sz="1200"/>
            </a:lvl1pPr>
          </a:lstStyle>
          <a:p>
            <a:fld id="{538A8347-8DF1-B348-8F41-6E1345D82D34}" type="datetimeFigureOut">
              <a:rPr lang="en-US" smtClean="0"/>
              <a:t>9/10/2019</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22" tIns="47311" rIns="94622" bIns="47311"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622" tIns="47311" rIns="94622" bIns="473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4" cy="511730"/>
          </a:xfrm>
          <a:prstGeom prst="rect">
            <a:avLst/>
          </a:prstGeom>
        </p:spPr>
        <p:txBody>
          <a:bodyPr vert="horz" lIns="94622" tIns="47311" rIns="94622" bIns="47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9721107"/>
            <a:ext cx="3076364" cy="511730"/>
          </a:xfrm>
          <a:prstGeom prst="rect">
            <a:avLst/>
          </a:prstGeom>
        </p:spPr>
        <p:txBody>
          <a:bodyPr vert="horz" lIns="94622" tIns="47311" rIns="94622" bIns="47311"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ducation.gov.uk/schools/performance/secondary_14/Capping_guide_2014.pdf"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gov.uk/government/uploads/system/uploads/attachment_data/file/448760/Technical_Awards_2017_list_July_2015.pdf" TargetMode="External"/><Relationship Id="rId4" Type="http://schemas.openxmlformats.org/officeDocument/2006/relationships/hyperlink" Target="https://www.gov.uk/government/uploads/system/uploads/attachment_data/file/381337/2016_KS4_list.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104951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mention public consultation DfE operates and the role</a:t>
            </a:r>
            <a:r>
              <a:rPr lang="en-GB" baseline="0" dirty="0" smtClean="0"/>
              <a:t> that teachers can play in this.</a:t>
            </a:r>
          </a:p>
          <a:p>
            <a:r>
              <a:rPr lang="en-GB" baseline="0" dirty="0" smtClean="0"/>
              <a:t>Try to give a feel for timescales in creation of Subject Content and specs. Ofqual received 2012 letter for A-level  (first taught in 2015) and 2013 letter for GCSE (technically first taught 2016 for two year GCSE)</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945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a:t>
            </a:r>
            <a:r>
              <a:rPr lang="en-GB" baseline="0" dirty="0" smtClean="0"/>
              <a:t> in booklet</a:t>
            </a:r>
          </a:p>
          <a:p>
            <a:r>
              <a:rPr lang="en-GB" dirty="0" smtClean="0"/>
              <a:t>GCSE Biology/Chemistry/Physics: Topics are not in a teaching order although from the last round of meetings</a:t>
            </a:r>
            <a:r>
              <a:rPr lang="en-GB" baseline="0" dirty="0" smtClean="0"/>
              <a:t> vast majority of biologists were going to start on Cells and chemists on atomic structure , Physics were less in agreement and no real consensus</a:t>
            </a:r>
          </a:p>
          <a:p>
            <a:r>
              <a:rPr lang="en-GB" baseline="0" dirty="0" smtClean="0"/>
              <a:t>All have 2 papers, 100 marks topics covered on each paper is stated , there are a range of question types which we will show later</a:t>
            </a:r>
          </a:p>
          <a:p>
            <a:endParaRPr lang="en-GB" dirty="0" smtClean="0"/>
          </a:p>
          <a:p>
            <a:r>
              <a:rPr lang="en-GB" dirty="0" smtClean="0"/>
              <a:t>GCSE Combined</a:t>
            </a:r>
            <a:r>
              <a:rPr lang="en-GB" baseline="0" dirty="0" smtClean="0"/>
              <a:t> Science: Trilogy: </a:t>
            </a:r>
            <a:r>
              <a:rPr lang="en-GB" dirty="0" smtClean="0"/>
              <a:t>Both combined courses are the same standard and are good preparation for A level</a:t>
            </a:r>
            <a:br>
              <a:rPr lang="en-GB" dirty="0" smtClean="0"/>
            </a:br>
            <a:r>
              <a:rPr lang="en-GB" baseline="0" dirty="0" smtClean="0"/>
              <a:t>DfE expectation that the majority of students will do combined</a:t>
            </a:r>
            <a:endParaRPr lang="en-GB" dirty="0" smtClean="0"/>
          </a:p>
          <a:p>
            <a:r>
              <a:rPr lang="en-GB" dirty="0" smtClean="0"/>
              <a:t>Trilogy</a:t>
            </a:r>
            <a:r>
              <a:rPr lang="en-GB" baseline="0" dirty="0" smtClean="0"/>
              <a:t> - </a:t>
            </a:r>
            <a:r>
              <a:rPr lang="en-GB" dirty="0" smtClean="0"/>
              <a:t>Traditional science approach  </a:t>
            </a:r>
          </a:p>
          <a:p>
            <a:r>
              <a:rPr lang="en-GB" dirty="0" smtClean="0"/>
              <a:t>Co teachable with separate</a:t>
            </a:r>
            <a:r>
              <a:rPr lang="en-GB" baseline="0" dirty="0" smtClean="0"/>
              <a:t> science</a:t>
            </a:r>
          </a:p>
          <a:p>
            <a:r>
              <a:rPr lang="en-GB" baseline="0" dirty="0" smtClean="0"/>
              <a:t>Always for flexible movement up and down between the separates and combined</a:t>
            </a:r>
          </a:p>
          <a:p>
            <a:r>
              <a:rPr lang="en-GB" baseline="0" dirty="0" smtClean="0"/>
              <a:t>Required practical's sub set of the separate course </a:t>
            </a:r>
          </a:p>
          <a:p>
            <a:r>
              <a:rPr lang="en-GB" baseline="0" dirty="0" smtClean="0"/>
              <a:t>Practical questions will be on both papers and are embedded in questions as items </a:t>
            </a:r>
          </a:p>
          <a:p>
            <a:r>
              <a:rPr lang="en-GB" baseline="0" dirty="0" smtClean="0"/>
              <a:t>Will be a foundation level only SOW  to support the issue of engaging some of our learners</a:t>
            </a:r>
          </a:p>
          <a:p>
            <a:endParaRPr lang="en-GB" baseline="0" dirty="0" smtClean="0"/>
          </a:p>
          <a:p>
            <a:r>
              <a:rPr lang="en-GB" baseline="0" dirty="0" smtClean="0"/>
              <a:t>GCSE Combined Science: Synergy: </a:t>
            </a:r>
            <a:r>
              <a:rPr lang="en-GB" dirty="0" smtClean="0"/>
              <a:t>Divides</a:t>
            </a:r>
            <a:r>
              <a:rPr lang="en-GB" baseline="0" dirty="0" smtClean="0"/>
              <a:t> science content in to two halves  -  life and environment and physical sciences so pupils can see links between areas</a:t>
            </a:r>
          </a:p>
          <a:p>
            <a:r>
              <a:rPr lang="en-GB" baseline="0" dirty="0" smtClean="0"/>
              <a:t>Allows sharing  teaching between t</a:t>
            </a:r>
            <a:r>
              <a:rPr lang="en-GB" dirty="0" smtClean="0"/>
              <a:t>wo teachers – </a:t>
            </a:r>
          </a:p>
          <a:p>
            <a:r>
              <a:rPr lang="en-GB" dirty="0" smtClean="0"/>
              <a:t>Fewer exams but longer</a:t>
            </a:r>
          </a:p>
          <a:p>
            <a:r>
              <a:rPr lang="en-GB" dirty="0" smtClean="0"/>
              <a:t>Same standard and content as other combined – just a different way of</a:t>
            </a:r>
            <a:r>
              <a:rPr lang="en-GB" baseline="0" dirty="0" smtClean="0"/>
              <a:t> approaching combined science</a:t>
            </a:r>
            <a:endParaRPr lang="en-GB" dirty="0" smtClean="0"/>
          </a:p>
          <a:p>
            <a:endParaRPr lang="en-GB" dirty="0" smtClean="0"/>
          </a:p>
          <a:p>
            <a:endParaRPr lang="en-GB" baseline="0" dirty="0" smtClean="0"/>
          </a:p>
          <a:p>
            <a:endParaRPr lang="en-GB" dirty="0" smtClean="0"/>
          </a:p>
          <a:p>
            <a:endParaRPr lang="en-GB" dirty="0" smtClean="0"/>
          </a:p>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3C0A194-F473-4334-BFD6-A059FEBBA4B3}" type="datetime1">
              <a:rPr lang="en-US" smtClean="0"/>
              <a:t>9/10/2019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211485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111">
              <a:defRPr/>
            </a:pPr>
            <a:r>
              <a:rPr lang="en-GB" dirty="0" smtClean="0"/>
              <a:t>This is for the separates and Trilogy only - Synergy's layout is three column and everything is examinable, unlike here.</a:t>
            </a:r>
          </a:p>
          <a:p>
            <a:endParaRPr lang="en-GB" dirty="0" smtClean="0"/>
          </a:p>
          <a:p>
            <a:r>
              <a:rPr lang="en-GB" dirty="0" smtClean="0"/>
              <a:t>Reminder that what will be assessed is in the specification, explain the role of the additional information </a:t>
            </a:r>
          </a:p>
          <a:p>
            <a:r>
              <a:rPr lang="en-GB" dirty="0" smtClean="0"/>
              <a:t>The resources (including text books) will support the specification</a:t>
            </a:r>
          </a:p>
          <a:p>
            <a:r>
              <a:rPr lang="en-GB" dirty="0" smtClean="0"/>
              <a:t>Text books are produced by independent publishers and not the Aos</a:t>
            </a:r>
          </a:p>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IF they only take away one message – make sure it’s those three bullet points!!</a:t>
            </a:r>
          </a:p>
          <a:p>
            <a:endParaRPr lang="en-GB" dirty="0" smtClean="0"/>
          </a:p>
          <a:p>
            <a:r>
              <a:rPr lang="en-GB" dirty="0" smtClean="0"/>
              <a:t>Reminder that what will be assessed is in the specification, explain the role of the additional information </a:t>
            </a:r>
          </a:p>
          <a:p>
            <a:r>
              <a:rPr lang="en-GB" dirty="0" smtClean="0"/>
              <a:t>The resources (including text books) will support the specification</a:t>
            </a:r>
          </a:p>
          <a:p>
            <a:r>
              <a:rPr lang="en-GB" dirty="0" smtClean="0"/>
              <a:t>Text books are produced by independent publishers and not the AOs</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what mark compression is Mark compression: a poor spread of marks across the mark range which makes discriminating between students difficult.  This happens for a number of reasons.</a:t>
            </a:r>
          </a:p>
          <a:p>
            <a:endParaRPr lang="en-GB" dirty="0" smtClean="0"/>
          </a:p>
          <a:p>
            <a:r>
              <a:rPr lang="en-GB" dirty="0" smtClean="0"/>
              <a:t>Questions being too easy or too difficult</a:t>
            </a:r>
          </a:p>
          <a:p>
            <a:r>
              <a:rPr lang="en-GB" dirty="0" smtClean="0"/>
              <a:t>Students not able to discern the level of detail required in their response – common in ‘explain’ type questions</a:t>
            </a:r>
          </a:p>
          <a:p>
            <a:r>
              <a:rPr lang="en-GB" dirty="0" smtClean="0"/>
              <a:t>Low maximum marks, makes it difficult to spread students adequately across the mark range</a:t>
            </a:r>
          </a:p>
          <a:p>
            <a:r>
              <a:rPr lang="en-GB" dirty="0" smtClean="0"/>
              <a:t>Questions which are not sufficiently distinct, means more able students do not see the opportunity to gain access to the full mark allocation</a:t>
            </a:r>
          </a:p>
          <a:p>
            <a:r>
              <a:rPr lang="en-GB" dirty="0" smtClean="0"/>
              <a:t>Examiners not being willing to use the full range of marks available, especially in essay style questions</a:t>
            </a:r>
          </a:p>
          <a:p>
            <a:endParaRPr lang="en-GB" dirty="0" smtClean="0"/>
          </a:p>
          <a:p>
            <a:r>
              <a:rPr lang="en-GB" dirty="0" smtClean="0"/>
              <a:t>A poor spread of marks – this makes grade boundaries difficult to set and potentially be very close together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4652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what mark compression is Mark compression: a poor spread of marks across the mark range which makes discriminating between students difficult.  This happens for a number of reasons.</a:t>
            </a:r>
          </a:p>
          <a:p>
            <a:endParaRPr lang="en-GB" dirty="0" smtClean="0"/>
          </a:p>
          <a:p>
            <a:r>
              <a:rPr lang="en-GB" dirty="0" smtClean="0"/>
              <a:t>Questions being too easy or too difficult</a:t>
            </a:r>
          </a:p>
          <a:p>
            <a:r>
              <a:rPr lang="en-GB" dirty="0" smtClean="0"/>
              <a:t>Students not able to discern the level of detail required in their response – common in ‘explain’ type questions</a:t>
            </a:r>
          </a:p>
          <a:p>
            <a:r>
              <a:rPr lang="en-GB" dirty="0" smtClean="0"/>
              <a:t>Low maximum marks, makes it difficult to spread students adequately across the mark range</a:t>
            </a:r>
          </a:p>
          <a:p>
            <a:r>
              <a:rPr lang="en-GB" dirty="0" smtClean="0"/>
              <a:t>Questions which are not sufficiently distinct, means more able students do not see the opportunity to gain access to the full mark allocation</a:t>
            </a:r>
          </a:p>
          <a:p>
            <a:r>
              <a:rPr lang="en-GB" dirty="0" smtClean="0"/>
              <a:t>Examiners not being willing to use the full range of marks available, especially in essay style questions</a:t>
            </a:r>
          </a:p>
          <a:p>
            <a:endParaRPr lang="en-GB" dirty="0" smtClean="0"/>
          </a:p>
          <a:p>
            <a:r>
              <a:rPr lang="en-GB" dirty="0" smtClean="0"/>
              <a:t>A poor spread of marks – this makes grade boundaries difficult to set and potentially be very close together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4652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what AOs are, why are they important.</a:t>
            </a:r>
          </a:p>
          <a:p>
            <a:r>
              <a:rPr lang="en-GB" dirty="0" smtClean="0"/>
              <a:t>How they are used to create assessment (eg in 20% NEA, 18% AO3,</a:t>
            </a:r>
            <a:r>
              <a:rPr lang="en-GB" baseline="0" dirty="0" smtClean="0"/>
              <a:t> 2% AO2) so same practical will have to be assessed in exams.</a:t>
            </a:r>
          </a:p>
          <a:p>
            <a:r>
              <a:rPr lang="en-GB" baseline="0" dirty="0" smtClean="0"/>
              <a:t>All AOs use the same AOs to create their assessments …differences come in the interpretation of the AOs </a:t>
            </a:r>
            <a:endParaRPr lang="en-GB" dirty="0" smtClean="0"/>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02138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4476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44763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get two grades for Combined</a:t>
            </a:r>
            <a:r>
              <a:rPr lang="en-GB" baseline="0" dirty="0" smtClean="0"/>
              <a:t> Science – for the award  </a:t>
            </a:r>
            <a:r>
              <a:rPr lang="en-GB" b="1" baseline="0" dirty="0" smtClean="0"/>
              <a:t>as a whole</a:t>
            </a:r>
            <a:r>
              <a:rPr lang="en-GB" baseline="0" dirty="0" smtClean="0"/>
              <a:t>.  Means that won’t be able to separate out grades for each subject within the papers .  However, marks for individual papers will be available on ERA so will be able to do some analysis</a:t>
            </a:r>
          </a:p>
          <a:p>
            <a:endParaRPr lang="en-GB" baseline="0" dirty="0" smtClean="0"/>
          </a:p>
          <a:p>
            <a:r>
              <a:rPr lang="en-GB" baseline="0" dirty="0" smtClean="0"/>
              <a:t>Will be calculated on the overall marks for the specification</a:t>
            </a:r>
          </a:p>
          <a:p>
            <a:endParaRPr lang="en-GB" baseline="0" dirty="0" smtClean="0"/>
          </a:p>
          <a:p>
            <a:r>
              <a:rPr lang="en-GB" baseline="0" dirty="0" smtClean="0"/>
              <a:t>Grades will be either two numbers the same, or two adjacent numbers – so only 1 number apart.  you couldn’t get a 9-1</a:t>
            </a:r>
          </a:p>
          <a:p>
            <a:endParaRPr lang="en-GB" baseline="0" dirty="0" smtClean="0"/>
          </a:p>
          <a:p>
            <a:r>
              <a:rPr lang="en-GB" baseline="0" dirty="0" smtClean="0"/>
              <a:t>In schools we are  recommending they don’t go down the granular route for reporting interim progress as to difficult. In formative topic tests they might want to record biology marks, chemistry and physics separatly as this will show if there is one area they are not doing well in so they can put some intervention into this science discipline as all the sciences will be added together for the final award. </a:t>
            </a:r>
          </a:p>
          <a:p>
            <a:endParaRPr lang="en-GB" baseline="0" dirty="0" smtClean="0"/>
          </a:p>
          <a:p>
            <a:r>
              <a:rPr lang="en-GB" baseline="0" dirty="0" smtClean="0"/>
              <a:t>Teacher need to rely on their professional experience as to where students are along with the interim tests and </a:t>
            </a:r>
            <a:r>
              <a:rPr lang="en-GB" baseline="0" dirty="0" smtClean="0">
                <a:solidFill>
                  <a:srgbClr val="0070C0"/>
                </a:solidFill>
              </a:rPr>
              <a:t>our end of year 10 exam and analysis which  we will be supplying on SKM</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44763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get two grades for Combined</a:t>
            </a:r>
            <a:r>
              <a:rPr lang="en-GB" baseline="0" dirty="0" smtClean="0"/>
              <a:t> Science – for the award  </a:t>
            </a:r>
            <a:r>
              <a:rPr lang="en-GB" b="1" baseline="0" dirty="0" smtClean="0"/>
              <a:t>as a whole</a:t>
            </a:r>
            <a:r>
              <a:rPr lang="en-GB" baseline="0" dirty="0" smtClean="0"/>
              <a:t>.  Means that won’t be able to separate out grades for each subject within the papers .  However, marks for individual papers will be available on ERA so will be able to do some analysis</a:t>
            </a:r>
          </a:p>
          <a:p>
            <a:endParaRPr lang="en-GB" baseline="0" dirty="0" smtClean="0"/>
          </a:p>
          <a:p>
            <a:r>
              <a:rPr lang="en-GB" baseline="0" dirty="0" smtClean="0"/>
              <a:t>Will be calculated on the overall marks for the specification</a:t>
            </a:r>
          </a:p>
          <a:p>
            <a:endParaRPr lang="en-GB" baseline="0" dirty="0" smtClean="0"/>
          </a:p>
          <a:p>
            <a:r>
              <a:rPr lang="en-GB" baseline="0" dirty="0" smtClean="0"/>
              <a:t>Grades will be either two numbers the same, or two adjacent numbers – so only 1 number apart.  you couldn’t get a 9-1</a:t>
            </a:r>
          </a:p>
          <a:p>
            <a:endParaRPr lang="en-GB" baseline="0" dirty="0" smtClean="0"/>
          </a:p>
          <a:p>
            <a:r>
              <a:rPr lang="en-GB" baseline="0" dirty="0" smtClean="0"/>
              <a:t>In schools we are  recommending they don’t go down the granular route for reporting interim progress as to difficult. In formative topic tests they might want to record biology marks, chemistry and physics separately as this will show if there is one area they are not doing well in so they can put some intervention into this science discipline as all the sciences will be added together for the final award. </a:t>
            </a:r>
          </a:p>
          <a:p>
            <a:endParaRPr lang="en-GB" baseline="0" dirty="0" smtClean="0"/>
          </a:p>
          <a:p>
            <a:r>
              <a:rPr lang="en-GB" baseline="0" dirty="0" smtClean="0"/>
              <a:t>Teacher need to rely on their professional experience as to where students are along with the interim tests and </a:t>
            </a:r>
            <a:r>
              <a:rPr lang="en-GB" baseline="0" dirty="0" smtClean="0">
                <a:solidFill>
                  <a:srgbClr val="0070C0"/>
                </a:solidFill>
              </a:rPr>
              <a:t>our end of year 10 exam and analysis which  we will be supplying on SKM</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4476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7A0EB5C9-E4A4-43B5-B2D7-5A4D8FBAC106}" type="datetime1">
              <a:rPr lang="en-US" smtClean="0">
                <a:solidFill>
                  <a:prstClr val="black"/>
                </a:solidFill>
              </a:rPr>
              <a:pPr/>
              <a:t>9/10/2019</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D3A5C70C-4F3D-A24C-BE6B-90E4410CB34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33846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baseline="0" dirty="0" smtClean="0"/>
              <a:t>What role does AQA have with school accountability measures?</a:t>
            </a:r>
          </a:p>
          <a:p>
            <a:pPr defTabSz="473111">
              <a:defRPr/>
            </a:pPr>
            <a:endParaRPr lang="en-GB" baseline="0" dirty="0" smtClean="0"/>
          </a:p>
          <a:p>
            <a:pPr defTabSz="473111">
              <a:defRPr/>
            </a:pPr>
            <a:r>
              <a:rPr lang="en-GB" baseline="0" dirty="0" smtClean="0"/>
              <a:t>AQA does not set accountability measures – however our qualifications are used to determine the performance of schools and even individual teachers.</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pPr defTabSz="946221">
              <a:defRPr/>
            </a:pPr>
            <a:endParaRPr lang="en-GB" dirty="0">
              <a:solidFill>
                <a:prstClr val="black"/>
              </a:solidFill>
            </a:endParaRPr>
          </a:p>
        </p:txBody>
      </p:sp>
      <p:sp>
        <p:nvSpPr>
          <p:cNvPr id="4" name="Slide Number Placeholder 3"/>
          <p:cNvSpPr>
            <a:spLocks noGrp="1"/>
          </p:cNvSpPr>
          <p:nvPr>
            <p:ph type="sldNum" sz="quarter" idx="10"/>
          </p:nvPr>
        </p:nvSpPr>
        <p:spPr/>
        <p:txBody>
          <a:bodyPr/>
          <a:lstStyle/>
          <a:p>
            <a:fld id="{779D2833-2BC6-47DB-A590-9E78A4EAEDA7}"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874902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pPr marL="177416" indent="-177416" defTabSz="946221">
              <a:buFont typeface="Arial" panose="020B0604020202020204" pitchFamily="34" charset="0"/>
              <a:buChar char="•"/>
              <a:defRPr/>
            </a:pPr>
            <a:r>
              <a:rPr lang="en-GB" dirty="0">
                <a:solidFill>
                  <a:prstClr val="black"/>
                </a:solidFill>
              </a:rPr>
              <a:t>Schools don’t have to do 8, if you can achieve better score with high grades in fewer subjects rather than lower grade in 8. For example English + Maths + 3 other subjects would count. Students don’t have to take 8 quals BUT they score 0 points for any unfilled slots.</a:t>
            </a:r>
          </a:p>
          <a:p>
            <a:pPr marL="177416" indent="-177416" defTabSz="946221">
              <a:buFont typeface="Arial" panose="020B0604020202020204" pitchFamily="34" charset="0"/>
              <a:buChar char="•"/>
              <a:defRPr/>
            </a:pPr>
            <a:r>
              <a:rPr lang="en-GB" dirty="0">
                <a:solidFill>
                  <a:prstClr val="black"/>
                </a:solidFill>
              </a:rPr>
              <a:t>Always divide by 10 (English and maths double count) no matter how many quals taken</a:t>
            </a:r>
          </a:p>
          <a:p>
            <a:pPr marL="177416" indent="-177416">
              <a:buFont typeface="Arial" panose="020B0604020202020204" pitchFamily="34" charset="0"/>
              <a:buChar char="•"/>
              <a:defRPr/>
            </a:pPr>
            <a:r>
              <a:rPr lang="en-GB" dirty="0">
                <a:cs typeface="Arial" pitchFamily="34" charset="0"/>
              </a:rPr>
              <a:t>If a qualification does not fall into one of these buckets, it is not counted in the attainment 8 (or progress 8) measure.</a:t>
            </a:r>
          </a:p>
          <a:p>
            <a:pPr defTabSz="946221">
              <a:defRPr/>
            </a:pPr>
            <a:endParaRPr lang="en-GB" dirty="0">
              <a:solidFill>
                <a:prstClr val="black"/>
              </a:solidFill>
            </a:endParaRPr>
          </a:p>
          <a:p>
            <a:pPr defTabSz="946221">
              <a:defRPr/>
            </a:pPr>
            <a:endParaRPr lang="en-GB" dirty="0">
              <a:solidFill>
                <a:prstClr val="black"/>
              </a:solidFill>
            </a:endParaRPr>
          </a:p>
          <a:p>
            <a:pPr defTabSz="946221">
              <a:defRPr/>
            </a:pPr>
            <a:r>
              <a:rPr lang="en-GB" dirty="0">
                <a:solidFill>
                  <a:prstClr val="black"/>
                </a:solidFill>
                <a:hlinkClick r:id="rId3"/>
              </a:rPr>
              <a:t>2014 tables: http://www.education.gov.uk/schools/performance/secondary_14/Capping_guide_2014.pdf</a:t>
            </a:r>
            <a:endParaRPr lang="en-GB" dirty="0">
              <a:solidFill>
                <a:prstClr val="black"/>
              </a:solidFill>
            </a:endParaRPr>
          </a:p>
          <a:p>
            <a:pPr defTabSz="946221">
              <a:defRPr/>
            </a:pPr>
            <a:endParaRPr lang="en-GB" dirty="0">
              <a:solidFill>
                <a:prstClr val="black"/>
              </a:solidFill>
            </a:endParaRPr>
          </a:p>
          <a:p>
            <a:pPr defTabSz="946221">
              <a:defRPr/>
            </a:pPr>
            <a:r>
              <a:rPr lang="en-US" dirty="0">
                <a:solidFill>
                  <a:prstClr val="black"/>
                </a:solidFill>
              </a:rPr>
              <a:t>In the open group of subjects, any GCSE can count, or any of the </a:t>
            </a:r>
            <a:r>
              <a:rPr lang="en-US" u="sng" dirty="0">
                <a:solidFill>
                  <a:prstClr val="black"/>
                </a:solidFill>
              </a:rPr>
              <a:t>high-value, approved vocational and academic qualifications </a:t>
            </a:r>
            <a:endParaRPr lang="en-GB" dirty="0">
              <a:solidFill>
                <a:prstClr val="black"/>
              </a:solidFill>
            </a:endParaRPr>
          </a:p>
          <a:p>
            <a:pPr defTabSz="946221">
              <a:defRPr/>
            </a:pPr>
            <a:r>
              <a:rPr lang="en-GB" dirty="0">
                <a:solidFill>
                  <a:prstClr val="black"/>
                </a:solidFill>
                <a:hlinkClick r:id="rId4"/>
              </a:rPr>
              <a:t>2016 </a:t>
            </a:r>
            <a:r>
              <a:rPr lang="en-US" dirty="0">
                <a:solidFill>
                  <a:prstClr val="black"/>
                </a:solidFill>
                <a:hlinkClick r:id="rId4"/>
              </a:rPr>
              <a:t>https://www.gov.uk/government/uploads/system/uploads/attachment_data/file/381337/2016_KS4_list.pdf</a:t>
            </a:r>
            <a:endParaRPr lang="en-US" dirty="0">
              <a:solidFill>
                <a:prstClr val="black"/>
              </a:solidFill>
            </a:endParaRPr>
          </a:p>
          <a:p>
            <a:pPr defTabSz="946221">
              <a:defRPr/>
            </a:pPr>
            <a:r>
              <a:rPr lang="en-US" dirty="0">
                <a:solidFill>
                  <a:prstClr val="black"/>
                </a:solidFill>
                <a:hlinkClick r:id="rId5"/>
              </a:rPr>
              <a:t>2017 https://www.gov.uk/government/uploads/system/uploads/attachment_data/file/448760/Technical_Awards_2017_list_July_2015.pdf</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779D2833-2BC6-47DB-A590-9E78A4EAEDA7}"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874902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C51FD-7C59-4863-AF45-C209F43E7711}"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4064978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C51FD-7C59-4863-AF45-C209F43E7711}"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352463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C51FD-7C59-4863-AF45-C209F43E7711}"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3128803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pPr defTabSz="946221">
              <a:defRPr/>
            </a:pPr>
            <a:endParaRPr lang="en-GB" dirty="0"/>
          </a:p>
        </p:txBody>
      </p:sp>
      <p:sp>
        <p:nvSpPr>
          <p:cNvPr id="4" name="Slide Number Placeholder 3"/>
          <p:cNvSpPr>
            <a:spLocks noGrp="1"/>
          </p:cNvSpPr>
          <p:nvPr>
            <p:ph type="sldNum" sz="quarter" idx="10"/>
          </p:nvPr>
        </p:nvSpPr>
        <p:spPr/>
        <p:txBody>
          <a:bodyPr/>
          <a:lstStyle/>
          <a:p>
            <a:fld id="{873C51FD-7C59-4863-AF45-C209F43E7711}"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3634160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pPr defTabSz="946221">
              <a:defRPr/>
            </a:pPr>
            <a:endParaRPr lang="en-GB" dirty="0"/>
          </a:p>
        </p:txBody>
      </p:sp>
      <p:sp>
        <p:nvSpPr>
          <p:cNvPr id="4" name="Slide Number Placeholder 3"/>
          <p:cNvSpPr>
            <a:spLocks noGrp="1"/>
          </p:cNvSpPr>
          <p:nvPr>
            <p:ph type="sldNum" sz="quarter" idx="10"/>
          </p:nvPr>
        </p:nvSpPr>
        <p:spPr/>
        <p:txBody>
          <a:bodyPr/>
          <a:lstStyle/>
          <a:p>
            <a:fld id="{873C51FD-7C59-4863-AF45-C209F43E7711}"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634160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1FB042E-BB64-484D-A58A-6AC59CCFB41C}" type="datetime7">
              <a:rPr lang="en-US" smtClean="0">
                <a:solidFill>
                  <a:prstClr val="black"/>
                </a:solidFill>
              </a:rPr>
              <a:pPr/>
              <a:t>Sep-19</a:t>
            </a:fld>
            <a:endParaRPr lang="en-US" dirty="0">
              <a:solidFill>
                <a:prstClr val="black"/>
              </a:solidFill>
            </a:endParaRPr>
          </a:p>
        </p:txBody>
      </p:sp>
    </p:spTree>
    <p:extLst>
      <p:ext uri="{BB962C8B-B14F-4D97-AF65-F5344CB8AC3E}">
        <p14:creationId xmlns:p14="http://schemas.microsoft.com/office/powerpoint/2010/main" val="264190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42</a:t>
            </a:fld>
            <a:endParaRPr lang="en-GB" dirty="0"/>
          </a:p>
        </p:txBody>
      </p:sp>
    </p:spTree>
    <p:extLst>
      <p:ext uri="{BB962C8B-B14F-4D97-AF65-F5344CB8AC3E}">
        <p14:creationId xmlns:p14="http://schemas.microsoft.com/office/powerpoint/2010/main" val="302138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baseline="0" dirty="0" smtClean="0"/>
              <a:t>Accountancy/Management</a:t>
            </a:r>
          </a:p>
          <a:p>
            <a:pPr defTabSz="473111">
              <a:defRPr/>
            </a:pPr>
            <a:r>
              <a:rPr lang="en-GB" baseline="0" dirty="0" smtClean="0"/>
              <a:t>Ballet</a:t>
            </a:r>
          </a:p>
          <a:p>
            <a:pPr defTabSz="473111">
              <a:defRPr/>
            </a:pPr>
            <a:r>
              <a:rPr lang="en-GB" baseline="0" dirty="0" smtClean="0"/>
              <a:t>Canoeing</a:t>
            </a:r>
          </a:p>
          <a:p>
            <a:pPr defTabSz="473111">
              <a:defRPr/>
            </a:pPr>
            <a:r>
              <a:rPr lang="en-GB" baseline="0" dirty="0" smtClean="0"/>
              <a:t>Beauty Therapy</a:t>
            </a:r>
          </a:p>
          <a:p>
            <a:pPr defTabSz="473111">
              <a:defRPr/>
            </a:pPr>
            <a:r>
              <a:rPr lang="en-GB" baseline="0" dirty="0" smtClean="0"/>
              <a:t>Equestrian</a:t>
            </a:r>
          </a:p>
          <a:p>
            <a:pPr defTabSz="473111">
              <a:defRPr/>
            </a:pPr>
            <a:r>
              <a:rPr lang="en-GB" baseline="0" dirty="0" smtClean="0"/>
              <a:t>First Aid</a:t>
            </a:r>
          </a:p>
          <a:p>
            <a:pPr defTabSz="473111">
              <a:defRPr/>
            </a:pPr>
            <a:r>
              <a:rPr lang="en-GB" baseline="0" dirty="0" smtClean="0"/>
              <a:t>Dance</a:t>
            </a:r>
          </a:p>
          <a:p>
            <a:pPr defTabSz="473111">
              <a:defRPr/>
            </a:pPr>
            <a:r>
              <a:rPr lang="en-GB" baseline="0" dirty="0" smtClean="0"/>
              <a:t>Sign Language</a:t>
            </a:r>
          </a:p>
          <a:p>
            <a:pPr defTabSz="473111">
              <a:defRPr/>
            </a:pPr>
            <a:r>
              <a:rPr lang="en-GB" baseline="0" dirty="0" smtClean="0"/>
              <a:t>Prince’s Trust</a:t>
            </a:r>
          </a:p>
          <a:p>
            <a:pPr defTabSz="473111">
              <a:defRPr/>
            </a:pPr>
            <a:r>
              <a:rPr lang="en-GB" baseline="0" dirty="0" smtClean="0"/>
              <a:t>RHS</a:t>
            </a:r>
          </a:p>
          <a:p>
            <a:pPr defTabSz="473111">
              <a:defRPr/>
            </a:pPr>
            <a:r>
              <a:rPr lang="en-GB" baseline="0" dirty="0" smtClean="0"/>
              <a:t>Swim England</a:t>
            </a:r>
          </a:p>
          <a:p>
            <a:pPr defTabSz="473111">
              <a:defRPr/>
            </a:pPr>
            <a:r>
              <a:rPr lang="en-GB" baseline="0" dirty="0" smtClean="0"/>
              <a:t>Gemmological Association</a:t>
            </a:r>
          </a:p>
          <a:p>
            <a:pPr defTabSz="473111">
              <a:defRPr/>
            </a:pPr>
            <a:r>
              <a:rPr lang="en-GB" baseline="0" dirty="0" smtClean="0"/>
              <a:t>Farriers </a:t>
            </a:r>
          </a:p>
          <a:p>
            <a:pPr defTabSz="473111">
              <a:defRPr/>
            </a:pPr>
            <a:r>
              <a:rPr lang="en-GB" baseline="0" dirty="0" smtClean="0"/>
              <a:t>Spectacle makers</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43</a:t>
            </a:fld>
            <a:endParaRPr lang="en-GB" dirty="0"/>
          </a:p>
        </p:txBody>
      </p:sp>
    </p:spTree>
    <p:extLst>
      <p:ext uri="{BB962C8B-B14F-4D97-AF65-F5344CB8AC3E}">
        <p14:creationId xmlns:p14="http://schemas.microsoft.com/office/powerpoint/2010/main" val="3021384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44</a:t>
            </a:fld>
            <a:endParaRPr lang="en-GB" dirty="0"/>
          </a:p>
        </p:txBody>
      </p:sp>
    </p:spTree>
    <p:extLst>
      <p:ext uri="{BB962C8B-B14F-4D97-AF65-F5344CB8AC3E}">
        <p14:creationId xmlns:p14="http://schemas.microsoft.com/office/powerpoint/2010/main" val="3021384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906">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solidFill>
                  <a:prstClr val="black"/>
                </a:solidFill>
              </a:rPr>
              <a:pPr/>
              <a:t>Sep-19</a:t>
            </a:fld>
            <a:endParaRPr lang="en-US" dirty="0">
              <a:solidFill>
                <a:prstClr val="black"/>
              </a:solidFill>
            </a:endParaRPr>
          </a:p>
        </p:txBody>
      </p:sp>
    </p:spTree>
    <p:extLst>
      <p:ext uri="{BB962C8B-B14F-4D97-AF65-F5344CB8AC3E}">
        <p14:creationId xmlns:p14="http://schemas.microsoft.com/office/powerpoint/2010/main" val="1851626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906">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solidFill>
                  <a:prstClr val="black"/>
                </a:solidFill>
              </a:rPr>
              <a:pPr/>
              <a:t>Sep-19</a:t>
            </a:fld>
            <a:endParaRPr lang="en-US" dirty="0">
              <a:solidFill>
                <a:prstClr val="black"/>
              </a:solidFill>
            </a:endParaRPr>
          </a:p>
        </p:txBody>
      </p:sp>
    </p:spTree>
    <p:extLst>
      <p:ext uri="{BB962C8B-B14F-4D97-AF65-F5344CB8AC3E}">
        <p14:creationId xmlns:p14="http://schemas.microsoft.com/office/powerpoint/2010/main" val="1851626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back to subject content and the</a:t>
            </a:r>
            <a:r>
              <a:rPr lang="en-GB" baseline="0" dirty="0" smtClean="0"/>
              <a:t> fact that teachers should be collecting resources from wherever</a:t>
            </a:r>
          </a:p>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t>48</a:t>
            </a:fld>
            <a:endParaRPr lang="en-US" dirty="0"/>
          </a:p>
        </p:txBody>
      </p:sp>
    </p:spTree>
    <p:extLst>
      <p:ext uri="{BB962C8B-B14F-4D97-AF65-F5344CB8AC3E}">
        <p14:creationId xmlns:p14="http://schemas.microsoft.com/office/powerpoint/2010/main" val="56265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full year’s teaching required before you can apply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49</a:t>
            </a:fld>
            <a:endParaRPr lang="en-GB" dirty="0"/>
          </a:p>
        </p:txBody>
      </p:sp>
    </p:spTree>
    <p:extLst>
      <p:ext uri="{BB962C8B-B14F-4D97-AF65-F5344CB8AC3E}">
        <p14:creationId xmlns:p14="http://schemas.microsoft.com/office/powerpoint/2010/main" val="1712841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ea typeface="ＭＳ Ｐゴシック" pitchFamily="34" charset="-128"/>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733" indent="-285667" eaLnBrk="0" hangingPunct="0">
              <a:defRPr sz="2400">
                <a:solidFill>
                  <a:schemeClr val="tx1"/>
                </a:solidFill>
                <a:latin typeface="Arial" pitchFamily="34" charset="0"/>
                <a:ea typeface="ＭＳ Ｐゴシック" pitchFamily="34" charset="-128"/>
              </a:defRPr>
            </a:lvl2pPr>
            <a:lvl3pPr marL="1142667" indent="-228534" eaLnBrk="0" hangingPunct="0">
              <a:defRPr sz="2400">
                <a:solidFill>
                  <a:schemeClr val="tx1"/>
                </a:solidFill>
                <a:latin typeface="Arial" pitchFamily="34" charset="0"/>
                <a:ea typeface="ＭＳ Ｐゴシック" pitchFamily="34" charset="-128"/>
              </a:defRPr>
            </a:lvl3pPr>
            <a:lvl4pPr marL="1599735" indent="-228534" eaLnBrk="0" hangingPunct="0">
              <a:defRPr sz="2400">
                <a:solidFill>
                  <a:schemeClr val="tx1"/>
                </a:solidFill>
                <a:latin typeface="Arial" pitchFamily="34" charset="0"/>
                <a:ea typeface="ＭＳ Ｐゴシック" pitchFamily="34" charset="-128"/>
              </a:defRPr>
            </a:lvl4pPr>
            <a:lvl5pPr marL="2056800" indent="-228534" eaLnBrk="0" hangingPunct="0">
              <a:defRPr sz="2400">
                <a:solidFill>
                  <a:schemeClr val="tx1"/>
                </a:solidFill>
                <a:latin typeface="Arial" pitchFamily="34" charset="0"/>
                <a:ea typeface="ＭＳ Ｐゴシック" pitchFamily="34" charset="-128"/>
              </a:defRPr>
            </a:lvl5pPr>
            <a:lvl6pPr marL="2513868"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935"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002"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068"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12D89B-8438-4615-BFC0-EBB7C981258A}" type="slidenum">
              <a:rPr lang="en-US" altLang="en-US" sz="1200">
                <a:latin typeface="Calibri" pitchFamily="34" charset="0"/>
              </a:rPr>
              <a:pPr eaLnBrk="1" hangingPunct="1"/>
              <a:t>52</a:t>
            </a:fld>
            <a:endParaRPr lang="en-US" alt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AOs are independent of each other and operate in a competitive</a:t>
            </a:r>
            <a:r>
              <a:rPr lang="en-GB" baseline="0" dirty="0" smtClean="0"/>
              <a:t> environment</a:t>
            </a:r>
            <a:r>
              <a:rPr lang="en-GB" dirty="0" smtClean="0"/>
              <a:t> </a:t>
            </a:r>
          </a:p>
          <a:p>
            <a:r>
              <a:rPr lang="en-GB" dirty="0" smtClean="0"/>
              <a:t>Previously lots of small regional</a:t>
            </a:r>
            <a:r>
              <a:rPr lang="en-GB" baseline="0" dirty="0" smtClean="0"/>
              <a:t> exam boards…merged</a:t>
            </a:r>
          </a:p>
          <a:p>
            <a:r>
              <a:rPr lang="en-GB" baseline="0" dirty="0" smtClean="0"/>
              <a:t>However specs are not as different as you may think</a:t>
            </a:r>
          </a:p>
          <a:p>
            <a:r>
              <a:rPr lang="en-GB" baseline="0" dirty="0" smtClean="0"/>
              <a:t>Main differentiator is support</a:t>
            </a:r>
          </a:p>
          <a:p>
            <a:r>
              <a:rPr lang="en-GB" baseline="0" dirty="0" smtClean="0"/>
              <a:t>Talk about franchising - Scotland SQA – NI – CCEA – Wales - WJEC</a:t>
            </a:r>
          </a:p>
          <a:p>
            <a:r>
              <a:rPr lang="en-GB" dirty="0" smtClean="0"/>
              <a:t>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16097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Examiners who provide</a:t>
            </a:r>
            <a:r>
              <a:rPr lang="en-GB" baseline="0" dirty="0" smtClean="0"/>
              <a:t> CPD meetings</a:t>
            </a:r>
          </a:p>
          <a:p>
            <a:r>
              <a:rPr lang="en-GB" baseline="0" dirty="0" smtClean="0"/>
              <a:t>Teachers that set live assessments</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1609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Examiners who provide</a:t>
            </a:r>
            <a:r>
              <a:rPr lang="en-GB" baseline="0" dirty="0" smtClean="0"/>
              <a:t> CPD meetings</a:t>
            </a:r>
          </a:p>
          <a:p>
            <a:r>
              <a:rPr lang="en-GB" baseline="0" dirty="0" smtClean="0"/>
              <a:t>Teachers that set live assessments</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1609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mention public consultation DfE operates and the role</a:t>
            </a:r>
            <a:r>
              <a:rPr lang="en-GB" baseline="0" dirty="0" smtClean="0"/>
              <a:t> that teachers can play in this.</a:t>
            </a:r>
          </a:p>
          <a:p>
            <a:r>
              <a:rPr lang="en-GB" baseline="0" dirty="0" smtClean="0"/>
              <a:t>Try to give a feel for timescales in creation of Subject Content and specs. Ofqual received 2012 letter for A-level  (first taught in 2015) and 2013 letter for GCSE (technically first taught 2016 for two year GCSE)</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9456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47252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 id="2147483688" r:id="rId24"/>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filestore.aqa.org.uk/resources/science/AQA-GCSE-SCIENCE-QUESTIONS-CLEAR.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filestore.aqa.org.uk/resources/science/AQA-GCSE-SCIENCE-EXAMS-EXPLAINED.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www.aqa.org.uk/about-us/what-we-do/getting-the-right-result/how-exams-work/making-the-grades-a-guide-to-awarding"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https://www.aqa.org.uk/subjects/science"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131876" cy="968675"/>
          </a:xfrm>
        </p:spPr>
        <p:txBody>
          <a:bodyPr/>
          <a:lstStyle/>
          <a:p>
            <a:r>
              <a:rPr lang="en-GB" dirty="0" smtClean="0"/>
              <a:t>GCSE Science: AQA </a:t>
            </a:r>
            <a:r>
              <a:rPr lang="en-GB" dirty="0"/>
              <a:t>&amp; ITE: Support for your first years in teaching</a:t>
            </a:r>
            <a:endParaRPr lang="en-US" dirty="0">
              <a:solidFill>
                <a:srgbClr val="412878"/>
              </a:solidFill>
            </a:endParaRPr>
          </a:p>
        </p:txBody>
      </p:sp>
      <p:sp>
        <p:nvSpPr>
          <p:cNvPr id="4" name="Subtitle 3"/>
          <p:cNvSpPr>
            <a:spLocks noGrp="1"/>
          </p:cNvSpPr>
          <p:nvPr>
            <p:ph type="subTitle" idx="1"/>
          </p:nvPr>
        </p:nvSpPr>
        <p:spPr/>
        <p:txBody>
          <a:bodyPr/>
          <a:lstStyle/>
          <a:p>
            <a:r>
              <a:rPr lang="en-GB" dirty="0" smtClean="0"/>
              <a:t>Peter Rupkus</a:t>
            </a:r>
            <a:endParaRPr lang="en-GB" dirty="0"/>
          </a:p>
        </p:txBody>
      </p:sp>
      <p:sp>
        <p:nvSpPr>
          <p:cNvPr id="7" name="Content Placeholder 6"/>
          <p:cNvSpPr>
            <a:spLocks noGrp="1"/>
          </p:cNvSpPr>
          <p:nvPr>
            <p:ph sz="quarter" idx="12"/>
          </p:nvPr>
        </p:nvSpPr>
        <p:spPr/>
        <p:txBody>
          <a:bodyPr/>
          <a:lstStyle/>
          <a:p>
            <a:r>
              <a:rPr lang="en-GB" dirty="0" smtClean="0"/>
              <a:t>Spring 2019</a:t>
            </a:r>
            <a:endParaRPr lang="en-GB"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45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Regulation</a:t>
            </a:r>
          </a:p>
        </p:txBody>
      </p:sp>
      <p:sp>
        <p:nvSpPr>
          <p:cNvPr id="4" name="Footer Placeholder 3"/>
          <p:cNvSpPr>
            <a:spLocks noGrp="1"/>
          </p:cNvSpPr>
          <p:nvPr>
            <p:ph type="ftr" sz="quarter" idx="10"/>
          </p:nvPr>
        </p:nvSpPr>
        <p:spPr>
          <a:prstGeom prst="rect">
            <a:avLst/>
          </a:prstGeom>
        </p:spPr>
        <p:txBody>
          <a:bodyPr/>
          <a:lstStyle/>
          <a:p>
            <a:r>
              <a:rPr lang="en-US" dirty="0"/>
              <a:t>Copyright © AQA and its licensors. All rights reserved.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10</a:t>
            </a:fld>
            <a:endParaRPr lang="en-GB" dirty="0"/>
          </a:p>
        </p:txBody>
      </p:sp>
      <p:sp>
        <p:nvSpPr>
          <p:cNvPr id="6" name="Content Placeholder 5"/>
          <p:cNvSpPr>
            <a:spLocks noGrp="1"/>
          </p:cNvSpPr>
          <p:nvPr>
            <p:ph idx="1"/>
          </p:nvPr>
        </p:nvSpPr>
        <p:spPr/>
        <p:txBody>
          <a:bodyPr/>
          <a:lstStyle/>
          <a:p>
            <a:pPr marL="0" indent="0">
              <a:spcBef>
                <a:spcPts val="0"/>
              </a:spcBef>
              <a:buNone/>
            </a:pPr>
            <a:r>
              <a:rPr lang="en-GB" dirty="0"/>
              <a:t>Ofqual</a:t>
            </a:r>
          </a:p>
          <a:p>
            <a:pPr marL="0" indent="0">
              <a:spcBef>
                <a:spcPts val="0"/>
              </a:spcBef>
              <a:buNone/>
            </a:pPr>
            <a:endParaRPr lang="en-GB" dirty="0"/>
          </a:p>
          <a:p>
            <a:pPr>
              <a:spcBef>
                <a:spcPts val="0"/>
              </a:spcBef>
              <a:buFont typeface="Arial" pitchFamily="34" charset="0"/>
              <a:buChar char="•"/>
            </a:pPr>
            <a:r>
              <a:rPr lang="en-GB" dirty="0"/>
              <a:t>Set criteria for qualifications (eg types and duration of assessment</a:t>
            </a:r>
            <a:r>
              <a:rPr lang="en-GB" dirty="0" smtClean="0"/>
              <a:t>).</a:t>
            </a:r>
            <a:endParaRPr lang="en-GB" dirty="0"/>
          </a:p>
          <a:p>
            <a:pPr>
              <a:spcBef>
                <a:spcPts val="0"/>
              </a:spcBef>
              <a:buFont typeface="Arial" pitchFamily="34" charset="0"/>
              <a:buChar char="•"/>
            </a:pPr>
            <a:r>
              <a:rPr lang="en-GB" dirty="0"/>
              <a:t>Regulates the day-to-day activity of the Awarding Organisations:</a:t>
            </a:r>
          </a:p>
          <a:p>
            <a:pPr lvl="2">
              <a:spcBef>
                <a:spcPts val="0"/>
              </a:spcBef>
            </a:pPr>
            <a:r>
              <a:rPr lang="en-GB" dirty="0"/>
              <a:t>awarding and standards</a:t>
            </a:r>
          </a:p>
          <a:p>
            <a:pPr lvl="2">
              <a:spcBef>
                <a:spcPts val="0"/>
              </a:spcBef>
            </a:pPr>
            <a:r>
              <a:rPr lang="en-GB" dirty="0"/>
              <a:t>malpractice</a:t>
            </a:r>
          </a:p>
          <a:p>
            <a:pPr lvl="2">
              <a:spcBef>
                <a:spcPts val="0"/>
              </a:spcBef>
            </a:pPr>
            <a:r>
              <a:rPr lang="en-GB" dirty="0"/>
              <a:t>ensuring that what we are telling centres is fair and equitable</a:t>
            </a:r>
          </a:p>
          <a:p>
            <a:pPr lvl="2">
              <a:spcBef>
                <a:spcPts val="0"/>
              </a:spcBef>
            </a:pPr>
            <a:r>
              <a:rPr lang="en-GB" dirty="0"/>
              <a:t>conflicts of interest (eg examiners who write text books/teachers that write assessments).</a:t>
            </a:r>
          </a:p>
          <a:p>
            <a:endParaRPr lang="en-GB" dirty="0"/>
          </a:p>
        </p:txBody>
      </p:sp>
    </p:spTree>
    <p:extLst>
      <p:ext uri="{BB962C8B-B14F-4D97-AF65-F5344CB8AC3E}">
        <p14:creationId xmlns:p14="http://schemas.microsoft.com/office/powerpoint/2010/main" val="1054581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DfE subject content</a:t>
            </a:r>
            <a:endParaRPr lang="en-US" dirty="0">
              <a:solidFill>
                <a:srgbClr val="412878"/>
              </a:solidFill>
            </a:endParaRPr>
          </a:p>
        </p:txBody>
      </p:sp>
      <p:sp>
        <p:nvSpPr>
          <p:cNvPr id="3" name="Footer Placeholder 2"/>
          <p:cNvSpPr>
            <a:spLocks noGrp="1"/>
          </p:cNvSpPr>
          <p:nvPr>
            <p:ph type="ftr" sz="quarter" idx="10"/>
          </p:nvPr>
        </p:nvSpPr>
        <p:spPr>
          <a:prstGeom prst="rect">
            <a:avLst/>
          </a:prstGeom>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Subject content</a:t>
            </a:r>
            <a:r>
              <a:rPr lang="en-GB" dirty="0"/>
              <a:t> </a:t>
            </a:r>
            <a:r>
              <a:rPr lang="en-GB" dirty="0" smtClean="0"/>
              <a:t>is the minimum content that must be in a subject specification; for GCSE science this:</a:t>
            </a:r>
            <a:endParaRPr lang="en-GB" dirty="0"/>
          </a:p>
          <a:p>
            <a:pPr lvl="1">
              <a:spcBef>
                <a:spcPts val="0"/>
              </a:spcBef>
            </a:pPr>
            <a:r>
              <a:rPr lang="en-GB" dirty="0" smtClean="0"/>
              <a:t>considers </a:t>
            </a:r>
            <a:r>
              <a:rPr lang="en-GB" dirty="0"/>
              <a:t>overlaps with </a:t>
            </a:r>
            <a:r>
              <a:rPr lang="en-GB" dirty="0" smtClean="0"/>
              <a:t>Science PoS (KS1-4)</a:t>
            </a:r>
            <a:endParaRPr lang="en-GB" dirty="0"/>
          </a:p>
          <a:p>
            <a:pPr lvl="1">
              <a:spcBef>
                <a:spcPts val="0"/>
              </a:spcBef>
            </a:pPr>
            <a:r>
              <a:rPr lang="en-GB" dirty="0"/>
              <a:t>provides continuity and progression to </a:t>
            </a:r>
            <a:r>
              <a:rPr lang="en-GB" dirty="0" smtClean="0"/>
              <a:t>AS/A-level.</a:t>
            </a:r>
            <a:endParaRPr lang="en-GB" dirty="0"/>
          </a:p>
          <a:p>
            <a:pPr marL="0" indent="0">
              <a:spcBef>
                <a:spcPts val="0"/>
              </a:spcBef>
              <a:buNone/>
            </a:pPr>
            <a:endParaRPr lang="en-GB" dirty="0"/>
          </a:p>
          <a:p>
            <a:pPr>
              <a:spcBef>
                <a:spcPts val="0"/>
              </a:spcBef>
            </a:pPr>
            <a:r>
              <a:rPr lang="en-GB" dirty="0" smtClean="0"/>
              <a:t>Subject </a:t>
            </a:r>
            <a:r>
              <a:rPr lang="en-GB" dirty="0"/>
              <a:t>content is owned by </a:t>
            </a:r>
            <a:r>
              <a:rPr lang="en-GB" dirty="0" smtClean="0"/>
              <a:t>the DfE.</a:t>
            </a:r>
            <a:endParaRPr lang="en-GB" dirty="0"/>
          </a:p>
          <a:p>
            <a:pPr marL="0" indent="0">
              <a:spcBef>
                <a:spcPts val="0"/>
              </a:spcBef>
              <a:buNone/>
            </a:pPr>
            <a:endParaRPr lang="en-GB" dirty="0" smtClean="0"/>
          </a:p>
          <a:p>
            <a:pPr>
              <a:spcBef>
                <a:spcPts val="0"/>
              </a:spcBef>
            </a:pPr>
            <a:r>
              <a:rPr lang="en-GB" dirty="0" smtClean="0"/>
              <a:t>New </a:t>
            </a:r>
            <a:r>
              <a:rPr lang="en-GB" dirty="0"/>
              <a:t>DfE</a:t>
            </a:r>
            <a:r>
              <a:rPr lang="en-GB" i="1" dirty="0"/>
              <a:t> </a:t>
            </a:r>
            <a:r>
              <a:rPr lang="en-GB" dirty="0"/>
              <a:t>s</a:t>
            </a:r>
            <a:r>
              <a:rPr lang="en-GB" dirty="0" smtClean="0"/>
              <a:t>ubject content for GCSE and A-level Science was produced </a:t>
            </a:r>
            <a:r>
              <a:rPr lang="en-GB" dirty="0"/>
              <a:t>in consultation with Ofqual, all four </a:t>
            </a:r>
            <a:r>
              <a:rPr lang="en-GB" dirty="0" smtClean="0"/>
              <a:t>AOs </a:t>
            </a:r>
            <a:r>
              <a:rPr lang="en-GB" dirty="0"/>
              <a:t>and key </a:t>
            </a:r>
            <a:r>
              <a:rPr lang="en-GB" dirty="0" smtClean="0"/>
              <a:t>stakeholders (ASE, RSB, RSC, IOP etc).</a:t>
            </a:r>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white"/>
                </a:solidFill>
              </a:rPr>
              <a:t>Version 3.0</a:t>
            </a:r>
            <a:endParaRPr lang="en-US" dirty="0">
              <a:solidFill>
                <a:prstClr val="white"/>
              </a:solidFill>
            </a:endParaRPr>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88421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DfE subject content</a:t>
            </a:r>
            <a:endParaRPr lang="en-US" dirty="0">
              <a:solidFill>
                <a:srgbClr val="412878"/>
              </a:solidFill>
            </a:endParaRPr>
          </a:p>
        </p:txBody>
      </p:sp>
      <p:sp>
        <p:nvSpPr>
          <p:cNvPr id="3" name="Footer Placeholder 2"/>
          <p:cNvSpPr>
            <a:spLocks noGrp="1"/>
          </p:cNvSpPr>
          <p:nvPr>
            <p:ph type="ftr" sz="quarter" idx="10"/>
          </p:nvPr>
        </p:nvSpPr>
        <p:spPr>
          <a:prstGeom prst="rect">
            <a:avLst/>
          </a:prstGeom>
        </p:spPr>
        <p:txBody>
          <a:bodyPr/>
          <a:lstStyle/>
          <a:p>
            <a:r>
              <a:rPr lang="en-US" dirty="0" smtClean="0"/>
              <a:t>Copyright © AQA and its licensors. All rights reserved</a:t>
            </a:r>
            <a:r>
              <a:rPr lang="en-US" dirty="0" smtClean="0">
                <a:solidFill>
                  <a:prstClr val="white"/>
                </a:solidFill>
              </a:rPr>
              <a:t>.</a:t>
            </a:r>
            <a:endParaRPr lang="en-US" dirty="0">
              <a:solidFill>
                <a:prstClr val="white"/>
              </a:solidFill>
            </a:endParaRPr>
          </a:p>
        </p:txBody>
      </p:sp>
      <p:sp>
        <p:nvSpPr>
          <p:cNvPr id="5" name="Content Placeholder 4"/>
          <p:cNvSpPr>
            <a:spLocks noGrp="1"/>
          </p:cNvSpPr>
          <p:nvPr>
            <p:ph idx="1"/>
          </p:nvPr>
        </p:nvSpPr>
        <p:spPr/>
        <p:txBody>
          <a:bodyPr/>
          <a:lstStyle/>
          <a:p>
            <a:pPr>
              <a:spcBef>
                <a:spcPts val="0"/>
              </a:spcBef>
            </a:pPr>
            <a:r>
              <a:rPr lang="en-GB" dirty="0" smtClean="0"/>
              <a:t>If any organisation wishes to produce a GCSE or A-level Science qualification which is recognised for performance table points, they must:</a:t>
            </a:r>
          </a:p>
          <a:p>
            <a:pPr lvl="1">
              <a:spcBef>
                <a:spcPts val="0"/>
              </a:spcBef>
            </a:pPr>
            <a:r>
              <a:rPr lang="en-GB" dirty="0" smtClean="0"/>
              <a:t>use the DfE</a:t>
            </a:r>
            <a:r>
              <a:rPr lang="en-GB" i="1" dirty="0" smtClean="0"/>
              <a:t> </a:t>
            </a:r>
            <a:r>
              <a:rPr lang="en-GB" dirty="0" smtClean="0"/>
              <a:t>subject content</a:t>
            </a:r>
          </a:p>
          <a:p>
            <a:pPr lvl="1">
              <a:spcBef>
                <a:spcPts val="0"/>
              </a:spcBef>
            </a:pPr>
            <a:r>
              <a:rPr lang="en-GB" dirty="0" smtClean="0"/>
              <a:t>be accredited by Ofqual (subject level guidance).</a:t>
            </a:r>
            <a:endParaRPr lang="en-GB" dirty="0"/>
          </a:p>
          <a:p>
            <a:pPr>
              <a:spcBef>
                <a:spcPts val="0"/>
              </a:spcBef>
            </a:pPr>
            <a:endParaRPr lang="en-GB" dirty="0" smtClean="0"/>
          </a:p>
          <a:p>
            <a:pPr marL="0" indent="0">
              <a:spcBef>
                <a:spcPts val="0"/>
              </a:spcBef>
              <a:buNone/>
            </a:pPr>
            <a:endParaRPr lang="en-GB" dirty="0" smtClean="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white"/>
                </a:solidFill>
              </a:rPr>
              <a:t>Version 3.0</a:t>
            </a:r>
            <a:endParaRPr lang="en-US" dirty="0">
              <a:solidFill>
                <a:prstClr val="white"/>
              </a:solidFill>
            </a:endParaRPr>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354987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specification?</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endParaRPr lang="en-GB" sz="2400" dirty="0" smtClean="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896781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sz="3200" dirty="0">
                <a:solidFill>
                  <a:srgbClr val="412878"/>
                </a:solidFill>
              </a:rPr>
              <a:t>What is a specification? </a:t>
            </a:r>
          </a:p>
        </p:txBody>
      </p:sp>
      <p:sp>
        <p:nvSpPr>
          <p:cNvPr id="5" name="Content Placeholder 4"/>
          <p:cNvSpPr>
            <a:spLocks noGrp="1"/>
          </p:cNvSpPr>
          <p:nvPr>
            <p:ph idx="1"/>
          </p:nvPr>
        </p:nvSpPr>
        <p:spPr/>
        <p:txBody>
          <a:bodyPr/>
          <a:lstStyle/>
          <a:p>
            <a:pPr marL="342900" indent="-342900">
              <a:spcBef>
                <a:spcPts val="0"/>
              </a:spcBef>
            </a:pPr>
            <a:r>
              <a:rPr lang="en-GB" dirty="0">
                <a:solidFill>
                  <a:srgbClr val="4B4B4B"/>
                </a:solidFill>
              </a:rPr>
              <a:t>Each Awarding Organisation creates its own unique subject </a:t>
            </a:r>
            <a:r>
              <a:rPr lang="en-GB" dirty="0" smtClean="0">
                <a:solidFill>
                  <a:srgbClr val="4B4B4B"/>
                </a:solidFill>
              </a:rPr>
              <a:t>specification.</a:t>
            </a:r>
          </a:p>
          <a:p>
            <a:pPr marL="342900" indent="-342900">
              <a:spcBef>
                <a:spcPts val="0"/>
              </a:spcBef>
            </a:pPr>
            <a:endParaRPr lang="en-GB" dirty="0">
              <a:solidFill>
                <a:srgbClr val="4B4B4B"/>
              </a:solidFill>
            </a:endParaRPr>
          </a:p>
          <a:p>
            <a:pPr marL="342900" indent="-342900">
              <a:spcBef>
                <a:spcPts val="0"/>
              </a:spcBef>
            </a:pPr>
            <a:r>
              <a:rPr lang="en-GB" dirty="0">
                <a:solidFill>
                  <a:srgbClr val="4B4B4B"/>
                </a:solidFill>
              </a:rPr>
              <a:t>Specifications for a subject must be based on the DfE subject </a:t>
            </a:r>
            <a:r>
              <a:rPr lang="en-GB" dirty="0" smtClean="0">
                <a:solidFill>
                  <a:srgbClr val="4B4B4B"/>
                </a:solidFill>
              </a:rPr>
              <a:t>content. </a:t>
            </a:r>
          </a:p>
          <a:p>
            <a:pPr marL="0" indent="0">
              <a:spcBef>
                <a:spcPts val="0"/>
              </a:spcBef>
              <a:buNone/>
            </a:pPr>
            <a:endParaRPr lang="en-GB" dirty="0">
              <a:solidFill>
                <a:srgbClr val="4B4B4B"/>
              </a:solidFill>
            </a:endParaRPr>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14</a:t>
            </a:fld>
            <a:endParaRPr lang="en-GB" dirty="0"/>
          </a:p>
        </p:txBody>
      </p:sp>
    </p:spTree>
    <p:custDataLst>
      <p:tags r:id="rId1"/>
    </p:custDataLst>
    <p:extLst>
      <p:ext uri="{BB962C8B-B14F-4D97-AF65-F5344CB8AC3E}">
        <p14:creationId xmlns:p14="http://schemas.microsoft.com/office/powerpoint/2010/main" val="2582371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sz="3200" dirty="0">
                <a:solidFill>
                  <a:srgbClr val="412878"/>
                </a:solidFill>
              </a:rPr>
              <a:t>What is a specification? </a:t>
            </a:r>
          </a:p>
        </p:txBody>
      </p:sp>
      <p:sp>
        <p:nvSpPr>
          <p:cNvPr id="5" name="Content Placeholder 4"/>
          <p:cNvSpPr>
            <a:spLocks noGrp="1"/>
          </p:cNvSpPr>
          <p:nvPr>
            <p:ph idx="1"/>
          </p:nvPr>
        </p:nvSpPr>
        <p:spPr/>
        <p:txBody>
          <a:bodyPr/>
          <a:lstStyle/>
          <a:p>
            <a:pPr marL="342900" indent="-342900">
              <a:spcBef>
                <a:spcPts val="0"/>
              </a:spcBef>
            </a:pPr>
            <a:r>
              <a:rPr lang="en-GB" dirty="0">
                <a:solidFill>
                  <a:srgbClr val="4B4B4B"/>
                </a:solidFill>
              </a:rPr>
              <a:t>The specification outlines:</a:t>
            </a:r>
          </a:p>
          <a:p>
            <a:pPr marL="800100" lvl="2" indent="-342900">
              <a:spcBef>
                <a:spcPts val="0"/>
              </a:spcBef>
              <a:buClr>
                <a:srgbClr val="4B4B4B"/>
              </a:buClr>
            </a:pPr>
            <a:r>
              <a:rPr lang="en-GB" dirty="0">
                <a:solidFill>
                  <a:srgbClr val="4B4B4B"/>
                </a:solidFill>
              </a:rPr>
              <a:t> details of the assessments </a:t>
            </a:r>
          </a:p>
          <a:p>
            <a:pPr marL="800100" lvl="2" indent="-342900">
              <a:spcBef>
                <a:spcPts val="0"/>
              </a:spcBef>
              <a:buClr>
                <a:srgbClr val="4B4B4B"/>
              </a:buClr>
            </a:pPr>
            <a:r>
              <a:rPr lang="en-GB" dirty="0">
                <a:solidFill>
                  <a:srgbClr val="4B4B4B"/>
                </a:solidFill>
              </a:rPr>
              <a:t> subject content to be taught </a:t>
            </a:r>
          </a:p>
          <a:p>
            <a:pPr marL="800100" lvl="2" indent="-342900">
              <a:spcBef>
                <a:spcPts val="0"/>
              </a:spcBef>
              <a:buClr>
                <a:srgbClr val="4B4B4B"/>
              </a:buClr>
            </a:pPr>
            <a:r>
              <a:rPr lang="en-GB" dirty="0">
                <a:solidFill>
                  <a:srgbClr val="4B4B4B"/>
                </a:solidFill>
              </a:rPr>
              <a:t> administration relating to the specification.</a:t>
            </a:r>
          </a:p>
          <a:p>
            <a:pPr marL="0" indent="0">
              <a:spcBef>
                <a:spcPts val="0"/>
              </a:spcBef>
              <a:buNone/>
            </a:pPr>
            <a:endParaRPr lang="en-GB" dirty="0" smtClean="0">
              <a:solidFill>
                <a:srgbClr val="4B4B4B"/>
              </a:solidFill>
            </a:endParaRPr>
          </a:p>
          <a:p>
            <a:pPr>
              <a:spcBef>
                <a:spcPts val="0"/>
              </a:spcBef>
            </a:pPr>
            <a:r>
              <a:rPr lang="en-GB" dirty="0" smtClean="0">
                <a:solidFill>
                  <a:srgbClr val="4B4B4B"/>
                </a:solidFill>
              </a:rPr>
              <a:t>Ofqual</a:t>
            </a:r>
            <a:r>
              <a:rPr lang="en-GB" dirty="0">
                <a:solidFill>
                  <a:srgbClr val="4B4B4B"/>
                </a:solidFill>
              </a:rPr>
              <a:t>:</a:t>
            </a:r>
          </a:p>
          <a:p>
            <a:pPr marL="800100" lvl="2" indent="-342900">
              <a:spcBef>
                <a:spcPts val="0"/>
              </a:spcBef>
              <a:buClr>
                <a:srgbClr val="4B4B4B"/>
              </a:buClr>
            </a:pPr>
            <a:r>
              <a:rPr lang="en-GB" dirty="0">
                <a:solidFill>
                  <a:srgbClr val="4B4B4B"/>
                </a:solidFill>
              </a:rPr>
              <a:t> accredit the specification for teaching in England</a:t>
            </a:r>
          </a:p>
          <a:p>
            <a:pPr marL="800100" lvl="2" indent="-342900">
              <a:spcBef>
                <a:spcPts val="0"/>
              </a:spcBef>
              <a:buClr>
                <a:srgbClr val="4B4B4B"/>
              </a:buClr>
            </a:pPr>
            <a:r>
              <a:rPr lang="en-GB" dirty="0">
                <a:solidFill>
                  <a:srgbClr val="4B4B4B"/>
                </a:solidFill>
              </a:rPr>
              <a:t> regulate the operation of the </a:t>
            </a:r>
            <a:r>
              <a:rPr lang="en-GB" dirty="0" smtClean="0">
                <a:solidFill>
                  <a:srgbClr val="4B4B4B"/>
                </a:solidFill>
              </a:rPr>
              <a:t>specification.</a:t>
            </a:r>
            <a:endParaRPr lang="en-GB" dirty="0">
              <a:solidFill>
                <a:srgbClr val="4B4B4B"/>
              </a:solidFill>
            </a:endParaRPr>
          </a:p>
          <a:p>
            <a:pPr>
              <a:buFont typeface="Arial" pitchFamily="34" charset="0"/>
              <a:buChar char="•"/>
            </a:pPr>
            <a:endParaRPr lang="en-GB" dirty="0">
              <a:solidFill>
                <a:srgbClr val="4B4B4B"/>
              </a:solidFill>
            </a:endParaRPr>
          </a:p>
          <a:p>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Tree>
    <p:custDataLst>
      <p:tags r:id="rId1"/>
    </p:custDataLst>
    <p:extLst>
      <p:ext uri="{BB962C8B-B14F-4D97-AF65-F5344CB8AC3E}">
        <p14:creationId xmlns:p14="http://schemas.microsoft.com/office/powerpoint/2010/main" val="2180986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Assessments</a:t>
            </a:r>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Content Placeholder 4"/>
          <p:cNvSpPr>
            <a:spLocks noGrp="1"/>
          </p:cNvSpPr>
          <p:nvPr>
            <p:ph idx="1"/>
          </p:nvPr>
        </p:nvSpPr>
        <p:spPr/>
        <p:txBody>
          <a:bodyPr/>
          <a:lstStyle/>
          <a:p>
            <a:pPr>
              <a:spcBef>
                <a:spcPts val="0"/>
              </a:spcBef>
            </a:pPr>
            <a:r>
              <a:rPr lang="en-GB" dirty="0" smtClean="0"/>
              <a:t>GCSE Biology</a:t>
            </a:r>
          </a:p>
          <a:p>
            <a:pPr>
              <a:spcBef>
                <a:spcPts val="0"/>
              </a:spcBef>
            </a:pPr>
            <a:r>
              <a:rPr lang="en-GB" dirty="0" smtClean="0"/>
              <a:t>GCSE Chemistry</a:t>
            </a:r>
          </a:p>
          <a:p>
            <a:pPr>
              <a:spcBef>
                <a:spcPts val="0"/>
              </a:spcBef>
            </a:pPr>
            <a:r>
              <a:rPr lang="en-GB" dirty="0" smtClean="0"/>
              <a:t>GCSE Physics</a:t>
            </a:r>
          </a:p>
          <a:p>
            <a:pPr>
              <a:spcBef>
                <a:spcPts val="0"/>
              </a:spcBef>
            </a:pPr>
            <a:r>
              <a:rPr lang="en-GB" dirty="0" smtClean="0"/>
              <a:t>GCSE Combined Science: Trilogy</a:t>
            </a:r>
          </a:p>
          <a:p>
            <a:pPr>
              <a:spcBef>
                <a:spcPts val="0"/>
              </a:spcBef>
            </a:pPr>
            <a:r>
              <a:rPr lang="en-GB" dirty="0" smtClean="0"/>
              <a:t>GCSE Combined Science: Synergy</a:t>
            </a:r>
            <a:endParaRPr lang="en-GB" dirty="0"/>
          </a:p>
        </p:txBody>
      </p:sp>
    </p:spTree>
    <p:extLst>
      <p:ext uri="{BB962C8B-B14F-4D97-AF65-F5344CB8AC3E}">
        <p14:creationId xmlns:p14="http://schemas.microsoft.com/office/powerpoint/2010/main" val="3595177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dirty="0" smtClean="0">
                <a:solidFill>
                  <a:srgbClr val="412878"/>
                </a:solidFill>
              </a:rPr>
              <a:t>Our </a:t>
            </a:r>
            <a:r>
              <a:rPr lang="en-GB" dirty="0">
                <a:solidFill>
                  <a:srgbClr val="412878"/>
                </a:solidFill>
              </a:rPr>
              <a:t>specification </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376" t="26167" r="18385" b="15250"/>
          <a:stretch/>
        </p:blipFill>
        <p:spPr bwMode="auto">
          <a:xfrm>
            <a:off x="1100841" y="2165711"/>
            <a:ext cx="6618122" cy="389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6704200" y="2165711"/>
            <a:ext cx="1" cy="969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Content Placeholder 31"/>
          <p:cNvSpPr txBox="1">
            <a:spLocks noGrp="1"/>
          </p:cNvSpPr>
          <p:nvPr>
            <p:ph idx="1"/>
          </p:nvPr>
        </p:nvSpPr>
        <p:spPr>
          <a:xfrm>
            <a:off x="540000" y="1731713"/>
            <a:ext cx="8045200" cy="1210588"/>
          </a:xfrm>
          <a:prstGeom prst="rect">
            <a:avLst/>
          </a:prstGeom>
          <a:noFill/>
          <a:ln>
            <a:noFill/>
          </a:ln>
        </p:spPr>
        <p:txBody>
          <a:bodyPr wrap="square" lIns="0" tIns="0" rIns="0" bIns="0" rtlCol="0">
            <a:spAutoFit/>
          </a:bodyPr>
          <a:lstStyle/>
          <a:p>
            <a:pPr marL="0" indent="0">
              <a:buNone/>
            </a:pPr>
            <a:r>
              <a:rPr lang="en-GB" dirty="0" smtClean="0"/>
              <a:t>This is what must </a:t>
            </a:r>
            <a:r>
              <a:rPr lang="en-GB" dirty="0"/>
              <a:t>be taught </a:t>
            </a:r>
            <a:r>
              <a:rPr lang="en-GB" dirty="0" smtClean="0"/>
              <a:t>         This </a:t>
            </a:r>
            <a:r>
              <a:rPr lang="en-GB" dirty="0"/>
              <a:t>is for exemplification</a:t>
            </a:r>
          </a:p>
          <a:p>
            <a:pPr marL="0" indent="0">
              <a:buNone/>
            </a:pPr>
            <a:endParaRPr lang="en-GB" dirty="0" smtClean="0"/>
          </a:p>
          <a:p>
            <a:pPr marL="0" indent="0">
              <a:buNone/>
            </a:pPr>
            <a:endParaRPr lang="en-GB" dirty="0" smtClean="0"/>
          </a:p>
        </p:txBody>
      </p:sp>
      <p:cxnSp>
        <p:nvCxnSpPr>
          <p:cNvPr id="35" name="Straight Arrow Connector 34"/>
          <p:cNvCxnSpPr/>
          <p:nvPr/>
        </p:nvCxnSpPr>
        <p:spPr>
          <a:xfrm>
            <a:off x="1702709" y="2165711"/>
            <a:ext cx="1" cy="969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Tree>
    <p:custDataLst>
      <p:tags r:id="rId1"/>
    </p:custDataLst>
    <p:extLst>
      <p:ext uri="{BB962C8B-B14F-4D97-AF65-F5344CB8AC3E}">
        <p14:creationId xmlns:p14="http://schemas.microsoft.com/office/powerpoint/2010/main" val="3473536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dirty="0" smtClean="0">
                <a:solidFill>
                  <a:srgbClr val="412878"/>
                </a:solidFill>
              </a:rPr>
              <a:t>Our </a:t>
            </a:r>
            <a:r>
              <a:rPr lang="en-GB" dirty="0">
                <a:solidFill>
                  <a:srgbClr val="412878"/>
                </a:solidFill>
              </a:rPr>
              <a:t>specification </a:t>
            </a:r>
          </a:p>
        </p:txBody>
      </p:sp>
      <p:sp>
        <p:nvSpPr>
          <p:cNvPr id="4" name="Content Placeholder 3"/>
          <p:cNvSpPr>
            <a:spLocks noGrp="1"/>
          </p:cNvSpPr>
          <p:nvPr>
            <p:ph idx="1"/>
          </p:nvPr>
        </p:nvSpPr>
        <p:spPr/>
        <p:txBody>
          <a:bodyPr/>
          <a:lstStyle/>
          <a:p>
            <a:pPr marL="0" indent="0">
              <a:spcBef>
                <a:spcPts val="0"/>
              </a:spcBef>
              <a:buNone/>
            </a:pPr>
            <a:r>
              <a:rPr lang="en-GB" dirty="0"/>
              <a:t>For teaching </a:t>
            </a:r>
            <a:r>
              <a:rPr lang="en-GB" dirty="0" smtClean="0"/>
              <a:t>purposes:</a:t>
            </a:r>
          </a:p>
          <a:p>
            <a:pPr marL="0" indent="0">
              <a:spcBef>
                <a:spcPts val="0"/>
              </a:spcBef>
              <a:buNone/>
            </a:pPr>
            <a:endParaRPr lang="en-GB" dirty="0" smtClean="0"/>
          </a:p>
          <a:p>
            <a:pPr>
              <a:spcBef>
                <a:spcPts val="0"/>
              </a:spcBef>
            </a:pPr>
            <a:r>
              <a:rPr lang="en-GB" dirty="0" smtClean="0"/>
              <a:t>the </a:t>
            </a:r>
            <a:r>
              <a:rPr lang="en-GB" dirty="0"/>
              <a:t>specification is the definitive </a:t>
            </a:r>
            <a:r>
              <a:rPr lang="en-GB" dirty="0" smtClean="0"/>
              <a:t>document</a:t>
            </a:r>
          </a:p>
          <a:p>
            <a:pPr>
              <a:spcBef>
                <a:spcPts val="0"/>
              </a:spcBef>
            </a:pPr>
            <a:endParaRPr lang="en-GB" dirty="0" smtClean="0"/>
          </a:p>
          <a:p>
            <a:pPr>
              <a:spcBef>
                <a:spcPts val="0"/>
              </a:spcBef>
            </a:pPr>
            <a:r>
              <a:rPr lang="en-GB" dirty="0" smtClean="0"/>
              <a:t>all </a:t>
            </a:r>
            <a:r>
              <a:rPr lang="en-GB" dirty="0"/>
              <a:t>content will be covered over a set period of </a:t>
            </a:r>
            <a:r>
              <a:rPr lang="en-GB" dirty="0" smtClean="0"/>
              <a:t>time</a:t>
            </a:r>
          </a:p>
          <a:p>
            <a:pPr>
              <a:spcBef>
                <a:spcPts val="0"/>
              </a:spcBef>
            </a:pPr>
            <a:endParaRPr lang="en-GB" dirty="0" smtClean="0"/>
          </a:p>
          <a:p>
            <a:pPr>
              <a:spcBef>
                <a:spcPts val="0"/>
              </a:spcBef>
            </a:pPr>
            <a:r>
              <a:rPr lang="en-GB" dirty="0" smtClean="0"/>
              <a:t>assessments </a:t>
            </a:r>
            <a:r>
              <a:rPr lang="en-GB" dirty="0"/>
              <a:t>are based on the content of the specification </a:t>
            </a:r>
            <a:r>
              <a:rPr lang="en-GB" b="1" dirty="0" smtClean="0"/>
              <a:t>only</a:t>
            </a:r>
            <a:r>
              <a:rPr lang="en-GB" dirty="0" smtClean="0"/>
              <a:t>.</a:t>
            </a:r>
            <a:endParaRPr lang="en-GB" sz="2800"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18</a:t>
            </a:fld>
            <a:endParaRPr lang="en-GB" dirty="0"/>
          </a:p>
        </p:txBody>
      </p:sp>
    </p:spTree>
    <p:custDataLst>
      <p:tags r:id="rId1"/>
    </p:custDataLst>
    <p:extLst>
      <p:ext uri="{BB962C8B-B14F-4D97-AF65-F5344CB8AC3E}">
        <p14:creationId xmlns:p14="http://schemas.microsoft.com/office/powerpoint/2010/main" val="1124202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Science papers and mark schemes</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endParaRPr lang="en-GB" sz="2400" dirty="0" smtClean="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1683434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3680800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85725" algn="l"/>
              </a:tabLst>
            </a:pPr>
            <a:r>
              <a:rPr lang="en-GB" dirty="0">
                <a:solidFill>
                  <a:srgbClr val="412878"/>
                </a:solidFill>
              </a:rPr>
              <a:t>Key points for successful assessment design</a:t>
            </a:r>
          </a:p>
        </p:txBody>
      </p:sp>
      <p:sp>
        <p:nvSpPr>
          <p:cNvPr id="4" name="Footer Placeholder 3"/>
          <p:cNvSpPr>
            <a:spLocks noGrp="1"/>
          </p:cNvSpPr>
          <p:nvPr>
            <p:ph type="ftr" sz="quarter" idx="10"/>
          </p:nvPr>
        </p:nvSpPr>
        <p:spPr>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4"/>
          <p:cNvSpPr>
            <a:spLocks noGrp="1"/>
          </p:cNvSpPr>
          <p:nvPr>
            <p:ph idx="1"/>
          </p:nvPr>
        </p:nvSpPr>
        <p:spPr/>
        <p:txBody>
          <a:bodyPr/>
          <a:lstStyle/>
          <a:p>
            <a:pPr>
              <a:spcBef>
                <a:spcPts val="0"/>
              </a:spcBef>
            </a:pPr>
            <a:r>
              <a:rPr lang="en-GB" dirty="0" smtClean="0"/>
              <a:t>Good mark schemes are at the heart of the validity of the assessment and the reliability of marking.</a:t>
            </a:r>
          </a:p>
          <a:p>
            <a:pPr>
              <a:spcBef>
                <a:spcPts val="0"/>
              </a:spcBef>
            </a:pPr>
            <a:endParaRPr lang="en-GB" dirty="0"/>
          </a:p>
          <a:p>
            <a:pPr>
              <a:spcBef>
                <a:spcPts val="0"/>
              </a:spcBef>
            </a:pPr>
            <a:r>
              <a:rPr lang="en-GB" dirty="0" smtClean="0"/>
              <a:t>When writing questions it is important to consider how to avoid mark compression, for example by ensuring questions are distinct and by encouraging examiners to use the full mark range.</a:t>
            </a:r>
          </a:p>
          <a:p>
            <a:pPr>
              <a:spcBef>
                <a:spcPts val="0"/>
              </a:spcBef>
            </a:pPr>
            <a:endParaRPr lang="en-GB" dirty="0" smtClean="0"/>
          </a:p>
          <a:p>
            <a:pPr>
              <a:spcBef>
                <a:spcPts val="0"/>
              </a:spcBef>
            </a:pPr>
            <a:r>
              <a:rPr lang="en-GB" dirty="0" smtClean="0"/>
              <a:t>Avoid double jeopardy (ie students must know the answer to one question in order to answer the next).</a:t>
            </a:r>
          </a:p>
          <a:p>
            <a:pPr marL="0" indent="0">
              <a:spcBef>
                <a:spcPts val="0"/>
              </a:spcBef>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685623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85725" algn="l"/>
              </a:tabLst>
            </a:pPr>
            <a:r>
              <a:rPr lang="en-GB" dirty="0">
                <a:solidFill>
                  <a:srgbClr val="412878"/>
                </a:solidFill>
              </a:rPr>
              <a:t>Key points for successful assessment design</a:t>
            </a:r>
          </a:p>
        </p:txBody>
      </p:sp>
      <p:sp>
        <p:nvSpPr>
          <p:cNvPr id="4" name="Footer Placeholder 3"/>
          <p:cNvSpPr>
            <a:spLocks noGrp="1"/>
          </p:cNvSpPr>
          <p:nvPr>
            <p:ph type="ftr" sz="quarter" idx="10"/>
          </p:nvPr>
        </p:nvSpPr>
        <p:spPr>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4"/>
          <p:cNvSpPr>
            <a:spLocks noGrp="1"/>
          </p:cNvSpPr>
          <p:nvPr>
            <p:ph idx="1"/>
          </p:nvPr>
        </p:nvSpPr>
        <p:spPr/>
        <p:txBody>
          <a:bodyPr/>
          <a:lstStyle/>
          <a:p>
            <a:pPr>
              <a:spcBef>
                <a:spcPts val="0"/>
              </a:spcBef>
            </a:pPr>
            <a:r>
              <a:rPr lang="en-GB" dirty="0" smtClean="0"/>
              <a:t>Question content must be mapped to the specification.</a:t>
            </a:r>
          </a:p>
          <a:p>
            <a:pPr>
              <a:spcBef>
                <a:spcPts val="0"/>
              </a:spcBef>
            </a:pPr>
            <a:endParaRPr lang="en-GB" dirty="0" smtClean="0"/>
          </a:p>
          <a:p>
            <a:pPr>
              <a:spcBef>
                <a:spcPts val="0"/>
              </a:spcBef>
            </a:pPr>
            <a:r>
              <a:rPr lang="en-GB" dirty="0" smtClean="0"/>
              <a:t>Questions should be perfectly aligned with their mark schemes.</a:t>
            </a:r>
          </a:p>
          <a:p>
            <a:pPr>
              <a:spcBef>
                <a:spcPts val="0"/>
              </a:spcBef>
            </a:pPr>
            <a:endParaRPr lang="en-GB" dirty="0"/>
          </a:p>
          <a:p>
            <a:pPr>
              <a:spcBef>
                <a:spcPts val="0"/>
              </a:spcBef>
            </a:pPr>
            <a:r>
              <a:rPr lang="en-GB" dirty="0" smtClean="0"/>
              <a:t>Students should be able to access all available marks.</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1776186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70" y="406880"/>
            <a:ext cx="8229600" cy="473015"/>
          </a:xfrm>
        </p:spPr>
        <p:txBody>
          <a:bodyPr>
            <a:noAutofit/>
          </a:bodyPr>
          <a:lstStyle/>
          <a:p>
            <a:r>
              <a:rPr lang="en-GB" dirty="0" smtClean="0">
                <a:solidFill>
                  <a:srgbClr val="412878"/>
                </a:solidFill>
              </a:rPr>
              <a:t>GCSE Science Assessment Objectives</a:t>
            </a:r>
            <a:endParaRPr lang="en-GB" dirty="0">
              <a:solidFill>
                <a:srgbClr val="412878"/>
              </a:solidFill>
            </a:endParaRPr>
          </a:p>
        </p:txBody>
      </p:sp>
      <p:sp>
        <p:nvSpPr>
          <p:cNvPr id="4" name="Text Placeholder 6"/>
          <p:cNvSpPr txBox="1">
            <a:spLocks/>
          </p:cNvSpPr>
          <p:nvPr/>
        </p:nvSpPr>
        <p:spPr>
          <a:xfrm>
            <a:off x="436243" y="1205294"/>
            <a:ext cx="8238227" cy="4950373"/>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812800" lvl="2" indent="-355600">
              <a:lnSpc>
                <a:spcPct val="90000"/>
              </a:lnSpc>
              <a:spcBef>
                <a:spcPct val="0"/>
              </a:spcBef>
              <a:spcAft>
                <a:spcPts val="1000"/>
              </a:spcAft>
              <a:buClr>
                <a:srgbClr val="4B4B4B"/>
              </a:buClr>
              <a:buFont typeface="Arial" pitchFamily="34" charset="0"/>
              <a:buChar char="•"/>
              <a:defRPr/>
            </a:pPr>
            <a:endParaRPr lang="en-GB" sz="1000" dirty="0" smtClean="0">
              <a:solidFill>
                <a:srgbClr val="4B4B4B"/>
              </a:solidFill>
              <a:latin typeface="Arial"/>
              <a:cs typeface="Arial"/>
            </a:endParaRPr>
          </a:p>
          <a:p>
            <a:pPr marL="355600" indent="-355600">
              <a:buClr>
                <a:srgbClr val="4B4B4B"/>
              </a:buClr>
              <a:defRPr/>
            </a:pPr>
            <a:endParaRPr lang="en-GB" sz="1800" dirty="0">
              <a:solidFill>
                <a:srgbClr val="4B4B4B"/>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18999173"/>
              </p:ext>
            </p:extLst>
          </p:nvPr>
        </p:nvGraphicFramePr>
        <p:xfrm>
          <a:off x="540000" y="1731600"/>
          <a:ext cx="8033984" cy="4187294"/>
        </p:xfrm>
        <a:graphic>
          <a:graphicData uri="http://schemas.openxmlformats.org/drawingml/2006/table">
            <a:tbl>
              <a:tblPr firstRow="1" bandRow="1">
                <a:tableStyleId>{5940675A-B579-460E-94D1-54222C63F5DA}</a:tableStyleId>
              </a:tblPr>
              <a:tblGrid>
                <a:gridCol w="790036"/>
                <a:gridCol w="6448302"/>
                <a:gridCol w="795646"/>
              </a:tblGrid>
              <a:tr h="407514">
                <a:tc>
                  <a:txBody>
                    <a:bodyPr/>
                    <a:lstStyle/>
                    <a:p>
                      <a:pPr algn="l"/>
                      <a:endParaRPr lang="en-GB" sz="2400" dirty="0"/>
                    </a:p>
                  </a:txBody>
                  <a:tcPr>
                    <a:solidFill>
                      <a:schemeClr val="tx2"/>
                    </a:solidFill>
                  </a:tcPr>
                </a:tc>
                <a:tc>
                  <a:txBody>
                    <a:bodyPr/>
                    <a:lstStyle/>
                    <a:p>
                      <a:pPr algn="l"/>
                      <a:r>
                        <a:rPr lang="en-GB" sz="2400" dirty="0" smtClean="0">
                          <a:solidFill>
                            <a:schemeClr val="bg1"/>
                          </a:solidFill>
                          <a:latin typeface="AQA Chevin Pro DemiBold" panose="020F0703030000060003" pitchFamily="34" charset="0"/>
                        </a:rPr>
                        <a:t>Description</a:t>
                      </a:r>
                      <a:endParaRPr lang="en-GB" sz="2400" dirty="0">
                        <a:solidFill>
                          <a:schemeClr val="bg1"/>
                        </a:solidFill>
                        <a:latin typeface="AQA Chevin Pro DemiBold" panose="020F0703030000060003" pitchFamily="34" charset="0"/>
                      </a:endParaRPr>
                    </a:p>
                  </a:txBody>
                  <a:tcPr>
                    <a:solidFill>
                      <a:schemeClr val="tx2"/>
                    </a:solidFill>
                  </a:tcPr>
                </a:tc>
                <a:tc>
                  <a:txBody>
                    <a:bodyPr/>
                    <a:lstStyle/>
                    <a:p>
                      <a:pPr algn="l"/>
                      <a:r>
                        <a:rPr lang="en-GB" sz="2400" dirty="0" smtClean="0">
                          <a:solidFill>
                            <a:schemeClr val="bg1"/>
                          </a:solidFill>
                          <a:latin typeface="AQA Chevin Pro DemiBold" panose="020F0703030000060003" pitchFamily="34" charset="0"/>
                        </a:rPr>
                        <a:t>%</a:t>
                      </a:r>
                      <a:endParaRPr lang="en-GB" sz="2400" dirty="0">
                        <a:solidFill>
                          <a:schemeClr val="bg1"/>
                        </a:solidFill>
                        <a:latin typeface="AQA Chevin Pro DemiBold" panose="020F0703030000060003" pitchFamily="34" charset="0"/>
                      </a:endParaRPr>
                    </a:p>
                  </a:txBody>
                  <a:tcPr>
                    <a:solidFill>
                      <a:schemeClr val="tx2"/>
                    </a:solidFill>
                  </a:tcPr>
                </a:tc>
              </a:tr>
              <a:tr h="1018784">
                <a:tc>
                  <a:txBody>
                    <a:bodyPr/>
                    <a:lstStyle/>
                    <a:p>
                      <a:pPr algn="l">
                        <a:lnSpc>
                          <a:spcPct val="115000"/>
                        </a:lnSpc>
                        <a:spcAft>
                          <a:spcPts val="0"/>
                        </a:spcAft>
                      </a:pPr>
                      <a:r>
                        <a:rPr lang="en-GB" sz="2400" dirty="0" smtClean="0">
                          <a:effectLst/>
                        </a:rPr>
                        <a:t>AO1</a:t>
                      </a:r>
                      <a:endParaRPr lang="en-GB" sz="2400" b="0" dirty="0">
                        <a:effectLst/>
                        <a:latin typeface="+mn-lt"/>
                        <a:ea typeface="Calibri"/>
                        <a:cs typeface="Times New Roman"/>
                      </a:endParaRPr>
                    </a:p>
                  </a:txBody>
                  <a:tcPr marL="68580" marR="68580" marT="0" marB="0"/>
                </a:tc>
                <a:tc>
                  <a:txBody>
                    <a:bodyPr/>
                    <a:lstStyle/>
                    <a:p>
                      <a:pPr algn="l"/>
                      <a:r>
                        <a:rPr lang="en-GB" sz="2400" u="none" strike="noStrike" kern="1200" baseline="0" dirty="0" smtClean="0"/>
                        <a:t>Demonstrate knowledge and understanding of: scientific ideas; scientific techniques and procedures.</a:t>
                      </a:r>
                      <a:endParaRPr lang="en-GB" sz="2400" b="0" i="0" u="none" strike="noStrike" kern="1200" baseline="0" dirty="0" smtClean="0">
                        <a:solidFill>
                          <a:schemeClr val="dk1"/>
                        </a:solidFill>
                        <a:latin typeface="+mn-lt"/>
                        <a:ea typeface="+mn-ea"/>
                        <a:cs typeface="+mn-cs"/>
                      </a:endParaRPr>
                    </a:p>
                  </a:txBody>
                  <a:tcPr marL="68580" marR="68580" marT="0" marB="0" anchor="ctr"/>
                </a:tc>
                <a:tc>
                  <a:txBody>
                    <a:bodyPr/>
                    <a:lstStyle/>
                    <a:p>
                      <a:pPr algn="l"/>
                      <a:r>
                        <a:rPr lang="en-GB" sz="2400" dirty="0" smtClean="0"/>
                        <a:t>40</a:t>
                      </a:r>
                    </a:p>
                    <a:p>
                      <a:pPr algn="l"/>
                      <a:endParaRPr lang="en-GB" sz="2400" dirty="0" smtClean="0"/>
                    </a:p>
                  </a:txBody>
                  <a:tcPr/>
                </a:tc>
              </a:tr>
              <a:tr h="1018784">
                <a:tc>
                  <a:txBody>
                    <a:bodyPr/>
                    <a:lstStyle/>
                    <a:p>
                      <a:pPr algn="l">
                        <a:lnSpc>
                          <a:spcPct val="115000"/>
                        </a:lnSpc>
                        <a:spcAft>
                          <a:spcPts val="0"/>
                        </a:spcAft>
                      </a:pPr>
                      <a:r>
                        <a:rPr lang="en-GB" sz="2400" dirty="0" smtClean="0">
                          <a:effectLst/>
                        </a:rPr>
                        <a:t>AO2</a:t>
                      </a:r>
                      <a:endParaRPr lang="en-GB" sz="2400" b="0" dirty="0">
                        <a:effectLst/>
                        <a:latin typeface="+mn-lt"/>
                        <a:ea typeface="Calibri"/>
                        <a:cs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u="none" strike="noStrike" kern="1200" baseline="0" dirty="0" smtClean="0"/>
                        <a:t>Apply knowledge and understanding of: scientific ideas; scientific enquiry; techniques and procedures.</a:t>
                      </a:r>
                      <a:endParaRPr lang="en-GB" sz="2400" b="0" i="0" u="none" strike="noStrike" kern="1200" baseline="0" dirty="0" smtClean="0">
                        <a:solidFill>
                          <a:schemeClr val="dk1"/>
                        </a:solidFill>
                        <a:latin typeface="+mn-lt"/>
                        <a:ea typeface="+mn-ea"/>
                        <a:cs typeface="+mn-cs"/>
                      </a:endParaRPr>
                    </a:p>
                  </a:txBody>
                  <a:tcPr marL="68580" marR="68580" marT="0" marB="0" anchor="ctr"/>
                </a:tc>
                <a:tc>
                  <a:txBody>
                    <a:bodyPr/>
                    <a:lstStyle/>
                    <a:p>
                      <a:pPr algn="l"/>
                      <a:r>
                        <a:rPr lang="en-GB" sz="2400" dirty="0" smtClean="0"/>
                        <a:t>40</a:t>
                      </a:r>
                    </a:p>
                  </a:txBody>
                  <a:tcPr/>
                </a:tc>
              </a:tr>
              <a:tr h="153553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2400" kern="1200" dirty="0" smtClean="0">
                          <a:effectLst/>
                        </a:rPr>
                        <a:t>AO3</a:t>
                      </a:r>
                      <a:endParaRPr lang="en-GB" sz="2400" dirty="0" smtClean="0"/>
                    </a:p>
                    <a:p>
                      <a:pPr algn="l">
                        <a:lnSpc>
                          <a:spcPct val="115000"/>
                        </a:lnSpc>
                        <a:spcAft>
                          <a:spcPts val="0"/>
                        </a:spcAft>
                      </a:pPr>
                      <a:endParaRPr lang="en-GB" sz="2400" b="0" dirty="0">
                        <a:effectLst/>
                        <a:latin typeface="+mn-lt"/>
                        <a:ea typeface="Calibri"/>
                        <a:cs typeface="Times New Roman"/>
                      </a:endParaRPr>
                    </a:p>
                  </a:txBody>
                  <a:tcPr marL="68580" marR="68580" marT="0" marB="0"/>
                </a:tc>
                <a:tc>
                  <a:txBody>
                    <a:bodyPr/>
                    <a:lstStyle/>
                    <a:p>
                      <a:pPr algn="l"/>
                      <a:r>
                        <a:rPr lang="en-GB" sz="2400" u="none" strike="noStrike" kern="1200" baseline="0" dirty="0" smtClean="0"/>
                        <a:t>Analyse information and ideas to: interpret and evaluate; make judgements and draw conclusions; develop and improve experimental procedures.</a:t>
                      </a:r>
                      <a:endParaRPr lang="en-GB" sz="2400" b="1" dirty="0" smtClean="0">
                        <a:effectLst/>
                        <a:latin typeface="+mn-lt"/>
                        <a:ea typeface="Calibri"/>
                        <a:cs typeface="Times New Roman"/>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t>20</a:t>
                      </a:r>
                    </a:p>
                    <a:p>
                      <a:pPr algn="l"/>
                      <a:endParaRPr lang="en-GB" sz="2400" dirty="0" smtClean="0"/>
                    </a:p>
                  </a:txBody>
                  <a:tcPr/>
                </a:tc>
              </a:tr>
            </a:tbl>
          </a:graphicData>
        </a:graphic>
      </p:graphicFrame>
      <p:sp>
        <p:nvSpPr>
          <p:cNvPr id="5" name="Footer Placeholder 3"/>
          <p:cNvSpPr txBox="1">
            <a:spLocks/>
          </p:cNvSpPr>
          <p:nvPr/>
        </p:nvSpPr>
        <p:spPr>
          <a:xfrm>
            <a:off x="2178313" y="6611005"/>
            <a:ext cx="2678400" cy="241200"/>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rgbClr val="4B4B4B"/>
                </a:solidFill>
                <a:latin typeface="Arial"/>
                <a:ea typeface="+mn-ea"/>
                <a:cs typeface="Arial"/>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Slide Number Placeholder 2"/>
          <p:cNvSpPr txBox="1">
            <a:spLocks/>
          </p:cNvSpPr>
          <p:nvPr/>
        </p:nvSpPr>
        <p:spPr>
          <a:xfrm>
            <a:off x="444464" y="6535726"/>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22</a:t>
            </a:fld>
            <a:endParaRPr lang="en-GB" dirty="0"/>
          </a:p>
        </p:txBody>
      </p:sp>
    </p:spTree>
    <p:extLst>
      <p:ext uri="{BB962C8B-B14F-4D97-AF65-F5344CB8AC3E}">
        <p14:creationId xmlns:p14="http://schemas.microsoft.com/office/powerpoint/2010/main" val="3698928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Science papers and mark schemes</a:t>
            </a:r>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r>
              <a:rPr lang="en-US" dirty="0" smtClean="0">
                <a:solidFill>
                  <a:srgbClr val="FFFFFF"/>
                </a:solidFill>
              </a:rPr>
              <a:t>.</a:t>
            </a:r>
            <a:endParaRPr lang="en-US" dirty="0">
              <a:solidFill>
                <a:srgbClr val="FFFFFF"/>
              </a:solidFill>
            </a:endParaRPr>
          </a:p>
        </p:txBody>
      </p:sp>
      <p:sp>
        <p:nvSpPr>
          <p:cNvPr id="5" name="Content Placeholder 4"/>
          <p:cNvSpPr>
            <a:spLocks noGrp="1"/>
          </p:cNvSpPr>
          <p:nvPr>
            <p:ph idx="1"/>
          </p:nvPr>
        </p:nvSpPr>
        <p:spPr/>
        <p:txBody>
          <a:bodyPr/>
          <a:lstStyle/>
          <a:p>
            <a:pPr marL="0" indent="0">
              <a:buNone/>
            </a:pPr>
            <a:r>
              <a:rPr lang="en-GB" sz="2400" dirty="0" smtClean="0">
                <a:hlinkClick r:id="rId3"/>
              </a:rPr>
              <a:t>Making questions clear </a:t>
            </a:r>
            <a:endParaRPr lang="en-GB" sz="2400" dirty="0" smtClean="0"/>
          </a:p>
          <a:p>
            <a:endParaRPr lang="en-GB" sz="2400" dirty="0" smtClean="0"/>
          </a:p>
          <a:p>
            <a:r>
              <a:rPr lang="en-GB" sz="2200" dirty="0"/>
              <a:t>C</a:t>
            </a:r>
            <a:r>
              <a:rPr lang="en-GB" sz="2200" dirty="0" smtClean="0"/>
              <a:t>ommand words</a:t>
            </a:r>
          </a:p>
          <a:p>
            <a:r>
              <a:rPr lang="en-GB" sz="2200" dirty="0" smtClean="0"/>
              <a:t>Avoiding repetition or unnecessary information</a:t>
            </a:r>
          </a:p>
          <a:p>
            <a:r>
              <a:rPr lang="en-GB" sz="2200" dirty="0" smtClean="0"/>
              <a:t>Answer line prompts</a:t>
            </a:r>
          </a:p>
          <a:p>
            <a:r>
              <a:rPr lang="en-GB" sz="2200" dirty="0" smtClean="0"/>
              <a:t>Use of bold</a:t>
            </a:r>
          </a:p>
          <a:p>
            <a:endParaRPr lang="en-GB" sz="2400" dirty="0" smtClean="0"/>
          </a:p>
        </p:txBody>
      </p:sp>
      <p:sp>
        <p:nvSpPr>
          <p:cNvPr id="4" name="Slide Number Placeholder 3"/>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312487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Science papers and mark schemes</a:t>
            </a:r>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buNone/>
            </a:pPr>
            <a:r>
              <a:rPr lang="en-GB" sz="2400" dirty="0" smtClean="0">
                <a:hlinkClick r:id="rId3"/>
              </a:rPr>
              <a:t>Our exams explained</a:t>
            </a:r>
            <a:endParaRPr lang="en-GB" sz="2400" dirty="0" smtClean="0"/>
          </a:p>
          <a:p>
            <a:pPr marL="0" indent="0">
              <a:buNone/>
            </a:pPr>
            <a:endParaRPr lang="en-GB" sz="2400" i="1" dirty="0" smtClean="0"/>
          </a:p>
          <a:p>
            <a:r>
              <a:rPr lang="en-GB" sz="2200" dirty="0" smtClean="0"/>
              <a:t>Ramping of demand</a:t>
            </a:r>
          </a:p>
          <a:p>
            <a:r>
              <a:rPr lang="en-GB" sz="2200" dirty="0" smtClean="0"/>
              <a:t>Question scaffolding</a:t>
            </a:r>
          </a:p>
          <a:p>
            <a:r>
              <a:rPr lang="en-GB" sz="2200" dirty="0" smtClean="0"/>
              <a:t>Multiple choice</a:t>
            </a:r>
          </a:p>
          <a:p>
            <a:r>
              <a:rPr lang="en-GB" sz="2200" dirty="0" smtClean="0"/>
              <a:t>Calculations</a:t>
            </a:r>
          </a:p>
          <a:p>
            <a:r>
              <a:rPr lang="en-GB" sz="2200" dirty="0" smtClean="0"/>
              <a:t>Extended response</a:t>
            </a:r>
            <a:endParaRPr lang="en-GB" sz="22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139748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reforms of qualifications</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endParaRPr lang="en-GB" sz="2400" dirty="0" smtClean="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1392879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GCSE Grading</a:t>
            </a:r>
            <a:endParaRPr lang="en-GB" u="sng" dirty="0"/>
          </a:p>
        </p:txBody>
      </p:sp>
      <p:sp>
        <p:nvSpPr>
          <p:cNvPr id="4" name="Footer Placeholder 3"/>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dirty="0" smtClean="0"/>
              <a:t>Grade 4 </a:t>
            </a:r>
            <a:r>
              <a:rPr lang="en-GB" dirty="0"/>
              <a:t>equivalent to bottom of </a:t>
            </a:r>
            <a:r>
              <a:rPr lang="en-GB" dirty="0" smtClean="0"/>
              <a:t>a C; grade 7 equivalent to an A</a:t>
            </a:r>
            <a:endParaRPr lang="en-GB" dirty="0"/>
          </a:p>
          <a:p>
            <a:pPr>
              <a:spcBef>
                <a:spcPts val="0"/>
              </a:spcBef>
            </a:pPr>
            <a:r>
              <a:rPr lang="en-GB" dirty="0" smtClean="0"/>
              <a:t>Grade 5 </a:t>
            </a:r>
            <a:r>
              <a:rPr lang="en-GB" dirty="0"/>
              <a:t>around the top third of </a:t>
            </a:r>
            <a:r>
              <a:rPr lang="en-GB" dirty="0" smtClean="0"/>
              <a:t>a C </a:t>
            </a:r>
            <a:r>
              <a:rPr lang="en-GB" dirty="0"/>
              <a:t>and bottom third of </a:t>
            </a:r>
            <a:r>
              <a:rPr lang="en-GB" dirty="0" smtClean="0"/>
              <a:t>a B</a:t>
            </a:r>
            <a:endParaRPr lang="en-GB" dirty="0"/>
          </a:p>
          <a:p>
            <a:pPr>
              <a:spcBef>
                <a:spcPts val="0"/>
              </a:spcBef>
            </a:pPr>
            <a:r>
              <a:rPr lang="en-GB" dirty="0"/>
              <a:t>Bottom of </a:t>
            </a:r>
            <a:r>
              <a:rPr lang="en-GB" dirty="0" smtClean="0"/>
              <a:t>grade1 </a:t>
            </a:r>
            <a:r>
              <a:rPr lang="en-GB" dirty="0"/>
              <a:t>aligned with bottom of </a:t>
            </a:r>
            <a:r>
              <a:rPr lang="en-GB" dirty="0" smtClean="0"/>
              <a:t>a G</a:t>
            </a:r>
            <a:endParaRPr lang="en-GB" dirty="0"/>
          </a:p>
          <a:p>
            <a:pPr>
              <a:spcBef>
                <a:spcPts val="0"/>
              </a:spcBef>
            </a:pPr>
            <a:r>
              <a:rPr lang="en-GB" dirty="0"/>
              <a:t>New Foundation </a:t>
            </a:r>
            <a:r>
              <a:rPr lang="en-GB" dirty="0" smtClean="0"/>
              <a:t>tier: </a:t>
            </a:r>
            <a:r>
              <a:rPr lang="en-GB" dirty="0"/>
              <a:t>grades </a:t>
            </a:r>
            <a:r>
              <a:rPr lang="en-GB" dirty="0" smtClean="0"/>
              <a:t>1</a:t>
            </a:r>
            <a:r>
              <a:rPr lang="en-GB" dirty="0"/>
              <a:t>–</a:t>
            </a:r>
            <a:r>
              <a:rPr lang="en-GB" dirty="0" smtClean="0"/>
              <a:t>5 available</a:t>
            </a:r>
            <a:endParaRPr lang="en-GB" dirty="0"/>
          </a:p>
          <a:p>
            <a:pPr>
              <a:spcBef>
                <a:spcPts val="0"/>
              </a:spcBef>
            </a:pPr>
            <a:r>
              <a:rPr lang="en-GB" dirty="0"/>
              <a:t>New Higher </a:t>
            </a:r>
            <a:r>
              <a:rPr lang="en-GB" dirty="0" smtClean="0"/>
              <a:t>tier: grades 4–9 </a:t>
            </a:r>
            <a:r>
              <a:rPr lang="en-GB" dirty="0"/>
              <a:t>available with a </a:t>
            </a:r>
            <a:r>
              <a:rPr lang="en-GB" b="1" dirty="0"/>
              <a:t>few</a:t>
            </a:r>
            <a:r>
              <a:rPr lang="en-GB" dirty="0"/>
              <a:t> marks for a grade 3 as a safety </a:t>
            </a:r>
            <a:r>
              <a:rPr lang="en-GB" dirty="0" smtClean="0"/>
              <a:t>net</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766" y="1731713"/>
            <a:ext cx="2708434" cy="4406804"/>
          </a:xfrm>
          <a:prstGeom prst="rect">
            <a:avLst/>
          </a:prstGeom>
        </p:spPr>
      </p:pic>
      <p:sp>
        <p:nvSpPr>
          <p:cNvPr id="3" name="Slide Number Placeholder 2"/>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1370427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GCSE Grading</a:t>
            </a:r>
            <a:endParaRPr lang="en-GB" u="sng" dirty="0"/>
          </a:p>
        </p:txBody>
      </p:sp>
      <p:sp>
        <p:nvSpPr>
          <p:cNvPr id="4" name="Footer Placeholder 3"/>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dirty="0" smtClean="0"/>
              <a:t>No </a:t>
            </a:r>
            <a:r>
              <a:rPr lang="en-GB" dirty="0"/>
              <a:t>mixed tiering in the combined science </a:t>
            </a:r>
            <a:r>
              <a:rPr lang="en-GB" dirty="0" smtClean="0"/>
              <a:t>papers</a:t>
            </a:r>
            <a:endParaRPr lang="en-GB" dirty="0"/>
          </a:p>
          <a:p>
            <a:pPr>
              <a:spcBef>
                <a:spcPts val="0"/>
              </a:spcBef>
            </a:pPr>
            <a:r>
              <a:rPr lang="en-GB" dirty="0"/>
              <a:t>Can enter for different tier for each of </a:t>
            </a:r>
            <a:r>
              <a:rPr lang="en-GB" dirty="0" smtClean="0"/>
              <a:t>the </a:t>
            </a:r>
            <a:r>
              <a:rPr lang="en-GB" dirty="0"/>
              <a:t>separate sciences but must be the same tier for each of the </a:t>
            </a:r>
            <a:r>
              <a:rPr lang="en-GB" dirty="0" smtClean="0"/>
              <a:t>two </a:t>
            </a:r>
            <a:r>
              <a:rPr lang="en-GB" dirty="0"/>
              <a:t>papers within the </a:t>
            </a:r>
            <a:r>
              <a:rPr lang="en-GB" dirty="0" smtClean="0"/>
              <a:t>award</a:t>
            </a:r>
            <a:endParaRPr lang="en-GB" dirty="0"/>
          </a:p>
          <a:p>
            <a:pPr marL="0" indent="0">
              <a:buNone/>
            </a:pPr>
            <a:endParaRPr lang="en-GB"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766" y="1731713"/>
            <a:ext cx="2708434" cy="4406804"/>
          </a:xfrm>
          <a:prstGeom prst="rect">
            <a:avLst/>
          </a:prstGeom>
        </p:spPr>
      </p:pic>
      <p:sp>
        <p:nvSpPr>
          <p:cNvPr id="3" name="Slide Number Placeholder 2"/>
          <p:cNvSpPr>
            <a:spLocks noGrp="1"/>
          </p:cNvSpPr>
          <p:nvPr>
            <p:ph type="sldNum" sz="quarter" idx="4"/>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1154118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Grading in Combined Science</a:t>
            </a:r>
            <a:endParaRPr lang="en-GB" u="sng" dirty="0"/>
          </a:p>
        </p:txBody>
      </p:sp>
      <p:sp>
        <p:nvSpPr>
          <p:cNvPr id="4" name="Footer Placeholder 3"/>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dirty="0"/>
              <a:t>Sequential numbering on a </a:t>
            </a:r>
            <a:r>
              <a:rPr lang="en-GB" dirty="0" smtClean="0"/>
              <a:t>1–17 </a:t>
            </a:r>
            <a:r>
              <a:rPr lang="en-GB" dirty="0"/>
              <a:t>point </a:t>
            </a:r>
            <a:r>
              <a:rPr lang="en-GB" dirty="0" smtClean="0"/>
              <a:t>scale</a:t>
            </a:r>
            <a:endParaRPr lang="en-GB" dirty="0"/>
          </a:p>
          <a:p>
            <a:pPr>
              <a:spcBef>
                <a:spcPts val="0"/>
              </a:spcBef>
            </a:pPr>
            <a:r>
              <a:rPr lang="en-GB" dirty="0"/>
              <a:t>Total mark on all papers combined determines both </a:t>
            </a:r>
            <a:r>
              <a:rPr lang="en-GB" dirty="0" smtClean="0"/>
              <a:t>grades</a:t>
            </a:r>
            <a:endParaRPr lang="en-GB" dirty="0"/>
          </a:p>
          <a:p>
            <a:pPr>
              <a:spcBef>
                <a:spcPts val="0"/>
              </a:spcBef>
            </a:pPr>
            <a:r>
              <a:rPr lang="en-GB" dirty="0"/>
              <a:t>Individual grades </a:t>
            </a:r>
            <a:r>
              <a:rPr lang="en-GB" b="1" dirty="0"/>
              <a:t>not</a:t>
            </a:r>
            <a:r>
              <a:rPr lang="en-GB" dirty="0"/>
              <a:t> dependant on individual paper/subject </a:t>
            </a:r>
            <a:r>
              <a:rPr lang="en-GB" dirty="0" smtClean="0"/>
              <a:t>performance</a:t>
            </a:r>
            <a:r>
              <a:rPr lang="en-GB" dirty="0"/>
              <a:t/>
            </a:r>
            <a:br>
              <a:rPr lang="en-GB" dirty="0"/>
            </a:b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17" t="12667" r="32187" b="4500"/>
          <a:stretch/>
        </p:blipFill>
        <p:spPr bwMode="auto">
          <a:xfrm>
            <a:off x="5876766" y="1731713"/>
            <a:ext cx="2708434" cy="395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28</a:t>
            </a:fld>
            <a:endParaRPr lang="en-GB" dirty="0"/>
          </a:p>
        </p:txBody>
      </p:sp>
    </p:spTree>
    <p:extLst>
      <p:ext uri="{BB962C8B-B14F-4D97-AF65-F5344CB8AC3E}">
        <p14:creationId xmlns:p14="http://schemas.microsoft.com/office/powerpoint/2010/main" val="335897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Grading in Combined Science</a:t>
            </a:r>
            <a:endParaRPr lang="en-GB" u="sng" dirty="0"/>
          </a:p>
        </p:txBody>
      </p:sp>
      <p:sp>
        <p:nvSpPr>
          <p:cNvPr id="4" name="Footer Placeholder 3"/>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b="1" dirty="0" smtClean="0"/>
              <a:t>Either</a:t>
            </a:r>
            <a:r>
              <a:rPr lang="en-GB" dirty="0" smtClean="0"/>
              <a:t> </a:t>
            </a:r>
            <a:r>
              <a:rPr lang="en-GB" dirty="0"/>
              <a:t>two numbers the same:</a:t>
            </a:r>
          </a:p>
          <a:p>
            <a:pPr lvl="1">
              <a:spcBef>
                <a:spcPts val="0"/>
              </a:spcBef>
            </a:pPr>
            <a:r>
              <a:rPr lang="en-GB" dirty="0"/>
              <a:t>9-9, 8-8, 7-7, 6-6, 5-5, 4-4, 3-3,</a:t>
            </a:r>
            <a:br>
              <a:rPr lang="en-GB" dirty="0"/>
            </a:br>
            <a:r>
              <a:rPr lang="en-GB" dirty="0"/>
              <a:t>2-2, 1-1</a:t>
            </a:r>
          </a:p>
          <a:p>
            <a:pPr>
              <a:spcBef>
                <a:spcPts val="0"/>
              </a:spcBef>
            </a:pPr>
            <a:r>
              <a:rPr lang="en-GB" b="1" dirty="0" smtClean="0"/>
              <a:t>or</a:t>
            </a:r>
            <a:r>
              <a:rPr lang="en-GB" dirty="0" smtClean="0"/>
              <a:t> </a:t>
            </a:r>
            <a:r>
              <a:rPr lang="en-GB" dirty="0"/>
              <a:t>one number different:</a:t>
            </a:r>
          </a:p>
          <a:p>
            <a:pPr lvl="1">
              <a:spcBef>
                <a:spcPts val="0"/>
              </a:spcBef>
            </a:pPr>
            <a:r>
              <a:rPr lang="en-GB" dirty="0"/>
              <a:t>9-8, 8-7, 7-6, 6-5, 5-4, 4-3, 3-2, </a:t>
            </a:r>
            <a:r>
              <a:rPr lang="en-GB" dirty="0" smtClean="0"/>
              <a:t>2-1</a:t>
            </a:r>
          </a:p>
          <a:p>
            <a:pPr marL="360000" lvl="1" indent="0">
              <a:spcBef>
                <a:spcPts val="0"/>
              </a:spcBef>
              <a:buNone/>
            </a:pPr>
            <a:endParaRPr lang="en-GB" dirty="0" smtClean="0"/>
          </a:p>
          <a:p>
            <a:pPr>
              <a:spcBef>
                <a:spcPts val="0"/>
              </a:spcBef>
            </a:pPr>
            <a:r>
              <a:rPr lang="en-GB" dirty="0" smtClean="0"/>
              <a:t>No </a:t>
            </a:r>
            <a:r>
              <a:rPr lang="en-GB" dirty="0"/>
              <a:t>zero, so no 1-0 or </a:t>
            </a:r>
            <a:r>
              <a:rPr lang="en-GB" dirty="0" smtClean="0"/>
              <a:t>1-U</a:t>
            </a:r>
            <a:endParaRPr lang="en-GB" dirty="0"/>
          </a:p>
          <a:p>
            <a:pPr>
              <a:spcBef>
                <a:spcPts val="0"/>
              </a:spcBef>
            </a:pPr>
            <a:r>
              <a:rPr lang="en-GB" dirty="0"/>
              <a:t>No other grades </a:t>
            </a:r>
            <a:r>
              <a:rPr lang="en-GB" dirty="0" smtClean="0"/>
              <a:t>available</a:t>
            </a:r>
            <a:endParaRPr lang="en-GB" dirty="0"/>
          </a:p>
          <a:p>
            <a:pPr marL="0" indent="0">
              <a:spcAft>
                <a:spcPts val="600"/>
              </a:spcAft>
              <a:buNone/>
            </a:pPr>
            <a:endParaRPr lang="en-GB" dirty="0"/>
          </a:p>
          <a:p>
            <a:pPr marL="0" indent="0">
              <a:buNone/>
            </a:pPr>
            <a:endParaRPr lang="en-GB" sz="20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17" t="12667" r="32187" b="4500"/>
          <a:stretch/>
        </p:blipFill>
        <p:spPr bwMode="auto">
          <a:xfrm>
            <a:off x="5876766" y="1731713"/>
            <a:ext cx="2708434" cy="395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29</a:t>
            </a:fld>
            <a:endParaRPr lang="en-GB" dirty="0"/>
          </a:p>
        </p:txBody>
      </p:sp>
    </p:spTree>
    <p:extLst>
      <p:ext uri="{BB962C8B-B14F-4D97-AF65-F5344CB8AC3E}">
        <p14:creationId xmlns:p14="http://schemas.microsoft.com/office/powerpoint/2010/main" val="1117649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This meeting will be recorded</a:t>
            </a:r>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a:t>
            </a:r>
            <a:r>
              <a:rPr lang="en-GB" dirty="0" smtClean="0"/>
              <a:t>the lifetime of the specification and </a:t>
            </a:r>
            <a:r>
              <a:rPr lang="en-GB" dirty="0"/>
              <a:t>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76177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from summer 2018 awards</a:t>
            </a:r>
            <a:endParaRPr lang="en-GB"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p:txBody>
          <a:bodyPr/>
          <a:lstStyle/>
          <a:p>
            <a:pPr>
              <a:spcBef>
                <a:spcPts val="0"/>
              </a:spcBef>
            </a:pPr>
            <a:r>
              <a:rPr lang="en-GB" dirty="0" smtClean="0"/>
              <a:t>Ofqual extended the ‘security’ grade boundary on Combined Science Higher tier from a half width 4−3 to a full width 4−3 and a full width 3−3.</a:t>
            </a:r>
          </a:p>
          <a:p>
            <a:pPr>
              <a:spcBef>
                <a:spcPts val="0"/>
              </a:spcBef>
            </a:pPr>
            <a:r>
              <a:rPr lang="en-GB" dirty="0" smtClean="0"/>
              <a:t>Unclassified (U) was still used.</a:t>
            </a:r>
          </a:p>
          <a:p>
            <a:pPr>
              <a:spcBef>
                <a:spcPts val="0"/>
              </a:spcBef>
            </a:pPr>
            <a:r>
              <a:rPr lang="en-GB" dirty="0" smtClean="0"/>
              <a:t>Ofqual has only introduced this as a special measure as they felt tier of entry wasn’t down to the student and some students had been incorrectly entered.</a:t>
            </a:r>
          </a:p>
          <a:p>
            <a:pPr>
              <a:spcBef>
                <a:spcPts val="0"/>
              </a:spcBef>
            </a:pPr>
            <a:r>
              <a:rPr lang="en-GB" dirty="0" smtClean="0"/>
              <a:t>Applied to all awarding bodies.</a:t>
            </a:r>
          </a:p>
          <a:p>
            <a:pPr>
              <a:spcBef>
                <a:spcPts val="0"/>
              </a:spcBef>
            </a:pPr>
            <a:r>
              <a:rPr lang="en-GB" dirty="0" smtClean="0"/>
              <a:t>Single </a:t>
            </a:r>
            <a:r>
              <a:rPr lang="en-GB" dirty="0"/>
              <a:t>S</a:t>
            </a:r>
            <a:r>
              <a:rPr lang="en-GB" dirty="0" smtClean="0"/>
              <a:t>cience grade 3 extended from half range to a full width boundary.</a:t>
            </a:r>
          </a:p>
          <a:p>
            <a:pPr marL="0" indent="0">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2062394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school accountability measures</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pPr marL="0" indent="0">
              <a:buNone/>
            </a:pPr>
            <a:r>
              <a:rPr lang="en-GB" sz="2400" dirty="0" smtClean="0"/>
              <a:t>What counts towards a schools’ league table performance?</a:t>
            </a:r>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1184396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Secondary school accountability measures</a:t>
            </a:r>
            <a:endParaRPr lang="en-GB" dirty="0"/>
          </a:p>
        </p:txBody>
      </p:sp>
      <p:sp>
        <p:nvSpPr>
          <p:cNvPr id="6" name="Content Placeholder 5"/>
          <p:cNvSpPr>
            <a:spLocks noGrp="1"/>
          </p:cNvSpPr>
          <p:nvPr>
            <p:ph idx="1"/>
          </p:nvPr>
        </p:nvSpPr>
        <p:spPr/>
        <p:txBody>
          <a:bodyPr/>
          <a:lstStyle/>
          <a:p>
            <a:pPr>
              <a:spcBef>
                <a:spcPts val="0"/>
              </a:spcBef>
            </a:pPr>
            <a:r>
              <a:rPr lang="en-GB" dirty="0"/>
              <a:t>P</a:t>
            </a:r>
            <a:r>
              <a:rPr lang="en-GB" dirty="0" smtClean="0"/>
              <a:t>ercentage </a:t>
            </a:r>
            <a:r>
              <a:rPr lang="en-GB" dirty="0"/>
              <a:t>of pupils achieving a grade 5 or above in English and </a:t>
            </a:r>
            <a:r>
              <a:rPr lang="en-GB" dirty="0" smtClean="0"/>
              <a:t>maths</a:t>
            </a:r>
            <a:endParaRPr lang="en-GB" dirty="0"/>
          </a:p>
          <a:p>
            <a:pPr>
              <a:spcBef>
                <a:spcPts val="0"/>
              </a:spcBef>
            </a:pPr>
            <a:r>
              <a:rPr lang="en-GB" dirty="0" smtClean="0"/>
              <a:t>Percentage </a:t>
            </a:r>
            <a:r>
              <a:rPr lang="en-GB" dirty="0"/>
              <a:t>of students staying in education or going into employment after key stage 4 (pupil destinations</a:t>
            </a:r>
            <a:r>
              <a:rPr lang="en-GB" dirty="0" smtClean="0"/>
              <a:t>).</a:t>
            </a:r>
            <a:endParaRPr lang="en-GB" dirty="0"/>
          </a:p>
          <a:p>
            <a:pPr>
              <a:spcBef>
                <a:spcPts val="0"/>
              </a:spcBef>
            </a:pPr>
            <a:r>
              <a:rPr lang="en-GB" dirty="0" smtClean="0"/>
              <a:t>Percentage </a:t>
            </a:r>
            <a:r>
              <a:rPr lang="en-GB" dirty="0"/>
              <a:t>of pupils entering the English Baccalaureate (</a:t>
            </a:r>
            <a:r>
              <a:rPr lang="en-GB" dirty="0" smtClean="0"/>
              <a:t>Ebacc)</a:t>
            </a:r>
            <a:endParaRPr lang="en-GB" dirty="0"/>
          </a:p>
          <a:p>
            <a:pPr>
              <a:spcBef>
                <a:spcPts val="0"/>
              </a:spcBef>
            </a:pPr>
            <a:r>
              <a:rPr lang="en-GB" dirty="0"/>
              <a:t>English </a:t>
            </a:r>
            <a:r>
              <a:rPr lang="en-GB" dirty="0" smtClean="0"/>
              <a:t>Baccalaureate Average </a:t>
            </a:r>
            <a:r>
              <a:rPr lang="en-GB" dirty="0"/>
              <a:t>Point Score (EBacc APS</a:t>
            </a:r>
            <a:r>
              <a:rPr lang="en-GB" dirty="0" smtClean="0"/>
              <a:t>)</a:t>
            </a:r>
          </a:p>
          <a:p>
            <a:pPr>
              <a:spcBef>
                <a:spcPts val="0"/>
              </a:spcBef>
            </a:pPr>
            <a:r>
              <a:rPr lang="en-GB" dirty="0"/>
              <a:t>A</a:t>
            </a:r>
            <a:r>
              <a:rPr lang="en-GB" dirty="0" smtClean="0"/>
              <a:t>ttainment </a:t>
            </a:r>
            <a:r>
              <a:rPr lang="en-GB" dirty="0"/>
              <a:t>across the same </a:t>
            </a:r>
            <a:r>
              <a:rPr lang="en-GB" dirty="0" smtClean="0"/>
              <a:t>eight </a:t>
            </a:r>
            <a:r>
              <a:rPr lang="en-GB" dirty="0"/>
              <a:t>qualifications (Attainment 8</a:t>
            </a:r>
            <a:r>
              <a:rPr lang="en-GB" dirty="0" smtClean="0"/>
              <a:t>)</a:t>
            </a:r>
          </a:p>
          <a:p>
            <a:pPr>
              <a:spcBef>
                <a:spcPts val="0"/>
              </a:spcBef>
            </a:pPr>
            <a:r>
              <a:rPr lang="en-GB" dirty="0" smtClean="0"/>
              <a:t>Progress </a:t>
            </a:r>
            <a:r>
              <a:rPr lang="en-GB" dirty="0"/>
              <a:t>across </a:t>
            </a:r>
            <a:r>
              <a:rPr lang="en-GB" dirty="0" smtClean="0"/>
              <a:t>eight </a:t>
            </a:r>
            <a:r>
              <a:rPr lang="en-GB" dirty="0"/>
              <a:t>qualifications (Progress 8</a:t>
            </a:r>
            <a:r>
              <a:rPr lang="en-GB" dirty="0" smtClean="0"/>
              <a:t>)</a:t>
            </a:r>
            <a:endParaRPr lang="en-GB" dirty="0"/>
          </a:p>
        </p:txBody>
      </p:sp>
      <p:sp>
        <p:nvSpPr>
          <p:cNvPr id="5" name="Title 1"/>
          <p:cNvSpPr txBox="1">
            <a:spLocks/>
          </p:cNvSpPr>
          <p:nvPr/>
        </p:nvSpPr>
        <p:spPr>
          <a:xfrm>
            <a:off x="457200" y="485800"/>
            <a:ext cx="8229600" cy="466700"/>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z="3200" b="1" dirty="0" smtClean="0">
                <a:solidFill>
                  <a:srgbClr val="412878"/>
                </a:solidFill>
              </a:rPr>
              <a:t/>
            </a:r>
            <a:br>
              <a:rPr lang="en-GB" sz="3200" b="1" dirty="0" smtClean="0">
                <a:solidFill>
                  <a:srgbClr val="412878"/>
                </a:solidFill>
              </a:rPr>
            </a:br>
            <a:endParaRPr lang="en-GB" sz="3200" b="1" dirty="0">
              <a:solidFill>
                <a:srgbClr val="412878"/>
              </a:solidFill>
            </a:endParaRPr>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32</a:t>
            </a:fld>
            <a:endParaRPr lang="en-GB" dirty="0"/>
          </a:p>
        </p:txBody>
      </p:sp>
    </p:spTree>
    <p:extLst>
      <p:ext uri="{BB962C8B-B14F-4D97-AF65-F5344CB8AC3E}">
        <p14:creationId xmlns:p14="http://schemas.microsoft.com/office/powerpoint/2010/main" val="2655688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EBacc? </a:t>
            </a:r>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spcBef>
                <a:spcPts val="0"/>
              </a:spcBef>
              <a:buNone/>
            </a:pPr>
            <a:r>
              <a:rPr lang="en-GB" dirty="0"/>
              <a:t>To enter the EBacc, pupils must take at least seven or eight GCSE qualifications across five subject ‘pillars’: </a:t>
            </a:r>
          </a:p>
          <a:p>
            <a:pPr marL="0" indent="0">
              <a:buNone/>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2626332"/>
            <a:ext cx="8045450" cy="302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2711435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Attainment 8?</a:t>
            </a:r>
            <a:endParaRPr lang="en-GB"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r="1173"/>
          <a:stretch/>
        </p:blipFill>
        <p:spPr bwMode="auto">
          <a:xfrm>
            <a:off x="539750" y="1731599"/>
            <a:ext cx="8045450" cy="2650395"/>
          </a:xfrm>
          <a:prstGeom prst="rect">
            <a:avLst/>
          </a:prstGeom>
          <a:noFill/>
          <a:ln>
            <a:noFill/>
          </a:ln>
        </p:spPr>
      </p:pic>
      <p:sp>
        <p:nvSpPr>
          <p:cNvPr id="5" name="Title 1"/>
          <p:cNvSpPr txBox="1">
            <a:spLocks/>
          </p:cNvSpPr>
          <p:nvPr/>
        </p:nvSpPr>
        <p:spPr>
          <a:xfrm>
            <a:off x="457200" y="485800"/>
            <a:ext cx="8229600" cy="466700"/>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z="3200" b="1" dirty="0" smtClean="0">
                <a:solidFill>
                  <a:srgbClr val="412878"/>
                </a:solidFill>
              </a:rPr>
              <a:t/>
            </a:r>
            <a:br>
              <a:rPr lang="en-GB" sz="3200" b="1" dirty="0" smtClean="0">
                <a:solidFill>
                  <a:srgbClr val="412878"/>
                </a:solidFill>
              </a:rPr>
            </a:br>
            <a:endParaRPr lang="en-GB" sz="3200" b="1" dirty="0">
              <a:solidFill>
                <a:srgbClr val="412878"/>
              </a:solidFill>
            </a:endParaRPr>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34</a:t>
            </a:fld>
            <a:endParaRPr lang="en-GB" dirty="0"/>
          </a:p>
        </p:txBody>
      </p:sp>
    </p:spTree>
    <p:extLst>
      <p:ext uri="{BB962C8B-B14F-4D97-AF65-F5344CB8AC3E}">
        <p14:creationId xmlns:p14="http://schemas.microsoft.com/office/powerpoint/2010/main" val="3897631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000" y="239257"/>
            <a:ext cx="8045200" cy="431181"/>
          </a:xfrm>
        </p:spPr>
        <p:txBody>
          <a:bodyPr/>
          <a:lstStyle/>
          <a:p>
            <a:r>
              <a:rPr lang="en-GB" dirty="0">
                <a:solidFill>
                  <a:srgbClr val="412878"/>
                </a:solidFill>
              </a:rPr>
              <a:t>Attainment 8 − Bucket 1 (maths and English slots)</a:t>
            </a:r>
            <a:br>
              <a:rPr lang="en-GB" dirty="0">
                <a:solidFill>
                  <a:srgbClr val="412878"/>
                </a:solidFill>
              </a:rPr>
            </a:br>
            <a:endParaRPr lang="en-GB" dirty="0"/>
          </a:p>
        </p:txBody>
      </p:sp>
      <p:sp>
        <p:nvSpPr>
          <p:cNvPr id="6" name="Content Placeholder 5"/>
          <p:cNvSpPr>
            <a:spLocks noGrp="1"/>
          </p:cNvSpPr>
          <p:nvPr>
            <p:ph idx="1"/>
          </p:nvPr>
        </p:nvSpPr>
        <p:spPr/>
        <p:txBody>
          <a:bodyPr/>
          <a:lstStyle/>
          <a:p>
            <a:pPr>
              <a:spcBef>
                <a:spcPts val="0"/>
              </a:spcBef>
            </a:pPr>
            <a:r>
              <a:rPr lang="en-GB" dirty="0" smtClean="0"/>
              <a:t>Maths: Double-weighted slot; only </a:t>
            </a:r>
            <a:r>
              <a:rPr lang="en-GB" dirty="0"/>
              <a:t>EBacc maths qualifications can </a:t>
            </a:r>
            <a:r>
              <a:rPr lang="en-GB" dirty="0" smtClean="0"/>
              <a:t>count.</a:t>
            </a:r>
            <a:endParaRPr lang="en-GB" dirty="0"/>
          </a:p>
          <a:p>
            <a:pPr marL="180975" indent="-180975">
              <a:spcBef>
                <a:spcPts val="0"/>
              </a:spcBef>
            </a:pPr>
            <a:endParaRPr lang="en-GB" dirty="0"/>
          </a:p>
          <a:p>
            <a:pPr>
              <a:spcBef>
                <a:spcPts val="0"/>
              </a:spcBef>
            </a:pPr>
            <a:r>
              <a:rPr lang="en-GB" dirty="0" smtClean="0"/>
              <a:t>English: Double-weighted slot; only </a:t>
            </a:r>
            <a:r>
              <a:rPr lang="en-GB" dirty="0"/>
              <a:t>if student has taken both English Language and English </a:t>
            </a:r>
            <a:r>
              <a:rPr lang="en-GB" dirty="0" smtClean="0"/>
              <a:t>Literature.</a:t>
            </a:r>
            <a:endParaRPr lang="en-GB" dirty="0"/>
          </a:p>
          <a:p>
            <a:pPr marL="180975" indent="-180975">
              <a:spcBef>
                <a:spcPts val="0"/>
              </a:spcBef>
            </a:pPr>
            <a:endParaRPr lang="en-GB" dirty="0"/>
          </a:p>
          <a:p>
            <a:pPr>
              <a:spcBef>
                <a:spcPts val="0"/>
              </a:spcBef>
            </a:pPr>
            <a:r>
              <a:rPr lang="en-GB" dirty="0"/>
              <a:t>Best score from language or literature is </a:t>
            </a:r>
            <a:r>
              <a:rPr lang="en-GB" dirty="0" smtClean="0"/>
              <a:t>double-weighted</a:t>
            </a:r>
            <a:r>
              <a:rPr lang="en-GB" dirty="0"/>
              <a:t>; </a:t>
            </a:r>
            <a:r>
              <a:rPr lang="en-GB" dirty="0" smtClean="0"/>
              <a:t>the </a:t>
            </a:r>
            <a:r>
              <a:rPr lang="en-GB" dirty="0"/>
              <a:t>second best score of literature and language can be counted in the 'open' group of </a:t>
            </a:r>
            <a:r>
              <a:rPr lang="en-GB" dirty="0" smtClean="0"/>
              <a:t>subjects </a:t>
            </a:r>
            <a:r>
              <a:rPr lang="en-GB" dirty="0"/>
              <a:t>if it is one of the student's highest scores in this </a:t>
            </a:r>
            <a:r>
              <a:rPr lang="en-GB" dirty="0" smtClean="0"/>
              <a:t>group.</a:t>
            </a:r>
            <a:endParaRPr lang="en-GB" sz="2000" dirty="0"/>
          </a:p>
          <a:p>
            <a:endParaRPr lang="en-GB" dirty="0"/>
          </a:p>
          <a:p>
            <a:endParaRPr lang="en-GB" dirty="0"/>
          </a:p>
        </p:txBody>
      </p:sp>
      <p:sp>
        <p:nvSpPr>
          <p:cNvPr id="2" name="Footer Placeholder 1"/>
          <p:cNvSpPr>
            <a:spLocks noGrp="1"/>
          </p:cNvSpPr>
          <p:nvPr>
            <p:ph type="ftr" sz="quarter" idx="10"/>
          </p:nvPr>
        </p:nvSpPr>
        <p:spPr/>
        <p:txBody>
          <a:bodyPr/>
          <a:lstStyle/>
          <a:p>
            <a:r>
              <a:rPr lang="en-US" dirty="0" smtClean="0"/>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35</a:t>
            </a:fld>
            <a:endParaRPr lang="en-GB" dirty="0"/>
          </a:p>
        </p:txBody>
      </p:sp>
    </p:spTree>
    <p:extLst>
      <p:ext uri="{BB962C8B-B14F-4D97-AF65-F5344CB8AC3E}">
        <p14:creationId xmlns:p14="http://schemas.microsoft.com/office/powerpoint/2010/main" val="810919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p:txBody>
          <a:bodyPr/>
          <a:lstStyle/>
          <a:p>
            <a:r>
              <a:rPr lang="en-GB" dirty="0">
                <a:solidFill>
                  <a:srgbClr val="412878"/>
                </a:solidFill>
              </a:rPr>
              <a:t>Attainment 8 − Bucket </a:t>
            </a:r>
            <a:r>
              <a:rPr lang="en-GB" dirty="0" smtClean="0">
                <a:solidFill>
                  <a:srgbClr val="412878"/>
                </a:solidFill>
              </a:rPr>
              <a:t>2 (Ebacc slots</a:t>
            </a:r>
            <a:r>
              <a:rPr lang="en-GB" dirty="0">
                <a:solidFill>
                  <a:srgbClr val="412878"/>
                </a:solidFill>
              </a:rPr>
              <a:t>)</a:t>
            </a:r>
            <a:br>
              <a:rPr lang="en-GB" dirty="0">
                <a:solidFill>
                  <a:srgbClr val="412878"/>
                </a:solidFill>
              </a:rPr>
            </a:br>
            <a:endParaRPr lang="en-GB" dirty="0"/>
          </a:p>
        </p:txBody>
      </p:sp>
      <p:sp>
        <p:nvSpPr>
          <p:cNvPr id="7" name="Content Placeholder 6"/>
          <p:cNvSpPr>
            <a:spLocks noGrp="1"/>
          </p:cNvSpPr>
          <p:nvPr>
            <p:ph idx="1"/>
          </p:nvPr>
        </p:nvSpPr>
        <p:spPr/>
        <p:txBody>
          <a:bodyPr/>
          <a:lstStyle/>
          <a:p>
            <a:pPr>
              <a:spcBef>
                <a:spcPts val="0"/>
              </a:spcBef>
            </a:pPr>
            <a:r>
              <a:rPr lang="en-GB" dirty="0" smtClean="0"/>
              <a:t>The </a:t>
            </a:r>
            <a:r>
              <a:rPr lang="en-GB" dirty="0"/>
              <a:t>three highest point scores from any of the EBacc qualifications in Science subjects, Computer Science, History, Geography and </a:t>
            </a:r>
            <a:r>
              <a:rPr lang="en-GB" dirty="0" smtClean="0"/>
              <a:t>Languages.</a:t>
            </a:r>
            <a:endParaRPr lang="en-GB" dirty="0"/>
          </a:p>
          <a:p>
            <a:pPr marL="180975" indent="-180975">
              <a:spcBef>
                <a:spcPts val="0"/>
              </a:spcBef>
            </a:pPr>
            <a:endParaRPr lang="en-GB" dirty="0"/>
          </a:p>
          <a:p>
            <a:pPr>
              <a:spcBef>
                <a:spcPts val="0"/>
              </a:spcBef>
            </a:pPr>
            <a:r>
              <a:rPr lang="en-GB" dirty="0"/>
              <a:t>English Literature and English Language cannot be included in the EBacc group of </a:t>
            </a:r>
            <a:r>
              <a:rPr lang="en-GB" dirty="0" smtClean="0"/>
              <a:t>subjects.</a:t>
            </a:r>
            <a:endParaRPr lang="en-GB" dirty="0"/>
          </a:p>
          <a:p>
            <a:pPr marL="180975" indent="-180975">
              <a:spcBef>
                <a:spcPts val="0"/>
              </a:spcBef>
            </a:pPr>
            <a:endParaRPr lang="en-GB" dirty="0"/>
          </a:p>
          <a:p>
            <a:pPr>
              <a:spcBef>
                <a:spcPts val="0"/>
              </a:spcBef>
            </a:pPr>
            <a:r>
              <a:rPr lang="en-GB" dirty="0"/>
              <a:t>No stipulation about the types of Ebacc subjects which can count (eg could all be Science or Languages</a:t>
            </a:r>
            <a:r>
              <a:rPr lang="en-GB" dirty="0" smtClean="0"/>
              <a:t>). </a:t>
            </a:r>
            <a:endParaRPr lang="en-GB" dirty="0"/>
          </a:p>
          <a:p>
            <a:pPr marL="180975" indent="-180975">
              <a:spcBef>
                <a:spcPts val="0"/>
              </a:spcBef>
            </a:pPr>
            <a:endParaRPr lang="en-GB" dirty="0"/>
          </a:p>
          <a:p>
            <a:pPr>
              <a:spcBef>
                <a:spcPts val="0"/>
              </a:spcBef>
            </a:pPr>
            <a:r>
              <a:rPr lang="en-GB" dirty="0"/>
              <a:t>Combined Science can take up two slots (the only double award that can do so</a:t>
            </a:r>
            <a:r>
              <a:rPr lang="en-GB" dirty="0" smtClean="0"/>
              <a:t>).</a:t>
            </a:r>
            <a:endParaRPr lang="en-GB" dirty="0"/>
          </a:p>
          <a:p>
            <a:pPr marL="0" indent="0">
              <a:buNone/>
            </a:pPr>
            <a:endParaRPr lang="en-GB" dirty="0"/>
          </a:p>
        </p:txBody>
      </p:sp>
      <p:sp>
        <p:nvSpPr>
          <p:cNvPr id="2" name="Footer Placeholder 1"/>
          <p:cNvSpPr>
            <a:spLocks noGrp="1"/>
          </p:cNvSpPr>
          <p:nvPr>
            <p:ph type="ftr" sz="quarter" idx="10"/>
          </p:nvPr>
        </p:nvSpPr>
        <p:spPr/>
        <p:txBody>
          <a:bodyPr/>
          <a:lstStyle/>
          <a:p>
            <a:r>
              <a:rPr lang="en-US" dirty="0" smtClean="0"/>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2662165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Attainment 8 </a:t>
            </a:r>
            <a:r>
              <a:rPr lang="en-GB" dirty="0">
                <a:solidFill>
                  <a:srgbClr val="412878"/>
                </a:solidFill>
              </a:rPr>
              <a:t>− </a:t>
            </a:r>
            <a:r>
              <a:rPr lang="en-GB" dirty="0" smtClean="0"/>
              <a:t>Bucket </a:t>
            </a:r>
            <a:r>
              <a:rPr lang="en-GB" dirty="0"/>
              <a:t>3 (‘Open’ slots) </a:t>
            </a:r>
          </a:p>
        </p:txBody>
      </p:sp>
      <p:sp>
        <p:nvSpPr>
          <p:cNvPr id="3" name="Content Placeholder 2"/>
          <p:cNvSpPr>
            <a:spLocks noGrp="1"/>
          </p:cNvSpPr>
          <p:nvPr>
            <p:ph idx="1"/>
          </p:nvPr>
        </p:nvSpPr>
        <p:spPr/>
        <p:txBody>
          <a:bodyPr>
            <a:noAutofit/>
          </a:bodyPr>
          <a:lstStyle/>
          <a:p>
            <a:pPr>
              <a:spcBef>
                <a:spcPts val="0"/>
              </a:spcBef>
            </a:pPr>
            <a:r>
              <a:rPr lang="en-GB" dirty="0" smtClean="0"/>
              <a:t>From </a:t>
            </a:r>
            <a:r>
              <a:rPr lang="en-GB" dirty="0"/>
              <a:t>2017, approved non-GCSE qualifications are those categorised as Technical </a:t>
            </a:r>
            <a:r>
              <a:rPr lang="en-GB" dirty="0" smtClean="0"/>
              <a:t>Awards.</a:t>
            </a:r>
          </a:p>
          <a:p>
            <a:pPr marL="180975" indent="-180975">
              <a:spcBef>
                <a:spcPts val="0"/>
              </a:spcBef>
            </a:pPr>
            <a:endParaRPr lang="en-GB" dirty="0" smtClean="0"/>
          </a:p>
          <a:p>
            <a:pPr>
              <a:spcBef>
                <a:spcPts val="0"/>
              </a:spcBef>
            </a:pPr>
            <a:r>
              <a:rPr lang="en-GB" dirty="0" smtClean="0"/>
              <a:t>Contains </a:t>
            </a:r>
            <a:r>
              <a:rPr lang="en-GB" dirty="0"/>
              <a:t>the </a:t>
            </a:r>
            <a:r>
              <a:rPr lang="en-GB" dirty="0" smtClean="0"/>
              <a:t>three highest </a:t>
            </a:r>
            <a:r>
              <a:rPr lang="en-GB" dirty="0"/>
              <a:t>point scores in any </a:t>
            </a:r>
            <a:r>
              <a:rPr lang="en-GB" dirty="0" smtClean="0"/>
              <a:t>three </a:t>
            </a:r>
            <a:r>
              <a:rPr lang="en-GB" dirty="0"/>
              <a:t>other subjects, including English </a:t>
            </a:r>
            <a:r>
              <a:rPr lang="en-GB" dirty="0" smtClean="0"/>
              <a:t>Language </a:t>
            </a:r>
            <a:r>
              <a:rPr lang="en-GB" dirty="0"/>
              <a:t>or </a:t>
            </a:r>
            <a:r>
              <a:rPr lang="en-GB" dirty="0" smtClean="0"/>
              <a:t>Literature </a:t>
            </a:r>
            <a:r>
              <a:rPr lang="en-GB" dirty="0"/>
              <a:t>(if not counted in the English slot), further GCSE qualifications (including EBacc subjects) or any other non-GCSE qualifications on the DfE approved </a:t>
            </a:r>
            <a:r>
              <a:rPr lang="en-GB" dirty="0" smtClean="0"/>
              <a:t>list.</a:t>
            </a:r>
          </a:p>
          <a:p>
            <a:pPr marL="180975" indent="-180975">
              <a:spcBef>
                <a:spcPts val="0"/>
              </a:spcBef>
            </a:pPr>
            <a:endParaRPr lang="en-GB" dirty="0" smtClean="0"/>
          </a:p>
          <a:p>
            <a:pPr>
              <a:spcBef>
                <a:spcPts val="0"/>
              </a:spcBef>
            </a:pPr>
            <a:r>
              <a:rPr lang="en-GB" dirty="0" smtClean="0"/>
              <a:t>If </a:t>
            </a:r>
            <a:r>
              <a:rPr lang="en-GB" dirty="0"/>
              <a:t>a student has not taken the maximum number of qualifications that count in each group then they will receive a point score of zero where a slot is </a:t>
            </a:r>
            <a:r>
              <a:rPr lang="en-GB" dirty="0" smtClean="0"/>
              <a:t>empty.</a:t>
            </a: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37</a:t>
            </a:fld>
            <a:endParaRPr lang="en-GB" dirty="0"/>
          </a:p>
        </p:txBody>
      </p:sp>
    </p:spTree>
    <p:extLst>
      <p:ext uri="{BB962C8B-B14F-4D97-AF65-F5344CB8AC3E}">
        <p14:creationId xmlns:p14="http://schemas.microsoft.com/office/powerpoint/2010/main" val="3592195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What is Progress 8?</a:t>
            </a:r>
            <a:endParaRPr lang="en-GB" dirty="0"/>
          </a:p>
        </p:txBody>
      </p:sp>
      <p:sp>
        <p:nvSpPr>
          <p:cNvPr id="3" name="Content Placeholder 2"/>
          <p:cNvSpPr>
            <a:spLocks noGrp="1"/>
          </p:cNvSpPr>
          <p:nvPr>
            <p:ph idx="1"/>
          </p:nvPr>
        </p:nvSpPr>
        <p:spPr/>
        <p:txBody>
          <a:bodyPr>
            <a:noAutofit/>
          </a:bodyPr>
          <a:lstStyle/>
          <a:p>
            <a:pPr>
              <a:spcBef>
                <a:spcPts val="0"/>
              </a:spcBef>
            </a:pPr>
            <a:r>
              <a:rPr lang="en-GB" dirty="0" smtClean="0"/>
              <a:t>An Attainment 8 score is dependant on ability of the cohort.</a:t>
            </a:r>
          </a:p>
          <a:p>
            <a:pPr>
              <a:spcBef>
                <a:spcPts val="0"/>
              </a:spcBef>
            </a:pPr>
            <a:endParaRPr lang="en-GB" dirty="0"/>
          </a:p>
          <a:p>
            <a:pPr>
              <a:spcBef>
                <a:spcPts val="0"/>
              </a:spcBef>
            </a:pPr>
            <a:r>
              <a:rPr lang="en-GB" dirty="0" smtClean="0"/>
              <a:t>Progress 8 is the main </a:t>
            </a:r>
            <a:r>
              <a:rPr lang="en-GB" dirty="0"/>
              <a:t>headline </a:t>
            </a:r>
            <a:r>
              <a:rPr lang="en-GB" dirty="0" smtClean="0"/>
              <a:t>measure/</a:t>
            </a:r>
            <a:r>
              <a:rPr lang="en-GB" dirty="0" smtClean="0">
                <a:cs typeface="Arial" pitchFamily="34" charset="0"/>
              </a:rPr>
              <a:t>the </a:t>
            </a:r>
            <a:r>
              <a:rPr lang="en-GB" b="1" dirty="0">
                <a:cs typeface="Arial" pitchFamily="34" charset="0"/>
              </a:rPr>
              <a:t>only </a:t>
            </a:r>
            <a:r>
              <a:rPr lang="en-GB" dirty="0">
                <a:cs typeface="Arial" pitchFamily="34" charset="0"/>
              </a:rPr>
              <a:t>measure used for floor standards from </a:t>
            </a:r>
            <a:r>
              <a:rPr lang="en-GB" dirty="0" smtClean="0">
                <a:cs typeface="Arial" pitchFamily="34" charset="0"/>
              </a:rPr>
              <a:t>2016.</a:t>
            </a:r>
          </a:p>
          <a:p>
            <a:pPr>
              <a:spcBef>
                <a:spcPts val="0"/>
              </a:spcBef>
            </a:pPr>
            <a:endParaRPr lang="en-GB" dirty="0"/>
          </a:p>
          <a:p>
            <a:pPr>
              <a:spcBef>
                <a:spcPts val="0"/>
              </a:spcBef>
            </a:pPr>
            <a:r>
              <a:rPr lang="en-GB" dirty="0" smtClean="0"/>
              <a:t>A </a:t>
            </a:r>
            <a:r>
              <a:rPr lang="en-GB" dirty="0"/>
              <a:t>measure of students' progress in 8 key subjects between KS2 and KS4 (</a:t>
            </a:r>
            <a:r>
              <a:rPr lang="en-US" dirty="0"/>
              <a:t>same 8 subjects as used for Attainment 8</a:t>
            </a:r>
            <a:r>
              <a:rPr lang="en-US" dirty="0" smtClean="0"/>
              <a:t>).</a:t>
            </a:r>
          </a:p>
          <a:p>
            <a:pPr>
              <a:spcBef>
                <a:spcPts val="0"/>
              </a:spcBef>
            </a:pPr>
            <a:endParaRPr lang="en-GB" dirty="0"/>
          </a:p>
          <a:p>
            <a:pPr lvl="0">
              <a:spcBef>
                <a:spcPts val="0"/>
              </a:spcBef>
            </a:pPr>
            <a:r>
              <a:rPr lang="en-GB" dirty="0" smtClean="0"/>
              <a:t>The </a:t>
            </a:r>
            <a:r>
              <a:rPr lang="en-GB" dirty="0"/>
              <a:t>average of all students' progress will create the school's </a:t>
            </a:r>
            <a:r>
              <a:rPr lang="en-GB" dirty="0" smtClean="0"/>
              <a:t>result.</a:t>
            </a: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38</a:t>
            </a:fld>
            <a:endParaRPr lang="en-GB" dirty="0"/>
          </a:p>
        </p:txBody>
      </p:sp>
    </p:spTree>
    <p:extLst>
      <p:ext uri="{BB962C8B-B14F-4D97-AF65-F5344CB8AC3E}">
        <p14:creationId xmlns:p14="http://schemas.microsoft.com/office/powerpoint/2010/main" val="1106924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What is Progress 8?</a:t>
            </a:r>
            <a:endParaRPr lang="en-GB" dirty="0"/>
          </a:p>
        </p:txBody>
      </p:sp>
      <p:sp>
        <p:nvSpPr>
          <p:cNvPr id="3" name="Content Placeholder 2"/>
          <p:cNvSpPr>
            <a:spLocks noGrp="1"/>
          </p:cNvSpPr>
          <p:nvPr>
            <p:ph idx="1"/>
          </p:nvPr>
        </p:nvSpPr>
        <p:spPr/>
        <p:txBody>
          <a:bodyPr>
            <a:noAutofit/>
          </a:bodyPr>
          <a:lstStyle/>
          <a:p>
            <a:pPr>
              <a:spcBef>
                <a:spcPts val="0"/>
              </a:spcBef>
            </a:pPr>
            <a:r>
              <a:rPr lang="en-GB" dirty="0" smtClean="0"/>
              <a:t>It </a:t>
            </a:r>
            <a:r>
              <a:rPr lang="en-GB" dirty="0"/>
              <a:t>shows whether students have performed to expectation (based on prior performance using a value added method, using KS2 English and maths results as a baseline</a:t>
            </a:r>
            <a:r>
              <a:rPr lang="en-GB" dirty="0" smtClean="0"/>
              <a:t>).</a:t>
            </a:r>
          </a:p>
          <a:p>
            <a:pPr>
              <a:spcBef>
                <a:spcPts val="0"/>
              </a:spcBef>
            </a:pPr>
            <a:endParaRPr lang="en-GB" dirty="0"/>
          </a:p>
          <a:p>
            <a:pPr lvl="0">
              <a:spcBef>
                <a:spcPts val="0"/>
              </a:spcBef>
            </a:pPr>
            <a:r>
              <a:rPr lang="en-GB" dirty="0" smtClean="0"/>
              <a:t>Benchmarks </a:t>
            </a:r>
            <a:r>
              <a:rPr lang="en-GB" dirty="0"/>
              <a:t>school against the average performance of a school with the same intake </a:t>
            </a:r>
            <a:r>
              <a:rPr lang="en-GB" dirty="0" smtClean="0"/>
              <a:t>− </a:t>
            </a:r>
            <a:r>
              <a:rPr lang="en-GB" dirty="0"/>
              <a:t>students’ results at the end of KS4 are compared to the actual achievements of other students with the same prior </a:t>
            </a:r>
            <a:r>
              <a:rPr lang="en-GB" dirty="0" smtClean="0"/>
              <a:t>attainment.</a:t>
            </a: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39</a:t>
            </a:fld>
            <a:endParaRPr lang="en-GB" dirty="0"/>
          </a:p>
        </p:txBody>
      </p:sp>
    </p:spTree>
    <p:extLst>
      <p:ext uri="{BB962C8B-B14F-4D97-AF65-F5344CB8AC3E}">
        <p14:creationId xmlns:p14="http://schemas.microsoft.com/office/powerpoint/2010/main" val="120471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overview</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r>
              <a:rPr lang="en-GB" dirty="0" smtClean="0"/>
              <a:t>Structure of secondary assessment in England</a:t>
            </a:r>
            <a:endParaRPr lang="en-GB" dirty="0"/>
          </a:p>
          <a:p>
            <a:r>
              <a:rPr lang="en-GB" dirty="0"/>
              <a:t>What is a </a:t>
            </a:r>
            <a:r>
              <a:rPr lang="en-GB" dirty="0" smtClean="0"/>
              <a:t>specification?</a:t>
            </a:r>
            <a:endParaRPr lang="en-GB" dirty="0"/>
          </a:p>
          <a:p>
            <a:r>
              <a:rPr lang="en-GB" dirty="0" smtClean="0"/>
              <a:t>Our </a:t>
            </a:r>
            <a:r>
              <a:rPr lang="en-GB" dirty="0"/>
              <a:t>S</a:t>
            </a:r>
            <a:r>
              <a:rPr lang="en-GB" dirty="0" smtClean="0"/>
              <a:t>cience </a:t>
            </a:r>
            <a:r>
              <a:rPr lang="en-GB" dirty="0"/>
              <a:t>papers and mark schemes </a:t>
            </a:r>
          </a:p>
          <a:p>
            <a:r>
              <a:rPr lang="en-GB" dirty="0" smtClean="0"/>
              <a:t>Recent reform of qualifications</a:t>
            </a:r>
            <a:endParaRPr lang="en-GB" dirty="0"/>
          </a:p>
          <a:p>
            <a:r>
              <a:rPr lang="en-GB" dirty="0" smtClean="0"/>
              <a:t>Progress/Attainment 8</a:t>
            </a:r>
            <a:endParaRPr lang="en-GB" dirty="0"/>
          </a:p>
          <a:p>
            <a:r>
              <a:rPr lang="en-GB" dirty="0" smtClean="0"/>
              <a:t>Overview of awarding</a:t>
            </a:r>
            <a:endParaRPr lang="en-GB" dirty="0"/>
          </a:p>
          <a:p>
            <a:r>
              <a:rPr lang="en-GB" dirty="0" smtClean="0"/>
              <a:t>Our resources</a:t>
            </a:r>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82479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awarding process</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endParaRPr lang="en-GB" sz="2400" dirty="0" smtClean="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40</a:t>
            </a:fld>
            <a:endParaRPr lang="en-GB" dirty="0"/>
          </a:p>
        </p:txBody>
      </p:sp>
    </p:spTree>
    <p:extLst>
      <p:ext uri="{BB962C8B-B14F-4D97-AF65-F5344CB8AC3E}">
        <p14:creationId xmlns:p14="http://schemas.microsoft.com/office/powerpoint/2010/main" val="138459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exactly is awarding?</a:t>
            </a:r>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a:xfrm>
            <a:off x="540000" y="1731713"/>
            <a:ext cx="4970838" cy="4406804"/>
          </a:xfrm>
        </p:spPr>
        <p:txBody>
          <a:bodyPr/>
          <a:lstStyle/>
          <a:p>
            <a:pPr marL="0" indent="0">
              <a:spcBef>
                <a:spcPts val="0"/>
              </a:spcBef>
              <a:buNone/>
            </a:pPr>
            <a:r>
              <a:rPr lang="en-GB" dirty="0"/>
              <a:t>Awarding is the process by which the </a:t>
            </a:r>
            <a:r>
              <a:rPr lang="en-GB" dirty="0" smtClean="0"/>
              <a:t>grade </a:t>
            </a:r>
            <a:r>
              <a:rPr lang="en-GB" dirty="0"/>
              <a:t>boundary marks are determined </a:t>
            </a:r>
            <a:r>
              <a:rPr lang="en-GB" dirty="0" smtClean="0"/>
              <a:t>at subject level.</a:t>
            </a:r>
          </a:p>
          <a:p>
            <a:pPr marL="0" indent="0">
              <a:spcBef>
                <a:spcPts val="0"/>
              </a:spcBef>
              <a:buNone/>
            </a:pPr>
            <a:endParaRPr lang="en-GB" dirty="0"/>
          </a:p>
          <a:p>
            <a:pPr marL="0" indent="0">
              <a:spcBef>
                <a:spcPts val="0"/>
              </a:spcBef>
              <a:buNone/>
            </a:pPr>
            <a:r>
              <a:rPr lang="en-GB" dirty="0" smtClean="0"/>
              <a:t>We do this in a way that ensures the standard will be comparable with previous series </a:t>
            </a:r>
            <a:r>
              <a:rPr lang="en-GB" dirty="0"/>
              <a:t>and with that of other awarding </a:t>
            </a:r>
            <a:r>
              <a:rPr lang="en-GB" dirty="0" smtClean="0"/>
              <a:t>organisations.</a:t>
            </a:r>
          </a:p>
          <a:p>
            <a:pPr marL="0" indent="0">
              <a:spcBef>
                <a:spcPts val="0"/>
              </a:spcBef>
              <a:buNone/>
            </a:pPr>
            <a:endParaRPr lang="en-GB" dirty="0" smtClean="0"/>
          </a:p>
          <a:p>
            <a:pPr marL="0" indent="0">
              <a:spcBef>
                <a:spcPts val="0"/>
              </a:spcBef>
              <a:buNone/>
            </a:pPr>
            <a:r>
              <a:rPr lang="en-GB" dirty="0" smtClean="0">
                <a:hlinkClick r:id="rId3"/>
              </a:rPr>
              <a:t>Making the grades − a guide to awarding</a:t>
            </a:r>
            <a:endParaRPr lang="en-GB" dirty="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92" t="7543" r="34742" b="9533"/>
          <a:stretch/>
        </p:blipFill>
        <p:spPr bwMode="auto">
          <a:xfrm>
            <a:off x="5510838" y="1731713"/>
            <a:ext cx="3049842" cy="4406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9D4704D4-DAEA-4D4A-A9DC-4373E3AC7101}" type="slidenum">
              <a:rPr lang="en-GB" smtClean="0"/>
              <a:pPr/>
              <a:t>41</a:t>
            </a:fld>
            <a:endParaRPr lang="en-GB" dirty="0"/>
          </a:p>
        </p:txBody>
      </p:sp>
    </p:spTree>
    <p:extLst>
      <p:ext uri="{BB962C8B-B14F-4D97-AF65-F5344CB8AC3E}">
        <p14:creationId xmlns:p14="http://schemas.microsoft.com/office/powerpoint/2010/main" val="1000554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412878"/>
                </a:solidFill>
              </a:rPr>
              <a:t>Getting the right grade – assessments</a:t>
            </a:r>
          </a:p>
        </p:txBody>
      </p:sp>
      <p:sp>
        <p:nvSpPr>
          <p:cNvPr id="3" name="Content Placeholder 2"/>
          <p:cNvSpPr>
            <a:spLocks noGrp="1"/>
          </p:cNvSpPr>
          <p:nvPr>
            <p:ph idx="1"/>
          </p:nvPr>
        </p:nvSpPr>
        <p:spPr/>
        <p:txBody>
          <a:bodyPr/>
          <a:lstStyle/>
          <a:p>
            <a:pPr marL="355600" indent="-355600">
              <a:spcBef>
                <a:spcPts val="0"/>
              </a:spcBef>
              <a:buClr>
                <a:schemeClr val="tx1"/>
              </a:buClr>
              <a:defRPr/>
            </a:pPr>
            <a:r>
              <a:rPr lang="en-GB" sz="2200" dirty="0"/>
              <a:t>Every answer in a written exam paper is marked by </a:t>
            </a:r>
            <a:r>
              <a:rPr lang="en-GB" sz="2200" dirty="0" smtClean="0"/>
              <a:t>us.</a:t>
            </a:r>
          </a:p>
          <a:p>
            <a:pPr marL="355600" indent="-355600">
              <a:spcBef>
                <a:spcPts val="0"/>
              </a:spcBef>
              <a:buClr>
                <a:schemeClr val="tx1"/>
              </a:buClr>
              <a:defRPr/>
            </a:pPr>
            <a:endParaRPr lang="en-GB" sz="2200" dirty="0"/>
          </a:p>
          <a:p>
            <a:pPr marL="355600" indent="-355600">
              <a:spcBef>
                <a:spcPts val="0"/>
              </a:spcBef>
              <a:buClr>
                <a:schemeClr val="tx1"/>
              </a:buClr>
              <a:defRPr/>
            </a:pPr>
            <a:r>
              <a:rPr lang="en-GB" sz="2200" dirty="0"/>
              <a:t>Papers are </a:t>
            </a:r>
            <a:r>
              <a:rPr lang="en-GB" sz="2200" dirty="0" smtClean="0"/>
              <a:t>either traditionally marked (the </a:t>
            </a:r>
            <a:r>
              <a:rPr lang="en-GB" sz="2200" dirty="0"/>
              <a:t>examiner sees a full </a:t>
            </a:r>
            <a:r>
              <a:rPr lang="en-GB" sz="2200" dirty="0" smtClean="0"/>
              <a:t>script) or electronically marked (the </a:t>
            </a:r>
            <a:r>
              <a:rPr lang="en-GB" sz="2200" dirty="0"/>
              <a:t>examiner marks single </a:t>
            </a:r>
            <a:r>
              <a:rPr lang="en-GB" sz="2200" dirty="0" smtClean="0"/>
              <a:t>questions).</a:t>
            </a:r>
          </a:p>
          <a:p>
            <a:pPr marL="635000" lvl="1" indent="-355600">
              <a:spcBef>
                <a:spcPts val="0"/>
              </a:spcBef>
              <a:buClr>
                <a:schemeClr val="tx1"/>
              </a:buClr>
              <a:defRPr/>
            </a:pPr>
            <a:endParaRPr lang="en-GB" sz="2200" dirty="0"/>
          </a:p>
          <a:p>
            <a:pPr marL="355600" indent="-355600">
              <a:spcBef>
                <a:spcPts val="0"/>
              </a:spcBef>
              <a:buClr>
                <a:schemeClr val="tx1"/>
              </a:buClr>
              <a:defRPr/>
            </a:pPr>
            <a:r>
              <a:rPr lang="en-GB" sz="2200" dirty="0" smtClean="0"/>
              <a:t>We employ over 23,000 </a:t>
            </a:r>
            <a:r>
              <a:rPr lang="en-GB" sz="2200" dirty="0"/>
              <a:t>examiners during the summer </a:t>
            </a:r>
            <a:r>
              <a:rPr lang="en-GB" sz="2200" dirty="0" smtClean="0"/>
              <a:t>period.</a:t>
            </a:r>
          </a:p>
          <a:p>
            <a:pPr marL="355600" indent="-355600">
              <a:spcBef>
                <a:spcPts val="0"/>
              </a:spcBef>
              <a:buClr>
                <a:schemeClr val="tx1"/>
              </a:buClr>
              <a:defRPr/>
            </a:pPr>
            <a:endParaRPr lang="en-GB" sz="2200" dirty="0"/>
          </a:p>
          <a:p>
            <a:pPr marL="355600" indent="-355600">
              <a:spcBef>
                <a:spcPts val="0"/>
              </a:spcBef>
              <a:buClr>
                <a:schemeClr val="tx1"/>
              </a:buClr>
              <a:defRPr/>
            </a:pPr>
            <a:r>
              <a:rPr lang="en-GB" sz="2200" dirty="0"/>
              <a:t>We mark over </a:t>
            </a:r>
            <a:r>
              <a:rPr lang="en-GB" sz="2200" dirty="0" smtClean="0"/>
              <a:t>2,000,000 </a:t>
            </a:r>
            <a:r>
              <a:rPr lang="en-GB" sz="2200" dirty="0"/>
              <a:t>scripts each </a:t>
            </a:r>
            <a:r>
              <a:rPr lang="en-GB" sz="2200" dirty="0" smtClean="0"/>
              <a:t>year.</a:t>
            </a:r>
          </a:p>
          <a:p>
            <a:pPr marL="355600" indent="-355600">
              <a:spcBef>
                <a:spcPts val="0"/>
              </a:spcBef>
              <a:buClr>
                <a:schemeClr val="tx1"/>
              </a:buClr>
              <a:defRPr/>
            </a:pPr>
            <a:endParaRPr lang="en-GB" sz="2200" dirty="0"/>
          </a:p>
          <a:p>
            <a:pPr marL="355600" indent="-355600">
              <a:spcBef>
                <a:spcPts val="0"/>
              </a:spcBef>
              <a:buClr>
                <a:schemeClr val="tx1"/>
              </a:buClr>
              <a:defRPr/>
            </a:pPr>
            <a:r>
              <a:rPr lang="en-GB" sz="2200" dirty="0"/>
              <a:t>Marking starts in late April and must be completed by 7 </a:t>
            </a:r>
            <a:r>
              <a:rPr lang="en-GB" sz="2200" dirty="0" smtClean="0"/>
              <a:t>August.</a:t>
            </a:r>
            <a:endParaRPr lang="en-GB" sz="2200" dirty="0"/>
          </a:p>
          <a:p>
            <a:pPr marL="0" indent="0">
              <a:buNone/>
            </a:pP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42</a:t>
            </a:fld>
            <a:endParaRPr lang="en-GB" dirty="0"/>
          </a:p>
        </p:txBody>
      </p:sp>
    </p:spTree>
    <p:extLst>
      <p:ext uri="{BB962C8B-B14F-4D97-AF65-F5344CB8AC3E}">
        <p14:creationId xmlns:p14="http://schemas.microsoft.com/office/powerpoint/2010/main" val="3744595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412878"/>
                </a:solidFill>
              </a:rPr>
              <a:t>Getting the right grade – </a:t>
            </a:r>
            <a:r>
              <a:rPr lang="en-GB" sz="3200" dirty="0" smtClean="0">
                <a:solidFill>
                  <a:srgbClr val="412878"/>
                </a:solidFill>
              </a:rPr>
              <a:t>awarding  </a:t>
            </a:r>
            <a:endParaRPr lang="en-GB" sz="3200" dirty="0">
              <a:solidFill>
                <a:srgbClr val="412878"/>
              </a:solidFill>
            </a:endParaRPr>
          </a:p>
        </p:txBody>
      </p:sp>
      <p:sp>
        <p:nvSpPr>
          <p:cNvPr id="3" name="Content Placeholder 2"/>
          <p:cNvSpPr>
            <a:spLocks noGrp="1"/>
          </p:cNvSpPr>
          <p:nvPr>
            <p:ph idx="1"/>
          </p:nvPr>
        </p:nvSpPr>
        <p:spPr/>
        <p:txBody>
          <a:bodyPr/>
          <a:lstStyle/>
          <a:p>
            <a:pPr>
              <a:spcBef>
                <a:spcPts val="0"/>
              </a:spcBef>
              <a:buClr>
                <a:schemeClr val="tx1"/>
              </a:buClr>
              <a:defRPr/>
            </a:pPr>
            <a:r>
              <a:rPr lang="en-GB" dirty="0" smtClean="0"/>
              <a:t>Every </a:t>
            </a:r>
            <a:r>
              <a:rPr lang="en-GB" dirty="0"/>
              <a:t>year an awarding committee meet to determine the grade boundaries for a </a:t>
            </a:r>
            <a:r>
              <a:rPr lang="en-GB" dirty="0" smtClean="0"/>
              <a:t>qualification.</a:t>
            </a:r>
            <a:endParaRPr lang="en-GB" dirty="0"/>
          </a:p>
          <a:p>
            <a:pPr marL="0" indent="0">
              <a:spcBef>
                <a:spcPts val="0"/>
              </a:spcBef>
              <a:buClr>
                <a:schemeClr val="tx1"/>
              </a:buClr>
              <a:buNone/>
              <a:defRPr/>
            </a:pPr>
            <a:endParaRPr lang="en-GB" dirty="0"/>
          </a:p>
          <a:p>
            <a:pPr marL="355600" indent="-355600">
              <a:spcBef>
                <a:spcPts val="0"/>
              </a:spcBef>
              <a:buClr>
                <a:schemeClr val="tx1"/>
              </a:buClr>
              <a:defRPr/>
            </a:pPr>
            <a:r>
              <a:rPr lang="en-GB" dirty="0"/>
              <a:t>The determination is based on statistical evidence and examiner </a:t>
            </a:r>
            <a:r>
              <a:rPr lang="en-GB" dirty="0" smtClean="0"/>
              <a:t>judgement.</a:t>
            </a:r>
            <a:endParaRPr lang="en-GB" dirty="0"/>
          </a:p>
          <a:p>
            <a:pPr marL="355600" indent="-355600">
              <a:spcBef>
                <a:spcPts val="0"/>
              </a:spcBef>
              <a:buClr>
                <a:schemeClr val="tx1"/>
              </a:buClr>
              <a:defRPr/>
            </a:pPr>
            <a:endParaRPr lang="en-GB" dirty="0"/>
          </a:p>
          <a:p>
            <a:pPr marL="355600" indent="-355600">
              <a:spcBef>
                <a:spcPts val="0"/>
              </a:spcBef>
              <a:buClr>
                <a:schemeClr val="tx1"/>
              </a:buClr>
              <a:defRPr/>
            </a:pPr>
            <a:r>
              <a:rPr lang="en-GB" dirty="0"/>
              <a:t>Statistics are collected across all </a:t>
            </a:r>
            <a:r>
              <a:rPr lang="en-GB" dirty="0" smtClean="0"/>
              <a:t>awarding organisations </a:t>
            </a:r>
            <a:r>
              <a:rPr lang="en-GB" dirty="0"/>
              <a:t>for a </a:t>
            </a:r>
            <a:r>
              <a:rPr lang="en-GB" dirty="0" smtClean="0"/>
              <a:t>subject; </a:t>
            </a:r>
            <a:r>
              <a:rPr lang="en-GB" dirty="0"/>
              <a:t>this ensures that the subject outcomes are </a:t>
            </a:r>
            <a:r>
              <a:rPr lang="en-GB" dirty="0" smtClean="0"/>
              <a:t>comparable.</a:t>
            </a: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43</a:t>
            </a:fld>
            <a:endParaRPr lang="en-GB" dirty="0"/>
          </a:p>
        </p:txBody>
      </p:sp>
    </p:spTree>
    <p:extLst>
      <p:ext uri="{BB962C8B-B14F-4D97-AF65-F5344CB8AC3E}">
        <p14:creationId xmlns:p14="http://schemas.microsoft.com/office/powerpoint/2010/main" val="148498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412878"/>
                </a:solidFill>
              </a:rPr>
              <a:t>Getting the right grade – </a:t>
            </a:r>
            <a:r>
              <a:rPr lang="en-GB" sz="3200" dirty="0" smtClean="0">
                <a:solidFill>
                  <a:srgbClr val="412878"/>
                </a:solidFill>
              </a:rPr>
              <a:t>awarding  </a:t>
            </a:r>
            <a:endParaRPr lang="en-GB" sz="3200" dirty="0">
              <a:solidFill>
                <a:srgbClr val="412878"/>
              </a:solidFill>
            </a:endParaRPr>
          </a:p>
        </p:txBody>
      </p:sp>
      <p:sp>
        <p:nvSpPr>
          <p:cNvPr id="3" name="Content Placeholder 2"/>
          <p:cNvSpPr>
            <a:spLocks noGrp="1"/>
          </p:cNvSpPr>
          <p:nvPr>
            <p:ph idx="1"/>
          </p:nvPr>
        </p:nvSpPr>
        <p:spPr/>
        <p:txBody>
          <a:bodyPr/>
          <a:lstStyle/>
          <a:p>
            <a:pPr>
              <a:spcBef>
                <a:spcPts val="0"/>
              </a:spcBef>
              <a:buClr>
                <a:schemeClr val="tx1"/>
              </a:buClr>
              <a:defRPr/>
            </a:pPr>
            <a:r>
              <a:rPr lang="en-GB" dirty="0" smtClean="0"/>
              <a:t>Decisions </a:t>
            </a:r>
            <a:r>
              <a:rPr lang="en-GB" dirty="0"/>
              <a:t>are made on key </a:t>
            </a:r>
            <a:r>
              <a:rPr lang="en-GB" dirty="0" smtClean="0"/>
              <a:t>boundaries:</a:t>
            </a:r>
            <a:endParaRPr lang="en-GB" dirty="0"/>
          </a:p>
          <a:p>
            <a:pPr marL="635000" lvl="1" indent="-355600">
              <a:spcBef>
                <a:spcPts val="0"/>
              </a:spcBef>
              <a:buClr>
                <a:schemeClr val="tx1"/>
              </a:buClr>
              <a:defRPr/>
            </a:pPr>
            <a:r>
              <a:rPr lang="en-GB" dirty="0" smtClean="0"/>
              <a:t>GCSE: A</a:t>
            </a:r>
            <a:r>
              <a:rPr lang="en-GB" dirty="0"/>
              <a:t>, C and </a:t>
            </a:r>
            <a:r>
              <a:rPr lang="en-GB" dirty="0" smtClean="0"/>
              <a:t>F/7, </a:t>
            </a:r>
            <a:r>
              <a:rPr lang="en-GB" dirty="0"/>
              <a:t>4 and </a:t>
            </a:r>
            <a:r>
              <a:rPr lang="en-GB" dirty="0" smtClean="0"/>
              <a:t>1</a:t>
            </a:r>
            <a:endParaRPr lang="en-GB" dirty="0"/>
          </a:p>
          <a:p>
            <a:pPr marL="635000" lvl="1" indent="-355600">
              <a:spcBef>
                <a:spcPts val="0"/>
              </a:spcBef>
              <a:buClr>
                <a:schemeClr val="tx1"/>
              </a:buClr>
              <a:defRPr/>
            </a:pPr>
            <a:r>
              <a:rPr lang="en-GB" dirty="0" smtClean="0"/>
              <a:t>GCE: A </a:t>
            </a:r>
            <a:r>
              <a:rPr lang="en-GB" dirty="0"/>
              <a:t>and </a:t>
            </a:r>
            <a:r>
              <a:rPr lang="en-GB" dirty="0" smtClean="0"/>
              <a:t>E.</a:t>
            </a:r>
            <a:endParaRPr lang="en-GB" dirty="0"/>
          </a:p>
          <a:p>
            <a:pPr marL="279400" lvl="1">
              <a:spcBef>
                <a:spcPts val="0"/>
              </a:spcBef>
              <a:buClr>
                <a:schemeClr val="tx1"/>
              </a:buClr>
              <a:buNone/>
              <a:defRPr/>
            </a:pPr>
            <a:endParaRPr lang="en-GB" dirty="0"/>
          </a:p>
          <a:p>
            <a:pPr marL="355600" indent="-355600">
              <a:spcBef>
                <a:spcPts val="0"/>
              </a:spcBef>
              <a:buClr>
                <a:schemeClr val="tx1"/>
              </a:buClr>
              <a:defRPr/>
            </a:pPr>
            <a:r>
              <a:rPr lang="en-GB" dirty="0"/>
              <a:t>Written exam marks can fluctuate year on </a:t>
            </a:r>
            <a:r>
              <a:rPr lang="en-GB" dirty="0" smtClean="0"/>
              <a:t>year; </a:t>
            </a:r>
            <a:r>
              <a:rPr lang="en-GB" dirty="0"/>
              <a:t>this allows us to deal with differences in demand of the written </a:t>
            </a:r>
            <a:r>
              <a:rPr lang="en-GB" dirty="0" smtClean="0"/>
              <a:t>assessment.</a:t>
            </a:r>
            <a:endParaRPr lang="en-GB" dirty="0"/>
          </a:p>
          <a:p>
            <a:pPr marL="0" indent="0">
              <a:buNone/>
            </a:pPr>
            <a:endParaRPr lang="en-GB" sz="2200"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44</a:t>
            </a:fld>
            <a:endParaRPr lang="en-GB" dirty="0"/>
          </a:p>
        </p:txBody>
      </p:sp>
    </p:spTree>
    <p:extLst>
      <p:ext uri="{BB962C8B-B14F-4D97-AF65-F5344CB8AC3E}">
        <p14:creationId xmlns:p14="http://schemas.microsoft.com/office/powerpoint/2010/main" val="7766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a grade boundary decided?</a:t>
            </a:r>
            <a:endParaRPr lang="en-US" dirty="0"/>
          </a:p>
        </p:txBody>
      </p:sp>
      <p:sp>
        <p:nvSpPr>
          <p:cNvPr id="4" name="Footer Placeholder 3"/>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4"/>
          <p:cNvSpPr>
            <a:spLocks noGrp="1"/>
          </p:cNvSpPr>
          <p:nvPr>
            <p:ph idx="1"/>
          </p:nvPr>
        </p:nvSpPr>
        <p:spPr>
          <a:prstGeom prst="rect">
            <a:avLst/>
          </a:prstGeom>
        </p:spPr>
        <p:txBody>
          <a:bodyPr/>
          <a:lstStyle/>
          <a:p>
            <a:pPr marL="0" indent="0">
              <a:buNone/>
            </a:pPr>
            <a:r>
              <a:rPr lang="en-GB" b="1" dirty="0" smtClean="0"/>
              <a:t>The ‘statistical’ element </a:t>
            </a:r>
          </a:p>
          <a:p>
            <a:pPr marL="0" indent="0">
              <a:buNone/>
            </a:pPr>
            <a:r>
              <a:rPr lang="en-GB" dirty="0" smtClean="0"/>
              <a:t>Our Centre for Education Research and Compliance (CERP) use a range of statistics to make predictions which suggest the most appropriate statistically recommended grade boundaries. These are based on how comparable students have performed in previous series, KS2 data and matched data.</a:t>
            </a:r>
          </a:p>
        </p:txBody>
      </p:sp>
      <p:sp>
        <p:nvSpPr>
          <p:cNvPr id="3" name="Slide Number Placeholder 2"/>
          <p:cNvSpPr>
            <a:spLocks noGrp="1"/>
          </p:cNvSpPr>
          <p:nvPr>
            <p:ph type="sldNum" sz="quarter" idx="4"/>
          </p:nvPr>
        </p:nvSpPr>
        <p:spPr/>
        <p:txBody>
          <a:bodyPr/>
          <a:lstStyle/>
          <a:p>
            <a:fld id="{9D4704D4-DAEA-4D4A-A9DC-4373E3AC7101}" type="slidenum">
              <a:rPr lang="en-GB" smtClean="0"/>
              <a:pPr/>
              <a:t>45</a:t>
            </a:fld>
            <a:endParaRPr lang="en-GB" dirty="0"/>
          </a:p>
        </p:txBody>
      </p:sp>
    </p:spTree>
    <p:extLst>
      <p:ext uri="{BB962C8B-B14F-4D97-AF65-F5344CB8AC3E}">
        <p14:creationId xmlns:p14="http://schemas.microsoft.com/office/powerpoint/2010/main" val="243856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a grade boundary decided?</a:t>
            </a:r>
            <a:endParaRPr lang="en-US" dirty="0"/>
          </a:p>
        </p:txBody>
      </p:sp>
      <p:sp>
        <p:nvSpPr>
          <p:cNvPr id="4" name="Footer Placeholder 3"/>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4"/>
          <p:cNvSpPr>
            <a:spLocks noGrp="1"/>
          </p:cNvSpPr>
          <p:nvPr>
            <p:ph idx="1"/>
          </p:nvPr>
        </p:nvSpPr>
        <p:spPr>
          <a:prstGeom prst="rect">
            <a:avLst/>
          </a:prstGeom>
        </p:spPr>
        <p:txBody>
          <a:bodyPr/>
          <a:lstStyle/>
          <a:p>
            <a:pPr marL="0" indent="0">
              <a:buNone/>
            </a:pPr>
            <a:r>
              <a:rPr lang="en-GB" b="1" dirty="0" smtClean="0"/>
              <a:t>The ‘judgemental’ element </a:t>
            </a:r>
          </a:p>
          <a:p>
            <a:pPr marL="0" indent="0">
              <a:buNone/>
            </a:pPr>
            <a:r>
              <a:rPr lang="en-GB" dirty="0" smtClean="0"/>
              <a:t>The awarding meeting uses a balance of judgemental and statistical evidence to make recommendations. The committee will look at a range of scripts for each ‘judgemental grade boundary’ (7, 4 and 1 for GCSE). </a:t>
            </a:r>
          </a:p>
          <a:p>
            <a:pPr marL="0" indent="0">
              <a:buNone/>
            </a:pPr>
            <a:endParaRPr lang="en-GB" dirty="0" smtClean="0"/>
          </a:p>
        </p:txBody>
      </p:sp>
      <p:sp>
        <p:nvSpPr>
          <p:cNvPr id="3" name="Slide Number Placeholder 2"/>
          <p:cNvSpPr>
            <a:spLocks noGrp="1"/>
          </p:cNvSpPr>
          <p:nvPr>
            <p:ph type="sldNum" sz="quarter" idx="4"/>
          </p:nvPr>
        </p:nvSpPr>
        <p:spPr/>
        <p:txBody>
          <a:bodyPr/>
          <a:lstStyle/>
          <a:p>
            <a:fld id="{9D4704D4-DAEA-4D4A-A9DC-4373E3AC7101}" type="slidenum">
              <a:rPr lang="en-GB" smtClean="0"/>
              <a:pPr/>
              <a:t>46</a:t>
            </a:fld>
            <a:endParaRPr lang="en-GB" dirty="0"/>
          </a:p>
        </p:txBody>
      </p:sp>
    </p:spTree>
    <p:extLst>
      <p:ext uri="{BB962C8B-B14F-4D97-AF65-F5344CB8AC3E}">
        <p14:creationId xmlns:p14="http://schemas.microsoft.com/office/powerpoint/2010/main" val="951227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endParaRPr lang="en-GB" sz="2400" dirty="0" smtClean="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47</a:t>
            </a:fld>
            <a:endParaRPr lang="en-GB" dirty="0"/>
          </a:p>
        </p:txBody>
      </p:sp>
    </p:spTree>
    <p:extLst>
      <p:ext uri="{BB962C8B-B14F-4D97-AF65-F5344CB8AC3E}">
        <p14:creationId xmlns:p14="http://schemas.microsoft.com/office/powerpoint/2010/main" val="3375782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12878"/>
                </a:solidFill>
              </a:rPr>
              <a:t>Resources </a:t>
            </a:r>
            <a:endParaRPr lang="en-US" dirty="0">
              <a:solidFill>
                <a:srgbClr val="412878"/>
              </a:solidFill>
            </a:endParaRPr>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buNone/>
            </a:pPr>
            <a:r>
              <a:rPr lang="en-GB" dirty="0"/>
              <a:t>Visit </a:t>
            </a:r>
            <a:r>
              <a:rPr lang="en-GB" dirty="0" smtClean="0">
                <a:hlinkClick r:id="rId3"/>
              </a:rPr>
              <a:t>our website</a:t>
            </a:r>
            <a:r>
              <a:rPr lang="en-GB" dirty="0" smtClean="0"/>
              <a:t> for a range of Science resources, including: </a:t>
            </a:r>
          </a:p>
          <a:p>
            <a:endParaRPr lang="en-GB" dirty="0"/>
          </a:p>
          <a:p>
            <a:r>
              <a:rPr lang="en-GB" dirty="0" smtClean="0"/>
              <a:t>Specifications</a:t>
            </a:r>
          </a:p>
          <a:p>
            <a:r>
              <a:rPr lang="en-GB" dirty="0" smtClean="0"/>
              <a:t>Past papers</a:t>
            </a:r>
          </a:p>
          <a:p>
            <a:r>
              <a:rPr lang="en-GB" dirty="0" smtClean="0"/>
              <a:t>Schemes of work</a:t>
            </a:r>
          </a:p>
          <a:p>
            <a:r>
              <a:rPr lang="en-GB" dirty="0" smtClean="0"/>
              <a:t>Practical Handbooks</a:t>
            </a: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48</a:t>
            </a:fld>
            <a:endParaRPr lang="en-GB" dirty="0"/>
          </a:p>
        </p:txBody>
      </p:sp>
    </p:spTree>
    <p:extLst>
      <p:ext uri="{BB962C8B-B14F-4D97-AF65-F5344CB8AC3E}">
        <p14:creationId xmlns:p14="http://schemas.microsoft.com/office/powerpoint/2010/main" val="3720938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solidFill>
                  <a:srgbClr val="412878"/>
                </a:solidFill>
              </a:rPr>
              <a:t>Become an </a:t>
            </a:r>
            <a:r>
              <a:rPr lang="en-GB" sz="3200" dirty="0">
                <a:solidFill>
                  <a:srgbClr val="412878"/>
                </a:solidFill>
              </a:rPr>
              <a:t>examiner/moderator</a:t>
            </a:r>
          </a:p>
        </p:txBody>
      </p:sp>
      <p:sp>
        <p:nvSpPr>
          <p:cNvPr id="3" name="Content Placeholder 2"/>
          <p:cNvSpPr>
            <a:spLocks noGrp="1"/>
          </p:cNvSpPr>
          <p:nvPr>
            <p:ph idx="1"/>
          </p:nvPr>
        </p:nvSpPr>
        <p:spPr/>
        <p:txBody>
          <a:bodyPr/>
          <a:lstStyle/>
          <a:p>
            <a:pPr>
              <a:spcBef>
                <a:spcPts val="0"/>
              </a:spcBef>
            </a:pPr>
            <a:r>
              <a:rPr lang="en-GB" dirty="0"/>
              <a:t>Compliments your teaching </a:t>
            </a:r>
          </a:p>
          <a:p>
            <a:pPr>
              <a:spcBef>
                <a:spcPts val="0"/>
              </a:spcBef>
            </a:pPr>
            <a:r>
              <a:rPr lang="en-GB" dirty="0"/>
              <a:t>Boost your career/CV while increasing your personal </a:t>
            </a:r>
            <a:r>
              <a:rPr lang="en-GB" dirty="0" smtClean="0"/>
              <a:t>development</a:t>
            </a:r>
            <a:endParaRPr lang="en-GB" dirty="0"/>
          </a:p>
          <a:p>
            <a:pPr>
              <a:spcBef>
                <a:spcPts val="0"/>
              </a:spcBef>
            </a:pPr>
            <a:r>
              <a:rPr lang="en-GB" dirty="0"/>
              <a:t>Clearer understanding of our mark schemes and assessment </a:t>
            </a:r>
            <a:r>
              <a:rPr lang="en-GB" dirty="0" smtClean="0"/>
              <a:t>process</a:t>
            </a:r>
            <a:endParaRPr lang="en-GB" dirty="0"/>
          </a:p>
          <a:p>
            <a:pPr>
              <a:spcBef>
                <a:spcPts val="0"/>
              </a:spcBef>
            </a:pPr>
            <a:r>
              <a:rPr lang="en-GB" dirty="0"/>
              <a:t>Inspire your </a:t>
            </a:r>
            <a:r>
              <a:rPr lang="en-GB" dirty="0" smtClean="0"/>
              <a:t>teaching</a:t>
            </a:r>
            <a:endParaRPr lang="en-GB" dirty="0"/>
          </a:p>
          <a:p>
            <a:pPr>
              <a:spcBef>
                <a:spcPts val="0"/>
              </a:spcBef>
            </a:pPr>
            <a:r>
              <a:rPr lang="en-GB" dirty="0"/>
              <a:t>Network with fellow </a:t>
            </a:r>
            <a:r>
              <a:rPr lang="en-GB" dirty="0" smtClean="0"/>
              <a:t>professionals</a:t>
            </a:r>
            <a:endParaRPr lang="en-GB" dirty="0"/>
          </a:p>
          <a:p>
            <a:pPr>
              <a:spcBef>
                <a:spcPts val="0"/>
              </a:spcBef>
            </a:pPr>
            <a:r>
              <a:rPr lang="en-GB" dirty="0"/>
              <a:t>Raise your student’s </a:t>
            </a:r>
            <a:r>
              <a:rPr lang="en-GB" dirty="0" smtClean="0"/>
              <a:t>attainment</a:t>
            </a:r>
            <a:endParaRPr lang="en-GB" dirty="0"/>
          </a:p>
          <a:p>
            <a:pPr>
              <a:spcBef>
                <a:spcPts val="0"/>
              </a:spcBef>
            </a:pPr>
            <a:r>
              <a:rPr lang="en-GB" dirty="0"/>
              <a:t>Earn extra income with all the convenience of home working</a:t>
            </a:r>
          </a:p>
          <a:p>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49</a:t>
            </a:fld>
            <a:endParaRPr lang="en-GB" dirty="0"/>
          </a:p>
        </p:txBody>
      </p:sp>
    </p:spTree>
    <p:extLst>
      <p:ext uri="{BB962C8B-B14F-4D97-AF65-F5344CB8AC3E}">
        <p14:creationId xmlns:p14="http://schemas.microsoft.com/office/powerpoint/2010/main" val="130707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 of secondary assessment in England</a:t>
            </a:r>
          </a:p>
        </p:txBody>
      </p:sp>
      <p:sp>
        <p:nvSpPr>
          <p:cNvPr id="3" name="Footer Placeholder 2"/>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p:txBody>
          <a:bodyPr/>
          <a:lstStyle/>
          <a:p>
            <a:endParaRPr lang="en-GB" sz="2400" dirty="0" smtClean="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2130221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Any questions?</a:t>
            </a:r>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50</a:t>
            </a:fld>
            <a:endParaRPr lang="en-GB" dirty="0"/>
          </a:p>
        </p:txBody>
      </p:sp>
    </p:spTree>
    <p:extLst>
      <p:ext uri="{BB962C8B-B14F-4D97-AF65-F5344CB8AC3E}">
        <p14:creationId xmlns:p14="http://schemas.microsoft.com/office/powerpoint/2010/main" val="1783694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6" name="Slide Number Placeholder 2"/>
          <p:cNvSpPr>
            <a:spLocks noGrp="1"/>
          </p:cNvSpPr>
          <p:nvPr>
            <p:ph type="sldNum" sz="quarter" idx="4"/>
          </p:nvPr>
        </p:nvSpPr>
        <p:spPr/>
        <p:txBody>
          <a:bodyPr/>
          <a:lstStyle/>
          <a:p>
            <a:fld id="{9D4704D4-DAEA-4D4A-A9DC-4373E3AC7101}" type="slidenum">
              <a:rPr lang="en-GB" smtClean="0"/>
              <a:pPr/>
              <a:t>51</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1172896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3"/>
          <p:cNvSpPr>
            <a:spLocks noGrp="1"/>
          </p:cNvSpPr>
          <p:nvPr>
            <p:ph type="ftr" sz="quarter" idx="4294967295"/>
          </p:nvPr>
        </p:nvSpPr>
        <p:spPr bwMode="auto">
          <a:xfrm>
            <a:off x="1984188" y="6613913"/>
            <a:ext cx="2678112"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800" dirty="0"/>
              <a:t>Copyright © AQA and its licensors. All rights reserved.</a:t>
            </a:r>
          </a:p>
        </p:txBody>
      </p:sp>
      <p:sp>
        <p:nvSpPr>
          <p:cNvPr id="6" name="Title 4"/>
          <p:cNvSpPr txBox="1">
            <a:spLocks/>
          </p:cNvSpPr>
          <p:nvPr/>
        </p:nvSpPr>
        <p:spPr>
          <a:xfrm>
            <a:off x="539750" y="1666875"/>
            <a:ext cx="6508750" cy="495300"/>
          </a:xfrm>
          <a:prstGeom prst="rect">
            <a:avLst/>
          </a:prstGeom>
        </p:spPr>
        <p:txBody>
          <a:bodyPr lIns="0" tIns="0" rIns="0" bIns="0"/>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pPr fontAlgn="auto">
              <a:spcAft>
                <a:spcPts val="0"/>
              </a:spcAft>
              <a:defRPr/>
            </a:pPr>
            <a:r>
              <a:rPr lang="en-US" dirty="0">
                <a:solidFill>
                  <a:srgbClr val="412878"/>
                </a:solidFill>
              </a:rPr>
              <a:t>Thank you</a:t>
            </a:r>
          </a:p>
        </p:txBody>
      </p:sp>
      <p:sp>
        <p:nvSpPr>
          <p:cNvPr id="2" name="Slide Number Placeholder 1"/>
          <p:cNvSpPr>
            <a:spLocks noGrp="1"/>
          </p:cNvSpPr>
          <p:nvPr>
            <p:ph type="sldNum" sz="quarter" idx="10"/>
          </p:nvPr>
        </p:nvSpPr>
        <p:spPr/>
        <p:txBody>
          <a:bodyPr/>
          <a:lstStyle/>
          <a:p>
            <a:fld id="{9D4704D4-DAEA-4D4A-A9DC-4373E3AC7101}" type="slidenum">
              <a:rPr lang="en-GB" smtClean="0"/>
              <a:pPr/>
              <a:t>52</a:t>
            </a:fld>
            <a:endParaRPr lang="en-GB" dirty="0"/>
          </a:p>
        </p:txBody>
      </p:sp>
    </p:spTree>
    <p:extLst>
      <p:ext uri="{BB962C8B-B14F-4D97-AF65-F5344CB8AC3E}">
        <p14:creationId xmlns:p14="http://schemas.microsoft.com/office/powerpoint/2010/main" val="18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assessment in England</a:t>
            </a:r>
            <a:endParaRPr lang="en-GB"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sz="2400" dirty="0" smtClean="0"/>
              <a:t>“The </a:t>
            </a:r>
            <a:r>
              <a:rPr lang="en-GB" sz="2400" dirty="0"/>
              <a:t>Office of Qualifications and Examinations Regulation (Ofqual) regulates qualifications, examinations and assessments in </a:t>
            </a:r>
            <a:r>
              <a:rPr lang="en-GB" sz="2400" dirty="0" smtClean="0"/>
              <a:t>England.”</a:t>
            </a:r>
          </a:p>
          <a:p>
            <a:pPr>
              <a:spcBef>
                <a:spcPts val="0"/>
              </a:spcBef>
            </a:pPr>
            <a:endParaRPr lang="en-GB" sz="2400" dirty="0"/>
          </a:p>
          <a:p>
            <a:pPr>
              <a:spcBef>
                <a:spcPts val="0"/>
              </a:spcBef>
            </a:pPr>
            <a:r>
              <a:rPr lang="en-GB" sz="2400" dirty="0" smtClean="0"/>
              <a:t>Independent </a:t>
            </a:r>
            <a:r>
              <a:rPr lang="en-GB" sz="2400" dirty="0"/>
              <a:t>of </a:t>
            </a:r>
            <a:r>
              <a:rPr lang="en-GB" sz="2400" dirty="0" smtClean="0"/>
              <a:t>government </a:t>
            </a:r>
            <a:r>
              <a:rPr lang="en-GB" sz="2400" dirty="0"/>
              <a:t>and </a:t>
            </a:r>
            <a:r>
              <a:rPr lang="en-GB" sz="2400" dirty="0" smtClean="0"/>
              <a:t>reports </a:t>
            </a:r>
            <a:r>
              <a:rPr lang="en-GB" sz="2400" dirty="0"/>
              <a:t>directly to </a:t>
            </a:r>
            <a:r>
              <a:rPr lang="en-GB" sz="2400" dirty="0" smtClean="0"/>
              <a:t>Parliament.</a:t>
            </a:r>
          </a:p>
          <a:p>
            <a:pPr>
              <a:spcBef>
                <a:spcPts val="0"/>
              </a:spcBef>
            </a:pPr>
            <a:endParaRPr lang="en-GB" sz="2400" dirty="0"/>
          </a:p>
          <a:p>
            <a:pPr>
              <a:spcBef>
                <a:spcPts val="0"/>
              </a:spcBef>
            </a:pPr>
            <a:r>
              <a:rPr lang="en-GB" sz="2400" dirty="0" smtClean="0"/>
              <a:t>In October 2018, there were over 150 awarding organisations recognised by Ofqual.</a:t>
            </a:r>
          </a:p>
          <a:p>
            <a:pPr>
              <a:spcBef>
                <a:spcPts val="0"/>
              </a:spcBef>
            </a:pPr>
            <a:endParaRPr lang="en-GB" sz="2400" dirty="0"/>
          </a:p>
          <a:p>
            <a:pPr>
              <a:spcBef>
                <a:spcPts val="0"/>
              </a:spcBef>
            </a:pPr>
            <a:r>
              <a:rPr lang="en-GB" sz="2400" dirty="0" smtClean="0"/>
              <a:t>Which awarding organisations are involved with GCSE Science in England?</a:t>
            </a:r>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885163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sz="3200" dirty="0">
                <a:solidFill>
                  <a:srgbClr val="412878"/>
                </a:solidFill>
              </a:rPr>
              <a:t>GCSE Awarding Organisations </a:t>
            </a:r>
            <a:r>
              <a:rPr lang="en-GB" sz="3200" dirty="0" smtClean="0">
                <a:solidFill>
                  <a:srgbClr val="412878"/>
                </a:solidFill>
              </a:rPr>
              <a:t>in </a:t>
            </a:r>
            <a:r>
              <a:rPr lang="en-GB" sz="3200" dirty="0">
                <a:solidFill>
                  <a:srgbClr val="412878"/>
                </a:solidFill>
              </a:rPr>
              <a:t>England</a:t>
            </a:r>
          </a:p>
        </p:txBody>
      </p:sp>
      <p:sp>
        <p:nvSpPr>
          <p:cNvPr id="3" name="Content Placeholder 2"/>
          <p:cNvSpPr>
            <a:spLocks noGrp="1"/>
          </p:cNvSpPr>
          <p:nvPr>
            <p:ph idx="1"/>
          </p:nvPr>
        </p:nvSpPr>
        <p:spPr/>
        <p:txBody>
          <a:bodyPr/>
          <a:lstStyle/>
          <a:p>
            <a:pPr>
              <a:spcBef>
                <a:spcPts val="0"/>
              </a:spcBef>
              <a:buClr>
                <a:schemeClr val="tx1"/>
              </a:buClr>
            </a:pPr>
            <a:r>
              <a:rPr lang="en-GB" dirty="0" smtClean="0"/>
              <a:t>AQA</a:t>
            </a:r>
            <a:endParaRPr lang="en-GB" dirty="0"/>
          </a:p>
          <a:p>
            <a:pPr>
              <a:spcBef>
                <a:spcPts val="0"/>
              </a:spcBef>
              <a:buClr>
                <a:schemeClr val="tx1"/>
              </a:buClr>
              <a:buFont typeface="Arial" pitchFamily="34" charset="0"/>
              <a:buChar char="•"/>
            </a:pPr>
            <a:endParaRPr lang="en-GB" dirty="0"/>
          </a:p>
          <a:p>
            <a:pPr>
              <a:spcBef>
                <a:spcPts val="0"/>
              </a:spcBef>
              <a:buClr>
                <a:schemeClr val="tx1"/>
              </a:buClr>
              <a:buFont typeface="Arial" pitchFamily="34" charset="0"/>
              <a:buChar char="•"/>
            </a:pPr>
            <a:r>
              <a:rPr lang="en-GB" dirty="0"/>
              <a:t>Edexcel</a:t>
            </a:r>
          </a:p>
          <a:p>
            <a:pPr>
              <a:spcBef>
                <a:spcPts val="0"/>
              </a:spcBef>
              <a:buClr>
                <a:schemeClr val="tx1"/>
              </a:buClr>
              <a:buFont typeface="Arial" pitchFamily="34" charset="0"/>
              <a:buChar char="•"/>
            </a:pPr>
            <a:endParaRPr lang="en-GB" dirty="0"/>
          </a:p>
          <a:p>
            <a:pPr>
              <a:spcBef>
                <a:spcPts val="0"/>
              </a:spcBef>
              <a:buClr>
                <a:schemeClr val="tx1"/>
              </a:buClr>
              <a:buFont typeface="Arial" pitchFamily="34" charset="0"/>
              <a:buChar char="•"/>
            </a:pPr>
            <a:r>
              <a:rPr lang="en-GB" dirty="0"/>
              <a:t>Eduqas</a:t>
            </a:r>
          </a:p>
          <a:p>
            <a:pPr>
              <a:spcBef>
                <a:spcPts val="0"/>
              </a:spcBef>
              <a:buClr>
                <a:schemeClr val="tx1"/>
              </a:buClr>
              <a:buFont typeface="Arial" pitchFamily="34" charset="0"/>
              <a:buChar char="•"/>
            </a:pPr>
            <a:endParaRPr lang="en-GB" dirty="0"/>
          </a:p>
          <a:p>
            <a:pPr>
              <a:spcBef>
                <a:spcPts val="0"/>
              </a:spcBef>
              <a:buClr>
                <a:schemeClr val="tx1"/>
              </a:buClr>
              <a:buFont typeface="Arial" pitchFamily="34" charset="0"/>
              <a:buChar char="•"/>
            </a:pPr>
            <a:r>
              <a:rPr lang="en-GB" dirty="0"/>
              <a:t>OCR </a:t>
            </a:r>
          </a:p>
          <a:p>
            <a:pPr marL="0" indent="0">
              <a:buNone/>
            </a:pP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Tree>
    <p:custDataLst>
      <p:tags r:id="rId1"/>
    </p:custDataLst>
    <p:extLst>
      <p:ext uri="{BB962C8B-B14F-4D97-AF65-F5344CB8AC3E}">
        <p14:creationId xmlns:p14="http://schemas.microsoft.com/office/powerpoint/2010/main" val="1766634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Joint Council for Qualifications (JCQ)</a:t>
            </a:r>
          </a:p>
        </p:txBody>
      </p:sp>
      <p:sp>
        <p:nvSpPr>
          <p:cNvPr id="5" name="Content Placeholder 4"/>
          <p:cNvSpPr>
            <a:spLocks noGrp="1"/>
          </p:cNvSpPr>
          <p:nvPr>
            <p:ph idx="1"/>
          </p:nvPr>
        </p:nvSpPr>
        <p:spPr/>
        <p:txBody>
          <a:bodyPr/>
          <a:lstStyle/>
          <a:p>
            <a:pPr>
              <a:spcBef>
                <a:spcPts val="0"/>
              </a:spcBef>
            </a:pPr>
            <a:r>
              <a:rPr lang="en-GB" dirty="0" smtClean="0"/>
              <a:t>Umbrella organisation for all four English </a:t>
            </a:r>
            <a:r>
              <a:rPr lang="en-GB" dirty="0"/>
              <a:t>A</a:t>
            </a:r>
            <a:r>
              <a:rPr lang="en-GB" dirty="0" smtClean="0"/>
              <a:t>warding Organisations.</a:t>
            </a:r>
          </a:p>
          <a:p>
            <a:pPr>
              <a:spcBef>
                <a:spcPts val="0"/>
              </a:spcBef>
              <a:buFont typeface="Arial" pitchFamily="34" charset="0"/>
              <a:buChar char="•"/>
            </a:pPr>
            <a:endParaRPr lang="en-GB" dirty="0" smtClean="0"/>
          </a:p>
          <a:p>
            <a:pPr>
              <a:spcBef>
                <a:spcPts val="0"/>
              </a:spcBef>
              <a:buFont typeface="Arial" pitchFamily="34" charset="0"/>
              <a:buChar char="•"/>
            </a:pPr>
            <a:r>
              <a:rPr lang="en-GB" dirty="0" smtClean="0"/>
              <a:t>Determines the general rules and regulations which are applied to the conduct of all assessments. </a:t>
            </a:r>
          </a:p>
          <a:p>
            <a:pPr>
              <a:buFont typeface="Arial" pitchFamily="34" charset="0"/>
              <a:buChar char="•"/>
            </a:pPr>
            <a:endParaRPr lang="en-GB" dirty="0" smtClean="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4092208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Regulation</a:t>
            </a:r>
          </a:p>
        </p:txBody>
      </p:sp>
      <p:sp>
        <p:nvSpPr>
          <p:cNvPr id="4" name="Footer Placeholder 3"/>
          <p:cNvSpPr>
            <a:spLocks noGrp="1"/>
          </p:cNvSpPr>
          <p:nvPr>
            <p:ph type="ftr" sz="quarter" idx="10"/>
          </p:nvPr>
        </p:nvSpPr>
        <p:spPr>
          <a:prstGeom prst="rect">
            <a:avLst/>
          </a:prstGeom>
        </p:spPr>
        <p:txBody>
          <a:bodyPr/>
          <a:lstStyle/>
          <a:p>
            <a:r>
              <a:rPr lang="en-US" dirty="0"/>
              <a:t>Copyright © AQA and its licensors. All rights reserved.</a:t>
            </a:r>
          </a:p>
        </p:txBody>
      </p:sp>
      <p:sp>
        <p:nvSpPr>
          <p:cNvPr id="5" name="Content Placeholder 4"/>
          <p:cNvSpPr>
            <a:spLocks noGrp="1"/>
          </p:cNvSpPr>
          <p:nvPr>
            <p:ph idx="1"/>
          </p:nvPr>
        </p:nvSpPr>
        <p:spPr/>
        <p:txBody>
          <a:bodyPr/>
          <a:lstStyle/>
          <a:p>
            <a:pPr marL="0" indent="0">
              <a:spcBef>
                <a:spcPts val="0"/>
              </a:spcBef>
              <a:buNone/>
            </a:pPr>
            <a:r>
              <a:rPr lang="en-GB" dirty="0" smtClean="0"/>
              <a:t>Department for Education (DfE)</a:t>
            </a:r>
          </a:p>
          <a:p>
            <a:pPr marL="0" indent="0">
              <a:spcBef>
                <a:spcPts val="0"/>
              </a:spcBef>
              <a:buNone/>
            </a:pPr>
            <a:endParaRPr lang="en-GB" dirty="0" smtClean="0"/>
          </a:p>
          <a:p>
            <a:pPr>
              <a:spcBef>
                <a:spcPts val="0"/>
              </a:spcBef>
              <a:buFont typeface="Arial" pitchFamily="34" charset="0"/>
              <a:buChar char="•"/>
            </a:pPr>
            <a:r>
              <a:rPr lang="en-GB" dirty="0" smtClean="0"/>
              <a:t>“…is </a:t>
            </a:r>
            <a:r>
              <a:rPr lang="en-GB" dirty="0"/>
              <a:t>responsible for children’s services and education, including higher and further education policy, apprenticeships and wider skills in England</a:t>
            </a:r>
            <a:r>
              <a:rPr lang="en-GB" dirty="0" smtClean="0"/>
              <a:t>.”</a:t>
            </a:r>
          </a:p>
          <a:p>
            <a:pPr>
              <a:spcBef>
                <a:spcPts val="0"/>
              </a:spcBef>
              <a:buFont typeface="Arial" pitchFamily="34" charset="0"/>
              <a:buChar char="•"/>
            </a:pPr>
            <a:r>
              <a:rPr lang="en-GB" dirty="0" smtClean="0"/>
              <a:t>Overall responsibility for setting national policy with regard to education:</a:t>
            </a:r>
          </a:p>
          <a:p>
            <a:pPr lvl="2">
              <a:spcBef>
                <a:spcPts val="0"/>
              </a:spcBef>
              <a:buFont typeface="Arial" pitchFamily="34" charset="0"/>
              <a:buChar char="•"/>
            </a:pPr>
            <a:r>
              <a:rPr lang="en-GB" dirty="0"/>
              <a:t>n</a:t>
            </a:r>
            <a:r>
              <a:rPr lang="en-GB" dirty="0" smtClean="0"/>
              <a:t>ational curriculum (KS1-4)</a:t>
            </a:r>
          </a:p>
          <a:p>
            <a:pPr lvl="2">
              <a:spcBef>
                <a:spcPts val="0"/>
              </a:spcBef>
              <a:buFont typeface="Arial" pitchFamily="34" charset="0"/>
              <a:buChar char="•"/>
            </a:pPr>
            <a:r>
              <a:rPr lang="en-GB" dirty="0"/>
              <a:t>t</a:t>
            </a:r>
            <a:r>
              <a:rPr lang="en-GB" dirty="0" smtClean="0"/>
              <a:t>ypes of qualifications (GCSE’s, A-levels, Tech Awards etc) including subjects.</a:t>
            </a:r>
          </a:p>
        </p:txBody>
      </p:sp>
      <p:sp>
        <p:nvSpPr>
          <p:cNvPr id="3" name="Slide Number Placeholder 2"/>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3235454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1890</TotalTime>
  <Words>4033</Words>
  <Application>Microsoft Office PowerPoint</Application>
  <PresentationFormat>On-screen Show (4:3)</PresentationFormat>
  <Paragraphs>539</Paragraphs>
  <Slides>52</Slides>
  <Notes>47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AQA presentation master Events</vt:lpstr>
      <vt:lpstr>GCSE Science: AQA &amp; ITE: Support for your first years in teaching</vt:lpstr>
      <vt:lpstr>Welcome</vt:lpstr>
      <vt:lpstr>This meeting will be recorded</vt:lpstr>
      <vt:lpstr>Session overview</vt:lpstr>
      <vt:lpstr>Structure of secondary assessment in England</vt:lpstr>
      <vt:lpstr>Secondary assessment in England</vt:lpstr>
      <vt:lpstr>GCSE Awarding Organisations in England</vt:lpstr>
      <vt:lpstr>Joint Council for Qualifications (JCQ)</vt:lpstr>
      <vt:lpstr>Regulation</vt:lpstr>
      <vt:lpstr>Regulation</vt:lpstr>
      <vt:lpstr>DfE subject content</vt:lpstr>
      <vt:lpstr>DfE subject content</vt:lpstr>
      <vt:lpstr>What is a specification?</vt:lpstr>
      <vt:lpstr>What is a specification? </vt:lpstr>
      <vt:lpstr>What is a specification? </vt:lpstr>
      <vt:lpstr>Assessments</vt:lpstr>
      <vt:lpstr>Our specification </vt:lpstr>
      <vt:lpstr>Our specification </vt:lpstr>
      <vt:lpstr>Our Science papers and mark schemes</vt:lpstr>
      <vt:lpstr>Key points for successful assessment design</vt:lpstr>
      <vt:lpstr>Key points for successful assessment design</vt:lpstr>
      <vt:lpstr>GCSE Science Assessment Objectives</vt:lpstr>
      <vt:lpstr>Our Science papers and mark schemes</vt:lpstr>
      <vt:lpstr>Our Science papers and mark schemes</vt:lpstr>
      <vt:lpstr>Recent reforms of qualifications</vt:lpstr>
      <vt:lpstr>New GCSE Grading</vt:lpstr>
      <vt:lpstr>New GCSE Grading</vt:lpstr>
      <vt:lpstr>Grading in Combined Science</vt:lpstr>
      <vt:lpstr>Grading in Combined Science</vt:lpstr>
      <vt:lpstr>Points from summer 2018 awards</vt:lpstr>
      <vt:lpstr>Secondary school accountability measures</vt:lpstr>
      <vt:lpstr>Secondary school accountability measures</vt:lpstr>
      <vt:lpstr>What is the EBacc? </vt:lpstr>
      <vt:lpstr>What is Attainment 8?</vt:lpstr>
      <vt:lpstr>Attainment 8 − Bucket 1 (maths and English slots) </vt:lpstr>
      <vt:lpstr>Attainment 8 − Bucket 2 (Ebacc slots) </vt:lpstr>
      <vt:lpstr>Attainment 8 − Bucket 3 (‘Open’ slots) </vt:lpstr>
      <vt:lpstr>What is Progress 8?</vt:lpstr>
      <vt:lpstr>What is Progress 8?</vt:lpstr>
      <vt:lpstr>The awarding process</vt:lpstr>
      <vt:lpstr>What exactly is awarding?</vt:lpstr>
      <vt:lpstr>Getting the right grade – assessments</vt:lpstr>
      <vt:lpstr>Getting the right grade – awarding  </vt:lpstr>
      <vt:lpstr>Getting the right grade – awarding  </vt:lpstr>
      <vt:lpstr>How is a grade boundary decided?</vt:lpstr>
      <vt:lpstr>How is a grade boundary decided?</vt:lpstr>
      <vt:lpstr>Resources</vt:lpstr>
      <vt:lpstr>Resources </vt:lpstr>
      <vt:lpstr>Become an examiner/moderator</vt:lpstr>
      <vt:lpstr>Any questions?</vt:lpstr>
      <vt:lpstr>How did we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Science: AQA &amp; ITE: Support for your first years in teaching</dc:title>
  <dc:creator>AQA</dc:creator>
  <cp:lastPrinted>2017-02-06T11:47:27Z</cp:lastPrinted>
  <dcterms:created xsi:type="dcterms:W3CDTF">2017-07-10T11:13:35Z</dcterms:created>
  <dcterms:modified xsi:type="dcterms:W3CDTF">2019-09-10T09:23:22Z</dcterms:modified>
</cp:coreProperties>
</file>