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396" r:id="rId3"/>
    <p:sldId id="376" r:id="rId4"/>
    <p:sldId id="399" r:id="rId5"/>
    <p:sldId id="414" r:id="rId6"/>
    <p:sldId id="401" r:id="rId7"/>
    <p:sldId id="418" r:id="rId8"/>
    <p:sldId id="419" r:id="rId9"/>
    <p:sldId id="421" r:id="rId10"/>
    <p:sldId id="422" r:id="rId11"/>
    <p:sldId id="423" r:id="rId12"/>
    <p:sldId id="424" r:id="rId13"/>
    <p:sldId id="427" r:id="rId14"/>
    <p:sldId id="425" r:id="rId15"/>
    <p:sldId id="405" r:id="rId16"/>
    <p:sldId id="394" r:id="rId17"/>
    <p:sldId id="426" r:id="rId18"/>
    <p:sldId id="263" r:id="rId19"/>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96"/>
            <p14:sldId id="376"/>
            <p14:sldId id="399"/>
            <p14:sldId id="414"/>
            <p14:sldId id="401"/>
            <p14:sldId id="418"/>
            <p14:sldId id="419"/>
            <p14:sldId id="421"/>
            <p14:sldId id="422"/>
            <p14:sldId id="423"/>
            <p14:sldId id="424"/>
            <p14:sldId id="427"/>
            <p14:sldId id="425"/>
            <p14:sldId id="405"/>
            <p14:sldId id="394"/>
            <p14:sldId id="426"/>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24" clrIdx="0"/>
  <p:cmAuthor id="1" name="jbryant" initials="j" lastIdx="3" clrIdx="1"/>
  <p:cmAuthor id="2" name="Marshall, Katie" initials="M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3386" autoAdjust="0"/>
  </p:normalViewPr>
  <p:slideViewPr>
    <p:cSldViewPr snapToGrid="0" snapToObjects="1" showGuides="1">
      <p:cViewPr>
        <p:scale>
          <a:sx n="80" d="100"/>
          <a:sy n="80" d="100"/>
        </p:scale>
        <p:origin x="-2514" y="-756"/>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19T14:05:40.373" idx="1">
    <p:pos x="2250" y="1416"/>
    <p:text>Something missing here?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9/4/2019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9/4/2019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79D378E-DDD1-4AC5-B164-2027F4630635}"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620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24E223B-09B1-45D0-ADF2-58F07D34B22E}"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98550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F885BD-82F0-48B8-B168-A96F60A17619}"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11456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A0677A89-5A53-4696-8C79-1B41513D42E5}" type="datetime1">
              <a:rPr lang="en-US" smtClean="0"/>
              <a:t>9/4/2019</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pPr/>
              <a:t>12</a:t>
            </a:fld>
            <a:endParaRPr lang="en-US" dirty="0"/>
          </a:p>
        </p:txBody>
      </p:sp>
    </p:spTree>
    <p:extLst>
      <p:ext uri="{BB962C8B-B14F-4D97-AF65-F5344CB8AC3E}">
        <p14:creationId xmlns:p14="http://schemas.microsoft.com/office/powerpoint/2010/main" val="164739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3B9D7B2-AF03-4B04-86A8-194621E41A26}" type="datetime1">
              <a:rPr lang="en-US" smtClean="0"/>
              <a:t>9/4/2019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446865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gcsescience@aqa.org.uk"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870575" cy="968675"/>
          </a:xfrm>
        </p:spPr>
        <p:txBody>
          <a:bodyPr/>
          <a:lstStyle/>
          <a:p>
            <a:r>
              <a:rPr lang="en-GB" dirty="0" smtClean="0"/>
              <a:t>GCSE Science: </a:t>
            </a:r>
            <a:br>
              <a:rPr lang="en-GB" dirty="0" smtClean="0"/>
            </a:br>
            <a:r>
              <a:rPr lang="en-GB" dirty="0" smtClean="0"/>
              <a:t>Key messages to support development</a:t>
            </a:r>
            <a:br>
              <a:rPr lang="en-GB" dirty="0" smtClean="0"/>
            </a:br>
            <a:endParaRPr lang="en-GB" dirty="0"/>
          </a:p>
        </p:txBody>
      </p:sp>
      <p:sp>
        <p:nvSpPr>
          <p:cNvPr id="7" name="Subtitle 6"/>
          <p:cNvSpPr>
            <a:spLocks noGrp="1"/>
          </p:cNvSpPr>
          <p:nvPr>
            <p:ph type="subTitle" idx="1"/>
          </p:nvPr>
        </p:nvSpPr>
        <p:spPr/>
        <p:txBody>
          <a:bodyPr/>
          <a:lstStyle/>
          <a:p>
            <a:r>
              <a:rPr lang="en-GB" dirty="0" smtClean="0"/>
              <a:t>Elise Reece</a:t>
            </a:r>
            <a:endParaRPr lang="en-GB" dirty="0"/>
          </a:p>
        </p:txBody>
      </p:sp>
      <p:sp>
        <p:nvSpPr>
          <p:cNvPr id="4" name="Content Placeholder 3"/>
          <p:cNvSpPr>
            <a:spLocks noGrp="1"/>
          </p:cNvSpPr>
          <p:nvPr>
            <p:ph sz="quarter" idx="12"/>
          </p:nvPr>
        </p:nvSpPr>
        <p:spPr/>
        <p:txBody>
          <a:bodyPr/>
          <a:lstStyle/>
          <a:p>
            <a:r>
              <a:rPr lang="en-GB"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 Maths in Science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GB" dirty="0" smtClean="0"/>
              <a:t>Unit conversions eg g to kg, dm3 to cm3 were not well known</a:t>
            </a:r>
          </a:p>
          <a:p>
            <a:r>
              <a:rPr lang="en-GB" dirty="0" smtClean="0"/>
              <a:t>Use of prefixes and powers of ten for order of magnitude</a:t>
            </a:r>
          </a:p>
          <a:p>
            <a:r>
              <a:rPr lang="en-GB" dirty="0" smtClean="0"/>
              <a:t>Percentages eg percentage change was challenging</a:t>
            </a:r>
          </a:p>
          <a:p>
            <a:r>
              <a:rPr lang="en-GB" dirty="0" smtClean="0"/>
              <a:t>Significant figures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263397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 Maths in Science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US" dirty="0" smtClean="0"/>
              <a:t>Look at scales and magnification used in diagrams </a:t>
            </a:r>
            <a:endParaRPr lang="en-GB" dirty="0" smtClean="0"/>
          </a:p>
          <a:p>
            <a:r>
              <a:rPr lang="en-GB" dirty="0" smtClean="0"/>
              <a:t>Look for numbers in the diagrams that are needed in the calculations </a:t>
            </a:r>
          </a:p>
          <a:p>
            <a:r>
              <a:rPr lang="en-GB" dirty="0" smtClean="0"/>
              <a:t>Errors with how to work with anomalous results</a:t>
            </a:r>
          </a:p>
          <a:p>
            <a:r>
              <a:rPr lang="en-GB" dirty="0" smtClean="0"/>
              <a:t>Students need to understand what a repeating symbol means on a calculator and what a pair means, </a:t>
            </a:r>
            <a:br>
              <a:rPr lang="en-GB" dirty="0" smtClean="0"/>
            </a:br>
            <a:r>
              <a:rPr lang="en-GB" dirty="0" smtClean="0"/>
              <a:t>eg:		    and the significance of them when doing sig figs </a:t>
            </a:r>
          </a:p>
          <a:p>
            <a:endParaRPr lang="en-GB" dirty="0" smtClean="0"/>
          </a:p>
          <a:p>
            <a:endParaRPr lang="en-GB" dirty="0" smtClean="0"/>
          </a:p>
          <a:p>
            <a:endParaRPr lang="en-GB" dirty="0" smtClean="0"/>
          </a:p>
          <a:p>
            <a:endParaRPr lang="en-GB" dirty="0"/>
          </a:p>
        </p:txBody>
      </p:sp>
      <p:pic>
        <p:nvPicPr>
          <p:cNvPr id="5" name="Picture 4">
            <a:extLst>
              <a:ext uri="{FF2B5EF4-FFF2-40B4-BE49-F238E27FC236}">
                <a16:creationId xmlns="" xmlns:a16="http://schemas.microsoft.com/office/drawing/2014/main" id="{30607F39-DC6A-462C-8ABE-867D001AE0AA}"/>
              </a:ext>
            </a:extLst>
          </p:cNvPr>
          <p:cNvPicPr>
            <a:picLocks noChangeAspect="1"/>
          </p:cNvPicPr>
          <p:nvPr/>
        </p:nvPicPr>
        <p:blipFill>
          <a:blip r:embed="rId2"/>
          <a:stretch>
            <a:fillRect/>
          </a:stretch>
        </p:blipFill>
        <p:spPr>
          <a:xfrm>
            <a:off x="1317625" y="4032596"/>
            <a:ext cx="885825" cy="485775"/>
          </a:xfrm>
          <a:prstGeom prst="rect">
            <a:avLst/>
          </a:prstGeom>
        </p:spPr>
      </p:pic>
      <p:sp>
        <p:nvSpPr>
          <p:cNvPr id="6" name="Slide Number Placeholder 5"/>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300578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Areas of challenge: Maths in Science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buNone/>
            </a:pPr>
            <a:r>
              <a:rPr lang="en-GB" dirty="0" smtClean="0"/>
              <a:t>Mark the examples given using the supplied mark scheme.</a:t>
            </a:r>
          </a:p>
          <a:p>
            <a:r>
              <a:rPr lang="en-GB" dirty="0" smtClean="0"/>
              <a:t>Unit conversions – </a:t>
            </a:r>
          </a:p>
          <a:p>
            <a:r>
              <a:rPr lang="en-GB" dirty="0" smtClean="0"/>
              <a:t>Means and significant figures – Chemistry </a:t>
            </a:r>
          </a:p>
          <a:p>
            <a:r>
              <a:rPr lang="en-GB" dirty="0" smtClean="0"/>
              <a:t>Percentage – Physics </a:t>
            </a:r>
            <a:br>
              <a:rPr lang="en-GB" dirty="0" smtClean="0"/>
            </a:b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56186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graphs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a:xfrm>
            <a:off x="540000" y="1757548"/>
            <a:ext cx="8045200" cy="4380969"/>
          </a:xfrm>
        </p:spPr>
        <p:txBody>
          <a:bodyPr/>
          <a:lstStyle/>
          <a:p>
            <a:r>
              <a:rPr lang="en-GB" dirty="0"/>
              <a:t>P</a:t>
            </a:r>
            <a:r>
              <a:rPr lang="en-GB" dirty="0" smtClean="0"/>
              <a:t>lot </a:t>
            </a:r>
            <a:r>
              <a:rPr lang="en-GB" dirty="0"/>
              <a:t>and </a:t>
            </a:r>
            <a:r>
              <a:rPr lang="en-GB" dirty="0" smtClean="0"/>
              <a:t>draw </a:t>
            </a:r>
            <a:r>
              <a:rPr lang="en-GB" dirty="0"/>
              <a:t>with a sharp </a:t>
            </a:r>
            <a:r>
              <a:rPr lang="en-GB" dirty="0" smtClean="0"/>
              <a:t>pencil.</a:t>
            </a:r>
          </a:p>
          <a:p>
            <a:r>
              <a:rPr lang="en-GB" dirty="0" smtClean="0"/>
              <a:t>Choose </a:t>
            </a:r>
            <a:r>
              <a:rPr lang="en-GB" dirty="0"/>
              <a:t>an appropriate scale which uses most of </a:t>
            </a:r>
            <a:r>
              <a:rPr lang="en-GB" dirty="0" smtClean="0"/>
              <a:t>the  paper. </a:t>
            </a:r>
          </a:p>
          <a:p>
            <a:pPr>
              <a:spcBef>
                <a:spcPts val="0"/>
              </a:spcBef>
            </a:pPr>
            <a:r>
              <a:rPr lang="en-GB" dirty="0" smtClean="0"/>
              <a:t>Use </a:t>
            </a:r>
            <a:r>
              <a:rPr lang="en-GB" dirty="0"/>
              <a:t>crosses rather than </a:t>
            </a:r>
            <a:r>
              <a:rPr lang="en-GB" dirty="0" smtClean="0"/>
              <a:t>dots.</a:t>
            </a:r>
            <a:endParaRPr lang="en-GB" dirty="0"/>
          </a:p>
          <a:p>
            <a:r>
              <a:rPr lang="en-GB" dirty="0"/>
              <a:t>C</a:t>
            </a:r>
            <a:r>
              <a:rPr lang="en-GB" dirty="0" smtClean="0"/>
              <a:t>heck </a:t>
            </a:r>
            <a:r>
              <a:rPr lang="en-GB" dirty="0"/>
              <a:t>the scale of the axis when reading </a:t>
            </a:r>
            <a:r>
              <a:rPr lang="en-GB" dirty="0" smtClean="0"/>
              <a:t>values for conversions of units.</a:t>
            </a:r>
          </a:p>
          <a:p>
            <a:r>
              <a:rPr lang="en-GB" dirty="0"/>
              <a:t>P</a:t>
            </a:r>
            <a:r>
              <a:rPr lang="en-GB" dirty="0" smtClean="0"/>
              <a:t>lot </a:t>
            </a:r>
            <a:r>
              <a:rPr lang="en-GB" dirty="0"/>
              <a:t>all data points </a:t>
            </a:r>
            <a:r>
              <a:rPr lang="en-GB" dirty="0" smtClean="0"/>
              <a:t>given. </a:t>
            </a:r>
          </a:p>
          <a:p>
            <a:r>
              <a:rPr lang="en-GB" dirty="0" smtClean="0"/>
              <a:t>Draw smooth curves where appropriate. </a:t>
            </a:r>
          </a:p>
          <a:p>
            <a:r>
              <a:rPr lang="en-GB" dirty="0" smtClean="0"/>
              <a:t>Practice:</a:t>
            </a:r>
          </a:p>
          <a:p>
            <a:pPr lvl="1"/>
            <a:r>
              <a:rPr lang="en-GB" dirty="0" smtClean="0"/>
              <a:t>drawing  tangents to a curve</a:t>
            </a:r>
          </a:p>
          <a:p>
            <a:pPr lvl="1"/>
            <a:r>
              <a:rPr lang="en-GB" dirty="0" smtClean="0"/>
              <a:t>working out gradient of a line. </a:t>
            </a:r>
            <a:br>
              <a:rPr lang="en-GB" dirty="0" smtClean="0"/>
            </a:br>
            <a:endParaRPr lang="en-GB" dirty="0" smtClean="0"/>
          </a:p>
          <a:p>
            <a:endParaRPr lang="en-GB" sz="1800" dirty="0" smtClean="0"/>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36801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Reflection maths in science </a:t>
            </a:r>
            <a:endParaRPr lang="en-GB" sz="2800"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GB" sz="2400" dirty="0"/>
              <a:t>U</a:t>
            </a:r>
            <a:r>
              <a:rPr lang="en-GB" sz="2400" dirty="0" smtClean="0"/>
              <a:t>nit conversions in lessons </a:t>
            </a:r>
          </a:p>
          <a:p>
            <a:r>
              <a:rPr lang="en-GB" sz="2400" dirty="0" smtClean="0"/>
              <a:t>Encourage students to show </a:t>
            </a:r>
            <a:r>
              <a:rPr lang="en-GB" sz="2400" dirty="0"/>
              <a:t>clear </a:t>
            </a:r>
            <a:r>
              <a:rPr lang="en-GB" sz="2400" dirty="0" smtClean="0"/>
              <a:t>working</a:t>
            </a:r>
          </a:p>
          <a:p>
            <a:r>
              <a:rPr lang="en-GB" sz="2400" dirty="0" smtClean="0"/>
              <a:t>More </a:t>
            </a:r>
            <a:r>
              <a:rPr lang="en-GB" sz="2400" dirty="0"/>
              <a:t>practice with rearranging formulas </a:t>
            </a:r>
            <a:r>
              <a:rPr lang="en-GB" sz="2400" dirty="0" smtClean="0"/>
              <a:t>correctly</a:t>
            </a:r>
          </a:p>
          <a:p>
            <a:r>
              <a:rPr lang="en-GB" sz="2400" dirty="0" smtClean="0"/>
              <a:t>Graph work </a:t>
            </a:r>
          </a:p>
          <a:p>
            <a:r>
              <a:rPr lang="en-GB" sz="2400" dirty="0" smtClean="0"/>
              <a:t>Maths in science questions in lessons and homework </a:t>
            </a:r>
          </a:p>
          <a:p>
            <a:r>
              <a:rPr lang="en-GB" sz="2400" dirty="0" smtClean="0"/>
              <a:t>As a department look </a:t>
            </a:r>
            <a:r>
              <a:rPr lang="en-GB" sz="2400" dirty="0"/>
              <a:t>at the ways maths questions are written </a:t>
            </a:r>
            <a:r>
              <a:rPr lang="en-GB" sz="2400" dirty="0" smtClean="0"/>
              <a:t>for GCSE </a:t>
            </a:r>
            <a:r>
              <a:rPr lang="en-GB" sz="2400" dirty="0"/>
              <a:t>maths compared with maths question in science </a:t>
            </a:r>
          </a:p>
          <a:p>
            <a:r>
              <a:rPr lang="en-GB" sz="2400" dirty="0" smtClean="0"/>
              <a:t>Collaborative </a:t>
            </a:r>
            <a:r>
              <a:rPr lang="en-GB" sz="2400" dirty="0"/>
              <a:t>working with maths department </a:t>
            </a:r>
          </a:p>
        </p:txBody>
      </p:sp>
      <p:sp>
        <p:nvSpPr>
          <p:cNvPr id="5" name="Slide Number Placeholder 4"/>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412546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the higher grades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Content Placeholder 4"/>
          <p:cNvSpPr>
            <a:spLocks noGrp="1"/>
          </p:cNvSpPr>
          <p:nvPr>
            <p:ph idx="1"/>
          </p:nvPr>
        </p:nvSpPr>
        <p:spPr/>
        <p:txBody>
          <a:bodyPr/>
          <a:lstStyle/>
          <a:p>
            <a:r>
              <a:rPr lang="en-GB" dirty="0" smtClean="0"/>
              <a:t>Consistently good at all skills being assessed </a:t>
            </a:r>
          </a:p>
          <a:p>
            <a:r>
              <a:rPr lang="en-GB" dirty="0" smtClean="0"/>
              <a:t>Confidence in understanding the science so it can be applied in unfamiliar context </a:t>
            </a:r>
          </a:p>
          <a:p>
            <a:r>
              <a:rPr lang="en-GB" dirty="0" smtClean="0"/>
              <a:t>Tackle maths set in a scientific context</a:t>
            </a:r>
          </a:p>
          <a:p>
            <a:r>
              <a:rPr lang="en-GB" dirty="0" smtClean="0"/>
              <a:t>Precise use of scientific language</a:t>
            </a:r>
          </a:p>
          <a:p>
            <a:r>
              <a:rPr lang="en-GB" dirty="0" smtClean="0"/>
              <a:t>Ability to think for themselves to identify what is being asked in the question and what process they might have to therefore apply </a:t>
            </a:r>
          </a:p>
          <a:p>
            <a:r>
              <a:rPr lang="en-GB" dirty="0" smtClean="0"/>
              <a:t>At combined need to perform consistently well in all three sciences </a:t>
            </a:r>
          </a:p>
          <a:p>
            <a:r>
              <a:rPr lang="en-GB" dirty="0" smtClean="0"/>
              <a:t>Resilience during the whole exam period</a:t>
            </a:r>
            <a:endParaRPr lang="en-GB" dirty="0"/>
          </a:p>
        </p:txBody>
      </p:sp>
    </p:spTree>
    <p:extLst>
      <p:ext uri="{BB962C8B-B14F-4D97-AF65-F5344CB8AC3E}">
        <p14:creationId xmlns:p14="http://schemas.microsoft.com/office/powerpoint/2010/main" val="258374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Slide Number Placeholder 2"/>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44998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Get in touch</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
        <p:nvSpPr>
          <p:cNvPr id="7" name="Content Placeholder 6"/>
          <p:cNvSpPr>
            <a:spLocks noGrp="1"/>
          </p:cNvSpPr>
          <p:nvPr>
            <p:ph idx="1"/>
          </p:nvPr>
        </p:nvSpPr>
        <p:spPr>
          <a:xfrm>
            <a:off x="540000" y="1731713"/>
            <a:ext cx="3993900" cy="4406804"/>
          </a:xfrm>
        </p:spPr>
        <p:txBody>
          <a:bodyPr/>
          <a:lstStyle/>
          <a:p>
            <a:pPr marL="0" indent="0">
              <a:buNone/>
            </a:pPr>
            <a:r>
              <a:rPr lang="en-GB" dirty="0"/>
              <a:t>T: 01483 477756</a:t>
            </a:r>
          </a:p>
          <a:p>
            <a:pPr marL="0" indent="0">
              <a:buNone/>
            </a:pPr>
            <a:r>
              <a:rPr lang="en-GB" dirty="0" smtClean="0"/>
              <a:t>E: </a:t>
            </a:r>
            <a:r>
              <a:rPr lang="en-GB" u="sng" dirty="0" smtClean="0">
                <a:hlinkClick r:id="rId2"/>
              </a:rPr>
              <a:t>gcsescience@aqa.org.uk</a:t>
            </a:r>
            <a:r>
              <a:rPr lang="en-GB" dirty="0" smtClean="0"/>
              <a:t> </a:t>
            </a:r>
            <a:endParaRPr lang="en-GB" dirty="0"/>
          </a:p>
          <a:p>
            <a:pPr marL="0" indent="0">
              <a:buNone/>
            </a:pPr>
            <a:r>
              <a:rPr lang="en-GB" dirty="0"/>
              <a:t> </a:t>
            </a:r>
          </a:p>
        </p:txBody>
      </p:sp>
    </p:spTree>
    <p:extLst>
      <p:ext uri="{BB962C8B-B14F-4D97-AF65-F5344CB8AC3E}">
        <p14:creationId xmlns:p14="http://schemas.microsoft.com/office/powerpoint/2010/main" val="167422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68080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Outline for the session</a:t>
            </a:r>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spcBef>
                <a:spcPts val="0"/>
              </a:spcBef>
              <a:buNone/>
            </a:pPr>
            <a:r>
              <a:rPr lang="en-GB" dirty="0"/>
              <a:t>This session </a:t>
            </a:r>
            <a:r>
              <a:rPr lang="en-GB" dirty="0" smtClean="0"/>
              <a:t>will explore some of the challenges teachers and pupils have faced while implementing the new GCSE courses. Some possible actions and resources will be discussed and delegates are asked to share any good practice they have used to address the challenges. </a:t>
            </a:r>
            <a:endParaRPr lang="en-GB"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79060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Areas of development: Tackling the questions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r>
              <a:rPr lang="en-GB" dirty="0" smtClean="0"/>
              <a:t>Reading and understanding the question</a:t>
            </a:r>
          </a:p>
          <a:p>
            <a:r>
              <a:rPr lang="en-GB" dirty="0" smtClean="0"/>
              <a:t>Exam technique </a:t>
            </a:r>
          </a:p>
          <a:p>
            <a:r>
              <a:rPr lang="en-GB" dirty="0" smtClean="0"/>
              <a:t>Understanding command words – describe, explain compare, evaluate </a:t>
            </a:r>
          </a:p>
          <a:p>
            <a:endParaRPr lang="en-GB" dirty="0" smtClean="0"/>
          </a:p>
          <a:p>
            <a:endParaRPr lang="en-GB" dirty="0" smtClean="0"/>
          </a:p>
          <a:p>
            <a:endParaRPr lang="en-GB" dirty="0" smtClean="0"/>
          </a:p>
        </p:txBody>
      </p:sp>
      <p:sp>
        <p:nvSpPr>
          <p:cNvPr id="2" name="Slide Number Placeholder 1"/>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198577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Precise use of language </a:t>
            </a:r>
            <a:endParaRPr lang="en-GB" dirty="0"/>
          </a:p>
        </p:txBody>
      </p:sp>
      <p:sp>
        <p:nvSpPr>
          <p:cNvPr id="3" name="Content Placeholder 2"/>
          <p:cNvSpPr>
            <a:spLocks noGrp="1"/>
          </p:cNvSpPr>
          <p:nvPr>
            <p:ph idx="1"/>
          </p:nvPr>
        </p:nvSpPr>
        <p:spPr/>
        <p:txBody>
          <a:bodyPr/>
          <a:lstStyle/>
          <a:p>
            <a:r>
              <a:rPr lang="en-GB" sz="2400" dirty="0" smtClean="0"/>
              <a:t>Avoid the word ‘amount’- use volume, mass and amount in moles, as appropriate</a:t>
            </a:r>
          </a:p>
          <a:p>
            <a:r>
              <a:rPr lang="en-US" sz="2400" dirty="0" smtClean="0"/>
              <a:t>If using chemical formulae instead of words they need to be correct; H</a:t>
            </a:r>
            <a:r>
              <a:rPr lang="en-US" sz="2400" baseline="30000" dirty="0" smtClean="0"/>
              <a:t>2</a:t>
            </a:r>
            <a:r>
              <a:rPr lang="en-US" sz="2400" dirty="0" smtClean="0"/>
              <a:t>O is incorrect</a:t>
            </a:r>
          </a:p>
          <a:p>
            <a:r>
              <a:rPr lang="en-US" sz="2400" dirty="0" smtClean="0"/>
              <a:t>Subject specific vocabulary for working scientifically </a:t>
            </a:r>
          </a:p>
          <a:p>
            <a:r>
              <a:rPr lang="en-US" sz="2400" dirty="0" smtClean="0"/>
              <a:t>Use of scientific terminology precisely </a:t>
            </a:r>
            <a:r>
              <a:rPr lang="en-US" sz="2400" dirty="0" err="1" smtClean="0"/>
              <a:t>eg</a:t>
            </a:r>
            <a:r>
              <a:rPr lang="en-US" sz="2400" dirty="0" smtClean="0"/>
              <a:t> energy, </a:t>
            </a:r>
            <a:br>
              <a:rPr lang="en-US" sz="2400" dirty="0" smtClean="0"/>
            </a:br>
            <a:r>
              <a:rPr lang="en-US" sz="2400" dirty="0" smtClean="0"/>
              <a:t>genes and characteristics, evaporation or gas escaping electrons and ions, charge and current,</a:t>
            </a:r>
            <a:r>
              <a:rPr lang="en-GB" sz="2400" dirty="0" smtClean="0"/>
              <a:t> reference to bonds breaking unless applied to intermolecular bonds, temperature and heat</a:t>
            </a:r>
          </a:p>
          <a:p>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271912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Unfamiliar context: One part of AO2</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Content Placeholder 4"/>
          <p:cNvSpPr>
            <a:spLocks noGrp="1"/>
          </p:cNvSpPr>
          <p:nvPr>
            <p:ph idx="1"/>
          </p:nvPr>
        </p:nvSpPr>
        <p:spPr/>
        <p:txBody>
          <a:bodyPr/>
          <a:lstStyle/>
          <a:p>
            <a:r>
              <a:rPr lang="en-GB" dirty="0" smtClean="0"/>
              <a:t>How do you make students more confident at tackling these types of questions? </a:t>
            </a:r>
          </a:p>
          <a:p>
            <a:pPr lvl="1"/>
            <a:r>
              <a:rPr lang="en-GB" dirty="0"/>
              <a:t>b</a:t>
            </a:r>
            <a:r>
              <a:rPr lang="en-GB" dirty="0" smtClean="0"/>
              <a:t>eing able to identify from the question what area of the specification the question is about </a:t>
            </a:r>
          </a:p>
          <a:p>
            <a:pPr lvl="1"/>
            <a:r>
              <a:rPr lang="en-GB" dirty="0"/>
              <a:t>h</a:t>
            </a:r>
            <a:r>
              <a:rPr lang="en-GB" dirty="0" smtClean="0"/>
              <a:t>aving a secure understanding rather than recall of the science</a:t>
            </a:r>
          </a:p>
          <a:p>
            <a:pPr lvl="1"/>
            <a:r>
              <a:rPr lang="en-GB" dirty="0"/>
              <a:t>o</a:t>
            </a:r>
            <a:r>
              <a:rPr lang="en-GB" dirty="0" smtClean="0"/>
              <a:t>pportunities to verbally explain the science to their peers </a:t>
            </a:r>
          </a:p>
          <a:p>
            <a:pPr lvl="1"/>
            <a:r>
              <a:rPr lang="en-GB" dirty="0"/>
              <a:t>e</a:t>
            </a:r>
            <a:r>
              <a:rPr lang="en-GB" dirty="0" smtClean="0"/>
              <a:t>xercises in class to think for themselves.</a:t>
            </a:r>
          </a:p>
          <a:p>
            <a:r>
              <a:rPr lang="en-GB" dirty="0" smtClean="0"/>
              <a:t>Brainstorm in departments examples of unfamiliar context your topic areas could cover to use in class. </a:t>
            </a:r>
            <a:endParaRPr lang="en-GB" dirty="0"/>
          </a:p>
          <a:p>
            <a:endParaRPr lang="en-GB" dirty="0"/>
          </a:p>
        </p:txBody>
      </p:sp>
    </p:spTree>
    <p:extLst>
      <p:ext uri="{BB962C8B-B14F-4D97-AF65-F5344CB8AC3E}">
        <p14:creationId xmlns:p14="http://schemas.microsoft.com/office/powerpoint/2010/main" val="58827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 Required practicals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r>
              <a:rPr lang="en-GB" dirty="0" smtClean="0"/>
              <a:t>Lack understanding about the science underlying the practical's - model of osmosis cell and transects chemicals that make a salt and electrolysis acceleration and density </a:t>
            </a:r>
          </a:p>
          <a:p>
            <a:r>
              <a:rPr lang="en-GB" dirty="0"/>
              <a:t>D</a:t>
            </a:r>
            <a:r>
              <a:rPr lang="en-GB" dirty="0" smtClean="0"/>
              <a:t>idn’t fully understand why they had carried out each step in the practical</a:t>
            </a:r>
          </a:p>
          <a:p>
            <a:r>
              <a:rPr lang="en-GB" dirty="0" smtClean="0"/>
              <a:t>Unclear why they had taken specific measurements and the equipment needed to do this </a:t>
            </a:r>
          </a:p>
          <a:p>
            <a:r>
              <a:rPr lang="en-GB" dirty="0"/>
              <a:t>U</a:t>
            </a:r>
            <a:r>
              <a:rPr lang="en-GB" dirty="0" smtClean="0"/>
              <a:t>se of vague terms such as ‘amount’, ‘fair’, ‘results’</a:t>
            </a:r>
            <a:br>
              <a:rPr lang="en-GB" dirty="0" smtClean="0"/>
            </a:br>
            <a:r>
              <a:rPr lang="en-GB" dirty="0" smtClean="0"/>
              <a:t/>
            </a:r>
            <a:br>
              <a:rPr lang="en-GB" dirty="0" smtClean="0"/>
            </a:br>
            <a:endParaRPr lang="en-GB" dirty="0" smtClean="0"/>
          </a:p>
          <a:p>
            <a:endParaRPr lang="en-GB" dirty="0" smtClean="0"/>
          </a:p>
          <a:p>
            <a:endParaRPr lang="en-GB" dirty="0" smtClean="0"/>
          </a:p>
          <a:p>
            <a:endParaRPr lang="en-GB" dirty="0" smtClean="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397999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 Required </a:t>
            </a:r>
            <a:r>
              <a:rPr lang="en-GB" dirty="0"/>
              <a:t>p</a:t>
            </a:r>
            <a:r>
              <a:rPr lang="en-GB" dirty="0" smtClean="0"/>
              <a:t>racticals </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buNone/>
            </a:pPr>
            <a:r>
              <a:rPr lang="en-GB" dirty="0" smtClean="0"/>
              <a:t>Areas of working scientifically in the context of </a:t>
            </a:r>
            <a:r>
              <a:rPr lang="en-GB" dirty="0"/>
              <a:t>the </a:t>
            </a:r>
            <a:r>
              <a:rPr lang="en-GB" dirty="0" smtClean="0"/>
              <a:t>required practicals: </a:t>
            </a:r>
          </a:p>
          <a:p>
            <a:r>
              <a:rPr lang="en-GB" dirty="0" smtClean="0"/>
              <a:t>repeatable or its significance </a:t>
            </a:r>
          </a:p>
          <a:p>
            <a:r>
              <a:rPr lang="en-GB" dirty="0" smtClean="0"/>
              <a:t>identify control variables and other variables </a:t>
            </a:r>
            <a:br>
              <a:rPr lang="en-GB" dirty="0" smtClean="0"/>
            </a:br>
            <a:r>
              <a:rPr lang="en-GB" dirty="0" smtClean="0"/>
              <a:t>term ‘fair’ is always inadequate unless suitably qualified types of errors</a:t>
            </a:r>
          </a:p>
          <a:p>
            <a:r>
              <a:rPr lang="en-GB" dirty="0" smtClean="0"/>
              <a:t>how to improve accuracy - improves inaccuracy is 		 insufficient for a type of experimental error, human error is insufficient. </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69788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Reflection on practical work </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Method - students understand why they are carrying out steps.</a:t>
            </a:r>
          </a:p>
          <a:p>
            <a:pPr>
              <a:spcBef>
                <a:spcPts val="0"/>
              </a:spcBef>
            </a:pPr>
            <a:r>
              <a:rPr lang="en-GB" dirty="0" smtClean="0"/>
              <a:t>Regular reinforcement of the key W/S terms:</a:t>
            </a:r>
          </a:p>
          <a:p>
            <a:pPr lvl="1">
              <a:spcBef>
                <a:spcPts val="0"/>
              </a:spcBef>
            </a:pPr>
            <a:r>
              <a:rPr lang="en-GB" dirty="0" smtClean="0"/>
              <a:t>repeatable and reproducible</a:t>
            </a:r>
          </a:p>
          <a:p>
            <a:pPr lvl="1">
              <a:spcBef>
                <a:spcPts val="0"/>
              </a:spcBef>
            </a:pPr>
            <a:r>
              <a:rPr lang="en-GB" dirty="0" smtClean="0"/>
              <a:t>accurate, valid and precise</a:t>
            </a:r>
          </a:p>
          <a:p>
            <a:pPr lvl="1">
              <a:spcBef>
                <a:spcPts val="0"/>
              </a:spcBef>
            </a:pPr>
            <a:r>
              <a:rPr lang="en-GB" dirty="0" smtClean="0"/>
              <a:t>a control and control variables, dependent and independent variables. </a:t>
            </a:r>
          </a:p>
          <a:p>
            <a:pPr>
              <a:spcBef>
                <a:spcPts val="0"/>
              </a:spcBef>
            </a:pPr>
            <a:r>
              <a:rPr lang="en-GB" dirty="0" smtClean="0"/>
              <a:t>Need to discuss improvements and types of errors for that specific practical.</a:t>
            </a:r>
          </a:p>
          <a:p>
            <a:pPr>
              <a:spcBef>
                <a:spcPts val="0"/>
              </a:spcBef>
            </a:pPr>
            <a:r>
              <a:rPr lang="en-GB" dirty="0" smtClean="0"/>
              <a:t>Practicals set in an ‘unfamiliar context’ − what is the underlying science.</a:t>
            </a:r>
          </a:p>
          <a:p>
            <a:pPr>
              <a:spcBef>
                <a:spcPts val="0"/>
              </a:spcBef>
            </a:pPr>
            <a:r>
              <a:rPr lang="en-GB" dirty="0"/>
              <a:t>How much time is allocated to required </a:t>
            </a:r>
            <a:r>
              <a:rPr lang="en-GB" dirty="0" smtClean="0"/>
              <a:t>practicals?</a:t>
            </a:r>
            <a:endParaRPr lang="en-GB" dirty="0"/>
          </a:p>
          <a:p>
            <a:pPr>
              <a:spcBef>
                <a:spcPts val="0"/>
              </a:spcBef>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131314760"/>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1069</Words>
  <Application>Microsoft Office PowerPoint</Application>
  <PresentationFormat>On-screen Show (4:3)</PresentationFormat>
  <Paragraphs>162</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AQA presentation master Events</vt:lpstr>
      <vt:lpstr>GCSE Science:  Key messages to support development </vt:lpstr>
      <vt:lpstr>Welcome</vt:lpstr>
      <vt:lpstr>Outline for the session</vt:lpstr>
      <vt:lpstr>Areas of development: Tackling the questions </vt:lpstr>
      <vt:lpstr>Precise use of language </vt:lpstr>
      <vt:lpstr>Unfamiliar context: One part of AO2</vt:lpstr>
      <vt:lpstr>Areas of challenge: Required practicals </vt:lpstr>
      <vt:lpstr>Areas of challenge: Required practicals </vt:lpstr>
      <vt:lpstr>Reflection on practical work </vt:lpstr>
      <vt:lpstr>Areas of challenge: Maths in Science </vt:lpstr>
      <vt:lpstr>Areas of challenge: Maths in Science </vt:lpstr>
      <vt:lpstr>Areas of challenge: Maths in Science </vt:lpstr>
      <vt:lpstr>Guidance graphs </vt:lpstr>
      <vt:lpstr>Reflection maths in science </vt:lpstr>
      <vt:lpstr>Accessing the higher grades </vt:lpstr>
      <vt:lpstr>How did we do?</vt:lpstr>
      <vt:lpstr>Get in touch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Science Key messages to support development</dc:title>
  <dc:creator>AQA</dc:creator>
  <cp:lastPrinted>2017-02-06T11:47:27Z</cp:lastPrinted>
  <dcterms:created xsi:type="dcterms:W3CDTF">2017-07-10T11:13:35Z</dcterms:created>
  <dcterms:modified xsi:type="dcterms:W3CDTF">2019-09-04T09:00:59Z</dcterms:modified>
</cp:coreProperties>
</file>