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9"/>
  </p:notesMasterIdLst>
  <p:handoutMasterIdLst>
    <p:handoutMasterId r:id="rId30"/>
  </p:handoutMasterIdLst>
  <p:sldIdLst>
    <p:sldId id="256" r:id="rId2"/>
    <p:sldId id="276" r:id="rId3"/>
    <p:sldId id="274" r:id="rId4"/>
    <p:sldId id="262" r:id="rId5"/>
    <p:sldId id="258" r:id="rId6"/>
    <p:sldId id="283" r:id="rId7"/>
    <p:sldId id="282" r:id="rId8"/>
    <p:sldId id="259" r:id="rId9"/>
    <p:sldId id="257" r:id="rId10"/>
    <p:sldId id="284" r:id="rId11"/>
    <p:sldId id="299" r:id="rId12"/>
    <p:sldId id="285" r:id="rId13"/>
    <p:sldId id="286" r:id="rId14"/>
    <p:sldId id="287" r:id="rId15"/>
    <p:sldId id="288" r:id="rId16"/>
    <p:sldId id="297" r:id="rId17"/>
    <p:sldId id="264" r:id="rId18"/>
    <p:sldId id="290" r:id="rId19"/>
    <p:sldId id="291" r:id="rId20"/>
    <p:sldId id="296" r:id="rId21"/>
    <p:sldId id="294" r:id="rId22"/>
    <p:sldId id="300" r:id="rId23"/>
    <p:sldId id="292" r:id="rId24"/>
    <p:sldId id="295" r:id="rId25"/>
    <p:sldId id="293" r:id="rId26"/>
    <p:sldId id="298" r:id="rId27"/>
    <p:sldId id="263" r:id="rId28"/>
  </p:sldIdLst>
  <p:sldSz cx="9144000" cy="6858000" type="screen4x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9857A7-F430-4EE6-B994-F510B0AE8F4E}">
          <p14:sldIdLst>
            <p14:sldId id="256"/>
            <p14:sldId id="276"/>
            <p14:sldId id="274"/>
            <p14:sldId id="262"/>
            <p14:sldId id="258"/>
            <p14:sldId id="283"/>
            <p14:sldId id="282"/>
            <p14:sldId id="259"/>
            <p14:sldId id="257"/>
            <p14:sldId id="284"/>
            <p14:sldId id="299"/>
            <p14:sldId id="285"/>
            <p14:sldId id="286"/>
            <p14:sldId id="287"/>
            <p14:sldId id="288"/>
            <p14:sldId id="297"/>
            <p14:sldId id="264"/>
            <p14:sldId id="290"/>
            <p14:sldId id="291"/>
            <p14:sldId id="296"/>
            <p14:sldId id="294"/>
            <p14:sldId id="300"/>
            <p14:sldId id="292"/>
            <p14:sldId id="295"/>
            <p14:sldId id="293"/>
            <p14:sldId id="298"/>
            <p14:sldId id="263"/>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tley, Helen" initials="RH" lastIdx="8" clrIdx="0"/>
  <p:cmAuthor id="1" name="Chandler, Emma" initials="EC" lastIdx="15" clrIdx="1"/>
  <p:cmAuthor id="2" name="Marshall, Katie" initials="MK"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B4B4B"/>
    <a:srgbClr val="3273AF"/>
    <a:srgbClr val="783C2D"/>
    <a:srgbClr val="DC7D28"/>
    <a:srgbClr val="6464A0"/>
    <a:srgbClr val="325F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6" autoAdjust="0"/>
    <p:restoredTop sz="86751" autoAdjust="0"/>
  </p:normalViewPr>
  <p:slideViewPr>
    <p:cSldViewPr snapToGrid="0" snapToObjects="1" showGuides="1">
      <p:cViewPr>
        <p:scale>
          <a:sx n="90" d="100"/>
          <a:sy n="90" d="100"/>
        </p:scale>
        <p:origin x="-2244" y="-1050"/>
      </p:cViewPr>
      <p:guideLst>
        <p:guide orient="horz" pos="2157"/>
        <p:guide orient="horz" pos="4230"/>
        <p:guide pos="3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0" d="100"/>
          <a:sy n="90" d="100"/>
        </p:scale>
        <p:origin x="-1908" y="-12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ADA457E0-B7E6-E24E-BA12-0ABEC3185120}" type="datetimeFigureOut">
              <a:rPr lang="en-US" smtClean="0"/>
              <a:t>9/4/2019</a:t>
            </a:fld>
            <a:endParaRPr lang="en-US"/>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E188A59E-FE67-3043-A00A-EF9E0FCBDE40}" type="slidenum">
              <a:rPr lang="en-US" smtClean="0"/>
              <a:t>‹#›</a:t>
            </a:fld>
            <a:endParaRPr lang="en-US"/>
          </a:p>
        </p:txBody>
      </p:sp>
    </p:spTree>
    <p:extLst>
      <p:ext uri="{BB962C8B-B14F-4D97-AF65-F5344CB8AC3E}">
        <p14:creationId xmlns:p14="http://schemas.microsoft.com/office/powerpoint/2010/main" val="74887225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538A8347-8DF1-B348-8F41-6E1345D82D34}" type="datetimeFigureOut">
              <a:rPr lang="en-US" smtClean="0"/>
              <a:t>9/4/2019</a:t>
            </a:fld>
            <a:endParaRPr lang="en-US"/>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D3A5C70C-4F3D-A24C-BE6B-90E4410CB343}" type="slidenum">
              <a:rPr lang="en-US" smtClean="0"/>
              <a:t>‹#›</a:t>
            </a:fld>
            <a:endParaRPr lang="en-US"/>
          </a:p>
        </p:txBody>
      </p:sp>
    </p:spTree>
    <p:extLst>
      <p:ext uri="{BB962C8B-B14F-4D97-AF65-F5344CB8AC3E}">
        <p14:creationId xmlns:p14="http://schemas.microsoft.com/office/powerpoint/2010/main" val="3260845997"/>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40000" y="1426720"/>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540000" y="2705615"/>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cxnSp>
        <p:nvCxnSpPr>
          <p:cNvPr id="10" name="Straight Connector 9"/>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10"/>
          <p:cNvSpPr>
            <a:spLocks noGrp="1"/>
          </p:cNvSpPr>
          <p:nvPr>
            <p:ph sz="quarter" idx="12" hasCustomPrompt="1"/>
          </p:nvPr>
        </p:nvSpPr>
        <p:spPr>
          <a:xfrm>
            <a:off x="539750" y="3152188"/>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cxnSp>
        <p:nvCxnSpPr>
          <p:cNvPr id="20" name="Straight Connector 19"/>
          <p:cNvCxnSpPr/>
          <p:nvPr userDrawn="1"/>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24"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9752075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Welcome</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1026" name="Picture 2" descr="I:\Content and Resources\Events\Templates\Ppt break slide imagery\Welcom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30450" y="1191400"/>
            <a:ext cx="4481513" cy="509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5754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ffee break">
    <p:spTree>
      <p:nvGrpSpPr>
        <p:cNvPr id="1" name=""/>
        <p:cNvGrpSpPr/>
        <p:nvPr/>
      </p:nvGrpSpPr>
      <p:grpSpPr>
        <a:xfrm>
          <a:off x="0" y="0"/>
          <a:ext cx="0" cy="0"/>
          <a:chOff x="0" y="0"/>
          <a:chExt cx="0" cy="0"/>
        </a:xfrm>
      </p:grpSpPr>
      <p:pic>
        <p:nvPicPr>
          <p:cNvPr id="2050" name="Picture 2" descr="I:\Content and Resources\Events\Templates\Ppt break slide imagery\Coffe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82700"/>
            <a:ext cx="4475163" cy="508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smtClean="0"/>
              <a:t>Coffee break</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152849050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ffee and networking break">
    <p:spTree>
      <p:nvGrpSpPr>
        <p:cNvPr id="1" name=""/>
        <p:cNvGrpSpPr/>
        <p:nvPr/>
      </p:nvGrpSpPr>
      <p:grpSpPr>
        <a:xfrm>
          <a:off x="0" y="0"/>
          <a:ext cx="0" cy="0"/>
          <a:chOff x="0" y="0"/>
          <a:chExt cx="0" cy="0"/>
        </a:xfrm>
      </p:grpSpPr>
      <p:pic>
        <p:nvPicPr>
          <p:cNvPr id="5122" name="Picture 2" descr="I:\Content and Resources\Events\Templates\Ppt break slide imagery\Networking_Coffe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67650"/>
            <a:ext cx="4475163" cy="50911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smtClean="0"/>
              <a:t>Coffee and networking break</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9411644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unch">
    <p:spTree>
      <p:nvGrpSpPr>
        <p:cNvPr id="1" name=""/>
        <p:cNvGrpSpPr/>
        <p:nvPr/>
      </p:nvGrpSpPr>
      <p:grpSpPr>
        <a:xfrm>
          <a:off x="0" y="0"/>
          <a:ext cx="0" cy="0"/>
          <a:chOff x="0" y="0"/>
          <a:chExt cx="0" cy="0"/>
        </a:xfrm>
      </p:grpSpPr>
      <p:pic>
        <p:nvPicPr>
          <p:cNvPr id="4099" name="Picture 3" descr="I:\Content and Resources\Events\Templates\Ppt break slide imagery\Lunch_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58950"/>
            <a:ext cx="4475163" cy="508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smtClean="0"/>
              <a:t>Lunch</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28922782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t in touc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smtClean="0"/>
              <a:t>Get in touch</a:t>
            </a:r>
            <a:endParaRPr lang="en-US" dirty="0"/>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smtClean="0"/>
              <a:t>Copyright © AQA and its licensors. All rights reserved.</a:t>
            </a:r>
            <a:endParaRPr lang="en-US" dirty="0"/>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1" name="Content Placeholder 2"/>
          <p:cNvSpPr>
            <a:spLocks noGrp="1"/>
          </p:cNvSpPr>
          <p:nvPr>
            <p:ph idx="1"/>
          </p:nvPr>
        </p:nvSpPr>
        <p:spPr>
          <a:xfrm>
            <a:off x="540000" y="1731713"/>
            <a:ext cx="3570037"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2" descr="I:\Content and Resources\Events\Templates\Ppt break slide imagery\Get_in_Touch.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48249" y="1668023"/>
            <a:ext cx="4043301" cy="458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99286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3711481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7"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4277853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Contents</a:t>
            </a:r>
            <a:endParaRPr lang="en-US" dirty="0"/>
          </a:p>
        </p:txBody>
      </p:sp>
      <p:sp>
        <p:nvSpPr>
          <p:cNvPr id="5"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2050"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183587673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9"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Contents</a:t>
            </a:r>
            <a:endParaRPr lang="en-US" dirty="0"/>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1"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Section title</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lvl1pPr>
              <a:defRPr>
                <a:solidFill>
                  <a:srgbClr val="4B4B4B"/>
                </a:solidFill>
              </a:defRPr>
            </a:lvl1p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7"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04625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US" dirty="0"/>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0"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99465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idx="1" hasCustomPrompt="1"/>
          </p:nvPr>
        </p:nvSpPr>
        <p:spPr/>
        <p:txBody>
          <a:bodyPr/>
          <a:lstStyle>
            <a:lvl1pPr marL="360000" indent="-360000">
              <a:defRPr/>
            </a:lvl1pPr>
          </a:lstStyle>
          <a:p>
            <a:pPr lvl="0"/>
            <a:r>
              <a:rPr lang="en-US" dirty="0" smtClean="0"/>
              <a:t>Insert video</a:t>
            </a:r>
            <a:endParaRPr lang="en-US" dirty="0"/>
          </a:p>
        </p:txBody>
      </p:sp>
      <p:sp>
        <p:nvSpPr>
          <p:cNvPr id="5" name="Footer Placeholder 4"/>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smtClean="0"/>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1183467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Insert image or graphic</a:t>
            </a:r>
            <a:endParaRPr lang="en-US" dirty="0"/>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smtClean="0"/>
              <a:t>Copyright © AQA and its licensors. All rights reserved.</a:t>
            </a:r>
            <a:endParaRPr lang="en-US" dirty="0"/>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1" name="Content Placeholder 2"/>
          <p:cNvSpPr>
            <a:spLocks noGrp="1"/>
          </p:cNvSpPr>
          <p:nvPr>
            <p:ph idx="1"/>
          </p:nvPr>
        </p:nvSpPr>
        <p:spPr>
          <a:xfrm>
            <a:off x="540000" y="1731713"/>
            <a:ext cx="4506453"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044520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rge image are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GB" dirty="0"/>
          </a:p>
        </p:txBody>
      </p:sp>
      <p:sp>
        <p:nvSpPr>
          <p:cNvPr id="3" name="Slide Number Placeholder 2"/>
          <p:cNvSpPr>
            <a:spLocks noGrp="1"/>
          </p:cNvSpPr>
          <p:nvPr>
            <p:ph type="sldNum" sz="quarter" idx="10"/>
          </p:nvPr>
        </p:nvSpPr>
        <p:spPr/>
        <p:txBody>
          <a:bodyPr/>
          <a:lstStyle/>
          <a:p>
            <a:fld id="{9D4704D4-DAEA-4D4A-A9DC-4373E3AC7101}" type="slidenum">
              <a:rPr lang="en-GB" smtClean="0"/>
              <a:pPr/>
              <a:t>‹#›</a:t>
            </a:fld>
            <a:endParaRPr lang="en-GB" dirty="0"/>
          </a:p>
        </p:txBody>
      </p:sp>
      <p:sp>
        <p:nvSpPr>
          <p:cNvPr id="4" name="Footer Placeholder 3"/>
          <p:cNvSpPr>
            <a:spLocks noGrp="1"/>
          </p:cNvSpPr>
          <p:nvPr>
            <p:ph type="ftr" sz="quarter" idx="11"/>
          </p:nvPr>
        </p:nvSpPr>
        <p:spPr/>
        <p:txBody>
          <a:bodyPr/>
          <a:lstStyle/>
          <a:p>
            <a:r>
              <a:rPr lang="en-US" smtClean="0"/>
              <a:t>Copyright © AQA and its licensors. All rights reserved.</a:t>
            </a:r>
            <a:endParaRPr lang="en-US" dirty="0"/>
          </a:p>
        </p:txBody>
      </p:sp>
      <p:sp>
        <p:nvSpPr>
          <p:cNvPr id="6" name="Picture Placeholder 5"/>
          <p:cNvSpPr>
            <a:spLocks noGrp="1"/>
          </p:cNvSpPr>
          <p:nvPr>
            <p:ph type="pic" sz="quarter" idx="12"/>
          </p:nvPr>
        </p:nvSpPr>
        <p:spPr>
          <a:xfrm>
            <a:off x="0" y="974785"/>
            <a:ext cx="9144000" cy="5364000"/>
          </a:xfrm>
        </p:spPr>
        <p:txBody>
          <a:bodyPr/>
          <a:lstStyle>
            <a:lvl1pPr marL="0" indent="0">
              <a:buNone/>
              <a:defRPr/>
            </a:lvl1pPr>
          </a:lstStyle>
          <a:p>
            <a:r>
              <a:rPr lang="en-US" dirty="0" smtClean="0"/>
              <a:t>Click icon to add picture</a:t>
            </a:r>
            <a:endParaRPr lang="en-GB" dirty="0"/>
          </a:p>
        </p:txBody>
      </p:sp>
      <p:pic>
        <p:nvPicPr>
          <p:cNvPr id="7"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9544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540000" y="1436294"/>
            <a:ext cx="4028825" cy="97295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sp>
        <p:nvSpPr>
          <p:cNvPr id="8" name="Footer Placeholder 3"/>
          <p:cNvSpPr txBox="1">
            <a:spLocks/>
          </p:cNvSpPr>
          <p:nvPr userDrawn="1"/>
        </p:nvSpPr>
        <p:spPr>
          <a:xfrm>
            <a:off x="6967203" y="6554109"/>
            <a:ext cx="1635126" cy="241300"/>
          </a:xfrm>
          <a:prstGeom prst="rect">
            <a:avLst/>
          </a:prstGeom>
        </p:spPr>
        <p:txBody>
          <a:bodyPr vert="horz" lIns="0" tIns="0" rIns="0" bIns="0" rtlCol="0" anchor="ctr"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Follow us on Twitter @</a:t>
            </a:r>
            <a:r>
              <a:rPr lang="en-GB" dirty="0" smtClean="0"/>
              <a:t>AQACPD</a:t>
            </a:r>
            <a:endParaRPr lang="en-US" dirty="0"/>
          </a:p>
        </p:txBody>
      </p:sp>
      <p:sp>
        <p:nvSpPr>
          <p:cNvPr id="10" name="Slide Number Placeholder 2"/>
          <p:cNvSpPr>
            <a:spLocks noGrp="1"/>
          </p:cNvSpPr>
          <p:nvPr>
            <p:ph type="sldNum" sz="quarter" idx="10"/>
          </p:nvPr>
        </p:nvSpPr>
        <p:spPr>
          <a:xfrm>
            <a:off x="444464" y="6476351"/>
            <a:ext cx="698205" cy="365125"/>
          </a:xfrm>
        </p:spPr>
        <p:txBody>
          <a:bodyPr/>
          <a:lstStyle/>
          <a:p>
            <a:fld id="{9D4704D4-DAEA-4D4A-A9DC-4373E3AC7101}" type="slidenum">
              <a:rPr lang="en-GB" smtClean="0"/>
              <a:pPr/>
              <a:t>‹#›</a:t>
            </a:fld>
            <a:endParaRPr lang="en-GB" dirty="0"/>
          </a:p>
        </p:txBody>
      </p:sp>
      <p:sp>
        <p:nvSpPr>
          <p:cNvPr id="13" name="Footer Placeholder 3"/>
          <p:cNvSpPr>
            <a:spLocks noGrp="1"/>
          </p:cNvSpPr>
          <p:nvPr>
            <p:ph type="ftr" sz="quarter" idx="11"/>
          </p:nvPr>
        </p:nvSpPr>
        <p:spPr>
          <a:xfrm>
            <a:off x="1976438" y="6611005"/>
            <a:ext cx="2678400" cy="241200"/>
          </a:xfrm>
        </p:spPr>
        <p:txBody>
          <a:bodyPr/>
          <a:lstStyle/>
          <a:p>
            <a:r>
              <a:rPr lang="en-US" smtClean="0"/>
              <a:t>Copyright © AQA and its licensors. All rights reserved.</a:t>
            </a:r>
            <a:endParaRPr lang="en-US" dirty="0"/>
          </a:p>
        </p:txBody>
      </p:sp>
    </p:spTree>
    <p:extLst>
      <p:ext uri="{BB962C8B-B14F-4D97-AF65-F5344CB8AC3E}">
        <p14:creationId xmlns:p14="http://schemas.microsoft.com/office/powerpoint/2010/main" val="23454167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smtClean="0"/>
              <a:t>Presentation title</a:t>
            </a:r>
            <a:endParaRPr lang="en-US" dirty="0"/>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2"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40407115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80" r:id="rId4"/>
    <p:sldLayoutId id="2147483667" r:id="rId5"/>
    <p:sldLayoutId id="2147483662" r:id="rId6"/>
    <p:sldLayoutId id="2147483664" r:id="rId7"/>
    <p:sldLayoutId id="2147483681" r:id="rId8"/>
    <p:sldLayoutId id="2147483665" r:id="rId9"/>
    <p:sldLayoutId id="2147483682" r:id="rId10"/>
    <p:sldLayoutId id="2147483683" r:id="rId11"/>
    <p:sldLayoutId id="2147483686" r:id="rId12"/>
    <p:sldLayoutId id="2147483685" r:id="rId13"/>
    <p:sldLayoutId id="2147483687" r:id="rId14"/>
    <p:sldLayoutId id="2147483678" r:id="rId15"/>
    <p:sldLayoutId id="2147483669" r:id="rId16"/>
    <p:sldLayoutId id="2147483670" r:id="rId17"/>
    <p:sldLayoutId id="2147483671" r:id="rId18"/>
    <p:sldLayoutId id="2147483672" r:id="rId19"/>
    <p:sldLayoutId id="2147483674" r:id="rId20"/>
    <p:sldLayoutId id="2147483673" r:id="rId21"/>
    <p:sldLayoutId id="2147483675" r:id="rId22"/>
    <p:sldLayoutId id="2147483676" r:id="rId23"/>
  </p:sldLayoutIdLst>
  <p:timing>
    <p:tnLst>
      <p:par>
        <p:cTn id="1" dur="indefinite" restart="never" nodeType="tmRoot"/>
      </p:par>
    </p:tnLst>
  </p:timing>
  <p:hf hdr="0" dt="0"/>
  <p:txStyles>
    <p:titleStyle>
      <a:lvl1pPr algn="l" defTabSz="457200" rtl="0" eaLnBrk="1" latinLnBrk="0" hangingPunct="1">
        <a:lnSpc>
          <a:spcPts val="2800"/>
        </a:lnSpc>
        <a:spcBef>
          <a:spcPct val="0"/>
        </a:spcBef>
        <a:buNone/>
        <a:defRPr sz="3200" b="0" i="0" kern="1200">
          <a:solidFill>
            <a:schemeClr val="tx2"/>
          </a:solidFill>
          <a:latin typeface="AQA Chevin Pro Light"/>
          <a:ea typeface="+mj-ea"/>
          <a:cs typeface="AQA Chevin Pro Light"/>
        </a:defRPr>
      </a:lvl1pPr>
    </p:titleStyle>
    <p:bodyStyle>
      <a:lvl1pPr marL="360000" indent="-360000" algn="l" defTabSz="457200" rtl="0" eaLnBrk="1" latinLnBrk="0" hangingPunct="1">
        <a:lnSpc>
          <a:spcPct val="100000"/>
        </a:lnSpc>
        <a:spcBef>
          <a:spcPts val="400"/>
        </a:spcBef>
        <a:buClr>
          <a:srgbClr val="4B4B4B"/>
        </a:buClr>
        <a:buFont typeface="Arial"/>
        <a:buChar char="•"/>
        <a:defRPr sz="2400" kern="1200">
          <a:solidFill>
            <a:srgbClr val="4B4B4B"/>
          </a:solidFill>
          <a:latin typeface="+mn-lt"/>
          <a:ea typeface="+mn-ea"/>
          <a:cs typeface="+mn-cs"/>
        </a:defRPr>
      </a:lvl1pPr>
      <a:lvl2pPr marL="72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2pPr>
      <a:lvl3pPr marL="108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3pPr>
      <a:lvl4pPr marL="144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4pPr>
      <a:lvl5pPr marL="180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999" y="1426720"/>
            <a:ext cx="8210595" cy="968675"/>
          </a:xfrm>
        </p:spPr>
        <p:txBody>
          <a:bodyPr/>
          <a:lstStyle/>
          <a:p>
            <a:r>
              <a:rPr lang="en-GB" dirty="0" smtClean="0"/>
              <a:t>Progression from KS3 to Higher Education: Curriculum pathways in science</a:t>
            </a:r>
            <a:endParaRPr lang="en-GB" dirty="0"/>
          </a:p>
        </p:txBody>
      </p:sp>
      <p:sp>
        <p:nvSpPr>
          <p:cNvPr id="3" name="Subtitle 2"/>
          <p:cNvSpPr>
            <a:spLocks noGrp="1"/>
          </p:cNvSpPr>
          <p:nvPr>
            <p:ph type="subTitle" idx="1"/>
          </p:nvPr>
        </p:nvSpPr>
        <p:spPr/>
        <p:txBody>
          <a:bodyPr/>
          <a:lstStyle/>
          <a:p>
            <a:r>
              <a:rPr lang="en-GB" smtClean="0"/>
              <a:t>Catherine Witter</a:t>
            </a:r>
            <a:endParaRPr lang="en-GB" dirty="0"/>
          </a:p>
        </p:txBody>
      </p:sp>
      <p:sp>
        <p:nvSpPr>
          <p:cNvPr id="4" name="Content Placeholder 3"/>
          <p:cNvSpPr>
            <a:spLocks noGrp="1"/>
          </p:cNvSpPr>
          <p:nvPr>
            <p:ph sz="quarter" idx="12"/>
          </p:nvPr>
        </p:nvSpPr>
        <p:spPr/>
        <p:txBody>
          <a:bodyPr/>
          <a:lstStyle/>
          <a:p>
            <a:r>
              <a:rPr lang="en-GB" smtClean="0"/>
              <a:t>Spring 2019</a:t>
            </a:r>
            <a:endParaRPr lang="en-GB"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r="11028"/>
          <a:stretch/>
        </p:blipFill>
        <p:spPr bwMode="auto">
          <a:xfrm>
            <a:off x="5248894" y="2553195"/>
            <a:ext cx="3301340" cy="36936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2331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471294"/>
            <a:ext cx="8045200" cy="431181"/>
          </a:xfrm>
        </p:spPr>
        <p:txBody>
          <a:bodyPr/>
          <a:lstStyle/>
          <a:p>
            <a:r>
              <a:rPr lang="en-GB" dirty="0" smtClean="0"/>
              <a:t>GCSE: What did we learn from </a:t>
            </a:r>
            <a:r>
              <a:rPr lang="en-GB" dirty="0"/>
              <a:t>s</a:t>
            </a:r>
            <a:r>
              <a:rPr lang="en-GB" dirty="0" smtClean="0"/>
              <a:t>ummer 2018?</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4" name="Content Placeholder 3"/>
          <p:cNvSpPr>
            <a:spLocks noGrp="1"/>
          </p:cNvSpPr>
          <p:nvPr>
            <p:ph idx="1"/>
          </p:nvPr>
        </p:nvSpPr>
        <p:spPr/>
        <p:txBody>
          <a:bodyPr/>
          <a:lstStyle/>
          <a:p>
            <a:pPr lvl="0">
              <a:spcBef>
                <a:spcPts val="0"/>
              </a:spcBef>
            </a:pPr>
            <a:r>
              <a:rPr lang="en-GB" dirty="0" smtClean="0">
                <a:solidFill>
                  <a:srgbClr val="4B4B4B"/>
                </a:solidFill>
              </a:rPr>
              <a:t>The first summer series since reform went very well.</a:t>
            </a:r>
          </a:p>
          <a:p>
            <a:pPr lvl="0">
              <a:spcBef>
                <a:spcPts val="0"/>
              </a:spcBef>
            </a:pPr>
            <a:endParaRPr lang="en-GB" sz="800" dirty="0" smtClean="0">
              <a:solidFill>
                <a:srgbClr val="4B4B4B"/>
              </a:solidFill>
            </a:endParaRPr>
          </a:p>
          <a:p>
            <a:pPr lvl="0">
              <a:spcBef>
                <a:spcPts val="0"/>
              </a:spcBef>
            </a:pPr>
            <a:r>
              <a:rPr lang="en-GB" dirty="0" smtClean="0">
                <a:solidFill>
                  <a:srgbClr val="4B4B4B"/>
                </a:solidFill>
              </a:rPr>
              <a:t>Considering that this was the largest change to GCSE Science since GCSE was introduced in 1987, the majority of schools had understood the changes, accessed the support available to them and supported their students accordingly.</a:t>
            </a:r>
          </a:p>
          <a:p>
            <a:endParaRPr lang="en-GB" sz="2200"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10</a:t>
            </a:fld>
            <a:endParaRPr lang="en-GB" dirty="0"/>
          </a:p>
        </p:txBody>
      </p:sp>
    </p:spTree>
    <p:extLst>
      <p:ext uri="{BB962C8B-B14F-4D97-AF65-F5344CB8AC3E}">
        <p14:creationId xmlns:p14="http://schemas.microsoft.com/office/powerpoint/2010/main" val="2740438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471294"/>
            <a:ext cx="8045200" cy="431181"/>
          </a:xfrm>
        </p:spPr>
        <p:txBody>
          <a:bodyPr/>
          <a:lstStyle/>
          <a:p>
            <a:r>
              <a:rPr lang="en-GB" dirty="0" smtClean="0"/>
              <a:t>GCSE: What did we learn from </a:t>
            </a:r>
            <a:r>
              <a:rPr lang="en-GB" dirty="0"/>
              <a:t>s</a:t>
            </a:r>
            <a:r>
              <a:rPr lang="en-GB" dirty="0" smtClean="0"/>
              <a:t>ummer 2018?</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4" name="Content Placeholder 3"/>
          <p:cNvSpPr>
            <a:spLocks noGrp="1"/>
          </p:cNvSpPr>
          <p:nvPr>
            <p:ph idx="1"/>
          </p:nvPr>
        </p:nvSpPr>
        <p:spPr/>
        <p:txBody>
          <a:bodyPr/>
          <a:lstStyle/>
          <a:p>
            <a:pPr lvl="0">
              <a:spcBef>
                <a:spcPts val="0"/>
              </a:spcBef>
            </a:pPr>
            <a:r>
              <a:rPr lang="en-GB" dirty="0" smtClean="0">
                <a:solidFill>
                  <a:srgbClr val="4B4B4B"/>
                </a:solidFill>
              </a:rPr>
              <a:t>ELC provided effective support for many students who also entered Combined Science Foundation tier − current research on-going.</a:t>
            </a:r>
          </a:p>
          <a:p>
            <a:pPr lvl="0">
              <a:spcBef>
                <a:spcPts val="0"/>
              </a:spcBef>
            </a:pPr>
            <a:endParaRPr lang="en-GB" sz="800" dirty="0" smtClean="0">
              <a:solidFill>
                <a:srgbClr val="4B4B4B"/>
              </a:solidFill>
            </a:endParaRPr>
          </a:p>
          <a:p>
            <a:pPr lvl="0">
              <a:spcBef>
                <a:spcPts val="0"/>
              </a:spcBef>
            </a:pPr>
            <a:r>
              <a:rPr lang="en-GB" dirty="0" smtClean="0">
                <a:solidFill>
                  <a:srgbClr val="4B4B4B"/>
                </a:solidFill>
              </a:rPr>
              <a:t>There is more practical work in GCSE than previously − the required </a:t>
            </a:r>
            <a:r>
              <a:rPr lang="en-GB" dirty="0" err="1" smtClean="0">
                <a:solidFill>
                  <a:srgbClr val="4B4B4B"/>
                </a:solidFill>
              </a:rPr>
              <a:t>practicals</a:t>
            </a:r>
            <a:r>
              <a:rPr lang="en-GB" dirty="0" smtClean="0">
                <a:solidFill>
                  <a:srgbClr val="4B4B4B"/>
                </a:solidFill>
              </a:rPr>
              <a:t> are understood to be a way to ensure coverage of the Apparatus and Technique statements, not a bolt on activity.</a:t>
            </a:r>
          </a:p>
          <a:p>
            <a:endParaRPr lang="en-GB" sz="2200"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11</a:t>
            </a:fld>
            <a:endParaRPr lang="en-GB" dirty="0"/>
          </a:p>
        </p:txBody>
      </p:sp>
    </p:spTree>
    <p:extLst>
      <p:ext uri="{BB962C8B-B14F-4D97-AF65-F5344CB8AC3E}">
        <p14:creationId xmlns:p14="http://schemas.microsoft.com/office/powerpoint/2010/main" val="362210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But…</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4" name="Content Placeholder 3"/>
          <p:cNvSpPr>
            <a:spLocks noGrp="1"/>
          </p:cNvSpPr>
          <p:nvPr>
            <p:ph idx="1"/>
          </p:nvPr>
        </p:nvSpPr>
        <p:spPr/>
        <p:txBody>
          <a:bodyPr/>
          <a:lstStyle/>
          <a:p>
            <a:pPr lvl="0">
              <a:spcBef>
                <a:spcPts val="0"/>
              </a:spcBef>
            </a:pPr>
            <a:r>
              <a:rPr lang="en-GB" dirty="0">
                <a:solidFill>
                  <a:srgbClr val="4B4B4B"/>
                </a:solidFill>
              </a:rPr>
              <a:t>The relative changes to grades and the </a:t>
            </a:r>
            <a:r>
              <a:rPr lang="en-GB" dirty="0" err="1">
                <a:solidFill>
                  <a:srgbClr val="4B4B4B"/>
                </a:solidFill>
              </a:rPr>
              <a:t>tiering</a:t>
            </a:r>
            <a:r>
              <a:rPr lang="en-GB" dirty="0">
                <a:solidFill>
                  <a:srgbClr val="4B4B4B"/>
                </a:solidFill>
              </a:rPr>
              <a:t> structure were not universally understood, and parents and students had little understanding</a:t>
            </a:r>
            <a:r>
              <a:rPr lang="en-GB" dirty="0" smtClean="0">
                <a:solidFill>
                  <a:srgbClr val="4B4B4B"/>
                </a:solidFill>
              </a:rPr>
              <a:t>.</a:t>
            </a:r>
          </a:p>
          <a:p>
            <a:pPr lvl="0">
              <a:spcBef>
                <a:spcPts val="0"/>
              </a:spcBef>
            </a:pPr>
            <a:endParaRPr lang="en-GB" sz="800" dirty="0">
              <a:solidFill>
                <a:srgbClr val="4B4B4B"/>
              </a:solidFill>
            </a:endParaRPr>
          </a:p>
          <a:p>
            <a:pPr lvl="0">
              <a:spcBef>
                <a:spcPts val="0"/>
              </a:spcBef>
            </a:pPr>
            <a:r>
              <a:rPr lang="en-GB" dirty="0" smtClean="0">
                <a:solidFill>
                  <a:srgbClr val="4B4B4B"/>
                </a:solidFill>
              </a:rPr>
              <a:t>GCSE </a:t>
            </a:r>
            <a:r>
              <a:rPr lang="en-GB" dirty="0">
                <a:solidFill>
                  <a:srgbClr val="4B4B4B"/>
                </a:solidFill>
              </a:rPr>
              <a:t>provision is very mixed, with a lack of </a:t>
            </a:r>
            <a:r>
              <a:rPr lang="en-GB" dirty="0" smtClean="0">
                <a:solidFill>
                  <a:srgbClr val="4B4B4B"/>
                </a:solidFill>
              </a:rPr>
              <a:t>Science </a:t>
            </a:r>
            <a:r>
              <a:rPr lang="en-GB" dirty="0">
                <a:solidFill>
                  <a:srgbClr val="4B4B4B"/>
                </a:solidFill>
              </a:rPr>
              <a:t>teachers in some schools and wide variations in teaching hours (120 GLH per GCSE expectation) − </a:t>
            </a:r>
            <a:r>
              <a:rPr lang="en-GB" dirty="0" smtClean="0">
                <a:solidFill>
                  <a:srgbClr val="4B4B4B"/>
                </a:solidFill>
              </a:rPr>
              <a:t>some </a:t>
            </a:r>
            <a:r>
              <a:rPr lang="en-GB" dirty="0">
                <a:solidFill>
                  <a:srgbClr val="4B4B4B"/>
                </a:solidFill>
              </a:rPr>
              <a:t>have more than this, most have less</a:t>
            </a:r>
            <a:r>
              <a:rPr lang="en-GB" dirty="0" smtClean="0">
                <a:solidFill>
                  <a:srgbClr val="4B4B4B"/>
                </a:solidFill>
              </a:rPr>
              <a:t>.</a:t>
            </a:r>
          </a:p>
          <a:p>
            <a:pPr lvl="0">
              <a:spcBef>
                <a:spcPts val="0"/>
              </a:spcBef>
            </a:pPr>
            <a:endParaRPr lang="en-GB" sz="800" dirty="0" smtClean="0">
              <a:solidFill>
                <a:srgbClr val="4B4B4B"/>
              </a:solidFill>
            </a:endParaRPr>
          </a:p>
          <a:p>
            <a:pPr lvl="0">
              <a:spcBef>
                <a:spcPts val="0"/>
              </a:spcBef>
            </a:pPr>
            <a:r>
              <a:rPr lang="en-GB" dirty="0" smtClean="0">
                <a:solidFill>
                  <a:srgbClr val="4B4B4B"/>
                </a:solidFill>
              </a:rPr>
              <a:t>Science curriculum models may not always focus on learning in favour of being assessment driven.</a:t>
            </a:r>
            <a:endParaRPr lang="en-GB" dirty="0">
              <a:solidFill>
                <a:srgbClr val="4B4B4B"/>
              </a:solidFill>
            </a:endParaRPr>
          </a:p>
          <a:p>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12</a:t>
            </a:fld>
            <a:endParaRPr lang="en-GB" dirty="0"/>
          </a:p>
        </p:txBody>
      </p:sp>
    </p:spTree>
    <p:extLst>
      <p:ext uri="{BB962C8B-B14F-4D97-AF65-F5344CB8AC3E}">
        <p14:creationId xmlns:p14="http://schemas.microsoft.com/office/powerpoint/2010/main" val="546188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Successes</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4" name="Content Placeholder 3"/>
          <p:cNvSpPr>
            <a:spLocks noGrp="1"/>
          </p:cNvSpPr>
          <p:nvPr>
            <p:ph idx="1"/>
          </p:nvPr>
        </p:nvSpPr>
        <p:spPr/>
        <p:txBody>
          <a:bodyPr/>
          <a:lstStyle/>
          <a:p>
            <a:pPr marL="342900" lvl="1" indent="-342900">
              <a:spcBef>
                <a:spcPts val="0"/>
              </a:spcBef>
              <a:buClr>
                <a:srgbClr val="4B4B4B"/>
              </a:buClr>
            </a:pPr>
            <a:r>
              <a:rPr lang="en-GB" dirty="0" smtClean="0">
                <a:solidFill>
                  <a:srgbClr val="4B4B4B"/>
                </a:solidFill>
              </a:rPr>
              <a:t>Writing </a:t>
            </a:r>
            <a:r>
              <a:rPr lang="en-GB" dirty="0">
                <a:solidFill>
                  <a:srgbClr val="4B4B4B"/>
                </a:solidFill>
              </a:rPr>
              <a:t>to the end of the paper</a:t>
            </a:r>
          </a:p>
          <a:p>
            <a:pPr marL="360000" lvl="1">
              <a:spcBef>
                <a:spcPts val="0"/>
              </a:spcBef>
              <a:buClr>
                <a:srgbClr val="4B4B4B"/>
              </a:buClr>
              <a:buFont typeface="Arial"/>
              <a:buChar char="•"/>
            </a:pPr>
            <a:r>
              <a:rPr lang="en-GB" dirty="0">
                <a:solidFill>
                  <a:srgbClr val="4B4B4B"/>
                </a:solidFill>
              </a:rPr>
              <a:t>Full range of marks covered</a:t>
            </a:r>
          </a:p>
          <a:p>
            <a:pPr marL="360000" lvl="1">
              <a:spcBef>
                <a:spcPts val="0"/>
              </a:spcBef>
              <a:buClr>
                <a:srgbClr val="4B4B4B"/>
              </a:buClr>
              <a:buFont typeface="Arial"/>
              <a:buChar char="•"/>
            </a:pPr>
            <a:r>
              <a:rPr lang="en-GB" dirty="0" smtClean="0">
                <a:solidFill>
                  <a:srgbClr val="4B4B4B"/>
                </a:solidFill>
              </a:rPr>
              <a:t>Good grade discrimination</a:t>
            </a:r>
            <a:endParaRPr lang="en-GB" dirty="0">
              <a:solidFill>
                <a:srgbClr val="4B4B4B"/>
              </a:solidFill>
            </a:endParaRPr>
          </a:p>
          <a:p>
            <a:pPr marL="360000" lvl="1">
              <a:spcBef>
                <a:spcPts val="0"/>
              </a:spcBef>
              <a:buClr>
                <a:srgbClr val="4B4B4B"/>
              </a:buClr>
              <a:buFont typeface="Arial"/>
              <a:buChar char="•"/>
            </a:pPr>
            <a:r>
              <a:rPr lang="en-GB" dirty="0">
                <a:solidFill>
                  <a:srgbClr val="4B4B4B"/>
                </a:solidFill>
              </a:rPr>
              <a:t>Performance at different levels of demand</a:t>
            </a:r>
          </a:p>
          <a:p>
            <a:pPr marL="360000" lvl="1">
              <a:spcBef>
                <a:spcPts val="0"/>
              </a:spcBef>
              <a:buClr>
                <a:srgbClr val="4B4B4B"/>
              </a:buClr>
              <a:buFont typeface="Arial"/>
              <a:buChar char="•"/>
            </a:pPr>
            <a:r>
              <a:rPr lang="en-GB" dirty="0">
                <a:solidFill>
                  <a:srgbClr val="4B4B4B"/>
                </a:solidFill>
              </a:rPr>
              <a:t>Performance on common questions</a:t>
            </a:r>
          </a:p>
          <a:p>
            <a:pPr marL="360000" lvl="1">
              <a:spcBef>
                <a:spcPts val="0"/>
              </a:spcBef>
              <a:buClr>
                <a:srgbClr val="4B4B4B"/>
              </a:buClr>
              <a:buFont typeface="Arial"/>
              <a:buChar char="•"/>
            </a:pPr>
            <a:r>
              <a:rPr lang="en-GB" dirty="0">
                <a:solidFill>
                  <a:srgbClr val="4B4B4B"/>
                </a:solidFill>
              </a:rPr>
              <a:t>Basic maths skills were good</a:t>
            </a:r>
          </a:p>
          <a:p>
            <a:pPr marL="360000" lvl="1">
              <a:spcBef>
                <a:spcPts val="0"/>
              </a:spcBef>
              <a:buClr>
                <a:srgbClr val="4B4B4B"/>
              </a:buClr>
              <a:buFont typeface="Arial"/>
              <a:buChar char="•"/>
            </a:pPr>
            <a:r>
              <a:rPr lang="en-GB" dirty="0">
                <a:solidFill>
                  <a:srgbClr val="4B4B4B"/>
                </a:solidFill>
              </a:rPr>
              <a:t>Recall of equations</a:t>
            </a:r>
          </a:p>
          <a:p>
            <a:pPr marL="0" indent="0">
              <a:buNone/>
            </a:pPr>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13</a:t>
            </a:fld>
            <a:endParaRPr lang="en-GB" dirty="0"/>
          </a:p>
        </p:txBody>
      </p:sp>
    </p:spTree>
    <p:extLst>
      <p:ext uri="{BB962C8B-B14F-4D97-AF65-F5344CB8AC3E}">
        <p14:creationId xmlns:p14="http://schemas.microsoft.com/office/powerpoint/2010/main" val="3573787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Areas of challenge</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4" name="Content Placeholder 3"/>
          <p:cNvSpPr>
            <a:spLocks noGrp="1"/>
          </p:cNvSpPr>
          <p:nvPr>
            <p:ph idx="1"/>
          </p:nvPr>
        </p:nvSpPr>
        <p:spPr/>
        <p:txBody>
          <a:bodyPr/>
          <a:lstStyle/>
          <a:p>
            <a:pPr lvl="0">
              <a:spcBef>
                <a:spcPts val="0"/>
              </a:spcBef>
            </a:pPr>
            <a:r>
              <a:rPr lang="en-GB" dirty="0">
                <a:solidFill>
                  <a:srgbClr val="4B4B4B"/>
                </a:solidFill>
              </a:rPr>
              <a:t>Reading and understanding the question</a:t>
            </a:r>
          </a:p>
          <a:p>
            <a:pPr lvl="0">
              <a:spcBef>
                <a:spcPts val="0"/>
              </a:spcBef>
            </a:pPr>
            <a:r>
              <a:rPr lang="en-GB" dirty="0">
                <a:solidFill>
                  <a:srgbClr val="4B4B4B"/>
                </a:solidFill>
              </a:rPr>
              <a:t>Understanding command words − describe, explain  </a:t>
            </a:r>
            <a:r>
              <a:rPr lang="en-GB" dirty="0" smtClean="0">
                <a:solidFill>
                  <a:srgbClr val="4B4B4B"/>
                </a:solidFill>
              </a:rPr>
              <a:t>compare, evaluate </a:t>
            </a:r>
            <a:endParaRPr lang="en-GB" dirty="0">
              <a:solidFill>
                <a:srgbClr val="4B4B4B"/>
              </a:solidFill>
            </a:endParaRPr>
          </a:p>
          <a:p>
            <a:pPr lvl="0">
              <a:spcBef>
                <a:spcPts val="0"/>
              </a:spcBef>
            </a:pPr>
            <a:r>
              <a:rPr lang="en-GB" dirty="0">
                <a:solidFill>
                  <a:srgbClr val="4B4B4B"/>
                </a:solidFill>
              </a:rPr>
              <a:t>Writing coherent responses </a:t>
            </a:r>
          </a:p>
          <a:p>
            <a:pPr lvl="0">
              <a:spcBef>
                <a:spcPts val="0"/>
              </a:spcBef>
            </a:pPr>
            <a:r>
              <a:rPr lang="en-GB" dirty="0">
                <a:solidFill>
                  <a:srgbClr val="4B4B4B"/>
                </a:solidFill>
              </a:rPr>
              <a:t>Precise use of subject specific language </a:t>
            </a:r>
          </a:p>
          <a:p>
            <a:pPr lvl="0">
              <a:spcBef>
                <a:spcPts val="0"/>
              </a:spcBef>
            </a:pPr>
            <a:r>
              <a:rPr lang="en-GB" dirty="0">
                <a:solidFill>
                  <a:srgbClr val="4B4B4B"/>
                </a:solidFill>
              </a:rPr>
              <a:t>Synoptic linking of ideas particularly on Higher tier</a:t>
            </a:r>
          </a:p>
          <a:p>
            <a:pPr lvl="0">
              <a:spcBef>
                <a:spcPts val="0"/>
              </a:spcBef>
            </a:pPr>
            <a:r>
              <a:rPr lang="en-GB" dirty="0">
                <a:solidFill>
                  <a:srgbClr val="4B4B4B"/>
                </a:solidFill>
              </a:rPr>
              <a:t>Application of knowledge particular if set in unfamiliar context</a:t>
            </a:r>
          </a:p>
          <a:p>
            <a:pPr lvl="0">
              <a:spcBef>
                <a:spcPts val="0"/>
              </a:spcBef>
            </a:pPr>
            <a:r>
              <a:rPr lang="en-GB" dirty="0">
                <a:solidFill>
                  <a:srgbClr val="4B4B4B"/>
                </a:solidFill>
              </a:rPr>
              <a:t>Low demand </a:t>
            </a:r>
            <a:r>
              <a:rPr lang="en-GB" dirty="0" smtClean="0">
                <a:solidFill>
                  <a:srgbClr val="4B4B4B"/>
                </a:solidFill>
              </a:rPr>
              <a:t>− </a:t>
            </a:r>
            <a:r>
              <a:rPr lang="en-GB" dirty="0">
                <a:solidFill>
                  <a:srgbClr val="4B4B4B"/>
                </a:solidFill>
              </a:rPr>
              <a:t>some gaps in basic knowledge</a:t>
            </a:r>
          </a:p>
          <a:p>
            <a:endParaRPr lang="en-GB"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14</a:t>
            </a:fld>
            <a:endParaRPr lang="en-GB" dirty="0"/>
          </a:p>
        </p:txBody>
      </p:sp>
    </p:spTree>
    <p:extLst>
      <p:ext uri="{BB962C8B-B14F-4D97-AF65-F5344CB8AC3E}">
        <p14:creationId xmlns:p14="http://schemas.microsoft.com/office/powerpoint/2010/main" val="3854051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Areas of challenge</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4" name="Content Placeholder 3"/>
          <p:cNvSpPr>
            <a:spLocks noGrp="1"/>
          </p:cNvSpPr>
          <p:nvPr>
            <p:ph idx="1"/>
          </p:nvPr>
        </p:nvSpPr>
        <p:spPr/>
        <p:txBody>
          <a:bodyPr/>
          <a:lstStyle/>
          <a:p>
            <a:pPr marL="0" lvl="0" indent="0">
              <a:spcBef>
                <a:spcPts val="0"/>
              </a:spcBef>
              <a:buNone/>
            </a:pPr>
            <a:r>
              <a:rPr lang="en-GB" b="1" dirty="0">
                <a:solidFill>
                  <a:srgbClr val="4B4B4B"/>
                </a:solidFill>
              </a:rPr>
              <a:t>Required </a:t>
            </a:r>
            <a:r>
              <a:rPr lang="en-GB" b="1" dirty="0" err="1" smtClean="0">
                <a:solidFill>
                  <a:srgbClr val="4B4B4B"/>
                </a:solidFill>
              </a:rPr>
              <a:t>practicals</a:t>
            </a:r>
            <a:endParaRPr lang="en-GB" b="1" dirty="0" smtClean="0">
              <a:solidFill>
                <a:srgbClr val="4B4B4B"/>
              </a:solidFill>
            </a:endParaRPr>
          </a:p>
          <a:p>
            <a:pPr marL="0" lvl="0" indent="0">
              <a:spcBef>
                <a:spcPts val="0"/>
              </a:spcBef>
              <a:buNone/>
            </a:pPr>
            <a:endParaRPr lang="en-GB" dirty="0">
              <a:solidFill>
                <a:srgbClr val="4B4B4B"/>
              </a:solidFill>
            </a:endParaRPr>
          </a:p>
          <a:p>
            <a:pPr>
              <a:spcBef>
                <a:spcPts val="0"/>
              </a:spcBef>
            </a:pPr>
            <a:r>
              <a:rPr lang="en-GB" dirty="0" smtClean="0">
                <a:solidFill>
                  <a:srgbClr val="4B4B4B"/>
                </a:solidFill>
              </a:rPr>
              <a:t>Students didn’t </a:t>
            </a:r>
            <a:r>
              <a:rPr lang="en-GB" dirty="0">
                <a:solidFill>
                  <a:srgbClr val="4B4B4B"/>
                </a:solidFill>
              </a:rPr>
              <a:t>fully </a:t>
            </a:r>
            <a:r>
              <a:rPr lang="en-GB" dirty="0" smtClean="0">
                <a:solidFill>
                  <a:srgbClr val="4B4B4B"/>
                </a:solidFill>
              </a:rPr>
              <a:t>understand: </a:t>
            </a:r>
          </a:p>
          <a:p>
            <a:pPr lvl="1">
              <a:spcBef>
                <a:spcPts val="0"/>
              </a:spcBef>
            </a:pPr>
            <a:r>
              <a:rPr lang="en-GB" dirty="0" smtClean="0">
                <a:solidFill>
                  <a:srgbClr val="4B4B4B"/>
                </a:solidFill>
              </a:rPr>
              <a:t>why </a:t>
            </a:r>
            <a:r>
              <a:rPr lang="en-GB" dirty="0">
                <a:solidFill>
                  <a:srgbClr val="4B4B4B"/>
                </a:solidFill>
              </a:rPr>
              <a:t>they had carried out </a:t>
            </a:r>
            <a:r>
              <a:rPr lang="en-GB" dirty="0" smtClean="0">
                <a:solidFill>
                  <a:srgbClr val="4B4B4B"/>
                </a:solidFill>
              </a:rPr>
              <a:t>each </a:t>
            </a:r>
            <a:r>
              <a:rPr lang="en-GB" dirty="0">
                <a:solidFill>
                  <a:srgbClr val="4B4B4B"/>
                </a:solidFill>
              </a:rPr>
              <a:t>step in the </a:t>
            </a:r>
            <a:r>
              <a:rPr lang="en-GB" dirty="0" smtClean="0">
                <a:solidFill>
                  <a:srgbClr val="4B4B4B"/>
                </a:solidFill>
              </a:rPr>
              <a:t>practical</a:t>
            </a:r>
          </a:p>
          <a:p>
            <a:pPr lvl="1">
              <a:spcBef>
                <a:spcPts val="0"/>
              </a:spcBef>
            </a:pPr>
            <a:r>
              <a:rPr lang="en-GB" dirty="0" smtClean="0">
                <a:solidFill>
                  <a:srgbClr val="4B4B4B"/>
                </a:solidFill>
              </a:rPr>
              <a:t>why </a:t>
            </a:r>
            <a:r>
              <a:rPr lang="en-GB" dirty="0">
                <a:solidFill>
                  <a:srgbClr val="4B4B4B"/>
                </a:solidFill>
              </a:rPr>
              <a:t>they had taken </a:t>
            </a:r>
            <a:r>
              <a:rPr lang="en-GB" dirty="0" smtClean="0">
                <a:solidFill>
                  <a:srgbClr val="4B4B4B"/>
                </a:solidFill>
              </a:rPr>
              <a:t>specific measurements</a:t>
            </a:r>
          </a:p>
          <a:p>
            <a:pPr lvl="1">
              <a:spcBef>
                <a:spcPts val="0"/>
              </a:spcBef>
            </a:pPr>
            <a:r>
              <a:rPr lang="en-GB" dirty="0" smtClean="0">
                <a:solidFill>
                  <a:srgbClr val="4B4B4B"/>
                </a:solidFill>
              </a:rPr>
              <a:t>what </a:t>
            </a:r>
            <a:r>
              <a:rPr lang="en-GB" dirty="0">
                <a:solidFill>
                  <a:srgbClr val="4B4B4B"/>
                </a:solidFill>
              </a:rPr>
              <a:t>the data they c</a:t>
            </a:r>
            <a:r>
              <a:rPr lang="en-GB" dirty="0" smtClean="0">
                <a:solidFill>
                  <a:srgbClr val="4B4B4B"/>
                </a:solidFill>
              </a:rPr>
              <a:t>ollected showed.</a:t>
            </a:r>
          </a:p>
        </p:txBody>
      </p:sp>
      <p:sp>
        <p:nvSpPr>
          <p:cNvPr id="5" name="Slide Number Placeholder 4"/>
          <p:cNvSpPr>
            <a:spLocks noGrp="1"/>
          </p:cNvSpPr>
          <p:nvPr>
            <p:ph type="sldNum" sz="quarter" idx="4"/>
          </p:nvPr>
        </p:nvSpPr>
        <p:spPr/>
        <p:txBody>
          <a:bodyPr/>
          <a:lstStyle/>
          <a:p>
            <a:fld id="{9D4704D4-DAEA-4D4A-A9DC-4373E3AC7101}" type="slidenum">
              <a:rPr lang="en-GB" smtClean="0"/>
              <a:pPr/>
              <a:t>15</a:t>
            </a:fld>
            <a:endParaRPr lang="en-GB" dirty="0"/>
          </a:p>
        </p:txBody>
      </p:sp>
    </p:spTree>
    <p:extLst>
      <p:ext uri="{BB962C8B-B14F-4D97-AF65-F5344CB8AC3E}">
        <p14:creationId xmlns:p14="http://schemas.microsoft.com/office/powerpoint/2010/main" val="271426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Areas of challenge</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4" name="Content Placeholder 3"/>
          <p:cNvSpPr>
            <a:spLocks noGrp="1"/>
          </p:cNvSpPr>
          <p:nvPr>
            <p:ph idx="1"/>
          </p:nvPr>
        </p:nvSpPr>
        <p:spPr/>
        <p:txBody>
          <a:bodyPr/>
          <a:lstStyle/>
          <a:p>
            <a:pPr marL="0" lvl="0" indent="0">
              <a:spcBef>
                <a:spcPts val="0"/>
              </a:spcBef>
              <a:buNone/>
            </a:pPr>
            <a:r>
              <a:rPr lang="en-GB" b="1" dirty="0" smtClean="0">
                <a:solidFill>
                  <a:srgbClr val="4B4B4B"/>
                </a:solidFill>
              </a:rPr>
              <a:t>Working Scientifically</a:t>
            </a:r>
          </a:p>
          <a:p>
            <a:pPr marL="0" lvl="0" indent="0">
              <a:spcBef>
                <a:spcPts val="0"/>
              </a:spcBef>
              <a:buNone/>
            </a:pPr>
            <a:endParaRPr lang="en-GB" b="1" dirty="0" smtClean="0">
              <a:solidFill>
                <a:srgbClr val="4B4B4B"/>
              </a:solidFill>
            </a:endParaRPr>
          </a:p>
          <a:p>
            <a:pPr>
              <a:spcBef>
                <a:spcPts val="0"/>
              </a:spcBef>
            </a:pPr>
            <a:r>
              <a:rPr lang="en-GB" dirty="0" smtClean="0">
                <a:solidFill>
                  <a:srgbClr val="4B4B4B"/>
                </a:solidFill>
              </a:rPr>
              <a:t>Safety </a:t>
            </a:r>
            <a:r>
              <a:rPr lang="en-GB" dirty="0">
                <a:solidFill>
                  <a:srgbClr val="4B4B4B"/>
                </a:solidFill>
              </a:rPr>
              <a:t>aspect that are appropriate at GCSE level  </a:t>
            </a:r>
            <a:br>
              <a:rPr lang="en-GB" dirty="0">
                <a:solidFill>
                  <a:srgbClr val="4B4B4B"/>
                </a:solidFill>
              </a:rPr>
            </a:br>
            <a:r>
              <a:rPr lang="en-GB" dirty="0" smtClean="0">
                <a:solidFill>
                  <a:srgbClr val="4B4B4B"/>
                </a:solidFill>
              </a:rPr>
              <a:t>repeatable </a:t>
            </a:r>
            <a:r>
              <a:rPr lang="en-GB" dirty="0">
                <a:solidFill>
                  <a:srgbClr val="4B4B4B"/>
                </a:solidFill>
              </a:rPr>
              <a:t>or its </a:t>
            </a:r>
            <a:r>
              <a:rPr lang="en-GB" dirty="0" smtClean="0">
                <a:solidFill>
                  <a:srgbClr val="4B4B4B"/>
                </a:solidFill>
              </a:rPr>
              <a:t>significance</a:t>
            </a:r>
            <a:r>
              <a:rPr lang="en-GB" dirty="0">
                <a:solidFill>
                  <a:srgbClr val="4B4B4B"/>
                </a:solidFill>
              </a:rPr>
              <a:t> </a:t>
            </a:r>
            <a:r>
              <a:rPr lang="en-GB" dirty="0" smtClean="0">
                <a:solidFill>
                  <a:srgbClr val="4B4B4B"/>
                </a:solidFill>
              </a:rPr>
              <a:t>term </a:t>
            </a:r>
            <a:r>
              <a:rPr lang="en-GB" dirty="0">
                <a:solidFill>
                  <a:srgbClr val="4B4B4B"/>
                </a:solidFill>
              </a:rPr>
              <a:t>‘fair’ is always inadequate unless suitably </a:t>
            </a:r>
            <a:r>
              <a:rPr lang="en-GB" dirty="0" smtClean="0">
                <a:solidFill>
                  <a:srgbClr val="4B4B4B"/>
                </a:solidFill>
              </a:rPr>
              <a:t>qualified. </a:t>
            </a:r>
            <a:endParaRPr lang="en-GB" dirty="0">
              <a:solidFill>
                <a:srgbClr val="4B4B4B"/>
              </a:solidFill>
            </a:endParaRPr>
          </a:p>
          <a:p>
            <a:pPr lvl="0">
              <a:spcBef>
                <a:spcPts val="0"/>
              </a:spcBef>
            </a:pPr>
            <a:endParaRPr lang="en-GB" dirty="0">
              <a:solidFill>
                <a:srgbClr val="4B4B4B"/>
              </a:solidFill>
            </a:endParaRPr>
          </a:p>
          <a:p>
            <a:pPr lvl="0">
              <a:spcBef>
                <a:spcPts val="0"/>
              </a:spcBef>
            </a:pPr>
            <a:r>
              <a:rPr lang="en-GB" dirty="0">
                <a:solidFill>
                  <a:srgbClr val="4B4B4B"/>
                </a:solidFill>
              </a:rPr>
              <a:t>Maths skills set in context of science </a:t>
            </a:r>
            <a:r>
              <a:rPr lang="en-GB" dirty="0" smtClean="0">
                <a:solidFill>
                  <a:srgbClr val="4B4B4B"/>
                </a:solidFill>
              </a:rPr>
              <a:t>and </a:t>
            </a:r>
            <a:r>
              <a:rPr lang="en-GB" dirty="0">
                <a:solidFill>
                  <a:srgbClr val="4B4B4B"/>
                </a:solidFill>
              </a:rPr>
              <a:t>c</a:t>
            </a:r>
            <a:r>
              <a:rPr lang="en-GB" dirty="0" smtClean="0">
                <a:solidFill>
                  <a:srgbClr val="4B4B4B"/>
                </a:solidFill>
              </a:rPr>
              <a:t>omplex </a:t>
            </a:r>
            <a:r>
              <a:rPr lang="en-GB" dirty="0">
                <a:solidFill>
                  <a:srgbClr val="4B4B4B"/>
                </a:solidFill>
              </a:rPr>
              <a:t>calculations including unit </a:t>
            </a:r>
            <a:r>
              <a:rPr lang="en-GB" dirty="0" smtClean="0">
                <a:solidFill>
                  <a:srgbClr val="4B4B4B"/>
                </a:solidFill>
              </a:rPr>
              <a:t>conversion.</a:t>
            </a:r>
            <a:endParaRPr lang="en-GB" dirty="0">
              <a:solidFill>
                <a:srgbClr val="4B4B4B"/>
              </a:solidFill>
            </a:endParaRPr>
          </a:p>
          <a:p>
            <a:pPr lvl="0"/>
            <a:endParaRPr lang="en-GB" dirty="0" smtClean="0">
              <a:solidFill>
                <a:srgbClr val="4B4B4B"/>
              </a:solidFill>
            </a:endParaRPr>
          </a:p>
          <a:p>
            <a:pPr lvl="0"/>
            <a:endParaRPr lang="en-GB" dirty="0">
              <a:solidFill>
                <a:srgbClr val="4B4B4B"/>
              </a:solidFill>
            </a:endParaRPr>
          </a:p>
          <a:p>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16</a:t>
            </a:fld>
            <a:endParaRPr lang="en-GB" dirty="0"/>
          </a:p>
        </p:txBody>
      </p:sp>
    </p:spTree>
    <p:extLst>
      <p:ext uri="{BB962C8B-B14F-4D97-AF65-F5344CB8AC3E}">
        <p14:creationId xmlns:p14="http://schemas.microsoft.com/office/powerpoint/2010/main" val="26968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a:t>
            </a:r>
            <a:endParaRPr lang="en-GB" dirty="0"/>
          </a:p>
        </p:txBody>
      </p:sp>
      <p:sp>
        <p:nvSpPr>
          <p:cNvPr id="3" name="Footer Placeholder 2"/>
          <p:cNvSpPr>
            <a:spLocks noGrp="1"/>
          </p:cNvSpPr>
          <p:nvPr>
            <p:ph type="ftr" sz="quarter" idx="11"/>
          </p:nvPr>
        </p:nvSpPr>
        <p:spPr/>
        <p:txBody>
          <a:bodyPr/>
          <a:lstStyle/>
          <a:p>
            <a:r>
              <a:rPr lang="en-US" smtClean="0"/>
              <a:t>Copyright © AQA and its licensors. All rights reserved.</a:t>
            </a:r>
            <a:endParaRPr lang="en-US" dirty="0"/>
          </a:p>
        </p:txBody>
      </p:sp>
      <p:sp>
        <p:nvSpPr>
          <p:cNvPr id="5" name="Content Placeholder 4"/>
          <p:cNvSpPr>
            <a:spLocks noGrp="1"/>
          </p:cNvSpPr>
          <p:nvPr>
            <p:ph idx="1"/>
          </p:nvPr>
        </p:nvSpPr>
        <p:spPr/>
        <p:txBody>
          <a:bodyPr/>
          <a:lstStyle/>
          <a:p>
            <a:pPr>
              <a:spcBef>
                <a:spcPts val="0"/>
              </a:spcBef>
            </a:pPr>
            <a:r>
              <a:rPr lang="en-GB" dirty="0" smtClean="0"/>
              <a:t>What does this tell us about the knowledge and skills that students in England need to secure before they start their GCSE Science qualifications?</a:t>
            </a:r>
          </a:p>
          <a:p>
            <a:pPr>
              <a:spcBef>
                <a:spcPts val="0"/>
              </a:spcBef>
            </a:pPr>
            <a:endParaRPr lang="en-GB" dirty="0"/>
          </a:p>
          <a:p>
            <a:pPr>
              <a:spcBef>
                <a:spcPts val="0"/>
              </a:spcBef>
            </a:pPr>
            <a:r>
              <a:rPr lang="en-GB" dirty="0" smtClean="0"/>
              <a:t>How does this compare with our initial discussions earlier?</a:t>
            </a:r>
          </a:p>
          <a:p>
            <a:pPr>
              <a:spcBef>
                <a:spcPts val="0"/>
              </a:spcBef>
            </a:pPr>
            <a:endParaRPr lang="en-GB" dirty="0"/>
          </a:p>
          <a:p>
            <a:pPr>
              <a:spcBef>
                <a:spcPts val="0"/>
              </a:spcBef>
            </a:pPr>
            <a:r>
              <a:rPr lang="en-GB" dirty="0" smtClean="0"/>
              <a:t>What rich questions might Science teachers be asking now as they evaluate their departmental policies and schemes of learning and assessment?</a:t>
            </a:r>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17</a:t>
            </a:fld>
            <a:endParaRPr lang="en-GB" dirty="0"/>
          </a:p>
        </p:txBody>
      </p:sp>
    </p:spTree>
    <p:extLst>
      <p:ext uri="{BB962C8B-B14F-4D97-AF65-F5344CB8AC3E}">
        <p14:creationId xmlns:p14="http://schemas.microsoft.com/office/powerpoint/2010/main" val="258303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her </a:t>
            </a:r>
            <a:r>
              <a:rPr lang="en-GB" dirty="0" smtClean="0"/>
              <a:t>Sixth </a:t>
            </a:r>
            <a:r>
              <a:rPr lang="en-GB" dirty="0"/>
              <a:t>Form qualification choices?</a:t>
            </a:r>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6" name="Slide Number Placeholder 5"/>
          <p:cNvSpPr>
            <a:spLocks noGrp="1"/>
          </p:cNvSpPr>
          <p:nvPr>
            <p:ph type="sldNum" sz="quarter" idx="4"/>
          </p:nvPr>
        </p:nvSpPr>
        <p:spPr/>
        <p:txBody>
          <a:bodyPr/>
          <a:lstStyle/>
          <a:p>
            <a:fld id="{9D4704D4-DAEA-4D4A-A9DC-4373E3AC7101}" type="slidenum">
              <a:rPr lang="en-GB" smtClean="0"/>
              <a:pPr/>
              <a:t>18</a:t>
            </a:fld>
            <a:endParaRPr lang="en-GB" dirty="0"/>
          </a:p>
        </p:txBody>
      </p:sp>
      <p:pic>
        <p:nvPicPr>
          <p:cNvPr id="205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00" y="1731600"/>
            <a:ext cx="7445821" cy="4552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372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472227"/>
            <a:ext cx="8045200" cy="431181"/>
          </a:xfrm>
        </p:spPr>
        <p:txBody>
          <a:bodyPr/>
          <a:lstStyle/>
          <a:p>
            <a:r>
              <a:rPr lang="en-GB" dirty="0" smtClean="0"/>
              <a:t>How our papers are written</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4" name="Content Placeholder 3"/>
          <p:cNvSpPr>
            <a:spLocks noGrp="1"/>
          </p:cNvSpPr>
          <p:nvPr>
            <p:ph idx="1"/>
          </p:nvPr>
        </p:nvSpPr>
        <p:spPr/>
        <p:txBody>
          <a:bodyPr/>
          <a:lstStyle/>
          <a:p>
            <a:pPr marL="0" indent="0">
              <a:spcBef>
                <a:spcPts val="0"/>
              </a:spcBef>
              <a:buNone/>
            </a:pPr>
            <a:r>
              <a:rPr lang="en-GB" dirty="0" smtClean="0"/>
              <a:t>Our examiners have to write questions against specific:</a:t>
            </a:r>
            <a:endParaRPr lang="en-GB" dirty="0"/>
          </a:p>
          <a:p>
            <a:pPr>
              <a:spcBef>
                <a:spcPts val="0"/>
              </a:spcBef>
            </a:pPr>
            <a:r>
              <a:rPr lang="en-GB" dirty="0" smtClean="0"/>
              <a:t>Assessment Objectives (AO1, AO2 and AO3)</a:t>
            </a:r>
          </a:p>
          <a:p>
            <a:pPr>
              <a:spcBef>
                <a:spcPts val="0"/>
              </a:spcBef>
            </a:pPr>
            <a:r>
              <a:rPr lang="en-GB" dirty="0"/>
              <a:t>M</a:t>
            </a:r>
            <a:r>
              <a:rPr lang="en-GB" dirty="0" smtClean="0"/>
              <a:t>aths content</a:t>
            </a:r>
          </a:p>
          <a:p>
            <a:pPr>
              <a:spcBef>
                <a:spcPts val="0"/>
              </a:spcBef>
            </a:pPr>
            <a:r>
              <a:rPr lang="en-GB" dirty="0"/>
              <a:t>P</a:t>
            </a:r>
            <a:r>
              <a:rPr lang="en-GB" dirty="0" smtClean="0"/>
              <a:t>ractical skills content</a:t>
            </a:r>
          </a:p>
          <a:p>
            <a:pPr marL="0" indent="0">
              <a:spcBef>
                <a:spcPts val="0"/>
              </a:spcBef>
              <a:buNone/>
            </a:pPr>
            <a:endParaRPr lang="en-GB" dirty="0"/>
          </a:p>
          <a:p>
            <a:pPr marL="0" indent="0">
              <a:spcBef>
                <a:spcPts val="0"/>
              </a:spcBef>
              <a:buNone/>
            </a:pPr>
            <a:r>
              <a:rPr lang="en-GB" dirty="0" smtClean="0"/>
              <a:t>At GCSE each examination paper will have items of different levels of demand, allowing different tiers of entry. There will also be some items that require an extended response.</a:t>
            </a:r>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19</a:t>
            </a:fld>
            <a:endParaRPr lang="en-GB" dirty="0"/>
          </a:p>
        </p:txBody>
      </p:sp>
    </p:spTree>
    <p:extLst>
      <p:ext uri="{BB962C8B-B14F-4D97-AF65-F5344CB8AC3E}">
        <p14:creationId xmlns:p14="http://schemas.microsoft.com/office/powerpoint/2010/main" val="3576757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Welcome</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2</a:t>
            </a:fld>
            <a:endParaRPr lang="en-GB" dirty="0"/>
          </a:p>
        </p:txBody>
      </p:sp>
    </p:spTree>
    <p:extLst>
      <p:ext uri="{BB962C8B-B14F-4D97-AF65-F5344CB8AC3E}">
        <p14:creationId xmlns:p14="http://schemas.microsoft.com/office/powerpoint/2010/main" val="813422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541024"/>
            <a:ext cx="8268720" cy="403858"/>
          </a:xfrm>
        </p:spPr>
        <p:txBody>
          <a:bodyPr/>
          <a:lstStyle/>
          <a:p>
            <a:r>
              <a:rPr lang="en-GB" dirty="0"/>
              <a:t>A-level: What did we </a:t>
            </a:r>
            <a:r>
              <a:rPr lang="en-GB" dirty="0" smtClean="0"/>
              <a:t>learn </a:t>
            </a:r>
            <a:r>
              <a:rPr lang="en-GB" dirty="0"/>
              <a:t>from summer 2018?</a:t>
            </a:r>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4" name="Content Placeholder 3"/>
          <p:cNvSpPr>
            <a:spLocks noGrp="1"/>
          </p:cNvSpPr>
          <p:nvPr>
            <p:ph idx="1"/>
          </p:nvPr>
        </p:nvSpPr>
        <p:spPr/>
        <p:txBody>
          <a:bodyPr/>
          <a:lstStyle/>
          <a:p>
            <a:pPr marL="0" indent="0">
              <a:spcBef>
                <a:spcPts val="0"/>
              </a:spcBef>
              <a:buNone/>
            </a:pPr>
            <a:r>
              <a:rPr lang="en-GB" b="1" dirty="0" smtClean="0"/>
              <a:t>Almost identical themes were coming through as at GCSE</a:t>
            </a:r>
          </a:p>
          <a:p>
            <a:pPr marL="0" indent="0">
              <a:spcBef>
                <a:spcPts val="0"/>
              </a:spcBef>
              <a:buNone/>
            </a:pPr>
            <a:endParaRPr lang="en-GB" sz="800" dirty="0"/>
          </a:p>
          <a:p>
            <a:pPr>
              <a:spcBef>
                <a:spcPts val="0"/>
              </a:spcBef>
            </a:pPr>
            <a:r>
              <a:rPr lang="en-GB" dirty="0" smtClean="0"/>
              <a:t>Students found applying knowledge to an unfamiliar context (AO2) and analysing or evaluating (AO3) difficult.</a:t>
            </a:r>
          </a:p>
          <a:p>
            <a:pPr>
              <a:spcBef>
                <a:spcPts val="0"/>
              </a:spcBef>
            </a:pPr>
            <a:endParaRPr lang="en-GB" sz="800" dirty="0"/>
          </a:p>
          <a:p>
            <a:pPr>
              <a:spcBef>
                <a:spcPts val="0"/>
              </a:spcBef>
            </a:pPr>
            <a:r>
              <a:rPr lang="en-GB" dirty="0" smtClean="0"/>
              <a:t>Some students found items related to practical work challenging, even when there was a connection to a required practical.</a:t>
            </a:r>
          </a:p>
          <a:p>
            <a:pPr>
              <a:spcBef>
                <a:spcPts val="0"/>
              </a:spcBef>
            </a:pPr>
            <a:endParaRPr lang="en-GB" sz="800" dirty="0"/>
          </a:p>
          <a:p>
            <a:pPr>
              <a:spcBef>
                <a:spcPts val="0"/>
              </a:spcBef>
            </a:pPr>
            <a:r>
              <a:rPr lang="en-GB" dirty="0" smtClean="0"/>
              <a:t>Items that required application of maths skills, particularly the use of statistical analysis, were often poorly attempted.</a:t>
            </a:r>
            <a:endParaRPr lang="en-GB" dirty="0"/>
          </a:p>
        </p:txBody>
      </p:sp>
      <p:sp>
        <p:nvSpPr>
          <p:cNvPr id="5" name="Slide Number Placeholder 4"/>
          <p:cNvSpPr>
            <a:spLocks noGrp="1"/>
          </p:cNvSpPr>
          <p:nvPr>
            <p:ph type="sldNum" sz="quarter" idx="4"/>
          </p:nvPr>
        </p:nvSpPr>
        <p:spPr/>
        <p:txBody>
          <a:bodyPr/>
          <a:lstStyle/>
          <a:p>
            <a:fld id="{9D4704D4-DAEA-4D4A-A9DC-4373E3AC7101}" type="slidenum">
              <a:rPr lang="en-GB" smtClean="0"/>
              <a:pPr/>
              <a:t>20</a:t>
            </a:fld>
            <a:endParaRPr lang="en-GB" dirty="0"/>
          </a:p>
        </p:txBody>
      </p:sp>
    </p:spTree>
    <p:extLst>
      <p:ext uri="{BB962C8B-B14F-4D97-AF65-F5344CB8AC3E}">
        <p14:creationId xmlns:p14="http://schemas.microsoft.com/office/powerpoint/2010/main" val="19796403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Things to consider</a:t>
            </a:r>
            <a:endParaRPr lang="en-GB" dirty="0"/>
          </a:p>
        </p:txBody>
      </p:sp>
      <p:sp>
        <p:nvSpPr>
          <p:cNvPr id="3" name="Footer Placeholder 2"/>
          <p:cNvSpPr>
            <a:spLocks noGrp="1"/>
          </p:cNvSpPr>
          <p:nvPr>
            <p:ph type="ftr" sz="quarter" idx="11"/>
          </p:nvPr>
        </p:nvSpPr>
        <p:spPr/>
        <p:txBody>
          <a:bodyPr/>
          <a:lstStyle/>
          <a:p>
            <a:r>
              <a:rPr lang="en-US" smtClean="0"/>
              <a:t>Copyright © AQA and its licensors. All rights reserved.</a:t>
            </a:r>
            <a:endParaRPr lang="en-US" dirty="0"/>
          </a:p>
        </p:txBody>
      </p:sp>
      <p:sp>
        <p:nvSpPr>
          <p:cNvPr id="6" name="Content Placeholder 5"/>
          <p:cNvSpPr>
            <a:spLocks noGrp="1"/>
          </p:cNvSpPr>
          <p:nvPr>
            <p:ph idx="1"/>
          </p:nvPr>
        </p:nvSpPr>
        <p:spPr/>
        <p:txBody>
          <a:bodyPr/>
          <a:lstStyle/>
          <a:p>
            <a:pPr marL="0" indent="0">
              <a:spcBef>
                <a:spcPts val="0"/>
              </a:spcBef>
              <a:buNone/>
            </a:pPr>
            <a:r>
              <a:rPr lang="en-GB" dirty="0" smtClean="0"/>
              <a:t>As the themes for our feedback events were very similar for both GCSE and A-level Sciences last autumn, it might be useful to think about:</a:t>
            </a:r>
          </a:p>
          <a:p>
            <a:pPr marL="0" indent="0">
              <a:spcBef>
                <a:spcPts val="0"/>
              </a:spcBef>
              <a:buNone/>
            </a:pPr>
            <a:endParaRPr lang="en-GB" sz="800" dirty="0"/>
          </a:p>
          <a:p>
            <a:pPr>
              <a:spcBef>
                <a:spcPts val="0"/>
              </a:spcBef>
            </a:pPr>
            <a:r>
              <a:rPr lang="en-GB" dirty="0" smtClean="0"/>
              <a:t>how an examination specification, mark scheme and insight report can be used to greatest effect</a:t>
            </a:r>
          </a:p>
          <a:p>
            <a:pPr>
              <a:spcBef>
                <a:spcPts val="0"/>
              </a:spcBef>
            </a:pPr>
            <a:endParaRPr lang="en-GB" dirty="0"/>
          </a:p>
          <a:p>
            <a:pPr>
              <a:spcBef>
                <a:spcPts val="0"/>
              </a:spcBef>
            </a:pPr>
            <a:r>
              <a:rPr lang="en-GB" dirty="0" smtClean="0"/>
              <a:t>how schools can operate to best support outcomes:</a:t>
            </a:r>
          </a:p>
          <a:p>
            <a:pPr lvl="1">
              <a:spcBef>
                <a:spcPts val="0"/>
              </a:spcBef>
            </a:pPr>
            <a:r>
              <a:rPr lang="en-GB" dirty="0" smtClean="0"/>
              <a:t>curriculum time</a:t>
            </a:r>
          </a:p>
          <a:p>
            <a:pPr lvl="1">
              <a:spcBef>
                <a:spcPts val="0"/>
              </a:spcBef>
            </a:pPr>
            <a:r>
              <a:rPr lang="en-GB" dirty="0" smtClean="0"/>
              <a:t>use of setting</a:t>
            </a:r>
          </a:p>
          <a:p>
            <a:pPr lvl="1">
              <a:spcBef>
                <a:spcPts val="0"/>
              </a:spcBef>
            </a:pPr>
            <a:r>
              <a:rPr lang="en-GB" dirty="0" smtClean="0"/>
              <a:t>deployment of science teachers</a:t>
            </a:r>
          </a:p>
          <a:p>
            <a:pPr lvl="1">
              <a:spcBef>
                <a:spcPts val="0"/>
              </a:spcBef>
            </a:pPr>
            <a:r>
              <a:rPr lang="en-GB" dirty="0" smtClean="0"/>
              <a:t>collaborative working between departments</a:t>
            </a:r>
          </a:p>
          <a:p>
            <a:pPr lvl="1">
              <a:spcBef>
                <a:spcPts val="0"/>
              </a:spcBef>
            </a:pPr>
            <a:r>
              <a:rPr lang="en-GB" dirty="0" smtClean="0"/>
              <a:t>style and frequency of assessment.</a:t>
            </a:r>
          </a:p>
          <a:p>
            <a:pPr marL="0" indent="0">
              <a:buNone/>
            </a:pPr>
            <a:r>
              <a:rPr lang="en-GB" dirty="0" smtClean="0"/>
              <a:t>	</a:t>
            </a:r>
          </a:p>
          <a:p>
            <a:pPr marL="0" indent="0">
              <a:buNone/>
            </a:pPr>
            <a:endParaRPr lang="en-GB" dirty="0"/>
          </a:p>
          <a:p>
            <a:pPr marL="0" indent="0">
              <a:buNone/>
            </a:pPr>
            <a:r>
              <a:rPr lang="en-GB" dirty="0" smtClean="0"/>
              <a:t>How the wider science community and government can support schools and colleges (teacher training and retention, CPD, funding, careers education)</a:t>
            </a:r>
          </a:p>
          <a:p>
            <a:pPr marL="0" indent="0">
              <a:buNone/>
            </a:pPr>
            <a:endParaRPr lang="en-GB" dirty="0"/>
          </a:p>
          <a:p>
            <a:endParaRPr lang="en-GB"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21</a:t>
            </a:fld>
            <a:endParaRPr lang="en-GB" dirty="0"/>
          </a:p>
        </p:txBody>
      </p:sp>
    </p:spTree>
    <p:extLst>
      <p:ext uri="{BB962C8B-B14F-4D97-AF65-F5344CB8AC3E}">
        <p14:creationId xmlns:p14="http://schemas.microsoft.com/office/powerpoint/2010/main" val="75118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5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500"/>
                                        <p:tgtEl>
                                          <p:spTgt spid="6">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fade">
                                      <p:cBhvr>
                                        <p:cTn id="32" dur="500"/>
                                        <p:tgtEl>
                                          <p:spTgt spid="6">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Effect transition="in" filter="fade">
                                      <p:cBhvr>
                                        <p:cTn id="37" dur="500"/>
                                        <p:tgtEl>
                                          <p:spTgt spid="6">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10" end="10"/>
                                            </p:txEl>
                                          </p:spTgt>
                                        </p:tgtEl>
                                        <p:attrNameLst>
                                          <p:attrName>style.visibility</p:attrName>
                                        </p:attrNameLst>
                                      </p:cBhvr>
                                      <p:to>
                                        <p:strVal val="visible"/>
                                      </p:to>
                                    </p:set>
                                    <p:animEffect transition="in" filter="fade">
                                      <p:cBhvr>
                                        <p:cTn id="42" dur="500"/>
                                        <p:tgtEl>
                                          <p:spTgt spid="6">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animEffect transition="in" filter="fade">
                                      <p:cBhvr>
                                        <p:cTn id="47"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Things to consider</a:t>
            </a:r>
            <a:endParaRPr lang="en-GB" dirty="0"/>
          </a:p>
        </p:txBody>
      </p:sp>
      <p:sp>
        <p:nvSpPr>
          <p:cNvPr id="3" name="Footer Placeholder 2"/>
          <p:cNvSpPr>
            <a:spLocks noGrp="1"/>
          </p:cNvSpPr>
          <p:nvPr>
            <p:ph type="ftr" sz="quarter" idx="11"/>
          </p:nvPr>
        </p:nvSpPr>
        <p:spPr/>
        <p:txBody>
          <a:bodyPr/>
          <a:lstStyle/>
          <a:p>
            <a:r>
              <a:rPr lang="en-US" dirty="0" smtClean="0"/>
              <a:t>Copyright © AQA and its licensors. All rights reserved.</a:t>
            </a:r>
            <a:endParaRPr lang="en-US" dirty="0"/>
          </a:p>
        </p:txBody>
      </p:sp>
      <p:sp>
        <p:nvSpPr>
          <p:cNvPr id="6" name="Content Placeholder 5"/>
          <p:cNvSpPr>
            <a:spLocks noGrp="1"/>
          </p:cNvSpPr>
          <p:nvPr>
            <p:ph idx="1"/>
          </p:nvPr>
        </p:nvSpPr>
        <p:spPr/>
        <p:txBody>
          <a:bodyPr/>
          <a:lstStyle/>
          <a:p>
            <a:pPr>
              <a:spcBef>
                <a:spcPts val="0"/>
              </a:spcBef>
            </a:pPr>
            <a:r>
              <a:rPr lang="en-GB" dirty="0" smtClean="0"/>
              <a:t>how the wider science community and government can support schools and colleges (teacher training and retention, CPD, funding, careers education).</a:t>
            </a:r>
          </a:p>
          <a:p>
            <a:pPr marL="0" indent="0">
              <a:buNone/>
            </a:pPr>
            <a:endParaRPr lang="en-GB" dirty="0"/>
          </a:p>
          <a:p>
            <a:endParaRPr lang="en-GB"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22</a:t>
            </a:fld>
            <a:endParaRPr lang="en-GB" dirty="0"/>
          </a:p>
        </p:txBody>
      </p:sp>
    </p:spTree>
    <p:extLst>
      <p:ext uri="{BB962C8B-B14F-4D97-AF65-F5344CB8AC3E}">
        <p14:creationId xmlns:p14="http://schemas.microsoft.com/office/powerpoint/2010/main" val="369226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Year 9 – the future “feels bright” for Eithne</a:t>
            </a:r>
            <a:endParaRPr lang="en-GB" dirty="0"/>
          </a:p>
        </p:txBody>
      </p:sp>
      <p:sp>
        <p:nvSpPr>
          <p:cNvPr id="4" name="Footer Placeholder 3"/>
          <p:cNvSpPr>
            <a:spLocks noGrp="1"/>
          </p:cNvSpPr>
          <p:nvPr>
            <p:ph type="ftr" sz="quarter" idx="11"/>
          </p:nvPr>
        </p:nvSpPr>
        <p:spPr/>
        <p:txBody>
          <a:bodyPr/>
          <a:lstStyle/>
          <a:p>
            <a:r>
              <a:rPr lang="en-US" dirty="0" smtClean="0"/>
              <a:t>Copyright © AQA and its licensors. All rights reserved.</a:t>
            </a:r>
            <a:endParaRPr lang="en-US" dirty="0"/>
          </a:p>
        </p:txBody>
      </p:sp>
      <p:sp>
        <p:nvSpPr>
          <p:cNvPr id="5" name="Content Placeholder 4"/>
          <p:cNvSpPr>
            <a:spLocks noGrp="1"/>
          </p:cNvSpPr>
          <p:nvPr>
            <p:ph idx="1"/>
          </p:nvPr>
        </p:nvSpPr>
        <p:spPr/>
        <p:txBody>
          <a:bodyPr/>
          <a:lstStyle/>
          <a:p>
            <a:pPr marL="0" indent="0">
              <a:spcBef>
                <a:spcPts val="0"/>
              </a:spcBef>
              <a:buNone/>
            </a:pPr>
            <a:r>
              <a:rPr lang="en-GB" dirty="0" smtClean="0"/>
              <a:t>“I’m still in top set for Science and I am enjoying it.</a:t>
            </a:r>
            <a:r>
              <a:rPr lang="en-GB" dirty="0"/>
              <a:t> </a:t>
            </a:r>
            <a:r>
              <a:rPr lang="en-GB" dirty="0" smtClean="0"/>
              <a:t>I know I need to be able to do Maths and I get lots of homework. I do practical work to help me to understand what I am learning. It’s getting harder though Mum.”</a:t>
            </a:r>
          </a:p>
        </p:txBody>
      </p:sp>
      <p:pic>
        <p:nvPicPr>
          <p:cNvPr id="1026" name="Picture 2" descr="C:\Users\cwitter\AppData\Local\Microsoft\Windows\Temporary Internet Files\Content.Outlook\1G0ICQN0\IMG_06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324" y="1727199"/>
            <a:ext cx="3190539" cy="356900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
          </p:nvPr>
        </p:nvSpPr>
        <p:spPr/>
        <p:txBody>
          <a:bodyPr/>
          <a:lstStyle/>
          <a:p>
            <a:fld id="{9D4704D4-DAEA-4D4A-A9DC-4373E3AC7101}" type="slidenum">
              <a:rPr lang="en-GB" smtClean="0"/>
              <a:pPr/>
              <a:t>23</a:t>
            </a:fld>
            <a:endParaRPr lang="en-GB" dirty="0"/>
          </a:p>
        </p:txBody>
      </p:sp>
    </p:spTree>
    <p:extLst>
      <p:ext uri="{BB962C8B-B14F-4D97-AF65-F5344CB8AC3E}">
        <p14:creationId xmlns:p14="http://schemas.microsoft.com/office/powerpoint/2010/main" val="25013050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Discussion</a:t>
            </a:r>
            <a:endParaRPr lang="en-GB" dirty="0"/>
          </a:p>
        </p:txBody>
      </p:sp>
      <p:sp>
        <p:nvSpPr>
          <p:cNvPr id="4" name="Footer Placeholder 3"/>
          <p:cNvSpPr>
            <a:spLocks noGrp="1"/>
          </p:cNvSpPr>
          <p:nvPr>
            <p:ph type="ftr" sz="quarter" idx="11"/>
          </p:nvPr>
        </p:nvSpPr>
        <p:spPr/>
        <p:txBody>
          <a:bodyPr/>
          <a:lstStyle/>
          <a:p>
            <a:r>
              <a:rPr lang="en-US" dirty="0" smtClean="0"/>
              <a:t>Copyright © AQA and its licensors. All rights reserved.</a:t>
            </a:r>
            <a:endParaRPr lang="en-US" dirty="0"/>
          </a:p>
        </p:txBody>
      </p:sp>
      <p:sp>
        <p:nvSpPr>
          <p:cNvPr id="7" name="Content Placeholder 6"/>
          <p:cNvSpPr>
            <a:spLocks noGrp="1"/>
          </p:cNvSpPr>
          <p:nvPr>
            <p:ph idx="1"/>
          </p:nvPr>
        </p:nvSpPr>
        <p:spPr/>
        <p:txBody>
          <a:bodyPr/>
          <a:lstStyle/>
          <a:p>
            <a:pPr marL="0" indent="0">
              <a:buNone/>
            </a:pPr>
            <a:r>
              <a:rPr lang="en-GB" dirty="0" smtClean="0"/>
              <a:t>What might Eithne’s next </a:t>
            </a:r>
            <a:r>
              <a:rPr lang="en-GB" dirty="0"/>
              <a:t>steps to becoming a successful </a:t>
            </a:r>
            <a:r>
              <a:rPr lang="en-GB" dirty="0" smtClean="0"/>
              <a:t>scientist look like?</a:t>
            </a:r>
            <a:endParaRPr lang="en-GB"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24</a:t>
            </a:fld>
            <a:endParaRPr lang="en-GB" dirty="0"/>
          </a:p>
        </p:txBody>
      </p:sp>
    </p:spTree>
    <p:extLst>
      <p:ext uri="{BB962C8B-B14F-4D97-AF65-F5344CB8AC3E}">
        <p14:creationId xmlns:p14="http://schemas.microsoft.com/office/powerpoint/2010/main" val="5671662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999" y="488477"/>
            <a:ext cx="8450381" cy="431181"/>
          </a:xfrm>
        </p:spPr>
        <p:txBody>
          <a:bodyPr/>
          <a:lstStyle/>
          <a:p>
            <a:r>
              <a:rPr lang="en-GB" dirty="0" smtClean="0"/>
              <a:t>How can we help Eithne succeed?</a:t>
            </a:r>
            <a:endParaRPr lang="en-GB" dirty="0"/>
          </a:p>
        </p:txBody>
      </p:sp>
      <p:sp>
        <p:nvSpPr>
          <p:cNvPr id="4" name="Footer Placeholder 3"/>
          <p:cNvSpPr>
            <a:spLocks noGrp="1"/>
          </p:cNvSpPr>
          <p:nvPr>
            <p:ph type="ftr" sz="quarter" idx="10"/>
          </p:nvPr>
        </p:nvSpPr>
        <p:spPr/>
        <p:txBody>
          <a:bodyPr/>
          <a:lstStyle/>
          <a:p>
            <a:r>
              <a:rPr lang="en-US" dirty="0" smtClean="0"/>
              <a:t>Copyright © AQA and its licensors. All rights reserved.</a:t>
            </a:r>
            <a:endParaRPr lang="en-US" dirty="0"/>
          </a:p>
        </p:txBody>
      </p:sp>
      <p:sp>
        <p:nvSpPr>
          <p:cNvPr id="5" name="Content Placeholder 4"/>
          <p:cNvSpPr>
            <a:spLocks noGrp="1"/>
          </p:cNvSpPr>
          <p:nvPr>
            <p:ph idx="1"/>
          </p:nvPr>
        </p:nvSpPr>
        <p:spPr/>
        <p:txBody>
          <a:bodyPr/>
          <a:lstStyle/>
          <a:p>
            <a:pPr>
              <a:spcBef>
                <a:spcPts val="0"/>
              </a:spcBef>
            </a:pPr>
            <a:r>
              <a:rPr lang="en-GB" dirty="0"/>
              <a:t>If Eithne is going to realise her dream to be a scientist we need to be mindful of her journey</a:t>
            </a:r>
            <a:r>
              <a:rPr lang="en-GB" dirty="0" smtClean="0"/>
              <a:t>...</a:t>
            </a:r>
          </a:p>
          <a:p>
            <a:pPr>
              <a:spcBef>
                <a:spcPts val="0"/>
              </a:spcBef>
            </a:pPr>
            <a:endParaRPr lang="en-GB" dirty="0"/>
          </a:p>
          <a:p>
            <a:pPr>
              <a:spcBef>
                <a:spcPts val="0"/>
              </a:spcBef>
            </a:pPr>
            <a:r>
              <a:rPr lang="en-GB" dirty="0" smtClean="0"/>
              <a:t>… and plan to the best of our ability in schools and colleges.</a:t>
            </a:r>
          </a:p>
          <a:p>
            <a:pPr>
              <a:spcBef>
                <a:spcPts val="0"/>
              </a:spcBef>
            </a:pPr>
            <a:endParaRPr lang="en-GB" dirty="0" smtClean="0"/>
          </a:p>
          <a:p>
            <a:pPr>
              <a:spcBef>
                <a:spcPts val="0"/>
              </a:spcBef>
            </a:pPr>
            <a:r>
              <a:rPr lang="en-GB" dirty="0" smtClean="0"/>
              <a:t>We are working with a number of </a:t>
            </a:r>
            <a:r>
              <a:rPr lang="en-GB" dirty="0"/>
              <a:t>u</a:t>
            </a:r>
            <a:r>
              <a:rPr lang="en-GB" dirty="0" smtClean="0"/>
              <a:t>niversities over the next few years to understand what knowledge and skills undergraduates require to be successful; this will help steer our next generations of qualifications to be as effective as they can be for generations to come.</a:t>
            </a:r>
            <a:endParaRPr lang="en-GB" dirty="0"/>
          </a:p>
          <a:p>
            <a:pPr marL="0" indent="0">
              <a:buNone/>
            </a:pPr>
            <a:endParaRPr lang="en-GB" dirty="0" smtClean="0"/>
          </a:p>
          <a:p>
            <a:pPr marL="0" indent="0">
              <a:buNone/>
            </a:pPr>
            <a:endParaRPr lang="en-GB" dirty="0"/>
          </a:p>
          <a:p>
            <a:pPr marL="0" indent="0">
              <a:buNone/>
            </a:pPr>
            <a:endParaRPr lang="en-GB" dirty="0"/>
          </a:p>
        </p:txBody>
      </p:sp>
      <p:sp>
        <p:nvSpPr>
          <p:cNvPr id="3" name="Slide Number Placeholder 2"/>
          <p:cNvSpPr>
            <a:spLocks noGrp="1"/>
          </p:cNvSpPr>
          <p:nvPr>
            <p:ph type="sldNum" sz="quarter" idx="4"/>
          </p:nvPr>
        </p:nvSpPr>
        <p:spPr/>
        <p:txBody>
          <a:bodyPr/>
          <a:lstStyle/>
          <a:p>
            <a:fld id="{9D4704D4-DAEA-4D4A-A9DC-4373E3AC7101}" type="slidenum">
              <a:rPr lang="en-GB" smtClean="0"/>
              <a:pPr/>
              <a:t>25</a:t>
            </a:fld>
            <a:endParaRPr lang="en-GB" dirty="0"/>
          </a:p>
        </p:txBody>
      </p:sp>
    </p:spTree>
    <p:extLst>
      <p:ext uri="{BB962C8B-B14F-4D97-AF65-F5344CB8AC3E}">
        <p14:creationId xmlns:p14="http://schemas.microsoft.com/office/powerpoint/2010/main" val="8105516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How did we do?</a:t>
            </a:r>
            <a:endParaRPr lang="en-GB" sz="3200" dirty="0"/>
          </a:p>
        </p:txBody>
      </p:sp>
      <p:sp>
        <p:nvSpPr>
          <p:cNvPr id="3" name="Footer Placeholder 2"/>
          <p:cNvSpPr>
            <a:spLocks noGrp="1"/>
          </p:cNvSpPr>
          <p:nvPr>
            <p:ph type="ftr" sz="quarter" idx="10"/>
          </p:nvPr>
        </p:nvSpPr>
        <p:spPr/>
        <p:txBody>
          <a:bodyPr/>
          <a:lstStyle/>
          <a:p>
            <a:r>
              <a:rPr lang="en-US" dirty="0" smtClean="0"/>
              <a:t>Copyright © AQA and its licensors. All rights reserved.</a:t>
            </a:r>
            <a:endParaRPr lang="en-US" dirty="0"/>
          </a:p>
        </p:txBody>
      </p:sp>
      <p:sp>
        <p:nvSpPr>
          <p:cNvPr id="5" name="Content Placeholder 4"/>
          <p:cNvSpPr>
            <a:spLocks noGrp="1"/>
          </p:cNvSpPr>
          <p:nvPr>
            <p:ph idx="1"/>
          </p:nvPr>
        </p:nvSpPr>
        <p:spPr>
          <a:prstGeom prst="rect">
            <a:avLst/>
          </a:prstGeom>
        </p:spPr>
        <p:txBody>
          <a:bodyPr/>
          <a:lstStyle/>
          <a:p>
            <a:pPr>
              <a:spcBef>
                <a:spcPts val="0"/>
              </a:spcBef>
            </a:pPr>
            <a:r>
              <a:rPr lang="en-GB" sz="2400" dirty="0"/>
              <a:t>Please rate this session on the </a:t>
            </a:r>
            <a:r>
              <a:rPr lang="en-GB" sz="2400" b="1" dirty="0"/>
              <a:t>Sched Conference </a:t>
            </a:r>
            <a:r>
              <a:rPr lang="en-GB" sz="2400" b="1" dirty="0" smtClean="0"/>
              <a:t>app</a:t>
            </a:r>
            <a:r>
              <a:rPr lang="en-GB" sz="2400" dirty="0" smtClean="0"/>
              <a:t>.</a:t>
            </a:r>
          </a:p>
          <a:p>
            <a:pPr>
              <a:spcBef>
                <a:spcPts val="0"/>
              </a:spcBef>
            </a:pPr>
            <a:endParaRPr lang="en-GB" sz="2400" dirty="0"/>
          </a:p>
          <a:p>
            <a:pPr>
              <a:spcBef>
                <a:spcPts val="0"/>
              </a:spcBef>
            </a:pPr>
            <a:r>
              <a:rPr lang="en-GB" sz="2400" dirty="0" smtClean="0"/>
              <a:t>Using </a:t>
            </a:r>
            <a:r>
              <a:rPr lang="en-GB" sz="2400" dirty="0"/>
              <a:t>the </a:t>
            </a:r>
            <a:r>
              <a:rPr lang="en-GB" sz="2400" dirty="0" smtClean="0"/>
              <a:t>postcards provided, </a:t>
            </a:r>
            <a:r>
              <a:rPr lang="en-GB" sz="2400" dirty="0"/>
              <a:t>please </a:t>
            </a:r>
            <a:r>
              <a:rPr lang="en-GB" sz="2400" dirty="0" smtClean="0"/>
              <a:t>write:</a:t>
            </a:r>
          </a:p>
          <a:p>
            <a:pPr lvl="1">
              <a:spcBef>
                <a:spcPts val="0"/>
              </a:spcBef>
              <a:buFont typeface="Arial" panose="020B0604020202020204" pitchFamily="34" charset="0"/>
              <a:buChar char="•"/>
            </a:pPr>
            <a:r>
              <a:rPr lang="en-GB" sz="2400" dirty="0" smtClean="0"/>
              <a:t>one thing you enjoyed about our session or will take away for your teaching</a:t>
            </a:r>
          </a:p>
          <a:p>
            <a:pPr lvl="1">
              <a:spcBef>
                <a:spcPts val="0"/>
              </a:spcBef>
              <a:buFont typeface="Arial" panose="020B0604020202020204" pitchFamily="34" charset="0"/>
              <a:buChar char="•"/>
            </a:pPr>
            <a:r>
              <a:rPr lang="en-GB" sz="2400" dirty="0" smtClean="0"/>
              <a:t>one thing you feel could </a:t>
            </a:r>
            <a:r>
              <a:rPr lang="en-GB" sz="2400" dirty="0"/>
              <a:t>be </a:t>
            </a:r>
            <a:r>
              <a:rPr lang="en-GB" sz="2400" dirty="0" smtClean="0"/>
              <a:t>improved.</a:t>
            </a:r>
          </a:p>
          <a:p>
            <a:pPr lvl="1">
              <a:spcBef>
                <a:spcPts val="0"/>
              </a:spcBef>
              <a:buFont typeface="Arial" panose="020B0604020202020204" pitchFamily="34" charset="0"/>
              <a:buChar char="•"/>
            </a:pPr>
            <a:endParaRPr lang="en-GB" sz="2400" dirty="0" smtClean="0"/>
          </a:p>
          <a:p>
            <a:pPr>
              <a:spcBef>
                <a:spcPts val="0"/>
              </a:spcBef>
              <a:buFont typeface="Arial" panose="020B0604020202020204" pitchFamily="34" charset="0"/>
              <a:buChar char="•"/>
            </a:pPr>
            <a:r>
              <a:rPr lang="en-GB" sz="2400" dirty="0" smtClean="0"/>
              <a:t>Please hand your postcard in as you leave.</a:t>
            </a:r>
            <a:endParaRPr lang="en-GB" sz="2400" dirty="0"/>
          </a:p>
          <a:p>
            <a:pPr lvl="1">
              <a:buFont typeface="Arial" panose="020B0604020202020204" pitchFamily="34" charset="0"/>
              <a:buChar char="•"/>
            </a:pPr>
            <a:endParaRPr lang="en-GB" sz="1800" dirty="0"/>
          </a:p>
          <a:p>
            <a:pPr marL="0" indent="0">
              <a:buNone/>
            </a:pPr>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26</a:t>
            </a:fld>
            <a:endParaRPr lang="en-GB" dirty="0"/>
          </a:p>
        </p:txBody>
      </p:sp>
    </p:spTree>
    <p:extLst>
      <p:ext uri="{BB962C8B-B14F-4D97-AF65-F5344CB8AC3E}">
        <p14:creationId xmlns:p14="http://schemas.microsoft.com/office/powerpoint/2010/main" val="1494916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Thank you</a:t>
            </a:r>
            <a:endParaRPr lang="en-GB" dirty="0"/>
          </a:p>
        </p:txBody>
      </p:sp>
      <p:sp>
        <p:nvSpPr>
          <p:cNvPr id="3" name="Footer Placeholder 2"/>
          <p:cNvSpPr>
            <a:spLocks noGrp="1"/>
          </p:cNvSpPr>
          <p:nvPr>
            <p:ph type="ftr" sz="quarter" idx="11"/>
          </p:nvPr>
        </p:nvSpPr>
        <p:spPr/>
        <p:txBody>
          <a:bodyPr/>
          <a:lstStyle/>
          <a:p>
            <a:r>
              <a:rPr lang="en-US" dirty="0" smtClean="0"/>
              <a:t>Copyright © AQA and its licensors. All rights reserved.</a:t>
            </a:r>
            <a:endParaRPr lang="en-US" dirty="0"/>
          </a:p>
        </p:txBody>
      </p:sp>
      <p:sp>
        <p:nvSpPr>
          <p:cNvPr id="4" name="Slide Number Placeholder 3"/>
          <p:cNvSpPr>
            <a:spLocks noGrp="1"/>
          </p:cNvSpPr>
          <p:nvPr>
            <p:ph type="sldNum" sz="quarter" idx="10"/>
          </p:nvPr>
        </p:nvSpPr>
        <p:spPr/>
        <p:txBody>
          <a:bodyPr/>
          <a:lstStyle/>
          <a:p>
            <a:fld id="{9D4704D4-DAEA-4D4A-A9DC-4373E3AC7101}" type="slidenum">
              <a:rPr lang="en-GB" smtClean="0"/>
              <a:pPr/>
              <a:t>27</a:t>
            </a:fld>
            <a:endParaRPr lang="en-GB" dirty="0"/>
          </a:p>
        </p:txBody>
      </p:sp>
    </p:spTree>
    <p:extLst>
      <p:ext uri="{BB962C8B-B14F-4D97-AF65-F5344CB8AC3E}">
        <p14:creationId xmlns:p14="http://schemas.microsoft.com/office/powerpoint/2010/main" val="690332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This meeting will be recorded</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sp>
        <p:nvSpPr>
          <p:cNvPr id="6" name="Content Placeholder 5"/>
          <p:cNvSpPr>
            <a:spLocks noGrp="1"/>
          </p:cNvSpPr>
          <p:nvPr>
            <p:ph idx="1"/>
          </p:nvPr>
        </p:nvSpPr>
        <p:spPr/>
        <p:txBody>
          <a:bodyPr/>
          <a:lstStyle/>
          <a:p>
            <a:pPr marL="0" indent="0">
              <a:spcBef>
                <a:spcPts val="0"/>
              </a:spcBef>
              <a:buNone/>
            </a:pPr>
            <a:r>
              <a:rPr lang="en-GB" dirty="0"/>
              <a:t>Exam boards have an Ofqual requirement to record event audio.</a:t>
            </a:r>
          </a:p>
          <a:p>
            <a:pPr marL="0" indent="0">
              <a:spcBef>
                <a:spcPts val="0"/>
              </a:spcBef>
              <a:buNone/>
            </a:pPr>
            <a:endParaRPr lang="en-GB" dirty="0"/>
          </a:p>
          <a:p>
            <a:pPr marL="0" indent="0">
              <a:spcBef>
                <a:spcPts val="0"/>
              </a:spcBef>
              <a:buNone/>
            </a:pPr>
            <a:r>
              <a:rPr lang="en-GB" dirty="0"/>
              <a:t>Recordings are kept for </a:t>
            </a:r>
            <a:r>
              <a:rPr lang="en-GB" dirty="0" smtClean="0"/>
              <a:t>the lifetime of the specification and </a:t>
            </a:r>
            <a:r>
              <a:rPr lang="en-GB" dirty="0"/>
              <a:t>not shared as an accompaniment to session resources.</a:t>
            </a:r>
          </a:p>
          <a:p>
            <a:pPr marL="0" indent="0">
              <a:spcBef>
                <a:spcPts val="0"/>
              </a:spcBef>
              <a:buNone/>
            </a:pPr>
            <a:endParaRPr lang="en-GB" dirty="0"/>
          </a:p>
          <a:p>
            <a:pPr marL="0" indent="0">
              <a:spcBef>
                <a:spcPts val="0"/>
              </a:spcBef>
              <a:buNone/>
            </a:pPr>
            <a:r>
              <a:rPr lang="en-GB" dirty="0"/>
              <a:t>The recording will begin now.</a:t>
            </a:r>
          </a:p>
          <a:p>
            <a:endParaRPr lang="en-GB"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3</a:t>
            </a:fld>
            <a:endParaRPr lang="en-GB" dirty="0"/>
          </a:p>
        </p:txBody>
      </p:sp>
    </p:spTree>
    <p:extLst>
      <p:ext uri="{BB962C8B-B14F-4D97-AF65-F5344CB8AC3E}">
        <p14:creationId xmlns:p14="http://schemas.microsoft.com/office/powerpoint/2010/main" val="1662789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Year 1</a:t>
            </a:r>
            <a:endParaRPr lang="en-GB" dirty="0"/>
          </a:p>
        </p:txBody>
      </p:sp>
      <p:sp>
        <p:nvSpPr>
          <p:cNvPr id="4" name="Footer Placeholder 3"/>
          <p:cNvSpPr>
            <a:spLocks noGrp="1"/>
          </p:cNvSpPr>
          <p:nvPr>
            <p:ph type="ftr" sz="quarter" idx="11"/>
          </p:nvPr>
        </p:nvSpPr>
        <p:spPr/>
        <p:txBody>
          <a:bodyPr/>
          <a:lstStyle/>
          <a:p>
            <a:r>
              <a:rPr lang="en-US" smtClean="0"/>
              <a:t>Copyright © AQA and its licensors. All rights reserved.</a:t>
            </a:r>
            <a:endParaRPr lang="en-US" dirty="0"/>
          </a:p>
        </p:txBody>
      </p:sp>
      <p:sp>
        <p:nvSpPr>
          <p:cNvPr id="5" name="Content Placeholder 4"/>
          <p:cNvSpPr>
            <a:spLocks noGrp="1"/>
          </p:cNvSpPr>
          <p:nvPr>
            <p:ph idx="1"/>
          </p:nvPr>
        </p:nvSpPr>
        <p:spPr/>
        <p:txBody>
          <a:bodyPr/>
          <a:lstStyle/>
          <a:p>
            <a:pPr marL="0" indent="0">
              <a:spcBef>
                <a:spcPts val="0"/>
              </a:spcBef>
              <a:buNone/>
            </a:pPr>
            <a:r>
              <a:rPr lang="en-GB" dirty="0"/>
              <a:t>“I really want to be a scientist</a:t>
            </a:r>
          </a:p>
          <a:p>
            <a:pPr marL="0" indent="0">
              <a:spcBef>
                <a:spcPts val="0"/>
              </a:spcBef>
              <a:buNone/>
            </a:pPr>
            <a:r>
              <a:rPr lang="en-GB" dirty="0"/>
              <a:t>when I grow up Mummy!”</a:t>
            </a:r>
          </a:p>
          <a:p>
            <a:endParaRPr lang="en-GB" dirty="0"/>
          </a:p>
        </p:txBody>
      </p:sp>
      <p:pic>
        <p:nvPicPr>
          <p:cNvPr id="3074" name="Picture 2" descr="C:\Users\cwitter\AppData\Local\Microsoft\Windows\Temporary Internet Files\Content.Outlook\XC4D01ZT\IMG_05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835513" y="2388831"/>
            <a:ext cx="4308498" cy="319087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
          </p:nvPr>
        </p:nvSpPr>
        <p:spPr/>
        <p:txBody>
          <a:bodyPr/>
          <a:lstStyle/>
          <a:p>
            <a:fld id="{9D4704D4-DAEA-4D4A-A9DC-4373E3AC7101}" type="slidenum">
              <a:rPr lang="en-GB" smtClean="0"/>
              <a:pPr/>
              <a:t>4</a:t>
            </a:fld>
            <a:endParaRPr lang="en-GB" dirty="0"/>
          </a:p>
        </p:txBody>
      </p:sp>
    </p:spTree>
    <p:extLst>
      <p:ext uri="{BB962C8B-B14F-4D97-AF65-F5344CB8AC3E}">
        <p14:creationId xmlns:p14="http://schemas.microsoft.com/office/powerpoint/2010/main" val="3258309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Year 4</a:t>
            </a:r>
            <a:endParaRPr lang="en-GB" dirty="0"/>
          </a:p>
        </p:txBody>
      </p:sp>
      <p:sp>
        <p:nvSpPr>
          <p:cNvPr id="3" name="Footer Placeholder 2"/>
          <p:cNvSpPr>
            <a:spLocks noGrp="1"/>
          </p:cNvSpPr>
          <p:nvPr>
            <p:ph type="ftr" sz="quarter" idx="11"/>
          </p:nvPr>
        </p:nvSpPr>
        <p:spPr/>
        <p:txBody>
          <a:bodyPr/>
          <a:lstStyle/>
          <a:p>
            <a:r>
              <a:rPr lang="en-US" smtClean="0"/>
              <a:t>Copyright © AQA and its licensors. All rights reserved.</a:t>
            </a:r>
            <a:endParaRPr lang="en-US" dirty="0"/>
          </a:p>
        </p:txBody>
      </p:sp>
      <p:sp>
        <p:nvSpPr>
          <p:cNvPr id="6" name="Content Placeholder 5"/>
          <p:cNvSpPr>
            <a:spLocks noGrp="1"/>
          </p:cNvSpPr>
          <p:nvPr>
            <p:ph idx="1"/>
          </p:nvPr>
        </p:nvSpPr>
        <p:spPr/>
        <p:txBody>
          <a:bodyPr/>
          <a:lstStyle/>
          <a:p>
            <a:pPr marL="0" indent="0">
              <a:spcBef>
                <a:spcPts val="0"/>
              </a:spcBef>
              <a:buNone/>
            </a:pPr>
            <a:r>
              <a:rPr lang="en-GB" dirty="0" smtClean="0"/>
              <a:t>“I think I want to be a doctor</a:t>
            </a:r>
          </a:p>
          <a:p>
            <a:pPr marL="0" indent="0">
              <a:spcBef>
                <a:spcPts val="0"/>
              </a:spcBef>
              <a:buNone/>
            </a:pPr>
            <a:r>
              <a:rPr lang="en-GB" dirty="0"/>
              <a:t>w</a:t>
            </a:r>
            <a:r>
              <a:rPr lang="en-GB" dirty="0" smtClean="0"/>
              <a:t>hen I’m older like Auntie Gillian. She is really clever and so I have to try my best.”</a:t>
            </a:r>
          </a:p>
        </p:txBody>
      </p:sp>
      <p:pic>
        <p:nvPicPr>
          <p:cNvPr id="2050" name="Picture 2" descr="C:\Users\cwitter\AppData\Local\Microsoft\Windows\Temporary Internet Files\Content.Outlook\XC4D01ZT\IMG_05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910875" y="2195473"/>
            <a:ext cx="4167080" cy="321945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p:txBody>
          <a:bodyPr/>
          <a:lstStyle/>
          <a:p>
            <a:fld id="{9D4704D4-DAEA-4D4A-A9DC-4373E3AC7101}" type="slidenum">
              <a:rPr lang="en-GB" smtClean="0"/>
              <a:pPr/>
              <a:t>5</a:t>
            </a:fld>
            <a:endParaRPr lang="en-GB" dirty="0"/>
          </a:p>
        </p:txBody>
      </p:sp>
    </p:spTree>
    <p:extLst>
      <p:ext uri="{BB962C8B-B14F-4D97-AF65-F5344CB8AC3E}">
        <p14:creationId xmlns:p14="http://schemas.microsoft.com/office/powerpoint/2010/main" val="3443514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witter\AppData\Local\Microsoft\Windows\Temporary Internet Files\Content.Outlook\XC4D01ZT\IMG_05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862511" y="2262215"/>
            <a:ext cx="4254501" cy="31908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Year 7</a:t>
            </a:r>
            <a:endParaRPr lang="en-GB" dirty="0"/>
          </a:p>
        </p:txBody>
      </p:sp>
      <p:sp>
        <p:nvSpPr>
          <p:cNvPr id="4" name="Footer Placeholder 3"/>
          <p:cNvSpPr>
            <a:spLocks noGrp="1"/>
          </p:cNvSpPr>
          <p:nvPr>
            <p:ph type="ftr" sz="quarter" idx="11"/>
          </p:nvPr>
        </p:nvSpPr>
        <p:spPr/>
        <p:txBody>
          <a:bodyPr/>
          <a:lstStyle/>
          <a:p>
            <a:r>
              <a:rPr lang="en-US" smtClean="0"/>
              <a:t>Copyright © AQA and its licensors. All rights reserved.</a:t>
            </a:r>
            <a:endParaRPr lang="en-US" dirty="0"/>
          </a:p>
        </p:txBody>
      </p:sp>
      <p:sp>
        <p:nvSpPr>
          <p:cNvPr id="5" name="Content Placeholder 4"/>
          <p:cNvSpPr>
            <a:spLocks noGrp="1"/>
          </p:cNvSpPr>
          <p:nvPr>
            <p:ph idx="1"/>
          </p:nvPr>
        </p:nvSpPr>
        <p:spPr/>
        <p:txBody>
          <a:bodyPr/>
          <a:lstStyle/>
          <a:p>
            <a:pPr marL="0" indent="0">
              <a:spcBef>
                <a:spcPts val="0"/>
              </a:spcBef>
              <a:buNone/>
            </a:pPr>
            <a:r>
              <a:rPr lang="en-GB" dirty="0" smtClean="0"/>
              <a:t>“I’m in top set for Science and I</a:t>
            </a:r>
          </a:p>
          <a:p>
            <a:pPr marL="0" indent="0">
              <a:spcBef>
                <a:spcPts val="0"/>
              </a:spcBef>
              <a:buNone/>
            </a:pPr>
            <a:r>
              <a:rPr lang="en-GB" dirty="0"/>
              <a:t>r</a:t>
            </a:r>
            <a:r>
              <a:rPr lang="en-GB" dirty="0" smtClean="0"/>
              <a:t>eally enjoy it but it’s not easy.</a:t>
            </a:r>
            <a:endParaRPr lang="en-GB" dirty="0"/>
          </a:p>
          <a:p>
            <a:pPr marL="0" indent="0">
              <a:spcBef>
                <a:spcPts val="0"/>
              </a:spcBef>
              <a:buNone/>
            </a:pPr>
            <a:r>
              <a:rPr lang="en-GB" dirty="0" smtClean="0"/>
              <a:t>My teachers have told me that</a:t>
            </a:r>
          </a:p>
          <a:p>
            <a:pPr marL="0" indent="0">
              <a:spcBef>
                <a:spcPts val="0"/>
              </a:spcBef>
              <a:buNone/>
            </a:pPr>
            <a:r>
              <a:rPr lang="en-GB" dirty="0" smtClean="0"/>
              <a:t>I am doing ok and to keep</a:t>
            </a:r>
          </a:p>
          <a:p>
            <a:pPr marL="0" indent="0">
              <a:spcBef>
                <a:spcPts val="0"/>
              </a:spcBef>
              <a:buNone/>
            </a:pPr>
            <a:r>
              <a:rPr lang="en-GB" dirty="0"/>
              <a:t>t</a:t>
            </a:r>
            <a:r>
              <a:rPr lang="en-GB" dirty="0" smtClean="0"/>
              <a:t>rying hard.”</a:t>
            </a:r>
            <a:endParaRPr lang="en-GB" dirty="0"/>
          </a:p>
        </p:txBody>
      </p:sp>
      <p:sp>
        <p:nvSpPr>
          <p:cNvPr id="3" name="Slide Number Placeholder 2"/>
          <p:cNvSpPr>
            <a:spLocks noGrp="1"/>
          </p:cNvSpPr>
          <p:nvPr>
            <p:ph type="sldNum" sz="quarter" idx="4"/>
          </p:nvPr>
        </p:nvSpPr>
        <p:spPr/>
        <p:txBody>
          <a:bodyPr/>
          <a:lstStyle/>
          <a:p>
            <a:fld id="{9D4704D4-DAEA-4D4A-A9DC-4373E3AC7101}" type="slidenum">
              <a:rPr lang="en-GB" smtClean="0"/>
              <a:pPr/>
              <a:t>6</a:t>
            </a:fld>
            <a:endParaRPr lang="en-GB" dirty="0"/>
          </a:p>
        </p:txBody>
      </p:sp>
    </p:spTree>
    <p:extLst>
      <p:ext uri="{BB962C8B-B14F-4D97-AF65-F5344CB8AC3E}">
        <p14:creationId xmlns:p14="http://schemas.microsoft.com/office/powerpoint/2010/main" val="1560310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Discussion</a:t>
            </a:r>
            <a:endParaRPr lang="en-GB" dirty="0"/>
          </a:p>
        </p:txBody>
      </p:sp>
      <p:sp>
        <p:nvSpPr>
          <p:cNvPr id="4" name="Footer Placeholder 3"/>
          <p:cNvSpPr>
            <a:spLocks noGrp="1"/>
          </p:cNvSpPr>
          <p:nvPr>
            <p:ph type="ftr" sz="quarter" idx="11"/>
          </p:nvPr>
        </p:nvSpPr>
        <p:spPr/>
        <p:txBody>
          <a:bodyPr/>
          <a:lstStyle/>
          <a:p>
            <a:r>
              <a:rPr lang="en-US" smtClean="0"/>
              <a:t>Copyright © AQA and its licensors. All rights reserved.</a:t>
            </a:r>
            <a:endParaRPr lang="en-US" dirty="0"/>
          </a:p>
        </p:txBody>
      </p:sp>
      <p:sp>
        <p:nvSpPr>
          <p:cNvPr id="7" name="Content Placeholder 6"/>
          <p:cNvSpPr>
            <a:spLocks noGrp="1"/>
          </p:cNvSpPr>
          <p:nvPr>
            <p:ph idx="1"/>
          </p:nvPr>
        </p:nvSpPr>
        <p:spPr/>
        <p:txBody>
          <a:bodyPr/>
          <a:lstStyle/>
          <a:p>
            <a:pPr marL="0" indent="0">
              <a:buNone/>
            </a:pPr>
            <a:r>
              <a:rPr lang="en-GB" dirty="0" smtClean="0"/>
              <a:t>What knowledge and skills does Eithne need to be a successful scientist?</a:t>
            </a:r>
          </a:p>
          <a:p>
            <a:pPr marL="0" indent="0">
              <a:buNone/>
            </a:pPr>
            <a:endParaRPr lang="en-GB" dirty="0"/>
          </a:p>
          <a:p>
            <a:pPr marL="0" indent="0">
              <a:buNone/>
            </a:pPr>
            <a:r>
              <a:rPr lang="en-GB" dirty="0" smtClean="0"/>
              <a:t>What potential barriers will she face as she moves through Year 7-13 and beyond?</a:t>
            </a:r>
            <a:endParaRPr lang="en-GB"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7</a:t>
            </a:fld>
            <a:endParaRPr lang="en-GB" dirty="0"/>
          </a:p>
        </p:txBody>
      </p:sp>
    </p:spTree>
    <p:extLst>
      <p:ext uri="{BB962C8B-B14F-4D97-AF65-F5344CB8AC3E}">
        <p14:creationId xmlns:p14="http://schemas.microsoft.com/office/powerpoint/2010/main" val="1386722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0000" y="503012"/>
            <a:ext cx="8045200" cy="431181"/>
          </a:xfrm>
        </p:spPr>
        <p:txBody>
          <a:bodyPr/>
          <a:lstStyle/>
          <a:p>
            <a:r>
              <a:rPr lang="en-GB" dirty="0" smtClean="0"/>
              <a:t>After primary school</a:t>
            </a:r>
            <a:endParaRPr lang="en-GB" dirty="0"/>
          </a:p>
        </p:txBody>
      </p:sp>
      <p:sp>
        <p:nvSpPr>
          <p:cNvPr id="3" name="Footer Placeholder 2"/>
          <p:cNvSpPr>
            <a:spLocks noGrp="1"/>
          </p:cNvSpPr>
          <p:nvPr>
            <p:ph type="ftr" sz="quarter" idx="10"/>
          </p:nvPr>
        </p:nvSpPr>
        <p:spPr/>
        <p:txBody>
          <a:bodyPr/>
          <a:lstStyle/>
          <a:p>
            <a:r>
              <a:rPr lang="en-US" smtClean="0"/>
              <a:t>Copyright © AQA and its licensors. All rights reserved.</a:t>
            </a: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000" y="2882332"/>
            <a:ext cx="8045200" cy="2752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4"/>
          </p:nvPr>
        </p:nvSpPr>
        <p:spPr/>
        <p:txBody>
          <a:bodyPr/>
          <a:lstStyle/>
          <a:p>
            <a:fld id="{9D4704D4-DAEA-4D4A-A9DC-4373E3AC7101}" type="slidenum">
              <a:rPr lang="en-GB" smtClean="0"/>
              <a:pPr/>
              <a:t>8</a:t>
            </a:fld>
            <a:endParaRPr lang="en-GB" dirty="0"/>
          </a:p>
        </p:txBody>
      </p:sp>
      <p:sp>
        <p:nvSpPr>
          <p:cNvPr id="6" name="Content Placeholder 3"/>
          <p:cNvSpPr>
            <a:spLocks noGrp="1"/>
          </p:cNvSpPr>
          <p:nvPr>
            <p:ph idx="1"/>
          </p:nvPr>
        </p:nvSpPr>
        <p:spPr>
          <a:xfrm>
            <a:off x="540000" y="1731713"/>
            <a:ext cx="8045200" cy="1483927"/>
          </a:xfrm>
        </p:spPr>
        <p:txBody>
          <a:bodyPr/>
          <a:lstStyle/>
          <a:p>
            <a:pPr marL="0" lvl="0" indent="0">
              <a:spcBef>
                <a:spcPts val="0"/>
              </a:spcBef>
              <a:buNone/>
            </a:pPr>
            <a:r>
              <a:rPr lang="en-GB" dirty="0"/>
              <a:t>What choices are available in science for young people today after primary school?</a:t>
            </a:r>
            <a:endParaRPr lang="en-GB" sz="800" dirty="0" smtClean="0">
              <a:solidFill>
                <a:srgbClr val="4B4B4B"/>
              </a:solidFill>
            </a:endParaRPr>
          </a:p>
          <a:p>
            <a:endParaRPr lang="en-GB" sz="2200" dirty="0"/>
          </a:p>
        </p:txBody>
      </p:sp>
    </p:spTree>
    <p:extLst>
      <p:ext uri="{BB962C8B-B14F-4D97-AF65-F5344CB8AC3E}">
        <p14:creationId xmlns:p14="http://schemas.microsoft.com/office/powerpoint/2010/main" val="202064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Options − our qualifications</a:t>
            </a:r>
            <a:endParaRPr lang="en-GB" dirty="0"/>
          </a:p>
        </p:txBody>
      </p:sp>
      <p:sp>
        <p:nvSpPr>
          <p:cNvPr id="5" name="Footer Placeholder 4"/>
          <p:cNvSpPr>
            <a:spLocks noGrp="1"/>
          </p:cNvSpPr>
          <p:nvPr>
            <p:ph type="ftr" sz="quarter" idx="3"/>
          </p:nvPr>
        </p:nvSpPr>
        <p:spPr/>
        <p:txBody>
          <a:bodyPr/>
          <a:lstStyle/>
          <a:p>
            <a:r>
              <a:rPr lang="en-US" smtClean="0"/>
              <a:t>Copyright © AQA and its licensors. All rights reserved.</a:t>
            </a:r>
            <a:endParaRPr lang="en-US" dirty="0"/>
          </a:p>
        </p:txBody>
      </p:sp>
      <p:pic>
        <p:nvPicPr>
          <p:cNvPr id="6" name="Picture 5" descr="UAS logo"/>
          <p:cNvPicPr/>
          <p:nvPr/>
        </p:nvPicPr>
        <p:blipFill>
          <a:blip r:embed="rId2">
            <a:extLst>
              <a:ext uri="{28A0092B-C50C-407E-A947-70E740481C1C}">
                <a14:useLocalDpi xmlns:a14="http://schemas.microsoft.com/office/drawing/2010/main" val="0"/>
              </a:ext>
            </a:extLst>
          </a:blip>
          <a:srcRect/>
          <a:stretch>
            <a:fillRect/>
          </a:stretch>
        </p:blipFill>
        <p:spPr bwMode="auto">
          <a:xfrm>
            <a:off x="7230366" y="4396689"/>
            <a:ext cx="1308100" cy="1092200"/>
          </a:xfrm>
          <a:prstGeom prst="rect">
            <a:avLst/>
          </a:prstGeom>
          <a:noFill/>
          <a:ln>
            <a:noFill/>
          </a:ln>
        </p:spPr>
      </p:pic>
      <p:sp>
        <p:nvSpPr>
          <p:cNvPr id="3" name="Slide Number Placeholder 2"/>
          <p:cNvSpPr>
            <a:spLocks noGrp="1"/>
          </p:cNvSpPr>
          <p:nvPr>
            <p:ph type="sldNum" sz="quarter" idx="4"/>
          </p:nvPr>
        </p:nvSpPr>
        <p:spPr/>
        <p:txBody>
          <a:bodyPr/>
          <a:lstStyle/>
          <a:p>
            <a:fld id="{9D4704D4-DAEA-4D4A-A9DC-4373E3AC7101}" type="slidenum">
              <a:rPr lang="en-GB" smtClean="0"/>
              <a:pPr/>
              <a:t>9</a:t>
            </a:fld>
            <a:endParaRPr lang="en-GB" dirty="0"/>
          </a:p>
        </p:txBody>
      </p:sp>
      <p:sp>
        <p:nvSpPr>
          <p:cNvPr id="7" name="Rounded Rectangle 6"/>
          <p:cNvSpPr/>
          <p:nvPr/>
        </p:nvSpPr>
        <p:spPr>
          <a:xfrm>
            <a:off x="493266" y="5561298"/>
            <a:ext cx="8045200" cy="386499"/>
          </a:xfrm>
          <a:prstGeom prst="round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t>Key stage 3 science syllabus, with progress tests</a:t>
            </a:r>
            <a:endParaRPr lang="en-GB" sz="1600" dirty="0"/>
          </a:p>
        </p:txBody>
      </p:sp>
      <p:sp>
        <p:nvSpPr>
          <p:cNvPr id="8" name="Rounded Rectangle 7"/>
          <p:cNvSpPr/>
          <p:nvPr/>
        </p:nvSpPr>
        <p:spPr>
          <a:xfrm>
            <a:off x="547357" y="4525012"/>
            <a:ext cx="548018" cy="647063"/>
          </a:xfrm>
          <a:prstGeom prst="roundRect">
            <a:avLst/>
          </a:prstGeom>
          <a:solidFill>
            <a:srgbClr val="DC7D28"/>
          </a:solidFill>
          <a:ln>
            <a:noFill/>
          </a:ln>
        </p:spPr>
        <p:style>
          <a:lnRef idx="1">
            <a:schemeClr val="accent1"/>
          </a:lnRef>
          <a:fillRef idx="3">
            <a:schemeClr val="accent1"/>
          </a:fillRef>
          <a:effectRef idx="2">
            <a:schemeClr val="accent1"/>
          </a:effectRef>
          <a:fontRef idx="minor">
            <a:schemeClr val="lt1"/>
          </a:fontRef>
        </p:style>
        <p:txBody>
          <a:bodyPr lIns="18000" rIns="18000" rtlCol="0" anchor="ctr"/>
          <a:lstStyle/>
          <a:p>
            <a:r>
              <a:rPr lang="en-GB" sz="1200" dirty="0" smtClean="0"/>
              <a:t>ELC </a:t>
            </a:r>
            <a:r>
              <a:rPr lang="en-GB" sz="950" dirty="0" smtClean="0"/>
              <a:t>Science single</a:t>
            </a:r>
            <a:endParaRPr lang="en-GB" sz="950" dirty="0"/>
          </a:p>
        </p:txBody>
      </p:sp>
      <p:sp>
        <p:nvSpPr>
          <p:cNvPr id="9" name="Rounded Rectangle 8"/>
          <p:cNvSpPr/>
          <p:nvPr/>
        </p:nvSpPr>
        <p:spPr>
          <a:xfrm>
            <a:off x="1195388" y="4525011"/>
            <a:ext cx="815818" cy="647064"/>
          </a:xfrm>
          <a:prstGeom prst="roundRect">
            <a:avLst/>
          </a:prstGeom>
          <a:solidFill>
            <a:srgbClr val="DC7D28"/>
          </a:solidFill>
          <a:ln>
            <a:noFill/>
          </a:ln>
        </p:spPr>
        <p:style>
          <a:lnRef idx="1">
            <a:schemeClr val="accent1"/>
          </a:lnRef>
          <a:fillRef idx="3">
            <a:schemeClr val="accent1"/>
          </a:fillRef>
          <a:effectRef idx="2">
            <a:schemeClr val="accent1"/>
          </a:effectRef>
          <a:fontRef idx="minor">
            <a:schemeClr val="lt1"/>
          </a:fontRef>
        </p:style>
        <p:txBody>
          <a:bodyPr lIns="18000" rtlCol="0" anchor="t"/>
          <a:lstStyle/>
          <a:p>
            <a:r>
              <a:rPr lang="en-GB" sz="1200" dirty="0" smtClean="0"/>
              <a:t>ELC </a:t>
            </a:r>
            <a:r>
              <a:rPr lang="en-GB" sz="1000" dirty="0" smtClean="0"/>
              <a:t>Science double </a:t>
            </a:r>
            <a:endParaRPr lang="en-GB" sz="1000" dirty="0"/>
          </a:p>
        </p:txBody>
      </p:sp>
      <p:sp>
        <p:nvSpPr>
          <p:cNvPr id="10" name="Rounded Rectangle 9"/>
          <p:cNvSpPr/>
          <p:nvPr/>
        </p:nvSpPr>
        <p:spPr>
          <a:xfrm>
            <a:off x="2063702" y="2347273"/>
            <a:ext cx="1116000" cy="2196446"/>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200" dirty="0" smtClean="0"/>
              <a:t>GCSE Combined Science: Synergy</a:t>
            </a:r>
          </a:p>
          <a:p>
            <a:endParaRPr lang="en-GB" sz="1200" dirty="0"/>
          </a:p>
          <a:p>
            <a:r>
              <a:rPr lang="en-GB" sz="1000" dirty="0" smtClean="0"/>
              <a:t>Life and environmental sciences</a:t>
            </a:r>
          </a:p>
          <a:p>
            <a:pPr>
              <a:spcBef>
                <a:spcPts val="600"/>
              </a:spcBef>
            </a:pPr>
            <a:r>
              <a:rPr lang="en-GB" sz="1000" dirty="0" smtClean="0"/>
              <a:t>Physical sciences</a:t>
            </a:r>
          </a:p>
          <a:p>
            <a:pPr algn="ctr"/>
            <a:endParaRPr lang="en-GB" dirty="0"/>
          </a:p>
        </p:txBody>
      </p:sp>
      <p:sp>
        <p:nvSpPr>
          <p:cNvPr id="11" name="Rounded Rectangle 10"/>
          <p:cNvSpPr/>
          <p:nvPr/>
        </p:nvSpPr>
        <p:spPr>
          <a:xfrm>
            <a:off x="3257553" y="2347273"/>
            <a:ext cx="1116000" cy="2196446"/>
          </a:xfrm>
          <a:prstGeom prst="round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r>
              <a:rPr lang="en-GB" sz="1200" dirty="0" smtClean="0"/>
              <a:t>GCSE Combined Science: Trilogy</a:t>
            </a:r>
          </a:p>
          <a:p>
            <a:endParaRPr lang="en-GB" sz="1200" dirty="0"/>
          </a:p>
          <a:p>
            <a:r>
              <a:rPr lang="en-GB" sz="1000" dirty="0" smtClean="0"/>
              <a:t>Biology</a:t>
            </a:r>
          </a:p>
          <a:p>
            <a:pPr>
              <a:spcBef>
                <a:spcPts val="600"/>
              </a:spcBef>
            </a:pPr>
            <a:r>
              <a:rPr lang="en-GB" sz="1000" dirty="0" smtClean="0"/>
              <a:t>Chemistry</a:t>
            </a:r>
          </a:p>
          <a:p>
            <a:pPr>
              <a:spcBef>
                <a:spcPts val="600"/>
              </a:spcBef>
            </a:pPr>
            <a:r>
              <a:rPr lang="en-GB" sz="1000" dirty="0" smtClean="0"/>
              <a:t>Physics</a:t>
            </a:r>
          </a:p>
          <a:p>
            <a:pPr algn="ctr"/>
            <a:endParaRPr lang="en-GB" dirty="0"/>
          </a:p>
        </p:txBody>
      </p:sp>
      <p:sp>
        <p:nvSpPr>
          <p:cNvPr id="12" name="Rounded Rectangle 11"/>
          <p:cNvSpPr/>
          <p:nvPr/>
        </p:nvSpPr>
        <p:spPr>
          <a:xfrm>
            <a:off x="4451404" y="2347273"/>
            <a:ext cx="756000" cy="2196446"/>
          </a:xfrm>
          <a:prstGeom prst="round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t"/>
          <a:lstStyle/>
          <a:p>
            <a:r>
              <a:rPr lang="en-GB" sz="1200" dirty="0" smtClean="0"/>
              <a:t>GCSE</a:t>
            </a:r>
            <a:endParaRPr lang="en-GB" sz="1200" dirty="0"/>
          </a:p>
          <a:p>
            <a:r>
              <a:rPr lang="en-GB" sz="1200" dirty="0" smtClean="0"/>
              <a:t>Biology</a:t>
            </a:r>
          </a:p>
          <a:p>
            <a:pPr algn="ctr"/>
            <a:endParaRPr lang="en-GB" sz="1000" dirty="0"/>
          </a:p>
        </p:txBody>
      </p:sp>
      <p:sp>
        <p:nvSpPr>
          <p:cNvPr id="13" name="Rounded Rectangle 12"/>
          <p:cNvSpPr/>
          <p:nvPr/>
        </p:nvSpPr>
        <p:spPr>
          <a:xfrm>
            <a:off x="5285255" y="2347273"/>
            <a:ext cx="756000" cy="2196446"/>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t"/>
          <a:lstStyle/>
          <a:p>
            <a:r>
              <a:rPr lang="en-GB" sz="1000" dirty="0" smtClean="0"/>
              <a:t>GCSE</a:t>
            </a:r>
            <a:endParaRPr lang="en-GB" sz="1000" dirty="0"/>
          </a:p>
          <a:p>
            <a:r>
              <a:rPr lang="en-GB" sz="850" dirty="0" smtClean="0"/>
              <a:t>Chemistry</a:t>
            </a:r>
          </a:p>
        </p:txBody>
      </p:sp>
      <p:sp>
        <p:nvSpPr>
          <p:cNvPr id="14" name="Rounded Rectangle 13"/>
          <p:cNvSpPr/>
          <p:nvPr/>
        </p:nvSpPr>
        <p:spPr>
          <a:xfrm>
            <a:off x="6119106" y="2347273"/>
            <a:ext cx="756000" cy="2196446"/>
          </a:xfrm>
          <a:prstGeom prst="round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t"/>
          <a:lstStyle/>
          <a:p>
            <a:r>
              <a:rPr lang="en-GB" sz="1100" dirty="0" smtClean="0"/>
              <a:t>GCSE</a:t>
            </a:r>
            <a:endParaRPr lang="en-GB" sz="1100" dirty="0"/>
          </a:p>
          <a:p>
            <a:r>
              <a:rPr lang="en-GB" sz="1100" dirty="0" smtClean="0"/>
              <a:t>Physics</a:t>
            </a:r>
          </a:p>
          <a:p>
            <a:pPr algn="ctr"/>
            <a:endParaRPr lang="en-GB" sz="1000" dirty="0"/>
          </a:p>
        </p:txBody>
      </p:sp>
      <p:sp>
        <p:nvSpPr>
          <p:cNvPr id="15" name="Rounded Rectangle 14"/>
          <p:cNvSpPr/>
          <p:nvPr/>
        </p:nvSpPr>
        <p:spPr>
          <a:xfrm>
            <a:off x="497607" y="1341501"/>
            <a:ext cx="8045200" cy="386499"/>
          </a:xfrm>
          <a:prstGeom prst="round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smtClean="0"/>
              <a:t>Progression to Biology, Chemistry and Physics A-levels, Applied General Science</a:t>
            </a:r>
            <a:endParaRPr lang="en-GB" sz="1600" dirty="0"/>
          </a:p>
        </p:txBody>
      </p:sp>
      <p:cxnSp>
        <p:nvCxnSpPr>
          <p:cNvPr id="16" name="Straight Arrow Connector 15"/>
          <p:cNvCxnSpPr/>
          <p:nvPr/>
        </p:nvCxnSpPr>
        <p:spPr>
          <a:xfrm flipV="1">
            <a:off x="821366" y="5172075"/>
            <a:ext cx="0" cy="389223"/>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1603296" y="5172074"/>
            <a:ext cx="0" cy="389223"/>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2621702" y="4568857"/>
            <a:ext cx="0" cy="992441"/>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3803578" y="4568857"/>
            <a:ext cx="0" cy="992441"/>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4829404" y="4568857"/>
            <a:ext cx="0" cy="992441"/>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5670133" y="4568857"/>
            <a:ext cx="0" cy="992441"/>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6497106" y="4568857"/>
            <a:ext cx="0" cy="992441"/>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2621702" y="1728000"/>
            <a:ext cx="0" cy="593890"/>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3803578" y="1728000"/>
            <a:ext cx="0" cy="593890"/>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4829404" y="1728000"/>
            <a:ext cx="0" cy="593890"/>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5676280" y="1728000"/>
            <a:ext cx="0" cy="593890"/>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6497106" y="1728000"/>
            <a:ext cx="0" cy="593890"/>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pic>
        <p:nvPicPr>
          <p:cNvPr id="28" name="Picture 8" descr="C:\Users\rscutt\AppData\Local\Temp\wzafad\INDIVIDUAL PETALS\Flower_Single_Petals_CMYK-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178" y="4525011"/>
            <a:ext cx="684000" cy="684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7" descr="C:\Users\rscutt\AppData\Local\Temp\wz53a9\INDIVIDUAL PETALS\Flower_Single_Petals_CMYK-0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9242" y="3909488"/>
            <a:ext cx="684000" cy="684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C:\Users\rscutt\AppData\Local\Temp\wz6e3a\INDIVIDUAL PETALS\Flower_Single_Petals_CMYK-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3480" y="3909488"/>
            <a:ext cx="684000" cy="684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rscutt\AppData\Local\Temp\wza7b1\INDIVIDUAL PETALS\Flower_Single_Petals_CMYK-0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4838" y="3909488"/>
            <a:ext cx="684000" cy="684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5" descr="C:\Users\rscutt\AppData\Local\Temp\wzb45e\INDIVIDUAL PETALS\Flower_Single_Petals_CMYK-0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1866" y="3909488"/>
            <a:ext cx="684000" cy="684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C:\Users\rscutt\AppData\Local\Temp\wz0cca\INDIVIDUAL PETALS\Flower_Single_Petals_CMYK-0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0001" y="3909488"/>
            <a:ext cx="684000" cy="684000"/>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Arrow Connector 33"/>
          <p:cNvCxnSpPr>
            <a:stCxn id="9" idx="0"/>
          </p:cNvCxnSpPr>
          <p:nvPr/>
        </p:nvCxnSpPr>
        <p:spPr>
          <a:xfrm flipV="1">
            <a:off x="1603297" y="4251488"/>
            <a:ext cx="460405" cy="273523"/>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35" name="Straight Arrow Connector 34"/>
          <p:cNvCxnSpPr/>
          <p:nvPr/>
        </p:nvCxnSpPr>
        <p:spPr>
          <a:xfrm flipV="1">
            <a:off x="2011206" y="4543719"/>
            <a:ext cx="1466285" cy="304824"/>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93538085"/>
      </p:ext>
    </p:extLst>
  </p:cSld>
  <p:clrMapOvr>
    <a:masterClrMapping/>
  </p:clrMapOvr>
  <p:timing>
    <p:tnLst>
      <p:par>
        <p:cTn id="1" dur="indefinite" restart="never" nodeType="tmRoot"/>
      </p:par>
    </p:tnLst>
  </p:timing>
</p:sld>
</file>

<file path=ppt/theme/theme1.xml><?xml version="1.0" encoding="utf-8"?>
<a:theme xmlns:a="http://schemas.openxmlformats.org/drawingml/2006/main" name="AQA presentation master Events">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80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646</TotalTime>
  <Words>1415</Words>
  <Application>Microsoft Office PowerPoint</Application>
  <PresentationFormat>On-screen Show (4:3)</PresentationFormat>
  <Paragraphs>202</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AQA presentation master Events</vt:lpstr>
      <vt:lpstr>Progression from KS3 to Higher Education: Curriculum pathways in science</vt:lpstr>
      <vt:lpstr>Welcome</vt:lpstr>
      <vt:lpstr>This meeting will be recorded</vt:lpstr>
      <vt:lpstr>Year 1</vt:lpstr>
      <vt:lpstr>Year 4</vt:lpstr>
      <vt:lpstr>Year 7</vt:lpstr>
      <vt:lpstr>Discussion</vt:lpstr>
      <vt:lpstr>After primary school</vt:lpstr>
      <vt:lpstr>Options − our qualifications</vt:lpstr>
      <vt:lpstr>GCSE: What did we learn from summer 2018?</vt:lpstr>
      <vt:lpstr>GCSE: What did we learn from summer 2018?</vt:lpstr>
      <vt:lpstr>But…</vt:lpstr>
      <vt:lpstr>Successes</vt:lpstr>
      <vt:lpstr>Areas of challenge</vt:lpstr>
      <vt:lpstr>Areas of challenge</vt:lpstr>
      <vt:lpstr>Areas of challenge</vt:lpstr>
      <vt:lpstr>Discussion </vt:lpstr>
      <vt:lpstr>What are her Sixth Form qualification choices?</vt:lpstr>
      <vt:lpstr>How our papers are written</vt:lpstr>
      <vt:lpstr>A-level: What did we learn from summer 2018?</vt:lpstr>
      <vt:lpstr>Things to consider</vt:lpstr>
      <vt:lpstr>Things to consider</vt:lpstr>
      <vt:lpstr>Year 9 – the future “feels bright” for Eithne</vt:lpstr>
      <vt:lpstr>Discussion</vt:lpstr>
      <vt:lpstr>How can we help Eithne succeed?</vt:lpstr>
      <vt:lpstr>How did we do?</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Progression from KS3 to Higher Education: Curriculum pathways in science</dc:title>
  <dc:creator>AQA</dc:creator>
  <cp:lastPrinted>2017-02-06T11:47:27Z</cp:lastPrinted>
  <dcterms:created xsi:type="dcterms:W3CDTF">2017-07-10T11:13:35Z</dcterms:created>
  <dcterms:modified xsi:type="dcterms:W3CDTF">2019-09-04T10:43:42Z</dcterms:modified>
</cp:coreProperties>
</file>