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9"/>
  </p:notesMasterIdLst>
  <p:handoutMasterIdLst>
    <p:handoutMasterId r:id="rId30"/>
  </p:handoutMasterIdLst>
  <p:sldIdLst>
    <p:sldId id="256" r:id="rId2"/>
    <p:sldId id="258" r:id="rId3"/>
    <p:sldId id="277" r:id="rId4"/>
    <p:sldId id="259" r:id="rId5"/>
    <p:sldId id="260" r:id="rId6"/>
    <p:sldId id="261" r:id="rId7"/>
    <p:sldId id="278" r:id="rId8"/>
    <p:sldId id="279" r:id="rId9"/>
    <p:sldId id="289" r:id="rId10"/>
    <p:sldId id="301" r:id="rId11"/>
    <p:sldId id="298" r:id="rId12"/>
    <p:sldId id="299" r:id="rId13"/>
    <p:sldId id="303" r:id="rId14"/>
    <p:sldId id="300" r:id="rId15"/>
    <p:sldId id="284" r:id="rId16"/>
    <p:sldId id="291" r:id="rId17"/>
    <p:sldId id="302" r:id="rId18"/>
    <p:sldId id="288" r:id="rId19"/>
    <p:sldId id="290" r:id="rId20"/>
    <p:sldId id="293" r:id="rId21"/>
    <p:sldId id="292" r:id="rId22"/>
    <p:sldId id="294" r:id="rId23"/>
    <p:sldId id="295" r:id="rId24"/>
    <p:sldId id="297" r:id="rId25"/>
    <p:sldId id="304" r:id="rId26"/>
    <p:sldId id="305" r:id="rId27"/>
    <p:sldId id="263" r:id="rId28"/>
  </p:sldIdLst>
  <p:sldSz cx="9144000" cy="6858000" type="screen4x3"/>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9857A7-F430-4EE6-B994-F510B0AE8F4E}">
          <p14:sldIdLst>
            <p14:sldId id="256"/>
            <p14:sldId id="258"/>
            <p14:sldId id="277"/>
            <p14:sldId id="259"/>
            <p14:sldId id="260"/>
            <p14:sldId id="261"/>
            <p14:sldId id="278"/>
            <p14:sldId id="279"/>
            <p14:sldId id="289"/>
            <p14:sldId id="301"/>
            <p14:sldId id="298"/>
            <p14:sldId id="299"/>
            <p14:sldId id="303"/>
            <p14:sldId id="300"/>
            <p14:sldId id="284"/>
            <p14:sldId id="291"/>
            <p14:sldId id="302"/>
            <p14:sldId id="288"/>
            <p14:sldId id="290"/>
            <p14:sldId id="293"/>
            <p14:sldId id="292"/>
            <p14:sldId id="294"/>
            <p14:sldId id="295"/>
            <p14:sldId id="297"/>
            <p14:sldId id="304"/>
            <p14:sldId id="305"/>
            <p14:sldId id="263"/>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tley, Helen" initials="R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B4B4B"/>
    <a:srgbClr val="3273AF"/>
    <a:srgbClr val="783C2D"/>
    <a:srgbClr val="DC7D28"/>
    <a:srgbClr val="6464A0"/>
    <a:srgbClr val="325F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6" autoAdjust="0"/>
    <p:restoredTop sz="81914" autoAdjust="0"/>
  </p:normalViewPr>
  <p:slideViewPr>
    <p:cSldViewPr snapToGrid="0" snapToObjects="1" showGuides="1">
      <p:cViewPr>
        <p:scale>
          <a:sx n="80" d="100"/>
          <a:sy n="80" d="100"/>
        </p:scale>
        <p:origin x="-2514" y="-708"/>
      </p:cViewPr>
      <p:guideLst>
        <p:guide orient="horz" pos="2157"/>
        <p:guide orient="horz" pos="4230"/>
        <p:guide pos="3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90" d="100"/>
          <a:sy n="90" d="100"/>
        </p:scale>
        <p:origin x="-1908" y="-126"/>
      </p:cViewPr>
      <p:guideLst>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099" cy="49720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ADA457E0-B7E6-E24E-BA12-0ABEC3185120}" type="datetimeFigureOut">
              <a:rPr lang="en-US" smtClean="0"/>
              <a:t>9/10/2019</a:t>
            </a:fld>
            <a:endParaRPr lang="en-US"/>
          </a:p>
        </p:txBody>
      </p:sp>
      <p:sp>
        <p:nvSpPr>
          <p:cNvPr id="4" name="Footer Placeholder 3"/>
          <p:cNvSpPr>
            <a:spLocks noGrp="1"/>
          </p:cNvSpPr>
          <p:nvPr>
            <p:ph type="ftr" sz="quarter" idx="2"/>
          </p:nvPr>
        </p:nvSpPr>
        <p:spPr>
          <a:xfrm>
            <a:off x="1" y="9445170"/>
            <a:ext cx="2949099" cy="49720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4939" y="9445170"/>
            <a:ext cx="2949099" cy="497205"/>
          </a:xfrm>
          <a:prstGeom prst="rect">
            <a:avLst/>
          </a:prstGeom>
        </p:spPr>
        <p:txBody>
          <a:bodyPr vert="horz" lIns="91440" tIns="45720" rIns="91440" bIns="45720" rtlCol="0" anchor="b"/>
          <a:lstStyle>
            <a:lvl1pPr algn="r">
              <a:defRPr sz="1200"/>
            </a:lvl1pPr>
          </a:lstStyle>
          <a:p>
            <a:fld id="{E188A59E-FE67-3043-A00A-EF9E0FCBDE40}" type="slidenum">
              <a:rPr lang="en-US" smtClean="0"/>
              <a:t>‹#›</a:t>
            </a:fld>
            <a:endParaRPr lang="en-US"/>
          </a:p>
        </p:txBody>
      </p:sp>
    </p:spTree>
    <p:extLst>
      <p:ext uri="{BB962C8B-B14F-4D97-AF65-F5344CB8AC3E}">
        <p14:creationId xmlns:p14="http://schemas.microsoft.com/office/powerpoint/2010/main" val="74887225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099" cy="49720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538A8347-8DF1-B348-8F41-6E1345D82D34}" type="datetimeFigureOut">
              <a:rPr lang="en-US" smtClean="0"/>
              <a:t>9/10/2019</a:t>
            </a:fld>
            <a:endParaRPr lang="en-US"/>
          </a:p>
        </p:txBody>
      </p:sp>
      <p:sp>
        <p:nvSpPr>
          <p:cNvPr id="4" name="Slide Image Placeholder 3"/>
          <p:cNvSpPr>
            <a:spLocks noGrp="1" noRot="1" noChangeAspect="1"/>
          </p:cNvSpPr>
          <p:nvPr>
            <p:ph type="sldImg" idx="2"/>
          </p:nvPr>
        </p:nvSpPr>
        <p:spPr>
          <a:xfrm>
            <a:off x="917575" y="746125"/>
            <a:ext cx="4970463" cy="3729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45170"/>
            <a:ext cx="2949099" cy="49720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70"/>
            <a:ext cx="2949099" cy="497205"/>
          </a:xfrm>
          <a:prstGeom prst="rect">
            <a:avLst/>
          </a:prstGeom>
        </p:spPr>
        <p:txBody>
          <a:bodyPr vert="horz" lIns="91440" tIns="45720" rIns="91440" bIns="45720" rtlCol="0" anchor="b"/>
          <a:lstStyle>
            <a:lvl1pPr algn="r">
              <a:defRPr sz="1200"/>
            </a:lvl1pPr>
          </a:lstStyle>
          <a:p>
            <a:fld id="{D3A5C70C-4F3D-A24C-BE6B-90E4410CB343}" type="slidenum">
              <a:rPr lang="en-US" smtClean="0"/>
              <a:t>‹#›</a:t>
            </a:fld>
            <a:endParaRPr lang="en-US"/>
          </a:p>
        </p:txBody>
      </p:sp>
    </p:spTree>
    <p:extLst>
      <p:ext uri="{BB962C8B-B14F-4D97-AF65-F5344CB8AC3E}">
        <p14:creationId xmlns:p14="http://schemas.microsoft.com/office/powerpoint/2010/main" val="3260845997"/>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Outline of the whole</a:t>
            </a:r>
            <a:r>
              <a:rPr lang="en-GB" baseline="0" dirty="0" smtClean="0"/>
              <a:t> session.</a:t>
            </a:r>
          </a:p>
          <a:p>
            <a:endParaRPr lang="en-GB" baseline="0" dirty="0" smtClean="0"/>
          </a:p>
          <a:p>
            <a:r>
              <a:rPr lang="en-GB" baseline="0" dirty="0" smtClean="0"/>
              <a:t>First, I’d like to find a little more about you: where you come from, your experience</a:t>
            </a:r>
          </a:p>
          <a:p>
            <a:endParaRPr lang="en-GB" baseline="0" dirty="0" smtClean="0"/>
          </a:p>
          <a:p>
            <a:r>
              <a:rPr lang="en-GB" baseline="0" dirty="0" smtClean="0"/>
              <a:t>Include questions that usually use in first slide of Inset Online presentations?</a:t>
            </a:r>
          </a:p>
          <a:p>
            <a:endParaRPr lang="en-GB" baseline="0" dirty="0" smtClean="0"/>
          </a:p>
          <a:p>
            <a:r>
              <a:rPr lang="en-GB" baseline="0" dirty="0" smtClean="0"/>
              <a:t>The first section – Mark schemes and how we apply them – is generic to all three presentations.  </a:t>
            </a:r>
          </a:p>
          <a:p>
            <a:endParaRPr lang="en-GB" baseline="0" dirty="0" smtClean="0"/>
          </a:p>
          <a:p>
            <a:r>
              <a:rPr lang="en-GB" baseline="0" dirty="0" smtClean="0"/>
              <a:t>General headings for the AO2 section onwards should be adaptable to both Maths and Practical Skills.</a:t>
            </a:r>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B5D6ACBE-FD39-49E6-AB67-DADB593F56BA}" type="datetime1">
              <a:rPr lang="en-US" smtClean="0"/>
              <a:t>9/10/2019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2</a:t>
            </a:fld>
            <a:endParaRPr lang="en-US"/>
          </a:p>
        </p:txBody>
      </p:sp>
    </p:spTree>
    <p:extLst>
      <p:ext uri="{BB962C8B-B14F-4D97-AF65-F5344CB8AC3E}">
        <p14:creationId xmlns:p14="http://schemas.microsoft.com/office/powerpoint/2010/main" val="983547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2DD437C7-2C4F-4E13-BA24-4C301221694D}" type="datetime1">
              <a:rPr lang="en-US" smtClean="0"/>
              <a:t>9/10/2019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18</a:t>
            </a:fld>
            <a:endParaRPr lang="en-US"/>
          </a:p>
        </p:txBody>
      </p:sp>
    </p:spTree>
    <p:extLst>
      <p:ext uri="{BB962C8B-B14F-4D97-AF65-F5344CB8AC3E}">
        <p14:creationId xmlns:p14="http://schemas.microsoft.com/office/powerpoint/2010/main" val="2899055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Examples 1 and 2 are the same question, as </a:t>
            </a:r>
            <a:r>
              <a:rPr lang="en-GB" baseline="0" dirty="0" smtClean="0"/>
              <a:t>both of these examples are very representative of what we were seeing.</a:t>
            </a:r>
          </a:p>
          <a:p>
            <a:endParaRPr lang="en-GB" baseline="0" dirty="0" smtClean="0"/>
          </a:p>
          <a:p>
            <a:r>
              <a:rPr lang="en-GB" baseline="0" dirty="0" smtClean="0"/>
              <a:t>Example 3 is a high-demand question requiring students to apply their knowledge of equilibria in an unfamiliar context</a:t>
            </a:r>
          </a:p>
          <a:p>
            <a:endParaRPr lang="en-GB" baseline="0" dirty="0" smtClean="0"/>
          </a:p>
          <a:p>
            <a:r>
              <a:rPr lang="en-GB" baseline="0" dirty="0" smtClean="0"/>
              <a:t>Commentaries and marks given are provided in the support booklet.</a:t>
            </a:r>
          </a:p>
          <a:p>
            <a:endParaRPr lang="en-GB" baseline="0" dirty="0" smtClean="0"/>
          </a:p>
          <a:p>
            <a:r>
              <a:rPr lang="en-GB" baseline="0" dirty="0" smtClean="0"/>
              <a:t>There are further examples in the Support booklet, for you to take away and use as basis for discussions in school.</a:t>
            </a:r>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19</a:t>
            </a:fld>
            <a:endParaRPr lang="en-US" dirty="0"/>
          </a:p>
        </p:txBody>
      </p:sp>
    </p:spTree>
    <p:extLst>
      <p:ext uri="{BB962C8B-B14F-4D97-AF65-F5344CB8AC3E}">
        <p14:creationId xmlns:p14="http://schemas.microsoft.com/office/powerpoint/2010/main" val="3510236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Example 1 – Trilogy Chemistry paper 1F,</a:t>
            </a:r>
            <a:r>
              <a:rPr lang="en-GB" sz="1200" kern="1200" baseline="0" dirty="0" smtClean="0">
                <a:solidFill>
                  <a:schemeClr val="tx1"/>
                </a:solidFill>
                <a:effectLst/>
                <a:latin typeface="+mn-lt"/>
                <a:ea typeface="+mn-ea"/>
                <a:cs typeface="+mn-cs"/>
              </a:rPr>
              <a:t> standard demand Q4.8 – 1 mark example</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3A5C70C-4F3D-A24C-BE6B-90E4410CB343}" type="slidenum">
              <a:rPr lang="en-US" smtClean="0"/>
              <a:t>20</a:t>
            </a:fld>
            <a:endParaRPr lang="en-US" dirty="0"/>
          </a:p>
        </p:txBody>
      </p:sp>
    </p:spTree>
    <p:extLst>
      <p:ext uri="{BB962C8B-B14F-4D97-AF65-F5344CB8AC3E}">
        <p14:creationId xmlns:p14="http://schemas.microsoft.com/office/powerpoint/2010/main" val="3510236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Example</a:t>
            </a:r>
            <a:r>
              <a:rPr lang="en-GB" sz="1200" kern="1200" baseline="0" dirty="0" smtClean="0">
                <a:solidFill>
                  <a:schemeClr val="tx1"/>
                </a:solidFill>
                <a:effectLst/>
                <a:latin typeface="+mn-lt"/>
                <a:ea typeface="+mn-ea"/>
                <a:cs typeface="+mn-cs"/>
              </a:rPr>
              <a:t> 2 – same question as Example 1 – 3 mark example</a:t>
            </a:r>
          </a:p>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21</a:t>
            </a:fld>
            <a:endParaRPr lang="en-US" dirty="0"/>
          </a:p>
        </p:txBody>
      </p:sp>
    </p:spTree>
    <p:extLst>
      <p:ext uri="{BB962C8B-B14F-4D97-AF65-F5344CB8AC3E}">
        <p14:creationId xmlns:p14="http://schemas.microsoft.com/office/powerpoint/2010/main" val="3510236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baseline="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22</a:t>
            </a:fld>
            <a:endParaRPr lang="en-US" dirty="0"/>
          </a:p>
        </p:txBody>
      </p:sp>
    </p:spTree>
    <p:extLst>
      <p:ext uri="{BB962C8B-B14F-4D97-AF65-F5344CB8AC3E}">
        <p14:creationId xmlns:p14="http://schemas.microsoft.com/office/powerpoint/2010/main" val="3510236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Further</a:t>
            </a:r>
            <a:r>
              <a:rPr lang="en-GB" baseline="0" dirty="0" smtClean="0"/>
              <a:t> examples of student responses in maths related questions are given in the Support booklet, along with marks and commentaries.  You can use these as marking exercises with your colleagues.</a:t>
            </a:r>
          </a:p>
          <a:p>
            <a:endParaRPr lang="en-GB" baseline="0" dirty="0" smtClean="0"/>
          </a:p>
          <a:p>
            <a:r>
              <a:rPr lang="en-GB" baseline="0" dirty="0" smtClean="0"/>
              <a:t>Let’s now look at a couple of examples and discuss how you might use them (or similar – there are lots of examples in the summer papers) to improve student performance</a:t>
            </a:r>
          </a:p>
          <a:p>
            <a:endParaRPr lang="en-GB" baseline="0" dirty="0" smtClean="0"/>
          </a:p>
          <a:p>
            <a:r>
              <a:rPr lang="en-GB" baseline="0" dirty="0" smtClean="0"/>
              <a:t>Consider how you could use these – and other examples from this summer’s exams – to help students to focus in future series.</a:t>
            </a:r>
          </a:p>
          <a:p>
            <a:endParaRPr lang="en-GB" dirty="0" smtClean="0"/>
          </a:p>
          <a:p>
            <a:r>
              <a:rPr lang="en-GB" dirty="0" smtClean="0"/>
              <a:t>Don’t have to use whole papers</a:t>
            </a:r>
            <a:r>
              <a:rPr lang="en-GB" baseline="0" dirty="0" smtClean="0"/>
              <a:t> – by looking at the AOs identified in the mark scheme you can use individual questions to target particular AOs and skills</a:t>
            </a:r>
            <a:endParaRPr lang="en-GB" dirty="0" smtClean="0"/>
          </a:p>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23</a:t>
            </a:fld>
            <a:endParaRPr lang="en-US" dirty="0"/>
          </a:p>
        </p:txBody>
      </p:sp>
    </p:spTree>
    <p:extLst>
      <p:ext uri="{BB962C8B-B14F-4D97-AF65-F5344CB8AC3E}">
        <p14:creationId xmlns:p14="http://schemas.microsoft.com/office/powerpoint/2010/main" val="3510236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24</a:t>
            </a:fld>
            <a:endParaRPr lang="en-US" dirty="0"/>
          </a:p>
        </p:txBody>
      </p:sp>
    </p:spTree>
    <p:extLst>
      <p:ext uri="{BB962C8B-B14F-4D97-AF65-F5344CB8AC3E}">
        <p14:creationId xmlns:p14="http://schemas.microsoft.com/office/powerpoint/2010/main" val="3510236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Before going into detail on how</a:t>
            </a:r>
            <a:r>
              <a:rPr lang="en-GB" baseline="0" dirty="0" smtClean="0"/>
              <a:t> we assess different skills, want to give some information on how we mark our questions.  The following section covers </a:t>
            </a:r>
            <a:r>
              <a:rPr lang="en-GB" dirty="0" smtClean="0"/>
              <a:t>some general, but very important information</a:t>
            </a:r>
            <a:r>
              <a:rPr lang="en-GB" baseline="0" dirty="0" smtClean="0"/>
              <a:t> on using our mark schemes.</a:t>
            </a:r>
          </a:p>
          <a:p>
            <a:endParaRPr lang="en-GB" baseline="0" dirty="0" smtClean="0"/>
          </a:p>
          <a:p>
            <a:r>
              <a:rPr lang="en-GB" baseline="0" dirty="0" smtClean="0"/>
              <a:t>By understanding and applying the principles given here, teachers should be able to mark papers easily and consistently when using out papers as mocks for their students.</a:t>
            </a:r>
          </a:p>
          <a:p>
            <a:endParaRPr lang="en-GB" baseline="0"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AB94A7B8-7701-469E-AC70-1C312BA3A616}" type="datetime1">
              <a:rPr lang="en-US" smtClean="0"/>
              <a:t>9/10/2019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3</a:t>
            </a:fld>
            <a:endParaRPr lang="en-US"/>
          </a:p>
        </p:txBody>
      </p:sp>
    </p:spTree>
    <p:extLst>
      <p:ext uri="{BB962C8B-B14F-4D97-AF65-F5344CB8AC3E}">
        <p14:creationId xmlns:p14="http://schemas.microsoft.com/office/powerpoint/2010/main" val="756404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Loads of good information in Fair Access by Design – </a:t>
            </a:r>
            <a:r>
              <a:rPr lang="en-GB" baseline="0" dirty="0" err="1" smtClean="0"/>
              <a:t>Ofqual</a:t>
            </a:r>
            <a:r>
              <a:rPr lang="en-GB" baseline="0" dirty="0" smtClean="0"/>
              <a:t> document  Pages 37 to 39 deal with the mark scheme. The notes below are taken from this document.</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a:p>
            <a:r>
              <a:rPr lang="en-GB" sz="1200" b="1" i="0" u="none" strike="noStrike" kern="1200" baseline="0" dirty="0" smtClean="0">
                <a:solidFill>
                  <a:schemeClr val="tx1"/>
                </a:solidFill>
                <a:latin typeface="+mn-lt"/>
                <a:ea typeface="+mn-ea"/>
                <a:cs typeface="+mn-cs"/>
              </a:rPr>
              <a:t>Mark schemes</a:t>
            </a:r>
          </a:p>
          <a:p>
            <a:r>
              <a:rPr lang="en-GB" sz="1200" b="0" i="0" u="none" strike="noStrike" kern="1200" baseline="0" dirty="0" smtClean="0">
                <a:solidFill>
                  <a:schemeClr val="tx1"/>
                </a:solidFill>
                <a:latin typeface="+mn-lt"/>
                <a:ea typeface="+mn-ea"/>
                <a:cs typeface="+mn-cs"/>
              </a:rPr>
              <a:t>Mark schemes that are valid and use clear language will support both accurate marking and equal opportunities.</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Mark schemes should be designed so that they can be easily and consistently applied by all assessors. In addition, teachers and learners may have access to assessed work and the associated</a:t>
            </a:r>
          </a:p>
          <a:p>
            <a:r>
              <a:rPr lang="en-GB" sz="1200" b="0" i="0" u="none" strike="noStrike" kern="1200" baseline="0" dirty="0" smtClean="0">
                <a:solidFill>
                  <a:schemeClr val="tx1"/>
                </a:solidFill>
                <a:latin typeface="+mn-lt"/>
                <a:ea typeface="+mn-ea"/>
                <a:cs typeface="+mn-cs"/>
              </a:rPr>
              <a:t>mark scheme. It is therefore important that mark schemes show clearly what, where and how marks are awarded.</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Assessments should be designed to reward positive achievement. They should differentiate between learners purely on evidence of subject knowledge, understanding and skills. The degree of</a:t>
            </a:r>
          </a:p>
          <a:p>
            <a:r>
              <a:rPr lang="en-GB" sz="1200" b="0" i="0" u="none" strike="noStrike" kern="1200" baseline="0" dirty="0" smtClean="0">
                <a:solidFill>
                  <a:schemeClr val="tx1"/>
                </a:solidFill>
                <a:latin typeface="+mn-lt"/>
                <a:ea typeface="+mn-ea"/>
                <a:cs typeface="+mn-cs"/>
              </a:rPr>
              <a:t>flexibility of a mark scheme will reflect the nature of the subject and what is being assessed. Equally valid responses presented in different forms should achieve the same marks.</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Mark schemes should credit appropriate responses that reflect the diverse background of learners and the different ways in which they may demonstrate what they know, understand</a:t>
            </a:r>
          </a:p>
          <a:p>
            <a:r>
              <a:rPr lang="en-GB" sz="1200" b="0" i="0" u="none" strike="noStrike" kern="1200" baseline="0" dirty="0" smtClean="0">
                <a:solidFill>
                  <a:schemeClr val="tx1"/>
                </a:solidFill>
                <a:latin typeface="+mn-lt"/>
                <a:ea typeface="+mn-ea"/>
                <a:cs typeface="+mn-cs"/>
              </a:rPr>
              <a:t>and can do. Some types of task present particular challenges. Synoptic questions, for example, need to take account of the many valid ways in which learners may answer the question.</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Some multi-part questions may explicitly be designed to test a sequence of logical thought. Generally, however, mark schemes should not allow a wrong answer on one part of a question to</a:t>
            </a:r>
          </a:p>
          <a:p>
            <a:r>
              <a:rPr lang="en-GB" sz="1200" b="0" i="0" u="none" strike="noStrike" kern="1200" baseline="0" dirty="0" smtClean="0">
                <a:solidFill>
                  <a:schemeClr val="tx1"/>
                </a:solidFill>
                <a:latin typeface="+mn-lt"/>
                <a:ea typeface="+mn-ea"/>
                <a:cs typeface="+mn-cs"/>
              </a:rPr>
              <a:t>make later marks harder or impossible to earn.</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Each of the following points considers an aspect of the design of mark schemes.</a:t>
            </a:r>
          </a:p>
          <a:p>
            <a:r>
              <a:rPr lang="en-GB" sz="1200" b="0" i="0" u="none" strike="noStrike" kern="1200" baseline="0" dirty="0" smtClean="0">
                <a:solidFill>
                  <a:schemeClr val="tx1"/>
                </a:solidFill>
                <a:latin typeface="+mn-lt"/>
                <a:ea typeface="+mn-ea"/>
                <a:cs typeface="+mn-cs"/>
              </a:rPr>
              <a:t>Awarding bodies should:</a:t>
            </a:r>
          </a:p>
          <a:p>
            <a:r>
              <a:rPr lang="en-GB" sz="1200" b="0" i="0" u="none" strike="noStrike" kern="1200" baseline="0" dirty="0" smtClean="0">
                <a:solidFill>
                  <a:schemeClr val="tx1"/>
                </a:solidFill>
                <a:latin typeface="+mn-lt"/>
                <a:ea typeface="+mn-ea"/>
                <a:cs typeface="+mn-cs"/>
              </a:rPr>
              <a:t>a) ensure that the purpose of each assessment is fully reflected in the associated mark scheme</a:t>
            </a:r>
          </a:p>
          <a:p>
            <a:r>
              <a:rPr lang="en-GB" sz="1200" b="0" i="0" u="none" strike="noStrike" kern="1200" baseline="0" dirty="0" smtClean="0">
                <a:solidFill>
                  <a:schemeClr val="tx1"/>
                </a:solidFill>
                <a:latin typeface="+mn-lt"/>
                <a:ea typeface="+mn-ea"/>
                <a:cs typeface="+mn-cs"/>
              </a:rPr>
              <a:t>b) ensure that the mark scheme rewards a variety of appropriate responses</a:t>
            </a:r>
          </a:p>
          <a:p>
            <a:r>
              <a:rPr lang="en-GB" sz="1200" b="0" i="0" u="none" strike="noStrike" kern="1200" baseline="0" dirty="0" smtClean="0">
                <a:solidFill>
                  <a:schemeClr val="tx1"/>
                </a:solidFill>
                <a:latin typeface="+mn-lt"/>
                <a:ea typeface="+mn-ea"/>
                <a:cs typeface="+mn-cs"/>
              </a:rPr>
              <a:t>c) design mark schemes that are sufficiently flexible to allow alternative response modes, where these are necessary</a:t>
            </a:r>
          </a:p>
          <a:p>
            <a:r>
              <a:rPr lang="en-GB" sz="1200" b="0" i="0" u="none" strike="noStrike" kern="1200" baseline="0" dirty="0" smtClean="0">
                <a:solidFill>
                  <a:schemeClr val="tx1"/>
                </a:solidFill>
                <a:latin typeface="+mn-lt"/>
                <a:ea typeface="+mn-ea"/>
                <a:cs typeface="+mn-cs"/>
              </a:rPr>
              <a:t>d) aim to make mark schemes as clear and legible as the tasks to which they relate</a:t>
            </a:r>
          </a:p>
          <a:p>
            <a:r>
              <a:rPr lang="en-GB" sz="1200" b="0" i="0" u="none" strike="noStrike" kern="1200" baseline="0" dirty="0" smtClean="0">
                <a:solidFill>
                  <a:schemeClr val="tx1"/>
                </a:solidFill>
                <a:latin typeface="+mn-lt"/>
                <a:ea typeface="+mn-ea"/>
                <a:cs typeface="+mn-cs"/>
              </a:rPr>
              <a:t>e) ensure that marks awarded reflect fully and consistently the agreed interpretation of command words.</a:t>
            </a:r>
          </a:p>
          <a:p>
            <a:endParaRPr lang="en-GB" sz="1200" b="0" i="0" u="none" strike="noStrike" kern="1200" baseline="0" dirty="0" smtClean="0">
              <a:solidFill>
                <a:schemeClr val="tx1"/>
              </a:solidFill>
              <a:latin typeface="+mn-lt"/>
              <a:ea typeface="+mn-ea"/>
              <a:cs typeface="+mn-cs"/>
            </a:endParaRPr>
          </a:p>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A403D8F6-5BFE-4B8E-9128-629019AC2CA0}" type="datetime1">
              <a:rPr lang="en-US" smtClean="0"/>
              <a:t>9/10/2019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4</a:t>
            </a:fld>
            <a:endParaRPr lang="en-US"/>
          </a:p>
        </p:txBody>
      </p:sp>
    </p:spTree>
    <p:extLst>
      <p:ext uri="{BB962C8B-B14F-4D97-AF65-F5344CB8AC3E}">
        <p14:creationId xmlns:p14="http://schemas.microsoft.com/office/powerpoint/2010/main" val="2177235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This whole ‘Information to examiners’ section is given in the Handout</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This section </a:t>
            </a:r>
            <a:r>
              <a:rPr lang="en-GB" b="1" baseline="0" dirty="0" smtClean="0"/>
              <a:t>is</a:t>
            </a:r>
            <a:r>
              <a:rPr lang="en-GB" baseline="0" dirty="0" smtClean="0"/>
              <a:t> </a:t>
            </a:r>
            <a:r>
              <a:rPr lang="en-GB" b="1" baseline="0" dirty="0" smtClean="0"/>
              <a:t>very important</a:t>
            </a:r>
            <a:r>
              <a:rPr lang="en-GB" baseline="0" dirty="0" smtClean="0"/>
              <a:t> and needs to be flagged up.</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Worth talking through some of the sections in the handout to show what examiners need to keep in mind – and to flag to teachers how they should be using the MS when marking mocks</a:t>
            </a: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For example:</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Emboldening and underlining</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application of list  principle</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Calculations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err="1" smtClean="0"/>
              <a:t>Ecf</a:t>
            </a:r>
            <a:r>
              <a:rPr lang="en-GB" baseline="0" dirty="0" smtClean="0"/>
              <a:t> – what it does, and more importantly </a:t>
            </a:r>
            <a:r>
              <a:rPr lang="en-GB" b="1" baseline="0" dirty="0" smtClean="0"/>
              <a:t>does not</a:t>
            </a:r>
            <a:r>
              <a:rPr lang="en-GB" baseline="0" dirty="0" smtClean="0"/>
              <a:t> mean</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use of brackets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allow, ignore, do not accept</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aseline="0" dirty="0" smtClean="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When setting questions, the senior examiners consider very carefully which is the most appropriate and fairest way to mark the answers: are we looking for a fixed number of points to be made (often in a certain order)?  If so, the question is most appropriately points marked.</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However, for very open questions, because there are almost as many ways of structuring an answer as there are students, the fairest way of marking them is to use a levels of response mark scheme.  This looks at the quality of the answer as a whole, taking into account the levels descriptors based on the command words and the indicative content, and doesn’t tie students to answering in a particular way.</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The primary use of our mark schemes is to ensure that our examiners fully understand and can apply the marking criteria consistently from student 1 to student several thousand.  However, we also publish them after every series so that teachers can use them along with the papers for mocks, end of section tests or whatever and know that this is the actual mark scheme used so if they apply it correctly they will be able to get some indication of how these students are doing.</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C497FC3D-47BB-41D9-912A-69B22BDD2047}" type="datetime1">
              <a:rPr lang="en-US" smtClean="0"/>
              <a:t>9/10/2019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5</a:t>
            </a:fld>
            <a:endParaRPr lang="en-US"/>
          </a:p>
        </p:txBody>
      </p:sp>
    </p:spTree>
    <p:extLst>
      <p:ext uri="{BB962C8B-B14F-4D97-AF65-F5344CB8AC3E}">
        <p14:creationId xmlns:p14="http://schemas.microsoft.com/office/powerpoint/2010/main" val="313030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Type of mark scheme used is crucial to its validity. Need to really think which is most appropriate to appropriately reward students for what they know and can do.</a:t>
            </a:r>
          </a:p>
          <a:p>
            <a:endParaRPr lang="en-GB" baseline="0" dirty="0" smtClean="0"/>
          </a:p>
          <a:p>
            <a:endParaRPr lang="en-GB" baseline="0" dirty="0" smtClean="0"/>
          </a:p>
          <a:p>
            <a:r>
              <a:rPr lang="en-GB" baseline="0" dirty="0" smtClean="0"/>
              <a:t>Because points-based mark schemes are very prescriptive you need a really good think about all the possible responses – correct and incorrect – that the question is likely to elicit in order to write a good mark scheme.</a:t>
            </a:r>
          </a:p>
          <a:p>
            <a:endParaRPr lang="en-GB" baseline="0" dirty="0" smtClean="0"/>
          </a:p>
          <a:p>
            <a:r>
              <a:rPr lang="en-GB" baseline="0" dirty="0" smtClean="0"/>
              <a:t>Should be 1 mark for every correct point.</a:t>
            </a:r>
          </a:p>
          <a:p>
            <a:endParaRPr lang="en-GB" baseline="0" dirty="0" smtClean="0"/>
          </a:p>
          <a:p>
            <a:r>
              <a:rPr lang="en-GB" baseline="0" dirty="0" smtClean="0"/>
              <a:t>If there are more points than marks available will reduce discrimination. Because may unduly reward some students and unduly penalise others.</a:t>
            </a:r>
          </a:p>
          <a:p>
            <a:endParaRPr lang="en-GB" baseline="0" dirty="0" smtClean="0"/>
          </a:p>
          <a:p>
            <a:r>
              <a:rPr lang="en-GB" baseline="0" dirty="0" smtClean="0"/>
              <a:t>If there are more marks than points available will be wasting marks on the paper.</a:t>
            </a:r>
          </a:p>
          <a:p>
            <a:endParaRPr lang="en-GB" baseline="0" dirty="0" smtClean="0"/>
          </a:p>
          <a:p>
            <a:r>
              <a:rPr lang="en-GB" baseline="0" dirty="0" smtClean="0"/>
              <a:t>Example points-based MS in Handout – talk through briefly. Have </a:t>
            </a:r>
            <a:r>
              <a:rPr lang="en-GB" baseline="0" dirty="0" err="1" smtClean="0"/>
              <a:t>inclulded</a:t>
            </a:r>
            <a:r>
              <a:rPr lang="en-GB" baseline="0" dirty="0" smtClean="0"/>
              <a:t> both a prose and a calculation mark scheme.</a:t>
            </a:r>
          </a:p>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376355D0-99CA-4590-B981-177F5FDA0567}" type="datetime1">
              <a:rPr lang="en-US" smtClean="0"/>
              <a:t>9/10/2019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6</a:t>
            </a:fld>
            <a:endParaRPr lang="en-US"/>
          </a:p>
        </p:txBody>
      </p:sp>
    </p:spTree>
    <p:extLst>
      <p:ext uri="{BB962C8B-B14F-4D97-AF65-F5344CB8AC3E}">
        <p14:creationId xmlns:p14="http://schemas.microsoft.com/office/powerpoint/2010/main" val="3290772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In GCSE Science we use LOR for questions that we class as ‘Extended response’ and these can be worth 4 or 6 marks. </a:t>
            </a:r>
          </a:p>
          <a:p>
            <a:endParaRPr lang="en-GB" baseline="0" dirty="0" smtClean="0"/>
          </a:p>
          <a:p>
            <a:r>
              <a:rPr lang="en-GB" baseline="0" dirty="0" smtClean="0"/>
              <a:t>What if you are writing an item that assesses both knowledge and skills?   Which is the best MS to use?</a:t>
            </a:r>
          </a:p>
          <a:p>
            <a:endParaRPr lang="en-GB" baseline="0" dirty="0" smtClean="0"/>
          </a:p>
          <a:p>
            <a:r>
              <a:rPr lang="en-GB" baseline="0" dirty="0" smtClean="0"/>
              <a:t>A levels mark scheme is often the better approach as it can be a better discriminator in student performance</a:t>
            </a:r>
          </a:p>
          <a:p>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Working</a:t>
            </a:r>
            <a:r>
              <a:rPr lang="en-GB" sz="1200" kern="1200" baseline="0" dirty="0" smtClean="0">
                <a:solidFill>
                  <a:schemeClr val="tx1"/>
                </a:solidFill>
                <a:effectLst/>
                <a:latin typeface="+mn-lt"/>
                <a:ea typeface="+mn-ea"/>
                <a:cs typeface="+mn-cs"/>
              </a:rPr>
              <a:t> with colleagues from other subjects that have really clear and strong LOR mark schemes, and our Educational Research (CERP) division, we have developed g</a:t>
            </a:r>
            <a:r>
              <a:rPr lang="en-GB" sz="1200" kern="1200" dirty="0" smtClean="0">
                <a:solidFill>
                  <a:schemeClr val="tx1"/>
                </a:solidFill>
                <a:effectLst/>
                <a:latin typeface="+mn-lt"/>
                <a:ea typeface="+mn-ea"/>
                <a:cs typeface="+mn-cs"/>
              </a:rPr>
              <a:t>eneric level descriptors to use when marking levels-marked questions.  These descriptors are linked to specific command words.  The</a:t>
            </a:r>
            <a:r>
              <a:rPr lang="en-GB" sz="1200" kern="1200" baseline="0" dirty="0" smtClean="0">
                <a:solidFill>
                  <a:schemeClr val="tx1"/>
                </a:solidFill>
                <a:effectLst/>
                <a:latin typeface="+mn-lt"/>
                <a:ea typeface="+mn-ea"/>
                <a:cs typeface="+mn-cs"/>
              </a:rPr>
              <a:t> descriptors are common across all the GCSE sciences, to ensure consistency of approach across all the specifications.  You can see what these are in the supporting booklet</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This consistency helps with both constructing and marking these types of question.  It also helps to remove ‘hurdles’ that can wrongfully prevent students accessing higher levels.</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There is then a section of indicative content</a:t>
            </a:r>
            <a:r>
              <a:rPr lang="en-GB" sz="1200" kern="1200" baseline="0" dirty="0" smtClean="0">
                <a:solidFill>
                  <a:schemeClr val="tx1"/>
                </a:solidFill>
                <a:effectLst/>
                <a:latin typeface="+mn-lt"/>
                <a:ea typeface="+mn-ea"/>
                <a:cs typeface="+mn-cs"/>
              </a:rPr>
              <a:t> is not an exhaustive list of marking points, and students will not have to cover every point in the indicative content to achieve full marks.  This idea can be quite difficult to get over – often hear the question ‘well, how much of the indicative content does a student need to get into Level 2? Etc.</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We feel that this approach, looking at the overall quality of the answer, and not getting hung up too much on punctuation and spelling, is fairer than the old QWC approach.  Of course, a student who produces an answer that rambles, uses only vague terminology and is so badly structured that the examiner cannot follow what the student is talking about, is likely to not achieve high marks, so the QWC element is still there to an extent, but it is incorporated into the whole holistic approach.</a:t>
            </a:r>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376355D0-99CA-4590-B981-177F5FDA0567}" type="datetime1">
              <a:rPr lang="en-US" smtClean="0"/>
              <a:t>9/10/2019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7</a:t>
            </a:fld>
            <a:endParaRPr lang="en-US"/>
          </a:p>
        </p:txBody>
      </p:sp>
    </p:spTree>
    <p:extLst>
      <p:ext uri="{BB962C8B-B14F-4D97-AF65-F5344CB8AC3E}">
        <p14:creationId xmlns:p14="http://schemas.microsoft.com/office/powerpoint/2010/main" val="3290772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BDD55E9-E37B-4FE9-9A36-03988D0A5CDB}" type="datetime1">
              <a:rPr lang="en-US" smtClean="0"/>
              <a:t>9/10/2019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9</a:t>
            </a:fld>
            <a:endParaRPr lang="en-US"/>
          </a:p>
        </p:txBody>
      </p:sp>
    </p:spTree>
    <p:extLst>
      <p:ext uri="{BB962C8B-B14F-4D97-AF65-F5344CB8AC3E}">
        <p14:creationId xmlns:p14="http://schemas.microsoft.com/office/powerpoint/2010/main" val="1597165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solidFill>
                  <a:srgbClr val="4B4B4B"/>
                </a:solidFill>
              </a:rPr>
              <a:t>We have</a:t>
            </a:r>
            <a:r>
              <a:rPr lang="en-GB" b="1" baseline="0" dirty="0" smtClean="0">
                <a:solidFill>
                  <a:srgbClr val="4B4B4B"/>
                </a:solidFill>
              </a:rPr>
              <a:t> to assess all this at all levels of demand – from Grade 1 up to Grade 9</a:t>
            </a:r>
          </a:p>
          <a:p>
            <a:r>
              <a:rPr lang="en-GB" dirty="0" smtClean="0">
                <a:solidFill>
                  <a:srgbClr val="4B4B4B"/>
                </a:solidFill>
              </a:rPr>
              <a:t>Graph work: plotting graphs from data, drawing lines of best fit,  reading points off a graph, drawing tangents to a curve, explaining why a particular type of graph is chosen, analysing data/a pattern/trend on a graph</a:t>
            </a:r>
            <a:endParaRPr lang="en-GB" baseline="0" dirty="0" smtClean="0"/>
          </a:p>
          <a:p>
            <a:endParaRPr lang="en-GB" dirty="0" smtClean="0"/>
          </a:p>
        </p:txBody>
      </p:sp>
      <p:sp>
        <p:nvSpPr>
          <p:cNvPr id="4" name="Slide Number Placeholder 3"/>
          <p:cNvSpPr>
            <a:spLocks noGrp="1"/>
          </p:cNvSpPr>
          <p:nvPr>
            <p:ph type="sldNum" sz="quarter" idx="10"/>
          </p:nvPr>
        </p:nvSpPr>
        <p:spPr/>
        <p:txBody>
          <a:bodyPr/>
          <a:lstStyle/>
          <a:p>
            <a:fld id="{D3A5C70C-4F3D-A24C-BE6B-90E4410CB343}" type="slidenum">
              <a:rPr lang="en-US" smtClean="0"/>
              <a:t>15</a:t>
            </a:fld>
            <a:endParaRPr lang="en-US" dirty="0"/>
          </a:p>
        </p:txBody>
      </p:sp>
    </p:spTree>
    <p:extLst>
      <p:ext uri="{BB962C8B-B14F-4D97-AF65-F5344CB8AC3E}">
        <p14:creationId xmlns:p14="http://schemas.microsoft.com/office/powerpoint/2010/main" val="3510236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16</a:t>
            </a:fld>
            <a:endParaRPr lang="en-US" dirty="0"/>
          </a:p>
        </p:txBody>
      </p:sp>
    </p:spTree>
    <p:extLst>
      <p:ext uri="{BB962C8B-B14F-4D97-AF65-F5344CB8AC3E}">
        <p14:creationId xmlns:p14="http://schemas.microsoft.com/office/powerpoint/2010/main" val="35102361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40000" y="1426720"/>
            <a:ext cx="4114551"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dirty="0" smtClean="0"/>
              <a:t>Presentation</a:t>
            </a:r>
            <a:br>
              <a:rPr lang="en-US" dirty="0" smtClean="0"/>
            </a:br>
            <a:r>
              <a:rPr lang="en-US" dirty="0" smtClean="0"/>
              <a:t>title</a:t>
            </a:r>
            <a:endParaRPr lang="en-US" dirty="0"/>
          </a:p>
        </p:txBody>
      </p:sp>
      <p:sp>
        <p:nvSpPr>
          <p:cNvPr id="3" name="Subtitle 2"/>
          <p:cNvSpPr>
            <a:spLocks noGrp="1"/>
          </p:cNvSpPr>
          <p:nvPr>
            <p:ph type="subTitle" idx="1" hasCustomPrompt="1"/>
          </p:nvPr>
        </p:nvSpPr>
        <p:spPr>
          <a:xfrm>
            <a:off x="540000" y="2705615"/>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cxnSp>
        <p:nvCxnSpPr>
          <p:cNvPr id="10" name="Straight Connector 9"/>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10"/>
          <p:cNvSpPr>
            <a:spLocks noGrp="1"/>
          </p:cNvSpPr>
          <p:nvPr>
            <p:ph sz="quarter" idx="12" hasCustomPrompt="1"/>
          </p:nvPr>
        </p:nvSpPr>
        <p:spPr>
          <a:xfrm>
            <a:off x="539750" y="3152188"/>
            <a:ext cx="41148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dirty="0" smtClean="0"/>
              <a:t>Date &lt;</a:t>
            </a:r>
            <a:r>
              <a:rPr lang="en-US" dirty="0" err="1" smtClean="0"/>
              <a:t>dd</a:t>
            </a:r>
            <a:r>
              <a:rPr lang="en-US" dirty="0" smtClean="0"/>
              <a:t>/mm/</a:t>
            </a:r>
            <a:r>
              <a:rPr lang="en-US" dirty="0" err="1" smtClean="0"/>
              <a:t>yyyy</a:t>
            </a:r>
            <a:r>
              <a:rPr lang="en-US" dirty="0" smtClean="0"/>
              <a:t>&gt;</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cxnSp>
        <p:nvCxnSpPr>
          <p:cNvPr id="20" name="Straight Connector 19"/>
          <p:cNvCxnSpPr/>
          <p:nvPr userDrawn="1"/>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24"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9752075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Welcome</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1026" name="Picture 2" descr="I:\Content and Resources\Events\Templates\Ppt break slide imagery\Welcom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30450" y="1191400"/>
            <a:ext cx="4481513" cy="509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57543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ffee break">
    <p:spTree>
      <p:nvGrpSpPr>
        <p:cNvPr id="1" name=""/>
        <p:cNvGrpSpPr/>
        <p:nvPr/>
      </p:nvGrpSpPr>
      <p:grpSpPr>
        <a:xfrm>
          <a:off x="0" y="0"/>
          <a:ext cx="0" cy="0"/>
          <a:chOff x="0" y="0"/>
          <a:chExt cx="0" cy="0"/>
        </a:xfrm>
      </p:grpSpPr>
      <p:pic>
        <p:nvPicPr>
          <p:cNvPr id="2050" name="Picture 2" descr="I:\Content and Resources\Events\Templates\Ppt break slide imagery\Coffe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82700"/>
            <a:ext cx="4475163" cy="508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dirty="0" smtClean="0"/>
              <a:t>Coffee break</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152849050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ffee and networking break">
    <p:spTree>
      <p:nvGrpSpPr>
        <p:cNvPr id="1" name=""/>
        <p:cNvGrpSpPr/>
        <p:nvPr/>
      </p:nvGrpSpPr>
      <p:grpSpPr>
        <a:xfrm>
          <a:off x="0" y="0"/>
          <a:ext cx="0" cy="0"/>
          <a:chOff x="0" y="0"/>
          <a:chExt cx="0" cy="0"/>
        </a:xfrm>
      </p:grpSpPr>
      <p:pic>
        <p:nvPicPr>
          <p:cNvPr id="5122" name="Picture 2" descr="I:\Content and Resources\Events\Templates\Ppt break slide imagery\Networking_Coffe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67650"/>
            <a:ext cx="4475163" cy="50911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dirty="0" smtClean="0"/>
              <a:t>Coffee and networking break</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9411644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unch">
    <p:spTree>
      <p:nvGrpSpPr>
        <p:cNvPr id="1" name=""/>
        <p:cNvGrpSpPr/>
        <p:nvPr/>
      </p:nvGrpSpPr>
      <p:grpSpPr>
        <a:xfrm>
          <a:off x="0" y="0"/>
          <a:ext cx="0" cy="0"/>
          <a:chOff x="0" y="0"/>
          <a:chExt cx="0" cy="0"/>
        </a:xfrm>
      </p:grpSpPr>
      <p:pic>
        <p:nvPicPr>
          <p:cNvPr id="4099" name="Picture 3" descr="I:\Content and Resources\Events\Templates\Ppt break slide imagery\Lunch_0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58950"/>
            <a:ext cx="4475163" cy="508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dirty="0" smtClean="0"/>
              <a:t>Lunch</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28922782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t in touch">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smtClean="0"/>
              <a:t>Get in touch</a:t>
            </a:r>
            <a:endParaRPr lang="en-US" dirty="0"/>
          </a:p>
        </p:txBody>
      </p:sp>
      <p:sp>
        <p:nvSpPr>
          <p:cNvPr id="6" name="Footer Placeholder 5"/>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smtClean="0"/>
              <a:t>Copyright © AQA and its licensors. All rights reserved.</a:t>
            </a:r>
            <a:endParaRPr lang="en-US" dirty="0"/>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1" name="Content Placeholder 2"/>
          <p:cNvSpPr>
            <a:spLocks noGrp="1"/>
          </p:cNvSpPr>
          <p:nvPr>
            <p:ph idx="1"/>
          </p:nvPr>
        </p:nvSpPr>
        <p:spPr>
          <a:xfrm>
            <a:off x="540000" y="1731713"/>
            <a:ext cx="3570037"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2" descr="I:\Content and Resources\Events\Templates\Ppt break slide imagery\Get_in_Touch.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48249" y="1668023"/>
            <a:ext cx="4043301" cy="4587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99286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3711481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7"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358944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2527785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0718779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4277853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Contents</a:t>
            </a:r>
            <a:endParaRPr lang="en-US" dirty="0"/>
          </a:p>
        </p:txBody>
      </p:sp>
      <p:sp>
        <p:nvSpPr>
          <p:cNvPr id="5"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2050"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183587673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698777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0365063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9"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2394016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279165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Contents</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1"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1053803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Section title</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lvl1pPr>
              <a:defRPr>
                <a:solidFill>
                  <a:srgbClr val="4B4B4B"/>
                </a:solidFill>
              </a:defRPr>
            </a:lvl1p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7"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04625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0"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99465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3" name="Content Placeholder 2"/>
          <p:cNvSpPr>
            <a:spLocks noGrp="1"/>
          </p:cNvSpPr>
          <p:nvPr>
            <p:ph idx="1" hasCustomPrompt="1"/>
          </p:nvPr>
        </p:nvSpPr>
        <p:spPr/>
        <p:txBody>
          <a:bodyPr/>
          <a:lstStyle>
            <a:lvl1pPr marL="360000" indent="-360000">
              <a:defRPr/>
            </a:lvl1pPr>
          </a:lstStyle>
          <a:p>
            <a:pPr lvl="0"/>
            <a:r>
              <a:rPr lang="en-US" dirty="0" smtClean="0"/>
              <a:t>Insert video</a:t>
            </a:r>
            <a:endParaRPr lang="en-US" dirty="0"/>
          </a:p>
        </p:txBody>
      </p:sp>
      <p:sp>
        <p:nvSpPr>
          <p:cNvPr id="5" name="Footer Placeholder 4"/>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1183467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Insert image or graphic</a:t>
            </a:r>
            <a:endParaRPr lang="en-US" dirty="0"/>
          </a:p>
        </p:txBody>
      </p:sp>
      <p:sp>
        <p:nvSpPr>
          <p:cNvPr id="6" name="Footer Placeholder 5"/>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smtClean="0"/>
              <a:t>Copyright © AQA and its licensors. All rights reserved.</a:t>
            </a:r>
            <a:endParaRPr lang="en-US" dirty="0"/>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1" name="Content Placeholder 2"/>
          <p:cNvSpPr>
            <a:spLocks noGrp="1"/>
          </p:cNvSpPr>
          <p:nvPr>
            <p:ph idx="1"/>
          </p:nvPr>
        </p:nvSpPr>
        <p:spPr>
          <a:xfrm>
            <a:off x="540000" y="1731713"/>
            <a:ext cx="4506453"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044520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rge image are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GB" dirty="0"/>
          </a:p>
        </p:txBody>
      </p:sp>
      <p:sp>
        <p:nvSpPr>
          <p:cNvPr id="3" name="Slide Number Placeholder 2"/>
          <p:cNvSpPr>
            <a:spLocks noGrp="1"/>
          </p:cNvSpPr>
          <p:nvPr>
            <p:ph type="sldNum" sz="quarter" idx="10"/>
          </p:nvPr>
        </p:nvSpPr>
        <p:spPr/>
        <p:txBody>
          <a:bodyPr/>
          <a:lstStyle/>
          <a:p>
            <a:fld id="{9D4704D4-DAEA-4D4A-A9DC-4373E3AC7101}" type="slidenum">
              <a:rPr lang="en-GB" smtClean="0"/>
              <a:pPr/>
              <a:t>‹#›</a:t>
            </a:fld>
            <a:endParaRPr lang="en-GB" dirty="0"/>
          </a:p>
        </p:txBody>
      </p:sp>
      <p:sp>
        <p:nvSpPr>
          <p:cNvPr id="4" name="Footer Placeholder 3"/>
          <p:cNvSpPr>
            <a:spLocks noGrp="1"/>
          </p:cNvSpPr>
          <p:nvPr>
            <p:ph type="ftr" sz="quarter" idx="11"/>
          </p:nvPr>
        </p:nvSpPr>
        <p:spPr/>
        <p:txBody>
          <a:bodyPr/>
          <a:lstStyle/>
          <a:p>
            <a:r>
              <a:rPr lang="en-US" smtClean="0"/>
              <a:t>Copyright © AQA and its licensors. All rights reserved.</a:t>
            </a:r>
            <a:endParaRPr lang="en-US" dirty="0"/>
          </a:p>
        </p:txBody>
      </p:sp>
      <p:sp>
        <p:nvSpPr>
          <p:cNvPr id="6" name="Picture Placeholder 5"/>
          <p:cNvSpPr>
            <a:spLocks noGrp="1"/>
          </p:cNvSpPr>
          <p:nvPr>
            <p:ph type="pic" sz="quarter" idx="12"/>
          </p:nvPr>
        </p:nvSpPr>
        <p:spPr>
          <a:xfrm>
            <a:off x="0" y="974785"/>
            <a:ext cx="9144000" cy="5364000"/>
          </a:xfrm>
        </p:spPr>
        <p:txBody>
          <a:bodyPr/>
          <a:lstStyle>
            <a:lvl1pPr marL="0" indent="0">
              <a:buNone/>
              <a:defRPr/>
            </a:lvl1pPr>
          </a:lstStyle>
          <a:p>
            <a:r>
              <a:rPr lang="en-US" dirty="0" smtClean="0"/>
              <a:t>Click icon to add picture</a:t>
            </a:r>
            <a:endParaRPr lang="en-GB" dirty="0"/>
          </a:p>
        </p:txBody>
      </p:sp>
      <p:pic>
        <p:nvPicPr>
          <p:cNvPr id="7"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9544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540000" y="1436294"/>
            <a:ext cx="4028825" cy="97295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sp>
        <p:nvSpPr>
          <p:cNvPr id="8" name="Footer Placeholder 3"/>
          <p:cNvSpPr txBox="1">
            <a:spLocks/>
          </p:cNvSpPr>
          <p:nvPr userDrawn="1"/>
        </p:nvSpPr>
        <p:spPr>
          <a:xfrm>
            <a:off x="6967203" y="6554109"/>
            <a:ext cx="1635126" cy="241300"/>
          </a:xfrm>
          <a:prstGeom prst="rect">
            <a:avLst/>
          </a:prstGeom>
        </p:spPr>
        <p:txBody>
          <a:bodyPr vert="horz" lIns="0" tIns="0" rIns="0" bIns="0" rtlCol="0" anchor="ctr"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Follow us on Twitter @</a:t>
            </a:r>
            <a:r>
              <a:rPr lang="en-GB" dirty="0" smtClean="0"/>
              <a:t>AQACPD</a:t>
            </a:r>
            <a:endParaRPr lang="en-US" dirty="0"/>
          </a:p>
        </p:txBody>
      </p:sp>
      <p:sp>
        <p:nvSpPr>
          <p:cNvPr id="10" name="Slide Number Placeholder 2"/>
          <p:cNvSpPr>
            <a:spLocks noGrp="1"/>
          </p:cNvSpPr>
          <p:nvPr>
            <p:ph type="sldNum" sz="quarter" idx="10"/>
          </p:nvPr>
        </p:nvSpPr>
        <p:spPr>
          <a:xfrm>
            <a:off x="444464" y="6476351"/>
            <a:ext cx="698205" cy="365125"/>
          </a:xfrm>
        </p:spPr>
        <p:txBody>
          <a:bodyPr/>
          <a:lstStyle/>
          <a:p>
            <a:fld id="{9D4704D4-DAEA-4D4A-A9DC-4373E3AC7101}" type="slidenum">
              <a:rPr lang="en-GB" smtClean="0"/>
              <a:pPr/>
              <a:t>‹#›</a:t>
            </a:fld>
            <a:endParaRPr lang="en-GB" dirty="0"/>
          </a:p>
        </p:txBody>
      </p:sp>
      <p:sp>
        <p:nvSpPr>
          <p:cNvPr id="13" name="Footer Placeholder 3"/>
          <p:cNvSpPr>
            <a:spLocks noGrp="1"/>
          </p:cNvSpPr>
          <p:nvPr>
            <p:ph type="ftr" sz="quarter" idx="11"/>
          </p:nvPr>
        </p:nvSpPr>
        <p:spPr>
          <a:xfrm>
            <a:off x="1976438" y="6611005"/>
            <a:ext cx="2678400" cy="241200"/>
          </a:xfrm>
        </p:spPr>
        <p:txBody>
          <a:bodyPr/>
          <a:lstStyle/>
          <a:p>
            <a:r>
              <a:rPr lang="en-US" smtClean="0"/>
              <a:t>Copyright © AQA and its licensors. All rights reserved.</a:t>
            </a:r>
            <a:endParaRPr lang="en-US" dirty="0"/>
          </a:p>
        </p:txBody>
      </p:sp>
    </p:spTree>
    <p:extLst>
      <p:ext uri="{BB962C8B-B14F-4D97-AF65-F5344CB8AC3E}">
        <p14:creationId xmlns:p14="http://schemas.microsoft.com/office/powerpoint/2010/main" val="23454167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smtClean="0"/>
              <a:t>Presentation title</a:t>
            </a:r>
            <a:endParaRPr lang="en-US" dirty="0"/>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2"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40407115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77" r:id="rId3"/>
    <p:sldLayoutId id="2147483680" r:id="rId4"/>
    <p:sldLayoutId id="2147483667" r:id="rId5"/>
    <p:sldLayoutId id="2147483662" r:id="rId6"/>
    <p:sldLayoutId id="2147483664" r:id="rId7"/>
    <p:sldLayoutId id="2147483681" r:id="rId8"/>
    <p:sldLayoutId id="2147483665" r:id="rId9"/>
    <p:sldLayoutId id="2147483682" r:id="rId10"/>
    <p:sldLayoutId id="2147483683" r:id="rId11"/>
    <p:sldLayoutId id="2147483686" r:id="rId12"/>
    <p:sldLayoutId id="2147483685" r:id="rId13"/>
    <p:sldLayoutId id="2147483687" r:id="rId14"/>
    <p:sldLayoutId id="2147483678" r:id="rId15"/>
    <p:sldLayoutId id="2147483669" r:id="rId16"/>
    <p:sldLayoutId id="2147483670" r:id="rId17"/>
    <p:sldLayoutId id="2147483671" r:id="rId18"/>
    <p:sldLayoutId id="2147483672" r:id="rId19"/>
    <p:sldLayoutId id="2147483674" r:id="rId20"/>
    <p:sldLayoutId id="2147483673" r:id="rId21"/>
    <p:sldLayoutId id="2147483675" r:id="rId22"/>
    <p:sldLayoutId id="2147483676" r:id="rId23"/>
  </p:sldLayoutIdLst>
  <p:timing>
    <p:tnLst>
      <p:par>
        <p:cTn id="1" dur="indefinite" restart="never" nodeType="tmRoot"/>
      </p:par>
    </p:tnLst>
  </p:timing>
  <p:hf hdr="0" dt="0"/>
  <p:txStyles>
    <p:titleStyle>
      <a:lvl1pPr algn="l" defTabSz="457200" rtl="0" eaLnBrk="1" latinLnBrk="0" hangingPunct="1">
        <a:lnSpc>
          <a:spcPts val="2800"/>
        </a:lnSpc>
        <a:spcBef>
          <a:spcPct val="0"/>
        </a:spcBef>
        <a:buNone/>
        <a:defRPr sz="3200" b="0" i="0" kern="1200">
          <a:solidFill>
            <a:schemeClr val="tx2"/>
          </a:solidFill>
          <a:latin typeface="AQA Chevin Pro Light"/>
          <a:ea typeface="+mj-ea"/>
          <a:cs typeface="AQA Chevin Pro Light"/>
        </a:defRPr>
      </a:lvl1pPr>
    </p:titleStyle>
    <p:bodyStyle>
      <a:lvl1pPr marL="360000" indent="-360000" algn="l" defTabSz="457200" rtl="0" eaLnBrk="1" latinLnBrk="0" hangingPunct="1">
        <a:lnSpc>
          <a:spcPct val="100000"/>
        </a:lnSpc>
        <a:spcBef>
          <a:spcPts val="400"/>
        </a:spcBef>
        <a:buClr>
          <a:srgbClr val="4B4B4B"/>
        </a:buClr>
        <a:buFont typeface="Arial"/>
        <a:buChar char="•"/>
        <a:defRPr sz="2400" kern="1200">
          <a:solidFill>
            <a:srgbClr val="4B4B4B"/>
          </a:solidFill>
          <a:latin typeface="+mn-lt"/>
          <a:ea typeface="+mn-ea"/>
          <a:cs typeface="+mn-cs"/>
        </a:defRPr>
      </a:lvl1pPr>
      <a:lvl2pPr marL="72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2pPr>
      <a:lvl3pPr marL="108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3pPr>
      <a:lvl4pPr marL="144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4pPr>
      <a:lvl5pPr marL="180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hyperlink" Target="mailto:gcsescience@aqa.org.uk" TargetMode="Externa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600866/gcse-subject-level-conditions-and-requirements-for-combined-science.pdf"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0" y="1426720"/>
            <a:ext cx="7416468" cy="968675"/>
          </a:xfrm>
        </p:spPr>
        <p:txBody>
          <a:bodyPr/>
          <a:lstStyle/>
          <a:p>
            <a:r>
              <a:rPr lang="en-GB" dirty="0" smtClean="0"/>
              <a:t>Marking and improving student outcomes in </a:t>
            </a:r>
            <a:r>
              <a:rPr lang="en-GB" dirty="0"/>
              <a:t>M</a:t>
            </a:r>
            <a:r>
              <a:rPr lang="en-GB" dirty="0" smtClean="0"/>
              <a:t>aths-related questions</a:t>
            </a:r>
            <a:endParaRPr lang="en-GB" dirty="0"/>
          </a:p>
        </p:txBody>
      </p:sp>
      <p:sp>
        <p:nvSpPr>
          <p:cNvPr id="3" name="Subtitle 2"/>
          <p:cNvSpPr>
            <a:spLocks noGrp="1"/>
          </p:cNvSpPr>
          <p:nvPr>
            <p:ph type="subTitle" idx="1"/>
          </p:nvPr>
        </p:nvSpPr>
        <p:spPr/>
        <p:txBody>
          <a:bodyPr/>
          <a:lstStyle/>
          <a:p>
            <a:r>
              <a:rPr lang="en-GB" dirty="0" smtClean="0"/>
              <a:t>Julian Clarke</a:t>
            </a:r>
            <a:endParaRPr lang="en-GB" dirty="0"/>
          </a:p>
        </p:txBody>
      </p:sp>
      <p:sp>
        <p:nvSpPr>
          <p:cNvPr id="4" name="Content Placeholder 3"/>
          <p:cNvSpPr>
            <a:spLocks noGrp="1"/>
          </p:cNvSpPr>
          <p:nvPr>
            <p:ph sz="quarter" idx="12"/>
          </p:nvPr>
        </p:nvSpPr>
        <p:spPr/>
        <p:txBody>
          <a:bodyPr/>
          <a:lstStyle/>
          <a:p>
            <a:r>
              <a:rPr lang="en-GB" dirty="0" smtClean="0"/>
              <a:t>Spring 2019</a:t>
            </a:r>
            <a:endParaRPr lang="en-GB"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r="11028"/>
          <a:stretch/>
        </p:blipFill>
        <p:spPr bwMode="auto">
          <a:xfrm>
            <a:off x="5248894" y="2553195"/>
            <a:ext cx="3301340" cy="36936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52331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Regulatory requirements</a:t>
            </a:r>
            <a:endParaRPr lang="en-GB" dirty="0"/>
          </a:p>
        </p:txBody>
      </p:sp>
      <p:sp>
        <p:nvSpPr>
          <p:cNvPr id="6" name="Content Placeholder 5"/>
          <p:cNvSpPr>
            <a:spLocks noGrp="1"/>
          </p:cNvSpPr>
          <p:nvPr>
            <p:ph idx="1"/>
          </p:nvPr>
        </p:nvSpPr>
        <p:spPr/>
        <p:txBody>
          <a:bodyPr/>
          <a:lstStyle/>
          <a:p>
            <a:pPr marL="0" indent="0">
              <a:spcBef>
                <a:spcPts val="0"/>
              </a:spcBef>
              <a:buNone/>
            </a:pPr>
            <a:r>
              <a:rPr lang="en-GB" dirty="0"/>
              <a:t>On </a:t>
            </a:r>
            <a:r>
              <a:rPr lang="en-GB" dirty="0" smtClean="0"/>
              <a:t>page </a:t>
            </a:r>
            <a:r>
              <a:rPr lang="en-GB" dirty="0"/>
              <a:t>6 of the content document it is </a:t>
            </a:r>
            <a:r>
              <a:rPr lang="en-GB" dirty="0" smtClean="0"/>
              <a:t>states:</a:t>
            </a:r>
          </a:p>
          <a:p>
            <a:pPr marL="0" indent="0">
              <a:spcBef>
                <a:spcPts val="0"/>
              </a:spcBef>
              <a:buNone/>
            </a:pPr>
            <a:endParaRPr lang="en-GB" dirty="0"/>
          </a:p>
          <a:p>
            <a:pPr marL="0" indent="0">
              <a:spcBef>
                <a:spcPts val="0"/>
              </a:spcBef>
              <a:buNone/>
            </a:pPr>
            <a:r>
              <a:rPr lang="en-GB" dirty="0" smtClean="0"/>
              <a:t>“The </a:t>
            </a:r>
            <a:r>
              <a:rPr lang="en-GB" dirty="0"/>
              <a:t>mathematics [outlined in the Content document] should be at levels up to, but not beyond, the requirements specified in GCSE mathematics for the appropriate tier</a:t>
            </a:r>
            <a:r>
              <a:rPr lang="en-GB" dirty="0" smtClean="0"/>
              <a:t>.”</a:t>
            </a:r>
            <a:endParaRPr lang="en-GB" dirty="0"/>
          </a:p>
          <a:p>
            <a:pPr marL="0" indent="0">
              <a:buNone/>
            </a:pPr>
            <a:endParaRPr lang="en-GB" dirty="0"/>
          </a:p>
        </p:txBody>
      </p:sp>
      <p:sp>
        <p:nvSpPr>
          <p:cNvPr id="7" name="Slide Number Placeholder 6"/>
          <p:cNvSpPr>
            <a:spLocks noGrp="1"/>
          </p:cNvSpPr>
          <p:nvPr>
            <p:ph type="sldNum" sz="quarter" idx="4"/>
          </p:nvPr>
        </p:nvSpPr>
        <p:spPr/>
        <p:txBody>
          <a:bodyPr/>
          <a:lstStyle/>
          <a:p>
            <a:fld id="{9D4704D4-DAEA-4D4A-A9DC-4373E3AC7101}" type="slidenum">
              <a:rPr lang="en-GB" smtClean="0"/>
              <a:pPr/>
              <a:t>10</a:t>
            </a:fld>
            <a:endParaRPr lang="en-GB" dirty="0"/>
          </a:p>
        </p:txBody>
      </p:sp>
      <p:sp>
        <p:nvSpPr>
          <p:cNvPr id="8" name="Footer Placeholder 7"/>
          <p:cNvSpPr>
            <a:spLocks noGrp="1"/>
          </p:cNvSpPr>
          <p:nvPr>
            <p:ph type="ftr" sz="quarter" idx="10"/>
          </p:nvPr>
        </p:nvSpPr>
        <p:spPr/>
        <p:txBody>
          <a:bodyPr/>
          <a:lstStyle/>
          <a:p>
            <a:r>
              <a:rPr lang="en-US" smtClean="0"/>
              <a:t>Copyright © AQA and its licensors. All rights reserved.</a:t>
            </a:r>
            <a:endParaRPr lang="en-US" dirty="0"/>
          </a:p>
        </p:txBody>
      </p:sp>
    </p:spTree>
    <p:extLst>
      <p:ext uri="{BB962C8B-B14F-4D97-AF65-F5344CB8AC3E}">
        <p14:creationId xmlns:p14="http://schemas.microsoft.com/office/powerpoint/2010/main" val="4081050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Regulatory requirements</a:t>
            </a:r>
            <a:endParaRPr lang="en-GB" dirty="0"/>
          </a:p>
        </p:txBody>
      </p:sp>
      <p:sp>
        <p:nvSpPr>
          <p:cNvPr id="3" name="Content Placeholder 2"/>
          <p:cNvSpPr>
            <a:spLocks noGrp="1"/>
          </p:cNvSpPr>
          <p:nvPr>
            <p:ph idx="1"/>
          </p:nvPr>
        </p:nvSpPr>
        <p:spPr/>
        <p:txBody>
          <a:bodyPr/>
          <a:lstStyle/>
          <a:p>
            <a:pPr marL="0" indent="0">
              <a:spcBef>
                <a:spcPts val="0"/>
              </a:spcBef>
              <a:buNone/>
            </a:pPr>
            <a:r>
              <a:rPr lang="en-GB" dirty="0" smtClean="0"/>
              <a:t>In </a:t>
            </a:r>
            <a:r>
              <a:rPr lang="en-GB" dirty="0"/>
              <a:t>designing and setting the assessments for each GCSE Qualification in Combined Science which it makes available, or proposes to make available, an </a:t>
            </a:r>
            <a:r>
              <a:rPr lang="en-GB" dirty="0" smtClean="0"/>
              <a:t>Awarding </a:t>
            </a:r>
            <a:r>
              <a:rPr lang="en-GB" dirty="0"/>
              <a:t>O</a:t>
            </a:r>
            <a:r>
              <a:rPr lang="en-GB" dirty="0" smtClean="0"/>
              <a:t>rganisation </a:t>
            </a:r>
            <a:r>
              <a:rPr lang="en-GB" dirty="0"/>
              <a:t>must ensure that, taking the assessments for that qualification </a:t>
            </a:r>
            <a:r>
              <a:rPr lang="en-GB" dirty="0" smtClean="0"/>
              <a:t>together:</a:t>
            </a:r>
          </a:p>
          <a:p>
            <a:pPr>
              <a:spcBef>
                <a:spcPts val="0"/>
              </a:spcBef>
            </a:pPr>
            <a:r>
              <a:rPr lang="en-GB" dirty="0" smtClean="0"/>
              <a:t>the </a:t>
            </a:r>
            <a:r>
              <a:rPr lang="en-GB" dirty="0"/>
              <a:t>number of marks used to credit the relevant m</a:t>
            </a:r>
            <a:r>
              <a:rPr lang="en-GB" dirty="0" smtClean="0"/>
              <a:t>athematical skills </a:t>
            </a:r>
            <a:r>
              <a:rPr lang="en-GB" dirty="0"/>
              <a:t>is no less than </a:t>
            </a:r>
            <a:r>
              <a:rPr lang="en-GB" dirty="0" smtClean="0"/>
              <a:t>20% of </a:t>
            </a:r>
            <a:r>
              <a:rPr lang="en-GB" dirty="0"/>
              <a:t>the total marks for the </a:t>
            </a:r>
            <a:r>
              <a:rPr lang="en-GB" dirty="0" smtClean="0"/>
              <a:t>qualification</a:t>
            </a:r>
            <a:endParaRPr lang="en-GB" dirty="0"/>
          </a:p>
          <a:p>
            <a:pPr>
              <a:spcBef>
                <a:spcPts val="0"/>
              </a:spcBef>
            </a:pPr>
            <a:r>
              <a:rPr lang="en-GB" dirty="0"/>
              <a:t>those marks are allocated to questions and tasks related to biology, chemistry and physics in a ratio of </a:t>
            </a:r>
            <a:r>
              <a:rPr lang="en-GB" dirty="0" smtClean="0"/>
              <a:t>1:2:3</a:t>
            </a:r>
            <a:endParaRPr lang="en-GB" dirty="0"/>
          </a:p>
          <a:p>
            <a:endParaRPr lang="en-GB" dirty="0"/>
          </a:p>
          <a:p>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11</a:t>
            </a:fld>
            <a:endParaRPr lang="en-GB" dirty="0"/>
          </a:p>
        </p:txBody>
      </p:sp>
      <p:sp>
        <p:nvSpPr>
          <p:cNvPr id="6" name="Footer Placeholder 5"/>
          <p:cNvSpPr>
            <a:spLocks noGrp="1"/>
          </p:cNvSpPr>
          <p:nvPr>
            <p:ph type="ftr" sz="quarter" idx="10"/>
          </p:nvPr>
        </p:nvSpPr>
        <p:spPr/>
        <p:txBody>
          <a:bodyPr/>
          <a:lstStyle/>
          <a:p>
            <a:r>
              <a:rPr lang="en-US" smtClean="0"/>
              <a:t>Copyright © AQA and its licensors. All rights reserved.</a:t>
            </a:r>
            <a:endParaRPr lang="en-US" dirty="0"/>
          </a:p>
        </p:txBody>
      </p:sp>
    </p:spTree>
    <p:extLst>
      <p:ext uri="{BB962C8B-B14F-4D97-AF65-F5344CB8AC3E}">
        <p14:creationId xmlns:p14="http://schemas.microsoft.com/office/powerpoint/2010/main" val="3182699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Regulatory requirements</a:t>
            </a:r>
            <a:endParaRPr lang="en-GB" dirty="0"/>
          </a:p>
        </p:txBody>
      </p:sp>
      <p:sp>
        <p:nvSpPr>
          <p:cNvPr id="4" name="Content Placeholder 3"/>
          <p:cNvSpPr>
            <a:spLocks noGrp="1"/>
          </p:cNvSpPr>
          <p:nvPr>
            <p:ph idx="1"/>
          </p:nvPr>
        </p:nvSpPr>
        <p:spPr/>
        <p:txBody>
          <a:bodyPr/>
          <a:lstStyle/>
          <a:p>
            <a:pPr>
              <a:spcBef>
                <a:spcPts val="0"/>
              </a:spcBef>
            </a:pPr>
            <a:r>
              <a:rPr lang="en-GB" dirty="0" smtClean="0"/>
              <a:t>the </a:t>
            </a:r>
            <a:r>
              <a:rPr lang="en-GB" dirty="0"/>
              <a:t>questions and tasks used to target Mathematical Skills are at a Level of Demand </a:t>
            </a:r>
            <a:r>
              <a:rPr lang="en-GB" dirty="0" smtClean="0"/>
              <a:t>which:</a:t>
            </a:r>
            <a:endParaRPr lang="en-GB" dirty="0"/>
          </a:p>
          <a:p>
            <a:pPr lvl="1">
              <a:spcBef>
                <a:spcPts val="0"/>
              </a:spcBef>
            </a:pPr>
            <a:r>
              <a:rPr lang="en-GB" dirty="0" smtClean="0"/>
              <a:t>is </a:t>
            </a:r>
            <a:r>
              <a:rPr lang="en-GB" dirty="0"/>
              <a:t>appropriate to the </a:t>
            </a:r>
            <a:r>
              <a:rPr lang="en-GB" dirty="0" smtClean="0"/>
              <a:t>subject</a:t>
            </a:r>
            <a:endParaRPr lang="en-GB" dirty="0"/>
          </a:p>
          <a:p>
            <a:pPr lvl="1">
              <a:spcBef>
                <a:spcPts val="0"/>
              </a:spcBef>
            </a:pPr>
            <a:r>
              <a:rPr lang="en-GB" dirty="0" smtClean="0"/>
              <a:t>will </a:t>
            </a:r>
            <a:r>
              <a:rPr lang="en-GB" dirty="0"/>
              <a:t>allow effective differentiation between a range of attainments </a:t>
            </a:r>
            <a:r>
              <a:rPr lang="en-GB" dirty="0" smtClean="0"/>
              <a:t>by Learners </a:t>
            </a:r>
            <a:r>
              <a:rPr lang="en-GB" dirty="0"/>
              <a:t>in relation to the subject content being </a:t>
            </a:r>
            <a:r>
              <a:rPr lang="en-GB" dirty="0" smtClean="0"/>
              <a:t>assessed</a:t>
            </a:r>
            <a:endParaRPr lang="en-GB" dirty="0"/>
          </a:p>
          <a:p>
            <a:pPr lvl="1">
              <a:spcBef>
                <a:spcPts val="0"/>
              </a:spcBef>
            </a:pPr>
            <a:r>
              <a:rPr lang="en-GB" dirty="0"/>
              <a:t>in respect of assessments for the foundation tier, is not lower than that which is expected of Learners at Key Stage </a:t>
            </a:r>
            <a:r>
              <a:rPr lang="en-GB" dirty="0" smtClean="0"/>
              <a:t>3 as outlined </a:t>
            </a:r>
            <a:r>
              <a:rPr lang="en-GB" dirty="0"/>
              <a:t>in the </a:t>
            </a:r>
            <a:r>
              <a:rPr lang="en-GB" dirty="0" smtClean="0"/>
              <a:t>‘</a:t>
            </a:r>
            <a:r>
              <a:rPr lang="en-GB" dirty="0"/>
              <a:t>Mathematics programmes of study: key stage 3,’ document reference </a:t>
            </a:r>
            <a:r>
              <a:rPr lang="en-GB" dirty="0" smtClean="0"/>
              <a:t>DFE-00179-2013</a:t>
            </a:r>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12</a:t>
            </a:fld>
            <a:endParaRPr lang="en-GB" dirty="0"/>
          </a:p>
        </p:txBody>
      </p:sp>
      <p:sp>
        <p:nvSpPr>
          <p:cNvPr id="6" name="Footer Placeholder 5"/>
          <p:cNvSpPr>
            <a:spLocks noGrp="1"/>
          </p:cNvSpPr>
          <p:nvPr>
            <p:ph type="ftr" sz="quarter" idx="10"/>
          </p:nvPr>
        </p:nvSpPr>
        <p:spPr/>
        <p:txBody>
          <a:bodyPr/>
          <a:lstStyle/>
          <a:p>
            <a:r>
              <a:rPr lang="en-US" smtClean="0"/>
              <a:t>Copyright © AQA and its licensors. All rights reserved.</a:t>
            </a:r>
            <a:endParaRPr lang="en-US" dirty="0"/>
          </a:p>
        </p:txBody>
      </p:sp>
    </p:spTree>
    <p:extLst>
      <p:ext uri="{BB962C8B-B14F-4D97-AF65-F5344CB8AC3E}">
        <p14:creationId xmlns:p14="http://schemas.microsoft.com/office/powerpoint/2010/main" val="1963661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Regulatory requirements</a:t>
            </a:r>
            <a:endParaRPr lang="en-GB" dirty="0"/>
          </a:p>
        </p:txBody>
      </p:sp>
      <p:sp>
        <p:nvSpPr>
          <p:cNvPr id="4" name="Content Placeholder 3"/>
          <p:cNvSpPr>
            <a:spLocks noGrp="1"/>
          </p:cNvSpPr>
          <p:nvPr>
            <p:ph idx="1"/>
          </p:nvPr>
        </p:nvSpPr>
        <p:spPr/>
        <p:txBody>
          <a:bodyPr/>
          <a:lstStyle/>
          <a:p>
            <a:pPr lvl="1">
              <a:spcBef>
                <a:spcPts val="0"/>
              </a:spcBef>
            </a:pPr>
            <a:r>
              <a:rPr lang="en-GB" dirty="0" smtClean="0"/>
              <a:t>in </a:t>
            </a:r>
            <a:r>
              <a:rPr lang="en-GB" dirty="0"/>
              <a:t>respect of assessments for the higher tier, is not lower than that of questions and tasks in assessments for the foundation tier in a GCSE Qualification in </a:t>
            </a:r>
            <a:r>
              <a:rPr lang="en-GB" dirty="0" smtClean="0"/>
              <a:t>Mathematics.</a:t>
            </a:r>
            <a:endParaRPr lang="en-GB" dirty="0"/>
          </a:p>
          <a:p>
            <a:pPr>
              <a:spcBef>
                <a:spcPts val="0"/>
              </a:spcBef>
            </a:pPr>
            <a:r>
              <a:rPr lang="en-GB" dirty="0" smtClean="0"/>
              <a:t>Mathematical </a:t>
            </a:r>
            <a:r>
              <a:rPr lang="en-GB" dirty="0"/>
              <a:t>Skills are assessed at an appropriate range of Levels of Demand in each set of </a:t>
            </a:r>
            <a:r>
              <a:rPr lang="en-GB" dirty="0" smtClean="0"/>
              <a:t>assessments </a:t>
            </a:r>
            <a:r>
              <a:rPr lang="en-GB" dirty="0"/>
              <a:t>and over the lifetime of </a:t>
            </a:r>
            <a:r>
              <a:rPr lang="en-GB" dirty="0" smtClean="0"/>
              <a:t>the qualification</a:t>
            </a:r>
            <a:r>
              <a:rPr lang="en-GB" dirty="0"/>
              <a:t>.</a:t>
            </a:r>
          </a:p>
          <a:p>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13</a:t>
            </a:fld>
            <a:endParaRPr lang="en-GB" dirty="0"/>
          </a:p>
        </p:txBody>
      </p:sp>
      <p:sp>
        <p:nvSpPr>
          <p:cNvPr id="6" name="Footer Placeholder 5"/>
          <p:cNvSpPr>
            <a:spLocks noGrp="1"/>
          </p:cNvSpPr>
          <p:nvPr>
            <p:ph type="ftr" sz="quarter" idx="10"/>
          </p:nvPr>
        </p:nvSpPr>
        <p:spPr/>
        <p:txBody>
          <a:bodyPr/>
          <a:lstStyle/>
          <a:p>
            <a:r>
              <a:rPr lang="en-US" smtClean="0"/>
              <a:t>Copyright © AQA and its licensors. All rights reserved.</a:t>
            </a:r>
            <a:endParaRPr lang="en-US" dirty="0"/>
          </a:p>
        </p:txBody>
      </p:sp>
    </p:spTree>
    <p:extLst>
      <p:ext uri="{BB962C8B-B14F-4D97-AF65-F5344CB8AC3E}">
        <p14:creationId xmlns:p14="http://schemas.microsoft.com/office/powerpoint/2010/main" val="3119630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 D</a:t>
            </a:r>
            <a:r>
              <a:rPr lang="en-GB" dirty="0" smtClean="0"/>
              <a:t>ocument </a:t>
            </a:r>
            <a:r>
              <a:rPr lang="en-GB" dirty="0"/>
              <a:t>requirements</a:t>
            </a:r>
            <a:br>
              <a:rPr lang="en-GB" dirty="0"/>
            </a:br>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012" t="10375" r="30860" b="16953"/>
          <a:stretch/>
        </p:blipFill>
        <p:spPr bwMode="auto">
          <a:xfrm>
            <a:off x="540000" y="1019176"/>
            <a:ext cx="4426870" cy="5273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4"/>
          </p:nvPr>
        </p:nvSpPr>
        <p:spPr/>
        <p:txBody>
          <a:bodyPr/>
          <a:lstStyle/>
          <a:p>
            <a:fld id="{9D4704D4-DAEA-4D4A-A9DC-4373E3AC7101}" type="slidenum">
              <a:rPr lang="en-GB" smtClean="0"/>
              <a:pPr/>
              <a:t>14</a:t>
            </a:fld>
            <a:endParaRPr lang="en-GB" dirty="0"/>
          </a:p>
        </p:txBody>
      </p:sp>
      <p:sp>
        <p:nvSpPr>
          <p:cNvPr id="7" name="Footer Placeholder 6"/>
          <p:cNvSpPr>
            <a:spLocks noGrp="1"/>
          </p:cNvSpPr>
          <p:nvPr>
            <p:ph type="ftr" sz="quarter" idx="10"/>
          </p:nvPr>
        </p:nvSpPr>
        <p:spPr/>
        <p:txBody>
          <a:bodyPr/>
          <a:lstStyle/>
          <a:p>
            <a:r>
              <a:rPr lang="en-US" smtClean="0"/>
              <a:t>Copyright © AQA and its licensors. All rights reserved.</a:t>
            </a:r>
            <a:endParaRPr lang="en-US" dirty="0"/>
          </a:p>
        </p:txBody>
      </p:sp>
    </p:spTree>
    <p:extLst>
      <p:ext uri="{BB962C8B-B14F-4D97-AF65-F5344CB8AC3E}">
        <p14:creationId xmlns:p14="http://schemas.microsoft.com/office/powerpoint/2010/main" val="2593248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What do we assess as </a:t>
            </a:r>
            <a:r>
              <a:rPr lang="en-GB" dirty="0" smtClean="0"/>
              <a:t>Maths-related skills</a:t>
            </a:r>
            <a:r>
              <a:rPr lang="en-GB" sz="3200" dirty="0" smtClean="0"/>
              <a:t>?</a:t>
            </a:r>
            <a:endParaRPr lang="en-GB" sz="3200" dirty="0"/>
          </a:p>
        </p:txBody>
      </p:sp>
      <p:sp>
        <p:nvSpPr>
          <p:cNvPr id="3" name="Content Placeholder 2"/>
          <p:cNvSpPr>
            <a:spLocks noGrp="1"/>
          </p:cNvSpPr>
          <p:nvPr>
            <p:ph idx="1"/>
          </p:nvPr>
        </p:nvSpPr>
        <p:spPr/>
        <p:txBody>
          <a:bodyPr/>
          <a:lstStyle/>
          <a:p>
            <a:pPr marL="0" indent="0">
              <a:buNone/>
            </a:pPr>
            <a:r>
              <a:rPr lang="en-GB" dirty="0"/>
              <a:t>Any of the aspects listed on the previous </a:t>
            </a:r>
            <a:r>
              <a:rPr lang="en-GB" dirty="0" smtClean="0"/>
              <a:t>slide.</a:t>
            </a:r>
            <a:endParaRPr lang="en-GB" dirty="0"/>
          </a:p>
          <a:p>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15</a:t>
            </a:fld>
            <a:endParaRPr lang="en-GB" dirty="0"/>
          </a:p>
        </p:txBody>
      </p:sp>
      <p:sp>
        <p:nvSpPr>
          <p:cNvPr id="7" name="Footer Placeholder 6"/>
          <p:cNvSpPr>
            <a:spLocks noGrp="1"/>
          </p:cNvSpPr>
          <p:nvPr>
            <p:ph type="ftr" sz="quarter" idx="3"/>
          </p:nvPr>
        </p:nvSpPr>
        <p:spPr/>
        <p:txBody>
          <a:bodyPr/>
          <a:lstStyle/>
          <a:p>
            <a:r>
              <a:rPr lang="en-US" smtClean="0"/>
              <a:t>Copyright © AQA and its licensors. All rights reserved.</a:t>
            </a:r>
            <a:endParaRPr lang="en-US" dirty="0"/>
          </a:p>
        </p:txBody>
      </p:sp>
    </p:spTree>
    <p:extLst>
      <p:ext uri="{BB962C8B-B14F-4D97-AF65-F5344CB8AC3E}">
        <p14:creationId xmlns:p14="http://schemas.microsoft.com/office/powerpoint/2010/main" val="11691215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274882"/>
            <a:ext cx="8045200" cy="431181"/>
          </a:xfrm>
        </p:spPr>
        <p:txBody>
          <a:bodyPr/>
          <a:lstStyle/>
          <a:p>
            <a:r>
              <a:rPr lang="en-GB" dirty="0"/>
              <a:t>Common issues with </a:t>
            </a:r>
            <a:r>
              <a:rPr lang="en-GB" dirty="0" smtClean="0"/>
              <a:t>Maths-related questions </a:t>
            </a:r>
            <a:r>
              <a:rPr lang="en-GB" dirty="0"/>
              <a:t>in Summer 2018</a:t>
            </a:r>
            <a:endParaRPr lang="en-GB" sz="3200" dirty="0"/>
          </a:p>
        </p:txBody>
      </p:sp>
      <p:sp>
        <p:nvSpPr>
          <p:cNvPr id="5" name="Content Placeholder 4"/>
          <p:cNvSpPr>
            <a:spLocks noGrp="1"/>
          </p:cNvSpPr>
          <p:nvPr>
            <p:ph idx="1"/>
          </p:nvPr>
        </p:nvSpPr>
        <p:spPr>
          <a:ln w="38100">
            <a:noFill/>
          </a:ln>
        </p:spPr>
        <p:txBody>
          <a:bodyPr/>
          <a:lstStyle/>
          <a:p>
            <a:pPr>
              <a:spcBef>
                <a:spcPts val="0"/>
              </a:spcBef>
            </a:pPr>
            <a:r>
              <a:rPr lang="en-GB" dirty="0" smtClean="0">
                <a:solidFill>
                  <a:srgbClr val="4B4B4B"/>
                </a:solidFill>
              </a:rPr>
              <a:t>Basic maths skills</a:t>
            </a:r>
          </a:p>
          <a:p>
            <a:pPr>
              <a:spcBef>
                <a:spcPts val="0"/>
              </a:spcBef>
            </a:pPr>
            <a:r>
              <a:rPr lang="en-GB" dirty="0" smtClean="0">
                <a:solidFill>
                  <a:srgbClr val="4B4B4B"/>
                </a:solidFill>
              </a:rPr>
              <a:t>Graphs and data manipulation</a:t>
            </a:r>
          </a:p>
          <a:p>
            <a:pPr>
              <a:spcBef>
                <a:spcPts val="0"/>
              </a:spcBef>
            </a:pPr>
            <a:r>
              <a:rPr lang="en-GB" dirty="0" smtClean="0">
                <a:solidFill>
                  <a:srgbClr val="4B4B4B"/>
                </a:solidFill>
              </a:rPr>
              <a:t>Applying mathematical skills in an unfamiliar context</a:t>
            </a:r>
          </a:p>
          <a:p>
            <a:pPr>
              <a:spcBef>
                <a:spcPts val="0"/>
              </a:spcBef>
            </a:pPr>
            <a:r>
              <a:rPr lang="en-GB" dirty="0" smtClean="0">
                <a:solidFill>
                  <a:srgbClr val="4B4B4B"/>
                </a:solidFill>
              </a:rPr>
              <a:t>Significant figures and decimal places</a:t>
            </a:r>
          </a:p>
          <a:p>
            <a:pPr>
              <a:spcBef>
                <a:spcPts val="0"/>
              </a:spcBef>
            </a:pPr>
            <a:r>
              <a:rPr lang="en-GB" dirty="0" smtClean="0">
                <a:solidFill>
                  <a:srgbClr val="4B4B4B"/>
                </a:solidFill>
              </a:rPr>
              <a:t>Standard form and large numbers</a:t>
            </a:r>
          </a:p>
          <a:p>
            <a:pPr>
              <a:spcBef>
                <a:spcPts val="0"/>
              </a:spcBef>
            </a:pPr>
            <a:r>
              <a:rPr lang="en-GB" dirty="0" smtClean="0">
                <a:solidFill>
                  <a:srgbClr val="4B4B4B"/>
                </a:solidFill>
              </a:rPr>
              <a:t>Lack of working, calculator errors</a:t>
            </a:r>
          </a:p>
          <a:p>
            <a:pPr>
              <a:spcBef>
                <a:spcPts val="0"/>
              </a:spcBef>
            </a:pPr>
            <a:r>
              <a:rPr lang="en-GB" dirty="0" smtClean="0">
                <a:solidFill>
                  <a:srgbClr val="4B4B4B"/>
                </a:solidFill>
              </a:rPr>
              <a:t>Calculating percentages and percentage increases and percentage decreases</a:t>
            </a:r>
          </a:p>
          <a:p>
            <a:pPr>
              <a:spcBef>
                <a:spcPts val="0"/>
              </a:spcBef>
            </a:pPr>
            <a:r>
              <a:rPr lang="en-GB" dirty="0" smtClean="0">
                <a:solidFill>
                  <a:srgbClr val="4B4B4B"/>
                </a:solidFill>
              </a:rPr>
              <a:t>Substitution into and re-arrangement of equations</a:t>
            </a:r>
          </a:p>
          <a:p>
            <a:pPr marL="0" indent="0">
              <a:buNone/>
            </a:pPr>
            <a:r>
              <a:rPr lang="en-GB" dirty="0" smtClean="0"/>
              <a:t/>
            </a:r>
            <a:br>
              <a:rPr lang="en-GB" dirty="0" smtClean="0"/>
            </a:br>
            <a:r>
              <a:rPr lang="en-GB" dirty="0" smtClean="0"/>
              <a:t>						</a:t>
            </a:r>
          </a:p>
          <a:p>
            <a:pPr marL="0" indent="0">
              <a:buNone/>
            </a:pPr>
            <a:endParaRPr lang="en-GB" dirty="0"/>
          </a:p>
        </p:txBody>
      </p:sp>
      <p:sp>
        <p:nvSpPr>
          <p:cNvPr id="3" name="Slide Number Placeholder 2"/>
          <p:cNvSpPr>
            <a:spLocks noGrp="1"/>
          </p:cNvSpPr>
          <p:nvPr>
            <p:ph type="sldNum" sz="quarter" idx="4"/>
          </p:nvPr>
        </p:nvSpPr>
        <p:spPr/>
        <p:txBody>
          <a:bodyPr/>
          <a:lstStyle/>
          <a:p>
            <a:fld id="{9D4704D4-DAEA-4D4A-A9DC-4373E3AC7101}" type="slidenum">
              <a:rPr lang="en-GB" smtClean="0"/>
              <a:pPr/>
              <a:t>16</a:t>
            </a:fld>
            <a:endParaRPr lang="en-GB" dirty="0"/>
          </a:p>
        </p:txBody>
      </p:sp>
      <p:sp>
        <p:nvSpPr>
          <p:cNvPr id="4" name="Footer Placeholder 3"/>
          <p:cNvSpPr>
            <a:spLocks noGrp="1"/>
          </p:cNvSpPr>
          <p:nvPr>
            <p:ph type="ftr" sz="quarter" idx="10"/>
          </p:nvPr>
        </p:nvSpPr>
        <p:spPr/>
        <p:txBody>
          <a:bodyPr/>
          <a:lstStyle/>
          <a:p>
            <a:r>
              <a:rPr lang="en-US" smtClean="0"/>
              <a:t>Copyright © AQA and its licensors. All rights reserved.</a:t>
            </a:r>
            <a:endParaRPr lang="en-US" dirty="0"/>
          </a:p>
        </p:txBody>
      </p:sp>
    </p:spTree>
    <p:extLst>
      <p:ext uri="{BB962C8B-B14F-4D97-AF65-F5344CB8AC3E}">
        <p14:creationId xmlns:p14="http://schemas.microsoft.com/office/powerpoint/2010/main" val="24984202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Graph skills</a:t>
            </a:r>
            <a:endParaRPr lang="en-GB" dirty="0"/>
          </a:p>
        </p:txBody>
      </p:sp>
      <p:sp>
        <p:nvSpPr>
          <p:cNvPr id="3" name="Content Placeholder 2"/>
          <p:cNvSpPr>
            <a:spLocks noGrp="1"/>
          </p:cNvSpPr>
          <p:nvPr>
            <p:ph idx="1"/>
          </p:nvPr>
        </p:nvSpPr>
        <p:spPr/>
        <p:txBody>
          <a:bodyPr/>
          <a:lstStyle/>
          <a:p>
            <a:pPr>
              <a:spcBef>
                <a:spcPts val="0"/>
              </a:spcBef>
            </a:pPr>
            <a:r>
              <a:rPr lang="en-GB" dirty="0"/>
              <a:t>Graphs should be plotted and drawn with a sharp pencil choosing an appropriate scale which uses most of the paper </a:t>
            </a:r>
            <a:r>
              <a:rPr lang="en-GB" dirty="0" smtClean="0"/>
              <a:t>− </a:t>
            </a:r>
            <a:r>
              <a:rPr lang="en-GB" dirty="0"/>
              <a:t>use crosses rather than dots (this is easier for the examiner to see), check the scale of the axis when reading values and plot all data points </a:t>
            </a:r>
            <a:r>
              <a:rPr lang="en-GB" dirty="0" smtClean="0"/>
              <a:t>given. </a:t>
            </a:r>
            <a:endParaRPr lang="en-GB" dirty="0"/>
          </a:p>
          <a:p>
            <a:pPr>
              <a:spcBef>
                <a:spcPts val="0"/>
              </a:spcBef>
            </a:pPr>
            <a:endParaRPr lang="en-GB" dirty="0"/>
          </a:p>
          <a:p>
            <a:pPr>
              <a:spcBef>
                <a:spcPts val="0"/>
              </a:spcBef>
            </a:pPr>
            <a:r>
              <a:rPr lang="en-GB" dirty="0" smtClean="0"/>
              <a:t>Students need to make use of the data provided, either in a table or in a chart or graph, to answer the question which has been asked.</a:t>
            </a:r>
            <a:endParaRPr lang="en-GB" dirty="0"/>
          </a:p>
          <a:p>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17</a:t>
            </a:fld>
            <a:endParaRPr lang="en-GB" dirty="0"/>
          </a:p>
        </p:txBody>
      </p:sp>
      <p:sp>
        <p:nvSpPr>
          <p:cNvPr id="6" name="Footer Placeholder 5"/>
          <p:cNvSpPr>
            <a:spLocks noGrp="1"/>
          </p:cNvSpPr>
          <p:nvPr>
            <p:ph type="ftr" sz="quarter" idx="3"/>
          </p:nvPr>
        </p:nvSpPr>
        <p:spPr/>
        <p:txBody>
          <a:bodyPr/>
          <a:lstStyle/>
          <a:p>
            <a:r>
              <a:rPr lang="en-US" smtClean="0"/>
              <a:t>Copyright © AQA and its licensors. All rights reserved.</a:t>
            </a:r>
            <a:endParaRPr lang="en-US" dirty="0"/>
          </a:p>
        </p:txBody>
      </p:sp>
    </p:spTree>
    <p:extLst>
      <p:ext uri="{BB962C8B-B14F-4D97-AF65-F5344CB8AC3E}">
        <p14:creationId xmlns:p14="http://schemas.microsoft.com/office/powerpoint/2010/main" val="2895262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225541"/>
            <a:ext cx="8045200" cy="431181"/>
          </a:xfrm>
        </p:spPr>
        <p:txBody>
          <a:bodyPr/>
          <a:lstStyle/>
          <a:p>
            <a:r>
              <a:rPr lang="en-GB" dirty="0" smtClean="0"/>
              <a:t>Using Maths related questions to improve performance</a:t>
            </a:r>
            <a:endParaRPr lang="en-GB" dirty="0"/>
          </a:p>
        </p:txBody>
      </p:sp>
      <p:sp>
        <p:nvSpPr>
          <p:cNvPr id="5" name="Content Placeholder 4"/>
          <p:cNvSpPr>
            <a:spLocks noGrp="1"/>
          </p:cNvSpPr>
          <p:nvPr>
            <p:ph idx="1"/>
          </p:nvPr>
        </p:nvSpPr>
        <p:spPr/>
        <p:txBody>
          <a:bodyPr/>
          <a:lstStyle/>
          <a:p>
            <a:pPr>
              <a:spcBef>
                <a:spcPts val="0"/>
              </a:spcBef>
            </a:pPr>
            <a:r>
              <a:rPr lang="en-GB" dirty="0"/>
              <a:t>M</a:t>
            </a:r>
            <a:r>
              <a:rPr lang="en-GB" dirty="0" smtClean="0"/>
              <a:t>arking student responses</a:t>
            </a:r>
          </a:p>
          <a:p>
            <a:pPr>
              <a:spcBef>
                <a:spcPts val="0"/>
              </a:spcBef>
            </a:pPr>
            <a:r>
              <a:rPr lang="en-GB" dirty="0" smtClean="0"/>
              <a:t>Using exam questions to improve student performance</a:t>
            </a:r>
          </a:p>
          <a:p>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18</a:t>
            </a:fld>
            <a:endParaRPr lang="en-GB" dirty="0"/>
          </a:p>
        </p:txBody>
      </p:sp>
      <p:sp>
        <p:nvSpPr>
          <p:cNvPr id="6" name="Footer Placeholder 5"/>
          <p:cNvSpPr>
            <a:spLocks noGrp="1"/>
          </p:cNvSpPr>
          <p:nvPr>
            <p:ph type="ftr" sz="quarter" idx="11"/>
          </p:nvPr>
        </p:nvSpPr>
        <p:spPr/>
        <p:txBody>
          <a:bodyPr/>
          <a:lstStyle/>
          <a:p>
            <a:r>
              <a:rPr lang="en-US" smtClean="0"/>
              <a:t>Copyright © AQA and its licensors. All rights reserved.</a:t>
            </a:r>
            <a:endParaRPr lang="en-US" dirty="0"/>
          </a:p>
        </p:txBody>
      </p:sp>
    </p:spTree>
    <p:extLst>
      <p:ext uri="{BB962C8B-B14F-4D97-AF65-F5344CB8AC3E}">
        <p14:creationId xmlns:p14="http://schemas.microsoft.com/office/powerpoint/2010/main" val="18771812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Exercise: Marking student responses</a:t>
            </a:r>
            <a:endParaRPr lang="en-GB" sz="3200" dirty="0"/>
          </a:p>
        </p:txBody>
      </p:sp>
      <p:sp>
        <p:nvSpPr>
          <p:cNvPr id="5" name="Content Placeholder 4"/>
          <p:cNvSpPr>
            <a:spLocks noGrp="1"/>
          </p:cNvSpPr>
          <p:nvPr>
            <p:ph idx="1"/>
          </p:nvPr>
        </p:nvSpPr>
        <p:spPr>
          <a:xfrm>
            <a:off x="540000" y="1543792"/>
            <a:ext cx="8045200" cy="4499191"/>
          </a:xfrm>
          <a:ln w="38100">
            <a:noFill/>
          </a:ln>
        </p:spPr>
        <p:txBody>
          <a:bodyPr/>
          <a:lstStyle/>
          <a:p>
            <a:pPr marL="457200" indent="-457200">
              <a:spcBef>
                <a:spcPts val="0"/>
              </a:spcBef>
              <a:buFont typeface="+mj-lt"/>
              <a:buAutoNum type="arabicPeriod"/>
            </a:pPr>
            <a:r>
              <a:rPr lang="en-GB" dirty="0"/>
              <a:t>Mark the responses for examples 1, 2and 3 using the mark schemes</a:t>
            </a:r>
          </a:p>
          <a:p>
            <a:pPr marL="457200" indent="-457200">
              <a:spcBef>
                <a:spcPts val="0"/>
              </a:spcBef>
              <a:buFont typeface="+mj-lt"/>
              <a:buAutoNum type="arabicPeriod"/>
            </a:pPr>
            <a:endParaRPr lang="en-GB" dirty="0"/>
          </a:p>
          <a:p>
            <a:pPr marL="457200" indent="-457200">
              <a:spcBef>
                <a:spcPts val="0"/>
              </a:spcBef>
              <a:buFont typeface="+mj-lt"/>
              <a:buAutoNum type="arabicPeriod"/>
            </a:pPr>
            <a:r>
              <a:rPr lang="en-GB" dirty="0"/>
              <a:t>Discuss your marks with other delegates:</a:t>
            </a:r>
          </a:p>
          <a:p>
            <a:pPr lvl="1">
              <a:spcBef>
                <a:spcPts val="0"/>
              </a:spcBef>
            </a:pPr>
            <a:r>
              <a:rPr lang="en-GB" dirty="0"/>
              <a:t>do you agree with each other?  </a:t>
            </a:r>
          </a:p>
          <a:p>
            <a:pPr lvl="1">
              <a:spcBef>
                <a:spcPts val="0"/>
              </a:spcBef>
            </a:pPr>
            <a:r>
              <a:rPr lang="en-GB" dirty="0"/>
              <a:t>if these responses were indicative of your students’ responses, how could you support them during Year 11, Year 10 and KS3?</a:t>
            </a:r>
          </a:p>
          <a:p>
            <a:pPr lvl="1">
              <a:spcBef>
                <a:spcPts val="0"/>
              </a:spcBef>
            </a:pPr>
            <a:endParaRPr lang="en-GB" dirty="0"/>
          </a:p>
          <a:p>
            <a:pPr marL="457200" indent="-457200">
              <a:spcBef>
                <a:spcPts val="0"/>
              </a:spcBef>
              <a:buFont typeface="+mj-lt"/>
              <a:buAutoNum type="arabicPeriod"/>
            </a:pPr>
            <a:r>
              <a:rPr lang="en-GB" dirty="0"/>
              <a:t>Feedback with the group</a:t>
            </a:r>
          </a:p>
          <a:p>
            <a:pPr lvl="1">
              <a:spcAft>
                <a:spcPts val="600"/>
              </a:spcAft>
            </a:pPr>
            <a:endParaRPr lang="en-GB" dirty="0" smtClean="0"/>
          </a:p>
          <a:p>
            <a:pPr marL="0" indent="0">
              <a:buNone/>
            </a:pPr>
            <a:r>
              <a:rPr lang="en-GB" dirty="0" smtClean="0"/>
              <a:t/>
            </a:r>
            <a:br>
              <a:rPr lang="en-GB" dirty="0" smtClean="0"/>
            </a:br>
            <a:r>
              <a:rPr lang="en-GB" dirty="0" smtClean="0"/>
              <a:t>						</a:t>
            </a:r>
          </a:p>
          <a:p>
            <a:pPr marL="0" indent="0">
              <a:buNone/>
            </a:pPr>
            <a:endParaRPr lang="en-GB" dirty="0"/>
          </a:p>
        </p:txBody>
      </p:sp>
      <p:sp>
        <p:nvSpPr>
          <p:cNvPr id="3" name="Slide Number Placeholder 2"/>
          <p:cNvSpPr>
            <a:spLocks noGrp="1"/>
          </p:cNvSpPr>
          <p:nvPr>
            <p:ph type="sldNum" sz="quarter" idx="4"/>
          </p:nvPr>
        </p:nvSpPr>
        <p:spPr/>
        <p:txBody>
          <a:bodyPr/>
          <a:lstStyle/>
          <a:p>
            <a:fld id="{9D4704D4-DAEA-4D4A-A9DC-4373E3AC7101}" type="slidenum">
              <a:rPr lang="en-GB" smtClean="0"/>
              <a:pPr/>
              <a:t>19</a:t>
            </a:fld>
            <a:endParaRPr lang="en-GB" dirty="0"/>
          </a:p>
        </p:txBody>
      </p:sp>
      <p:sp>
        <p:nvSpPr>
          <p:cNvPr id="4" name="Footer Placeholder 3"/>
          <p:cNvSpPr>
            <a:spLocks noGrp="1"/>
          </p:cNvSpPr>
          <p:nvPr>
            <p:ph type="ftr" sz="quarter" idx="3"/>
          </p:nvPr>
        </p:nvSpPr>
        <p:spPr/>
        <p:txBody>
          <a:bodyPr/>
          <a:lstStyle/>
          <a:p>
            <a:r>
              <a:rPr lang="en-US" smtClean="0"/>
              <a:t>Copyright © AQA and its licensors. All rights reserved.</a:t>
            </a:r>
            <a:endParaRPr lang="en-US" dirty="0"/>
          </a:p>
        </p:txBody>
      </p:sp>
    </p:spTree>
    <p:extLst>
      <p:ext uri="{BB962C8B-B14F-4D97-AF65-F5344CB8AC3E}">
        <p14:creationId xmlns:p14="http://schemas.microsoft.com/office/powerpoint/2010/main" val="2127467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 for the session</a:t>
            </a:r>
            <a:endParaRPr lang="en-GB" dirty="0"/>
          </a:p>
        </p:txBody>
      </p:sp>
      <p:sp>
        <p:nvSpPr>
          <p:cNvPr id="4" name="Content Placeholder 3"/>
          <p:cNvSpPr>
            <a:spLocks noGrp="1"/>
          </p:cNvSpPr>
          <p:nvPr>
            <p:ph idx="1"/>
          </p:nvPr>
        </p:nvSpPr>
        <p:spPr/>
        <p:txBody>
          <a:bodyPr/>
          <a:lstStyle/>
          <a:p>
            <a:pPr>
              <a:spcBef>
                <a:spcPts val="0"/>
              </a:spcBef>
            </a:pPr>
            <a:r>
              <a:rPr lang="en-GB" dirty="0" smtClean="0"/>
              <a:t>Mark schemes and how we apply them</a:t>
            </a:r>
          </a:p>
          <a:p>
            <a:pPr>
              <a:spcBef>
                <a:spcPts val="0"/>
              </a:spcBef>
            </a:pPr>
            <a:r>
              <a:rPr lang="en-GB" dirty="0" smtClean="0"/>
              <a:t>Maths-related questions in GCSE sciences</a:t>
            </a:r>
          </a:p>
          <a:p>
            <a:pPr>
              <a:spcBef>
                <a:spcPts val="0"/>
              </a:spcBef>
            </a:pPr>
            <a:r>
              <a:rPr lang="en-GB" dirty="0" smtClean="0"/>
              <a:t>Exercise using student work</a:t>
            </a:r>
          </a:p>
          <a:p>
            <a:pPr>
              <a:spcBef>
                <a:spcPts val="0"/>
              </a:spcBef>
            </a:pPr>
            <a:r>
              <a:rPr lang="en-GB" dirty="0" smtClean="0"/>
              <a:t>Using exam questions to improve student performance</a:t>
            </a:r>
          </a:p>
          <a:p>
            <a:pPr>
              <a:spcBef>
                <a:spcPts val="0"/>
              </a:spcBef>
            </a:pPr>
            <a:r>
              <a:rPr lang="en-GB" dirty="0" smtClean="0"/>
              <a:t>Assessing Maths skills at different levels of demand</a:t>
            </a:r>
          </a:p>
          <a:p>
            <a:endParaRPr lang="en-GB" dirty="0" smtClean="0"/>
          </a:p>
          <a:p>
            <a:endParaRPr lang="en-GB" dirty="0" smtClean="0"/>
          </a:p>
        </p:txBody>
      </p:sp>
      <p:sp>
        <p:nvSpPr>
          <p:cNvPr id="5" name="Slide Number Placeholder 4"/>
          <p:cNvSpPr>
            <a:spLocks noGrp="1"/>
          </p:cNvSpPr>
          <p:nvPr>
            <p:ph type="sldNum" sz="quarter" idx="4"/>
          </p:nvPr>
        </p:nvSpPr>
        <p:spPr/>
        <p:txBody>
          <a:bodyPr/>
          <a:lstStyle/>
          <a:p>
            <a:fld id="{9D4704D4-DAEA-4D4A-A9DC-4373E3AC7101}" type="slidenum">
              <a:rPr lang="en-GB" smtClean="0"/>
              <a:pPr/>
              <a:t>2</a:t>
            </a:fld>
            <a:endParaRPr lang="en-GB" dirty="0"/>
          </a:p>
        </p:txBody>
      </p:sp>
      <p:sp>
        <p:nvSpPr>
          <p:cNvPr id="6" name="Footer Placeholder 5"/>
          <p:cNvSpPr>
            <a:spLocks noGrp="1"/>
          </p:cNvSpPr>
          <p:nvPr>
            <p:ph type="ftr" sz="quarter" idx="11"/>
          </p:nvPr>
        </p:nvSpPr>
        <p:spPr/>
        <p:txBody>
          <a:bodyPr/>
          <a:lstStyle/>
          <a:p>
            <a:r>
              <a:rPr lang="en-US" smtClean="0"/>
              <a:t>Copyright © AQA and its licensors. All rights reserved.</a:t>
            </a:r>
            <a:endParaRPr lang="en-US" dirty="0"/>
          </a:p>
        </p:txBody>
      </p:sp>
    </p:spTree>
    <p:extLst>
      <p:ext uri="{BB962C8B-B14F-4D97-AF65-F5344CB8AC3E}">
        <p14:creationId xmlns:p14="http://schemas.microsoft.com/office/powerpoint/2010/main" val="34435141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1</a:t>
            </a:r>
            <a:endParaRPr lang="en-GB" sz="3200"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84" t="2814" r="9064" b="9369"/>
          <a:stretch/>
        </p:blipFill>
        <p:spPr bwMode="auto">
          <a:xfrm>
            <a:off x="539999" y="1731599"/>
            <a:ext cx="7032376" cy="4547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4"/>
          </p:nvPr>
        </p:nvSpPr>
        <p:spPr/>
        <p:txBody>
          <a:bodyPr/>
          <a:lstStyle/>
          <a:p>
            <a:fld id="{9D4704D4-DAEA-4D4A-A9DC-4373E3AC7101}" type="slidenum">
              <a:rPr lang="en-GB" smtClean="0"/>
              <a:pPr/>
              <a:t>20</a:t>
            </a:fld>
            <a:endParaRPr lang="en-GB" dirty="0"/>
          </a:p>
        </p:txBody>
      </p:sp>
      <p:sp>
        <p:nvSpPr>
          <p:cNvPr id="4" name="Footer Placeholder 3"/>
          <p:cNvSpPr>
            <a:spLocks noGrp="1"/>
          </p:cNvSpPr>
          <p:nvPr>
            <p:ph type="ftr" sz="quarter" idx="3"/>
          </p:nvPr>
        </p:nvSpPr>
        <p:spPr/>
        <p:txBody>
          <a:bodyPr/>
          <a:lstStyle/>
          <a:p>
            <a:r>
              <a:rPr lang="en-US" smtClean="0"/>
              <a:t>Copyright © AQA and its licensors. All rights reserved.</a:t>
            </a:r>
            <a:endParaRPr lang="en-US" dirty="0"/>
          </a:p>
        </p:txBody>
      </p:sp>
    </p:spTree>
    <p:extLst>
      <p:ext uri="{BB962C8B-B14F-4D97-AF65-F5344CB8AC3E}">
        <p14:creationId xmlns:p14="http://schemas.microsoft.com/office/powerpoint/2010/main" val="4667875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Example 2</a:t>
            </a:r>
            <a:endParaRPr lang="en-GB" sz="3200" dirty="0"/>
          </a:p>
        </p:txBody>
      </p:sp>
      <p:sp>
        <p:nvSpPr>
          <p:cNvPr id="5" name="Content Placeholder 4"/>
          <p:cNvSpPr>
            <a:spLocks noGrp="1"/>
          </p:cNvSpPr>
          <p:nvPr>
            <p:ph idx="1"/>
          </p:nvPr>
        </p:nvSpPr>
        <p:spPr>
          <a:xfrm>
            <a:off x="540000" y="1543792"/>
            <a:ext cx="8045200" cy="4499191"/>
          </a:xfrm>
          <a:ln w="38100">
            <a:noFill/>
          </a:ln>
        </p:spPr>
        <p:txBody>
          <a:bodyPr/>
          <a:lstStyle/>
          <a:p>
            <a:pPr marL="0" indent="0">
              <a:buNone/>
            </a:pPr>
            <a:r>
              <a:rPr lang="en-GB" dirty="0" smtClean="0"/>
              <a:t/>
            </a:r>
            <a:br>
              <a:rPr lang="en-GB" dirty="0" smtClean="0"/>
            </a:br>
            <a:r>
              <a:rPr lang="en-GB" dirty="0" smtClean="0"/>
              <a:t>						</a:t>
            </a:r>
          </a:p>
          <a:p>
            <a:pPr marL="0" indent="0">
              <a:buNone/>
            </a:pPr>
            <a:endParaRPr lang="en-GB" dirty="0"/>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574" t="3062" r="8858" b="10606"/>
          <a:stretch/>
        </p:blipFill>
        <p:spPr bwMode="auto">
          <a:xfrm>
            <a:off x="540000" y="1731599"/>
            <a:ext cx="7089526" cy="4523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4"/>
          </p:nvPr>
        </p:nvSpPr>
        <p:spPr/>
        <p:txBody>
          <a:bodyPr/>
          <a:lstStyle/>
          <a:p>
            <a:fld id="{9D4704D4-DAEA-4D4A-A9DC-4373E3AC7101}" type="slidenum">
              <a:rPr lang="en-GB" smtClean="0"/>
              <a:pPr/>
              <a:t>21</a:t>
            </a:fld>
            <a:endParaRPr lang="en-GB" dirty="0"/>
          </a:p>
        </p:txBody>
      </p:sp>
      <p:sp>
        <p:nvSpPr>
          <p:cNvPr id="4" name="Footer Placeholder 3"/>
          <p:cNvSpPr>
            <a:spLocks noGrp="1"/>
          </p:cNvSpPr>
          <p:nvPr>
            <p:ph type="ftr" sz="quarter" idx="3"/>
          </p:nvPr>
        </p:nvSpPr>
        <p:spPr/>
        <p:txBody>
          <a:bodyPr/>
          <a:lstStyle/>
          <a:p>
            <a:r>
              <a:rPr lang="en-US" smtClean="0"/>
              <a:t>Copyright © AQA and its licensors. All rights reserved.</a:t>
            </a:r>
            <a:endParaRPr lang="en-US" dirty="0"/>
          </a:p>
        </p:txBody>
      </p:sp>
    </p:spTree>
    <p:extLst>
      <p:ext uri="{BB962C8B-B14F-4D97-AF65-F5344CB8AC3E}">
        <p14:creationId xmlns:p14="http://schemas.microsoft.com/office/powerpoint/2010/main" val="6544540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Example 3</a:t>
            </a:r>
            <a:endParaRPr lang="en-GB" sz="3200" dirty="0"/>
          </a:p>
        </p:txBody>
      </p:sp>
      <p:sp>
        <p:nvSpPr>
          <p:cNvPr id="3" name="Slide Number Placeholder 2"/>
          <p:cNvSpPr>
            <a:spLocks noGrp="1"/>
          </p:cNvSpPr>
          <p:nvPr>
            <p:ph type="sldNum" sz="quarter" idx="4"/>
          </p:nvPr>
        </p:nvSpPr>
        <p:spPr/>
        <p:txBody>
          <a:bodyPr/>
          <a:lstStyle/>
          <a:p>
            <a:fld id="{9D4704D4-DAEA-4D4A-A9DC-4373E3AC7101}" type="slidenum">
              <a:rPr lang="en-GB" smtClean="0"/>
              <a:pPr/>
              <a:t>22</a:t>
            </a:fld>
            <a:endParaRPr lang="en-GB" dirty="0"/>
          </a:p>
        </p:txBody>
      </p:sp>
      <p:sp>
        <p:nvSpPr>
          <p:cNvPr id="4" name="Footer Placeholder 3"/>
          <p:cNvSpPr>
            <a:spLocks noGrp="1"/>
          </p:cNvSpPr>
          <p:nvPr>
            <p:ph type="ftr" sz="quarter" idx="3"/>
          </p:nvPr>
        </p:nvSpPr>
        <p:spPr/>
        <p:txBody>
          <a:bodyPr/>
          <a:lstStyle/>
          <a:p>
            <a:r>
              <a:rPr lang="en-US" smtClean="0"/>
              <a:t>Copyright © AQA and its licensors. All rights reserved.</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00" y="1731600"/>
            <a:ext cx="6153150" cy="455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6355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exam questions to improve performance</a:t>
            </a:r>
            <a:endParaRPr lang="en-GB" sz="3200" dirty="0"/>
          </a:p>
        </p:txBody>
      </p:sp>
      <p:sp>
        <p:nvSpPr>
          <p:cNvPr id="5" name="Content Placeholder 4"/>
          <p:cNvSpPr>
            <a:spLocks noGrp="1"/>
          </p:cNvSpPr>
          <p:nvPr>
            <p:ph idx="1"/>
          </p:nvPr>
        </p:nvSpPr>
        <p:spPr>
          <a:ln w="38100">
            <a:noFill/>
          </a:ln>
        </p:spPr>
        <p:txBody>
          <a:bodyPr/>
          <a:lstStyle/>
          <a:p>
            <a:pPr>
              <a:spcBef>
                <a:spcPts val="0"/>
              </a:spcBef>
            </a:pPr>
            <a:r>
              <a:rPr lang="en-GB" dirty="0">
                <a:solidFill>
                  <a:srgbClr val="4B4B4B"/>
                </a:solidFill>
              </a:rPr>
              <a:t>Use as examples in the </a:t>
            </a:r>
            <a:r>
              <a:rPr lang="en-GB" dirty="0" smtClean="0">
                <a:solidFill>
                  <a:srgbClr val="4B4B4B"/>
                </a:solidFill>
              </a:rPr>
              <a:t>classroom</a:t>
            </a:r>
          </a:p>
          <a:p>
            <a:pPr>
              <a:spcBef>
                <a:spcPts val="0"/>
              </a:spcBef>
            </a:pPr>
            <a:r>
              <a:rPr lang="en-GB" dirty="0" smtClean="0">
                <a:solidFill>
                  <a:srgbClr val="4B4B4B"/>
                </a:solidFill>
              </a:rPr>
              <a:t>Look </a:t>
            </a:r>
            <a:r>
              <a:rPr lang="en-GB" dirty="0">
                <a:solidFill>
                  <a:srgbClr val="4B4B4B"/>
                </a:solidFill>
              </a:rPr>
              <a:t>at key points in the response </a:t>
            </a:r>
            <a:r>
              <a:rPr lang="en-GB" dirty="0" smtClean="0">
                <a:solidFill>
                  <a:srgbClr val="4B4B4B"/>
                </a:solidFill>
              </a:rPr>
              <a:t>that gain marks</a:t>
            </a:r>
          </a:p>
          <a:p>
            <a:pPr>
              <a:spcBef>
                <a:spcPts val="0"/>
              </a:spcBef>
            </a:pPr>
            <a:r>
              <a:rPr lang="en-GB" dirty="0" smtClean="0">
                <a:solidFill>
                  <a:srgbClr val="4B4B4B"/>
                </a:solidFill>
              </a:rPr>
              <a:t>Discuss mark scheme requirements with students</a:t>
            </a:r>
            <a:endParaRPr lang="en-GB" dirty="0">
              <a:solidFill>
                <a:srgbClr val="4B4B4B"/>
              </a:solidFill>
            </a:endParaRPr>
          </a:p>
          <a:p>
            <a:pPr>
              <a:spcBef>
                <a:spcPts val="0"/>
              </a:spcBef>
            </a:pPr>
            <a:r>
              <a:rPr lang="en-GB" dirty="0" smtClean="0">
                <a:solidFill>
                  <a:srgbClr val="4B4B4B"/>
                </a:solidFill>
              </a:rPr>
              <a:t>Students mark their own or each other’s work</a:t>
            </a:r>
          </a:p>
          <a:p>
            <a:pPr>
              <a:spcBef>
                <a:spcPts val="0"/>
              </a:spcBef>
            </a:pPr>
            <a:r>
              <a:rPr lang="en-GB" dirty="0" smtClean="0">
                <a:solidFill>
                  <a:srgbClr val="4B4B4B"/>
                </a:solidFill>
              </a:rPr>
              <a:t>Group discussions on how a response could be improved to gain more marks</a:t>
            </a:r>
          </a:p>
          <a:p>
            <a:pPr>
              <a:spcAft>
                <a:spcPts val="600"/>
              </a:spcAft>
            </a:pPr>
            <a:endParaRPr lang="en-GB" dirty="0" smtClean="0">
              <a:solidFill>
                <a:srgbClr val="4B4B4B"/>
              </a:solidFill>
            </a:endParaRPr>
          </a:p>
          <a:p>
            <a:pPr>
              <a:spcAft>
                <a:spcPts val="600"/>
              </a:spcAft>
            </a:pPr>
            <a:endParaRPr lang="en-GB" dirty="0" smtClean="0">
              <a:solidFill>
                <a:srgbClr val="4B4B4B"/>
              </a:solidFill>
            </a:endParaRPr>
          </a:p>
          <a:p>
            <a:pPr>
              <a:spcAft>
                <a:spcPts val="600"/>
              </a:spcAft>
            </a:pPr>
            <a:endParaRPr lang="en-GB" dirty="0" smtClean="0"/>
          </a:p>
          <a:p>
            <a:pPr marL="0" indent="0">
              <a:buNone/>
            </a:pPr>
            <a:r>
              <a:rPr lang="en-GB" dirty="0" smtClean="0"/>
              <a:t/>
            </a:r>
            <a:br>
              <a:rPr lang="en-GB" dirty="0" smtClean="0"/>
            </a:br>
            <a:r>
              <a:rPr lang="en-GB" dirty="0" smtClean="0"/>
              <a:t>						</a:t>
            </a:r>
          </a:p>
          <a:p>
            <a:pPr marL="0" indent="0">
              <a:buNone/>
            </a:pPr>
            <a:endParaRPr lang="en-GB" dirty="0"/>
          </a:p>
        </p:txBody>
      </p:sp>
      <p:sp>
        <p:nvSpPr>
          <p:cNvPr id="3" name="Slide Number Placeholder 2"/>
          <p:cNvSpPr>
            <a:spLocks noGrp="1"/>
          </p:cNvSpPr>
          <p:nvPr>
            <p:ph type="sldNum" sz="quarter" idx="4"/>
          </p:nvPr>
        </p:nvSpPr>
        <p:spPr/>
        <p:txBody>
          <a:bodyPr/>
          <a:lstStyle/>
          <a:p>
            <a:fld id="{9D4704D4-DAEA-4D4A-A9DC-4373E3AC7101}" type="slidenum">
              <a:rPr lang="en-GB" smtClean="0"/>
              <a:pPr/>
              <a:t>23</a:t>
            </a:fld>
            <a:endParaRPr lang="en-GB" dirty="0"/>
          </a:p>
        </p:txBody>
      </p:sp>
      <p:sp>
        <p:nvSpPr>
          <p:cNvPr id="4" name="Footer Placeholder 3"/>
          <p:cNvSpPr>
            <a:spLocks noGrp="1"/>
          </p:cNvSpPr>
          <p:nvPr>
            <p:ph type="ftr" sz="quarter" idx="10"/>
          </p:nvPr>
        </p:nvSpPr>
        <p:spPr/>
        <p:txBody>
          <a:bodyPr/>
          <a:lstStyle/>
          <a:p>
            <a:r>
              <a:rPr lang="en-US" smtClean="0"/>
              <a:t>Copyright © AQA and its licensors. All rights reserved.</a:t>
            </a:r>
            <a:endParaRPr lang="en-US" dirty="0"/>
          </a:p>
        </p:txBody>
      </p:sp>
    </p:spTree>
    <p:extLst>
      <p:ext uri="{BB962C8B-B14F-4D97-AF65-F5344CB8AC3E}">
        <p14:creationId xmlns:p14="http://schemas.microsoft.com/office/powerpoint/2010/main" val="16017166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Factors that contribute to level </a:t>
            </a:r>
            <a:r>
              <a:rPr lang="en-GB" dirty="0"/>
              <a:t>of demand</a:t>
            </a:r>
            <a:endParaRPr lang="en-GB" sz="3200" dirty="0"/>
          </a:p>
        </p:txBody>
      </p:sp>
      <p:sp>
        <p:nvSpPr>
          <p:cNvPr id="5" name="Content Placeholder 4"/>
          <p:cNvSpPr>
            <a:spLocks noGrp="1"/>
          </p:cNvSpPr>
          <p:nvPr>
            <p:ph idx="1"/>
          </p:nvPr>
        </p:nvSpPr>
        <p:spPr>
          <a:ln w="38100">
            <a:noFill/>
          </a:ln>
        </p:spPr>
        <p:txBody>
          <a:bodyPr/>
          <a:lstStyle/>
          <a:p>
            <a:pPr>
              <a:spcBef>
                <a:spcPts val="0"/>
              </a:spcBef>
            </a:pPr>
            <a:r>
              <a:rPr lang="en-GB" dirty="0" smtClean="0">
                <a:solidFill>
                  <a:srgbClr val="4B4B4B"/>
                </a:solidFill>
              </a:rPr>
              <a:t>Content being assessed</a:t>
            </a:r>
          </a:p>
          <a:p>
            <a:pPr>
              <a:spcBef>
                <a:spcPts val="0"/>
              </a:spcBef>
            </a:pPr>
            <a:r>
              <a:rPr lang="en-GB" dirty="0" smtClean="0">
                <a:solidFill>
                  <a:srgbClr val="4B4B4B"/>
                </a:solidFill>
              </a:rPr>
              <a:t>Command word</a:t>
            </a:r>
          </a:p>
          <a:p>
            <a:pPr>
              <a:spcBef>
                <a:spcPts val="0"/>
              </a:spcBef>
            </a:pPr>
            <a:r>
              <a:rPr lang="en-GB" dirty="0" smtClean="0">
                <a:solidFill>
                  <a:srgbClr val="4B4B4B"/>
                </a:solidFill>
              </a:rPr>
              <a:t>Amount of cueing</a:t>
            </a:r>
          </a:p>
          <a:p>
            <a:pPr>
              <a:spcBef>
                <a:spcPts val="0"/>
              </a:spcBef>
            </a:pPr>
            <a:r>
              <a:rPr lang="en-GB" dirty="0" smtClean="0">
                <a:solidFill>
                  <a:srgbClr val="4B4B4B"/>
                </a:solidFill>
              </a:rPr>
              <a:t>Type of question</a:t>
            </a:r>
          </a:p>
          <a:p>
            <a:pPr>
              <a:spcBef>
                <a:spcPts val="0"/>
              </a:spcBef>
            </a:pPr>
            <a:r>
              <a:rPr lang="en-GB" dirty="0" smtClean="0">
                <a:solidFill>
                  <a:srgbClr val="4B4B4B"/>
                </a:solidFill>
              </a:rPr>
              <a:t>Amount/complexity of data</a:t>
            </a:r>
          </a:p>
          <a:p>
            <a:pPr>
              <a:spcBef>
                <a:spcPts val="0"/>
              </a:spcBef>
            </a:pPr>
            <a:r>
              <a:rPr lang="en-GB" dirty="0" smtClean="0">
                <a:solidFill>
                  <a:srgbClr val="4B4B4B"/>
                </a:solidFill>
              </a:rPr>
              <a:t>Context</a:t>
            </a:r>
          </a:p>
          <a:p>
            <a:pPr>
              <a:spcAft>
                <a:spcPts val="600"/>
              </a:spcAft>
            </a:pPr>
            <a:endParaRPr lang="en-GB" dirty="0" smtClean="0">
              <a:solidFill>
                <a:srgbClr val="4B4B4B"/>
              </a:solidFill>
            </a:endParaRPr>
          </a:p>
          <a:p>
            <a:pPr>
              <a:spcAft>
                <a:spcPts val="600"/>
              </a:spcAft>
            </a:pPr>
            <a:endParaRPr lang="en-GB" dirty="0" smtClean="0">
              <a:solidFill>
                <a:srgbClr val="4B4B4B"/>
              </a:solidFill>
            </a:endParaRPr>
          </a:p>
          <a:p>
            <a:pPr>
              <a:spcAft>
                <a:spcPts val="600"/>
              </a:spcAft>
            </a:pPr>
            <a:endParaRPr lang="en-GB" dirty="0" smtClean="0">
              <a:solidFill>
                <a:srgbClr val="4B4B4B"/>
              </a:solidFill>
            </a:endParaRPr>
          </a:p>
          <a:p>
            <a:pPr>
              <a:spcAft>
                <a:spcPts val="600"/>
              </a:spcAft>
            </a:pPr>
            <a:endParaRPr lang="en-GB" dirty="0" smtClean="0"/>
          </a:p>
          <a:p>
            <a:pPr marL="0" indent="0">
              <a:buNone/>
            </a:pPr>
            <a:r>
              <a:rPr lang="en-GB" dirty="0" smtClean="0"/>
              <a:t/>
            </a:r>
            <a:br>
              <a:rPr lang="en-GB" dirty="0" smtClean="0"/>
            </a:br>
            <a:r>
              <a:rPr lang="en-GB" dirty="0" smtClean="0"/>
              <a:t>						</a:t>
            </a:r>
          </a:p>
          <a:p>
            <a:pPr marL="0" indent="0">
              <a:buNone/>
            </a:pPr>
            <a:endParaRPr lang="en-GB" dirty="0"/>
          </a:p>
        </p:txBody>
      </p:sp>
      <p:sp>
        <p:nvSpPr>
          <p:cNvPr id="3" name="Slide Number Placeholder 2"/>
          <p:cNvSpPr>
            <a:spLocks noGrp="1"/>
          </p:cNvSpPr>
          <p:nvPr>
            <p:ph type="sldNum" sz="quarter" idx="4"/>
          </p:nvPr>
        </p:nvSpPr>
        <p:spPr/>
        <p:txBody>
          <a:bodyPr/>
          <a:lstStyle/>
          <a:p>
            <a:fld id="{9D4704D4-DAEA-4D4A-A9DC-4373E3AC7101}" type="slidenum">
              <a:rPr lang="en-GB" smtClean="0"/>
              <a:pPr/>
              <a:t>24</a:t>
            </a:fld>
            <a:endParaRPr lang="en-GB" dirty="0"/>
          </a:p>
        </p:txBody>
      </p:sp>
      <p:sp>
        <p:nvSpPr>
          <p:cNvPr id="4" name="Footer Placeholder 3"/>
          <p:cNvSpPr>
            <a:spLocks noGrp="1"/>
          </p:cNvSpPr>
          <p:nvPr>
            <p:ph type="ftr" sz="quarter" idx="10"/>
          </p:nvPr>
        </p:nvSpPr>
        <p:spPr/>
        <p:txBody>
          <a:bodyPr/>
          <a:lstStyle/>
          <a:p>
            <a:r>
              <a:rPr lang="en-US" smtClean="0"/>
              <a:t>Copyright © AQA and its licensors. All rights reserved.</a:t>
            </a:r>
            <a:endParaRPr lang="en-US" dirty="0"/>
          </a:p>
        </p:txBody>
      </p:sp>
    </p:spTree>
    <p:extLst>
      <p:ext uri="{BB962C8B-B14F-4D97-AF65-F5344CB8AC3E}">
        <p14:creationId xmlns:p14="http://schemas.microsoft.com/office/powerpoint/2010/main" val="28051280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How did we do?</a:t>
            </a:r>
            <a:endParaRPr lang="en-GB" sz="3200" dirty="0"/>
          </a:p>
        </p:txBody>
      </p:sp>
      <p:sp>
        <p:nvSpPr>
          <p:cNvPr id="5" name="Content Placeholder 4"/>
          <p:cNvSpPr>
            <a:spLocks noGrp="1"/>
          </p:cNvSpPr>
          <p:nvPr>
            <p:ph idx="1"/>
          </p:nvPr>
        </p:nvSpPr>
        <p:spPr>
          <a:prstGeom prst="rect">
            <a:avLst/>
          </a:prstGeom>
        </p:spPr>
        <p:txBody>
          <a:bodyPr/>
          <a:lstStyle/>
          <a:p>
            <a:pPr>
              <a:spcBef>
                <a:spcPts val="0"/>
              </a:spcBef>
            </a:pPr>
            <a:r>
              <a:rPr lang="en-GB" sz="2400" dirty="0"/>
              <a:t>Please rate this session on the </a:t>
            </a:r>
            <a:r>
              <a:rPr lang="en-GB" sz="2400" b="1" dirty="0"/>
              <a:t>Sched Conference </a:t>
            </a:r>
            <a:r>
              <a:rPr lang="en-GB" sz="2400" b="1" dirty="0" smtClean="0"/>
              <a:t>app</a:t>
            </a:r>
            <a:r>
              <a:rPr lang="en-GB" sz="2400" dirty="0" smtClean="0"/>
              <a:t>.</a:t>
            </a:r>
          </a:p>
          <a:p>
            <a:pPr>
              <a:spcBef>
                <a:spcPts val="0"/>
              </a:spcBef>
            </a:pPr>
            <a:endParaRPr lang="en-GB" sz="2400" dirty="0"/>
          </a:p>
          <a:p>
            <a:pPr>
              <a:spcBef>
                <a:spcPts val="0"/>
              </a:spcBef>
            </a:pPr>
            <a:r>
              <a:rPr lang="en-GB" sz="2400" dirty="0" smtClean="0"/>
              <a:t>Using </a:t>
            </a:r>
            <a:r>
              <a:rPr lang="en-GB" sz="2400" dirty="0"/>
              <a:t>the </a:t>
            </a:r>
            <a:r>
              <a:rPr lang="en-GB" sz="2400" dirty="0" smtClean="0"/>
              <a:t>postcards provided, </a:t>
            </a:r>
            <a:r>
              <a:rPr lang="en-GB" sz="2400" dirty="0"/>
              <a:t>please </a:t>
            </a:r>
            <a:r>
              <a:rPr lang="en-GB" sz="2400" dirty="0" smtClean="0"/>
              <a:t>write:</a:t>
            </a:r>
          </a:p>
          <a:p>
            <a:pPr lvl="1">
              <a:spcBef>
                <a:spcPts val="0"/>
              </a:spcBef>
              <a:buFont typeface="Arial" panose="020B0604020202020204" pitchFamily="34" charset="0"/>
              <a:buChar char="•"/>
            </a:pPr>
            <a:r>
              <a:rPr lang="en-GB" sz="2400" dirty="0" smtClean="0"/>
              <a:t>one thing you enjoyed about our session or will take away for your teaching</a:t>
            </a:r>
          </a:p>
          <a:p>
            <a:pPr lvl="1">
              <a:spcBef>
                <a:spcPts val="0"/>
              </a:spcBef>
              <a:buFont typeface="Arial" panose="020B0604020202020204" pitchFamily="34" charset="0"/>
              <a:buChar char="•"/>
            </a:pPr>
            <a:r>
              <a:rPr lang="en-GB" sz="2400" dirty="0" smtClean="0"/>
              <a:t>one thing you feel could </a:t>
            </a:r>
            <a:r>
              <a:rPr lang="en-GB" sz="2400" dirty="0"/>
              <a:t>be </a:t>
            </a:r>
            <a:r>
              <a:rPr lang="en-GB" sz="2400" dirty="0" smtClean="0"/>
              <a:t>improved.</a:t>
            </a:r>
          </a:p>
          <a:p>
            <a:pPr lvl="1">
              <a:spcBef>
                <a:spcPts val="0"/>
              </a:spcBef>
              <a:buFont typeface="Arial" panose="020B0604020202020204" pitchFamily="34" charset="0"/>
              <a:buChar char="•"/>
            </a:pPr>
            <a:endParaRPr lang="en-GB" sz="2400" dirty="0" smtClean="0"/>
          </a:p>
          <a:p>
            <a:pPr>
              <a:spcBef>
                <a:spcPts val="0"/>
              </a:spcBef>
              <a:buFont typeface="Arial" panose="020B0604020202020204" pitchFamily="34" charset="0"/>
              <a:buChar char="•"/>
            </a:pPr>
            <a:r>
              <a:rPr lang="en-GB" sz="2400" dirty="0" smtClean="0"/>
              <a:t>Please hand your postcard in as you leave.</a:t>
            </a:r>
            <a:endParaRPr lang="en-GB" sz="2400" dirty="0"/>
          </a:p>
          <a:p>
            <a:pPr lvl="1">
              <a:buFont typeface="Arial" panose="020B0604020202020204" pitchFamily="34" charset="0"/>
              <a:buChar char="•"/>
            </a:pPr>
            <a:endParaRPr lang="en-GB" sz="1800" dirty="0"/>
          </a:p>
          <a:p>
            <a:pPr marL="0" indent="0">
              <a:buNone/>
            </a:pPr>
            <a:endParaRPr lang="en-GB" dirty="0"/>
          </a:p>
        </p:txBody>
      </p:sp>
      <p:sp>
        <p:nvSpPr>
          <p:cNvPr id="6" name="Slide Number Placeholder 5"/>
          <p:cNvSpPr>
            <a:spLocks noGrp="1"/>
          </p:cNvSpPr>
          <p:nvPr>
            <p:ph type="sldNum" sz="quarter" idx="4"/>
          </p:nvPr>
        </p:nvSpPr>
        <p:spPr/>
        <p:txBody>
          <a:bodyPr/>
          <a:lstStyle/>
          <a:p>
            <a:fld id="{9D4704D4-DAEA-4D4A-A9DC-4373E3AC7101}" type="slidenum">
              <a:rPr lang="en-GB" smtClean="0"/>
              <a:pPr/>
              <a:t>25</a:t>
            </a:fld>
            <a:endParaRPr lang="en-GB" dirty="0"/>
          </a:p>
        </p:txBody>
      </p:sp>
      <p:sp>
        <p:nvSpPr>
          <p:cNvPr id="7" name="Footer Placeholder 6"/>
          <p:cNvSpPr>
            <a:spLocks noGrp="1"/>
          </p:cNvSpPr>
          <p:nvPr>
            <p:ph type="ftr" sz="quarter" idx="10"/>
          </p:nvPr>
        </p:nvSpPr>
        <p:spPr/>
        <p:txBody>
          <a:bodyPr/>
          <a:lstStyle/>
          <a:p>
            <a:r>
              <a:rPr lang="en-US" smtClean="0"/>
              <a:t>Copyright © AQA and its licensors. All rights reserved.</a:t>
            </a:r>
            <a:endParaRPr lang="en-US" dirty="0"/>
          </a:p>
        </p:txBody>
      </p:sp>
    </p:spTree>
    <p:extLst>
      <p:ext uri="{BB962C8B-B14F-4D97-AF65-F5344CB8AC3E}">
        <p14:creationId xmlns:p14="http://schemas.microsoft.com/office/powerpoint/2010/main" val="6384639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Get in touch</a:t>
            </a:r>
            <a:endParaRPr lang="en-GB" dirty="0"/>
          </a:p>
        </p:txBody>
      </p:sp>
      <p:sp>
        <p:nvSpPr>
          <p:cNvPr id="3" name="Footer Placeholder 2"/>
          <p:cNvSpPr>
            <a:spLocks noGrp="1"/>
          </p:cNvSpPr>
          <p:nvPr>
            <p:ph type="ftr" sz="quarter" idx="11"/>
          </p:nvPr>
        </p:nvSpPr>
        <p:spPr/>
        <p:txBody>
          <a:bodyPr/>
          <a:lstStyle/>
          <a:p>
            <a:r>
              <a:rPr lang="en-US" smtClean="0"/>
              <a:t>Copyright © AQA and its licensors. All rights reserved.</a:t>
            </a:r>
            <a:endParaRPr lang="en-US"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26</a:t>
            </a:fld>
            <a:endParaRPr lang="en-GB" dirty="0"/>
          </a:p>
        </p:txBody>
      </p:sp>
      <p:sp>
        <p:nvSpPr>
          <p:cNvPr id="7" name="Content Placeholder 6"/>
          <p:cNvSpPr>
            <a:spLocks noGrp="1"/>
          </p:cNvSpPr>
          <p:nvPr>
            <p:ph idx="1"/>
          </p:nvPr>
        </p:nvSpPr>
        <p:spPr>
          <a:xfrm>
            <a:off x="540000" y="1731713"/>
            <a:ext cx="3993900" cy="4406804"/>
          </a:xfrm>
        </p:spPr>
        <p:txBody>
          <a:bodyPr/>
          <a:lstStyle/>
          <a:p>
            <a:pPr marL="0" indent="0">
              <a:buNone/>
            </a:pPr>
            <a:r>
              <a:rPr lang="en-GB" dirty="0"/>
              <a:t>T: 01483 477756</a:t>
            </a:r>
          </a:p>
          <a:p>
            <a:pPr marL="0" indent="0">
              <a:buNone/>
            </a:pPr>
            <a:r>
              <a:rPr lang="en-GB" dirty="0" smtClean="0"/>
              <a:t>E: </a:t>
            </a:r>
            <a:r>
              <a:rPr lang="en-GB" u="sng" dirty="0" smtClean="0">
                <a:hlinkClick r:id="rId2"/>
              </a:rPr>
              <a:t>gcsescience@aqa.org.uk</a:t>
            </a:r>
            <a:r>
              <a:rPr lang="en-GB" dirty="0" smtClean="0"/>
              <a:t> </a:t>
            </a:r>
            <a:endParaRPr lang="en-GB" dirty="0"/>
          </a:p>
          <a:p>
            <a:pPr marL="0" indent="0">
              <a:buNone/>
            </a:pPr>
            <a:r>
              <a:rPr lang="en-GB" dirty="0"/>
              <a:t> </a:t>
            </a:r>
          </a:p>
        </p:txBody>
      </p:sp>
    </p:spTree>
    <p:extLst>
      <p:ext uri="{BB962C8B-B14F-4D97-AF65-F5344CB8AC3E}">
        <p14:creationId xmlns:p14="http://schemas.microsoft.com/office/powerpoint/2010/main" val="682440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Thank you</a:t>
            </a:r>
            <a:endParaRPr lang="en-GB" dirty="0"/>
          </a:p>
        </p:txBody>
      </p:sp>
      <p:sp>
        <p:nvSpPr>
          <p:cNvPr id="4" name="Slide Number Placeholder 3"/>
          <p:cNvSpPr>
            <a:spLocks noGrp="1"/>
          </p:cNvSpPr>
          <p:nvPr>
            <p:ph type="sldNum" sz="quarter" idx="10"/>
          </p:nvPr>
        </p:nvSpPr>
        <p:spPr/>
        <p:txBody>
          <a:bodyPr/>
          <a:lstStyle/>
          <a:p>
            <a:fld id="{9D4704D4-DAEA-4D4A-A9DC-4373E3AC7101}" type="slidenum">
              <a:rPr lang="en-GB" smtClean="0"/>
              <a:pPr/>
              <a:t>27</a:t>
            </a:fld>
            <a:endParaRPr lang="en-GB" dirty="0"/>
          </a:p>
        </p:txBody>
      </p:sp>
      <p:sp>
        <p:nvSpPr>
          <p:cNvPr id="5" name="Footer Placeholder 4"/>
          <p:cNvSpPr>
            <a:spLocks noGrp="1"/>
          </p:cNvSpPr>
          <p:nvPr>
            <p:ph type="ftr" sz="quarter" idx="11"/>
          </p:nvPr>
        </p:nvSpPr>
        <p:spPr/>
        <p:txBody>
          <a:bodyPr/>
          <a:lstStyle/>
          <a:p>
            <a:r>
              <a:rPr lang="en-US" smtClean="0"/>
              <a:t>Copyright © AQA and its licensors. All rights reserved.</a:t>
            </a:r>
            <a:endParaRPr lang="en-US" dirty="0"/>
          </a:p>
        </p:txBody>
      </p:sp>
    </p:spTree>
    <p:extLst>
      <p:ext uri="{BB962C8B-B14F-4D97-AF65-F5344CB8AC3E}">
        <p14:creationId xmlns:p14="http://schemas.microsoft.com/office/powerpoint/2010/main" val="690332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Mark schemes and how we apply them</a:t>
            </a:r>
            <a:endParaRPr lang="en-GB" dirty="0"/>
          </a:p>
        </p:txBody>
      </p:sp>
      <p:sp>
        <p:nvSpPr>
          <p:cNvPr id="5" name="Content Placeholder 4"/>
          <p:cNvSpPr>
            <a:spLocks noGrp="1"/>
          </p:cNvSpPr>
          <p:nvPr>
            <p:ph idx="1"/>
          </p:nvPr>
        </p:nvSpPr>
        <p:spPr/>
        <p:txBody>
          <a:bodyPr/>
          <a:lstStyle/>
          <a:p>
            <a:pPr>
              <a:spcBef>
                <a:spcPts val="0"/>
              </a:spcBef>
            </a:pPr>
            <a:r>
              <a:rPr lang="en-GB" dirty="0" smtClean="0"/>
              <a:t>What is the mark scheme for?</a:t>
            </a:r>
          </a:p>
          <a:p>
            <a:pPr>
              <a:spcBef>
                <a:spcPts val="0"/>
              </a:spcBef>
            </a:pPr>
            <a:r>
              <a:rPr lang="en-GB" dirty="0" smtClean="0"/>
              <a:t>Our GCSE Science mark schemes</a:t>
            </a:r>
          </a:p>
          <a:p>
            <a:pPr>
              <a:spcBef>
                <a:spcPts val="0"/>
              </a:spcBef>
            </a:pPr>
            <a:r>
              <a:rPr lang="en-GB" dirty="0" smtClean="0"/>
              <a:t>Points-based mark schemes</a:t>
            </a:r>
          </a:p>
          <a:p>
            <a:pPr>
              <a:spcBef>
                <a:spcPts val="0"/>
              </a:spcBef>
            </a:pPr>
            <a:r>
              <a:rPr lang="en-GB" dirty="0" smtClean="0"/>
              <a:t>Levels of response mark schemes</a:t>
            </a:r>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3</a:t>
            </a:fld>
            <a:endParaRPr lang="en-GB" dirty="0"/>
          </a:p>
        </p:txBody>
      </p:sp>
      <p:sp>
        <p:nvSpPr>
          <p:cNvPr id="6" name="Footer Placeholder 5"/>
          <p:cNvSpPr>
            <a:spLocks noGrp="1"/>
          </p:cNvSpPr>
          <p:nvPr>
            <p:ph type="ftr" sz="quarter" idx="11"/>
          </p:nvPr>
        </p:nvSpPr>
        <p:spPr/>
        <p:txBody>
          <a:bodyPr/>
          <a:lstStyle/>
          <a:p>
            <a:r>
              <a:rPr lang="en-US" smtClean="0"/>
              <a:t>Copyright © AQA and its licensors. All rights reserved.</a:t>
            </a:r>
            <a:endParaRPr lang="en-US" dirty="0"/>
          </a:p>
        </p:txBody>
      </p:sp>
    </p:spTree>
    <p:extLst>
      <p:ext uri="{BB962C8B-B14F-4D97-AF65-F5344CB8AC3E}">
        <p14:creationId xmlns:p14="http://schemas.microsoft.com/office/powerpoint/2010/main" val="1484746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mark scheme for?</a:t>
            </a:r>
            <a:endParaRPr lang="en-GB" dirty="0"/>
          </a:p>
        </p:txBody>
      </p:sp>
      <p:sp>
        <p:nvSpPr>
          <p:cNvPr id="5" name="Content Placeholder 4"/>
          <p:cNvSpPr>
            <a:spLocks noGrp="1"/>
          </p:cNvSpPr>
          <p:nvPr>
            <p:ph idx="1"/>
          </p:nvPr>
        </p:nvSpPr>
        <p:spPr/>
        <p:txBody>
          <a:bodyPr/>
          <a:lstStyle/>
          <a:p>
            <a:pPr>
              <a:spcBef>
                <a:spcPts val="0"/>
              </a:spcBef>
            </a:pPr>
            <a:r>
              <a:rPr lang="en-GB" dirty="0" smtClean="0"/>
              <a:t>To evaluate the evidence from each student fairly</a:t>
            </a:r>
          </a:p>
          <a:p>
            <a:pPr>
              <a:spcBef>
                <a:spcPts val="0"/>
              </a:spcBef>
            </a:pPr>
            <a:r>
              <a:rPr lang="en-GB" dirty="0" smtClean="0"/>
              <a:t>To reward positive achievement</a:t>
            </a:r>
          </a:p>
          <a:p>
            <a:pPr>
              <a:spcBef>
                <a:spcPts val="0"/>
              </a:spcBef>
            </a:pPr>
            <a:r>
              <a:rPr lang="en-GB" dirty="0" smtClean="0"/>
              <a:t>To differentiate purely on evidence of subject knowledge, understanding and skills</a:t>
            </a:r>
          </a:p>
          <a:p>
            <a:pPr>
              <a:spcBef>
                <a:spcPts val="0"/>
              </a:spcBef>
            </a:pPr>
            <a:r>
              <a:rPr lang="en-GB" dirty="0" smtClean="0"/>
              <a:t>To fully and consistently reflect the agreed interpretation of command words</a:t>
            </a:r>
          </a:p>
          <a:p>
            <a:pPr>
              <a:spcBef>
                <a:spcPts val="0"/>
              </a:spcBef>
            </a:pPr>
            <a:r>
              <a:rPr lang="en-GB" dirty="0" smtClean="0"/>
              <a:t>To fully reflect the purpose of each assessment</a:t>
            </a:r>
          </a:p>
          <a:p>
            <a:pPr>
              <a:spcBef>
                <a:spcPts val="0"/>
              </a:spcBef>
            </a:pPr>
            <a:r>
              <a:rPr lang="en-GB" dirty="0" smtClean="0"/>
              <a:t>To credit appropriate responses that reflect the different ways in which learners may demonstrate what they know, understand and can do</a:t>
            </a:r>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4</a:t>
            </a:fld>
            <a:endParaRPr lang="en-GB" dirty="0"/>
          </a:p>
        </p:txBody>
      </p:sp>
      <p:sp>
        <p:nvSpPr>
          <p:cNvPr id="6" name="Footer Placeholder 5"/>
          <p:cNvSpPr>
            <a:spLocks noGrp="1"/>
          </p:cNvSpPr>
          <p:nvPr>
            <p:ph type="ftr" sz="quarter" idx="10"/>
          </p:nvPr>
        </p:nvSpPr>
        <p:spPr/>
        <p:txBody>
          <a:bodyPr/>
          <a:lstStyle/>
          <a:p>
            <a:r>
              <a:rPr lang="en-US" smtClean="0"/>
              <a:t>Copyright © AQA and its licensors. All rights reserved.</a:t>
            </a:r>
            <a:endParaRPr lang="en-US" dirty="0"/>
          </a:p>
        </p:txBody>
      </p:sp>
    </p:spTree>
    <p:extLst>
      <p:ext uri="{BB962C8B-B14F-4D97-AF65-F5344CB8AC3E}">
        <p14:creationId xmlns:p14="http://schemas.microsoft.com/office/powerpoint/2010/main" val="202064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GCSE Science mark schemes</a:t>
            </a:r>
            <a:endParaRPr lang="en-GB" dirty="0"/>
          </a:p>
        </p:txBody>
      </p:sp>
      <p:sp>
        <p:nvSpPr>
          <p:cNvPr id="5" name="Content Placeholder 4"/>
          <p:cNvSpPr>
            <a:spLocks noGrp="1"/>
          </p:cNvSpPr>
          <p:nvPr>
            <p:ph idx="1"/>
          </p:nvPr>
        </p:nvSpPr>
        <p:spPr/>
        <p:txBody>
          <a:bodyPr/>
          <a:lstStyle/>
          <a:p>
            <a:pPr>
              <a:spcBef>
                <a:spcPts val="0"/>
              </a:spcBef>
            </a:pPr>
            <a:r>
              <a:rPr lang="en-GB" dirty="0" smtClean="0"/>
              <a:t>The ‘Information to examiners’ section:</a:t>
            </a:r>
          </a:p>
          <a:p>
            <a:pPr lvl="1">
              <a:spcBef>
                <a:spcPts val="0"/>
              </a:spcBef>
            </a:pPr>
            <a:r>
              <a:rPr lang="en-GB" dirty="0"/>
              <a:t>g</a:t>
            </a:r>
            <a:r>
              <a:rPr lang="en-GB" dirty="0" smtClean="0"/>
              <a:t>eneral guidance on the parts of the mark scheme</a:t>
            </a:r>
          </a:p>
          <a:p>
            <a:pPr lvl="1">
              <a:spcBef>
                <a:spcPts val="0"/>
              </a:spcBef>
            </a:pPr>
            <a:r>
              <a:rPr lang="en-GB" dirty="0"/>
              <a:t>e</a:t>
            </a:r>
            <a:r>
              <a:rPr lang="en-GB" dirty="0" smtClean="0"/>
              <a:t>xplicit guidance on what parts of the mark scheme mean and how they should be applied</a:t>
            </a:r>
          </a:p>
          <a:p>
            <a:pPr lvl="1">
              <a:spcBef>
                <a:spcPts val="0"/>
              </a:spcBef>
            </a:pPr>
            <a:r>
              <a:rPr lang="en-GB" dirty="0"/>
              <a:t>m</a:t>
            </a:r>
            <a:r>
              <a:rPr lang="en-GB" dirty="0" smtClean="0"/>
              <a:t>arking levels of response questions</a:t>
            </a:r>
          </a:p>
          <a:p>
            <a:pPr lvl="1">
              <a:spcBef>
                <a:spcPts val="0"/>
              </a:spcBef>
            </a:pPr>
            <a:r>
              <a:rPr lang="en-GB" dirty="0"/>
              <a:t>e</a:t>
            </a:r>
            <a:r>
              <a:rPr lang="en-GB" dirty="0" smtClean="0"/>
              <a:t>xactly the same for all GCSE Sciences.</a:t>
            </a:r>
          </a:p>
          <a:p>
            <a:pPr marL="360000" lvl="1" indent="0">
              <a:spcBef>
                <a:spcPts val="0"/>
              </a:spcBef>
              <a:buNone/>
            </a:pPr>
            <a:endParaRPr lang="en-GB" dirty="0" smtClean="0"/>
          </a:p>
          <a:p>
            <a:pPr>
              <a:spcBef>
                <a:spcPts val="0"/>
              </a:spcBef>
            </a:pPr>
            <a:r>
              <a:rPr lang="en-GB" dirty="0" smtClean="0"/>
              <a:t>Detailed mark scheme for each question:</a:t>
            </a:r>
          </a:p>
          <a:p>
            <a:pPr lvl="1">
              <a:spcBef>
                <a:spcPts val="0"/>
              </a:spcBef>
            </a:pPr>
            <a:r>
              <a:rPr lang="en-GB" dirty="0"/>
              <a:t>s</a:t>
            </a:r>
            <a:r>
              <a:rPr lang="en-GB" dirty="0" smtClean="0"/>
              <a:t>pecific guidance on what is/is not acceptable</a:t>
            </a:r>
          </a:p>
          <a:p>
            <a:pPr lvl="1">
              <a:spcBef>
                <a:spcPts val="0"/>
              </a:spcBef>
            </a:pPr>
            <a:r>
              <a:rPr lang="en-GB" dirty="0"/>
              <a:t>p</a:t>
            </a:r>
            <a:r>
              <a:rPr lang="en-GB" dirty="0" smtClean="0"/>
              <a:t>oints or levels of response marked.</a:t>
            </a:r>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5</a:t>
            </a:fld>
            <a:endParaRPr lang="en-GB" dirty="0"/>
          </a:p>
        </p:txBody>
      </p:sp>
      <p:sp>
        <p:nvSpPr>
          <p:cNvPr id="6" name="Footer Placeholder 5"/>
          <p:cNvSpPr>
            <a:spLocks noGrp="1"/>
          </p:cNvSpPr>
          <p:nvPr>
            <p:ph type="ftr" sz="quarter" idx="10"/>
          </p:nvPr>
        </p:nvSpPr>
        <p:spPr/>
        <p:txBody>
          <a:bodyPr/>
          <a:lstStyle/>
          <a:p>
            <a:r>
              <a:rPr lang="en-US" smtClean="0"/>
              <a:t>Copyright © AQA and its licensors. All rights reserved.</a:t>
            </a:r>
            <a:endParaRPr lang="en-US" dirty="0"/>
          </a:p>
        </p:txBody>
      </p:sp>
    </p:spTree>
    <p:extLst>
      <p:ext uri="{BB962C8B-B14F-4D97-AF65-F5344CB8AC3E}">
        <p14:creationId xmlns:p14="http://schemas.microsoft.com/office/powerpoint/2010/main" val="3104927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Points-based mark schemes</a:t>
            </a:r>
            <a:endParaRPr lang="en-GB" dirty="0"/>
          </a:p>
        </p:txBody>
      </p:sp>
      <p:sp>
        <p:nvSpPr>
          <p:cNvPr id="3" name="Content Placeholder 2"/>
          <p:cNvSpPr>
            <a:spLocks noGrp="1"/>
          </p:cNvSpPr>
          <p:nvPr>
            <p:ph idx="1"/>
          </p:nvPr>
        </p:nvSpPr>
        <p:spPr/>
        <p:txBody>
          <a:bodyPr/>
          <a:lstStyle/>
          <a:p>
            <a:pPr>
              <a:spcBef>
                <a:spcPts val="0"/>
              </a:spcBef>
            </a:pPr>
            <a:r>
              <a:rPr lang="en-GB" dirty="0" smtClean="0"/>
              <a:t>Marks given for each correct point a student gives</a:t>
            </a:r>
          </a:p>
          <a:p>
            <a:pPr>
              <a:spcBef>
                <a:spcPts val="0"/>
              </a:spcBef>
            </a:pPr>
            <a:r>
              <a:rPr lang="en-GB" dirty="0" smtClean="0"/>
              <a:t>Explicitly define correct (and incorrect) answers</a:t>
            </a:r>
          </a:p>
          <a:p>
            <a:pPr>
              <a:spcBef>
                <a:spcPts val="0"/>
              </a:spcBef>
            </a:pPr>
            <a:r>
              <a:rPr lang="en-GB" dirty="0" smtClean="0"/>
              <a:t>Emphasis is on the correctness of the response, not the quality</a:t>
            </a:r>
          </a:p>
          <a:p>
            <a:pPr>
              <a:spcBef>
                <a:spcPts val="0"/>
              </a:spcBef>
            </a:pPr>
            <a:r>
              <a:rPr lang="en-GB" dirty="0" smtClean="0"/>
              <a:t>Usually used for lower-tariff questions (&lt;10 marks)</a:t>
            </a:r>
          </a:p>
          <a:p>
            <a:pPr>
              <a:spcBef>
                <a:spcPts val="0"/>
              </a:spcBef>
            </a:pPr>
            <a:r>
              <a:rPr lang="en-GB" dirty="0" smtClean="0"/>
              <a:t>If well-written are very reliable</a:t>
            </a:r>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6</a:t>
            </a:fld>
            <a:endParaRPr lang="en-GB" dirty="0"/>
          </a:p>
        </p:txBody>
      </p:sp>
      <p:sp>
        <p:nvSpPr>
          <p:cNvPr id="6" name="Footer Placeholder 5"/>
          <p:cNvSpPr>
            <a:spLocks noGrp="1"/>
          </p:cNvSpPr>
          <p:nvPr>
            <p:ph type="ftr" sz="quarter" idx="11"/>
          </p:nvPr>
        </p:nvSpPr>
        <p:spPr/>
        <p:txBody>
          <a:bodyPr/>
          <a:lstStyle/>
          <a:p>
            <a:r>
              <a:rPr lang="en-US" smtClean="0"/>
              <a:t>Copyright © AQA and its licensors. All rights reserved.</a:t>
            </a:r>
            <a:endParaRPr lang="en-US" dirty="0"/>
          </a:p>
        </p:txBody>
      </p:sp>
    </p:spTree>
    <p:extLst>
      <p:ext uri="{BB962C8B-B14F-4D97-AF65-F5344CB8AC3E}">
        <p14:creationId xmlns:p14="http://schemas.microsoft.com/office/powerpoint/2010/main" val="3782341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Levels of response mark schemes</a:t>
            </a:r>
            <a:endParaRPr lang="en-GB" dirty="0"/>
          </a:p>
        </p:txBody>
      </p:sp>
      <p:sp>
        <p:nvSpPr>
          <p:cNvPr id="3" name="Content Placeholder 2"/>
          <p:cNvSpPr>
            <a:spLocks noGrp="1"/>
          </p:cNvSpPr>
          <p:nvPr>
            <p:ph idx="1"/>
          </p:nvPr>
        </p:nvSpPr>
        <p:spPr/>
        <p:txBody>
          <a:bodyPr/>
          <a:lstStyle/>
          <a:p>
            <a:pPr>
              <a:spcBef>
                <a:spcPts val="0"/>
              </a:spcBef>
            </a:pPr>
            <a:r>
              <a:rPr lang="en-GB" dirty="0"/>
              <a:t>Used for open questions where there is a variety of ways for students to arrive at a mark</a:t>
            </a:r>
          </a:p>
          <a:p>
            <a:pPr>
              <a:spcBef>
                <a:spcPts val="0"/>
              </a:spcBef>
            </a:pPr>
            <a:r>
              <a:rPr lang="en-GB" dirty="0"/>
              <a:t>Reward the overall quality of the answer</a:t>
            </a:r>
          </a:p>
          <a:p>
            <a:pPr>
              <a:spcBef>
                <a:spcPts val="0"/>
              </a:spcBef>
            </a:pPr>
            <a:r>
              <a:rPr lang="en-GB" dirty="0"/>
              <a:t>Divide performance into chunks of marks (levels) on a continuum</a:t>
            </a:r>
          </a:p>
          <a:p>
            <a:pPr>
              <a:spcBef>
                <a:spcPts val="0"/>
              </a:spcBef>
            </a:pPr>
            <a:r>
              <a:rPr lang="en-GB" dirty="0"/>
              <a:t>Describe the performance at each level</a:t>
            </a:r>
          </a:p>
          <a:p>
            <a:pPr>
              <a:spcBef>
                <a:spcPts val="0"/>
              </a:spcBef>
            </a:pPr>
            <a:r>
              <a:rPr lang="en-GB" dirty="0"/>
              <a:t>Generic level descriptors linked to specific command words</a:t>
            </a:r>
          </a:p>
          <a:p>
            <a:pPr>
              <a:spcBef>
                <a:spcPts val="0"/>
              </a:spcBef>
            </a:pPr>
            <a:r>
              <a:rPr lang="en-GB" dirty="0"/>
              <a:t>Same descriptors apply to all GCSE sciences</a:t>
            </a:r>
          </a:p>
          <a:p>
            <a:pPr>
              <a:spcBef>
                <a:spcPts val="0"/>
              </a:spcBef>
            </a:pPr>
            <a:r>
              <a:rPr lang="en-GB" dirty="0"/>
              <a:t>Section of indicative content specific to each question</a:t>
            </a:r>
          </a:p>
        </p:txBody>
      </p:sp>
      <p:sp>
        <p:nvSpPr>
          <p:cNvPr id="5" name="Slide Number Placeholder 4"/>
          <p:cNvSpPr>
            <a:spLocks noGrp="1"/>
          </p:cNvSpPr>
          <p:nvPr>
            <p:ph type="sldNum" sz="quarter" idx="4"/>
          </p:nvPr>
        </p:nvSpPr>
        <p:spPr/>
        <p:txBody>
          <a:bodyPr/>
          <a:lstStyle/>
          <a:p>
            <a:fld id="{9D4704D4-DAEA-4D4A-A9DC-4373E3AC7101}" type="slidenum">
              <a:rPr lang="en-GB" smtClean="0"/>
              <a:pPr/>
              <a:t>7</a:t>
            </a:fld>
            <a:endParaRPr lang="en-GB" dirty="0"/>
          </a:p>
        </p:txBody>
      </p:sp>
      <p:sp>
        <p:nvSpPr>
          <p:cNvPr id="6" name="Footer Placeholder 5"/>
          <p:cNvSpPr>
            <a:spLocks noGrp="1"/>
          </p:cNvSpPr>
          <p:nvPr>
            <p:ph type="ftr" sz="quarter" idx="11"/>
          </p:nvPr>
        </p:nvSpPr>
        <p:spPr/>
        <p:txBody>
          <a:bodyPr/>
          <a:lstStyle/>
          <a:p>
            <a:r>
              <a:rPr lang="en-US" smtClean="0"/>
              <a:t>Copyright © AQA and its licensors. All rights reserved.</a:t>
            </a:r>
            <a:endParaRPr lang="en-US" dirty="0"/>
          </a:p>
        </p:txBody>
      </p:sp>
    </p:spTree>
    <p:extLst>
      <p:ext uri="{BB962C8B-B14F-4D97-AF65-F5344CB8AC3E}">
        <p14:creationId xmlns:p14="http://schemas.microsoft.com/office/powerpoint/2010/main" val="24678300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Maths-related questions in GCSE Sciences</a:t>
            </a:r>
            <a:endParaRPr lang="en-GB" dirty="0"/>
          </a:p>
        </p:txBody>
      </p:sp>
      <p:sp>
        <p:nvSpPr>
          <p:cNvPr id="5" name="Content Placeholder 4"/>
          <p:cNvSpPr>
            <a:spLocks noGrp="1"/>
          </p:cNvSpPr>
          <p:nvPr>
            <p:ph idx="1"/>
          </p:nvPr>
        </p:nvSpPr>
        <p:spPr/>
        <p:txBody>
          <a:bodyPr/>
          <a:lstStyle/>
          <a:p>
            <a:r>
              <a:rPr lang="en-GB" dirty="0" smtClean="0"/>
              <a:t>What is Maths in the context of Science GCSE?</a:t>
            </a:r>
          </a:p>
          <a:p>
            <a:r>
              <a:rPr lang="en-GB" dirty="0" smtClean="0"/>
              <a:t>Regulatory requirements</a:t>
            </a:r>
          </a:p>
          <a:p>
            <a:r>
              <a:rPr lang="en-GB" dirty="0" smtClean="0"/>
              <a:t>How do we assess </a:t>
            </a:r>
            <a:r>
              <a:rPr lang="en-GB" dirty="0"/>
              <a:t>M</a:t>
            </a:r>
            <a:r>
              <a:rPr lang="en-GB" dirty="0" smtClean="0"/>
              <a:t>aths skills?</a:t>
            </a:r>
          </a:p>
          <a:p>
            <a:r>
              <a:rPr lang="en-GB" dirty="0" smtClean="0"/>
              <a:t>Common issues with </a:t>
            </a:r>
            <a:r>
              <a:rPr lang="en-GB" dirty="0"/>
              <a:t>M</a:t>
            </a:r>
            <a:r>
              <a:rPr lang="en-GB" dirty="0" smtClean="0"/>
              <a:t>aths-related questions in Summer 2018</a:t>
            </a:r>
          </a:p>
          <a:p>
            <a:endParaRPr lang="en-GB" dirty="0" smtClean="0"/>
          </a:p>
          <a:p>
            <a:endParaRPr lang="en-GB" dirty="0" smtClean="0"/>
          </a:p>
          <a:p>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8</a:t>
            </a:fld>
            <a:endParaRPr lang="en-GB" dirty="0"/>
          </a:p>
        </p:txBody>
      </p:sp>
      <p:sp>
        <p:nvSpPr>
          <p:cNvPr id="6" name="Footer Placeholder 5"/>
          <p:cNvSpPr>
            <a:spLocks noGrp="1"/>
          </p:cNvSpPr>
          <p:nvPr>
            <p:ph type="ftr" sz="quarter" idx="11"/>
          </p:nvPr>
        </p:nvSpPr>
        <p:spPr/>
        <p:txBody>
          <a:bodyPr/>
          <a:lstStyle/>
          <a:p>
            <a:r>
              <a:rPr lang="en-US" smtClean="0"/>
              <a:t>Copyright © AQA and its licensors. All rights reserved.</a:t>
            </a:r>
            <a:endParaRPr lang="en-US" dirty="0"/>
          </a:p>
        </p:txBody>
      </p:sp>
    </p:spTree>
    <p:extLst>
      <p:ext uri="{BB962C8B-B14F-4D97-AF65-F5344CB8AC3E}">
        <p14:creationId xmlns:p14="http://schemas.microsoft.com/office/powerpoint/2010/main" val="552791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t>
            </a:r>
            <a:r>
              <a:rPr lang="en-GB" dirty="0" smtClean="0"/>
              <a:t>hat is Maths in the context of GCSE </a:t>
            </a:r>
            <a:r>
              <a:rPr lang="en-GB" dirty="0"/>
              <a:t>S</a:t>
            </a:r>
            <a:r>
              <a:rPr lang="en-GB" dirty="0" smtClean="0"/>
              <a:t>cience?</a:t>
            </a:r>
            <a:endParaRPr lang="en-GB" dirty="0"/>
          </a:p>
        </p:txBody>
      </p:sp>
      <p:sp>
        <p:nvSpPr>
          <p:cNvPr id="6" name="Content Placeholder 5"/>
          <p:cNvSpPr>
            <a:spLocks noGrp="1"/>
          </p:cNvSpPr>
          <p:nvPr>
            <p:ph idx="1"/>
          </p:nvPr>
        </p:nvSpPr>
        <p:spPr/>
        <p:txBody>
          <a:bodyPr/>
          <a:lstStyle/>
          <a:p>
            <a:pPr marL="0" indent="0">
              <a:spcBef>
                <a:spcPts val="0"/>
              </a:spcBef>
              <a:buNone/>
            </a:pPr>
            <a:r>
              <a:rPr lang="en-GB" b="1" dirty="0"/>
              <a:t>Assessment of mathematical </a:t>
            </a:r>
            <a:r>
              <a:rPr lang="en-GB" b="1" dirty="0" smtClean="0"/>
              <a:t>skills</a:t>
            </a:r>
          </a:p>
          <a:p>
            <a:pPr marL="0" indent="0">
              <a:spcBef>
                <a:spcPts val="0"/>
              </a:spcBef>
              <a:buNone/>
            </a:pPr>
            <a:endParaRPr lang="en-GB" dirty="0"/>
          </a:p>
          <a:p>
            <a:pPr marL="0" indent="0">
              <a:spcBef>
                <a:spcPts val="0"/>
              </a:spcBef>
              <a:buNone/>
            </a:pPr>
            <a:r>
              <a:rPr lang="en-GB" dirty="0" smtClean="0"/>
              <a:t>“The </a:t>
            </a:r>
            <a:r>
              <a:rPr lang="en-GB" dirty="0"/>
              <a:t>Content Document sets out the mathematical skills which must form part of each GCSE Qualification in Combined Science (the ‘Mathematical Skills’) in the ‘Use of Mathematics’ sections and individual content statements for biology, chemistry and physics, the mathematical forms of Working Scientifically and the appendices addressing different aspects of the mathematical requirements</a:t>
            </a:r>
            <a:r>
              <a:rPr lang="en-GB" dirty="0" smtClean="0"/>
              <a:t>.”</a:t>
            </a:r>
            <a:endParaRPr lang="en-GB" dirty="0"/>
          </a:p>
          <a:p>
            <a:pPr marL="0" indent="0">
              <a:spcBef>
                <a:spcPts val="0"/>
              </a:spcBef>
              <a:buNone/>
            </a:pPr>
            <a:endParaRPr lang="en-GB" i="1" dirty="0"/>
          </a:p>
          <a:p>
            <a:pPr marL="0" indent="0">
              <a:spcBef>
                <a:spcPts val="0"/>
              </a:spcBef>
              <a:buNone/>
            </a:pPr>
            <a:r>
              <a:rPr lang="en-GB" i="1" dirty="0"/>
              <a:t>Extract from </a:t>
            </a:r>
            <a:r>
              <a:rPr lang="en-GB" i="1" dirty="0" err="1">
                <a:hlinkClick r:id="rId3"/>
              </a:rPr>
              <a:t>Ofqual</a:t>
            </a:r>
            <a:r>
              <a:rPr lang="en-GB" i="1" dirty="0">
                <a:hlinkClick r:id="rId3"/>
              </a:rPr>
              <a:t>: GCSE Subject Level Conditions and Requirements for Combined Science</a:t>
            </a:r>
            <a:endParaRPr lang="en-GB" dirty="0">
              <a:solidFill>
                <a:srgbClr val="FF0000"/>
              </a:solidFill>
            </a:endParaRPr>
          </a:p>
          <a:p>
            <a:pPr marL="0" indent="0">
              <a:buNone/>
            </a:pPr>
            <a:endParaRPr lang="en-GB" dirty="0"/>
          </a:p>
        </p:txBody>
      </p:sp>
      <p:sp>
        <p:nvSpPr>
          <p:cNvPr id="7" name="Slide Number Placeholder 6"/>
          <p:cNvSpPr>
            <a:spLocks noGrp="1"/>
          </p:cNvSpPr>
          <p:nvPr>
            <p:ph type="sldNum" sz="quarter" idx="4"/>
          </p:nvPr>
        </p:nvSpPr>
        <p:spPr/>
        <p:txBody>
          <a:bodyPr/>
          <a:lstStyle/>
          <a:p>
            <a:fld id="{9D4704D4-DAEA-4D4A-A9DC-4373E3AC7101}" type="slidenum">
              <a:rPr lang="en-GB" smtClean="0"/>
              <a:pPr/>
              <a:t>9</a:t>
            </a:fld>
            <a:endParaRPr lang="en-GB" dirty="0"/>
          </a:p>
        </p:txBody>
      </p:sp>
      <p:sp>
        <p:nvSpPr>
          <p:cNvPr id="8" name="Footer Placeholder 7"/>
          <p:cNvSpPr>
            <a:spLocks noGrp="1"/>
          </p:cNvSpPr>
          <p:nvPr>
            <p:ph type="ftr" sz="quarter" idx="10"/>
          </p:nvPr>
        </p:nvSpPr>
        <p:spPr/>
        <p:txBody>
          <a:bodyPr/>
          <a:lstStyle/>
          <a:p>
            <a:r>
              <a:rPr lang="en-US" smtClean="0"/>
              <a:t>Copyright © AQA and its licensors. All rights reserved.</a:t>
            </a:r>
            <a:endParaRPr lang="en-US" dirty="0"/>
          </a:p>
        </p:txBody>
      </p:sp>
    </p:spTree>
    <p:extLst>
      <p:ext uri="{BB962C8B-B14F-4D97-AF65-F5344CB8AC3E}">
        <p14:creationId xmlns:p14="http://schemas.microsoft.com/office/powerpoint/2010/main" val="3768578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AQA presentation master Events">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80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1649</TotalTime>
  <Words>3030</Words>
  <Application>Microsoft Office PowerPoint</Application>
  <PresentationFormat>On-screen Show (4:3)</PresentationFormat>
  <Paragraphs>321</Paragraphs>
  <Slides>27</Slides>
  <Notes>16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AQA presentation master Events</vt:lpstr>
      <vt:lpstr>Marking and improving student outcomes in Maths-related questions</vt:lpstr>
      <vt:lpstr>Outline for the session</vt:lpstr>
      <vt:lpstr>Mark schemes and how we apply them</vt:lpstr>
      <vt:lpstr>What is the mark scheme for?</vt:lpstr>
      <vt:lpstr>Our GCSE Science mark schemes</vt:lpstr>
      <vt:lpstr>Points-based mark schemes</vt:lpstr>
      <vt:lpstr>Levels of response mark schemes</vt:lpstr>
      <vt:lpstr>Maths-related questions in GCSE Sciences</vt:lpstr>
      <vt:lpstr>What is Maths in the context of GCSE Science?</vt:lpstr>
      <vt:lpstr>Regulatory requirements</vt:lpstr>
      <vt:lpstr>Regulatory requirements</vt:lpstr>
      <vt:lpstr>Regulatory requirements</vt:lpstr>
      <vt:lpstr>Regulatory requirements</vt:lpstr>
      <vt:lpstr>Content Document requirements </vt:lpstr>
      <vt:lpstr>What do we assess as Maths-related skills?</vt:lpstr>
      <vt:lpstr>Common issues with Maths-related questions in Summer 2018</vt:lpstr>
      <vt:lpstr>Graph skills</vt:lpstr>
      <vt:lpstr>Using Maths related questions to improve performance</vt:lpstr>
      <vt:lpstr>Exercise: Marking student responses</vt:lpstr>
      <vt:lpstr>Example 1</vt:lpstr>
      <vt:lpstr>Example 2</vt:lpstr>
      <vt:lpstr>Example 3</vt:lpstr>
      <vt:lpstr>Using exam questions to improve performance</vt:lpstr>
      <vt:lpstr>Factors that contribute to level of demand</vt:lpstr>
      <vt:lpstr>How did we do?</vt:lpstr>
      <vt:lpstr>Get in touch</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Marking and improving student outcomes in Maths-related questions</dc:title>
  <dc:creator>AQA</dc:creator>
  <cp:lastPrinted>2018-11-05T16:07:38Z</cp:lastPrinted>
  <dcterms:created xsi:type="dcterms:W3CDTF">2017-07-10T11:13:35Z</dcterms:created>
  <dcterms:modified xsi:type="dcterms:W3CDTF">2019-09-10T09:20:36Z</dcterms:modified>
</cp:coreProperties>
</file>