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9" r:id="rId2"/>
  </p:sldMasterIdLst>
  <p:notesMasterIdLst>
    <p:notesMasterId r:id="rId72"/>
  </p:notesMasterIdLst>
  <p:handoutMasterIdLst>
    <p:handoutMasterId r:id="rId73"/>
  </p:handoutMasterIdLst>
  <p:sldIdLst>
    <p:sldId id="256" r:id="rId3"/>
    <p:sldId id="396" r:id="rId4"/>
    <p:sldId id="376" r:id="rId5"/>
    <p:sldId id="363" r:id="rId6"/>
    <p:sldId id="364" r:id="rId7"/>
    <p:sldId id="365" r:id="rId8"/>
    <p:sldId id="366" r:id="rId9"/>
    <p:sldId id="367" r:id="rId10"/>
    <p:sldId id="368" r:id="rId11"/>
    <p:sldId id="369" r:id="rId12"/>
    <p:sldId id="342" r:id="rId13"/>
    <p:sldId id="302" r:id="rId14"/>
    <p:sldId id="378" r:id="rId15"/>
    <p:sldId id="377" r:id="rId16"/>
    <p:sldId id="303" r:id="rId17"/>
    <p:sldId id="397" r:id="rId18"/>
    <p:sldId id="398" r:id="rId19"/>
    <p:sldId id="399" r:id="rId20"/>
    <p:sldId id="400" r:id="rId21"/>
    <p:sldId id="308" r:id="rId22"/>
    <p:sldId id="379" r:id="rId23"/>
    <p:sldId id="310" r:id="rId24"/>
    <p:sldId id="311" r:id="rId25"/>
    <p:sldId id="312" r:id="rId26"/>
    <p:sldId id="380" r:id="rId27"/>
    <p:sldId id="313" r:id="rId28"/>
    <p:sldId id="381" r:id="rId29"/>
    <p:sldId id="382" r:id="rId30"/>
    <p:sldId id="316" r:id="rId31"/>
    <p:sldId id="370" r:id="rId32"/>
    <p:sldId id="383" r:id="rId33"/>
    <p:sldId id="317" r:id="rId34"/>
    <p:sldId id="318" r:id="rId35"/>
    <p:sldId id="384" r:id="rId36"/>
    <p:sldId id="386" r:id="rId37"/>
    <p:sldId id="320" r:id="rId38"/>
    <p:sldId id="387" r:id="rId39"/>
    <p:sldId id="321" r:id="rId40"/>
    <p:sldId id="374" r:id="rId41"/>
    <p:sldId id="375" r:id="rId42"/>
    <p:sldId id="322" r:id="rId43"/>
    <p:sldId id="388" r:id="rId44"/>
    <p:sldId id="323" r:id="rId45"/>
    <p:sldId id="324" r:id="rId46"/>
    <p:sldId id="351" r:id="rId47"/>
    <p:sldId id="352" r:id="rId48"/>
    <p:sldId id="389" r:id="rId49"/>
    <p:sldId id="353" r:id="rId50"/>
    <p:sldId id="390" r:id="rId51"/>
    <p:sldId id="354" r:id="rId52"/>
    <p:sldId id="355" r:id="rId53"/>
    <p:sldId id="356" r:id="rId54"/>
    <p:sldId id="357" r:id="rId55"/>
    <p:sldId id="391" r:id="rId56"/>
    <p:sldId id="359" r:id="rId57"/>
    <p:sldId id="360" r:id="rId58"/>
    <p:sldId id="331" r:id="rId59"/>
    <p:sldId id="332" r:id="rId60"/>
    <p:sldId id="392" r:id="rId61"/>
    <p:sldId id="333" r:id="rId62"/>
    <p:sldId id="393" r:id="rId63"/>
    <p:sldId id="334" r:id="rId64"/>
    <p:sldId id="295" r:id="rId65"/>
    <p:sldId id="297" r:id="rId66"/>
    <p:sldId id="373" r:id="rId67"/>
    <p:sldId id="371" r:id="rId68"/>
    <p:sldId id="372" r:id="rId69"/>
    <p:sldId id="394" r:id="rId70"/>
    <p:sldId id="263" r:id="rId71"/>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396"/>
            <p14:sldId id="376"/>
            <p14:sldId id="363"/>
            <p14:sldId id="364"/>
            <p14:sldId id="365"/>
            <p14:sldId id="366"/>
            <p14:sldId id="367"/>
            <p14:sldId id="368"/>
            <p14:sldId id="369"/>
            <p14:sldId id="342"/>
            <p14:sldId id="302"/>
            <p14:sldId id="378"/>
            <p14:sldId id="377"/>
            <p14:sldId id="303"/>
            <p14:sldId id="397"/>
            <p14:sldId id="398"/>
            <p14:sldId id="399"/>
            <p14:sldId id="400"/>
            <p14:sldId id="308"/>
            <p14:sldId id="379"/>
            <p14:sldId id="310"/>
            <p14:sldId id="311"/>
            <p14:sldId id="312"/>
            <p14:sldId id="380"/>
            <p14:sldId id="313"/>
            <p14:sldId id="381"/>
            <p14:sldId id="382"/>
            <p14:sldId id="316"/>
            <p14:sldId id="370"/>
            <p14:sldId id="383"/>
            <p14:sldId id="317"/>
            <p14:sldId id="318"/>
            <p14:sldId id="384"/>
            <p14:sldId id="386"/>
            <p14:sldId id="320"/>
            <p14:sldId id="387"/>
            <p14:sldId id="321"/>
            <p14:sldId id="374"/>
            <p14:sldId id="375"/>
            <p14:sldId id="322"/>
            <p14:sldId id="388"/>
            <p14:sldId id="323"/>
            <p14:sldId id="324"/>
            <p14:sldId id="351"/>
            <p14:sldId id="352"/>
            <p14:sldId id="389"/>
            <p14:sldId id="353"/>
            <p14:sldId id="390"/>
            <p14:sldId id="354"/>
            <p14:sldId id="355"/>
            <p14:sldId id="356"/>
            <p14:sldId id="357"/>
            <p14:sldId id="391"/>
            <p14:sldId id="359"/>
            <p14:sldId id="360"/>
            <p14:sldId id="331"/>
            <p14:sldId id="332"/>
            <p14:sldId id="392"/>
            <p14:sldId id="333"/>
            <p14:sldId id="393"/>
            <p14:sldId id="334"/>
            <p14:sldId id="295"/>
            <p14:sldId id="297"/>
            <p14:sldId id="373"/>
            <p14:sldId id="371"/>
            <p14:sldId id="372"/>
            <p14:sldId id="394"/>
            <p14:sldId id="26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ley, Helen" initials="RH" lastIdx="24" clrIdx="0"/>
  <p:cmAuthor id="1" name="jbryant" initials="j" lastIdx="3" clrIdx="1"/>
  <p:cmAuthor id="2" name="Clarke, Julian" initials="CJ" lastIdx="14" clrIdx="2"/>
  <p:cmAuthor id="3" name="Marshall, Katie" initials="M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DEB8"/>
    <a:srgbClr val="4B9646"/>
    <a:srgbClr val="EEC4BC"/>
    <a:srgbClr val="C84B32"/>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3386" autoAdjust="0"/>
  </p:normalViewPr>
  <p:slideViewPr>
    <p:cSldViewPr snapToGrid="0" snapToObjects="1" showGuides="1">
      <p:cViewPr>
        <p:scale>
          <a:sx n="80" d="100"/>
          <a:sy n="80" d="100"/>
        </p:scale>
        <p:origin x="-2514" y="-756"/>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DA457E0-B7E6-E24E-BA12-0ABEC3185120}" type="datetimeFigureOut">
              <a:rPr lang="en-US" smtClean="0"/>
              <a:t>9/10/2019</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38A8347-8DF1-B348-8F41-6E1345D82D34}" type="datetimeFigureOut">
              <a:rPr lang="en-US" smtClean="0"/>
              <a:t>9/10/2019</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Outline of the whole</a:t>
            </a:r>
            <a:r>
              <a:rPr lang="en-GB" baseline="0" dirty="0" smtClean="0"/>
              <a:t> session.</a:t>
            </a:r>
          </a:p>
          <a:p>
            <a:endParaRPr lang="en-GB" baseline="0" dirty="0" smtClean="0"/>
          </a:p>
          <a:p>
            <a:r>
              <a:rPr lang="en-GB" baseline="0" dirty="0" smtClean="0"/>
              <a:t>First, I’d like to find a little more about you: where you come from, your experience</a:t>
            </a:r>
          </a:p>
          <a:p>
            <a:endParaRPr lang="en-GB" baseline="0" dirty="0" smtClean="0"/>
          </a:p>
          <a:p>
            <a:r>
              <a:rPr lang="en-GB" baseline="0" dirty="0" smtClean="0"/>
              <a:t>Include questions that usually use in first slide of Inset Online presentations?</a:t>
            </a:r>
          </a:p>
          <a:p>
            <a:endParaRPr lang="en-GB" baseline="0" dirty="0" smtClean="0"/>
          </a:p>
          <a:p>
            <a:r>
              <a:rPr lang="en-GB" baseline="0" dirty="0" smtClean="0"/>
              <a:t>The first section – Mark schemes and how we apply them – is generic to all three presentations.  </a:t>
            </a:r>
          </a:p>
          <a:p>
            <a:endParaRPr lang="en-GB" baseline="0" dirty="0" smtClean="0"/>
          </a:p>
          <a:p>
            <a:r>
              <a:rPr lang="en-GB" baseline="0" dirty="0" smtClean="0"/>
              <a:t>General headings for the AO2 section onwards should be adaptable to both Maths and Practical Skills.</a:t>
            </a:r>
            <a:endParaRPr lang="en-GB" dirty="0" smtClean="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79D378E-DDD1-4AC5-B164-2027F4630635}"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462044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37C1CC3-818F-42C7-A1C1-469757DF5483}"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16</a:t>
            </a:fld>
            <a:endParaRPr lang="en-US"/>
          </a:p>
        </p:txBody>
      </p:sp>
    </p:spTree>
    <p:extLst>
      <p:ext uri="{BB962C8B-B14F-4D97-AF65-F5344CB8AC3E}">
        <p14:creationId xmlns:p14="http://schemas.microsoft.com/office/powerpoint/2010/main" val="140920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For numbering activity suggest</a:t>
            </a:r>
            <a:r>
              <a:rPr lang="en-GB" baseline="0" dirty="0" smtClean="0"/>
              <a:t> that delegates might want to work with the person next to them.</a:t>
            </a:r>
            <a:endParaRPr lang="en-GB" dirty="0" smtClean="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11909D8-A7BE-4776-A45E-D0ABBA84184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22</a:t>
            </a:fld>
            <a:endParaRPr lang="en-US"/>
          </a:p>
        </p:txBody>
      </p:sp>
    </p:spTree>
    <p:extLst>
      <p:ext uri="{BB962C8B-B14F-4D97-AF65-F5344CB8AC3E}">
        <p14:creationId xmlns:p14="http://schemas.microsoft.com/office/powerpoint/2010/main" val="149617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D3A5C70C-4F3D-A24C-BE6B-90E4410CB343}" type="slidenum">
              <a:rPr lang="en-US" smtClean="0"/>
              <a:t>29</a:t>
            </a:fld>
            <a:endParaRPr lang="en-US"/>
          </a:p>
        </p:txBody>
      </p:sp>
    </p:spTree>
    <p:extLst>
      <p:ext uri="{BB962C8B-B14F-4D97-AF65-F5344CB8AC3E}">
        <p14:creationId xmlns:p14="http://schemas.microsoft.com/office/powerpoint/2010/main" val="3516059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This table shows how the grades were set in the 1</a:t>
            </a:r>
            <a:r>
              <a:rPr lang="en-GB" baseline="30000" dirty="0" smtClean="0"/>
              <a:t>st</a:t>
            </a:r>
            <a:r>
              <a:rPr lang="en-GB" dirty="0" smtClean="0"/>
              <a:t> year and how that differs from year 2 onwards. </a:t>
            </a:r>
          </a:p>
          <a:p>
            <a:endParaRPr lang="en-GB" dirty="0"/>
          </a:p>
        </p:txBody>
      </p:sp>
      <p:sp>
        <p:nvSpPr>
          <p:cNvPr id="4" name="Date Placeholder 3"/>
          <p:cNvSpPr>
            <a:spLocks noGrp="1"/>
          </p:cNvSpPr>
          <p:nvPr>
            <p:ph type="dt" idx="10"/>
          </p:nvPr>
        </p:nvSpPr>
        <p:spPr/>
        <p:txBody>
          <a:bodyPr/>
          <a:lstStyle/>
          <a:p>
            <a:fld id="{A2108361-E921-4CAB-89B9-86E5BCE087B2}" type="datetime1">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5C70C-4F3D-A24C-BE6B-90E4410CB343}" type="slidenum">
              <a:rPr lang="en-US" smtClean="0"/>
              <a:t>32</a:t>
            </a:fld>
            <a:endParaRPr lang="en-US"/>
          </a:p>
        </p:txBody>
      </p:sp>
    </p:spTree>
    <p:extLst>
      <p:ext uri="{BB962C8B-B14F-4D97-AF65-F5344CB8AC3E}">
        <p14:creationId xmlns:p14="http://schemas.microsoft.com/office/powerpoint/2010/main" val="300700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40">
              <a:defRPr/>
            </a:pPr>
            <a:endParaRPr lang="en-GB" sz="1400" dirty="0"/>
          </a:p>
        </p:txBody>
      </p:sp>
      <p:sp>
        <p:nvSpPr>
          <p:cNvPr id="5" name="Date Placeholder 4"/>
          <p:cNvSpPr>
            <a:spLocks noGrp="1"/>
          </p:cNvSpPr>
          <p:nvPr>
            <p:ph type="dt" idx="11"/>
          </p:nvPr>
        </p:nvSpPr>
        <p:spPr/>
        <p:txBody>
          <a:bodyPr/>
          <a:lstStyle/>
          <a:p>
            <a:fld id="{A4EACCA4-F499-4AE7-AD1A-ACB73E8A98C6}" type="datetime7">
              <a:rPr lang="en-US" smtClean="0"/>
              <a:t>Sep-19</a:t>
            </a:fld>
            <a:endParaRPr lang="en-US"/>
          </a:p>
        </p:txBody>
      </p:sp>
    </p:spTree>
    <p:extLst>
      <p:ext uri="{BB962C8B-B14F-4D97-AF65-F5344CB8AC3E}">
        <p14:creationId xmlns:p14="http://schemas.microsoft.com/office/powerpoint/2010/main" val="185162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40">
              <a:defRPr/>
            </a:pPr>
            <a:endParaRPr lang="en-GB" sz="1400" dirty="0"/>
          </a:p>
        </p:txBody>
      </p:sp>
      <p:sp>
        <p:nvSpPr>
          <p:cNvPr id="5" name="Date Placeholder 4"/>
          <p:cNvSpPr>
            <a:spLocks noGrp="1"/>
          </p:cNvSpPr>
          <p:nvPr>
            <p:ph type="dt" idx="11"/>
          </p:nvPr>
        </p:nvSpPr>
        <p:spPr/>
        <p:txBody>
          <a:bodyPr/>
          <a:lstStyle/>
          <a:p>
            <a:fld id="{A4EACCA4-F499-4AE7-AD1A-ACB73E8A98C6}" type="datetime7">
              <a:rPr lang="en-US" smtClean="0"/>
              <a:t>Sep-19</a:t>
            </a:fld>
            <a:endParaRPr lang="en-US"/>
          </a:p>
        </p:txBody>
      </p:sp>
    </p:spTree>
    <p:extLst>
      <p:ext uri="{BB962C8B-B14F-4D97-AF65-F5344CB8AC3E}">
        <p14:creationId xmlns:p14="http://schemas.microsoft.com/office/powerpoint/2010/main" val="185162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1"/>
          </p:nvPr>
        </p:nvSpPr>
        <p:spPr/>
        <p:txBody>
          <a:bodyPr/>
          <a:lstStyle/>
          <a:p>
            <a:fld id="{D1FB042E-BB64-484D-A58A-6AC59CCFB41C}" type="datetime7">
              <a:rPr lang="en-US" smtClean="0">
                <a:solidFill>
                  <a:prstClr val="black"/>
                </a:solidFill>
              </a:rPr>
              <a:pPr/>
              <a:t>Sep-19</a:t>
            </a:fld>
            <a:endParaRPr lang="en-US">
              <a:solidFill>
                <a:prstClr val="black"/>
              </a:solidFill>
            </a:endParaRPr>
          </a:p>
        </p:txBody>
      </p:sp>
    </p:spTree>
    <p:extLst>
      <p:ext uri="{BB962C8B-B14F-4D97-AF65-F5344CB8AC3E}">
        <p14:creationId xmlns:p14="http://schemas.microsoft.com/office/powerpoint/2010/main" val="264190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Simply use the slide to</a:t>
            </a:r>
          </a:p>
          <a:p>
            <a:endParaRPr lang="en-GB" dirty="0" smtClean="0"/>
          </a:p>
          <a:p>
            <a:pPr defTabSz="441747">
              <a:defRPr/>
            </a:pPr>
            <a:r>
              <a:rPr lang="en-GB" dirty="0" smtClean="0"/>
              <a:t>Re emphasise grading 7,4,1  - rest is arithmetic. </a:t>
            </a:r>
          </a:p>
          <a:p>
            <a:endParaRPr lang="en-GB" dirty="0" smtClean="0"/>
          </a:p>
          <a:p>
            <a:r>
              <a:rPr lang="en-GB" dirty="0" smtClean="0"/>
              <a:t>What the 9 will be – it will be set statistically. Grade 8 boundary set arithmetically. </a:t>
            </a:r>
          </a:p>
          <a:p>
            <a:endParaRPr lang="en-GB" dirty="0" smtClean="0"/>
          </a:p>
          <a:p>
            <a:pPr defTabSz="441747">
              <a:defRPr/>
            </a:pPr>
            <a:r>
              <a:rPr lang="en-GB" dirty="0" smtClean="0"/>
              <a:t>For combined science – judgemental</a:t>
            </a:r>
            <a:r>
              <a:rPr lang="en-GB" baseline="0" dirty="0" smtClean="0"/>
              <a:t> boundaries will be 1-1, and 4-4 for foundation and 4-4 and 7-7 for higher – grade 9-9 will be set using formula provided by Ofqual (is this true?). We’re still waiting to hear from the </a:t>
            </a:r>
            <a:r>
              <a:rPr lang="en-GB" baseline="0" dirty="0" err="1" smtClean="0"/>
              <a:t>DfE</a:t>
            </a:r>
            <a:r>
              <a:rPr lang="en-GB" baseline="0" dirty="0" smtClean="0"/>
              <a:t> over the standard they want to carry forward for the combined science in 2018 (core or Additional? Combination of the two seems most likely but yet to have any confirmation). Once it’s confirmed we will let centres know ASAP – we can’t award without knowing the standard we need to carry forward!</a:t>
            </a:r>
            <a:endParaRPr lang="en-GB" dirty="0" smtClean="0"/>
          </a:p>
          <a:p>
            <a:endParaRPr lang="en-GB" dirty="0"/>
          </a:p>
        </p:txBody>
      </p:sp>
      <p:sp>
        <p:nvSpPr>
          <p:cNvPr id="5" name="Date Placeholder 4"/>
          <p:cNvSpPr>
            <a:spLocks noGrp="1"/>
          </p:cNvSpPr>
          <p:nvPr>
            <p:ph type="dt" idx="11"/>
          </p:nvPr>
        </p:nvSpPr>
        <p:spPr/>
        <p:txBody>
          <a:bodyPr/>
          <a:lstStyle/>
          <a:p>
            <a:fld id="{A681D727-CBA8-44D3-8E05-F2CBDE88EACC}" type="datetime7">
              <a:rPr lang="en-US" smtClean="0"/>
              <a:t>Sep-19</a:t>
            </a:fld>
            <a:endParaRPr lang="en-US"/>
          </a:p>
        </p:txBody>
      </p:sp>
    </p:spTree>
    <p:extLst>
      <p:ext uri="{BB962C8B-B14F-4D97-AF65-F5344CB8AC3E}">
        <p14:creationId xmlns:p14="http://schemas.microsoft.com/office/powerpoint/2010/main" val="921922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b="1" baseline="0" dirty="0" smtClean="0"/>
          </a:p>
          <a:p>
            <a:endParaRPr lang="en-GB" b="1" baseline="0" dirty="0" smtClean="0"/>
          </a:p>
          <a:p>
            <a:endParaRPr lang="en-GB"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E38F21-CD4A-46BB-8797-9325506011D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45</a:t>
            </a:fld>
            <a:endParaRPr lang="en-US"/>
          </a:p>
        </p:txBody>
      </p:sp>
    </p:spTree>
    <p:extLst>
      <p:ext uri="{BB962C8B-B14F-4D97-AF65-F5344CB8AC3E}">
        <p14:creationId xmlns:p14="http://schemas.microsoft.com/office/powerpoint/2010/main" val="4691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E38F21-CD4A-46BB-8797-9325506011D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50</a:t>
            </a:fld>
            <a:endParaRPr lang="en-US"/>
          </a:p>
        </p:txBody>
      </p:sp>
    </p:spTree>
    <p:extLst>
      <p:ext uri="{BB962C8B-B14F-4D97-AF65-F5344CB8AC3E}">
        <p14:creationId xmlns:p14="http://schemas.microsoft.com/office/powerpoint/2010/main" val="469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Entries into individual sciences have increased – 22.8% in biology, 19.2% in chemistry, 17.6% in physics – we think this has largely come from IGCSE entries</a:t>
            </a:r>
          </a:p>
          <a:p>
            <a:r>
              <a:rPr lang="en-GB" dirty="0"/>
              <a:t>Likely to reflect individual sciences as only route to 3 science GCSEs (no more Further Additional)</a:t>
            </a:r>
          </a:p>
          <a:p>
            <a:r>
              <a:rPr lang="en-GB" dirty="0"/>
              <a:t>Lower grade boundaries (combined and individual sciences) – to be expected due to comparable outcomes – </a:t>
            </a:r>
            <a:r>
              <a:rPr lang="en-GB" dirty="0" err="1"/>
              <a:t>sawtooth</a:t>
            </a:r>
            <a:r>
              <a:rPr lang="en-GB" dirty="0"/>
              <a:t> effect plus increase in demand</a:t>
            </a:r>
          </a:p>
          <a:p>
            <a:r>
              <a:rPr lang="en-GB" dirty="0"/>
              <a:t>Plus removal of Core Science and Y10 entry</a:t>
            </a:r>
          </a:p>
          <a:p>
            <a:r>
              <a:rPr lang="en-GB" dirty="0"/>
              <a:t>Plus (</a:t>
            </a:r>
            <a:r>
              <a:rPr lang="en-GB" dirty="0" err="1"/>
              <a:t>esp</a:t>
            </a:r>
            <a:r>
              <a:rPr lang="en-GB" dirty="0"/>
              <a:t> at grade 4 on H tier) due to targeting of questions (e.g. AQA targets ~40% of Qs on H tier at grades 4-5)</a:t>
            </a:r>
          </a:p>
          <a:p>
            <a:r>
              <a:rPr lang="en-GB" dirty="0"/>
              <a:t>Outcomes in line with Y10 tests – in particular challenges around AO2 in Y10 tests were reflected in students’ final performance</a:t>
            </a:r>
          </a:p>
          <a:p>
            <a:r>
              <a:rPr lang="en-GB" dirty="0"/>
              <a:t>Estimated c30,000 students were moved from H to F as a result of Y10 tests performance</a:t>
            </a:r>
          </a:p>
        </p:txBody>
      </p:sp>
      <p:sp>
        <p:nvSpPr>
          <p:cNvPr id="4" name="Date Placeholder 3"/>
          <p:cNvSpPr>
            <a:spLocks noGrp="1"/>
          </p:cNvSpPr>
          <p:nvPr>
            <p:ph type="dt" idx="10"/>
          </p:nvPr>
        </p:nvSpPr>
        <p:spPr/>
        <p:txBody>
          <a:bodyPr/>
          <a:lstStyle/>
          <a:p>
            <a:fld id="{A2639B72-1505-4D41-BFFA-25F1EF9446D7}" type="datetime1">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3087185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E38F21-CD4A-46BB-8797-9325506011D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51</a:t>
            </a:fld>
            <a:endParaRPr lang="en-US"/>
          </a:p>
        </p:txBody>
      </p:sp>
    </p:spTree>
    <p:extLst>
      <p:ext uri="{BB962C8B-B14F-4D97-AF65-F5344CB8AC3E}">
        <p14:creationId xmlns:p14="http://schemas.microsoft.com/office/powerpoint/2010/main" val="4691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EED8F35-181A-4497-9361-BB89DFB33331}"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52</a:t>
            </a:fld>
            <a:endParaRPr lang="en-US"/>
          </a:p>
        </p:txBody>
      </p:sp>
    </p:spTree>
    <p:extLst>
      <p:ext uri="{BB962C8B-B14F-4D97-AF65-F5344CB8AC3E}">
        <p14:creationId xmlns:p14="http://schemas.microsoft.com/office/powerpoint/2010/main" val="1776252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C03276B-D354-43E7-80F4-F7E54063FDB9}"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53</a:t>
            </a:fld>
            <a:endParaRPr lang="en-US"/>
          </a:p>
        </p:txBody>
      </p:sp>
    </p:spTree>
    <p:extLst>
      <p:ext uri="{BB962C8B-B14F-4D97-AF65-F5344CB8AC3E}">
        <p14:creationId xmlns:p14="http://schemas.microsoft.com/office/powerpoint/2010/main" val="1275646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C03276B-D354-43E7-80F4-F7E54063FDB9}"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54</a:t>
            </a:fld>
            <a:endParaRPr lang="en-US"/>
          </a:p>
        </p:txBody>
      </p:sp>
    </p:spTree>
    <p:extLst>
      <p:ext uri="{BB962C8B-B14F-4D97-AF65-F5344CB8AC3E}">
        <p14:creationId xmlns:p14="http://schemas.microsoft.com/office/powerpoint/2010/main" val="1275646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1381D7B-FFEB-4775-8E9C-8ED02466F3A8}"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55</a:t>
            </a:fld>
            <a:endParaRPr lang="en-US"/>
          </a:p>
        </p:txBody>
      </p:sp>
    </p:spTree>
    <p:extLst>
      <p:ext uri="{BB962C8B-B14F-4D97-AF65-F5344CB8AC3E}">
        <p14:creationId xmlns:p14="http://schemas.microsoft.com/office/powerpoint/2010/main" val="2000681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E9ECC0B-F517-4D3F-A5EA-BD49CE947344}"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56</a:t>
            </a:fld>
            <a:endParaRPr lang="en-US"/>
          </a:p>
        </p:txBody>
      </p:sp>
    </p:spTree>
    <p:extLst>
      <p:ext uri="{BB962C8B-B14F-4D97-AF65-F5344CB8AC3E}">
        <p14:creationId xmlns:p14="http://schemas.microsoft.com/office/powerpoint/2010/main" val="3448743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not hard and fast rules so need to be careful about how you</a:t>
            </a:r>
            <a:r>
              <a:rPr lang="en-GB" baseline="0" dirty="0" smtClean="0"/>
              <a:t> use them with students</a:t>
            </a:r>
          </a:p>
          <a:p>
            <a:r>
              <a:rPr lang="en-GB" baseline="0" dirty="0" smtClean="0"/>
              <a:t>Key point is to really work out what it is the question wants you to do (i.e. what the mark scheme will reward) and then make sure you do that</a:t>
            </a:r>
            <a:endParaRPr lang="en-GB" dirty="0" smtClean="0"/>
          </a:p>
          <a:p>
            <a:endParaRPr lang="en-GB" dirty="0" smtClean="0"/>
          </a:p>
          <a:p>
            <a:r>
              <a:rPr lang="en-GB" dirty="0" smtClean="0"/>
              <a:t>Application – will typically be about</a:t>
            </a:r>
            <a:r>
              <a:rPr lang="en-GB" baseline="0" dirty="0" smtClean="0"/>
              <a:t> the context – harder to identify by a specific command word but usually quite obvious and straightforward to get right (</a:t>
            </a:r>
            <a:r>
              <a:rPr lang="en-GB" baseline="0" dirty="0" err="1" smtClean="0"/>
              <a:t>ie</a:t>
            </a:r>
            <a:r>
              <a:rPr lang="en-GB" baseline="0" dirty="0" smtClean="0"/>
              <a:t> less interpretation of what the question wants!)</a:t>
            </a:r>
            <a:endParaRPr lang="en-GB" dirty="0"/>
          </a:p>
        </p:txBody>
      </p:sp>
      <p:sp>
        <p:nvSpPr>
          <p:cNvPr id="4" name="Date Placeholder 3"/>
          <p:cNvSpPr>
            <a:spLocks noGrp="1"/>
          </p:cNvSpPr>
          <p:nvPr>
            <p:ph type="dt" idx="10"/>
          </p:nvPr>
        </p:nvSpPr>
        <p:spPr/>
        <p:txBody>
          <a:bodyPr/>
          <a:lstStyle/>
          <a:p>
            <a:fld id="{809E7EE7-15D0-441B-AE23-CE7AA37AC92C}" type="datetime1">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5C70C-4F3D-A24C-BE6B-90E4410CB343}" type="slidenum">
              <a:rPr lang="en-US" smtClean="0"/>
              <a:t>58</a:t>
            </a:fld>
            <a:endParaRPr lang="en-US"/>
          </a:p>
        </p:txBody>
      </p:sp>
    </p:spTree>
    <p:extLst>
      <p:ext uri="{BB962C8B-B14F-4D97-AF65-F5344CB8AC3E}">
        <p14:creationId xmlns:p14="http://schemas.microsoft.com/office/powerpoint/2010/main" val="18809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not hard and fast rules so need to be careful about how you</a:t>
            </a:r>
            <a:r>
              <a:rPr lang="en-GB" baseline="0" dirty="0" smtClean="0"/>
              <a:t> use them with students</a:t>
            </a:r>
          </a:p>
          <a:p>
            <a:r>
              <a:rPr lang="en-GB" baseline="0" dirty="0" smtClean="0"/>
              <a:t>Key point is to really work out what it is the question wants you to do (i.e. what the mark scheme will reward) and then make sure you do that</a:t>
            </a:r>
            <a:endParaRPr lang="en-GB" dirty="0" smtClean="0"/>
          </a:p>
          <a:p>
            <a:endParaRPr lang="en-GB" dirty="0" smtClean="0"/>
          </a:p>
          <a:p>
            <a:r>
              <a:rPr lang="en-GB" dirty="0" smtClean="0"/>
              <a:t>Application – will typically be about</a:t>
            </a:r>
            <a:r>
              <a:rPr lang="en-GB" baseline="0" dirty="0" smtClean="0"/>
              <a:t> the context – harder to identify by a specific command word but usually quite obvious and straightforward to get right (</a:t>
            </a:r>
            <a:r>
              <a:rPr lang="en-GB" baseline="0" dirty="0" err="1" smtClean="0"/>
              <a:t>ie</a:t>
            </a:r>
            <a:r>
              <a:rPr lang="en-GB" baseline="0" dirty="0" smtClean="0"/>
              <a:t> less interpretation of what the question wants!)</a:t>
            </a:r>
            <a:endParaRPr lang="en-GB" dirty="0"/>
          </a:p>
        </p:txBody>
      </p:sp>
      <p:sp>
        <p:nvSpPr>
          <p:cNvPr id="4" name="Date Placeholder 3"/>
          <p:cNvSpPr>
            <a:spLocks noGrp="1"/>
          </p:cNvSpPr>
          <p:nvPr>
            <p:ph type="dt" idx="10"/>
          </p:nvPr>
        </p:nvSpPr>
        <p:spPr/>
        <p:txBody>
          <a:bodyPr/>
          <a:lstStyle/>
          <a:p>
            <a:fld id="{809E7EE7-15D0-441B-AE23-CE7AA37AC92C}" type="datetime1">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5C70C-4F3D-A24C-BE6B-90E4410CB343}" type="slidenum">
              <a:rPr lang="en-US" smtClean="0"/>
              <a:t>59</a:t>
            </a:fld>
            <a:endParaRPr lang="en-US"/>
          </a:p>
        </p:txBody>
      </p:sp>
    </p:spTree>
    <p:extLst>
      <p:ext uri="{BB962C8B-B14F-4D97-AF65-F5344CB8AC3E}">
        <p14:creationId xmlns:p14="http://schemas.microsoft.com/office/powerpoint/2010/main" val="18809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QWC</a:t>
            </a:r>
            <a:r>
              <a:rPr lang="en-GB" baseline="0" dirty="0" smtClean="0"/>
              <a:t> requirement has gone – extended response has arrived – it is different (and very specific)</a:t>
            </a:r>
          </a:p>
          <a:p>
            <a:r>
              <a:rPr lang="en-GB" baseline="0" dirty="0" smtClean="0"/>
              <a:t>Need to teach the technique to answer these open-ended questions</a:t>
            </a:r>
          </a:p>
          <a:p>
            <a:r>
              <a:rPr lang="en-GB" baseline="0" dirty="0" smtClean="0"/>
              <a:t>Key is sustained line of reasoning – mark schemes are required to explicitly reward this (or penalise its absence) so ensuring students can do this is essential</a:t>
            </a:r>
          </a:p>
          <a:p>
            <a:r>
              <a:rPr lang="en-GB" baseline="0" dirty="0" smtClean="0"/>
              <a:t>Techniques such as Point Evidence Explanation might help for students who will struggle most with this</a:t>
            </a:r>
          </a:p>
          <a:p>
            <a:r>
              <a:rPr lang="en-GB" baseline="0" dirty="0" smtClean="0"/>
              <a:t>Many students might benefit from being clear about their line of reasoning before they start to write – brainstorming/essay planning become even more important</a:t>
            </a:r>
          </a:p>
          <a:p>
            <a:r>
              <a:rPr lang="en-GB" baseline="0" dirty="0" smtClean="0"/>
              <a:t>But be sure to be using the right skills and answering the questions – think about AOs and command words</a:t>
            </a:r>
          </a:p>
          <a:p>
            <a:r>
              <a:rPr lang="en-GB" baseline="0" dirty="0" smtClean="0"/>
              <a:t>Evaluate questions are probably the hardest so simple approaches might be good e.g. identify the two sides of the argument, make one then the other, then say which you think is best and why</a:t>
            </a:r>
          </a:p>
          <a:p>
            <a:r>
              <a:rPr lang="en-GB" baseline="0" dirty="0" smtClean="0"/>
              <a:t>It SHOULD be clear which are the extended response questions – but it might not always be</a:t>
            </a:r>
            <a:endParaRPr lang="en-GB" dirty="0"/>
          </a:p>
        </p:txBody>
      </p:sp>
      <p:sp>
        <p:nvSpPr>
          <p:cNvPr id="4" name="Date Placeholder 3"/>
          <p:cNvSpPr>
            <a:spLocks noGrp="1"/>
          </p:cNvSpPr>
          <p:nvPr>
            <p:ph type="dt" idx="10"/>
          </p:nvPr>
        </p:nvSpPr>
        <p:spPr/>
        <p:txBody>
          <a:bodyPr/>
          <a:lstStyle/>
          <a:p>
            <a:fld id="{809E7EE7-15D0-441B-AE23-CE7AA37AC92C}" type="datetime1">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5C70C-4F3D-A24C-BE6B-90E4410CB343}" type="slidenum">
              <a:rPr lang="en-US" smtClean="0"/>
              <a:t>60</a:t>
            </a:fld>
            <a:endParaRPr lang="en-US"/>
          </a:p>
        </p:txBody>
      </p:sp>
    </p:spTree>
    <p:extLst>
      <p:ext uri="{BB962C8B-B14F-4D97-AF65-F5344CB8AC3E}">
        <p14:creationId xmlns:p14="http://schemas.microsoft.com/office/powerpoint/2010/main" val="18809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QWC</a:t>
            </a:r>
            <a:r>
              <a:rPr lang="en-GB" baseline="0" dirty="0" smtClean="0"/>
              <a:t> requirement has gone – extended response has arrived – it is different (and very specific)</a:t>
            </a:r>
          </a:p>
          <a:p>
            <a:r>
              <a:rPr lang="en-GB" baseline="0" dirty="0" smtClean="0"/>
              <a:t>Need to teach the technique to answer these open-ended questions</a:t>
            </a:r>
          </a:p>
          <a:p>
            <a:r>
              <a:rPr lang="en-GB" baseline="0" dirty="0" smtClean="0"/>
              <a:t>Key is sustained line of reasoning – mark schemes are required to explicitly reward this (or penalise its absence) so ensuring students can do this is essential</a:t>
            </a:r>
          </a:p>
          <a:p>
            <a:r>
              <a:rPr lang="en-GB" baseline="0" dirty="0" smtClean="0"/>
              <a:t>Techniques such as Point Evidence Explanation might help for students who will struggle most with this</a:t>
            </a:r>
          </a:p>
          <a:p>
            <a:r>
              <a:rPr lang="en-GB" baseline="0" dirty="0" smtClean="0"/>
              <a:t>Many students might benefit from being clear about their line of reasoning before they start to write – brainstorming/essay planning become even more important</a:t>
            </a:r>
          </a:p>
          <a:p>
            <a:r>
              <a:rPr lang="en-GB" baseline="0" dirty="0" smtClean="0"/>
              <a:t>But be sure to be using the right skills and answering the questions – think about AOs and command words</a:t>
            </a:r>
          </a:p>
          <a:p>
            <a:r>
              <a:rPr lang="en-GB" baseline="0" dirty="0" smtClean="0"/>
              <a:t>Evaluate questions are probably the hardest so simple approaches might be good e.g. identify the two sides of the argument, make one then the other, then say which you think is best and why</a:t>
            </a:r>
          </a:p>
          <a:p>
            <a:r>
              <a:rPr lang="en-GB" baseline="0" dirty="0" smtClean="0"/>
              <a:t>It SHOULD be clear which are the extended response questions – but it might not always be</a:t>
            </a:r>
            <a:endParaRPr lang="en-GB" dirty="0"/>
          </a:p>
        </p:txBody>
      </p:sp>
      <p:sp>
        <p:nvSpPr>
          <p:cNvPr id="4" name="Date Placeholder 3"/>
          <p:cNvSpPr>
            <a:spLocks noGrp="1"/>
          </p:cNvSpPr>
          <p:nvPr>
            <p:ph type="dt" idx="10"/>
          </p:nvPr>
        </p:nvSpPr>
        <p:spPr/>
        <p:txBody>
          <a:bodyPr/>
          <a:lstStyle/>
          <a:p>
            <a:fld id="{809E7EE7-15D0-441B-AE23-CE7AA37AC92C}" type="datetime1">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5C70C-4F3D-A24C-BE6B-90E4410CB343}" type="slidenum">
              <a:rPr lang="en-US" smtClean="0"/>
              <a:t>61</a:t>
            </a:fld>
            <a:endParaRPr lang="en-US"/>
          </a:p>
        </p:txBody>
      </p:sp>
    </p:spTree>
    <p:extLst>
      <p:ext uri="{BB962C8B-B14F-4D97-AF65-F5344CB8AC3E}">
        <p14:creationId xmlns:p14="http://schemas.microsoft.com/office/powerpoint/2010/main" val="1880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371324 students</a:t>
            </a:r>
            <a:r>
              <a:rPr lang="en-GB" baseline="0" dirty="0" smtClean="0"/>
              <a:t> entered Combined Science Double Award nationally, each making 2 entries.</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A5A9721-DA8A-488F-9B3E-2D89D55280EA}"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390444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F tier goes to</a:t>
            </a:r>
            <a:r>
              <a:rPr lang="en-GB" baseline="0" dirty="0" smtClean="0"/>
              <a:t> 5 so there is a higher grade available than current C</a:t>
            </a:r>
          </a:p>
          <a:p>
            <a:r>
              <a:rPr lang="en-GB" baseline="0" dirty="0" smtClean="0"/>
              <a:t>H tier starts at 4 so higher demand than now – even allowed grade 3 is higher demand than old grade D</a:t>
            </a:r>
            <a:endParaRPr lang="en-GB" dirty="0" smtClean="0"/>
          </a:p>
          <a:p>
            <a:r>
              <a:rPr lang="en-GB" dirty="0" smtClean="0"/>
              <a:t>Common Qs are the best guide (at least 20% of questions</a:t>
            </a:r>
            <a:r>
              <a:rPr lang="en-GB" baseline="0" dirty="0" smtClean="0"/>
              <a:t> are common to both tiers) </a:t>
            </a:r>
            <a:r>
              <a:rPr lang="en-GB" dirty="0" smtClean="0"/>
              <a:t>– if students can’t answer</a:t>
            </a:r>
            <a:r>
              <a:rPr lang="en-GB" baseline="0" dirty="0" smtClean="0"/>
              <a:t> many of these, they are unlikely to have a good experience of H tier</a:t>
            </a:r>
            <a:endParaRPr lang="en-GB" dirty="0"/>
          </a:p>
        </p:txBody>
      </p:sp>
      <p:sp>
        <p:nvSpPr>
          <p:cNvPr id="4" name="Date Placeholder 3"/>
          <p:cNvSpPr>
            <a:spLocks noGrp="1"/>
          </p:cNvSpPr>
          <p:nvPr>
            <p:ph type="dt" idx="10"/>
          </p:nvPr>
        </p:nvSpPr>
        <p:spPr/>
        <p:txBody>
          <a:bodyPr/>
          <a:lstStyle/>
          <a:p>
            <a:fld id="{5EC3C717-F82A-428E-8D1E-6EA52BD5AD52}" type="datetime1">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5C70C-4F3D-A24C-BE6B-90E4410CB343}" type="slidenum">
              <a:rPr lang="en-US" smtClean="0"/>
              <a:t>62</a:t>
            </a:fld>
            <a:endParaRPr lang="en-US"/>
          </a:p>
        </p:txBody>
      </p:sp>
    </p:spTree>
    <p:extLst>
      <p:ext uri="{BB962C8B-B14F-4D97-AF65-F5344CB8AC3E}">
        <p14:creationId xmlns:p14="http://schemas.microsoft.com/office/powerpoint/2010/main" val="354133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a:t>
            </a:r>
            <a:r>
              <a:rPr lang="en-GB" baseline="0" dirty="0" smtClean="0"/>
              <a:t> examples of student responses in maths related questions are given in the Support booklet, along with marks and commentaries.  You can use these as marking exercises with your colleagues.</a:t>
            </a:r>
          </a:p>
          <a:p>
            <a:endParaRPr lang="en-GB" baseline="0" dirty="0" smtClean="0"/>
          </a:p>
          <a:p>
            <a:r>
              <a:rPr lang="en-GB" baseline="0" dirty="0" smtClean="0"/>
              <a:t>Let’s now look at a couple of examples and discuss how you might use them (or similar – there are lots of examples in the summer papers) to improve student performance</a:t>
            </a:r>
          </a:p>
          <a:p>
            <a:endParaRPr lang="en-GB" baseline="0" dirty="0" smtClean="0"/>
          </a:p>
          <a:p>
            <a:r>
              <a:rPr lang="en-GB" baseline="0" dirty="0" smtClean="0"/>
              <a:t>Consider how you could use these – and other examples from this summer’s exams – to help students to focus in future series.</a:t>
            </a:r>
          </a:p>
          <a:p>
            <a:endParaRPr lang="en-GB" dirty="0" smtClean="0"/>
          </a:p>
          <a:p>
            <a:r>
              <a:rPr lang="en-GB" dirty="0" smtClean="0"/>
              <a:t>Don’t have to use whole papers</a:t>
            </a:r>
            <a:r>
              <a:rPr lang="en-GB" baseline="0" dirty="0" smtClean="0"/>
              <a:t> – by looking at the AOs identified in the mark scheme you can use individual questions to target particular AOs and skills</a:t>
            </a:r>
            <a:endParaRPr lang="en-GB" dirty="0" smtClean="0"/>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63</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As I said earlier, AOs are not demand specific and we have to assess all AOs (including the different strands and elements)  at all levels of demand – from Grade 1 up to Grade 9.</a:t>
            </a:r>
          </a:p>
          <a:p>
            <a:endParaRPr lang="en-GB" baseline="0" dirty="0" smtClean="0"/>
          </a:p>
          <a:p>
            <a:r>
              <a:rPr lang="en-GB" dirty="0" smtClean="0"/>
              <a:t>Let’s consider some of the factors that are</a:t>
            </a:r>
            <a:r>
              <a:rPr lang="en-GB" baseline="0" dirty="0" smtClean="0"/>
              <a:t> used to determine the level of demand of a question.</a:t>
            </a:r>
          </a:p>
          <a:p>
            <a:endParaRPr lang="en-GB" baseline="0" dirty="0" smtClean="0"/>
          </a:p>
          <a:p>
            <a:pPr>
              <a:spcAft>
                <a:spcPts val="600"/>
              </a:spcAft>
            </a:pPr>
            <a:r>
              <a:rPr lang="en-GB" dirty="0" smtClean="0">
                <a:solidFill>
                  <a:srgbClr val="4B4B4B"/>
                </a:solidFill>
              </a:rPr>
              <a:t>First: What</a:t>
            </a:r>
            <a:r>
              <a:rPr lang="en-GB" baseline="0" dirty="0" smtClean="0">
                <a:solidFill>
                  <a:srgbClr val="4B4B4B"/>
                </a:solidFill>
              </a:rPr>
              <a:t> l</a:t>
            </a:r>
            <a:r>
              <a:rPr lang="en-GB" dirty="0" smtClean="0">
                <a:solidFill>
                  <a:srgbClr val="4B4B4B"/>
                </a:solidFill>
              </a:rPr>
              <a:t>evels of demand do we use in AQA GCSE Science papers:</a:t>
            </a:r>
          </a:p>
          <a:p>
            <a:pPr lvl="1">
              <a:spcAft>
                <a:spcPts val="600"/>
              </a:spcAft>
            </a:pPr>
            <a:r>
              <a:rPr lang="en-GB" dirty="0" smtClean="0">
                <a:solidFill>
                  <a:srgbClr val="4B4B4B"/>
                </a:solidFill>
              </a:rPr>
              <a:t>Low (grades 1-3)</a:t>
            </a:r>
          </a:p>
          <a:p>
            <a:pPr lvl="1">
              <a:spcAft>
                <a:spcPts val="600"/>
              </a:spcAft>
            </a:pPr>
            <a:r>
              <a:rPr lang="en-GB" dirty="0" smtClean="0">
                <a:solidFill>
                  <a:srgbClr val="4B4B4B"/>
                </a:solidFill>
              </a:rPr>
              <a:t>Standard (grades 4-5)</a:t>
            </a:r>
          </a:p>
          <a:p>
            <a:pPr lvl="1">
              <a:spcAft>
                <a:spcPts val="600"/>
              </a:spcAft>
            </a:pPr>
            <a:r>
              <a:rPr lang="en-GB" dirty="0" smtClean="0">
                <a:solidFill>
                  <a:srgbClr val="4B4B4B"/>
                </a:solidFill>
              </a:rPr>
              <a:t>High (grades 6-9)</a:t>
            </a:r>
          </a:p>
          <a:p>
            <a:endParaRPr lang="en-GB" baseline="0" dirty="0" smtClean="0"/>
          </a:p>
          <a:p>
            <a:pPr marL="0" indent="0">
              <a:buNone/>
            </a:pPr>
            <a:r>
              <a:rPr lang="en-GB" b="1" baseline="0" dirty="0" smtClean="0"/>
              <a:t>The content being assessed </a:t>
            </a:r>
            <a:r>
              <a:rPr lang="en-GB" baseline="0" dirty="0" smtClean="0"/>
              <a:t>might be a factor – some parts of the specification are Higher tier only – which means they’ll only ever be assessed at grades 4-5 or 6+ and never at Low demand.  Remember HT only means assessed on the Higher tier paper – not just high demand, so could expect to see some of this content assessed at grades 4-5.  Won’t be on the Foundation tier paper, however.</a:t>
            </a:r>
          </a:p>
          <a:p>
            <a:pPr marL="0" indent="0">
              <a:buNone/>
            </a:pPr>
            <a:endParaRPr lang="en-GB" baseline="0" dirty="0" smtClean="0"/>
          </a:p>
          <a:p>
            <a:pPr marL="0" indent="0">
              <a:buNone/>
            </a:pPr>
            <a:r>
              <a:rPr lang="en-GB" baseline="0" dirty="0" smtClean="0"/>
              <a:t>Is it content that covers intrinsically difficult concepts?  How can we devise questions that assess K&amp;U of these concepts at grades 1-3?</a:t>
            </a:r>
          </a:p>
          <a:p>
            <a:pPr marL="228600" indent="-228600">
              <a:buAutoNum type="arabicPlain"/>
            </a:pPr>
            <a:endParaRPr lang="en-GB" baseline="0" dirty="0" smtClean="0"/>
          </a:p>
          <a:p>
            <a:pPr marL="0" indent="0">
              <a:buNone/>
            </a:pPr>
            <a:r>
              <a:rPr lang="en-GB" baseline="0" dirty="0" smtClean="0"/>
              <a:t>Is it covering very familiar content, or a very familiar context</a:t>
            </a:r>
          </a:p>
          <a:p>
            <a:pPr marL="0" indent="0">
              <a:buNone/>
            </a:pPr>
            <a:endParaRPr lang="en-GB" baseline="0" dirty="0" smtClean="0"/>
          </a:p>
          <a:p>
            <a:r>
              <a:rPr lang="en-GB" baseline="0" dirty="0" smtClean="0"/>
              <a:t>Within that, what else will make a question more/less difficult?</a:t>
            </a:r>
          </a:p>
          <a:p>
            <a:endParaRPr lang="en-GB" baseline="0" dirty="0" smtClean="0"/>
          </a:p>
          <a:p>
            <a:r>
              <a:rPr lang="en-GB" b="1" baseline="0" dirty="0" smtClean="0"/>
              <a:t>Command word used </a:t>
            </a:r>
            <a:r>
              <a:rPr lang="en-GB" baseline="0" dirty="0" smtClean="0"/>
              <a:t>– for example,  Describe will likely be of a lower level of demand than Explain – see examples 7 and 8, which both ask students to use the information given in a graph. Although we do ask high demand ‘Describe’ questions and low demand ‘explain’ ones – in these cases, what we would look for in the mark scheme might be more simple or require less linking of ideas at lower levels that at higher – look at some examples in the mark schemes. </a:t>
            </a:r>
          </a:p>
          <a:p>
            <a:endParaRPr lang="en-GB" baseline="0" dirty="0" smtClean="0"/>
          </a:p>
          <a:p>
            <a:r>
              <a:rPr lang="en-GB" baseline="0" dirty="0" smtClean="0"/>
              <a:t>Amount of cueing given </a:t>
            </a:r>
          </a:p>
          <a:p>
            <a:r>
              <a:rPr lang="en-GB" baseline="0" dirty="0" err="1" smtClean="0"/>
              <a:t>Eg</a:t>
            </a:r>
            <a:r>
              <a:rPr lang="en-GB" baseline="0" dirty="0" smtClean="0"/>
              <a:t> in graph drawing – bullet points reminding what needs to do – lower level of demand.  Helps students to focus. At High demand this cueing is not there or minimal as expected to know what to do when told to plot data</a:t>
            </a:r>
          </a:p>
          <a:p>
            <a:r>
              <a:rPr lang="en-GB" baseline="0" dirty="0" smtClean="0"/>
              <a:t>In a diagram, might use a very standard diagram, with some labels added for low demand – but might make it less obvious for higher levels</a:t>
            </a:r>
          </a:p>
          <a:p>
            <a:endParaRPr lang="en-GB" baseline="0" dirty="0" smtClean="0"/>
          </a:p>
          <a:p>
            <a:r>
              <a:rPr lang="en-GB" baseline="0" dirty="0" smtClean="0"/>
              <a:t>Type of question: </a:t>
            </a:r>
          </a:p>
          <a:p>
            <a:r>
              <a:rPr lang="en-GB" baseline="0" dirty="0" smtClean="0"/>
              <a:t>Is the question completely open?  Often making it a closed question (</a:t>
            </a:r>
            <a:r>
              <a:rPr lang="en-GB" baseline="0" dirty="0" err="1" smtClean="0"/>
              <a:t>eg</a:t>
            </a:r>
            <a:r>
              <a:rPr lang="en-GB" baseline="0" dirty="0" smtClean="0"/>
              <a:t> sentence completion – with or without words to choose – or multiple choice) will lower the demand of the question.</a:t>
            </a:r>
          </a:p>
          <a:p>
            <a:r>
              <a:rPr lang="en-GB" baseline="0" dirty="0" smtClean="0"/>
              <a:t>Long answer/short answer (of course, we have to assess extended response at all levels – even grades 1-3)</a:t>
            </a:r>
          </a:p>
          <a:p>
            <a:r>
              <a:rPr lang="en-GB" baseline="0" dirty="0" smtClean="0"/>
              <a:t>Number of responses needed </a:t>
            </a:r>
          </a:p>
          <a:p>
            <a:endParaRPr lang="en-GB" baseline="0" dirty="0" smtClean="0"/>
          </a:p>
          <a:p>
            <a:r>
              <a:rPr lang="en-GB" baseline="0" dirty="0" smtClean="0"/>
              <a:t>Amount of data given to plot</a:t>
            </a:r>
          </a:p>
          <a:p>
            <a:r>
              <a:rPr lang="en-GB" baseline="0" dirty="0" smtClean="0"/>
              <a:t>Detail of data (</a:t>
            </a:r>
            <a:r>
              <a:rPr lang="en-GB" baseline="0" dirty="0" err="1" smtClean="0"/>
              <a:t>eg</a:t>
            </a:r>
            <a:r>
              <a:rPr lang="en-GB" baseline="0" dirty="0" smtClean="0"/>
              <a:t> whole numbers rather than decimal points)</a:t>
            </a:r>
          </a:p>
          <a:p>
            <a:r>
              <a:rPr lang="en-GB" baseline="0" dirty="0" smtClean="0"/>
              <a:t>Higher demand may include irrelevant data, </a:t>
            </a:r>
            <a:r>
              <a:rPr lang="en-GB" baseline="0" dirty="0" err="1" smtClean="0"/>
              <a:t>eg</a:t>
            </a:r>
            <a:endParaRPr lang="en-GB" baseline="0" dirty="0" smtClean="0"/>
          </a:p>
          <a:p>
            <a:r>
              <a:rPr lang="en-GB" baseline="0" dirty="0" smtClean="0"/>
              <a:t>Scales chosen – more straightforward scales make plotting less demanding</a:t>
            </a:r>
          </a:p>
          <a:p>
            <a:r>
              <a:rPr lang="en-GB" baseline="0" dirty="0" smtClean="0"/>
              <a:t>Giving the first couple of points or bars already plotted clues in to what is required, lowering level of demand</a:t>
            </a:r>
          </a:p>
          <a:p>
            <a:r>
              <a:rPr lang="en-GB" baseline="0" dirty="0" smtClean="0"/>
              <a:t>Scales given on graph – or student to choose and plot for themselves</a:t>
            </a:r>
          </a:p>
          <a:p>
            <a:r>
              <a:rPr lang="en-GB" baseline="0" dirty="0" smtClean="0"/>
              <a:t>Asking for </a:t>
            </a:r>
            <a:r>
              <a:rPr lang="en-GB" baseline="0" dirty="0" err="1" smtClean="0"/>
              <a:t>lobf</a:t>
            </a:r>
            <a:r>
              <a:rPr lang="en-GB" baseline="0" dirty="0" smtClean="0"/>
              <a:t>: a simple straight line through all the data will be of lower demand than with data that doesn’t fit closely to a line but still on a straight line – anomalous points? Curves</a:t>
            </a:r>
          </a:p>
          <a:p>
            <a:endParaRPr lang="en-GB" baseline="0" dirty="0" smtClean="0"/>
          </a:p>
          <a:p>
            <a:endParaRPr lang="en-GB" baseline="0" dirty="0" smtClean="0"/>
          </a:p>
          <a:p>
            <a:r>
              <a:rPr lang="en-GB" baseline="0" dirty="0" smtClean="0"/>
              <a:t>Example 14  shows some of the principles above in action – although not all the questions are AO2 – but then, not all items in a whole question are likely to be.</a:t>
            </a:r>
          </a:p>
          <a:p>
            <a:pPr marL="228600" indent="-228600">
              <a:buAutoNum type="arabicPlain"/>
            </a:pPr>
            <a:endParaRPr lang="en-GB" baseline="0" dirty="0" smtClean="0"/>
          </a:p>
          <a:p>
            <a:pPr marL="228600" indent="-228600">
              <a:buAutoNum type="arabicPlain"/>
            </a:pPr>
            <a:endParaRPr lang="en-GB" dirty="0" smtClean="0"/>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64</a:t>
            </a:fld>
            <a:endParaRPr lang="en-US" dirty="0"/>
          </a:p>
        </p:txBody>
      </p:sp>
    </p:spTree>
    <p:extLst>
      <p:ext uri="{BB962C8B-B14F-4D97-AF65-F5344CB8AC3E}">
        <p14:creationId xmlns:p14="http://schemas.microsoft.com/office/powerpoint/2010/main" val="351023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A5A9721-DA8A-488F-9B3E-2D89D55280EA}"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39044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A5A9721-DA8A-488F-9B3E-2D89D55280EA}"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39044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DE3AF2B-BB92-481F-B3BA-DE58E500945E}"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36089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1703B83B-1C02-4374-8348-92A8E2FAEB37}" type="datetime1">
              <a:rPr lang="en-US" smtClean="0"/>
              <a:t>9/10/2019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3919749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More content – so more knowledge to be learned</a:t>
            </a:r>
          </a:p>
          <a:p>
            <a:r>
              <a:rPr lang="en-GB" b="0" baseline="0" dirty="0" smtClean="0"/>
              <a:t>Some exceptions e.g. more recall of formulae needed in sciences – need to find ways to ensure students can get the basics they need and learn key points and facts without getting bogged down in detail or demotivated</a:t>
            </a:r>
          </a:p>
          <a:p>
            <a:r>
              <a:rPr lang="en-GB" b="0" baseline="0" dirty="0" smtClean="0"/>
              <a:t>Knowledge in isolation – basically factual recall – varies by subject but most have a limit – often 15%</a:t>
            </a:r>
          </a:p>
          <a:p>
            <a:r>
              <a:rPr lang="en-GB" b="0" baseline="0" dirty="0" smtClean="0"/>
              <a:t>Assessments generally need you to </a:t>
            </a:r>
            <a:r>
              <a:rPr lang="en-GB" b="0" i="1" baseline="0" dirty="0" smtClean="0"/>
              <a:t>do</a:t>
            </a:r>
            <a:r>
              <a:rPr lang="en-GB" b="0" i="0" baseline="0" dirty="0" smtClean="0"/>
              <a:t> something with the knowledge using understanding, or applying it in a context, or using it to support an argument</a:t>
            </a:r>
          </a:p>
          <a:p>
            <a:r>
              <a:rPr lang="en-GB" b="0" i="0" baseline="0" dirty="0" smtClean="0"/>
              <a:t>Hard to overstate importance of this – where schools haven’t done as well as they expected, this is usually the reason</a:t>
            </a:r>
          </a:p>
          <a:p>
            <a:r>
              <a:rPr lang="en-GB" b="0" i="0" baseline="0" dirty="0" smtClean="0"/>
              <a:t>We can see it coming down the track – e.g. average performance on Y10 science tests was poor because students couldn’t apply their knowledge in unfamiliar contexts</a:t>
            </a:r>
          </a:p>
          <a:p>
            <a:r>
              <a:rPr lang="en-GB" b="0" i="0" baseline="0" dirty="0" smtClean="0"/>
              <a:t>Schools that develop this skillset should do well at GCSE</a:t>
            </a:r>
          </a:p>
          <a:p>
            <a:endParaRPr lang="en-GB" b="0" i="0" baseline="0" dirty="0" smtClean="0"/>
          </a:p>
          <a:p>
            <a:r>
              <a:rPr lang="en-GB" b="0" i="0" baseline="0" dirty="0" smtClean="0"/>
              <a:t>Look at AOs then other features/skills</a:t>
            </a:r>
          </a:p>
        </p:txBody>
      </p:sp>
      <p:sp>
        <p:nvSpPr>
          <p:cNvPr id="4" name="Date Placeholder 3"/>
          <p:cNvSpPr>
            <a:spLocks noGrp="1"/>
          </p:cNvSpPr>
          <p:nvPr>
            <p:ph type="dt" idx="10"/>
          </p:nvPr>
        </p:nvSpPr>
        <p:spPr/>
        <p:txBody>
          <a:bodyPr/>
          <a:lstStyle/>
          <a:p>
            <a:fld id="{A1BE21B7-BAAE-48FF-A6CB-BFDE198F2FDC}" type="datetime1">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362514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More content – so more knowledge to be learned</a:t>
            </a:r>
          </a:p>
          <a:p>
            <a:r>
              <a:rPr lang="en-GB" b="0" baseline="0" dirty="0" smtClean="0"/>
              <a:t>Some exceptions e.g. more recall of formulae needed in sciences – need to find ways to ensure students can get the basics they need and learn key points and facts without getting bogged down in detail or demotivated</a:t>
            </a:r>
          </a:p>
          <a:p>
            <a:r>
              <a:rPr lang="en-GB" b="0" baseline="0" dirty="0" smtClean="0"/>
              <a:t>Knowledge in isolation – basically factual recall – varies by subject but most have a limit – often 15%</a:t>
            </a:r>
          </a:p>
          <a:p>
            <a:r>
              <a:rPr lang="en-GB" b="0" baseline="0" dirty="0" smtClean="0"/>
              <a:t>Assessments generally need you to </a:t>
            </a:r>
            <a:r>
              <a:rPr lang="en-GB" b="0" i="1" baseline="0" dirty="0" smtClean="0"/>
              <a:t>do</a:t>
            </a:r>
            <a:r>
              <a:rPr lang="en-GB" b="0" i="0" baseline="0" dirty="0" smtClean="0"/>
              <a:t> something with the knowledge using understanding, or applying it in a context, or using it to support an argument</a:t>
            </a:r>
          </a:p>
          <a:p>
            <a:r>
              <a:rPr lang="en-GB" b="0" i="0" baseline="0" dirty="0" smtClean="0"/>
              <a:t>Hard to overstate importance of this – where schools haven’t done as well as they expected, this is usually the reason</a:t>
            </a:r>
          </a:p>
          <a:p>
            <a:r>
              <a:rPr lang="en-GB" b="0" i="0" baseline="0" dirty="0" smtClean="0"/>
              <a:t>We can see it coming down the track – e.g. average performance on Y10 science tests was poor because students couldn’t apply their knowledge in unfamiliar contexts</a:t>
            </a:r>
          </a:p>
          <a:p>
            <a:r>
              <a:rPr lang="en-GB" b="0" i="0" baseline="0" dirty="0" smtClean="0"/>
              <a:t>Schools that develop this skillset should do well at GCSE</a:t>
            </a:r>
          </a:p>
          <a:p>
            <a:endParaRPr lang="en-GB" b="0" i="0" baseline="0" dirty="0" smtClean="0"/>
          </a:p>
          <a:p>
            <a:r>
              <a:rPr lang="en-GB" b="0" i="0" baseline="0" dirty="0" smtClean="0"/>
              <a:t>Look at AOs then other features/skills</a:t>
            </a:r>
          </a:p>
        </p:txBody>
      </p:sp>
      <p:sp>
        <p:nvSpPr>
          <p:cNvPr id="4" name="Date Placeholder 3"/>
          <p:cNvSpPr>
            <a:spLocks noGrp="1"/>
          </p:cNvSpPr>
          <p:nvPr>
            <p:ph type="dt" idx="10"/>
          </p:nvPr>
        </p:nvSpPr>
        <p:spPr/>
        <p:txBody>
          <a:bodyPr/>
          <a:lstStyle/>
          <a:p>
            <a:fld id="{A1BE21B7-BAAE-48FF-A6CB-BFDE198F2FDC}" type="datetime1">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3625142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Welcome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and networking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Lunch</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Get in touch</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title Dark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2"/>
                </a:solidFill>
              </a:defRPr>
            </a:lvl1pPr>
          </a:lstStyle>
          <a:p>
            <a:r>
              <a:rPr lang="en-US" dirty="0" smtClean="0"/>
              <a:t>Section title</a:t>
            </a:r>
            <a:endParaRPr lang="en-US" dirty="0"/>
          </a:p>
        </p:txBody>
      </p:sp>
      <p:sp>
        <p:nvSpPr>
          <p:cNvPr id="3" name="Date Placeholder 2"/>
          <p:cNvSpPr>
            <a:spLocks noGrp="1"/>
          </p:cNvSpPr>
          <p:nvPr>
            <p:ph type="dt" sz="half" idx="10"/>
          </p:nvPr>
        </p:nvSpPr>
        <p:spPr>
          <a:xfrm>
            <a:off x="540000" y="6459079"/>
            <a:ext cx="1239373" cy="365125"/>
          </a:xfrm>
          <a:prstGeom prst="rect">
            <a:avLst/>
          </a:prstGeom>
        </p:spPr>
        <p:txBody>
          <a:bodyPr lIns="0" tIns="0" rIns="0" bIns="0"/>
          <a:lstStyle>
            <a:lvl1pPr>
              <a:lnSpc>
                <a:spcPts val="1000"/>
              </a:lnSpc>
              <a:defRPr sz="800">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lnSpc>
                <a:spcPts val="1000"/>
              </a:lnSpc>
              <a:defRPr>
                <a:solidFill>
                  <a:schemeClr val="bg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a:xfrm>
            <a:off x="0" y="96202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340475"/>
            <a:ext cx="8585200" cy="0"/>
          </a:xfrm>
          <a:prstGeom prst="line">
            <a:avLst/>
          </a:prstGeom>
          <a:ln w="762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4326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13775068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17123364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Tree>
    <p:extLst>
      <p:ext uri="{BB962C8B-B14F-4D97-AF65-F5344CB8AC3E}">
        <p14:creationId xmlns:p14="http://schemas.microsoft.com/office/powerpoint/2010/main" val="1515285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4465600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solidFill>
                  <a:srgbClr val="4B4B4B"/>
                </a:solidFill>
              </a:rPr>
              <a:t>Copyright © AQA and its licensors. All rights reserved.</a:t>
            </a:r>
            <a:endParaRPr lang="en-US" dirty="0">
              <a:solidFill>
                <a:srgbClr val="4B4B4B"/>
              </a:solidFill>
            </a:endParaRP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06876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lvl1pPr marL="360000" indent="-360000">
              <a:defRPr/>
            </a:lvl1p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1773845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821357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smtClean="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0066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4B4B4B"/>
                </a:solidFill>
              </a:rPr>
              <a:t>Follow us on Twitter @</a:t>
            </a:r>
            <a:r>
              <a:rPr lang="en-GB" dirty="0" smtClean="0">
                <a:solidFill>
                  <a:srgbClr val="4B4B4B"/>
                </a:solidFill>
              </a:rPr>
              <a:t>AQACPD</a:t>
            </a:r>
            <a:endParaRPr lang="en-US" dirty="0">
              <a:solidFill>
                <a:srgbClr val="4B4B4B"/>
              </a:solidFill>
            </a:endParaRPr>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11459332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Welcome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solidFill>
                  <a:srgbClr val="4B4B4B"/>
                </a:solidFill>
              </a:rPr>
              <a:t>Copyright © AQA and its licensors. All rights reserved.</a:t>
            </a:r>
            <a:endParaRPr lang="en-US" dirty="0">
              <a:solidFill>
                <a:srgbClr val="4B4B4B"/>
              </a:solidFill>
            </a:endParaRP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26820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solidFill>
                  <a:srgbClr val="4B4B4B"/>
                </a:solidFill>
              </a:rPr>
              <a:t>Copyright © AQA and its licensors. All rights reserved.</a:t>
            </a:r>
            <a:endParaRPr lang="en-US" dirty="0">
              <a:solidFill>
                <a:srgbClr val="4B4B4B"/>
              </a:solidFill>
            </a:endParaRP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41259134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and networking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solidFill>
                  <a:srgbClr val="4B4B4B"/>
                </a:solidFill>
              </a:rPr>
              <a:t>Copyright © AQA and its licensors. All rights reserved.</a:t>
            </a:r>
            <a:endParaRPr lang="en-US" dirty="0">
              <a:solidFill>
                <a:srgbClr val="4B4B4B"/>
              </a:solidFill>
            </a:endParaRP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7295379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Lunch</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solidFill>
                  <a:srgbClr val="4B4B4B"/>
                </a:solidFill>
              </a:rPr>
              <a:t>Copyright © AQA and its licensors. All rights reserved.</a:t>
            </a:r>
            <a:endParaRPr lang="en-US" dirty="0">
              <a:solidFill>
                <a:srgbClr val="4B4B4B"/>
              </a:solidFill>
            </a:endParaRP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9411991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Get in touch</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solidFill>
                  <a:srgbClr val="4B4B4B"/>
                </a:solidFill>
              </a:rPr>
              <a:t>Copyright © AQA and its licensors. All rights reserved.</a:t>
            </a:r>
            <a:endParaRPr lang="en-US" dirty="0">
              <a:solidFill>
                <a:srgbClr val="4B4B4B"/>
              </a:solidFill>
            </a:endParaRP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79137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0482604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046259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7640136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239342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659925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2379405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397550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8946665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9277380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solidFill>
                  <a:srgbClr val="FFFFFF"/>
                </a:solidFill>
              </a:rPr>
              <a:t>Copyright © AQA and its licensors. All rights reserved.</a:t>
            </a:r>
            <a:endParaRPr lang="en-US" dirty="0">
              <a:solidFill>
                <a:srgbClr val="FFFFFF"/>
              </a:solidFill>
            </a:endParaRP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solidFill>
                  <a:srgbClr val="FFFFFF">
                    <a:tint val="75000"/>
                  </a:srgbClr>
                </a:solidFill>
              </a:rPr>
              <a:pPr/>
              <a:t>‹#›</a:t>
            </a:fld>
            <a:endParaRPr lang="en-GB" dirty="0">
              <a:solidFill>
                <a:srgbClr val="FFFFFF">
                  <a:tint val="75000"/>
                </a:srgbClr>
              </a:solidFill>
            </a:endParaRPr>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1531937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lvl1pPr marL="360000" indent="-360000">
              <a:defRPr/>
            </a:lvl1p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smtClean="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Follow us on Twitter @</a:t>
            </a:r>
            <a:r>
              <a:rPr lang="en-GB" dirty="0" smtClean="0"/>
              <a:t>AQACPD</a:t>
            </a:r>
            <a:endParaRPr lang="en-US" dirty="0"/>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 id="2147483688" r:id="rId24"/>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solidFill>
                  <a:srgbClr val="4B4B4B"/>
                </a:solidFill>
              </a:rPr>
              <a:t>Copyright © AQA and its licensors. All rights reserved.</a:t>
            </a:r>
            <a:endParaRPr lang="en-US" dirty="0">
              <a:solidFill>
                <a:srgbClr val="4B4B4B"/>
              </a:solidFill>
            </a:endParaRPr>
          </a:p>
        </p:txBody>
      </p:sp>
    </p:spTree>
    <p:extLst>
      <p:ext uri="{BB962C8B-B14F-4D97-AF65-F5344CB8AC3E}">
        <p14:creationId xmlns:p14="http://schemas.microsoft.com/office/powerpoint/2010/main" val="1156512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cq.org.uk/examination-results/a-levels/2018"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aqa.org.uk/about-us/what-we-do/getting-the-right-result/how-exams-work/making-the-grades-a-guide-to-awarding"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aqa.org.uk/about-us/what-we-do/getting-the-right-result/how-exams-work/making-the-grades-a-guide-to-awardin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www.aqa.org.uk/about-us/what-we-do/getting-the-right-result/how-exams-work/making-the-grades-a-guide-to-awarding"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hyperlink" Target="https://ofqual.blog.gov.uk/wp-content/uploads/sites/137/2017/03/Awarding-and-Comparable-Outcomes-maths-meeting-2017-03-07.pdf"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https://www.aqa.org.uk/news/gcse-insight-reports-2018-results-at-a-glanc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jcq.org.uk/examination-results/gcses/2018"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Supporting%20you%20inmaking%20tiering%20decisions%20foryour%20students"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jcq.org.uk/examination-results/gcses/2018"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7222875" cy="968675"/>
          </a:xfrm>
        </p:spPr>
        <p:txBody>
          <a:bodyPr/>
          <a:lstStyle/>
          <a:p>
            <a:r>
              <a:rPr lang="en-GB" dirty="0" smtClean="0"/>
              <a:t>GCSE Science: </a:t>
            </a:r>
            <a:br>
              <a:rPr lang="en-GB" dirty="0" smtClean="0"/>
            </a:br>
            <a:r>
              <a:rPr lang="en-GB" dirty="0" smtClean="0"/>
              <a:t>Awarding and outcomes explored</a:t>
            </a:r>
            <a:endParaRPr lang="en-GB" dirty="0"/>
          </a:p>
        </p:txBody>
      </p:sp>
      <p:sp>
        <p:nvSpPr>
          <p:cNvPr id="7" name="Subtitle 6"/>
          <p:cNvSpPr>
            <a:spLocks noGrp="1"/>
          </p:cNvSpPr>
          <p:nvPr>
            <p:ph type="subTitle" idx="1"/>
          </p:nvPr>
        </p:nvSpPr>
        <p:spPr/>
        <p:txBody>
          <a:bodyPr/>
          <a:lstStyle/>
          <a:p>
            <a:r>
              <a:rPr lang="en-GB" dirty="0" smtClean="0"/>
              <a:t>Julian Clarke</a:t>
            </a:r>
            <a:endParaRPr lang="en-GB" dirty="0"/>
          </a:p>
        </p:txBody>
      </p:sp>
      <p:sp>
        <p:nvSpPr>
          <p:cNvPr id="4" name="Content Placeholder 3"/>
          <p:cNvSpPr>
            <a:spLocks noGrp="1"/>
          </p:cNvSpPr>
          <p:nvPr>
            <p:ph sz="quarter" idx="12"/>
          </p:nvPr>
        </p:nvSpPr>
        <p:spPr/>
        <p:txBody>
          <a:bodyPr/>
          <a:lstStyle/>
          <a:p>
            <a:r>
              <a:rPr lang="en-GB" smtClean="0"/>
              <a:t>Spring 2019</a:t>
            </a:r>
            <a:endParaRPr lang="en-GB"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11028"/>
          <a:stretch/>
        </p:blipFill>
        <p:spPr bwMode="auto">
          <a:xfrm>
            <a:off x="5248894" y="2553195"/>
            <a:ext cx="3301340" cy="3693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233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Provisional GCE results summer 2018</a:t>
            </a: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62850110"/>
              </p:ext>
            </p:extLst>
          </p:nvPr>
        </p:nvGraphicFramePr>
        <p:xfrm>
          <a:off x="539750" y="1399100"/>
          <a:ext cx="8045447" cy="4211320"/>
        </p:xfrm>
        <a:graphic>
          <a:graphicData uri="http://schemas.openxmlformats.org/drawingml/2006/table">
            <a:tbl>
              <a:tblPr firstRow="1" bandRow="1">
                <a:tableStyleId>{5940675A-B579-460E-94D1-54222C63F5DA}</a:tableStyleId>
              </a:tblPr>
              <a:tblGrid>
                <a:gridCol w="2426439"/>
                <a:gridCol w="1404752"/>
                <a:gridCol w="1404752"/>
                <a:gridCol w="1404752"/>
                <a:gridCol w="1404752"/>
              </a:tblGrid>
              <a:tr h="370840">
                <a:tc>
                  <a:txBody>
                    <a:bodyPr/>
                    <a:lstStyle/>
                    <a:p>
                      <a:pPr algn="l"/>
                      <a:endParaRPr lang="en-GB" dirty="0">
                        <a:solidFill>
                          <a:schemeClr val="bg1"/>
                        </a:solidFill>
                        <a:latin typeface="AQA Chevin Pro DemiBold" panose="020F0703030000060003" pitchFamily="34" charset="0"/>
                      </a:endParaRPr>
                    </a:p>
                  </a:txBody>
                  <a:tcPr>
                    <a:solidFill>
                      <a:schemeClr val="tx2"/>
                    </a:solidFill>
                  </a:tcPr>
                </a:tc>
                <a:tc>
                  <a:txBody>
                    <a:bodyPr/>
                    <a:lstStyle/>
                    <a:p>
                      <a:pPr algn="l"/>
                      <a:r>
                        <a:rPr lang="en-GB" dirty="0" smtClean="0">
                          <a:solidFill>
                            <a:schemeClr val="bg1"/>
                          </a:solidFill>
                          <a:latin typeface="AQA Chevin Pro DemiBold" panose="020F0703030000060003" pitchFamily="34" charset="0"/>
                        </a:rPr>
                        <a:t>Entries</a:t>
                      </a:r>
                      <a:endParaRPr lang="en-GB" dirty="0">
                        <a:solidFill>
                          <a:schemeClr val="bg1"/>
                        </a:solidFill>
                        <a:latin typeface="AQA Chevin Pro DemiBold" panose="020F0703030000060003" pitchFamily="34" charset="0"/>
                      </a:endParaRPr>
                    </a:p>
                  </a:txBody>
                  <a:tcPr>
                    <a:solidFill>
                      <a:schemeClr val="tx2"/>
                    </a:solidFill>
                  </a:tcPr>
                </a:tc>
                <a:tc>
                  <a:txBody>
                    <a:bodyPr/>
                    <a:lstStyle/>
                    <a:p>
                      <a:pPr algn="l"/>
                      <a:r>
                        <a:rPr lang="en-GB" dirty="0" smtClean="0">
                          <a:solidFill>
                            <a:schemeClr val="bg1"/>
                          </a:solidFill>
                          <a:latin typeface="AQA Chevin Pro DemiBold" panose="020F0703030000060003" pitchFamily="34" charset="0"/>
                        </a:rPr>
                        <a:t>Grade E</a:t>
                      </a:r>
                      <a:endParaRPr lang="en-GB" dirty="0">
                        <a:solidFill>
                          <a:schemeClr val="bg1"/>
                        </a:solidFill>
                        <a:latin typeface="AQA Chevin Pro DemiBold" panose="020F0703030000060003" pitchFamily="34" charset="0"/>
                      </a:endParaRPr>
                    </a:p>
                  </a:txBody>
                  <a:tcPr>
                    <a:solidFill>
                      <a:schemeClr val="tx2"/>
                    </a:solidFill>
                  </a:tcPr>
                </a:tc>
                <a:tc>
                  <a:txBody>
                    <a:bodyPr/>
                    <a:lstStyle/>
                    <a:p>
                      <a:pPr algn="l"/>
                      <a:r>
                        <a:rPr lang="en-GB" dirty="0" smtClean="0">
                          <a:solidFill>
                            <a:schemeClr val="bg1"/>
                          </a:solidFill>
                          <a:latin typeface="AQA Chevin Pro DemiBold" panose="020F0703030000060003" pitchFamily="34" charset="0"/>
                        </a:rPr>
                        <a:t>Grade C</a:t>
                      </a:r>
                      <a:endParaRPr lang="en-GB" dirty="0">
                        <a:solidFill>
                          <a:schemeClr val="bg1"/>
                        </a:solidFill>
                        <a:latin typeface="AQA Chevin Pro DemiBold" panose="020F0703030000060003" pitchFamily="34" charset="0"/>
                      </a:endParaRPr>
                    </a:p>
                  </a:txBody>
                  <a:tcPr>
                    <a:solidFill>
                      <a:schemeClr val="tx2"/>
                    </a:solidFill>
                  </a:tcPr>
                </a:tc>
                <a:tc>
                  <a:txBody>
                    <a:bodyPr/>
                    <a:lstStyle/>
                    <a:p>
                      <a:pPr algn="l"/>
                      <a:r>
                        <a:rPr lang="en-GB" dirty="0" smtClean="0">
                          <a:solidFill>
                            <a:schemeClr val="bg1"/>
                          </a:solidFill>
                          <a:latin typeface="AQA Chevin Pro DemiBold" panose="020F0703030000060003" pitchFamily="34" charset="0"/>
                        </a:rPr>
                        <a:t>Grade A</a:t>
                      </a:r>
                      <a:endParaRPr lang="en-GB" dirty="0">
                        <a:solidFill>
                          <a:schemeClr val="bg1"/>
                        </a:solidFill>
                        <a:latin typeface="AQA Chevin Pro DemiBold" panose="020F0703030000060003" pitchFamily="34" charset="0"/>
                      </a:endParaRPr>
                    </a:p>
                  </a:txBody>
                  <a:tcPr>
                    <a:solidFill>
                      <a:schemeClr val="tx2"/>
                    </a:solidFill>
                  </a:tcPr>
                </a:tc>
              </a:tr>
              <a:tr h="370840">
                <a:tc>
                  <a:txBody>
                    <a:bodyPr/>
                    <a:lstStyle/>
                    <a:p>
                      <a:pPr algn="l"/>
                      <a:r>
                        <a:rPr lang="en-GB" dirty="0" smtClean="0"/>
                        <a:t>AS Biology</a:t>
                      </a:r>
                    </a:p>
                  </a:txBody>
                  <a:tcPr/>
                </a:tc>
                <a:tc>
                  <a:txBody>
                    <a:bodyPr/>
                    <a:lstStyle/>
                    <a:p>
                      <a:pPr algn="l"/>
                      <a:r>
                        <a:rPr lang="en-GB" dirty="0" smtClean="0"/>
                        <a:t>21,850</a:t>
                      </a:r>
                      <a:br>
                        <a:rPr lang="en-GB" dirty="0" smtClean="0"/>
                      </a:br>
                      <a:r>
                        <a:rPr lang="en-GB" dirty="0" smtClean="0"/>
                        <a:t>(38</a:t>
                      </a:r>
                      <a:r>
                        <a:rPr lang="en-GB" baseline="0" dirty="0" smtClean="0"/>
                        <a:t>,744)</a:t>
                      </a:r>
                      <a:endParaRPr lang="en-GB" dirty="0" smtClean="0"/>
                    </a:p>
                  </a:txBody>
                  <a:tcPr/>
                </a:tc>
                <a:tc>
                  <a:txBody>
                    <a:bodyPr/>
                    <a:lstStyle/>
                    <a:p>
                      <a:pPr algn="l"/>
                      <a:r>
                        <a:rPr lang="en-GB" dirty="0" smtClean="0"/>
                        <a:t>83.6</a:t>
                      </a:r>
                      <a:br>
                        <a:rPr lang="en-GB" dirty="0" smtClean="0"/>
                      </a:br>
                      <a:r>
                        <a:rPr lang="en-GB" dirty="0" smtClean="0"/>
                        <a:t>(84.4)</a:t>
                      </a:r>
                    </a:p>
                  </a:txBody>
                  <a:tcPr/>
                </a:tc>
                <a:tc>
                  <a:txBody>
                    <a:bodyPr/>
                    <a:lstStyle/>
                    <a:p>
                      <a:pPr algn="l"/>
                      <a:r>
                        <a:rPr lang="en-GB" dirty="0" smtClean="0"/>
                        <a:t>50.4</a:t>
                      </a:r>
                      <a:br>
                        <a:rPr lang="en-GB" dirty="0" smtClean="0"/>
                      </a:br>
                      <a:r>
                        <a:rPr lang="en-GB" dirty="0" smtClean="0"/>
                        <a:t>(52.1)</a:t>
                      </a:r>
                      <a:endParaRPr lang="en-GB" dirty="0"/>
                    </a:p>
                  </a:txBody>
                  <a:tcPr/>
                </a:tc>
                <a:tc>
                  <a:txBody>
                    <a:bodyPr/>
                    <a:lstStyle/>
                    <a:p>
                      <a:pPr algn="l"/>
                      <a:r>
                        <a:rPr lang="en-GB" dirty="0" smtClean="0"/>
                        <a:t>17.2</a:t>
                      </a:r>
                      <a:br>
                        <a:rPr lang="en-GB" dirty="0" smtClean="0"/>
                      </a:br>
                      <a:r>
                        <a:rPr lang="en-GB" dirty="0" smtClean="0"/>
                        <a:t>(18.0)</a:t>
                      </a:r>
                      <a:endParaRPr lang="en-GB" dirty="0"/>
                    </a:p>
                  </a:txBody>
                  <a:tcPr/>
                </a:tc>
              </a:tr>
              <a:tr h="370840">
                <a:tc>
                  <a:txBody>
                    <a:bodyPr/>
                    <a:lstStyle/>
                    <a:p>
                      <a:pPr algn="l"/>
                      <a:r>
                        <a:rPr lang="en-GB" dirty="0" smtClean="0"/>
                        <a:t>A-level Biology</a:t>
                      </a:r>
                    </a:p>
                  </a:txBody>
                  <a:tcPr/>
                </a:tc>
                <a:tc>
                  <a:txBody>
                    <a:bodyPr/>
                    <a:lstStyle/>
                    <a:p>
                      <a:pPr algn="l"/>
                      <a:r>
                        <a:rPr lang="en-GB" dirty="0" smtClean="0"/>
                        <a:t>63,819</a:t>
                      </a:r>
                      <a:br>
                        <a:rPr lang="en-GB" dirty="0" smtClean="0"/>
                      </a:br>
                      <a:r>
                        <a:rPr lang="en-GB" dirty="0" smtClean="0"/>
                        <a:t>(61,908)</a:t>
                      </a:r>
                      <a:endParaRPr lang="en-GB" dirty="0"/>
                    </a:p>
                  </a:txBody>
                  <a:tcPr/>
                </a:tc>
                <a:tc>
                  <a:txBody>
                    <a:bodyPr/>
                    <a:lstStyle/>
                    <a:p>
                      <a:pPr algn="l"/>
                      <a:r>
                        <a:rPr lang="en-GB" dirty="0" smtClean="0"/>
                        <a:t>96.6</a:t>
                      </a:r>
                      <a:br>
                        <a:rPr lang="en-GB" dirty="0" smtClean="0"/>
                      </a:br>
                      <a:r>
                        <a:rPr lang="en-GB" dirty="0" smtClean="0"/>
                        <a:t>(96.8)</a:t>
                      </a:r>
                      <a:endParaRPr lang="en-GB" dirty="0"/>
                    </a:p>
                  </a:txBody>
                  <a:tcPr/>
                </a:tc>
                <a:tc>
                  <a:txBody>
                    <a:bodyPr/>
                    <a:lstStyle/>
                    <a:p>
                      <a:pPr algn="l"/>
                      <a:r>
                        <a:rPr lang="en-GB" dirty="0" smtClean="0"/>
                        <a:t>69.8</a:t>
                      </a:r>
                      <a:br>
                        <a:rPr lang="en-GB" dirty="0" smtClean="0"/>
                      </a:br>
                      <a:r>
                        <a:rPr lang="en-GB" dirty="0" smtClean="0"/>
                        <a:t>(70.8)</a:t>
                      </a:r>
                      <a:endParaRPr lang="en-GB" dirty="0"/>
                    </a:p>
                  </a:txBody>
                  <a:tcPr/>
                </a:tc>
                <a:tc>
                  <a:txBody>
                    <a:bodyPr/>
                    <a:lstStyle/>
                    <a:p>
                      <a:pPr algn="l"/>
                      <a:r>
                        <a:rPr lang="en-GB" dirty="0" smtClean="0"/>
                        <a:t>25.9</a:t>
                      </a:r>
                      <a:br>
                        <a:rPr lang="en-GB" dirty="0" smtClean="0"/>
                      </a:br>
                      <a:r>
                        <a:rPr lang="en-GB" dirty="0" smtClean="0"/>
                        <a:t>(26.2)</a:t>
                      </a:r>
                      <a:endParaRPr lang="en-GB" dirty="0"/>
                    </a:p>
                  </a:txBody>
                  <a:tcPr/>
                </a:tc>
              </a:tr>
              <a:tr h="370840">
                <a:tc>
                  <a:txBody>
                    <a:bodyPr/>
                    <a:lstStyle/>
                    <a:p>
                      <a:pPr algn="l"/>
                      <a:r>
                        <a:rPr lang="en-GB" dirty="0" smtClean="0"/>
                        <a:t>AS Chemistry</a:t>
                      </a:r>
                    </a:p>
                  </a:txBody>
                  <a:tcPr/>
                </a:tc>
                <a:tc>
                  <a:txBody>
                    <a:bodyPr/>
                    <a:lstStyle/>
                    <a:p>
                      <a:pPr algn="l"/>
                      <a:r>
                        <a:rPr lang="en-GB" dirty="0" smtClean="0"/>
                        <a:t>18,084</a:t>
                      </a:r>
                      <a:br>
                        <a:rPr lang="en-GB" dirty="0" smtClean="0"/>
                      </a:br>
                      <a:r>
                        <a:rPr lang="en-GB" dirty="0" smtClean="0"/>
                        <a:t>(32,909)</a:t>
                      </a:r>
                      <a:endParaRPr lang="en-GB" dirty="0"/>
                    </a:p>
                  </a:txBody>
                  <a:tcPr/>
                </a:tc>
                <a:tc>
                  <a:txBody>
                    <a:bodyPr/>
                    <a:lstStyle/>
                    <a:p>
                      <a:pPr algn="l"/>
                      <a:r>
                        <a:rPr lang="en-GB" dirty="0" smtClean="0"/>
                        <a:t>83.7</a:t>
                      </a:r>
                      <a:br>
                        <a:rPr lang="en-GB" dirty="0" smtClean="0"/>
                      </a:br>
                      <a:r>
                        <a:rPr lang="en-GB" dirty="0" smtClean="0"/>
                        <a:t>(84.2)</a:t>
                      </a:r>
                      <a:endParaRPr lang="en-GB" dirty="0"/>
                    </a:p>
                  </a:txBody>
                  <a:tcPr/>
                </a:tc>
                <a:tc>
                  <a:txBody>
                    <a:bodyPr/>
                    <a:lstStyle/>
                    <a:p>
                      <a:pPr algn="l"/>
                      <a:r>
                        <a:rPr lang="en-GB" dirty="0" smtClean="0"/>
                        <a:t>53.9</a:t>
                      </a:r>
                      <a:br>
                        <a:rPr lang="en-GB" dirty="0" smtClean="0"/>
                      </a:br>
                      <a:r>
                        <a:rPr lang="en-GB" dirty="0" smtClean="0"/>
                        <a:t>(53.7)</a:t>
                      </a:r>
                      <a:endParaRPr lang="en-GB" dirty="0"/>
                    </a:p>
                  </a:txBody>
                  <a:tcPr/>
                </a:tc>
                <a:tc>
                  <a:txBody>
                    <a:bodyPr/>
                    <a:lstStyle/>
                    <a:p>
                      <a:pPr algn="l"/>
                      <a:r>
                        <a:rPr lang="en-GB" dirty="0" smtClean="0"/>
                        <a:t>20.1</a:t>
                      </a:r>
                      <a:br>
                        <a:rPr lang="en-GB" dirty="0" smtClean="0"/>
                      </a:br>
                      <a:r>
                        <a:rPr lang="en-GB" dirty="0" smtClean="0"/>
                        <a:t>(20.7)</a:t>
                      </a:r>
                      <a:endParaRPr lang="en-GB" dirty="0"/>
                    </a:p>
                  </a:txBody>
                  <a:tcPr/>
                </a:tc>
              </a:tr>
              <a:tr h="370840">
                <a:tc>
                  <a:txBody>
                    <a:bodyPr/>
                    <a:lstStyle/>
                    <a:p>
                      <a:pPr algn="l"/>
                      <a:r>
                        <a:rPr lang="en-GB" dirty="0" smtClean="0"/>
                        <a:t>A-level Chemistry</a:t>
                      </a:r>
                    </a:p>
                  </a:txBody>
                  <a:tcPr/>
                </a:tc>
                <a:tc>
                  <a:txBody>
                    <a:bodyPr/>
                    <a:lstStyle/>
                    <a:p>
                      <a:pPr algn="l"/>
                      <a:r>
                        <a:rPr lang="en-GB" dirty="0" smtClean="0"/>
                        <a:t>54,134</a:t>
                      </a:r>
                      <a:br>
                        <a:rPr lang="en-GB" dirty="0" smtClean="0"/>
                      </a:br>
                      <a:r>
                        <a:rPr lang="en-GB" dirty="0" smtClean="0"/>
                        <a:t>(52,331)</a:t>
                      </a:r>
                      <a:endParaRPr lang="en-GB" dirty="0"/>
                    </a:p>
                  </a:txBody>
                  <a:tcPr/>
                </a:tc>
                <a:tc>
                  <a:txBody>
                    <a:bodyPr/>
                    <a:lstStyle/>
                    <a:p>
                      <a:pPr algn="l"/>
                      <a:r>
                        <a:rPr lang="en-GB" dirty="0" smtClean="0"/>
                        <a:t>96.6</a:t>
                      </a:r>
                      <a:br>
                        <a:rPr lang="en-GB" dirty="0" smtClean="0"/>
                      </a:br>
                      <a:r>
                        <a:rPr lang="en-GB" dirty="0" smtClean="0"/>
                        <a:t>(97.0)</a:t>
                      </a:r>
                      <a:endParaRPr lang="en-GB" dirty="0"/>
                    </a:p>
                  </a:txBody>
                  <a:tcPr/>
                </a:tc>
                <a:tc>
                  <a:txBody>
                    <a:bodyPr/>
                    <a:lstStyle/>
                    <a:p>
                      <a:pPr algn="l"/>
                      <a:r>
                        <a:rPr lang="en-GB" dirty="0" smtClean="0"/>
                        <a:t>74.3</a:t>
                      </a:r>
                      <a:br>
                        <a:rPr lang="en-GB" dirty="0" smtClean="0"/>
                      </a:br>
                      <a:r>
                        <a:rPr lang="en-GB" dirty="0" smtClean="0"/>
                        <a:t>(75.6)</a:t>
                      </a:r>
                      <a:endParaRPr lang="en-GB" dirty="0"/>
                    </a:p>
                  </a:txBody>
                  <a:tcPr/>
                </a:tc>
                <a:tc>
                  <a:txBody>
                    <a:bodyPr/>
                    <a:lstStyle/>
                    <a:p>
                      <a:pPr algn="l"/>
                      <a:r>
                        <a:rPr lang="en-GB" dirty="0" smtClean="0"/>
                        <a:t>31.1</a:t>
                      </a:r>
                      <a:br>
                        <a:rPr lang="en-GB" dirty="0" smtClean="0"/>
                      </a:br>
                      <a:r>
                        <a:rPr lang="en-GB" dirty="0" smtClean="0"/>
                        <a:t>(31.7)</a:t>
                      </a:r>
                      <a:endParaRPr lang="en-GB" dirty="0"/>
                    </a:p>
                  </a:txBody>
                  <a:tcPr/>
                </a:tc>
              </a:tr>
              <a:tr h="370840">
                <a:tc>
                  <a:txBody>
                    <a:bodyPr/>
                    <a:lstStyle/>
                    <a:p>
                      <a:pPr algn="l"/>
                      <a:r>
                        <a:rPr lang="en-GB" dirty="0" smtClean="0"/>
                        <a:t>AS Physics</a:t>
                      </a:r>
                    </a:p>
                  </a:txBody>
                  <a:tcPr/>
                </a:tc>
                <a:tc>
                  <a:txBody>
                    <a:bodyPr/>
                    <a:lstStyle/>
                    <a:p>
                      <a:pPr algn="l"/>
                      <a:r>
                        <a:rPr lang="en-GB" dirty="0" smtClean="0"/>
                        <a:t>13,007</a:t>
                      </a:r>
                      <a:br>
                        <a:rPr lang="en-GB" dirty="0" smtClean="0"/>
                      </a:br>
                      <a:r>
                        <a:rPr lang="en-GB" dirty="0" smtClean="0"/>
                        <a:t>(25,331)</a:t>
                      </a:r>
                      <a:endParaRPr lang="en-GB" dirty="0"/>
                    </a:p>
                  </a:txBody>
                  <a:tcPr/>
                </a:tc>
                <a:tc>
                  <a:txBody>
                    <a:bodyPr/>
                    <a:lstStyle/>
                    <a:p>
                      <a:pPr algn="l"/>
                      <a:r>
                        <a:rPr lang="en-GB" dirty="0" smtClean="0"/>
                        <a:t>83.7</a:t>
                      </a:r>
                      <a:br>
                        <a:rPr lang="en-GB" dirty="0" smtClean="0"/>
                      </a:br>
                      <a:r>
                        <a:rPr lang="en-GB" dirty="0" smtClean="0"/>
                        <a:t>(83.8)</a:t>
                      </a:r>
                      <a:endParaRPr lang="en-GB" dirty="0"/>
                    </a:p>
                  </a:txBody>
                  <a:tcPr/>
                </a:tc>
                <a:tc>
                  <a:txBody>
                    <a:bodyPr/>
                    <a:lstStyle/>
                    <a:p>
                      <a:pPr algn="l"/>
                      <a:r>
                        <a:rPr lang="en-GB" dirty="0" smtClean="0"/>
                        <a:t>53.4</a:t>
                      </a:r>
                      <a:br>
                        <a:rPr lang="en-GB" dirty="0" smtClean="0"/>
                      </a:br>
                      <a:r>
                        <a:rPr lang="en-GB" dirty="0" smtClean="0"/>
                        <a:t>(55.0)</a:t>
                      </a:r>
                      <a:endParaRPr lang="en-GB" dirty="0"/>
                    </a:p>
                  </a:txBody>
                  <a:tcPr/>
                </a:tc>
                <a:tc>
                  <a:txBody>
                    <a:bodyPr/>
                    <a:lstStyle/>
                    <a:p>
                      <a:pPr algn="l"/>
                      <a:r>
                        <a:rPr lang="en-GB" dirty="0" smtClean="0"/>
                        <a:t>22.1</a:t>
                      </a:r>
                      <a:br>
                        <a:rPr lang="en-GB" dirty="0" smtClean="0"/>
                      </a:br>
                      <a:r>
                        <a:rPr lang="en-GB" dirty="0" smtClean="0"/>
                        <a:t>(22.6)</a:t>
                      </a:r>
                      <a:endParaRPr lang="en-GB" dirty="0"/>
                    </a:p>
                  </a:txBody>
                  <a:tcPr/>
                </a:tc>
              </a:tr>
              <a:tr h="370840">
                <a:tc>
                  <a:txBody>
                    <a:bodyPr/>
                    <a:lstStyle/>
                    <a:p>
                      <a:pPr algn="l"/>
                      <a:r>
                        <a:rPr lang="en-GB" dirty="0" smtClean="0"/>
                        <a:t>A-level Physics</a:t>
                      </a:r>
                    </a:p>
                  </a:txBody>
                  <a:tcPr/>
                </a:tc>
                <a:tc>
                  <a:txBody>
                    <a:bodyPr/>
                    <a:lstStyle/>
                    <a:p>
                      <a:pPr algn="l"/>
                      <a:r>
                        <a:rPr lang="en-GB" dirty="0" smtClean="0"/>
                        <a:t>37,806</a:t>
                      </a:r>
                      <a:br>
                        <a:rPr lang="en-GB" dirty="0" smtClean="0"/>
                      </a:br>
                      <a:r>
                        <a:rPr lang="en-GB" dirty="0" smtClean="0"/>
                        <a:t>(36,578)</a:t>
                      </a:r>
                      <a:endParaRPr lang="en-GB" dirty="0"/>
                    </a:p>
                  </a:txBody>
                  <a:tcPr/>
                </a:tc>
                <a:tc>
                  <a:txBody>
                    <a:bodyPr/>
                    <a:lstStyle/>
                    <a:p>
                      <a:pPr algn="l"/>
                      <a:r>
                        <a:rPr lang="en-GB" dirty="0" smtClean="0"/>
                        <a:t>95.8</a:t>
                      </a:r>
                      <a:br>
                        <a:rPr lang="en-GB" dirty="0" smtClean="0"/>
                      </a:br>
                      <a:r>
                        <a:rPr lang="en-GB" dirty="0" smtClean="0"/>
                        <a:t>(95.8)</a:t>
                      </a:r>
                      <a:endParaRPr lang="en-GB" dirty="0"/>
                    </a:p>
                  </a:txBody>
                  <a:tcPr/>
                </a:tc>
                <a:tc>
                  <a:txBody>
                    <a:bodyPr/>
                    <a:lstStyle/>
                    <a:p>
                      <a:pPr algn="l"/>
                      <a:r>
                        <a:rPr lang="en-GB" dirty="0" smtClean="0"/>
                        <a:t>70.1</a:t>
                      </a:r>
                      <a:br>
                        <a:rPr lang="en-GB" dirty="0" smtClean="0"/>
                      </a:br>
                      <a:r>
                        <a:rPr lang="en-GB" dirty="0" smtClean="0"/>
                        <a:t>(69.7)</a:t>
                      </a:r>
                      <a:endParaRPr lang="en-GB" dirty="0"/>
                    </a:p>
                  </a:txBody>
                  <a:tcPr/>
                </a:tc>
                <a:tc>
                  <a:txBody>
                    <a:bodyPr/>
                    <a:lstStyle/>
                    <a:p>
                      <a:pPr algn="l"/>
                      <a:r>
                        <a:rPr lang="en-GB" dirty="0" smtClean="0"/>
                        <a:t>29.6</a:t>
                      </a:r>
                      <a:br>
                        <a:rPr lang="en-GB" dirty="0" smtClean="0"/>
                      </a:br>
                      <a:r>
                        <a:rPr lang="en-GB" dirty="0" smtClean="0"/>
                        <a:t>(29.2)</a:t>
                      </a:r>
                      <a:endParaRPr lang="en-GB" dirty="0"/>
                    </a:p>
                  </a:txBody>
                  <a:tcPr/>
                </a:tc>
              </a:tr>
            </a:tbl>
          </a:graphicData>
        </a:graphic>
      </p:graphicFrame>
      <p:sp>
        <p:nvSpPr>
          <p:cNvPr id="6" name="Content Placeholder 3"/>
          <p:cNvSpPr txBox="1">
            <a:spLocks/>
          </p:cNvSpPr>
          <p:nvPr/>
        </p:nvSpPr>
        <p:spPr>
          <a:xfrm>
            <a:off x="540000" y="1731713"/>
            <a:ext cx="8045200" cy="4406804"/>
          </a:xfrm>
          <a:prstGeom prst="rect">
            <a:avLst/>
          </a:prstGeom>
        </p:spPr>
        <p:txBody>
          <a:bodyPr vert="horz" lIns="0" tIns="0" rIns="91440" bIns="0" rtlCol="0">
            <a:noAutofit/>
          </a:bodyPr>
          <a:lstStyle>
            <a:lvl1pPr marL="360000" indent="-360000" algn="l" defTabSz="457200" rtl="0" eaLnBrk="1" latinLnBrk="0" hangingPunct="1">
              <a:lnSpc>
                <a:spcPct val="100000"/>
              </a:lnSpc>
              <a:spcBef>
                <a:spcPts val="400"/>
              </a:spcBef>
              <a:buClr>
                <a:srgbClr val="4B4B4B"/>
              </a:buClr>
              <a:buFont typeface="Arial"/>
              <a:buChar char="•"/>
              <a:defRPr sz="2400" kern="1200">
                <a:solidFill>
                  <a:schemeClr val="tx1"/>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GB" dirty="0" smtClean="0"/>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smtClean="0">
              <a:hlinkClick r:id="rId3"/>
            </a:endParaRPr>
          </a:p>
          <a:p>
            <a:pPr marL="0" indent="0">
              <a:spcBef>
                <a:spcPts val="0"/>
              </a:spcBef>
              <a:buNone/>
            </a:pPr>
            <a:endParaRPr lang="en-GB" dirty="0" smtClean="0">
              <a:hlinkClick r:id="rId3"/>
            </a:endParaRPr>
          </a:p>
          <a:p>
            <a:pPr marL="0" indent="0">
              <a:spcBef>
                <a:spcPts val="0"/>
              </a:spcBef>
              <a:buNone/>
            </a:pPr>
            <a:r>
              <a:rPr lang="en-GB" dirty="0" smtClean="0">
                <a:hlinkClick r:id="rId3"/>
              </a:rPr>
              <a:t>Joint Council for Qualifications</a:t>
            </a:r>
            <a:endParaRPr lang="en-GB" dirty="0"/>
          </a:p>
          <a:p>
            <a:pPr marL="0" indent="0">
              <a:buNone/>
            </a:pPr>
            <a:endParaRPr lang="en-GB" dirty="0" smtClean="0"/>
          </a:p>
        </p:txBody>
      </p:sp>
      <p:sp>
        <p:nvSpPr>
          <p:cNvPr id="3" name="Slide Number Placeholder 2"/>
          <p:cNvSpPr>
            <a:spLocks noGrp="1"/>
          </p:cNvSpPr>
          <p:nvPr>
            <p:ph type="sldNum" sz="quarter" idx="4"/>
          </p:nvPr>
        </p:nvSpPr>
        <p:spPr/>
        <p:txBody>
          <a:bodyPr/>
          <a:lstStyle/>
          <a:p>
            <a:fld id="{9D4704D4-DAEA-4D4A-A9DC-4373E3AC7101}" type="slidenum">
              <a:rPr lang="en-GB" smtClean="0"/>
              <a:pPr/>
              <a:t>10</a:t>
            </a:fld>
            <a:endParaRPr lang="en-GB" dirty="0"/>
          </a:p>
        </p:txBody>
      </p:sp>
    </p:spTree>
    <p:extLst>
      <p:ext uri="{BB962C8B-B14F-4D97-AF65-F5344CB8AC3E}">
        <p14:creationId xmlns:p14="http://schemas.microsoft.com/office/powerpoint/2010/main" val="774386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award grades</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11</a:t>
            </a:fld>
            <a:endParaRPr lang="en-GB" dirty="0"/>
          </a:p>
        </p:txBody>
      </p:sp>
      <p:sp>
        <p:nvSpPr>
          <p:cNvPr id="4" name="Content Placeholder 3"/>
          <p:cNvSpPr>
            <a:spLocks noGrp="1"/>
          </p:cNvSpPr>
          <p:nvPr>
            <p:ph idx="1"/>
          </p:nvPr>
        </p:nvSpPr>
        <p:spPr/>
        <p:txBody>
          <a:bodyPr/>
          <a:lstStyle/>
          <a:p>
            <a:pPr marL="0" indent="0">
              <a:buNone/>
            </a:pPr>
            <a:r>
              <a:rPr lang="en-GB" i="1" dirty="0">
                <a:hlinkClick r:id="rId2"/>
              </a:rPr>
              <a:t>Making the grades − a guide to awarding</a:t>
            </a:r>
            <a:endParaRPr lang="en-GB" i="1" dirty="0"/>
          </a:p>
          <a:p>
            <a:pPr marL="0" indent="0">
              <a:buNone/>
            </a:pPr>
            <a:endParaRPr lang="en-GB" dirty="0"/>
          </a:p>
        </p:txBody>
      </p:sp>
    </p:spTree>
    <p:extLst>
      <p:ext uri="{BB962C8B-B14F-4D97-AF65-F5344CB8AC3E}">
        <p14:creationId xmlns:p14="http://schemas.microsoft.com/office/powerpoint/2010/main" val="368961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students get an examination grade? </a:t>
            </a:r>
            <a:endParaRPr lang="en-GB" dirty="0"/>
          </a:p>
        </p:txBody>
      </p:sp>
      <p:sp>
        <p:nvSpPr>
          <p:cNvPr id="4" name="Footer Placeholder 3"/>
          <p:cNvSpPr>
            <a:spLocks noGrp="1"/>
          </p:cNvSpPr>
          <p:nvPr>
            <p:ph type="ftr" sz="quarter" idx="10"/>
          </p:nvPr>
        </p:nvSpPr>
        <p:spPr>
          <a:prstGeom prst="rect">
            <a:avLst/>
          </a:prstGeom>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pPr>
            <a:r>
              <a:rPr lang="en-GB" dirty="0" smtClean="0"/>
              <a:t>A qualification is a way of demonstrating that someone has achieved a certain level of learning.</a:t>
            </a:r>
          </a:p>
          <a:p>
            <a:pPr marL="0" indent="0">
              <a:spcBef>
                <a:spcPts val="0"/>
              </a:spcBef>
              <a:buNone/>
            </a:pPr>
            <a:endParaRPr lang="en-GB" dirty="0" smtClean="0"/>
          </a:p>
          <a:p>
            <a:pPr>
              <a:spcBef>
                <a:spcPts val="0"/>
              </a:spcBef>
            </a:pPr>
            <a:r>
              <a:rPr lang="en-GB" dirty="0" smtClean="0"/>
              <a:t>It is based on a specification which sets out the skills, understanding and knowledge that students are expected to have gained by the end of their course.</a:t>
            </a:r>
          </a:p>
          <a:p>
            <a:pPr marL="0" indent="0">
              <a:spcBef>
                <a:spcPts val="0"/>
              </a:spcBef>
              <a:buNone/>
            </a:pPr>
            <a:endParaRPr lang="en-GB" dirty="0"/>
          </a:p>
          <a:p>
            <a:pPr>
              <a:spcBef>
                <a:spcPts val="0"/>
              </a:spcBef>
            </a:pPr>
            <a:r>
              <a:rPr lang="en-GB" dirty="0" smtClean="0"/>
              <a:t>Ofqual</a:t>
            </a:r>
            <a:r>
              <a:rPr lang="en-GB" dirty="0"/>
              <a:t> </a:t>
            </a:r>
            <a:r>
              <a:rPr lang="en-GB" dirty="0" smtClean="0"/>
              <a:t>ensure the specification and assessment materials meet the National criteria; during the development of the specification, we collaborate with teachers and subject associations.</a:t>
            </a:r>
          </a:p>
        </p:txBody>
      </p:sp>
      <p:sp>
        <p:nvSpPr>
          <p:cNvPr id="3" name="Slide Number Placeholder 2"/>
          <p:cNvSpPr>
            <a:spLocks noGrp="1"/>
          </p:cNvSpPr>
          <p:nvPr>
            <p:ph type="sldNum" sz="quarter" idx="4"/>
          </p:nvPr>
        </p:nvSpPr>
        <p:spPr/>
        <p:txBody>
          <a:bodyPr/>
          <a:lstStyle/>
          <a:p>
            <a:fld id="{9D4704D4-DAEA-4D4A-A9DC-4373E3AC7101}" type="slidenum">
              <a:rPr lang="en-GB" smtClean="0"/>
              <a:pPr/>
              <a:t>12</a:t>
            </a:fld>
            <a:endParaRPr lang="en-GB" dirty="0"/>
          </a:p>
        </p:txBody>
      </p:sp>
    </p:spTree>
    <p:extLst>
      <p:ext uri="{BB962C8B-B14F-4D97-AF65-F5344CB8AC3E}">
        <p14:creationId xmlns:p14="http://schemas.microsoft.com/office/powerpoint/2010/main" val="1440354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students get an examination grade? </a:t>
            </a:r>
            <a:endParaRPr lang="en-GB" dirty="0"/>
          </a:p>
        </p:txBody>
      </p:sp>
      <p:sp>
        <p:nvSpPr>
          <p:cNvPr id="4" name="Footer Placeholder 3"/>
          <p:cNvSpPr>
            <a:spLocks noGrp="1"/>
          </p:cNvSpPr>
          <p:nvPr>
            <p:ph type="ftr" sz="quarter" idx="10"/>
          </p:nvPr>
        </p:nvSpPr>
        <p:spPr>
          <a:prstGeom prst="rect">
            <a:avLst/>
          </a:prstGeom>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marL="0" indent="0">
              <a:spcBef>
                <a:spcPts val="0"/>
              </a:spcBef>
              <a:buNone/>
            </a:pPr>
            <a:r>
              <a:rPr lang="en-GB" dirty="0" smtClean="0"/>
              <a:t>Question </a:t>
            </a:r>
            <a:r>
              <a:rPr lang="en-GB" dirty="0"/>
              <a:t>papers </a:t>
            </a:r>
            <a:r>
              <a:rPr lang="en-GB" b="1" dirty="0" smtClean="0"/>
              <a:t>must</a:t>
            </a:r>
            <a:r>
              <a:rPr lang="en-GB" dirty="0" smtClean="0"/>
              <a:t> test </a:t>
            </a:r>
            <a:r>
              <a:rPr lang="en-GB" dirty="0"/>
              <a:t>how well a students can demonstrate that they have acquired the </a:t>
            </a:r>
            <a:r>
              <a:rPr lang="en-GB" dirty="0" smtClean="0"/>
              <a:t>knowledge, understanding </a:t>
            </a:r>
            <a:r>
              <a:rPr lang="en-GB" dirty="0"/>
              <a:t>and skills set out in the </a:t>
            </a:r>
            <a:r>
              <a:rPr lang="en-GB" dirty="0" smtClean="0"/>
              <a:t>specification.</a:t>
            </a:r>
          </a:p>
          <a:p>
            <a:pPr marL="0" indent="0">
              <a:buNone/>
            </a:pPr>
            <a:endParaRPr lang="en-GB" sz="2000"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2094430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Assessment focusing on skills</a:t>
            </a:r>
            <a:endParaRPr lang="en-US" dirty="0"/>
          </a:p>
        </p:txBody>
      </p:sp>
      <p:sp>
        <p:nvSpPr>
          <p:cNvPr id="5" name="Footer Placeholder 4"/>
          <p:cNvSpPr>
            <a:spLocks noGrp="1"/>
          </p:cNvSpPr>
          <p:nvPr>
            <p:ph type="ftr" sz="quarter" idx="10"/>
          </p:nvPr>
        </p:nvSpPr>
        <p:spPr/>
        <p:txBody>
          <a:bodyPr/>
          <a:lstStyle/>
          <a:p>
            <a:r>
              <a:rPr lang="en-US" smtClean="0"/>
              <a:t>Copyright © AQA and its licensors. All rights reserved.</a:t>
            </a:r>
            <a:endParaRPr lang="en-US" dirty="0"/>
          </a:p>
        </p:txBody>
      </p:sp>
      <p:sp>
        <p:nvSpPr>
          <p:cNvPr id="2" name="Slide Number Placeholder 1"/>
          <p:cNvSpPr>
            <a:spLocks noGrp="1"/>
          </p:cNvSpPr>
          <p:nvPr>
            <p:ph type="sldNum" sz="quarter" idx="4"/>
          </p:nvPr>
        </p:nvSpPr>
        <p:spPr>
          <a:prstGeom prst="rect">
            <a:avLst/>
          </a:prstGeom>
        </p:spPr>
        <p:txBody>
          <a:bodyPr/>
          <a:lstStyle/>
          <a:p>
            <a:fld id="{9D4704D4-DAEA-4D4A-A9DC-4373E3AC7101}" type="slidenum">
              <a:rPr lang="en-GB" smtClean="0"/>
              <a:t>14</a:t>
            </a:fld>
            <a:endParaRPr lang="en-GB"/>
          </a:p>
        </p:txBody>
      </p:sp>
      <p:sp>
        <p:nvSpPr>
          <p:cNvPr id="7" name="Content Placeholder 6"/>
          <p:cNvSpPr>
            <a:spLocks noGrp="1"/>
          </p:cNvSpPr>
          <p:nvPr>
            <p:ph idx="1"/>
          </p:nvPr>
        </p:nvSpPr>
        <p:spPr/>
        <p:txBody>
          <a:bodyPr/>
          <a:lstStyle/>
          <a:p>
            <a:pPr>
              <a:spcBef>
                <a:spcPts val="0"/>
              </a:spcBef>
            </a:pPr>
            <a:r>
              <a:rPr lang="en-US" dirty="0" smtClean="0"/>
              <a:t>Greater amount of content</a:t>
            </a:r>
          </a:p>
          <a:p>
            <a:pPr>
              <a:spcBef>
                <a:spcPts val="0"/>
              </a:spcBef>
            </a:pPr>
            <a:endParaRPr lang="en-US" dirty="0" smtClean="0"/>
          </a:p>
          <a:p>
            <a:pPr>
              <a:spcBef>
                <a:spcPts val="0"/>
              </a:spcBef>
            </a:pPr>
            <a:r>
              <a:rPr lang="en-US" dirty="0" smtClean="0"/>
              <a:t>But </a:t>
            </a:r>
            <a:r>
              <a:rPr lang="en-US" b="1" dirty="0" smtClean="0"/>
              <a:t>assessment</a:t>
            </a:r>
            <a:r>
              <a:rPr lang="en-US" dirty="0" smtClean="0"/>
              <a:t> generally doesn’t focus on knowledge</a:t>
            </a:r>
          </a:p>
          <a:p>
            <a:pPr>
              <a:spcBef>
                <a:spcPts val="0"/>
              </a:spcBef>
            </a:pPr>
            <a:endParaRPr lang="en-US" dirty="0" smtClean="0"/>
          </a:p>
          <a:p>
            <a:pPr>
              <a:spcBef>
                <a:spcPts val="0"/>
              </a:spcBef>
            </a:pPr>
            <a:r>
              <a:rPr lang="en-US" dirty="0"/>
              <a:t>Some </a:t>
            </a:r>
            <a:r>
              <a:rPr lang="en-US" dirty="0" smtClean="0"/>
              <a:t>exceptions, </a:t>
            </a:r>
            <a:r>
              <a:rPr lang="en-US" dirty="0" err="1" smtClean="0"/>
              <a:t>eg</a:t>
            </a:r>
            <a:r>
              <a:rPr lang="en-US" dirty="0" smtClean="0"/>
              <a:t> </a:t>
            </a:r>
            <a:r>
              <a:rPr lang="en-US" dirty="0"/>
              <a:t>formula </a:t>
            </a:r>
            <a:r>
              <a:rPr lang="en-US" dirty="0" smtClean="0"/>
              <a:t>recall</a:t>
            </a:r>
          </a:p>
          <a:p>
            <a:pPr>
              <a:spcBef>
                <a:spcPts val="0"/>
              </a:spcBef>
            </a:pPr>
            <a:endParaRPr lang="en-US" dirty="0"/>
          </a:p>
          <a:p>
            <a:pPr>
              <a:spcBef>
                <a:spcPts val="0"/>
              </a:spcBef>
            </a:pPr>
            <a:r>
              <a:rPr lang="en-US" dirty="0" smtClean="0"/>
              <a:t>Limit on knowledge in isolation</a:t>
            </a:r>
          </a:p>
          <a:p>
            <a:pPr>
              <a:spcBef>
                <a:spcPts val="0"/>
              </a:spcBef>
            </a:pPr>
            <a:endParaRPr lang="en-US" dirty="0" smtClean="0"/>
          </a:p>
          <a:p>
            <a:pPr>
              <a:spcBef>
                <a:spcPts val="0"/>
              </a:spcBef>
            </a:pPr>
            <a:r>
              <a:rPr lang="en-US" b="1" dirty="0" smtClean="0"/>
              <a:t>Use</a:t>
            </a:r>
            <a:r>
              <a:rPr lang="en-US" dirty="0" smtClean="0"/>
              <a:t> the knowledge:</a:t>
            </a:r>
          </a:p>
          <a:p>
            <a:pPr lvl="1">
              <a:spcBef>
                <a:spcPts val="0"/>
              </a:spcBef>
            </a:pPr>
            <a:r>
              <a:rPr lang="en-US" dirty="0" smtClean="0"/>
              <a:t>knowledge plus understanding</a:t>
            </a:r>
          </a:p>
          <a:p>
            <a:pPr lvl="1">
              <a:spcBef>
                <a:spcPts val="0"/>
              </a:spcBef>
            </a:pPr>
            <a:r>
              <a:rPr lang="en-US" dirty="0" smtClean="0"/>
              <a:t>applying in context</a:t>
            </a:r>
          </a:p>
          <a:p>
            <a:pPr lvl="1">
              <a:spcBef>
                <a:spcPts val="0"/>
              </a:spcBef>
            </a:pPr>
            <a:r>
              <a:rPr lang="en-US" dirty="0" smtClean="0"/>
              <a:t>supporting evaluation and analysis.</a:t>
            </a:r>
            <a:endParaRPr lang="en-US" i="1" dirty="0" smtClean="0"/>
          </a:p>
          <a:p>
            <a:pPr>
              <a:spcBef>
                <a:spcPts val="0"/>
              </a:spcBef>
            </a:pPr>
            <a:endParaRPr lang="en-US" dirty="0"/>
          </a:p>
        </p:txBody>
      </p:sp>
    </p:spTree>
    <p:extLst>
      <p:ext uri="{BB962C8B-B14F-4D97-AF65-F5344CB8AC3E}">
        <p14:creationId xmlns:p14="http://schemas.microsoft.com/office/powerpoint/2010/main" val="1693860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Assessment focusing on skills</a:t>
            </a:r>
            <a:endParaRPr lang="en-US" dirty="0"/>
          </a:p>
        </p:txBody>
      </p:sp>
      <p:sp>
        <p:nvSpPr>
          <p:cNvPr id="5" name="Footer Placeholder 4"/>
          <p:cNvSpPr>
            <a:spLocks noGrp="1"/>
          </p:cNvSpPr>
          <p:nvPr>
            <p:ph type="ftr" sz="quarter" idx="10"/>
          </p:nvPr>
        </p:nvSpPr>
        <p:spPr/>
        <p:txBody>
          <a:bodyPr/>
          <a:lstStyle/>
          <a:p>
            <a:r>
              <a:rPr lang="en-US" smtClean="0"/>
              <a:t>Copyright © AQA and its licensors. All rights reserved.</a:t>
            </a:r>
            <a:endParaRPr lang="en-US" dirty="0"/>
          </a:p>
        </p:txBody>
      </p:sp>
      <p:sp>
        <p:nvSpPr>
          <p:cNvPr id="2" name="Slide Number Placeholder 1"/>
          <p:cNvSpPr>
            <a:spLocks noGrp="1"/>
          </p:cNvSpPr>
          <p:nvPr>
            <p:ph type="sldNum" sz="quarter" idx="4"/>
          </p:nvPr>
        </p:nvSpPr>
        <p:spPr>
          <a:prstGeom prst="rect">
            <a:avLst/>
          </a:prstGeom>
        </p:spPr>
        <p:txBody>
          <a:bodyPr/>
          <a:lstStyle/>
          <a:p>
            <a:fld id="{9D4704D4-DAEA-4D4A-A9DC-4373E3AC7101}" type="slidenum">
              <a:rPr lang="en-GB" smtClean="0"/>
              <a:t>15</a:t>
            </a:fld>
            <a:endParaRPr lang="en-GB"/>
          </a:p>
        </p:txBody>
      </p:sp>
      <p:sp>
        <p:nvSpPr>
          <p:cNvPr id="7" name="Content Placeholder 6"/>
          <p:cNvSpPr>
            <a:spLocks noGrp="1"/>
          </p:cNvSpPr>
          <p:nvPr>
            <p:ph idx="1"/>
          </p:nvPr>
        </p:nvSpPr>
        <p:spPr/>
        <p:txBody>
          <a:bodyPr/>
          <a:lstStyle/>
          <a:p>
            <a:pPr>
              <a:spcBef>
                <a:spcPts val="0"/>
              </a:spcBef>
            </a:pPr>
            <a:r>
              <a:rPr lang="en-GB" dirty="0" smtClean="0"/>
              <a:t>Focus </a:t>
            </a:r>
            <a:r>
              <a:rPr lang="en-GB" dirty="0"/>
              <a:t>on </a:t>
            </a:r>
            <a:r>
              <a:rPr lang="en-GB" dirty="0" smtClean="0"/>
              <a:t>Assessment Objectives </a:t>
            </a:r>
            <a:r>
              <a:rPr lang="en-GB" dirty="0"/>
              <a:t>and how they’re reflected in questions and mark </a:t>
            </a:r>
            <a:r>
              <a:rPr lang="en-GB" dirty="0" smtClean="0"/>
              <a:t>schemes</a:t>
            </a:r>
          </a:p>
          <a:p>
            <a:pPr>
              <a:spcBef>
                <a:spcPts val="0"/>
              </a:spcBef>
            </a:pPr>
            <a:endParaRPr lang="en-GB" dirty="0"/>
          </a:p>
          <a:p>
            <a:pPr>
              <a:spcBef>
                <a:spcPts val="0"/>
              </a:spcBef>
            </a:pPr>
            <a:r>
              <a:rPr lang="en-GB" dirty="0" smtClean="0"/>
              <a:t>Plus </a:t>
            </a:r>
            <a:r>
              <a:rPr lang="en-GB" dirty="0"/>
              <a:t>extended response, </a:t>
            </a:r>
            <a:r>
              <a:rPr lang="en-GB" dirty="0" err="1"/>
              <a:t>synopticity</a:t>
            </a:r>
            <a:r>
              <a:rPr lang="en-GB" dirty="0"/>
              <a:t>, mathematical skills, </a:t>
            </a:r>
            <a:r>
              <a:rPr lang="en-GB" dirty="0" smtClean="0"/>
              <a:t>SPAG </a:t>
            </a:r>
            <a:r>
              <a:rPr lang="en-GB" dirty="0" err="1" smtClean="0"/>
              <a:t>etc</a:t>
            </a:r>
            <a:r>
              <a:rPr lang="en-GB" dirty="0"/>
              <a:t/>
            </a:r>
            <a:br>
              <a:rPr lang="en-GB" dirty="0"/>
            </a:br>
            <a:endParaRPr lang="en-GB" dirty="0"/>
          </a:p>
          <a:p>
            <a:pPr lvl="1">
              <a:spcBef>
                <a:spcPts val="0"/>
              </a:spcBef>
            </a:pPr>
            <a:endParaRPr lang="en-US" i="1" dirty="0" smtClean="0"/>
          </a:p>
          <a:p>
            <a:pPr>
              <a:spcBef>
                <a:spcPts val="0"/>
              </a:spcBef>
            </a:pPr>
            <a:endParaRPr lang="en-US" dirty="0"/>
          </a:p>
        </p:txBody>
      </p:sp>
    </p:spTree>
    <p:extLst>
      <p:ext uri="{BB962C8B-B14F-4D97-AF65-F5344CB8AC3E}">
        <p14:creationId xmlns:p14="http://schemas.microsoft.com/office/powerpoint/2010/main" val="1931412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Objectives</a:t>
            </a:r>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pic>
        <p:nvPicPr>
          <p:cNvPr id="6" name="Content Placeholder 5"/>
          <p:cNvPicPr preferRelativeResize="0">
            <a:picLocks noGrp="1" noChangeAspect="1"/>
          </p:cNvPicPr>
          <p:nvPr>
            <p:ph idx="1"/>
          </p:nvPr>
        </p:nvPicPr>
        <p:blipFill rotWithShape="1">
          <a:blip r:embed="rId3"/>
          <a:srcRect l="30588" t="10117" r="31765" b="6119"/>
          <a:stretch/>
        </p:blipFill>
        <p:spPr bwMode="auto">
          <a:xfrm>
            <a:off x="540000" y="1731600"/>
            <a:ext cx="2990408" cy="4603159"/>
          </a:xfrm>
          <a:prstGeom prst="rect">
            <a:avLst/>
          </a:prstGeom>
          <a:ln>
            <a:noFill/>
          </a:ln>
          <a:extLst>
            <a:ext uri="{53640926-AAD7-44D8-BBD7-CCE9431645EC}">
              <a14:shadowObscured xmlns:a14="http://schemas.microsoft.com/office/drawing/2010/main"/>
            </a:ext>
          </a:extLst>
        </p:spPr>
      </p:pic>
      <p:pic>
        <p:nvPicPr>
          <p:cNvPr id="7" name="Picture 6"/>
          <p:cNvPicPr preferRelativeResize="0">
            <a:picLocks noChangeAspect="1"/>
          </p:cNvPicPr>
          <p:nvPr/>
        </p:nvPicPr>
        <p:blipFill rotWithShape="1">
          <a:blip r:embed="rId4"/>
          <a:srcRect l="32941" t="18824" r="34265" b="4470"/>
          <a:stretch/>
        </p:blipFill>
        <p:spPr bwMode="auto">
          <a:xfrm>
            <a:off x="3676966" y="1731600"/>
            <a:ext cx="3764067" cy="451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7544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AO1</a:t>
            </a:r>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pic>
        <p:nvPicPr>
          <p:cNvPr id="5" name="Content Placeholder 4"/>
          <p:cNvPicPr>
            <a:picLocks noGrp="1"/>
          </p:cNvPicPr>
          <p:nvPr>
            <p:ph idx="1"/>
          </p:nvPr>
        </p:nvPicPr>
        <p:blipFill rotWithShape="1">
          <a:blip r:embed="rId2"/>
          <a:srcRect l="20588" t="14824" r="20736" b="19294"/>
          <a:stretch/>
        </p:blipFill>
        <p:spPr bwMode="auto">
          <a:xfrm>
            <a:off x="540000" y="1170709"/>
            <a:ext cx="7640781" cy="5140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0647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AO2</a:t>
            </a:r>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pic>
        <p:nvPicPr>
          <p:cNvPr id="5" name="Content Placeholder 4"/>
          <p:cNvPicPr>
            <a:picLocks noGrp="1"/>
          </p:cNvPicPr>
          <p:nvPr>
            <p:ph idx="1"/>
          </p:nvPr>
        </p:nvPicPr>
        <p:blipFill rotWithShape="1">
          <a:blip r:embed="rId2"/>
          <a:srcRect l="22795" t="18588" r="21764" b="16471"/>
          <a:stretch/>
        </p:blipFill>
        <p:spPr bwMode="auto">
          <a:xfrm>
            <a:off x="540000" y="1046018"/>
            <a:ext cx="7716982" cy="52162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1542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AO3</a:t>
            </a:r>
            <a:endParaRPr lang="en-GB" dirty="0"/>
          </a:p>
        </p:txBody>
      </p:sp>
      <p:sp>
        <p:nvSpPr>
          <p:cNvPr id="4" name="Footer Placeholder 3"/>
          <p:cNvSpPr>
            <a:spLocks noGrp="1"/>
          </p:cNvSpPr>
          <p:nvPr>
            <p:ph type="ftr" sz="quarter" idx="3"/>
          </p:nvPr>
        </p:nvSpPr>
        <p:spPr/>
        <p:txBody>
          <a:bodyPr/>
          <a:lstStyle/>
          <a:p>
            <a:r>
              <a:rPr lang="en-US" smtClean="0"/>
              <a:t>Copyright © AQA and its licensors. All rights reserved.</a:t>
            </a:r>
            <a:endParaRPr lang="en-US" dirty="0"/>
          </a:p>
        </p:txBody>
      </p:sp>
      <p:pic>
        <p:nvPicPr>
          <p:cNvPr id="5" name="Content Placeholder 4"/>
          <p:cNvPicPr>
            <a:picLocks noGrp="1"/>
          </p:cNvPicPr>
          <p:nvPr>
            <p:ph idx="1"/>
          </p:nvPr>
        </p:nvPicPr>
        <p:blipFill rotWithShape="1">
          <a:blip r:embed="rId2"/>
          <a:srcRect l="21765" t="13647" r="22206" b="20941"/>
          <a:stretch/>
        </p:blipFill>
        <p:spPr bwMode="auto">
          <a:xfrm>
            <a:off x="540000" y="969818"/>
            <a:ext cx="7897091" cy="5333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5977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Welcome</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3680800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students get an examination grade? </a:t>
            </a:r>
            <a:endParaRPr lang="en-GB" dirty="0"/>
          </a:p>
        </p:txBody>
      </p:sp>
      <p:sp>
        <p:nvSpPr>
          <p:cNvPr id="4" name="Footer Placeholder 3"/>
          <p:cNvSpPr>
            <a:spLocks noGrp="1"/>
          </p:cNvSpPr>
          <p:nvPr>
            <p:ph type="ftr" sz="quarter" idx="10"/>
          </p:nvPr>
        </p:nvSpPr>
        <p:spPr>
          <a:prstGeom prst="rect">
            <a:avLst/>
          </a:prstGeom>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pPr>
            <a:r>
              <a:rPr lang="en-GB" dirty="0" smtClean="0"/>
              <a:t>It is impossible to test the entire specification in one set of exams so we select which areas to focus on in a particular paper, making sure that all areas of the specification are covered over a five year period.</a:t>
            </a:r>
          </a:p>
          <a:p>
            <a:pPr>
              <a:spcBef>
                <a:spcPts val="0"/>
              </a:spcBef>
            </a:pPr>
            <a:endParaRPr lang="en-GB" dirty="0" smtClean="0"/>
          </a:p>
          <a:p>
            <a:pPr>
              <a:spcBef>
                <a:spcPts val="0"/>
              </a:spcBef>
            </a:pPr>
            <a:r>
              <a:rPr lang="en-GB" dirty="0" smtClean="0"/>
              <a:t>The question paper, mark scheme and marking guidance are all written at the same time by an exam committee led by a chair of examiners for a subject, under whom chief examiners lead the development of the papers for a specification often with a lead assessment writer – almost all of whom are teachers.</a:t>
            </a:r>
          </a:p>
          <a:p>
            <a:pPr marL="0" indent="0">
              <a:spcBef>
                <a:spcPts val="0"/>
              </a:spcBef>
              <a:buNone/>
            </a:pPr>
            <a:endParaRPr lang="en-GB" sz="2800"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20</a:t>
            </a:fld>
            <a:endParaRPr lang="en-GB" dirty="0"/>
          </a:p>
        </p:txBody>
      </p:sp>
    </p:spTree>
    <p:extLst>
      <p:ext uri="{BB962C8B-B14F-4D97-AF65-F5344CB8AC3E}">
        <p14:creationId xmlns:p14="http://schemas.microsoft.com/office/powerpoint/2010/main" val="2502641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students get an examination grade? </a:t>
            </a:r>
            <a:endParaRPr lang="en-GB" dirty="0"/>
          </a:p>
        </p:txBody>
      </p:sp>
      <p:sp>
        <p:nvSpPr>
          <p:cNvPr id="4" name="Footer Placeholder 3"/>
          <p:cNvSpPr>
            <a:spLocks noGrp="1"/>
          </p:cNvSpPr>
          <p:nvPr>
            <p:ph type="ftr" sz="quarter" idx="10"/>
          </p:nvPr>
        </p:nvSpPr>
        <p:spPr>
          <a:prstGeom prst="rect">
            <a:avLst/>
          </a:prstGeom>
        </p:spPr>
        <p:txBody>
          <a:bodyPr/>
          <a:lstStyle/>
          <a:p>
            <a:r>
              <a:rPr lang="en-US" dirty="0"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pPr>
            <a:r>
              <a:rPr lang="en-GB" dirty="0" smtClean="0"/>
              <a:t>There is also an assessment developer, whose role is to check that every aspect of </a:t>
            </a:r>
            <a:r>
              <a:rPr lang="en-GB" dirty="0" err="1" smtClean="0"/>
              <a:t>Ofqual’s</a:t>
            </a:r>
            <a:r>
              <a:rPr lang="en-GB" dirty="0" smtClean="0"/>
              <a:t> requirements are met.</a:t>
            </a:r>
          </a:p>
          <a:p>
            <a:pPr>
              <a:spcBef>
                <a:spcPts val="0"/>
              </a:spcBef>
            </a:pPr>
            <a:endParaRPr lang="en-GB" dirty="0" smtClean="0"/>
          </a:p>
          <a:p>
            <a:pPr>
              <a:spcBef>
                <a:spcPts val="0"/>
              </a:spcBef>
            </a:pPr>
            <a:r>
              <a:rPr lang="en-GB" dirty="0" smtClean="0"/>
              <a:t>All papers are checked, scrutinised and revised many times to remove errors and ensure the right level of challenge and completion in the provided time. They are then proof read before being re-scrutinised before being signed off after 18 months of work</a:t>
            </a:r>
            <a:endParaRPr lang="en-GB" dirty="0"/>
          </a:p>
          <a:p>
            <a:pPr marL="0" indent="0">
              <a:spcBef>
                <a:spcPts val="0"/>
              </a:spcBef>
              <a:buNone/>
            </a:pPr>
            <a:endParaRPr lang="en-GB" dirty="0" smtClean="0"/>
          </a:p>
          <a:p>
            <a:pPr marL="0" indent="0">
              <a:spcBef>
                <a:spcPts val="0"/>
              </a:spcBef>
              <a:buNone/>
            </a:pPr>
            <a:endParaRPr lang="en-GB" sz="2800"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2650674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examining process</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3" name="Content Placeholder 2"/>
          <p:cNvSpPr>
            <a:spLocks noGrp="1"/>
          </p:cNvSpPr>
          <p:nvPr>
            <p:ph idx="1"/>
          </p:nvPr>
        </p:nvSpPr>
        <p:spPr/>
        <p:txBody>
          <a:bodyPr/>
          <a:lstStyle/>
          <a:p>
            <a:pPr>
              <a:spcBef>
                <a:spcPts val="0"/>
              </a:spcBef>
            </a:pPr>
            <a:r>
              <a:rPr lang="en-GB" dirty="0" smtClean="0"/>
              <a:t>Look at the 16 cards describing the stages in the examining process. </a:t>
            </a:r>
          </a:p>
          <a:p>
            <a:pPr marL="0" indent="0">
              <a:spcBef>
                <a:spcPts val="0"/>
              </a:spcBef>
              <a:buNone/>
            </a:pPr>
            <a:endParaRPr lang="en-GB" dirty="0" smtClean="0"/>
          </a:p>
          <a:p>
            <a:pPr>
              <a:spcBef>
                <a:spcPts val="0"/>
              </a:spcBef>
            </a:pPr>
            <a:r>
              <a:rPr lang="en-GB" dirty="0" smtClean="0"/>
              <a:t>Some of the cards have been numbered to show their place in the sequence of steps that take place to provide reliable marks are achieved by students.</a:t>
            </a:r>
          </a:p>
          <a:p>
            <a:pPr marL="0" indent="0">
              <a:spcBef>
                <a:spcPts val="0"/>
              </a:spcBef>
              <a:buNone/>
            </a:pPr>
            <a:endParaRPr lang="en-GB" dirty="0"/>
          </a:p>
          <a:p>
            <a:pPr>
              <a:spcBef>
                <a:spcPts val="0"/>
              </a:spcBef>
            </a:pPr>
            <a:r>
              <a:rPr lang="en-GB" dirty="0" smtClean="0"/>
              <a:t>Number those cards which do not have a number to create the sequence in which you think the steps take place.</a:t>
            </a: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22</a:t>
            </a:fld>
            <a:endParaRPr lang="en-GB" dirty="0"/>
          </a:p>
        </p:txBody>
      </p:sp>
    </p:spTree>
    <p:extLst>
      <p:ext uri="{BB962C8B-B14F-4D97-AF65-F5344CB8AC3E}">
        <p14:creationId xmlns:p14="http://schemas.microsoft.com/office/powerpoint/2010/main" val="1954992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Examiner journey</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Slide Number Placeholder 2"/>
          <p:cNvSpPr>
            <a:spLocks noGrp="1"/>
          </p:cNvSpPr>
          <p:nvPr>
            <p:ph type="sldNum" sz="quarter" idx="4"/>
          </p:nvPr>
        </p:nvSpPr>
        <p:spPr/>
        <p:txBody>
          <a:bodyPr/>
          <a:lstStyle/>
          <a:p>
            <a:fld id="{9D4704D4-DAEA-4D4A-A9DC-4373E3AC7101}" type="slidenum">
              <a:rPr lang="en-GB" smtClean="0"/>
              <a:pPr/>
              <a:t>23</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1" y="1731600"/>
            <a:ext cx="8045200" cy="430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132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students get an examination grade? </a:t>
            </a:r>
            <a:endParaRPr lang="en-GB" dirty="0"/>
          </a:p>
        </p:txBody>
      </p:sp>
      <p:sp>
        <p:nvSpPr>
          <p:cNvPr id="4" name="Footer Placeholder 3"/>
          <p:cNvSpPr>
            <a:spLocks noGrp="1"/>
          </p:cNvSpPr>
          <p:nvPr>
            <p:ph type="ftr" sz="quarter" idx="10"/>
          </p:nvPr>
        </p:nvSpPr>
        <p:spPr>
          <a:prstGeom prst="rect">
            <a:avLst/>
          </a:prstGeom>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marL="0" indent="0">
              <a:spcBef>
                <a:spcPts val="0"/>
              </a:spcBef>
              <a:buNone/>
            </a:pPr>
            <a:r>
              <a:rPr lang="en-GB" dirty="0" smtClean="0">
                <a:solidFill>
                  <a:schemeClr val="tx2"/>
                </a:solidFill>
              </a:rPr>
              <a:t>Marking</a:t>
            </a:r>
          </a:p>
          <a:p>
            <a:pPr marL="0" indent="0">
              <a:spcBef>
                <a:spcPts val="0"/>
              </a:spcBef>
              <a:buNone/>
            </a:pPr>
            <a:endParaRPr lang="en-GB" dirty="0" smtClean="0">
              <a:solidFill>
                <a:schemeClr val="tx2"/>
              </a:solidFill>
            </a:endParaRPr>
          </a:p>
          <a:p>
            <a:pPr>
              <a:spcBef>
                <a:spcPts val="0"/>
              </a:spcBef>
            </a:pPr>
            <a:r>
              <a:rPr lang="en-GB" dirty="0" smtClean="0"/>
              <a:t>After the student has sat the paper, it is first marked and then graded.</a:t>
            </a:r>
          </a:p>
          <a:p>
            <a:pPr marL="0" indent="0">
              <a:spcBef>
                <a:spcPts val="0"/>
              </a:spcBef>
              <a:buNone/>
            </a:pPr>
            <a:endParaRPr lang="en-GB" dirty="0"/>
          </a:p>
          <a:p>
            <a:pPr>
              <a:spcBef>
                <a:spcPts val="0"/>
              </a:spcBef>
            </a:pPr>
            <a:r>
              <a:rPr lang="en-GB" dirty="0" smtClean="0"/>
              <a:t>We mark more than 7 million scripts each year and provide GCSE and A-level grades to more than 2 million students each year.</a:t>
            </a:r>
          </a:p>
          <a:p>
            <a:pPr marL="0" indent="0">
              <a:spcBef>
                <a:spcPts val="0"/>
              </a:spcBef>
              <a:buNone/>
            </a:pPr>
            <a:endParaRPr lang="en-GB" dirty="0" smtClean="0"/>
          </a:p>
          <a:p>
            <a:pPr>
              <a:spcBef>
                <a:spcPts val="0"/>
              </a:spcBef>
            </a:pPr>
            <a:r>
              <a:rPr lang="en-GB" dirty="0" smtClean="0"/>
              <a:t>Examiners practice using the mark scheme at standardisation meetings (online or less frequently face to face).</a:t>
            </a:r>
            <a:endParaRPr lang="en-GB" dirty="0"/>
          </a:p>
          <a:p>
            <a:pPr marL="0" indent="0">
              <a:spcBef>
                <a:spcPts val="0"/>
              </a:spcBef>
              <a:buNone/>
            </a:pPr>
            <a:endParaRPr lang="en-GB" dirty="0" smtClean="0"/>
          </a:p>
        </p:txBody>
      </p:sp>
      <p:sp>
        <p:nvSpPr>
          <p:cNvPr id="3" name="Slide Number Placeholder 2"/>
          <p:cNvSpPr>
            <a:spLocks noGrp="1"/>
          </p:cNvSpPr>
          <p:nvPr>
            <p:ph type="sldNum" sz="quarter" idx="4"/>
          </p:nvPr>
        </p:nvSpPr>
        <p:spPr/>
        <p:txBody>
          <a:bodyPr/>
          <a:lstStyle/>
          <a:p>
            <a:fld id="{9D4704D4-DAEA-4D4A-A9DC-4373E3AC7101}" type="slidenum">
              <a:rPr lang="en-GB" smtClean="0"/>
              <a:pPr/>
              <a:t>24</a:t>
            </a:fld>
            <a:endParaRPr lang="en-GB" dirty="0"/>
          </a:p>
        </p:txBody>
      </p:sp>
    </p:spTree>
    <p:extLst>
      <p:ext uri="{BB962C8B-B14F-4D97-AF65-F5344CB8AC3E}">
        <p14:creationId xmlns:p14="http://schemas.microsoft.com/office/powerpoint/2010/main" val="2009158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students get an examination grade? </a:t>
            </a:r>
            <a:endParaRPr lang="en-GB" dirty="0"/>
          </a:p>
        </p:txBody>
      </p:sp>
      <p:sp>
        <p:nvSpPr>
          <p:cNvPr id="4" name="Footer Placeholder 3"/>
          <p:cNvSpPr>
            <a:spLocks noGrp="1"/>
          </p:cNvSpPr>
          <p:nvPr>
            <p:ph type="ftr" sz="quarter" idx="10"/>
          </p:nvPr>
        </p:nvSpPr>
        <p:spPr>
          <a:prstGeom prst="rect">
            <a:avLst/>
          </a:prstGeom>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marL="0" indent="0">
              <a:spcBef>
                <a:spcPts val="0"/>
              </a:spcBef>
              <a:buNone/>
            </a:pPr>
            <a:r>
              <a:rPr lang="en-GB" dirty="0">
                <a:solidFill>
                  <a:schemeClr val="tx2"/>
                </a:solidFill>
              </a:rPr>
              <a:t>Marking</a:t>
            </a:r>
          </a:p>
          <a:p>
            <a:pPr marL="0" indent="0">
              <a:spcBef>
                <a:spcPts val="0"/>
              </a:spcBef>
              <a:buNone/>
            </a:pPr>
            <a:endParaRPr lang="en-GB" dirty="0"/>
          </a:p>
          <a:p>
            <a:pPr>
              <a:spcBef>
                <a:spcPts val="0"/>
              </a:spcBef>
            </a:pPr>
            <a:r>
              <a:rPr lang="en-GB" dirty="0" smtClean="0"/>
              <a:t>The scripts are marked by the examiner team, with rigorous checking procedures to ensure examiners are consistent, fair and meet the required standard; if the examiner is not marking correctly, the scripts are removed from them and marked by another examiner.</a:t>
            </a:r>
          </a:p>
          <a:p>
            <a:pPr marL="0" indent="0">
              <a:spcBef>
                <a:spcPts val="0"/>
              </a:spcBef>
              <a:buNone/>
            </a:pPr>
            <a:endParaRPr lang="en-GB" dirty="0"/>
          </a:p>
          <a:p>
            <a:pPr>
              <a:spcBef>
                <a:spcPts val="0"/>
              </a:spcBef>
            </a:pPr>
            <a:r>
              <a:rPr lang="en-GB" dirty="0" smtClean="0"/>
              <a:t>The rigorous processes involved ensure that all scripts are marked fairly.</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901785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students get an examination grade? </a:t>
            </a:r>
            <a:endParaRPr lang="en-GB" dirty="0"/>
          </a:p>
        </p:txBody>
      </p:sp>
      <p:sp>
        <p:nvSpPr>
          <p:cNvPr id="4" name="Footer Placeholder 3"/>
          <p:cNvSpPr>
            <a:spLocks noGrp="1"/>
          </p:cNvSpPr>
          <p:nvPr>
            <p:ph type="ftr" sz="quarter" idx="10"/>
          </p:nvPr>
        </p:nvSpPr>
        <p:spPr>
          <a:prstGeom prst="rect">
            <a:avLst/>
          </a:prstGeom>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marL="0" indent="0">
              <a:spcBef>
                <a:spcPts val="0"/>
              </a:spcBef>
              <a:buNone/>
            </a:pPr>
            <a:r>
              <a:rPr lang="en-GB" dirty="0" smtClean="0">
                <a:solidFill>
                  <a:schemeClr val="tx2"/>
                </a:solidFill>
              </a:rPr>
              <a:t>Awarding</a:t>
            </a:r>
          </a:p>
          <a:p>
            <a:pPr marL="0" indent="0">
              <a:spcBef>
                <a:spcPts val="0"/>
              </a:spcBef>
              <a:buNone/>
            </a:pPr>
            <a:endParaRPr lang="en-GB" dirty="0">
              <a:solidFill>
                <a:schemeClr val="tx2"/>
              </a:solidFill>
            </a:endParaRPr>
          </a:p>
          <a:p>
            <a:pPr>
              <a:spcBef>
                <a:spcPts val="0"/>
              </a:spcBef>
            </a:pPr>
            <a:r>
              <a:rPr lang="en-GB" dirty="0" smtClean="0"/>
              <a:t>Whilst boards try to set papers with consistent levels of difficulty, in practice there is variation. To avoid penalising students who sit a more difficult paper in one year compared to another, grade boundaries are set for each paper.</a:t>
            </a:r>
          </a:p>
        </p:txBody>
      </p:sp>
      <p:sp>
        <p:nvSpPr>
          <p:cNvPr id="3" name="Slide Number Placeholder 2"/>
          <p:cNvSpPr>
            <a:spLocks noGrp="1"/>
          </p:cNvSpPr>
          <p:nvPr>
            <p:ph type="sldNum" sz="quarter" idx="4"/>
          </p:nvPr>
        </p:nvSpPr>
        <p:spPr/>
        <p:txBody>
          <a:bodyPr/>
          <a:lstStyle/>
          <a:p>
            <a:fld id="{9D4704D4-DAEA-4D4A-A9DC-4373E3AC7101}" type="slidenum">
              <a:rPr lang="en-GB" smtClean="0"/>
              <a:pPr/>
              <a:t>26</a:t>
            </a:fld>
            <a:endParaRPr lang="en-GB" dirty="0"/>
          </a:p>
        </p:txBody>
      </p:sp>
    </p:spTree>
    <p:extLst>
      <p:ext uri="{BB962C8B-B14F-4D97-AF65-F5344CB8AC3E}">
        <p14:creationId xmlns:p14="http://schemas.microsoft.com/office/powerpoint/2010/main" val="2070967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students get an examination grade? </a:t>
            </a:r>
            <a:endParaRPr lang="en-GB" dirty="0"/>
          </a:p>
        </p:txBody>
      </p:sp>
      <p:sp>
        <p:nvSpPr>
          <p:cNvPr id="4" name="Footer Placeholder 3"/>
          <p:cNvSpPr>
            <a:spLocks noGrp="1"/>
          </p:cNvSpPr>
          <p:nvPr>
            <p:ph type="ftr" sz="quarter" idx="10"/>
          </p:nvPr>
        </p:nvSpPr>
        <p:spPr>
          <a:prstGeom prst="rect">
            <a:avLst/>
          </a:prstGeom>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marL="0" indent="0">
              <a:spcBef>
                <a:spcPts val="0"/>
              </a:spcBef>
              <a:buNone/>
            </a:pPr>
            <a:r>
              <a:rPr lang="en-GB" dirty="0">
                <a:solidFill>
                  <a:schemeClr val="tx2"/>
                </a:solidFill>
              </a:rPr>
              <a:t>Awarding</a:t>
            </a:r>
          </a:p>
          <a:p>
            <a:pPr marL="0" indent="0">
              <a:spcBef>
                <a:spcPts val="0"/>
              </a:spcBef>
              <a:buNone/>
            </a:pPr>
            <a:endParaRPr lang="en-GB" dirty="0" smtClean="0"/>
          </a:p>
          <a:p>
            <a:pPr>
              <a:spcBef>
                <a:spcPts val="0"/>
              </a:spcBef>
            </a:pPr>
            <a:r>
              <a:rPr lang="en-GB" dirty="0" smtClean="0"/>
              <a:t>Awarding is the process by which grade boundaries are identified – it is a lengthy process! Senior examiners look at scripts from last year and compare these with a sample from the current year. They set the boundary so as to maintain the standard of difficulty between papers set in different years. They also use statistics to guide their judgement – how this group of students performed previously and thus what they might be expected to achieve.</a:t>
            </a:r>
          </a:p>
        </p:txBody>
      </p:sp>
      <p:sp>
        <p:nvSpPr>
          <p:cNvPr id="3" name="Slide Number Placeholder 2"/>
          <p:cNvSpPr>
            <a:spLocks noGrp="1"/>
          </p:cNvSpPr>
          <p:nvPr>
            <p:ph type="sldNum" sz="quarter" idx="4"/>
          </p:nvPr>
        </p:nvSpPr>
        <p:spPr/>
        <p:txBody>
          <a:bodyPr/>
          <a:lstStyle/>
          <a:p>
            <a:fld id="{9D4704D4-DAEA-4D4A-A9DC-4373E3AC7101}" type="slidenum">
              <a:rPr lang="en-GB" smtClean="0"/>
              <a:pPr/>
              <a:t>27</a:t>
            </a:fld>
            <a:endParaRPr lang="en-GB" dirty="0"/>
          </a:p>
        </p:txBody>
      </p:sp>
    </p:spTree>
    <p:extLst>
      <p:ext uri="{BB962C8B-B14F-4D97-AF65-F5344CB8AC3E}">
        <p14:creationId xmlns:p14="http://schemas.microsoft.com/office/powerpoint/2010/main" val="1129492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students get an examination grade? </a:t>
            </a:r>
            <a:endParaRPr lang="en-GB" dirty="0"/>
          </a:p>
        </p:txBody>
      </p:sp>
      <p:sp>
        <p:nvSpPr>
          <p:cNvPr id="4" name="Footer Placeholder 3"/>
          <p:cNvSpPr>
            <a:spLocks noGrp="1"/>
          </p:cNvSpPr>
          <p:nvPr>
            <p:ph type="ftr" sz="quarter" idx="10"/>
          </p:nvPr>
        </p:nvSpPr>
        <p:spPr>
          <a:prstGeom prst="rect">
            <a:avLst/>
          </a:prstGeom>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marL="0" indent="0">
              <a:spcBef>
                <a:spcPts val="0"/>
              </a:spcBef>
              <a:buNone/>
            </a:pPr>
            <a:r>
              <a:rPr lang="en-GB" dirty="0">
                <a:solidFill>
                  <a:schemeClr val="tx2"/>
                </a:solidFill>
              </a:rPr>
              <a:t>Awarding</a:t>
            </a:r>
          </a:p>
          <a:p>
            <a:pPr marL="0" indent="0">
              <a:spcBef>
                <a:spcPts val="0"/>
              </a:spcBef>
              <a:buNone/>
            </a:pPr>
            <a:endParaRPr lang="en-GB" dirty="0"/>
          </a:p>
          <a:p>
            <a:pPr>
              <a:spcBef>
                <a:spcPts val="0"/>
              </a:spcBef>
            </a:pPr>
            <a:r>
              <a:rPr lang="en-GB" dirty="0" smtClean="0"/>
              <a:t>The grade boundaries (minimum marks required to achieve a given grade) are then applied to the marked scripts.</a:t>
            </a:r>
          </a:p>
          <a:p>
            <a:pPr>
              <a:spcBef>
                <a:spcPts val="0"/>
              </a:spcBef>
            </a:pPr>
            <a:endParaRPr lang="en-GB" dirty="0"/>
          </a:p>
          <a:p>
            <a:pPr>
              <a:spcBef>
                <a:spcPts val="0"/>
              </a:spcBef>
            </a:pPr>
            <a:r>
              <a:rPr lang="en-GB" dirty="0"/>
              <a:t>S</a:t>
            </a:r>
            <a:r>
              <a:rPr lang="en-GB" dirty="0" smtClean="0"/>
              <a:t>tudents performing to the same level should get the same grade regardless of the year of their examination.</a:t>
            </a: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28</a:t>
            </a:fld>
            <a:endParaRPr lang="en-GB" dirty="0"/>
          </a:p>
        </p:txBody>
      </p:sp>
    </p:spTree>
    <p:extLst>
      <p:ext uri="{BB962C8B-B14F-4D97-AF65-F5344CB8AC3E}">
        <p14:creationId xmlns:p14="http://schemas.microsoft.com/office/powerpoint/2010/main" val="1488462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46" y="446005"/>
            <a:ext cx="8045200" cy="431181"/>
          </a:xfrm>
        </p:spPr>
        <p:txBody>
          <a:bodyPr/>
          <a:lstStyle/>
          <a:p>
            <a:r>
              <a:rPr lang="en-GB" dirty="0"/>
              <a:t>Grade descriptors and grade boundaries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40" y="1360593"/>
            <a:ext cx="1320681" cy="1347147"/>
          </a:xfrm>
          <a:prstGeom prst="rect">
            <a:avLst/>
          </a:prstGeom>
        </p:spPr>
      </p:pic>
      <p:sp>
        <p:nvSpPr>
          <p:cNvPr id="8" name="Rectangle 7"/>
          <p:cNvSpPr/>
          <p:nvPr/>
        </p:nvSpPr>
        <p:spPr>
          <a:xfrm>
            <a:off x="4778634" y="1663107"/>
            <a:ext cx="393025" cy="1644826"/>
          </a:xfrm>
          <a:prstGeom prst="rect">
            <a:avLst/>
          </a:prstGeom>
          <a:gradFill>
            <a:gsLst>
              <a:gs pos="0">
                <a:schemeClr val="accent1"/>
              </a:gs>
              <a:gs pos="35000">
                <a:schemeClr val="accent5">
                  <a:tint val="37000"/>
                  <a:satMod val="300000"/>
                </a:schemeClr>
              </a:gs>
              <a:gs pos="100000">
                <a:schemeClr val="accent1">
                  <a:lumMod val="20000"/>
                  <a:lumOff val="80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9</a:t>
            </a:r>
          </a:p>
          <a:p>
            <a:pPr algn="ctr"/>
            <a:endParaRPr lang="en-GB" dirty="0"/>
          </a:p>
          <a:p>
            <a:pPr algn="ctr"/>
            <a:endParaRPr lang="en-GB" dirty="0"/>
          </a:p>
          <a:p>
            <a:pPr algn="ctr"/>
            <a:endParaRPr lang="en-GB" dirty="0"/>
          </a:p>
          <a:p>
            <a:pPr algn="ctr"/>
            <a:endParaRPr lang="en-GB" dirty="0"/>
          </a:p>
          <a:p>
            <a:pPr algn="ctr"/>
            <a:r>
              <a:rPr lang="en-GB" dirty="0"/>
              <a:t>6</a:t>
            </a:r>
          </a:p>
        </p:txBody>
      </p:sp>
      <p:sp>
        <p:nvSpPr>
          <p:cNvPr id="9" name="Rectangle 8"/>
          <p:cNvSpPr/>
          <p:nvPr/>
        </p:nvSpPr>
        <p:spPr>
          <a:xfrm>
            <a:off x="4778801" y="3307933"/>
            <a:ext cx="393025" cy="1111045"/>
          </a:xfrm>
          <a:prstGeom prst="rect">
            <a:avLst/>
          </a:prstGeom>
          <a:gradFill>
            <a:gsLst>
              <a:gs pos="0">
                <a:schemeClr val="accent4"/>
              </a:gs>
              <a:gs pos="35000">
                <a:schemeClr val="accent4">
                  <a:tint val="37000"/>
                  <a:satMod val="300000"/>
                </a:schemeClr>
              </a:gs>
              <a:gs pos="100000">
                <a:schemeClr val="accent4">
                  <a:lumMod val="20000"/>
                  <a:lumOff val="8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5</a:t>
            </a:r>
          </a:p>
          <a:p>
            <a:pPr algn="ctr"/>
            <a:endParaRPr lang="en-GB" dirty="0"/>
          </a:p>
          <a:p>
            <a:pPr algn="ctr"/>
            <a:endParaRPr lang="en-GB" dirty="0"/>
          </a:p>
          <a:p>
            <a:pPr algn="ctr"/>
            <a:r>
              <a:rPr lang="en-GB" dirty="0"/>
              <a:t>4</a:t>
            </a:r>
          </a:p>
        </p:txBody>
      </p:sp>
      <p:sp>
        <p:nvSpPr>
          <p:cNvPr id="10" name="Rectangle 9"/>
          <p:cNvSpPr/>
          <p:nvPr/>
        </p:nvSpPr>
        <p:spPr>
          <a:xfrm>
            <a:off x="1095169" y="4431171"/>
            <a:ext cx="393025" cy="1697785"/>
          </a:xfrm>
          <a:prstGeom prst="rect">
            <a:avLst/>
          </a:prstGeom>
          <a:gradFill>
            <a:gsLst>
              <a:gs pos="0">
                <a:srgbClr val="C84B32"/>
              </a:gs>
              <a:gs pos="35000">
                <a:schemeClr val="accent3">
                  <a:tint val="37000"/>
                  <a:satMod val="300000"/>
                </a:schemeClr>
              </a:gs>
              <a:gs pos="100000">
                <a:srgbClr val="EEC4BC"/>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3</a:t>
            </a:r>
          </a:p>
          <a:p>
            <a:pPr algn="ctr"/>
            <a:endParaRPr lang="en-GB" dirty="0"/>
          </a:p>
          <a:p>
            <a:pPr algn="ctr"/>
            <a:endParaRPr lang="en-GB" dirty="0"/>
          </a:p>
          <a:p>
            <a:pPr algn="ctr"/>
            <a:endParaRPr lang="en-GB" dirty="0"/>
          </a:p>
          <a:p>
            <a:pPr algn="ctr"/>
            <a:endParaRPr lang="en-GB" dirty="0"/>
          </a:p>
          <a:p>
            <a:pPr algn="ctr"/>
            <a:r>
              <a:rPr lang="en-GB" dirty="0"/>
              <a:t>1</a:t>
            </a:r>
          </a:p>
        </p:txBody>
      </p:sp>
      <p:sp>
        <p:nvSpPr>
          <p:cNvPr id="11" name="Rectangle 10"/>
          <p:cNvSpPr/>
          <p:nvPr/>
        </p:nvSpPr>
        <p:spPr>
          <a:xfrm>
            <a:off x="1095169" y="3307934"/>
            <a:ext cx="393025" cy="1111045"/>
          </a:xfrm>
          <a:prstGeom prst="rect">
            <a:avLst/>
          </a:prstGeom>
          <a:gradFill>
            <a:gsLst>
              <a:gs pos="0">
                <a:srgbClr val="4B9646"/>
              </a:gs>
              <a:gs pos="35000">
                <a:schemeClr val="accent6">
                  <a:tint val="37000"/>
                  <a:satMod val="300000"/>
                </a:schemeClr>
              </a:gs>
              <a:gs pos="100000">
                <a:srgbClr val="BBDEB8"/>
              </a:gs>
            </a:gsLst>
          </a:gradFill>
          <a:ln w="12700">
            <a:solidFill>
              <a:srgbClr val="4B964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a:t>5</a:t>
            </a:r>
          </a:p>
          <a:p>
            <a:pPr algn="ctr"/>
            <a:endParaRPr lang="en-GB" dirty="0"/>
          </a:p>
          <a:p>
            <a:pPr algn="ctr"/>
            <a:endParaRPr lang="en-GB" dirty="0"/>
          </a:p>
          <a:p>
            <a:pPr algn="ctr"/>
            <a:r>
              <a:rPr lang="en-GB" dirty="0"/>
              <a:t>4</a:t>
            </a:r>
          </a:p>
        </p:txBody>
      </p:sp>
      <p:sp>
        <p:nvSpPr>
          <p:cNvPr id="13" name="TextBox 12"/>
          <p:cNvSpPr txBox="1"/>
          <p:nvPr/>
        </p:nvSpPr>
        <p:spPr>
          <a:xfrm>
            <a:off x="1128816" y="2837087"/>
            <a:ext cx="325730" cy="369332"/>
          </a:xfrm>
          <a:prstGeom prst="rect">
            <a:avLst/>
          </a:prstGeom>
          <a:noFill/>
        </p:spPr>
        <p:txBody>
          <a:bodyPr wrap="none" rtlCol="0">
            <a:spAutoFit/>
          </a:bodyPr>
          <a:lstStyle/>
          <a:p>
            <a:r>
              <a:rPr lang="en-GB" b="1" dirty="0">
                <a:solidFill>
                  <a:schemeClr val="bg1"/>
                </a:solidFill>
              </a:rPr>
              <a:t>F</a:t>
            </a:r>
          </a:p>
        </p:txBody>
      </p:sp>
      <p:sp>
        <p:nvSpPr>
          <p:cNvPr id="14" name="TextBox 13"/>
          <p:cNvSpPr txBox="1"/>
          <p:nvPr/>
        </p:nvSpPr>
        <p:spPr>
          <a:xfrm>
            <a:off x="4812281" y="1175927"/>
            <a:ext cx="351378" cy="369332"/>
          </a:xfrm>
          <a:prstGeom prst="rect">
            <a:avLst/>
          </a:prstGeom>
          <a:noFill/>
        </p:spPr>
        <p:txBody>
          <a:bodyPr wrap="none" rtlCol="0">
            <a:spAutoFit/>
          </a:bodyPr>
          <a:lstStyle/>
          <a:p>
            <a:r>
              <a:rPr lang="en-GB" b="1" dirty="0">
                <a:solidFill>
                  <a:schemeClr val="bg1"/>
                </a:solidFill>
              </a:rPr>
              <a:t>H</a:t>
            </a:r>
          </a:p>
        </p:txBody>
      </p:sp>
      <p:sp>
        <p:nvSpPr>
          <p:cNvPr id="15" name="Arrow: Left-Right 14"/>
          <p:cNvSpPr/>
          <p:nvPr/>
        </p:nvSpPr>
        <p:spPr>
          <a:xfrm>
            <a:off x="1833861" y="3558542"/>
            <a:ext cx="2302935" cy="699110"/>
          </a:xfrm>
          <a:prstGeom prst="leftRightArrow">
            <a:avLst>
              <a:gd name="adj1" fmla="val 53449"/>
              <a:gd name="adj2" fmla="val 50000"/>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GB" dirty="0"/>
              <a:t>Standard demand </a:t>
            </a:r>
          </a:p>
          <a:p>
            <a:pPr algn="ctr"/>
            <a:r>
              <a:rPr lang="en-GB" dirty="0"/>
              <a:t>30% common marks</a:t>
            </a:r>
          </a:p>
        </p:txBody>
      </p:sp>
      <p:sp>
        <p:nvSpPr>
          <p:cNvPr id="16" name="TextBox 15"/>
          <p:cNvSpPr txBox="1"/>
          <p:nvPr/>
        </p:nvSpPr>
        <p:spPr>
          <a:xfrm>
            <a:off x="482485" y="3694180"/>
            <a:ext cx="646331" cy="369332"/>
          </a:xfrm>
          <a:prstGeom prst="rect">
            <a:avLst/>
          </a:prstGeom>
          <a:noFill/>
        </p:spPr>
        <p:txBody>
          <a:bodyPr wrap="none" rtlCol="0">
            <a:spAutoFit/>
          </a:bodyPr>
          <a:lstStyle/>
          <a:p>
            <a:r>
              <a:rPr lang="en-GB" dirty="0">
                <a:solidFill>
                  <a:schemeClr val="bg1"/>
                </a:solidFill>
              </a:rPr>
              <a:t>40%</a:t>
            </a:r>
          </a:p>
        </p:txBody>
      </p:sp>
      <p:sp>
        <p:nvSpPr>
          <p:cNvPr id="17" name="TextBox 16"/>
          <p:cNvSpPr txBox="1"/>
          <p:nvPr/>
        </p:nvSpPr>
        <p:spPr>
          <a:xfrm>
            <a:off x="492098" y="5154298"/>
            <a:ext cx="646331" cy="369332"/>
          </a:xfrm>
          <a:prstGeom prst="rect">
            <a:avLst/>
          </a:prstGeom>
          <a:noFill/>
        </p:spPr>
        <p:txBody>
          <a:bodyPr wrap="none" rtlCol="0">
            <a:spAutoFit/>
          </a:bodyPr>
          <a:lstStyle/>
          <a:p>
            <a:r>
              <a:rPr lang="en-GB" dirty="0">
                <a:solidFill>
                  <a:schemeClr val="bg1"/>
                </a:solidFill>
              </a:rPr>
              <a:t>60%</a:t>
            </a:r>
          </a:p>
        </p:txBody>
      </p:sp>
      <p:sp>
        <p:nvSpPr>
          <p:cNvPr id="18" name="TextBox 17"/>
          <p:cNvSpPr txBox="1"/>
          <p:nvPr/>
        </p:nvSpPr>
        <p:spPr>
          <a:xfrm>
            <a:off x="4165950" y="3732629"/>
            <a:ext cx="646331" cy="369332"/>
          </a:xfrm>
          <a:prstGeom prst="rect">
            <a:avLst/>
          </a:prstGeom>
          <a:noFill/>
        </p:spPr>
        <p:txBody>
          <a:bodyPr wrap="none" rtlCol="0">
            <a:spAutoFit/>
          </a:bodyPr>
          <a:lstStyle/>
          <a:p>
            <a:r>
              <a:rPr lang="en-GB" dirty="0">
                <a:solidFill>
                  <a:schemeClr val="bg1"/>
                </a:solidFill>
              </a:rPr>
              <a:t>40%</a:t>
            </a:r>
          </a:p>
        </p:txBody>
      </p:sp>
      <p:sp>
        <p:nvSpPr>
          <p:cNvPr id="19" name="TextBox 18"/>
          <p:cNvSpPr txBox="1"/>
          <p:nvPr/>
        </p:nvSpPr>
        <p:spPr>
          <a:xfrm>
            <a:off x="4202799" y="2317817"/>
            <a:ext cx="646331" cy="369332"/>
          </a:xfrm>
          <a:prstGeom prst="rect">
            <a:avLst/>
          </a:prstGeom>
          <a:noFill/>
        </p:spPr>
        <p:txBody>
          <a:bodyPr wrap="none" rtlCol="0">
            <a:spAutoFit/>
          </a:bodyPr>
          <a:lstStyle/>
          <a:p>
            <a:r>
              <a:rPr lang="en-GB" dirty="0">
                <a:solidFill>
                  <a:schemeClr val="bg1"/>
                </a:solidFill>
              </a:rPr>
              <a:t>60%</a:t>
            </a:r>
          </a:p>
        </p:txBody>
      </p:sp>
      <p:sp>
        <p:nvSpPr>
          <p:cNvPr id="25" name="TextBox 24"/>
          <p:cNvSpPr txBox="1"/>
          <p:nvPr/>
        </p:nvSpPr>
        <p:spPr>
          <a:xfrm>
            <a:off x="2206182" y="2317817"/>
            <a:ext cx="1762021" cy="369332"/>
          </a:xfrm>
          <a:prstGeom prst="rect">
            <a:avLst/>
          </a:prstGeom>
          <a:noFill/>
        </p:spPr>
        <p:txBody>
          <a:bodyPr wrap="none" rtlCol="0">
            <a:spAutoFit/>
          </a:bodyPr>
          <a:lstStyle/>
          <a:p>
            <a:r>
              <a:rPr lang="en-GB" dirty="0">
                <a:solidFill>
                  <a:schemeClr val="bg1"/>
                </a:solidFill>
              </a:rPr>
              <a:t>Higher demand</a:t>
            </a:r>
          </a:p>
        </p:txBody>
      </p:sp>
      <p:sp>
        <p:nvSpPr>
          <p:cNvPr id="26" name="TextBox 25"/>
          <p:cNvSpPr txBox="1"/>
          <p:nvPr/>
        </p:nvSpPr>
        <p:spPr>
          <a:xfrm>
            <a:off x="2231829" y="5183839"/>
            <a:ext cx="1710725" cy="369332"/>
          </a:xfrm>
          <a:prstGeom prst="rect">
            <a:avLst/>
          </a:prstGeom>
          <a:noFill/>
        </p:spPr>
        <p:txBody>
          <a:bodyPr wrap="none" rtlCol="0">
            <a:spAutoFit/>
          </a:bodyPr>
          <a:lstStyle/>
          <a:p>
            <a:r>
              <a:rPr lang="en-GB" dirty="0">
                <a:solidFill>
                  <a:schemeClr val="bg1"/>
                </a:solidFill>
              </a:rPr>
              <a:t>Lower demand</a:t>
            </a:r>
          </a:p>
        </p:txBody>
      </p:sp>
      <p:sp>
        <p:nvSpPr>
          <p:cNvPr id="28" name="Content Placeholder 4"/>
          <p:cNvSpPr>
            <a:spLocks noGrp="1"/>
          </p:cNvSpPr>
          <p:nvPr>
            <p:ph idx="1"/>
          </p:nvPr>
        </p:nvSpPr>
        <p:spPr>
          <a:xfrm>
            <a:off x="5688279" y="1671375"/>
            <a:ext cx="2896919" cy="4406804"/>
          </a:xfrm>
        </p:spPr>
        <p:txBody>
          <a:bodyPr/>
          <a:lstStyle/>
          <a:p>
            <a:r>
              <a:rPr lang="en-GB" sz="1800" b="1" dirty="0"/>
              <a:t>Assessment structure of the summer 2018 series </a:t>
            </a:r>
            <a:r>
              <a:rPr lang="en-GB" sz="1800" b="1" dirty="0" smtClean="0"/>
              <a:t>Trilogy</a:t>
            </a:r>
            <a:r>
              <a:rPr lang="en-GB" sz="1800" b="1" dirty="0"/>
              <a:t>, Synergy and Separate sciences </a:t>
            </a:r>
            <a:endParaRPr lang="en-GB" sz="1800" b="1" dirty="0" smtClean="0"/>
          </a:p>
          <a:p>
            <a:r>
              <a:rPr lang="en-GB" sz="1800" dirty="0"/>
              <a:t>15% of marks assess </a:t>
            </a:r>
            <a:r>
              <a:rPr lang="en-GB" sz="1800" b="1" dirty="0"/>
              <a:t>practical skills</a:t>
            </a:r>
            <a:r>
              <a:rPr lang="en-GB" sz="1800" dirty="0"/>
              <a:t> – all </a:t>
            </a:r>
            <a:r>
              <a:rPr lang="en-GB" sz="1800" dirty="0" smtClean="0"/>
              <a:t>papers</a:t>
            </a:r>
          </a:p>
          <a:p>
            <a:r>
              <a:rPr lang="en-GB" sz="1800" dirty="0"/>
              <a:t>Combined Science, 20% of marks assess </a:t>
            </a:r>
            <a:r>
              <a:rPr lang="en-GB" sz="1800" b="1" dirty="0"/>
              <a:t>maths skills </a:t>
            </a:r>
            <a:r>
              <a:rPr lang="en-GB" sz="1800" dirty="0"/>
              <a:t>– covering all 3 levels of demand </a:t>
            </a:r>
          </a:p>
          <a:p>
            <a:r>
              <a:rPr lang="en-GB" sz="1800" dirty="0"/>
              <a:t>B-10%, C-20%, P-30</a:t>
            </a:r>
            <a:r>
              <a:rPr lang="en-GB" sz="1800" dirty="0" smtClean="0"/>
              <a:t>%</a:t>
            </a:r>
          </a:p>
          <a:p>
            <a:r>
              <a:rPr lang="en-GB" sz="1800" dirty="0"/>
              <a:t>No QWC marks </a:t>
            </a:r>
          </a:p>
          <a:p>
            <a:endParaRPr lang="en-GB" sz="1800" dirty="0"/>
          </a:p>
          <a:p>
            <a:endParaRPr lang="en-GB" sz="1800" dirty="0"/>
          </a:p>
          <a:p>
            <a:endParaRPr lang="en-GB" sz="1800" b="1" dirty="0" smtClean="0"/>
          </a:p>
          <a:p>
            <a:endParaRPr lang="en-GB" sz="1800" b="1" dirty="0" smtClean="0"/>
          </a:p>
          <a:p>
            <a:endParaRPr lang="en-GB" sz="1800" b="1" dirty="0"/>
          </a:p>
        </p:txBody>
      </p:sp>
      <p:sp>
        <p:nvSpPr>
          <p:cNvPr id="29" name="Footer Placeholder 3"/>
          <p:cNvSpPr>
            <a:spLocks noGrp="1"/>
          </p:cNvSpPr>
          <p:nvPr>
            <p:ph type="ftr" sz="quarter" idx="10"/>
          </p:nvPr>
        </p:nvSpPr>
        <p:spPr>
          <a:xfrm>
            <a:off x="1976438" y="6611005"/>
            <a:ext cx="2678400" cy="241200"/>
          </a:xfrm>
          <a:prstGeom prst="rect">
            <a:avLst/>
          </a:prstGeom>
        </p:spPr>
        <p:txBody>
          <a:bodyPr/>
          <a:lstStyle/>
          <a:p>
            <a:r>
              <a:rPr lang="en-US" smtClean="0"/>
              <a:t>Copyright © AQA and its licensors. All rights reserved.</a:t>
            </a:r>
            <a:endParaRPr lang="en-US" dirty="0"/>
          </a:p>
        </p:txBody>
      </p:sp>
      <p:sp>
        <p:nvSpPr>
          <p:cNvPr id="21" name="Slide Number Placeholder 2"/>
          <p:cNvSpPr txBox="1">
            <a:spLocks/>
          </p:cNvSpPr>
          <p:nvPr/>
        </p:nvSpPr>
        <p:spPr>
          <a:xfrm>
            <a:off x="444464" y="6535726"/>
            <a:ext cx="69820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4704D4-DAEA-4D4A-A9DC-4373E3AC7101}" type="slidenum">
              <a:rPr lang="en-GB" sz="1100" smtClean="0">
                <a:solidFill>
                  <a:schemeClr val="bg1"/>
                </a:solidFill>
              </a:rPr>
              <a:pPr/>
              <a:t>29</a:t>
            </a:fld>
            <a:endParaRPr lang="en-GB" sz="1100" dirty="0">
              <a:solidFill>
                <a:schemeClr val="bg1"/>
              </a:solidFill>
            </a:endParaRPr>
          </a:p>
        </p:txBody>
      </p:sp>
    </p:spTree>
    <p:extLst>
      <p:ext uri="{BB962C8B-B14F-4D97-AF65-F5344CB8AC3E}">
        <p14:creationId xmlns:p14="http://schemas.microsoft.com/office/powerpoint/2010/main" val="229233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Outline for the session</a:t>
            </a:r>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Content Placeholder 5"/>
          <p:cNvSpPr>
            <a:spLocks noGrp="1"/>
          </p:cNvSpPr>
          <p:nvPr>
            <p:ph idx="1"/>
          </p:nvPr>
        </p:nvSpPr>
        <p:spPr/>
        <p:txBody>
          <a:bodyPr/>
          <a:lstStyle/>
          <a:p>
            <a:pPr marL="457200" indent="-457200">
              <a:spcBef>
                <a:spcPts val="0"/>
              </a:spcBef>
              <a:buFont typeface="Arial" panose="020B0604020202020204" pitchFamily="34" charset="0"/>
              <a:buChar char="•"/>
            </a:pPr>
            <a:r>
              <a:rPr lang="en-GB" dirty="0"/>
              <a:t>This session will provide an update on the process by which GCSE and A-level grades are awarded by AQA and will include consideration of the arrangements for awarding for the first cohort examined against the new GCSE Science specifications. </a:t>
            </a:r>
          </a:p>
          <a:p>
            <a:pPr marL="457200" indent="-457200">
              <a:spcBef>
                <a:spcPts val="0"/>
              </a:spcBef>
              <a:buFont typeface="Arial" panose="020B0604020202020204" pitchFamily="34" charset="0"/>
              <a:buChar char="•"/>
            </a:pPr>
            <a:endParaRPr lang="en-GB" dirty="0"/>
          </a:p>
          <a:p>
            <a:pPr marL="457200" indent="-457200">
              <a:spcBef>
                <a:spcPts val="0"/>
              </a:spcBef>
              <a:buFont typeface="Arial" panose="020B0604020202020204" pitchFamily="34" charset="0"/>
              <a:buChar char="•"/>
            </a:pPr>
            <a:r>
              <a:rPr lang="en-GB" dirty="0"/>
              <a:t>Key messages from the A-level and GCSE </a:t>
            </a:r>
            <a:r>
              <a:rPr lang="en-GB" dirty="0" smtClean="0"/>
              <a:t>Science </a:t>
            </a:r>
            <a:r>
              <a:rPr lang="en-GB" dirty="0"/>
              <a:t>exams in 2018 will also be </a:t>
            </a:r>
            <a:r>
              <a:rPr lang="en-GB" dirty="0" smtClean="0"/>
              <a:t>considered.</a:t>
            </a:r>
            <a:endParaRPr lang="en-US" dirty="0"/>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790602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Grade boundaries (use with caution!)</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a:spcBef>
                <a:spcPts val="0"/>
              </a:spcBef>
            </a:pPr>
            <a:r>
              <a:rPr lang="en-GB" dirty="0" smtClean="0"/>
              <a:t>Level of </a:t>
            </a:r>
            <a:r>
              <a:rPr lang="en-GB" dirty="0"/>
              <a:t>demand (low, standard and high) is a useful indicator of the target grade range of questions but a student’s attainment is based on </a:t>
            </a:r>
            <a:r>
              <a:rPr lang="en-GB" b="1" dirty="0"/>
              <a:t>performance across the papers and the whole mark allocation</a:t>
            </a:r>
            <a:r>
              <a:rPr lang="en-GB" dirty="0"/>
              <a:t>. </a:t>
            </a:r>
            <a:endParaRPr lang="en-GB" dirty="0" smtClean="0"/>
          </a:p>
          <a:p>
            <a:pPr marL="0" indent="0">
              <a:spcBef>
                <a:spcPts val="0"/>
              </a:spcBef>
              <a:buNone/>
            </a:pPr>
            <a:endParaRPr lang="en-GB" dirty="0"/>
          </a:p>
          <a:p>
            <a:pPr>
              <a:spcBef>
                <a:spcPts val="0"/>
              </a:spcBef>
            </a:pPr>
            <a:r>
              <a:rPr lang="en-GB" dirty="0" smtClean="0"/>
              <a:t>Individual </a:t>
            </a:r>
            <a:r>
              <a:rPr lang="en-GB" dirty="0"/>
              <a:t>performance can vary hugely depending on the topic and </a:t>
            </a:r>
            <a:r>
              <a:rPr lang="en-GB" dirty="0" smtClean="0"/>
              <a:t>skill </a:t>
            </a:r>
            <a:r>
              <a:rPr lang="en-GB" dirty="0"/>
              <a:t>area.</a:t>
            </a:r>
          </a:p>
          <a:p>
            <a:pPr marL="0" indent="0">
              <a:buNone/>
            </a:pP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30</a:t>
            </a:fld>
            <a:endParaRPr lang="en-GB" dirty="0"/>
          </a:p>
        </p:txBody>
      </p:sp>
    </p:spTree>
    <p:extLst>
      <p:ext uri="{BB962C8B-B14F-4D97-AF65-F5344CB8AC3E}">
        <p14:creationId xmlns:p14="http://schemas.microsoft.com/office/powerpoint/2010/main" val="3338403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Grade boundaries (use with caution)</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0310320"/>
              </p:ext>
            </p:extLst>
          </p:nvPr>
        </p:nvGraphicFramePr>
        <p:xfrm>
          <a:off x="539750" y="1731600"/>
          <a:ext cx="6763575" cy="3876040"/>
        </p:xfrm>
        <a:graphic>
          <a:graphicData uri="http://schemas.openxmlformats.org/drawingml/2006/table">
            <a:tbl>
              <a:tblPr firstRow="1" bandRow="1">
                <a:tableStyleId>{5940675A-B579-460E-94D1-54222C63F5DA}</a:tableStyleId>
              </a:tblPr>
              <a:tblGrid>
                <a:gridCol w="1882816"/>
                <a:gridCol w="1199408"/>
                <a:gridCol w="1341912"/>
                <a:gridCol w="779813"/>
                <a:gridCol w="779813"/>
                <a:gridCol w="779813"/>
              </a:tblGrid>
              <a:tr h="370840">
                <a:tc gridSpan="2">
                  <a:txBody>
                    <a:bodyPr/>
                    <a:lstStyle/>
                    <a:p>
                      <a:pPr algn="l"/>
                      <a:endParaRPr lang="en-GB" sz="1800" dirty="0">
                        <a:solidFill>
                          <a:schemeClr val="bg1"/>
                        </a:solidFill>
                        <a:latin typeface="AQA Chevin Pro DemiBold" panose="020F0703030000060003" pitchFamily="34" charset="0"/>
                      </a:endParaRPr>
                    </a:p>
                  </a:txBody>
                  <a:tcPr marL="102640" marR="102640">
                    <a:solidFill>
                      <a:schemeClr val="tx2"/>
                    </a:solidFill>
                  </a:tcPr>
                </a:tc>
                <a:tc hMerge="1">
                  <a:txBody>
                    <a:bodyPr/>
                    <a:lstStyle/>
                    <a:p>
                      <a:endParaRPr lang="en-GB"/>
                    </a:p>
                  </a:txBody>
                  <a:tcPr/>
                </a:tc>
                <a:tc>
                  <a:txBody>
                    <a:bodyPr/>
                    <a:lstStyle/>
                    <a:p>
                      <a:pPr algn="l"/>
                      <a:r>
                        <a:rPr lang="en-GB" sz="1800" dirty="0" smtClean="0">
                          <a:solidFill>
                            <a:schemeClr val="bg1"/>
                          </a:solidFill>
                          <a:latin typeface="AQA Chevin Pro DemiBold" panose="020F0703030000060003" pitchFamily="34" charset="0"/>
                        </a:rPr>
                        <a:t>Mark ratio</a:t>
                      </a:r>
                      <a:endParaRPr lang="en-GB" sz="1800" dirty="0">
                        <a:solidFill>
                          <a:schemeClr val="bg1"/>
                        </a:solidFill>
                        <a:latin typeface="AQA Chevin Pro DemiBold" panose="020F0703030000060003" pitchFamily="34" charset="0"/>
                      </a:endParaRPr>
                    </a:p>
                  </a:txBody>
                  <a:tcPr marL="102640" marR="102640">
                    <a:solidFill>
                      <a:schemeClr val="tx2"/>
                    </a:solidFill>
                  </a:tcPr>
                </a:tc>
                <a:tc>
                  <a:txBody>
                    <a:bodyPr/>
                    <a:lstStyle/>
                    <a:p>
                      <a:pPr algn="l"/>
                      <a:r>
                        <a:rPr lang="en-GB" sz="1800" dirty="0" smtClean="0">
                          <a:solidFill>
                            <a:schemeClr val="bg1"/>
                          </a:solidFill>
                          <a:latin typeface="AQA Chevin Pro DemiBold" panose="020F0703030000060003" pitchFamily="34" charset="0"/>
                        </a:rPr>
                        <a:t>5-5</a:t>
                      </a:r>
                      <a:endParaRPr lang="en-GB" sz="1800" dirty="0">
                        <a:solidFill>
                          <a:schemeClr val="bg1"/>
                        </a:solidFill>
                        <a:latin typeface="AQA Chevin Pro DemiBold" panose="020F0703030000060003" pitchFamily="34" charset="0"/>
                      </a:endParaRPr>
                    </a:p>
                  </a:txBody>
                  <a:tcPr marL="102640" marR="102640">
                    <a:solidFill>
                      <a:schemeClr val="tx2"/>
                    </a:solidFill>
                  </a:tcPr>
                </a:tc>
                <a:tc>
                  <a:txBody>
                    <a:bodyPr/>
                    <a:lstStyle/>
                    <a:p>
                      <a:pPr algn="l"/>
                      <a:r>
                        <a:rPr lang="en-GB" sz="1800" dirty="0" smtClean="0">
                          <a:solidFill>
                            <a:schemeClr val="bg1"/>
                          </a:solidFill>
                          <a:latin typeface="AQA Chevin Pro DemiBold" panose="020F0703030000060003" pitchFamily="34" charset="0"/>
                        </a:rPr>
                        <a:t>5-4</a:t>
                      </a:r>
                      <a:endParaRPr lang="en-GB" sz="1800" dirty="0">
                        <a:solidFill>
                          <a:schemeClr val="bg1"/>
                        </a:solidFill>
                        <a:latin typeface="AQA Chevin Pro DemiBold" panose="020F0703030000060003" pitchFamily="34" charset="0"/>
                      </a:endParaRPr>
                    </a:p>
                  </a:txBody>
                  <a:tcPr marL="102640" marR="102640">
                    <a:solidFill>
                      <a:schemeClr val="tx2"/>
                    </a:solidFill>
                  </a:tcPr>
                </a:tc>
                <a:tc>
                  <a:txBody>
                    <a:bodyPr/>
                    <a:lstStyle/>
                    <a:p>
                      <a:pPr algn="l"/>
                      <a:r>
                        <a:rPr lang="en-GB" sz="1800" dirty="0" smtClean="0">
                          <a:solidFill>
                            <a:schemeClr val="bg1"/>
                          </a:solidFill>
                          <a:latin typeface="AQA Chevin Pro DemiBold" panose="020F0703030000060003" pitchFamily="34" charset="0"/>
                        </a:rPr>
                        <a:t>4-4</a:t>
                      </a:r>
                      <a:endParaRPr lang="en-GB" sz="1800" dirty="0">
                        <a:solidFill>
                          <a:schemeClr val="bg1"/>
                        </a:solidFill>
                        <a:latin typeface="AQA Chevin Pro DemiBold" panose="020F0703030000060003" pitchFamily="34" charset="0"/>
                      </a:endParaRPr>
                    </a:p>
                  </a:txBody>
                  <a:tcPr marL="102640" marR="102640">
                    <a:solidFill>
                      <a:schemeClr val="tx2"/>
                    </a:solidFill>
                  </a:tcPr>
                </a:tc>
              </a:tr>
              <a:tr h="370840">
                <a:tc gridSpan="2">
                  <a:txBody>
                    <a:bodyPr/>
                    <a:lstStyle/>
                    <a:p>
                      <a:pPr algn="l"/>
                      <a:r>
                        <a:rPr lang="en-GB" sz="1800" dirty="0" smtClean="0"/>
                        <a:t>Foundation tier (420) </a:t>
                      </a:r>
                    </a:p>
                    <a:p>
                      <a:pPr algn="l"/>
                      <a:r>
                        <a:rPr lang="en-GB" sz="1800" dirty="0" smtClean="0"/>
                        <a:t>Low (60%): Standard (40%)</a:t>
                      </a:r>
                      <a:endParaRPr lang="en-GB" sz="1800" dirty="0"/>
                    </a:p>
                  </a:txBody>
                  <a:tcPr marL="102640" marR="102640"/>
                </a:tc>
                <a:tc hMerge="1">
                  <a:txBody>
                    <a:bodyPr/>
                    <a:lstStyle/>
                    <a:p>
                      <a:endParaRPr lang="en-GB"/>
                    </a:p>
                  </a:txBody>
                  <a:tcPr/>
                </a:tc>
                <a:tc>
                  <a:txBody>
                    <a:bodyPr/>
                    <a:lstStyle/>
                    <a:p>
                      <a:pPr algn="l"/>
                      <a:r>
                        <a:rPr lang="en-GB" sz="1800" dirty="0" smtClean="0"/>
                        <a:t>252 :168</a:t>
                      </a:r>
                      <a:r>
                        <a:rPr lang="en-GB" sz="1800" baseline="0" dirty="0" smtClean="0"/>
                        <a:t> </a:t>
                      </a:r>
                      <a:endParaRPr lang="en-GB" sz="1800" dirty="0" smtClean="0"/>
                    </a:p>
                    <a:p>
                      <a:pPr algn="l"/>
                      <a:r>
                        <a:rPr lang="en-GB" sz="1800" dirty="0" smtClean="0"/>
                        <a:t> </a:t>
                      </a:r>
                      <a:endParaRPr lang="en-GB" sz="1800" dirty="0"/>
                    </a:p>
                  </a:txBody>
                  <a:tcPr marL="102640" marR="102640"/>
                </a:tc>
                <a:tc>
                  <a:txBody>
                    <a:bodyPr/>
                    <a:lstStyle/>
                    <a:p>
                      <a:pPr algn="l"/>
                      <a:r>
                        <a:rPr lang="en-GB" sz="1800" dirty="0" smtClean="0"/>
                        <a:t>253</a:t>
                      </a:r>
                      <a:endParaRPr lang="en-GB" sz="1800" dirty="0"/>
                    </a:p>
                  </a:txBody>
                  <a:tcPr marL="102640" marR="102640"/>
                </a:tc>
                <a:tc>
                  <a:txBody>
                    <a:bodyPr/>
                    <a:lstStyle/>
                    <a:p>
                      <a:pPr algn="l"/>
                      <a:r>
                        <a:rPr lang="en-GB" sz="1800" dirty="0" smtClean="0"/>
                        <a:t>235</a:t>
                      </a:r>
                      <a:endParaRPr lang="en-GB" sz="1800" dirty="0"/>
                    </a:p>
                  </a:txBody>
                  <a:tcPr marL="102640" marR="102640"/>
                </a:tc>
                <a:tc>
                  <a:txBody>
                    <a:bodyPr/>
                    <a:lstStyle/>
                    <a:p>
                      <a:pPr algn="l"/>
                      <a:r>
                        <a:rPr lang="en-GB" sz="1800" dirty="0" smtClean="0"/>
                        <a:t>218</a:t>
                      </a:r>
                      <a:endParaRPr lang="en-GB" sz="1800" dirty="0"/>
                    </a:p>
                  </a:txBody>
                  <a:tcPr marL="102640" marR="102640"/>
                </a:tc>
              </a:tr>
              <a:tr h="370840">
                <a:tc gridSpan="2">
                  <a:txBody>
                    <a:bodyPr/>
                    <a:lstStyle/>
                    <a:p>
                      <a:pPr algn="l"/>
                      <a:r>
                        <a:rPr lang="en-GB" sz="1800" dirty="0" smtClean="0"/>
                        <a:t>Higher tier (420)</a:t>
                      </a:r>
                    </a:p>
                    <a:p>
                      <a:pPr algn="l"/>
                      <a:r>
                        <a:rPr lang="en-GB" sz="1800" dirty="0" smtClean="0"/>
                        <a:t>Standard (40%): High</a:t>
                      </a:r>
                      <a:r>
                        <a:rPr lang="en-GB" sz="1800" baseline="0" dirty="0" smtClean="0"/>
                        <a:t> </a:t>
                      </a:r>
                      <a:r>
                        <a:rPr lang="en-GB" sz="1800" dirty="0" smtClean="0"/>
                        <a:t>(60%)</a:t>
                      </a:r>
                      <a:endParaRPr lang="en-GB" sz="1800" dirty="0"/>
                    </a:p>
                  </a:txBody>
                  <a:tcPr marL="102640" marR="102640"/>
                </a:tc>
                <a:tc hMerge="1">
                  <a:txBody>
                    <a:bodyPr/>
                    <a:lstStyle/>
                    <a:p>
                      <a:endParaRPr lang="en-GB"/>
                    </a:p>
                  </a:txBody>
                  <a:tcPr/>
                </a:tc>
                <a:tc>
                  <a:txBody>
                    <a:bodyPr/>
                    <a:lstStyle/>
                    <a:p>
                      <a:pPr algn="l"/>
                      <a:r>
                        <a:rPr lang="en-GB" sz="1800" dirty="0" smtClean="0"/>
                        <a:t>168 : 252</a:t>
                      </a:r>
                      <a:endParaRPr lang="en-GB" sz="1800" dirty="0"/>
                    </a:p>
                  </a:txBody>
                  <a:tcPr marL="102640" marR="102640"/>
                </a:tc>
                <a:tc>
                  <a:txBody>
                    <a:bodyPr/>
                    <a:lstStyle/>
                    <a:p>
                      <a:pPr algn="l"/>
                      <a:r>
                        <a:rPr lang="en-GB" sz="1800" dirty="0" smtClean="0"/>
                        <a:t>136</a:t>
                      </a:r>
                      <a:endParaRPr lang="en-GB" sz="1800" dirty="0"/>
                    </a:p>
                  </a:txBody>
                  <a:tcPr marL="102640" marR="102640"/>
                </a:tc>
                <a:tc>
                  <a:txBody>
                    <a:bodyPr/>
                    <a:lstStyle/>
                    <a:p>
                      <a:pPr algn="l"/>
                      <a:r>
                        <a:rPr lang="en-GB" sz="1800" dirty="0" smtClean="0"/>
                        <a:t>117</a:t>
                      </a:r>
                      <a:endParaRPr lang="en-GB" sz="1800" dirty="0"/>
                    </a:p>
                  </a:txBody>
                  <a:tcPr marL="102640" marR="102640"/>
                </a:tc>
                <a:tc>
                  <a:txBody>
                    <a:bodyPr/>
                    <a:lstStyle/>
                    <a:p>
                      <a:pPr algn="l"/>
                      <a:r>
                        <a:rPr lang="en-GB" sz="1800" dirty="0" smtClean="0"/>
                        <a:t>98</a:t>
                      </a:r>
                    </a:p>
                    <a:p>
                      <a:pPr algn="l"/>
                      <a:endParaRPr lang="en-GB" sz="1800" dirty="0"/>
                    </a:p>
                  </a:txBody>
                  <a:tcPr marL="102640" marR="102640"/>
                </a:tc>
              </a:tr>
              <a:tr h="370840">
                <a:tc rowSpan="2">
                  <a:txBody>
                    <a:bodyPr/>
                    <a:lstStyle/>
                    <a:p>
                      <a:pPr algn="l"/>
                      <a:r>
                        <a:rPr lang="en-GB" sz="1800" dirty="0" smtClean="0"/>
                        <a:t>Biology (200)</a:t>
                      </a:r>
                    </a:p>
                  </a:txBody>
                  <a:tcPr marL="102640" marR="102640">
                    <a:lnR w="12700" cap="flat" cmpd="sng" algn="ctr">
                      <a:solidFill>
                        <a:schemeClr val="bg1"/>
                      </a:solidFill>
                      <a:prstDash val="solid"/>
                      <a:round/>
                      <a:headEnd type="none" w="med" len="med"/>
                      <a:tailEnd type="none" w="med" len="med"/>
                    </a:lnR>
                  </a:tcPr>
                </a:tc>
                <a:tc rowSpan="2">
                  <a:txBody>
                    <a:bodyPr/>
                    <a:lstStyle/>
                    <a:p>
                      <a:pPr algn="l"/>
                      <a:r>
                        <a:rPr lang="en-GB" sz="1800" dirty="0" smtClean="0"/>
                        <a:t>F</a:t>
                      </a:r>
                    </a:p>
                    <a:p>
                      <a:pPr algn="l"/>
                      <a:r>
                        <a:rPr lang="en-GB" sz="1800" dirty="0" smtClean="0"/>
                        <a:t>H</a:t>
                      </a:r>
                    </a:p>
                  </a:txBody>
                  <a:tcPr marL="102640" marR="102640">
                    <a:lnL w="12700" cap="flat" cmpd="sng" algn="ctr">
                      <a:solidFill>
                        <a:schemeClr val="bg1"/>
                      </a:solidFill>
                      <a:prstDash val="solid"/>
                      <a:round/>
                      <a:headEnd type="none" w="med" len="med"/>
                      <a:tailEnd type="none" w="med" len="med"/>
                    </a:lnL>
                  </a:tcPr>
                </a:tc>
                <a:tc>
                  <a:txBody>
                    <a:bodyPr/>
                    <a:lstStyle/>
                    <a:p>
                      <a:pPr algn="l"/>
                      <a:r>
                        <a:rPr lang="en-GB" sz="1800" dirty="0" smtClean="0"/>
                        <a:t>120 :80</a:t>
                      </a:r>
                      <a:endParaRPr lang="en-GB" sz="1800" dirty="0"/>
                    </a:p>
                  </a:txBody>
                  <a:tcPr marL="102640" marR="102640"/>
                </a:tc>
                <a:tc>
                  <a:txBody>
                    <a:bodyPr/>
                    <a:lstStyle/>
                    <a:p>
                      <a:pPr algn="l"/>
                      <a:r>
                        <a:rPr lang="en-GB" sz="1800" dirty="0" smtClean="0"/>
                        <a:t>121</a:t>
                      </a:r>
                      <a:endParaRPr lang="en-GB" sz="1800" dirty="0"/>
                    </a:p>
                  </a:txBody>
                  <a:tcPr marL="102640" marR="102640"/>
                </a:tc>
                <a:tc>
                  <a:txBody>
                    <a:bodyPr/>
                    <a:lstStyle/>
                    <a:p>
                      <a:pPr algn="l"/>
                      <a:endParaRPr lang="en-GB" sz="1800" dirty="0"/>
                    </a:p>
                  </a:txBody>
                  <a:tcPr marL="102640" marR="102640"/>
                </a:tc>
                <a:tc>
                  <a:txBody>
                    <a:bodyPr/>
                    <a:lstStyle/>
                    <a:p>
                      <a:pPr algn="l"/>
                      <a:r>
                        <a:rPr lang="en-GB" sz="1800" dirty="0" smtClean="0"/>
                        <a:t>107</a:t>
                      </a:r>
                      <a:endParaRPr lang="en-GB" sz="1800" dirty="0"/>
                    </a:p>
                  </a:txBody>
                  <a:tcPr marL="102640" marR="102640"/>
                </a:tc>
              </a:tr>
              <a:tr h="370840">
                <a:tc vMerge="1">
                  <a:txBody>
                    <a:bodyPr/>
                    <a:lstStyle/>
                    <a:p>
                      <a:endParaRPr lang="en-GB" dirty="0"/>
                    </a:p>
                  </a:txBody>
                  <a:tcPr/>
                </a:tc>
                <a:tc vMerge="1">
                  <a:txBody>
                    <a:bodyPr/>
                    <a:lstStyle/>
                    <a:p>
                      <a:endParaRPr lang="en-GB"/>
                    </a:p>
                  </a:txBody>
                  <a:tcPr/>
                </a:tc>
                <a:tc>
                  <a:txBody>
                    <a:bodyPr/>
                    <a:lstStyle/>
                    <a:p>
                      <a:pPr algn="l"/>
                      <a:r>
                        <a:rPr lang="en-GB" sz="1800" dirty="0" smtClean="0"/>
                        <a:t>80 : 120 </a:t>
                      </a:r>
                      <a:endParaRPr lang="en-GB" sz="1800" dirty="0"/>
                    </a:p>
                  </a:txBody>
                  <a:tcPr marL="102640" marR="102640"/>
                </a:tc>
                <a:tc>
                  <a:txBody>
                    <a:bodyPr/>
                    <a:lstStyle/>
                    <a:p>
                      <a:pPr algn="l"/>
                      <a:r>
                        <a:rPr lang="en-GB" sz="1800" dirty="0" smtClean="0"/>
                        <a:t>69</a:t>
                      </a:r>
                      <a:endParaRPr lang="en-GB" sz="1800" dirty="0"/>
                    </a:p>
                  </a:txBody>
                  <a:tcPr marL="102640" marR="102640"/>
                </a:tc>
                <a:tc>
                  <a:txBody>
                    <a:bodyPr/>
                    <a:lstStyle/>
                    <a:p>
                      <a:pPr algn="l"/>
                      <a:endParaRPr lang="en-GB" sz="1800" dirty="0"/>
                    </a:p>
                  </a:txBody>
                  <a:tcPr marL="102640" marR="102640"/>
                </a:tc>
                <a:tc>
                  <a:txBody>
                    <a:bodyPr/>
                    <a:lstStyle/>
                    <a:p>
                      <a:pPr algn="l"/>
                      <a:r>
                        <a:rPr lang="en-GB" sz="1800" dirty="0" smtClean="0"/>
                        <a:t>53</a:t>
                      </a:r>
                      <a:endParaRPr lang="en-GB" sz="1800" dirty="0"/>
                    </a:p>
                  </a:txBody>
                  <a:tcPr marL="102640" marR="102640"/>
                </a:tc>
              </a:tr>
              <a:tr h="370840">
                <a:tc rowSpan="2">
                  <a:txBody>
                    <a:bodyPr/>
                    <a:lstStyle/>
                    <a:p>
                      <a:pPr algn="l"/>
                      <a:r>
                        <a:rPr lang="en-GB" sz="1800" dirty="0" smtClean="0"/>
                        <a:t>Chemistry (200)</a:t>
                      </a:r>
                      <a:endParaRPr lang="en-GB" sz="1800" dirty="0"/>
                    </a:p>
                  </a:txBody>
                  <a:tcPr marL="102640" marR="102640">
                    <a:lnR w="12700" cap="flat" cmpd="sng" algn="ctr">
                      <a:solidFill>
                        <a:schemeClr val="bg1"/>
                      </a:solidFill>
                      <a:prstDash val="solid"/>
                      <a:round/>
                      <a:headEnd type="none" w="med" len="med"/>
                      <a:tailEnd type="none" w="med" len="med"/>
                    </a:lnR>
                  </a:tcPr>
                </a:tc>
                <a:tc rowSpan="2">
                  <a:txBody>
                    <a:bodyPr/>
                    <a:lstStyle/>
                    <a:p>
                      <a:pPr algn="l"/>
                      <a:r>
                        <a:rPr lang="en-GB" sz="1800" dirty="0" smtClean="0"/>
                        <a:t>F</a:t>
                      </a:r>
                    </a:p>
                    <a:p>
                      <a:pPr algn="l"/>
                      <a:r>
                        <a:rPr lang="en-GB" sz="1800" dirty="0" smtClean="0"/>
                        <a:t>H</a:t>
                      </a:r>
                      <a:endParaRPr lang="en-GB" sz="1800" dirty="0"/>
                    </a:p>
                  </a:txBody>
                  <a:tcPr marL="102640" marR="102640">
                    <a:lnL w="12700" cap="flat" cmpd="sng" algn="ctr">
                      <a:solidFill>
                        <a:schemeClr val="bg1"/>
                      </a:solidFill>
                      <a:prstDash val="solid"/>
                      <a:round/>
                      <a:headEnd type="none" w="med" len="med"/>
                      <a:tailEnd type="none" w="med" len="med"/>
                    </a:lnL>
                  </a:tcPr>
                </a:tc>
                <a:tc>
                  <a:txBody>
                    <a:bodyPr/>
                    <a:lstStyle/>
                    <a:p>
                      <a:pPr algn="l"/>
                      <a:r>
                        <a:rPr lang="en-GB" sz="1800" dirty="0" smtClean="0"/>
                        <a:t>120 : 80</a:t>
                      </a:r>
                      <a:r>
                        <a:rPr lang="en-GB" sz="1800" baseline="0" dirty="0" smtClean="0"/>
                        <a:t> </a:t>
                      </a:r>
                      <a:endParaRPr lang="en-GB" sz="1800" dirty="0"/>
                    </a:p>
                  </a:txBody>
                  <a:tcPr marL="102640" marR="102640"/>
                </a:tc>
                <a:tc>
                  <a:txBody>
                    <a:bodyPr/>
                    <a:lstStyle/>
                    <a:p>
                      <a:pPr algn="l"/>
                      <a:r>
                        <a:rPr lang="en-GB" sz="1800" dirty="0" smtClean="0"/>
                        <a:t>127</a:t>
                      </a:r>
                      <a:endParaRPr lang="en-GB" sz="1800" dirty="0"/>
                    </a:p>
                  </a:txBody>
                  <a:tcPr marL="102640" marR="102640"/>
                </a:tc>
                <a:tc>
                  <a:txBody>
                    <a:bodyPr/>
                    <a:lstStyle/>
                    <a:p>
                      <a:pPr algn="l"/>
                      <a:endParaRPr lang="en-GB" sz="1800" dirty="0"/>
                    </a:p>
                  </a:txBody>
                  <a:tcPr marL="102640" marR="102640"/>
                </a:tc>
                <a:tc>
                  <a:txBody>
                    <a:bodyPr/>
                    <a:lstStyle/>
                    <a:p>
                      <a:pPr algn="l"/>
                      <a:r>
                        <a:rPr lang="en-GB" sz="1800" dirty="0" smtClean="0"/>
                        <a:t>109</a:t>
                      </a:r>
                      <a:endParaRPr lang="en-GB" sz="1800" dirty="0"/>
                    </a:p>
                  </a:txBody>
                  <a:tcPr marL="102640" marR="102640"/>
                </a:tc>
              </a:tr>
              <a:tr h="370840">
                <a:tc vMerge="1">
                  <a:txBody>
                    <a:bodyPr/>
                    <a:lstStyle/>
                    <a:p>
                      <a:endParaRPr lang="en-GB" dirty="0"/>
                    </a:p>
                  </a:txBody>
                  <a:tcPr/>
                </a:tc>
                <a:tc vMerge="1">
                  <a:txBody>
                    <a:bodyPr/>
                    <a:lstStyle/>
                    <a:p>
                      <a:endParaRPr lang="en-GB"/>
                    </a:p>
                  </a:txBody>
                  <a:tcPr/>
                </a:tc>
                <a:tc>
                  <a:txBody>
                    <a:bodyPr/>
                    <a:lstStyle/>
                    <a:p>
                      <a:pPr algn="l"/>
                      <a:r>
                        <a:rPr lang="en-GB" sz="1800" dirty="0" smtClean="0"/>
                        <a:t>80 : 120 </a:t>
                      </a:r>
                      <a:endParaRPr lang="en-GB" sz="1800" dirty="0"/>
                    </a:p>
                  </a:txBody>
                  <a:tcPr marL="102640" marR="102640"/>
                </a:tc>
                <a:tc>
                  <a:txBody>
                    <a:bodyPr/>
                    <a:lstStyle/>
                    <a:p>
                      <a:pPr algn="l"/>
                      <a:r>
                        <a:rPr lang="en-GB" sz="1800" dirty="0" smtClean="0"/>
                        <a:t>72</a:t>
                      </a:r>
                      <a:endParaRPr lang="en-GB" sz="1800" dirty="0"/>
                    </a:p>
                  </a:txBody>
                  <a:tcPr marL="102640" marR="102640"/>
                </a:tc>
                <a:tc>
                  <a:txBody>
                    <a:bodyPr/>
                    <a:lstStyle/>
                    <a:p>
                      <a:pPr algn="l"/>
                      <a:endParaRPr lang="en-GB" sz="1800" dirty="0"/>
                    </a:p>
                  </a:txBody>
                  <a:tcPr marL="102640" marR="102640"/>
                </a:tc>
                <a:tc>
                  <a:txBody>
                    <a:bodyPr/>
                    <a:lstStyle/>
                    <a:p>
                      <a:pPr algn="l"/>
                      <a:r>
                        <a:rPr lang="en-GB" sz="1800" dirty="0" smtClean="0"/>
                        <a:t>52</a:t>
                      </a:r>
                      <a:endParaRPr lang="en-GB" sz="1800" dirty="0"/>
                    </a:p>
                  </a:txBody>
                  <a:tcPr marL="102640" marR="102640"/>
                </a:tc>
              </a:tr>
              <a:tr h="370840">
                <a:tc rowSpan="2">
                  <a:txBody>
                    <a:bodyPr/>
                    <a:lstStyle/>
                    <a:p>
                      <a:pPr algn="l"/>
                      <a:r>
                        <a:rPr lang="en-GB" sz="1800" dirty="0" smtClean="0"/>
                        <a:t>Physics (200)</a:t>
                      </a:r>
                      <a:endParaRPr lang="en-GB" sz="1800" dirty="0"/>
                    </a:p>
                  </a:txBody>
                  <a:tcPr marL="102640" marR="102640">
                    <a:lnR w="12700" cap="flat" cmpd="sng" algn="ctr">
                      <a:solidFill>
                        <a:schemeClr val="bg1"/>
                      </a:solidFill>
                      <a:prstDash val="solid"/>
                      <a:round/>
                      <a:headEnd type="none" w="med" len="med"/>
                      <a:tailEnd type="none" w="med" len="med"/>
                    </a:lnR>
                  </a:tcPr>
                </a:tc>
                <a:tc rowSpan="2">
                  <a:txBody>
                    <a:bodyPr/>
                    <a:lstStyle/>
                    <a:p>
                      <a:pPr algn="l"/>
                      <a:r>
                        <a:rPr lang="en-GB" sz="1800" dirty="0" smtClean="0"/>
                        <a:t>F</a:t>
                      </a:r>
                    </a:p>
                    <a:p>
                      <a:pPr algn="l"/>
                      <a:r>
                        <a:rPr lang="en-GB" sz="1800" dirty="0" smtClean="0"/>
                        <a:t>H</a:t>
                      </a:r>
                      <a:endParaRPr lang="en-GB" sz="1800" dirty="0"/>
                    </a:p>
                  </a:txBody>
                  <a:tcPr marL="102640" marR="102640">
                    <a:lnL w="12700" cap="flat" cmpd="sng" algn="ctr">
                      <a:solidFill>
                        <a:schemeClr val="bg1"/>
                      </a:solidFill>
                      <a:prstDash val="solid"/>
                      <a:round/>
                      <a:headEnd type="none" w="med" len="med"/>
                      <a:tailEnd type="none" w="med" len="med"/>
                    </a:lnL>
                  </a:tcPr>
                </a:tc>
                <a:tc>
                  <a:txBody>
                    <a:bodyPr/>
                    <a:lstStyle/>
                    <a:p>
                      <a:pPr algn="l"/>
                      <a:r>
                        <a:rPr lang="en-GB" sz="1800" dirty="0" smtClean="0"/>
                        <a:t>120 :  80</a:t>
                      </a:r>
                      <a:endParaRPr lang="en-GB" sz="1800" dirty="0"/>
                    </a:p>
                  </a:txBody>
                  <a:tcPr marL="102640" marR="102640"/>
                </a:tc>
                <a:tc>
                  <a:txBody>
                    <a:bodyPr/>
                    <a:lstStyle/>
                    <a:p>
                      <a:pPr algn="l"/>
                      <a:r>
                        <a:rPr lang="en-GB" sz="1800" dirty="0" smtClean="0"/>
                        <a:t>123</a:t>
                      </a:r>
                      <a:endParaRPr lang="en-GB" sz="1800" dirty="0"/>
                    </a:p>
                  </a:txBody>
                  <a:tcPr marL="102640" marR="102640"/>
                </a:tc>
                <a:tc>
                  <a:txBody>
                    <a:bodyPr/>
                    <a:lstStyle/>
                    <a:p>
                      <a:pPr algn="l"/>
                      <a:endParaRPr lang="en-GB" sz="1800" dirty="0"/>
                    </a:p>
                  </a:txBody>
                  <a:tcPr marL="102640" marR="102640"/>
                </a:tc>
                <a:tc>
                  <a:txBody>
                    <a:bodyPr/>
                    <a:lstStyle/>
                    <a:p>
                      <a:pPr algn="l"/>
                      <a:r>
                        <a:rPr lang="en-GB" sz="1800" dirty="0" smtClean="0"/>
                        <a:t>107</a:t>
                      </a:r>
                      <a:endParaRPr lang="en-GB" sz="1800" dirty="0"/>
                    </a:p>
                  </a:txBody>
                  <a:tcPr marL="102640" marR="102640"/>
                </a:tc>
              </a:tr>
              <a:tr h="370840">
                <a:tc vMerge="1">
                  <a:txBody>
                    <a:bodyPr/>
                    <a:lstStyle/>
                    <a:p>
                      <a:endParaRPr lang="en-GB" dirty="0"/>
                    </a:p>
                  </a:txBody>
                  <a:tcPr/>
                </a:tc>
                <a:tc vMerge="1">
                  <a:txBody>
                    <a:bodyPr/>
                    <a:lstStyle/>
                    <a:p>
                      <a:endParaRPr lang="en-GB"/>
                    </a:p>
                  </a:txBody>
                  <a:tcPr/>
                </a:tc>
                <a:tc>
                  <a:txBody>
                    <a:bodyPr/>
                    <a:lstStyle/>
                    <a:p>
                      <a:pPr algn="l"/>
                      <a:r>
                        <a:rPr lang="en-GB" sz="1800" dirty="0" smtClean="0"/>
                        <a:t>80 :120 </a:t>
                      </a:r>
                      <a:endParaRPr lang="en-GB" sz="1800" dirty="0"/>
                    </a:p>
                  </a:txBody>
                  <a:tcPr marL="102640" marR="102640"/>
                </a:tc>
                <a:tc>
                  <a:txBody>
                    <a:bodyPr/>
                    <a:lstStyle/>
                    <a:p>
                      <a:pPr algn="l"/>
                      <a:r>
                        <a:rPr lang="en-GB" sz="1800" dirty="0" smtClean="0"/>
                        <a:t>68</a:t>
                      </a:r>
                      <a:endParaRPr lang="en-GB" sz="1800" dirty="0"/>
                    </a:p>
                  </a:txBody>
                  <a:tcPr marL="102640" marR="102640"/>
                </a:tc>
                <a:tc>
                  <a:txBody>
                    <a:bodyPr/>
                    <a:lstStyle/>
                    <a:p>
                      <a:pPr algn="l"/>
                      <a:endParaRPr lang="en-GB" sz="1800" dirty="0"/>
                    </a:p>
                  </a:txBody>
                  <a:tcPr marL="102640" marR="102640"/>
                </a:tc>
                <a:tc>
                  <a:txBody>
                    <a:bodyPr/>
                    <a:lstStyle/>
                    <a:p>
                      <a:pPr algn="l"/>
                      <a:r>
                        <a:rPr lang="en-GB" sz="1800" dirty="0" smtClean="0"/>
                        <a:t>51</a:t>
                      </a:r>
                      <a:endParaRPr lang="en-GB" sz="1800" dirty="0"/>
                    </a:p>
                  </a:txBody>
                  <a:tcPr marL="102640" marR="102640"/>
                </a:tc>
              </a:tr>
            </a:tbl>
          </a:graphicData>
        </a:graphic>
      </p:graphicFrame>
      <p:sp>
        <p:nvSpPr>
          <p:cNvPr id="4" name="Slide Number Placeholder 3"/>
          <p:cNvSpPr>
            <a:spLocks noGrp="1"/>
          </p:cNvSpPr>
          <p:nvPr>
            <p:ph type="sldNum" sz="quarter" idx="4"/>
          </p:nvPr>
        </p:nvSpPr>
        <p:spPr/>
        <p:txBody>
          <a:bodyPr/>
          <a:lstStyle/>
          <a:p>
            <a:fld id="{9D4704D4-DAEA-4D4A-A9DC-4373E3AC7101}" type="slidenum">
              <a:rPr lang="en-GB" smtClean="0"/>
              <a:pPr/>
              <a:t>31</a:t>
            </a:fld>
            <a:endParaRPr lang="en-GB" dirty="0"/>
          </a:p>
        </p:txBody>
      </p:sp>
    </p:spTree>
    <p:extLst>
      <p:ext uri="{BB962C8B-B14F-4D97-AF65-F5344CB8AC3E}">
        <p14:creationId xmlns:p14="http://schemas.microsoft.com/office/powerpoint/2010/main" val="4185142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9-1 tiers and awarding</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a:prstGeom prst="rect">
            <a:avLst/>
          </a:prstGeom>
        </p:spPr>
        <p:txBody>
          <a:bodyPr/>
          <a:lstStyle/>
          <a:p>
            <a:fld id="{9D4704D4-DAEA-4D4A-A9DC-4373E3AC7101}" type="slidenum">
              <a:rPr lang="en-GB" smtClean="0"/>
              <a:pPr/>
              <a:t>32</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248248446"/>
              </p:ext>
            </p:extLst>
          </p:nvPr>
        </p:nvGraphicFramePr>
        <p:xfrm>
          <a:off x="540000" y="1090350"/>
          <a:ext cx="8033984" cy="5242560"/>
        </p:xfrm>
        <a:graphic>
          <a:graphicData uri="http://schemas.openxmlformats.org/drawingml/2006/table">
            <a:tbl>
              <a:tblPr firstRow="1" bandRow="1">
                <a:tableStyleId>{5940675A-B579-460E-94D1-54222C63F5DA}</a:tableStyleId>
              </a:tblPr>
              <a:tblGrid>
                <a:gridCol w="3402608"/>
                <a:gridCol w="475013"/>
                <a:gridCol w="463137"/>
                <a:gridCol w="3693226"/>
              </a:tblGrid>
              <a:tr h="313563">
                <a:tc rowSpan="2">
                  <a:txBody>
                    <a:bodyPr/>
                    <a:lstStyle/>
                    <a:p>
                      <a:pPr algn="l"/>
                      <a:r>
                        <a:rPr lang="en-GB" sz="1700" dirty="0" smtClean="0">
                          <a:solidFill>
                            <a:schemeClr val="bg1"/>
                          </a:solidFill>
                          <a:latin typeface="AQA Chevin Pro DemiBold" panose="020F0703030000060003" pitchFamily="34" charset="0"/>
                        </a:rPr>
                        <a:t>Basis</a:t>
                      </a:r>
                      <a:r>
                        <a:rPr lang="en-GB" sz="1700" baseline="0" dirty="0" smtClean="0">
                          <a:solidFill>
                            <a:schemeClr val="bg1"/>
                          </a:solidFill>
                          <a:latin typeface="AQA Chevin Pro DemiBold" panose="020F0703030000060003" pitchFamily="34" charset="0"/>
                        </a:rPr>
                        <a:t> of Numerical Grade 1</a:t>
                      </a:r>
                      <a:r>
                        <a:rPr lang="en-GB" sz="1700" baseline="30000" dirty="0" smtClean="0">
                          <a:solidFill>
                            <a:schemeClr val="bg1"/>
                          </a:solidFill>
                          <a:latin typeface="AQA Chevin Pro DemiBold" panose="020F0703030000060003" pitchFamily="34" charset="0"/>
                        </a:rPr>
                        <a:t>st</a:t>
                      </a:r>
                      <a:r>
                        <a:rPr lang="en-GB" sz="1700" baseline="0" dirty="0" smtClean="0">
                          <a:solidFill>
                            <a:schemeClr val="bg1"/>
                          </a:solidFill>
                          <a:latin typeface="AQA Chevin Pro DemiBold" panose="020F0703030000060003" pitchFamily="34" charset="0"/>
                        </a:rPr>
                        <a:t> year</a:t>
                      </a:r>
                      <a:endParaRPr lang="en-GB" sz="1700" dirty="0">
                        <a:solidFill>
                          <a:schemeClr val="bg1"/>
                        </a:solidFill>
                        <a:latin typeface="AQA Chevin Pro DemiBold" panose="020F0703030000060003" pitchFamily="34" charset="0"/>
                      </a:endParaRPr>
                    </a:p>
                  </a:txBody>
                  <a:tcPr>
                    <a:solidFill>
                      <a:schemeClr val="tx2"/>
                    </a:solidFill>
                  </a:tcPr>
                </a:tc>
                <a:tc gridSpan="2">
                  <a:txBody>
                    <a:bodyPr/>
                    <a:lstStyle/>
                    <a:p>
                      <a:pPr algn="l"/>
                      <a:r>
                        <a:rPr lang="en-GB" sz="1700" dirty="0" smtClean="0">
                          <a:solidFill>
                            <a:schemeClr val="bg1"/>
                          </a:solidFill>
                          <a:latin typeface="AQA Chevin Pro DemiBold" panose="020F0703030000060003" pitchFamily="34" charset="0"/>
                        </a:rPr>
                        <a:t>New Grade</a:t>
                      </a:r>
                      <a:endParaRPr lang="en-GB" sz="1700" dirty="0">
                        <a:solidFill>
                          <a:schemeClr val="bg1"/>
                        </a:solidFill>
                        <a:latin typeface="AQA Chevin Pro DemiBold" panose="020F0703030000060003" pitchFamily="34" charset="0"/>
                      </a:endParaRPr>
                    </a:p>
                  </a:txBody>
                  <a:tcPr>
                    <a:solidFill>
                      <a:schemeClr val="tx2"/>
                    </a:solidFill>
                  </a:tcPr>
                </a:tc>
                <a:tc hMerge="1">
                  <a:txBody>
                    <a:bodyPr/>
                    <a:lstStyle/>
                    <a:p>
                      <a:endParaRPr lang="en-GB"/>
                    </a:p>
                  </a:txBody>
                  <a:tcPr/>
                </a:tc>
                <a:tc rowSpan="2">
                  <a:txBody>
                    <a:bodyPr/>
                    <a:lstStyle/>
                    <a:p>
                      <a:pPr algn="l"/>
                      <a:r>
                        <a:rPr lang="en-GB" sz="1700" dirty="0" smtClean="0">
                          <a:solidFill>
                            <a:schemeClr val="bg1"/>
                          </a:solidFill>
                          <a:latin typeface="AQA Chevin Pro DemiBold" panose="020F0703030000060003" pitchFamily="34" charset="0"/>
                        </a:rPr>
                        <a:t>Basis of Numerical Grade </a:t>
                      </a:r>
                      <a:r>
                        <a:rPr lang="en-GB" sz="1700" baseline="0" dirty="0" smtClean="0">
                          <a:solidFill>
                            <a:schemeClr val="bg1"/>
                          </a:solidFill>
                          <a:latin typeface="AQA Chevin Pro DemiBold" panose="020F0703030000060003" pitchFamily="34" charset="0"/>
                        </a:rPr>
                        <a:t>2</a:t>
                      </a:r>
                      <a:r>
                        <a:rPr lang="en-GB" sz="1700" baseline="30000" dirty="0" smtClean="0">
                          <a:solidFill>
                            <a:schemeClr val="bg1"/>
                          </a:solidFill>
                          <a:latin typeface="AQA Chevin Pro DemiBold" panose="020F0703030000060003" pitchFamily="34" charset="0"/>
                        </a:rPr>
                        <a:t>nd</a:t>
                      </a:r>
                      <a:r>
                        <a:rPr lang="en-GB" sz="1700" baseline="0" dirty="0" smtClean="0">
                          <a:solidFill>
                            <a:schemeClr val="bg1"/>
                          </a:solidFill>
                          <a:latin typeface="AQA Chevin Pro DemiBold" panose="020F0703030000060003" pitchFamily="34" charset="0"/>
                        </a:rPr>
                        <a:t> year</a:t>
                      </a:r>
                      <a:endParaRPr lang="en-GB" sz="1700" dirty="0">
                        <a:solidFill>
                          <a:schemeClr val="bg1"/>
                        </a:solidFill>
                        <a:latin typeface="AQA Chevin Pro DemiBold" panose="020F0703030000060003" pitchFamily="34" charset="0"/>
                      </a:endParaRPr>
                    </a:p>
                  </a:txBody>
                  <a:tcPr>
                    <a:solidFill>
                      <a:schemeClr val="tx2"/>
                    </a:solidFill>
                  </a:tcPr>
                </a:tc>
              </a:tr>
              <a:tr h="313563">
                <a:tc vMerge="1">
                  <a:txBody>
                    <a:bodyPr/>
                    <a:lstStyle/>
                    <a:p>
                      <a:endParaRPr lang="en-GB"/>
                    </a:p>
                  </a:txBody>
                  <a:tcPr/>
                </a:tc>
                <a:tc>
                  <a:txBody>
                    <a:bodyPr/>
                    <a:lstStyle/>
                    <a:p>
                      <a:pPr algn="l"/>
                      <a:r>
                        <a:rPr lang="en-GB" sz="1700" dirty="0" smtClean="0">
                          <a:solidFill>
                            <a:schemeClr val="bg1"/>
                          </a:solidFill>
                          <a:latin typeface="AQA Chevin Pro DemiBold" panose="020F0703030000060003" pitchFamily="34" charset="0"/>
                        </a:rPr>
                        <a:t>H</a:t>
                      </a:r>
                      <a:endParaRPr lang="en-GB" sz="1700" dirty="0">
                        <a:solidFill>
                          <a:schemeClr val="bg1"/>
                        </a:solidFill>
                        <a:latin typeface="AQA Chevin Pro DemiBold" panose="020F0703030000060003" pitchFamily="34" charset="0"/>
                      </a:endParaRPr>
                    </a:p>
                  </a:txBody>
                  <a:tcPr>
                    <a:solidFill>
                      <a:schemeClr val="tx2"/>
                    </a:solidFill>
                  </a:tcPr>
                </a:tc>
                <a:tc>
                  <a:txBody>
                    <a:bodyPr/>
                    <a:lstStyle/>
                    <a:p>
                      <a:pPr algn="l"/>
                      <a:r>
                        <a:rPr lang="en-GB" sz="1700" dirty="0" smtClean="0">
                          <a:solidFill>
                            <a:schemeClr val="bg1"/>
                          </a:solidFill>
                          <a:latin typeface="AQA Chevin Pro DemiBold" panose="020F0703030000060003" pitchFamily="34" charset="0"/>
                        </a:rPr>
                        <a:t>F</a:t>
                      </a:r>
                      <a:endParaRPr lang="en-GB" sz="1700" dirty="0">
                        <a:solidFill>
                          <a:schemeClr val="bg1"/>
                        </a:solidFill>
                        <a:latin typeface="AQA Chevin Pro DemiBold" panose="020F0703030000060003" pitchFamily="34" charset="0"/>
                      </a:endParaRPr>
                    </a:p>
                  </a:txBody>
                  <a:tcPr>
                    <a:solidFill>
                      <a:schemeClr val="tx2"/>
                    </a:solidFill>
                  </a:tcPr>
                </a:tc>
                <a:tc vMerge="1">
                  <a:txBody>
                    <a:bodyPr/>
                    <a:lstStyle/>
                    <a:p>
                      <a:endParaRPr lang="en-GB"/>
                    </a:p>
                  </a:txBody>
                  <a:tcPr/>
                </a:tc>
              </a:tr>
              <a:tr h="276855">
                <a:tc>
                  <a:txBody>
                    <a:bodyPr/>
                    <a:lstStyle/>
                    <a:p>
                      <a:pPr algn="l"/>
                      <a:r>
                        <a:rPr lang="en-GB" sz="1700" dirty="0" smtClean="0"/>
                        <a:t>Tailored approach</a:t>
                      </a:r>
                      <a:endParaRPr lang="en-GB" sz="1700" b="1" dirty="0"/>
                    </a:p>
                  </a:txBody>
                  <a:tcPr/>
                </a:tc>
                <a:tc>
                  <a:txBody>
                    <a:bodyPr/>
                    <a:lstStyle/>
                    <a:p>
                      <a:pPr algn="l"/>
                      <a:r>
                        <a:rPr lang="en-GB" sz="1700" b="1" dirty="0" smtClean="0"/>
                        <a:t>9</a:t>
                      </a:r>
                      <a:endParaRPr lang="en-GB" sz="1700" b="1" dirty="0"/>
                    </a:p>
                  </a:txBody>
                  <a:tcPr/>
                </a:tc>
                <a:tc>
                  <a:txBody>
                    <a:bodyPr/>
                    <a:lstStyle/>
                    <a:p>
                      <a:pPr algn="l"/>
                      <a:endParaRPr lang="en-GB" sz="1700" dirty="0"/>
                    </a:p>
                  </a:txBody>
                  <a:tcPr/>
                </a:tc>
                <a:tc>
                  <a:txBody>
                    <a:bodyPr/>
                    <a:lstStyle/>
                    <a:p>
                      <a:pPr algn="l"/>
                      <a:r>
                        <a:rPr lang="en-GB" sz="1700" dirty="0" smtClean="0"/>
                        <a:t>Comparable outcomes</a:t>
                      </a:r>
                      <a:endParaRPr lang="en-GB" sz="1700" dirty="0"/>
                    </a:p>
                  </a:txBody>
                  <a:tcPr/>
                </a:tc>
              </a:tr>
              <a:tr h="237506">
                <a:tc>
                  <a:txBody>
                    <a:bodyPr/>
                    <a:lstStyle/>
                    <a:p>
                      <a:pPr algn="l"/>
                      <a:endParaRPr lang="en-GB" sz="1700" dirty="0"/>
                    </a:p>
                  </a:txBody>
                  <a:tcPr/>
                </a:tc>
                <a:tc>
                  <a:txBody>
                    <a:bodyPr/>
                    <a:lstStyle/>
                    <a:p>
                      <a:pPr algn="l"/>
                      <a:r>
                        <a:rPr lang="en-GB" sz="1700" dirty="0" smtClean="0"/>
                        <a:t>8</a:t>
                      </a:r>
                      <a:endParaRPr lang="en-GB" sz="1700" dirty="0"/>
                    </a:p>
                  </a:txBody>
                  <a:tcPr/>
                </a:tc>
                <a:tc>
                  <a:txBody>
                    <a:bodyPr/>
                    <a:lstStyle/>
                    <a:p>
                      <a:pPr algn="l"/>
                      <a:endParaRPr lang="en-GB" sz="1700" dirty="0"/>
                    </a:p>
                  </a:txBody>
                  <a:tcPr/>
                </a:tc>
                <a:tc>
                  <a:txBody>
                    <a:bodyPr/>
                    <a:lstStyle/>
                    <a:p>
                      <a:pPr algn="l"/>
                      <a:endParaRPr lang="en-GB" sz="1700" dirty="0"/>
                    </a:p>
                  </a:txBody>
                  <a:tcPr/>
                </a:tc>
              </a:tr>
              <a:tr h="117565">
                <a:tc>
                  <a:txBody>
                    <a:bodyPr/>
                    <a:lstStyle/>
                    <a:p>
                      <a:pPr algn="l"/>
                      <a:r>
                        <a:rPr lang="en-GB" sz="1700" dirty="0" smtClean="0"/>
                        <a:t>Comparable</a:t>
                      </a:r>
                      <a:r>
                        <a:rPr lang="en-GB" sz="1700" baseline="0" dirty="0" smtClean="0"/>
                        <a:t> outcome – legacy grade </a:t>
                      </a:r>
                      <a:r>
                        <a:rPr lang="en-GB" sz="1700" b="1" dirty="0" smtClean="0"/>
                        <a:t>A</a:t>
                      </a:r>
                      <a:endParaRPr lang="en-GB" sz="1700" b="1" dirty="0"/>
                    </a:p>
                  </a:txBody>
                  <a:tcPr/>
                </a:tc>
                <a:tc>
                  <a:txBody>
                    <a:bodyPr/>
                    <a:lstStyle/>
                    <a:p>
                      <a:pPr algn="l"/>
                      <a:r>
                        <a:rPr lang="en-GB" sz="1700" b="1" dirty="0" smtClean="0"/>
                        <a:t>7</a:t>
                      </a:r>
                      <a:endParaRPr lang="en-GB" sz="1700" b="1" dirty="0"/>
                    </a:p>
                  </a:txBody>
                  <a:tcPr/>
                </a:tc>
                <a:tc>
                  <a:txBody>
                    <a:bodyPr/>
                    <a:lstStyle/>
                    <a:p>
                      <a:pPr algn="l"/>
                      <a:endParaRPr lang="en-GB"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dirty="0" smtClean="0"/>
                        <a:t>Comparable outcomes</a:t>
                      </a:r>
                    </a:p>
                  </a:txBody>
                  <a:tcPr/>
                </a:tc>
              </a:tr>
              <a:tr h="206630">
                <a:tc>
                  <a:txBody>
                    <a:bodyPr/>
                    <a:lstStyle/>
                    <a:p>
                      <a:pPr algn="l"/>
                      <a:endParaRPr lang="en-GB" sz="1700" dirty="0"/>
                    </a:p>
                  </a:txBody>
                  <a:tcPr/>
                </a:tc>
                <a:tc>
                  <a:txBody>
                    <a:bodyPr/>
                    <a:lstStyle/>
                    <a:p>
                      <a:pPr algn="l"/>
                      <a:r>
                        <a:rPr lang="en-GB" sz="1700" dirty="0" smtClean="0"/>
                        <a:t>6</a:t>
                      </a:r>
                      <a:endParaRPr lang="en-GB" sz="1700" dirty="0"/>
                    </a:p>
                  </a:txBody>
                  <a:tcPr/>
                </a:tc>
                <a:tc>
                  <a:txBody>
                    <a:bodyPr/>
                    <a:lstStyle/>
                    <a:p>
                      <a:pPr algn="l"/>
                      <a:endParaRPr lang="en-GB" sz="1700"/>
                    </a:p>
                  </a:txBody>
                  <a:tcPr/>
                </a:tc>
                <a:tc>
                  <a:txBody>
                    <a:bodyPr/>
                    <a:lstStyle/>
                    <a:p>
                      <a:pPr algn="l"/>
                      <a:endParaRPr lang="en-GB" sz="1700" dirty="0"/>
                    </a:p>
                  </a:txBody>
                  <a:tcPr/>
                </a:tc>
              </a:tr>
              <a:tr h="157941">
                <a:tc>
                  <a:txBody>
                    <a:bodyPr/>
                    <a:lstStyle/>
                    <a:p>
                      <a:pPr algn="l"/>
                      <a:endParaRPr lang="en-GB" sz="1700" dirty="0"/>
                    </a:p>
                  </a:txBody>
                  <a:tcPr/>
                </a:tc>
                <a:tc>
                  <a:txBody>
                    <a:bodyPr/>
                    <a:lstStyle/>
                    <a:p>
                      <a:pPr algn="l"/>
                      <a:r>
                        <a:rPr lang="en-GB" sz="1700" dirty="0" smtClean="0"/>
                        <a:t>5</a:t>
                      </a:r>
                      <a:endParaRPr lang="en-GB" sz="1700" dirty="0"/>
                    </a:p>
                  </a:txBody>
                  <a:tcPr/>
                </a:tc>
                <a:tc>
                  <a:txBody>
                    <a:bodyPr/>
                    <a:lstStyle/>
                    <a:p>
                      <a:pPr algn="l"/>
                      <a:r>
                        <a:rPr lang="en-GB" sz="1700" dirty="0" smtClean="0"/>
                        <a:t>5</a:t>
                      </a:r>
                      <a:endParaRPr lang="en-GB" sz="1700" dirty="0"/>
                    </a:p>
                  </a:txBody>
                  <a:tcPr/>
                </a:tc>
                <a:tc>
                  <a:txBody>
                    <a:bodyPr/>
                    <a:lstStyle/>
                    <a:p>
                      <a:pPr algn="l"/>
                      <a:endParaRPr lang="en-GB" sz="1700" dirty="0"/>
                    </a:p>
                  </a:txBody>
                  <a:tcPr/>
                </a:tc>
              </a:tr>
              <a:tr h="0">
                <a:tc>
                  <a:txBody>
                    <a:bodyPr/>
                    <a:lstStyle/>
                    <a:p>
                      <a:pPr algn="l"/>
                      <a:r>
                        <a:rPr lang="en-GB" sz="1700" dirty="0" smtClean="0"/>
                        <a:t>Comparable</a:t>
                      </a:r>
                      <a:r>
                        <a:rPr lang="en-GB" sz="1700" baseline="0" dirty="0" smtClean="0"/>
                        <a:t> outcome – legacy grade </a:t>
                      </a:r>
                      <a:r>
                        <a:rPr lang="en-GB" sz="1700" b="1" dirty="0" smtClean="0"/>
                        <a:t>C</a:t>
                      </a:r>
                      <a:endParaRPr lang="en-GB" sz="1700" b="1" dirty="0"/>
                    </a:p>
                  </a:txBody>
                  <a:tcPr/>
                </a:tc>
                <a:tc>
                  <a:txBody>
                    <a:bodyPr/>
                    <a:lstStyle/>
                    <a:p>
                      <a:pPr algn="l"/>
                      <a:r>
                        <a:rPr lang="en-GB" sz="1700" b="1" dirty="0" smtClean="0"/>
                        <a:t>4</a:t>
                      </a:r>
                      <a:endParaRPr lang="en-GB" sz="1700" b="1" dirty="0"/>
                    </a:p>
                  </a:txBody>
                  <a:tcPr/>
                </a:tc>
                <a:tc>
                  <a:txBody>
                    <a:bodyPr/>
                    <a:lstStyle/>
                    <a:p>
                      <a:pPr algn="l"/>
                      <a:r>
                        <a:rPr lang="en-GB" sz="1700" b="1" dirty="0" smtClean="0"/>
                        <a:t>4</a:t>
                      </a:r>
                      <a:endParaRPr lang="en-GB" sz="17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dirty="0" smtClean="0"/>
                        <a:t>Comparable outcomes</a:t>
                      </a:r>
                    </a:p>
                  </a:txBody>
                  <a:tcPr/>
                </a:tc>
              </a:tr>
              <a:tr h="0">
                <a:tc>
                  <a:txBody>
                    <a:bodyPr/>
                    <a:lstStyle/>
                    <a:p>
                      <a:pPr algn="l"/>
                      <a:endParaRPr lang="en-GB" sz="1700" dirty="0"/>
                    </a:p>
                  </a:txBody>
                  <a:tcPr/>
                </a:tc>
                <a:tc>
                  <a:txBody>
                    <a:bodyPr/>
                    <a:lstStyle/>
                    <a:p>
                      <a:pPr algn="l"/>
                      <a:r>
                        <a:rPr lang="en-GB" sz="1700" dirty="0" smtClean="0"/>
                        <a:t>(3)</a:t>
                      </a:r>
                      <a:endParaRPr lang="en-GB" sz="1700" dirty="0"/>
                    </a:p>
                  </a:txBody>
                  <a:tcPr/>
                </a:tc>
                <a:tc>
                  <a:txBody>
                    <a:bodyPr/>
                    <a:lstStyle/>
                    <a:p>
                      <a:pPr algn="l"/>
                      <a:r>
                        <a:rPr lang="en-GB" sz="1700" dirty="0" smtClean="0"/>
                        <a:t>3</a:t>
                      </a:r>
                      <a:endParaRPr lang="en-GB" sz="1700" dirty="0"/>
                    </a:p>
                  </a:txBody>
                  <a:tcPr/>
                </a:tc>
                <a:tc>
                  <a:txBody>
                    <a:bodyPr/>
                    <a:lstStyle/>
                    <a:p>
                      <a:pPr algn="l"/>
                      <a:endParaRPr lang="en-GB" sz="1700" dirty="0"/>
                    </a:p>
                  </a:txBody>
                  <a:tcPr/>
                </a:tc>
              </a:tr>
              <a:tr h="0">
                <a:tc>
                  <a:txBody>
                    <a:bodyPr/>
                    <a:lstStyle/>
                    <a:p>
                      <a:pPr algn="l"/>
                      <a:endParaRPr lang="en-GB" sz="1700" dirty="0"/>
                    </a:p>
                  </a:txBody>
                  <a:tcPr/>
                </a:tc>
                <a:tc>
                  <a:txBody>
                    <a:bodyPr/>
                    <a:lstStyle/>
                    <a:p>
                      <a:pPr algn="l"/>
                      <a:endParaRPr lang="en-GB" sz="1700" dirty="0"/>
                    </a:p>
                  </a:txBody>
                  <a:tcPr/>
                </a:tc>
                <a:tc>
                  <a:txBody>
                    <a:bodyPr/>
                    <a:lstStyle/>
                    <a:p>
                      <a:pPr algn="l"/>
                      <a:r>
                        <a:rPr lang="en-GB" sz="1700" dirty="0" smtClean="0"/>
                        <a:t>2</a:t>
                      </a:r>
                      <a:endParaRPr lang="en-GB" sz="1700" dirty="0"/>
                    </a:p>
                  </a:txBody>
                  <a:tcPr/>
                </a:tc>
                <a:tc>
                  <a:txBody>
                    <a:bodyPr/>
                    <a:lstStyle/>
                    <a:p>
                      <a:pPr algn="l"/>
                      <a:endParaRPr lang="en-GB" sz="1700" dirty="0"/>
                    </a:p>
                  </a:txBody>
                  <a:tcPr/>
                </a:tc>
              </a:tr>
              <a:tr h="564872">
                <a:tc>
                  <a:txBody>
                    <a:bodyPr/>
                    <a:lstStyle/>
                    <a:p>
                      <a:pPr algn="l"/>
                      <a:r>
                        <a:rPr lang="en-GB" sz="1700" dirty="0" smtClean="0"/>
                        <a:t>Comparable</a:t>
                      </a:r>
                      <a:r>
                        <a:rPr lang="en-GB" sz="1700" baseline="0" dirty="0" smtClean="0"/>
                        <a:t> outcome – legacy grade </a:t>
                      </a:r>
                      <a:r>
                        <a:rPr lang="en-GB" sz="1700" b="1" dirty="0" smtClean="0"/>
                        <a:t>G</a:t>
                      </a:r>
                      <a:endParaRPr lang="en-GB" sz="1700" b="1" dirty="0"/>
                    </a:p>
                  </a:txBody>
                  <a:tcPr/>
                </a:tc>
                <a:tc>
                  <a:txBody>
                    <a:bodyPr/>
                    <a:lstStyle/>
                    <a:p>
                      <a:pPr algn="l"/>
                      <a:endParaRPr lang="en-GB" sz="1700" dirty="0"/>
                    </a:p>
                  </a:txBody>
                  <a:tcPr/>
                </a:tc>
                <a:tc>
                  <a:txBody>
                    <a:bodyPr/>
                    <a:lstStyle/>
                    <a:p>
                      <a:pPr algn="l"/>
                      <a:r>
                        <a:rPr lang="en-GB" sz="1700" b="1" dirty="0" smtClean="0"/>
                        <a:t>1</a:t>
                      </a:r>
                      <a:endParaRPr lang="en-GB" sz="17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dirty="0" smtClean="0"/>
                        <a:t>Comparable outcomes</a:t>
                      </a:r>
                    </a:p>
                  </a:txBody>
                  <a:tcPr/>
                </a:tc>
              </a:tr>
              <a:tr h="0">
                <a:tc>
                  <a:txBody>
                    <a:bodyPr/>
                    <a:lstStyle/>
                    <a:p>
                      <a:pPr algn="l"/>
                      <a:endParaRPr lang="en-GB" sz="1700" dirty="0"/>
                    </a:p>
                  </a:txBody>
                  <a:tcPr/>
                </a:tc>
                <a:tc>
                  <a:txBody>
                    <a:bodyPr/>
                    <a:lstStyle/>
                    <a:p>
                      <a:pPr algn="l"/>
                      <a:r>
                        <a:rPr lang="en-GB" sz="1700" dirty="0" smtClean="0"/>
                        <a:t>U</a:t>
                      </a:r>
                      <a:endParaRPr lang="en-GB" sz="1700" dirty="0"/>
                    </a:p>
                  </a:txBody>
                  <a:tcPr/>
                </a:tc>
                <a:tc>
                  <a:txBody>
                    <a:bodyPr/>
                    <a:lstStyle/>
                    <a:p>
                      <a:pPr algn="l"/>
                      <a:r>
                        <a:rPr lang="en-GB" sz="1700" dirty="0" smtClean="0"/>
                        <a:t>U</a:t>
                      </a:r>
                      <a:endParaRPr lang="en-GB" sz="1700" dirty="0"/>
                    </a:p>
                  </a:txBody>
                  <a:tcPr/>
                </a:tc>
                <a:tc>
                  <a:txBody>
                    <a:bodyPr/>
                    <a:lstStyle/>
                    <a:p>
                      <a:pPr algn="l"/>
                      <a:endParaRPr lang="en-GB" sz="1700" dirty="0"/>
                    </a:p>
                  </a:txBody>
                  <a:tcPr/>
                </a:tc>
              </a:tr>
            </a:tbl>
          </a:graphicData>
        </a:graphic>
      </p:graphicFrame>
    </p:spTree>
    <p:extLst>
      <p:ext uri="{BB962C8B-B14F-4D97-AF65-F5344CB8AC3E}">
        <p14:creationId xmlns:p14="http://schemas.microsoft.com/office/powerpoint/2010/main" val="2990544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How is a grade boundary decided?</a:t>
            </a:r>
            <a:endParaRPr lang="en-US"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prstGeom prst="rect">
            <a:avLst/>
          </a:prstGeom>
        </p:spPr>
        <p:txBody>
          <a:bodyPr/>
          <a:lstStyle/>
          <a:p>
            <a:pPr marL="0" indent="0">
              <a:spcBef>
                <a:spcPts val="0"/>
              </a:spcBef>
              <a:buNone/>
            </a:pPr>
            <a:r>
              <a:rPr lang="en-GB" b="1" dirty="0" smtClean="0"/>
              <a:t>The ‘statistical’ element </a:t>
            </a:r>
          </a:p>
          <a:p>
            <a:pPr marL="0" indent="0">
              <a:spcBef>
                <a:spcPts val="0"/>
              </a:spcBef>
              <a:buNone/>
            </a:pPr>
            <a:r>
              <a:rPr lang="en-GB" dirty="0" smtClean="0"/>
              <a:t>Our Centre for Education Research and Compliance (CERP) use a range of statistics to make predictions which suggest the most appropriate statistically recommended grade boundaries. These are based on how comparable students have performed in previous series, KS2 data and matched data.</a:t>
            </a:r>
          </a:p>
        </p:txBody>
      </p:sp>
      <p:sp>
        <p:nvSpPr>
          <p:cNvPr id="3" name="Slide Number Placeholder 2"/>
          <p:cNvSpPr>
            <a:spLocks noGrp="1"/>
          </p:cNvSpPr>
          <p:nvPr>
            <p:ph type="sldNum" sz="quarter" idx="4"/>
          </p:nvPr>
        </p:nvSpPr>
        <p:spPr/>
        <p:txBody>
          <a:bodyPr/>
          <a:lstStyle/>
          <a:p>
            <a:fld id="{9D4704D4-DAEA-4D4A-A9DC-4373E3AC7101}" type="slidenum">
              <a:rPr lang="en-GB" smtClean="0"/>
              <a:pPr/>
              <a:t>33</a:t>
            </a:fld>
            <a:endParaRPr lang="en-GB" dirty="0"/>
          </a:p>
        </p:txBody>
      </p:sp>
    </p:spTree>
    <p:extLst>
      <p:ext uri="{BB962C8B-B14F-4D97-AF65-F5344CB8AC3E}">
        <p14:creationId xmlns:p14="http://schemas.microsoft.com/office/powerpoint/2010/main" val="39968269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How is a grade boundary decided?</a:t>
            </a:r>
            <a:endParaRPr lang="en-US"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prstGeom prst="rect">
            <a:avLst/>
          </a:prstGeom>
        </p:spPr>
        <p:txBody>
          <a:bodyPr/>
          <a:lstStyle/>
          <a:p>
            <a:pPr marL="0" indent="0">
              <a:spcBef>
                <a:spcPts val="0"/>
              </a:spcBef>
              <a:buNone/>
            </a:pPr>
            <a:r>
              <a:rPr lang="en-GB" b="1" dirty="0" smtClean="0"/>
              <a:t>The ‘judgemental’ element </a:t>
            </a:r>
          </a:p>
          <a:p>
            <a:pPr marL="0" indent="0">
              <a:spcBef>
                <a:spcPts val="0"/>
              </a:spcBef>
              <a:buNone/>
            </a:pPr>
            <a:r>
              <a:rPr lang="en-GB" dirty="0" smtClean="0"/>
              <a:t>The awarding meeting use a balance of judgemental and statistical evidence to make recommendations. The committee will look at a range of scripts for each ‘judgemental grade boundary’ (7, 4 and 1 for GCSE). </a:t>
            </a:r>
          </a:p>
          <a:p>
            <a:pPr marL="0" indent="0">
              <a:spcBef>
                <a:spcPts val="0"/>
              </a:spcBef>
              <a:buNone/>
            </a:pPr>
            <a:endParaRPr lang="en-GB" dirty="0" smtClean="0"/>
          </a:p>
          <a:p>
            <a:pPr marL="0" indent="0">
              <a:spcBef>
                <a:spcPts val="0"/>
              </a:spcBef>
              <a:buNone/>
            </a:pPr>
            <a:r>
              <a:rPr lang="en-GB" i="1" dirty="0" smtClean="0">
                <a:hlinkClick r:id="rId3"/>
              </a:rPr>
              <a:t>Making the grades − a guide to awarding</a:t>
            </a:r>
            <a:endParaRPr lang="en-US" i="1" dirty="0" smtClean="0"/>
          </a:p>
          <a:p>
            <a:pPr>
              <a:spcBef>
                <a:spcPts val="0"/>
              </a:spcBef>
            </a:pPr>
            <a:endParaRPr lang="en-US" sz="2000"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34</a:t>
            </a:fld>
            <a:endParaRPr lang="en-GB" dirty="0"/>
          </a:p>
        </p:txBody>
      </p:sp>
    </p:spTree>
    <p:extLst>
      <p:ext uri="{BB962C8B-B14F-4D97-AF65-F5344CB8AC3E}">
        <p14:creationId xmlns:p14="http://schemas.microsoft.com/office/powerpoint/2010/main" val="3282511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exactly is awarding?</a:t>
            </a:r>
          </a:p>
        </p:txBody>
      </p:sp>
      <p:sp>
        <p:nvSpPr>
          <p:cNvPr id="3" name="Footer Placeholder 2"/>
          <p:cNvSpPr>
            <a:spLocks noGrp="1"/>
          </p:cNvSpPr>
          <p:nvPr>
            <p:ph type="ftr" sz="quarter" idx="11"/>
          </p:nvPr>
        </p:nvSpPr>
        <p:spPr/>
        <p:txBody>
          <a:bodyPr/>
          <a:lstStyle/>
          <a:p>
            <a:r>
              <a:rPr lang="en-US" smtClean="0">
                <a:solidFill>
                  <a:srgbClr val="FFFFFF"/>
                </a:solidFill>
              </a:rPr>
              <a:t>Copyright © AQA and its licensors. All rights reserved.</a:t>
            </a:r>
            <a:endParaRPr lang="en-US" dirty="0">
              <a:solidFill>
                <a:srgbClr val="FFFFFF"/>
              </a:solidFill>
            </a:endParaRPr>
          </a:p>
        </p:txBody>
      </p:sp>
      <p:sp>
        <p:nvSpPr>
          <p:cNvPr id="5" name="Content Placeholder 4"/>
          <p:cNvSpPr>
            <a:spLocks noGrp="1"/>
          </p:cNvSpPr>
          <p:nvPr>
            <p:ph idx="1"/>
          </p:nvPr>
        </p:nvSpPr>
        <p:spPr>
          <a:xfrm>
            <a:off x="540000" y="1731713"/>
            <a:ext cx="4970838" cy="4406804"/>
          </a:xfrm>
        </p:spPr>
        <p:txBody>
          <a:bodyPr/>
          <a:lstStyle/>
          <a:p>
            <a:pPr marL="0" indent="0">
              <a:spcBef>
                <a:spcPts val="0"/>
              </a:spcBef>
              <a:buNone/>
            </a:pPr>
            <a:r>
              <a:rPr lang="en-GB" dirty="0"/>
              <a:t>Awarding is the process by which the </a:t>
            </a:r>
            <a:r>
              <a:rPr lang="en-GB" dirty="0" smtClean="0"/>
              <a:t>grade </a:t>
            </a:r>
            <a:r>
              <a:rPr lang="en-GB" dirty="0"/>
              <a:t>boundary marks are determined </a:t>
            </a:r>
            <a:r>
              <a:rPr lang="en-GB" dirty="0" smtClean="0"/>
              <a:t>at subject level.</a:t>
            </a:r>
          </a:p>
          <a:p>
            <a:pPr marL="0" indent="0">
              <a:spcBef>
                <a:spcPts val="0"/>
              </a:spcBef>
              <a:buNone/>
            </a:pPr>
            <a:endParaRPr lang="en-GB" dirty="0"/>
          </a:p>
          <a:p>
            <a:pPr marL="0" indent="0">
              <a:spcBef>
                <a:spcPts val="0"/>
              </a:spcBef>
              <a:buNone/>
            </a:pPr>
            <a:r>
              <a:rPr lang="en-GB" dirty="0" smtClean="0"/>
              <a:t>We do this in a way that ensures the standard will be comparable with previous series </a:t>
            </a:r>
            <a:r>
              <a:rPr lang="en-GB" dirty="0"/>
              <a:t>and with that of other awarding </a:t>
            </a:r>
            <a:r>
              <a:rPr lang="en-GB" dirty="0" smtClean="0"/>
              <a:t>organisations.</a:t>
            </a:r>
          </a:p>
          <a:p>
            <a:pPr marL="0" indent="0">
              <a:spcBef>
                <a:spcPts val="0"/>
              </a:spcBef>
              <a:buNone/>
            </a:pPr>
            <a:endParaRPr lang="en-GB" dirty="0" smtClean="0"/>
          </a:p>
          <a:p>
            <a:pPr marL="0" indent="0">
              <a:spcBef>
                <a:spcPts val="0"/>
              </a:spcBef>
              <a:buNone/>
            </a:pPr>
            <a:r>
              <a:rPr lang="en-GB" i="1" dirty="0" smtClean="0">
                <a:hlinkClick r:id="rId3"/>
              </a:rPr>
              <a:t>Making the grades − a guide to awarding</a:t>
            </a:r>
            <a:endParaRPr lang="en-GB" i="1" dirty="0"/>
          </a:p>
        </p:txBody>
      </p:sp>
      <p:sp>
        <p:nvSpPr>
          <p:cNvPr id="6"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992" t="7543" r="34742" b="9533"/>
          <a:stretch/>
        </p:blipFill>
        <p:spPr bwMode="auto">
          <a:xfrm>
            <a:off x="5510838" y="1731713"/>
            <a:ext cx="3049842" cy="4406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9D4704D4-DAEA-4D4A-A9DC-4373E3AC7101}" type="slidenum">
              <a:rPr lang="en-GB" smtClean="0"/>
              <a:pPr/>
              <a:t>35</a:t>
            </a:fld>
            <a:endParaRPr lang="en-GB" dirty="0"/>
          </a:p>
        </p:txBody>
      </p:sp>
    </p:spTree>
    <p:extLst>
      <p:ext uri="{BB962C8B-B14F-4D97-AF65-F5344CB8AC3E}">
        <p14:creationId xmlns:p14="http://schemas.microsoft.com/office/powerpoint/2010/main" val="2902704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98632"/>
            <a:ext cx="8045200" cy="431181"/>
          </a:xfrm>
        </p:spPr>
        <p:txBody>
          <a:bodyPr/>
          <a:lstStyle/>
          <a:p>
            <a:r>
              <a:rPr lang="en-GB" dirty="0" smtClean="0"/>
              <a:t>Awarding and the allocation of grade boundaries</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defRPr/>
            </a:pPr>
            <a:r>
              <a:rPr lang="en-GB" dirty="0"/>
              <a:t>The first award of all new GCSEs </a:t>
            </a:r>
            <a:r>
              <a:rPr lang="en-GB" dirty="0" smtClean="0"/>
              <a:t>is based </a:t>
            </a:r>
            <a:r>
              <a:rPr lang="en-GB" dirty="0"/>
              <a:t>primarily on statistical predictions with examiner judgement playing a secondary role</a:t>
            </a:r>
            <a:r>
              <a:rPr lang="en-GB" dirty="0" smtClean="0"/>
              <a:t>. </a:t>
            </a:r>
          </a:p>
          <a:p>
            <a:pPr marL="180975" indent="-180975">
              <a:lnSpc>
                <a:spcPct val="100000"/>
              </a:lnSpc>
              <a:spcBef>
                <a:spcPts val="0"/>
              </a:spcBef>
              <a:defRPr/>
            </a:pPr>
            <a:endParaRPr lang="en-GB" dirty="0"/>
          </a:p>
          <a:p>
            <a:pPr>
              <a:spcBef>
                <a:spcPts val="0"/>
              </a:spcBef>
              <a:defRPr/>
            </a:pPr>
            <a:r>
              <a:rPr lang="en-GB" dirty="0"/>
              <a:t>The grade standard established in the first award will be carried forward in the second and subsequent </a:t>
            </a:r>
            <a:r>
              <a:rPr lang="en-GB" dirty="0" smtClean="0"/>
              <a:t>years; where </a:t>
            </a:r>
            <a:r>
              <a:rPr lang="en-GB" dirty="0"/>
              <a:t>the cohort has the same level of prior attainment, broadly the same proportion of students will achieve a grade 4 and above as currently achieve a </a:t>
            </a:r>
            <a:r>
              <a:rPr lang="en-GB" dirty="0" smtClean="0"/>
              <a:t>C </a:t>
            </a:r>
            <a:r>
              <a:rPr lang="en-GB" dirty="0"/>
              <a:t>and above; </a:t>
            </a:r>
            <a:r>
              <a:rPr lang="en-GB" dirty="0" smtClean="0"/>
              <a:t>grade </a:t>
            </a:r>
            <a:r>
              <a:rPr lang="en-GB" dirty="0"/>
              <a:t>7 and above as currently achieve an A and above; grade 1 and above as currently achieve a grade G and above. </a:t>
            </a:r>
          </a:p>
        </p:txBody>
      </p:sp>
      <p:sp>
        <p:nvSpPr>
          <p:cNvPr id="3" name="Slide Number Placeholder 2"/>
          <p:cNvSpPr>
            <a:spLocks noGrp="1"/>
          </p:cNvSpPr>
          <p:nvPr>
            <p:ph type="sldNum" sz="quarter" idx="4"/>
          </p:nvPr>
        </p:nvSpPr>
        <p:spPr/>
        <p:txBody>
          <a:bodyPr/>
          <a:lstStyle/>
          <a:p>
            <a:fld id="{9D4704D4-DAEA-4D4A-A9DC-4373E3AC7101}" type="slidenum">
              <a:rPr lang="en-GB" smtClean="0"/>
              <a:pPr/>
              <a:t>36</a:t>
            </a:fld>
            <a:endParaRPr lang="en-GB" dirty="0"/>
          </a:p>
        </p:txBody>
      </p:sp>
    </p:spTree>
    <p:extLst>
      <p:ext uri="{BB962C8B-B14F-4D97-AF65-F5344CB8AC3E}">
        <p14:creationId xmlns:p14="http://schemas.microsoft.com/office/powerpoint/2010/main" val="3979894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98632"/>
            <a:ext cx="8045200" cy="431181"/>
          </a:xfrm>
        </p:spPr>
        <p:txBody>
          <a:bodyPr/>
          <a:lstStyle/>
          <a:p>
            <a:r>
              <a:rPr lang="en-GB" dirty="0" smtClean="0"/>
              <a:t>Awarding and the allocation of grade boundaries</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defRPr/>
            </a:pPr>
            <a:r>
              <a:rPr lang="en-GB" dirty="0" smtClean="0"/>
              <a:t>All </a:t>
            </a:r>
            <a:r>
              <a:rPr lang="en-GB" dirty="0"/>
              <a:t>other grade boundaries will be set arithmetically, as </a:t>
            </a:r>
            <a:r>
              <a:rPr lang="en-GB" dirty="0" smtClean="0"/>
              <a:t>previously. </a:t>
            </a:r>
            <a:r>
              <a:rPr lang="en-GB" dirty="0"/>
              <a:t>For example, the boundaries at grades 5 and 6 will be set based on the </a:t>
            </a:r>
            <a:r>
              <a:rPr lang="en-GB" b="1" dirty="0"/>
              <a:t>difference in marks </a:t>
            </a:r>
            <a:r>
              <a:rPr lang="en-GB" dirty="0"/>
              <a:t>between grades 4 and 7; grade 5 will be set at one third of the difference in marks, and grade 6 at two thirds the difference in marks</a:t>
            </a:r>
            <a:r>
              <a:rPr lang="en-GB" dirty="0" smtClean="0"/>
              <a:t>.</a:t>
            </a:r>
          </a:p>
          <a:p>
            <a:pPr>
              <a:spcBef>
                <a:spcPts val="0"/>
              </a:spcBef>
              <a:defRPr/>
            </a:pPr>
            <a:endParaRPr lang="en-GB" dirty="0" smtClean="0"/>
          </a:p>
          <a:p>
            <a:pPr>
              <a:spcBef>
                <a:spcPts val="0"/>
              </a:spcBef>
              <a:defRPr/>
            </a:pPr>
            <a:r>
              <a:rPr lang="en-GB" dirty="0" smtClean="0"/>
              <a:t>The process of </a:t>
            </a:r>
            <a:r>
              <a:rPr lang="en-GB" b="1" dirty="0" smtClean="0"/>
              <a:t>comparable outcomes </a:t>
            </a:r>
            <a:r>
              <a:rPr lang="en-GB" dirty="0" smtClean="0"/>
              <a:t>works on the basis that if the cohort hasn’t changed much, we wouldn’t expect the proportion of each grade to change much either; this ensures that outcomes are fair, even if the specification or assessment tools are changed. </a:t>
            </a:r>
          </a:p>
          <a:p>
            <a:pPr marL="180975" lvl="0" indent="-180975">
              <a:lnSpc>
                <a:spcPct val="100000"/>
              </a:lnSpc>
              <a:spcBef>
                <a:spcPts val="0"/>
              </a:spcBef>
              <a:defRPr/>
            </a:pPr>
            <a:endParaRPr lang="en-GB" dirty="0"/>
          </a:p>
          <a:p>
            <a:pPr>
              <a:spcBef>
                <a:spcPts val="0"/>
              </a:spcBef>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37</a:t>
            </a:fld>
            <a:endParaRPr lang="en-GB" dirty="0"/>
          </a:p>
        </p:txBody>
      </p:sp>
    </p:spTree>
    <p:extLst>
      <p:ext uri="{BB962C8B-B14F-4D97-AF65-F5344CB8AC3E}">
        <p14:creationId xmlns:p14="http://schemas.microsoft.com/office/powerpoint/2010/main" val="3714377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Comparable outcomes</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marL="0" indent="0">
              <a:spcBef>
                <a:spcPts val="0"/>
              </a:spcBef>
              <a:buNone/>
            </a:pPr>
            <a:r>
              <a:rPr lang="en-GB" i="1" dirty="0" smtClean="0">
                <a:hlinkClick r:id="rId2"/>
              </a:rPr>
              <a:t>Awarding and  comparable outcomes</a:t>
            </a:r>
            <a:endParaRPr lang="en-GB" i="1" dirty="0" smtClean="0"/>
          </a:p>
          <a:p>
            <a:pPr>
              <a:spcBef>
                <a:spcPts val="0"/>
              </a:spcBef>
            </a:pPr>
            <a:endParaRPr lang="en-GB" i="1" dirty="0"/>
          </a:p>
          <a:p>
            <a:pPr>
              <a:spcBef>
                <a:spcPts val="0"/>
              </a:spcBef>
            </a:pPr>
            <a:r>
              <a:rPr lang="en-GB" dirty="0" smtClean="0"/>
              <a:t>In brief:</a:t>
            </a:r>
          </a:p>
          <a:p>
            <a:pPr lvl="1">
              <a:spcBef>
                <a:spcPts val="0"/>
              </a:spcBef>
            </a:pPr>
            <a:r>
              <a:rPr lang="en-GB" dirty="0" smtClean="0"/>
              <a:t>a statistical approach to predict the likely percentage of students achieving each grade</a:t>
            </a:r>
          </a:p>
          <a:p>
            <a:pPr lvl="1">
              <a:spcBef>
                <a:spcPts val="0"/>
              </a:spcBef>
            </a:pPr>
            <a:r>
              <a:rPr lang="en-GB" dirty="0"/>
              <a:t>p</a:t>
            </a:r>
            <a:r>
              <a:rPr lang="en-GB" dirty="0" smtClean="0"/>
              <a:t>redicted outcome is contextualised by the prior attainment profile of the cohort (either KS2 for GCSE or GCSE for A-level)</a:t>
            </a:r>
          </a:p>
          <a:p>
            <a:pPr lvl="1">
              <a:spcBef>
                <a:spcPts val="0"/>
              </a:spcBef>
            </a:pPr>
            <a:r>
              <a:rPr lang="en-GB" dirty="0"/>
              <a:t>b</a:t>
            </a:r>
            <a:r>
              <a:rPr lang="en-GB" dirty="0" smtClean="0"/>
              <a:t>ased on the relationship between the prior attainment of students and their subsequent outcomes in a reference year, against which the performance of the current cohort is compares.</a:t>
            </a:r>
          </a:p>
          <a:p>
            <a:pPr marL="457200" lvl="1"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38</a:t>
            </a:fld>
            <a:endParaRPr lang="en-GB" dirty="0"/>
          </a:p>
        </p:txBody>
      </p:sp>
    </p:spTree>
    <p:extLst>
      <p:ext uri="{BB962C8B-B14F-4D97-AF65-F5344CB8AC3E}">
        <p14:creationId xmlns:p14="http://schemas.microsoft.com/office/powerpoint/2010/main" val="1931255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Ofqual extract - 1</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99" y="1731600"/>
            <a:ext cx="8128987" cy="448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9D4704D4-DAEA-4D4A-A9DC-4373E3AC7101}" type="slidenum">
              <a:rPr lang="en-GB" smtClean="0"/>
              <a:pPr/>
              <a:t>39</a:t>
            </a:fld>
            <a:endParaRPr lang="en-GB" dirty="0"/>
          </a:p>
        </p:txBody>
      </p:sp>
    </p:spTree>
    <p:extLst>
      <p:ext uri="{BB962C8B-B14F-4D97-AF65-F5344CB8AC3E}">
        <p14:creationId xmlns:p14="http://schemas.microsoft.com/office/powerpoint/2010/main" val="1435248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Science 2018 – an overview</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a:prstGeom prst="rect">
            <a:avLst/>
          </a:prstGeom>
        </p:spPr>
        <p:txBody>
          <a:bodyPr/>
          <a:lstStyle/>
          <a:p>
            <a:fld id="{9D4704D4-DAEA-4D4A-A9DC-4373E3AC7101}" type="slidenum">
              <a:rPr lang="en-GB" smtClean="0"/>
              <a:t>4</a:t>
            </a:fld>
            <a:endParaRPr lang="en-GB"/>
          </a:p>
        </p:txBody>
      </p:sp>
      <p:sp>
        <p:nvSpPr>
          <p:cNvPr id="4" name="Content Placeholder 3"/>
          <p:cNvSpPr>
            <a:spLocks noGrp="1"/>
          </p:cNvSpPr>
          <p:nvPr>
            <p:ph idx="1"/>
          </p:nvPr>
        </p:nvSpPr>
        <p:spPr>
          <a:prstGeom prst="rect">
            <a:avLst/>
          </a:prstGeom>
        </p:spPr>
        <p:txBody>
          <a:bodyPr/>
          <a:lstStyle/>
          <a:p>
            <a:pPr>
              <a:spcBef>
                <a:spcPts val="0"/>
              </a:spcBef>
            </a:pPr>
            <a:r>
              <a:rPr lang="en-GB" dirty="0" smtClean="0"/>
              <a:t>No more Core and Additional − Combined Double Award or individual Biology, Chemistry and Physics</a:t>
            </a:r>
          </a:p>
          <a:p>
            <a:pPr>
              <a:spcBef>
                <a:spcPts val="0"/>
              </a:spcBef>
            </a:pPr>
            <a:endParaRPr lang="en-GB" dirty="0"/>
          </a:p>
          <a:p>
            <a:pPr>
              <a:spcBef>
                <a:spcPts val="0"/>
              </a:spcBef>
            </a:pPr>
            <a:r>
              <a:rPr lang="en-GB" dirty="0" smtClean="0"/>
              <a:t>Increased entry for individual sciences (up 18–23%), mostly from IGCSE but also Further </a:t>
            </a:r>
            <a:r>
              <a:rPr lang="en-GB" dirty="0"/>
              <a:t>A</a:t>
            </a:r>
            <a:r>
              <a:rPr lang="en-GB" dirty="0" smtClean="0"/>
              <a:t>dditional Science</a:t>
            </a:r>
          </a:p>
          <a:p>
            <a:pPr>
              <a:spcBef>
                <a:spcPts val="0"/>
              </a:spcBef>
            </a:pPr>
            <a:endParaRPr lang="en-GB" dirty="0"/>
          </a:p>
          <a:p>
            <a:pPr>
              <a:spcBef>
                <a:spcPts val="0"/>
              </a:spcBef>
            </a:pPr>
            <a:r>
              <a:rPr lang="en-GB" dirty="0"/>
              <a:t>Lower grade </a:t>
            </a:r>
            <a:r>
              <a:rPr lang="en-GB" dirty="0" smtClean="0"/>
              <a:t>boundaries, especially grade 4 </a:t>
            </a:r>
            <a:r>
              <a:rPr lang="en-GB" dirty="0"/>
              <a:t>on </a:t>
            </a:r>
            <a:r>
              <a:rPr lang="en-GB" dirty="0" smtClean="0"/>
              <a:t>Higher tier </a:t>
            </a:r>
            <a:r>
              <a:rPr lang="en-GB" dirty="0"/>
              <a:t>due to </a:t>
            </a:r>
            <a:r>
              <a:rPr lang="en-GB" dirty="0" smtClean="0"/>
              <a:t>number </a:t>
            </a:r>
            <a:r>
              <a:rPr lang="en-GB" dirty="0"/>
              <a:t>of marks targeted at each </a:t>
            </a:r>
            <a:r>
              <a:rPr lang="en-GB" dirty="0" smtClean="0"/>
              <a:t>grade</a:t>
            </a:r>
          </a:p>
          <a:p>
            <a:pPr>
              <a:spcBef>
                <a:spcPts val="0"/>
              </a:spcBef>
            </a:pPr>
            <a:endParaRPr lang="en-GB" dirty="0" smtClean="0"/>
          </a:p>
          <a:p>
            <a:pPr>
              <a:spcBef>
                <a:spcPts val="0"/>
              </a:spcBef>
            </a:pPr>
            <a:r>
              <a:rPr lang="en-GB" dirty="0" smtClean="0"/>
              <a:t>Outcomes were in line with our Year 10 tests</a:t>
            </a:r>
          </a:p>
          <a:p>
            <a:pPr>
              <a:spcBef>
                <a:spcPts val="0"/>
              </a:spcBef>
            </a:pPr>
            <a:endParaRPr lang="en-GB" dirty="0" smtClean="0"/>
          </a:p>
          <a:p>
            <a:pPr>
              <a:spcBef>
                <a:spcPts val="0"/>
              </a:spcBef>
            </a:pPr>
            <a:r>
              <a:rPr lang="en-GB" dirty="0" smtClean="0"/>
              <a:t>Challenges around application in unfamiliar contexts</a:t>
            </a:r>
            <a:endParaRPr lang="en-GB" dirty="0"/>
          </a:p>
        </p:txBody>
      </p:sp>
    </p:spTree>
    <p:extLst>
      <p:ext uri="{BB962C8B-B14F-4D97-AF65-F5344CB8AC3E}">
        <p14:creationId xmlns:p14="http://schemas.microsoft.com/office/powerpoint/2010/main" val="2627072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Ofqual extract - 2</a:t>
            </a:r>
            <a:endParaRPr lang="en-GB" dirty="0"/>
          </a:p>
        </p:txBody>
      </p:sp>
      <p:sp>
        <p:nvSpPr>
          <p:cNvPr id="3" name="Footer Placeholder 2"/>
          <p:cNvSpPr>
            <a:spLocks noGrp="1"/>
          </p:cNvSpPr>
          <p:nvPr>
            <p:ph type="ftr" sz="quarter" idx="10"/>
          </p:nvPr>
        </p:nvSpPr>
        <p:spPr/>
        <p:txBody>
          <a:bodyPr/>
          <a:lstStyle/>
          <a:p>
            <a:r>
              <a:rPr lang="en-US" smtClean="0">
                <a:solidFill>
                  <a:srgbClr val="4B4B4B"/>
                </a:solidFill>
              </a:rPr>
              <a:t>Copyright © AQA and its licensors. All rights reserved.</a:t>
            </a:r>
            <a:endParaRPr lang="en-US" dirty="0">
              <a:solidFill>
                <a:srgbClr val="4B4B4B"/>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1" y="1731600"/>
            <a:ext cx="7618348" cy="453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9D4704D4-DAEA-4D4A-A9DC-4373E3AC7101}" type="slidenum">
              <a:rPr lang="en-GB" smtClean="0"/>
              <a:pPr/>
              <a:t>40</a:t>
            </a:fld>
            <a:endParaRPr lang="en-GB" dirty="0"/>
          </a:p>
        </p:txBody>
      </p:sp>
    </p:spTree>
    <p:extLst>
      <p:ext uri="{BB962C8B-B14F-4D97-AF65-F5344CB8AC3E}">
        <p14:creationId xmlns:p14="http://schemas.microsoft.com/office/powerpoint/2010/main" val="3322648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Awarding grades 8 and 9 in 2018</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3" name="Content Placeholder 2"/>
          <p:cNvSpPr>
            <a:spLocks noGrp="1"/>
          </p:cNvSpPr>
          <p:nvPr>
            <p:ph idx="1"/>
          </p:nvPr>
        </p:nvSpPr>
        <p:spPr/>
        <p:txBody>
          <a:bodyPr/>
          <a:lstStyle/>
          <a:p>
            <a:pPr marL="0" indent="0">
              <a:spcBef>
                <a:spcPts val="0"/>
              </a:spcBef>
              <a:buNone/>
            </a:pPr>
            <a:r>
              <a:rPr lang="en-GB" dirty="0" smtClean="0"/>
              <a:t>The </a:t>
            </a:r>
            <a:r>
              <a:rPr lang="en-GB" dirty="0"/>
              <a:t>tailored approach</a:t>
            </a:r>
            <a:r>
              <a:rPr lang="en-GB" dirty="0" smtClean="0"/>
              <a:t>:</a:t>
            </a:r>
          </a:p>
          <a:p>
            <a:pPr marL="0" indent="0">
              <a:spcBef>
                <a:spcPts val="0"/>
              </a:spcBef>
              <a:buNone/>
            </a:pPr>
            <a:endParaRPr lang="en-GB" dirty="0"/>
          </a:p>
          <a:p>
            <a:pPr>
              <a:spcBef>
                <a:spcPts val="0"/>
              </a:spcBef>
            </a:pPr>
            <a:r>
              <a:rPr lang="en-GB" dirty="0"/>
              <a:t>The proportion of grade 9s awarded in each subject will vary depending on the overall proportion of grades 7 and above awarded within the subject.</a:t>
            </a:r>
          </a:p>
          <a:p>
            <a:pPr>
              <a:spcBef>
                <a:spcPts val="0"/>
              </a:spcBef>
            </a:pPr>
            <a:endParaRPr lang="en-GB" dirty="0"/>
          </a:p>
          <a:p>
            <a:pPr>
              <a:spcBef>
                <a:spcPts val="0"/>
              </a:spcBef>
            </a:pPr>
            <a:r>
              <a:rPr lang="en-GB" dirty="0"/>
              <a:t>A formula was used to achieve these </a:t>
            </a:r>
            <a:r>
              <a:rPr lang="en-GB" dirty="0" smtClean="0"/>
              <a:t>outcomes; based </a:t>
            </a:r>
            <a:r>
              <a:rPr lang="en-GB" dirty="0"/>
              <a:t>on data from previous exam series the formula is</a:t>
            </a:r>
            <a:r>
              <a:rPr lang="en-GB" dirty="0" smtClean="0"/>
              <a:t>:</a:t>
            </a:r>
          </a:p>
          <a:p>
            <a:pPr indent="0">
              <a:spcBef>
                <a:spcPts val="0"/>
              </a:spcBef>
              <a:buNone/>
            </a:pPr>
            <a:r>
              <a:rPr lang="en-GB" b="1" dirty="0" smtClean="0"/>
              <a:t>Percentage </a:t>
            </a:r>
            <a:r>
              <a:rPr lang="en-GB" b="1" dirty="0"/>
              <a:t>of those achieving at least a grade 7 who will be awarded a grade 9 = 7% + 0.5 × (percentage of students awarded grade 7 and above</a:t>
            </a:r>
            <a:r>
              <a:rPr lang="en-GB" b="1" dirty="0" smtClean="0"/>
              <a:t>)</a:t>
            </a:r>
            <a:endParaRPr lang="en-GB" dirty="0"/>
          </a:p>
        </p:txBody>
      </p:sp>
      <p:sp>
        <p:nvSpPr>
          <p:cNvPr id="6" name="Slide Number Placeholder 5"/>
          <p:cNvSpPr>
            <a:spLocks noGrp="1"/>
          </p:cNvSpPr>
          <p:nvPr>
            <p:ph type="sldNum" sz="quarter" idx="4"/>
          </p:nvPr>
        </p:nvSpPr>
        <p:spPr/>
        <p:txBody>
          <a:bodyPr/>
          <a:lstStyle/>
          <a:p>
            <a:fld id="{9D4704D4-DAEA-4D4A-A9DC-4373E3AC7101}" type="slidenum">
              <a:rPr lang="en-GB" smtClean="0"/>
              <a:pPr/>
              <a:t>41</a:t>
            </a:fld>
            <a:endParaRPr lang="en-GB" dirty="0"/>
          </a:p>
        </p:txBody>
      </p:sp>
    </p:spTree>
    <p:extLst>
      <p:ext uri="{BB962C8B-B14F-4D97-AF65-F5344CB8AC3E}">
        <p14:creationId xmlns:p14="http://schemas.microsoft.com/office/powerpoint/2010/main" val="1409268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Awarding grades 8 and 9 in 2018</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3" name="Content Placeholder 2"/>
          <p:cNvSpPr>
            <a:spLocks noGrp="1"/>
          </p:cNvSpPr>
          <p:nvPr>
            <p:ph idx="1"/>
          </p:nvPr>
        </p:nvSpPr>
        <p:spPr/>
        <p:txBody>
          <a:bodyPr/>
          <a:lstStyle/>
          <a:p>
            <a:pPr marL="0" indent="0">
              <a:spcBef>
                <a:spcPts val="0"/>
              </a:spcBef>
              <a:buNone/>
            </a:pPr>
            <a:r>
              <a:rPr lang="en-GB" dirty="0" smtClean="0"/>
              <a:t>Grade </a:t>
            </a:r>
            <a:r>
              <a:rPr lang="en-GB" dirty="0"/>
              <a:t>8 will be awarded arithmetically so that the grade boundary is equally spaced in terms of marks from the grade 7 and 9 boundaries.</a:t>
            </a:r>
          </a:p>
          <a:p>
            <a:pPr marL="0" indent="0">
              <a:buNone/>
            </a:pP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42</a:t>
            </a:fld>
            <a:endParaRPr lang="en-GB" dirty="0"/>
          </a:p>
        </p:txBody>
      </p:sp>
    </p:spTree>
    <p:extLst>
      <p:ext uri="{BB962C8B-B14F-4D97-AF65-F5344CB8AC3E}">
        <p14:creationId xmlns:p14="http://schemas.microsoft.com/office/powerpoint/2010/main" val="1010071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43</a:t>
            </a:fld>
            <a:endParaRPr lang="en-GB" dirty="0"/>
          </a:p>
        </p:txBody>
      </p:sp>
      <p:sp>
        <p:nvSpPr>
          <p:cNvPr id="8" name="Content Placeholder 7"/>
          <p:cNvSpPr>
            <a:spLocks noGrp="1"/>
          </p:cNvSpPr>
          <p:nvPr>
            <p:ph idx="1"/>
          </p:nvPr>
        </p:nvSpPr>
        <p:spPr/>
        <p:txBody>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72"/>
            <a:ext cx="9144000" cy="6312392"/>
          </a:xfrm>
          <a:prstGeom prst="rect">
            <a:avLst/>
          </a:prstGeom>
        </p:spPr>
      </p:pic>
    </p:spTree>
    <p:extLst>
      <p:ext uri="{BB962C8B-B14F-4D97-AF65-F5344CB8AC3E}">
        <p14:creationId xmlns:p14="http://schemas.microsoft.com/office/powerpoint/2010/main" val="14966184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from 2018 – GCSE</a:t>
            </a:r>
            <a:endParaRPr lang="en-US" dirty="0"/>
          </a:p>
        </p:txBody>
      </p:sp>
      <p:sp>
        <p:nvSpPr>
          <p:cNvPr id="5" name="Content Placeholder 4"/>
          <p:cNvSpPr>
            <a:spLocks noGrp="1"/>
          </p:cNvSpPr>
          <p:nvPr>
            <p:ph idx="1"/>
          </p:nvPr>
        </p:nvSpPr>
        <p:spPr/>
        <p:txBody>
          <a:bodyPr/>
          <a:lstStyle/>
          <a:p>
            <a:pPr marL="0" indent="0">
              <a:buNone/>
            </a:pPr>
            <a:r>
              <a:rPr lang="en-US" dirty="0" smtClean="0"/>
              <a:t>Please look at the relevant examiner reports on the our website</a:t>
            </a:r>
            <a:endParaRPr lang="en-US"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Slide Number Placeholder 5"/>
          <p:cNvSpPr>
            <a:spLocks noGrp="1"/>
          </p:cNvSpPr>
          <p:nvPr>
            <p:ph type="sldNum" sz="quarter" idx="4"/>
          </p:nvPr>
        </p:nvSpPr>
        <p:spPr/>
        <p:txBody>
          <a:bodyPr/>
          <a:lstStyle/>
          <a:p>
            <a:fld id="{9D4704D4-DAEA-4D4A-A9DC-4373E3AC7101}" type="slidenum">
              <a:rPr lang="en-GB" smtClean="0"/>
              <a:pPr/>
              <a:t>44</a:t>
            </a:fld>
            <a:endParaRPr lang="en-GB" dirty="0"/>
          </a:p>
        </p:txBody>
      </p:sp>
    </p:spTree>
    <p:extLst>
      <p:ext uri="{BB962C8B-B14F-4D97-AF65-F5344CB8AC3E}">
        <p14:creationId xmlns:p14="http://schemas.microsoft.com/office/powerpoint/2010/main" val="1433657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Our Insight reports</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6" name="Content Placeholder 5"/>
          <p:cNvSpPr>
            <a:spLocks noGrp="1"/>
          </p:cNvSpPr>
          <p:nvPr>
            <p:ph idx="1"/>
          </p:nvPr>
        </p:nvSpPr>
        <p:spPr>
          <a:xfrm>
            <a:off x="540000" y="1638795"/>
            <a:ext cx="8045200" cy="4499722"/>
          </a:xfrm>
        </p:spPr>
        <p:txBody>
          <a:bodyPr/>
          <a:lstStyle/>
          <a:p>
            <a:pPr marL="0" lvl="1" indent="0">
              <a:buClr>
                <a:srgbClr val="4B4B4B"/>
              </a:buClr>
              <a:buNone/>
            </a:pPr>
            <a:r>
              <a:rPr lang="en-GB" dirty="0" smtClean="0">
                <a:hlinkClick r:id="rId3"/>
              </a:rPr>
              <a:t>GCSE Insight reports: 2018 results at a glance</a:t>
            </a:r>
            <a:endParaRPr lang="en-GB" dirty="0" smtClean="0"/>
          </a:p>
          <a:p>
            <a:pPr marL="360000" lvl="1">
              <a:buClr>
                <a:srgbClr val="4B4B4B"/>
              </a:buClr>
              <a:buFont typeface="Arial"/>
            </a:pPr>
            <a:endParaRPr lang="en-GB" dirty="0"/>
          </a:p>
          <a:p>
            <a:pPr marL="360000" lvl="1">
              <a:buClr>
                <a:srgbClr val="4B4B4B"/>
              </a:buClr>
              <a:buFont typeface="Arial"/>
            </a:pPr>
            <a:r>
              <a:rPr lang="en-GB" dirty="0" smtClean="0"/>
              <a:t>Replace the Executive Summaries</a:t>
            </a:r>
            <a:endParaRPr lang="en-GB" dirty="0"/>
          </a:p>
          <a:p>
            <a:pPr marL="360000" lvl="1">
              <a:buClr>
                <a:srgbClr val="4B4B4B"/>
              </a:buClr>
              <a:buFont typeface="Arial"/>
            </a:pPr>
            <a:r>
              <a:rPr lang="en-GB" dirty="0" smtClean="0"/>
              <a:t>Highlight key points for each paper</a:t>
            </a:r>
            <a:endParaRPr lang="en-GB" dirty="0"/>
          </a:p>
          <a:p>
            <a:pPr marL="360000" lvl="1">
              <a:buClr>
                <a:srgbClr val="4B4B4B"/>
              </a:buClr>
              <a:buFont typeface="Arial"/>
            </a:pPr>
            <a:r>
              <a:rPr lang="en-GB" dirty="0" smtClean="0"/>
              <a:t>Headlines only</a:t>
            </a:r>
            <a:endParaRPr lang="en-GB" dirty="0"/>
          </a:p>
          <a:p>
            <a:pPr marL="360000" lvl="1">
              <a:buClr>
                <a:srgbClr val="4B4B4B"/>
              </a:buClr>
              <a:buFont typeface="Arial"/>
            </a:pPr>
            <a:r>
              <a:rPr lang="en-GB" dirty="0"/>
              <a:t>D</a:t>
            </a:r>
            <a:r>
              <a:rPr lang="en-GB" dirty="0" smtClean="0"/>
              <a:t>etailed information in Reports on the Exam</a:t>
            </a:r>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45</a:t>
            </a:fld>
            <a:endParaRPr lang="en-GB" dirty="0"/>
          </a:p>
        </p:txBody>
      </p:sp>
    </p:spTree>
    <p:extLst>
      <p:ext uri="{BB962C8B-B14F-4D97-AF65-F5344CB8AC3E}">
        <p14:creationId xmlns:p14="http://schemas.microsoft.com/office/powerpoint/2010/main" val="4193210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we learn?</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a:spcBef>
                <a:spcPts val="0"/>
              </a:spcBef>
            </a:pPr>
            <a:r>
              <a:rPr lang="en-GB" dirty="0" smtClean="0"/>
              <a:t>With the exception of a breach which was beyond our control, the Summer series went very well.</a:t>
            </a:r>
          </a:p>
          <a:p>
            <a:pPr>
              <a:spcBef>
                <a:spcPts val="0"/>
              </a:spcBef>
            </a:pPr>
            <a:endParaRPr lang="en-GB" dirty="0" smtClean="0"/>
          </a:p>
          <a:p>
            <a:pPr>
              <a:spcBef>
                <a:spcPts val="0"/>
              </a:spcBef>
            </a:pPr>
            <a:r>
              <a:rPr lang="en-GB" dirty="0" smtClean="0"/>
              <a:t>Considering that this was the largest change to GCSE Science since GCSE was introduced in 1987, the majority of schools had understood the changes, accessed the support available to them and supported their students accordingly.</a:t>
            </a:r>
          </a:p>
          <a:p>
            <a:pPr>
              <a:spcBef>
                <a:spcPts val="0"/>
              </a:spcBef>
            </a:pPr>
            <a:endParaRPr lang="en-GB" dirty="0" smtClean="0"/>
          </a:p>
          <a:p>
            <a:pPr>
              <a:spcBef>
                <a:spcPts val="0"/>
              </a:spcBef>
            </a:pPr>
            <a:r>
              <a:rPr lang="en-GB" dirty="0" smtClean="0"/>
              <a:t>Tier of entries policies are varied, including ‘aspirational’ entries which did not benefit students.</a:t>
            </a:r>
          </a:p>
        </p:txBody>
      </p:sp>
      <p:sp>
        <p:nvSpPr>
          <p:cNvPr id="5" name="Slide Number Placeholder 4"/>
          <p:cNvSpPr>
            <a:spLocks noGrp="1"/>
          </p:cNvSpPr>
          <p:nvPr>
            <p:ph type="sldNum" sz="quarter" idx="4"/>
          </p:nvPr>
        </p:nvSpPr>
        <p:spPr/>
        <p:txBody>
          <a:bodyPr/>
          <a:lstStyle/>
          <a:p>
            <a:fld id="{9D4704D4-DAEA-4D4A-A9DC-4373E3AC7101}" type="slidenum">
              <a:rPr lang="en-GB" smtClean="0"/>
              <a:pPr/>
              <a:t>46</a:t>
            </a:fld>
            <a:endParaRPr lang="en-GB" dirty="0"/>
          </a:p>
        </p:txBody>
      </p:sp>
    </p:spTree>
    <p:extLst>
      <p:ext uri="{BB962C8B-B14F-4D97-AF65-F5344CB8AC3E}">
        <p14:creationId xmlns:p14="http://schemas.microsoft.com/office/powerpoint/2010/main" val="26725247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we learn?</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a:spcBef>
                <a:spcPts val="0"/>
              </a:spcBef>
            </a:pPr>
            <a:r>
              <a:rPr lang="en-GB" dirty="0" smtClean="0"/>
              <a:t>ELC provided effective support for many students who also entered Combined Science Foundation tier – current research on-going.</a:t>
            </a:r>
          </a:p>
          <a:p>
            <a:pPr>
              <a:spcBef>
                <a:spcPts val="0"/>
              </a:spcBef>
            </a:pPr>
            <a:endParaRPr lang="en-GB" dirty="0" smtClean="0"/>
          </a:p>
          <a:p>
            <a:pPr>
              <a:spcBef>
                <a:spcPts val="0"/>
              </a:spcBef>
            </a:pPr>
            <a:r>
              <a:rPr lang="en-GB" dirty="0" smtClean="0"/>
              <a:t>There is more practical work in GCSE than previously – the required practicals are understood to be a way to ensure coverage of the Apparatus and Technique statements; they are not a bolt on activity.</a:t>
            </a:r>
          </a:p>
        </p:txBody>
      </p:sp>
      <p:sp>
        <p:nvSpPr>
          <p:cNvPr id="5" name="Slide Number Placeholder 4"/>
          <p:cNvSpPr>
            <a:spLocks noGrp="1"/>
          </p:cNvSpPr>
          <p:nvPr>
            <p:ph type="sldNum" sz="quarter" idx="4"/>
          </p:nvPr>
        </p:nvSpPr>
        <p:spPr/>
        <p:txBody>
          <a:bodyPr/>
          <a:lstStyle/>
          <a:p>
            <a:fld id="{9D4704D4-DAEA-4D4A-A9DC-4373E3AC7101}" type="slidenum">
              <a:rPr lang="en-GB" smtClean="0"/>
              <a:pPr/>
              <a:t>47</a:t>
            </a:fld>
            <a:endParaRPr lang="en-GB" dirty="0"/>
          </a:p>
        </p:txBody>
      </p:sp>
    </p:spTree>
    <p:extLst>
      <p:ext uri="{BB962C8B-B14F-4D97-AF65-F5344CB8AC3E}">
        <p14:creationId xmlns:p14="http://schemas.microsoft.com/office/powerpoint/2010/main" val="41967634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a:spcBef>
                <a:spcPts val="0"/>
              </a:spcBef>
            </a:pPr>
            <a:r>
              <a:rPr lang="en-GB" dirty="0"/>
              <a:t>The relative changes to grades and the tiering structure were not universally </a:t>
            </a:r>
            <a:r>
              <a:rPr lang="en-GB" dirty="0" smtClean="0"/>
              <a:t>understood </a:t>
            </a:r>
            <a:r>
              <a:rPr lang="en-GB" dirty="0"/>
              <a:t>and parents and students had little understanding</a:t>
            </a:r>
            <a:r>
              <a:rPr lang="en-GB" dirty="0" smtClean="0"/>
              <a:t>.</a:t>
            </a:r>
          </a:p>
          <a:p>
            <a:pPr>
              <a:spcBef>
                <a:spcPts val="0"/>
              </a:spcBef>
            </a:pPr>
            <a:endParaRPr lang="en-GB" dirty="0"/>
          </a:p>
          <a:p>
            <a:pPr>
              <a:spcBef>
                <a:spcPts val="0"/>
              </a:spcBef>
            </a:pPr>
            <a:r>
              <a:rPr lang="en-GB" dirty="0" smtClean="0"/>
              <a:t>Some </a:t>
            </a:r>
            <a:r>
              <a:rPr lang="en-GB" dirty="0"/>
              <a:t>e</a:t>
            </a:r>
            <a:r>
              <a:rPr lang="en-GB" dirty="0" smtClean="0"/>
              <a:t>xamination officers/invigilators were confused by the range of examinations available and may need additional support regarding tier of entry and specification.</a:t>
            </a:r>
          </a:p>
          <a:p>
            <a:pPr>
              <a:spcBef>
                <a:spcPts val="0"/>
              </a:spcBef>
            </a:pPr>
            <a:endParaRPr lang="en-GB" dirty="0" smtClean="0"/>
          </a:p>
          <a:p>
            <a:pPr>
              <a:spcBef>
                <a:spcPts val="0"/>
              </a:spcBef>
            </a:pPr>
            <a:r>
              <a:rPr lang="en-GB" dirty="0" smtClean="0"/>
              <a:t>More than 30,000 candidates changed from Higher to Foundation tier during the last 6 weeks prior to the April 21</a:t>
            </a:r>
            <a:r>
              <a:rPr lang="en-GB" baseline="30000" dirty="0" smtClean="0"/>
              <a:t>st</a:t>
            </a:r>
            <a:r>
              <a:rPr lang="en-GB" dirty="0" smtClean="0"/>
              <a:t> deadline.</a:t>
            </a:r>
          </a:p>
          <a:p>
            <a:pPr marL="0" indent="0">
              <a:spcBef>
                <a:spcPts val="0"/>
              </a:spcBef>
              <a:buNone/>
            </a:pPr>
            <a:endParaRPr lang="en-GB" dirty="0" smtClean="0"/>
          </a:p>
        </p:txBody>
      </p:sp>
      <p:sp>
        <p:nvSpPr>
          <p:cNvPr id="5" name="Slide Number Placeholder 4"/>
          <p:cNvSpPr>
            <a:spLocks noGrp="1"/>
          </p:cNvSpPr>
          <p:nvPr>
            <p:ph type="sldNum" sz="quarter" idx="4"/>
          </p:nvPr>
        </p:nvSpPr>
        <p:spPr/>
        <p:txBody>
          <a:bodyPr/>
          <a:lstStyle/>
          <a:p>
            <a:fld id="{9D4704D4-DAEA-4D4A-A9DC-4373E3AC7101}" type="slidenum">
              <a:rPr lang="en-GB" smtClean="0"/>
              <a:pPr/>
              <a:t>48</a:t>
            </a:fld>
            <a:endParaRPr lang="en-GB" dirty="0"/>
          </a:p>
        </p:txBody>
      </p:sp>
    </p:spTree>
    <p:extLst>
      <p:ext uri="{BB962C8B-B14F-4D97-AF65-F5344CB8AC3E}">
        <p14:creationId xmlns:p14="http://schemas.microsoft.com/office/powerpoint/2010/main" val="22700489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marL="0" indent="0">
              <a:spcBef>
                <a:spcPts val="0"/>
              </a:spcBef>
              <a:buNone/>
            </a:pPr>
            <a:r>
              <a:rPr lang="en-GB" dirty="0" smtClean="0"/>
              <a:t>GCSE provision is very mixed, with a lack of Science teachers in some schools and wide variations in teaching hours (120 GLH per GCSE expectation) – some have more than this but most have less.</a:t>
            </a: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49</a:t>
            </a:fld>
            <a:endParaRPr lang="en-GB" dirty="0"/>
          </a:p>
        </p:txBody>
      </p:sp>
    </p:spTree>
    <p:extLst>
      <p:ext uri="{BB962C8B-B14F-4D97-AF65-F5344CB8AC3E}">
        <p14:creationId xmlns:p14="http://schemas.microsoft.com/office/powerpoint/2010/main" val="411682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51132"/>
            <a:ext cx="8045200" cy="431181"/>
          </a:xfrm>
        </p:spPr>
        <p:txBody>
          <a:bodyPr/>
          <a:lstStyle/>
          <a:p>
            <a:r>
              <a:rPr lang="en-GB" dirty="0"/>
              <a:t>Provisional GCSE results summer </a:t>
            </a:r>
            <a:r>
              <a:rPr lang="en-GB" dirty="0" smtClean="0"/>
              <a:t>2018</a:t>
            </a:r>
            <a:r>
              <a:rPr lang="en-GB" dirty="0"/>
              <a:t> </a:t>
            </a:r>
            <a:r>
              <a:rPr lang="en-GB" dirty="0" smtClean="0"/>
              <a:t>(all UK candidates)</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9430446"/>
              </p:ext>
            </p:extLst>
          </p:nvPr>
        </p:nvGraphicFramePr>
        <p:xfrm>
          <a:off x="540000" y="1731713"/>
          <a:ext cx="8044861" cy="3200400"/>
        </p:xfrm>
        <a:graphic>
          <a:graphicData uri="http://schemas.openxmlformats.org/drawingml/2006/table">
            <a:tbl>
              <a:tblPr firstRow="1" bandRow="1">
                <a:tableStyleId>{5940675A-B579-460E-94D1-54222C63F5DA}</a:tableStyleId>
              </a:tblPr>
              <a:tblGrid>
                <a:gridCol w="2109886"/>
                <a:gridCol w="1186995"/>
                <a:gridCol w="1186995"/>
                <a:gridCol w="1186995"/>
                <a:gridCol w="1186995"/>
                <a:gridCol w="1186995"/>
              </a:tblGrid>
              <a:tr h="370840">
                <a:tc>
                  <a:txBody>
                    <a:bodyPr/>
                    <a:lstStyle/>
                    <a:p>
                      <a:pPr algn="l"/>
                      <a:r>
                        <a:rPr lang="en-GB" dirty="0" smtClean="0">
                          <a:solidFill>
                            <a:schemeClr val="bg1"/>
                          </a:solidFill>
                          <a:latin typeface="AQA Chevin Pro DemiBold" panose="020F0703030000060003" pitchFamily="34" charset="0"/>
                        </a:rPr>
                        <a:t>GCSE</a:t>
                      </a:r>
                      <a:endParaRPr lang="en-GB" dirty="0">
                        <a:solidFill>
                          <a:schemeClr val="bg1"/>
                        </a:solidFill>
                        <a:latin typeface="AQA Chevin Pro DemiBold" panose="020F0703030000060003" pitchFamily="34" charset="0"/>
                      </a:endParaRPr>
                    </a:p>
                  </a:txBody>
                  <a:tcPr marL="90494" marR="90494">
                    <a:solidFill>
                      <a:schemeClr val="tx2"/>
                    </a:solidFill>
                  </a:tcPr>
                </a:tc>
                <a:tc>
                  <a:txBody>
                    <a:bodyPr/>
                    <a:lstStyle/>
                    <a:p>
                      <a:pPr algn="l"/>
                      <a:r>
                        <a:rPr lang="en-GB" dirty="0" smtClean="0">
                          <a:solidFill>
                            <a:schemeClr val="bg1"/>
                          </a:solidFill>
                          <a:latin typeface="AQA Chevin Pro DemiBold" panose="020F0703030000060003" pitchFamily="34" charset="0"/>
                        </a:rPr>
                        <a:t>Total entries</a:t>
                      </a:r>
                      <a:endParaRPr lang="en-GB" dirty="0">
                        <a:solidFill>
                          <a:schemeClr val="bg1"/>
                        </a:solidFill>
                        <a:latin typeface="AQA Chevin Pro DemiBold" panose="020F0703030000060003" pitchFamily="34" charset="0"/>
                      </a:endParaRPr>
                    </a:p>
                  </a:txBody>
                  <a:tcPr marL="90494" marR="90494">
                    <a:solidFill>
                      <a:schemeClr val="tx2"/>
                    </a:solidFill>
                  </a:tcPr>
                </a:tc>
                <a:tc>
                  <a:txBody>
                    <a:bodyPr/>
                    <a:lstStyle/>
                    <a:p>
                      <a:pPr algn="l"/>
                      <a:r>
                        <a:rPr lang="en-GB" dirty="0" smtClean="0">
                          <a:solidFill>
                            <a:schemeClr val="bg1"/>
                          </a:solidFill>
                          <a:latin typeface="AQA Chevin Pro DemiBold" panose="020F0703030000060003" pitchFamily="34" charset="0"/>
                        </a:rPr>
                        <a:t>Grade 1</a:t>
                      </a:r>
                      <a:endParaRPr lang="en-GB" dirty="0">
                        <a:solidFill>
                          <a:schemeClr val="bg1"/>
                        </a:solidFill>
                        <a:latin typeface="AQA Chevin Pro DemiBold" panose="020F0703030000060003" pitchFamily="34" charset="0"/>
                      </a:endParaRPr>
                    </a:p>
                  </a:txBody>
                  <a:tcPr marL="90494" marR="90494">
                    <a:solidFill>
                      <a:schemeClr val="tx2"/>
                    </a:solidFill>
                  </a:tcPr>
                </a:tc>
                <a:tc>
                  <a:txBody>
                    <a:bodyPr/>
                    <a:lstStyle/>
                    <a:p>
                      <a:pPr algn="l"/>
                      <a:r>
                        <a:rPr lang="en-GB" dirty="0" smtClean="0">
                          <a:solidFill>
                            <a:schemeClr val="bg1"/>
                          </a:solidFill>
                          <a:latin typeface="AQA Chevin Pro DemiBold" panose="020F0703030000060003" pitchFamily="34" charset="0"/>
                        </a:rPr>
                        <a:t>Grade 4</a:t>
                      </a:r>
                      <a:endParaRPr lang="en-GB" dirty="0">
                        <a:solidFill>
                          <a:schemeClr val="bg1"/>
                        </a:solidFill>
                        <a:latin typeface="AQA Chevin Pro DemiBold" panose="020F0703030000060003" pitchFamily="34" charset="0"/>
                      </a:endParaRPr>
                    </a:p>
                  </a:txBody>
                  <a:tcPr marL="90494" marR="90494">
                    <a:solidFill>
                      <a:schemeClr val="tx2"/>
                    </a:solidFill>
                  </a:tcPr>
                </a:tc>
                <a:tc>
                  <a:txBody>
                    <a:bodyPr/>
                    <a:lstStyle/>
                    <a:p>
                      <a:pPr algn="l"/>
                      <a:r>
                        <a:rPr lang="en-GB" dirty="0" smtClean="0">
                          <a:solidFill>
                            <a:schemeClr val="bg1"/>
                          </a:solidFill>
                          <a:latin typeface="AQA Chevin Pro DemiBold" panose="020F0703030000060003" pitchFamily="34" charset="0"/>
                        </a:rPr>
                        <a:t>Grade 7</a:t>
                      </a:r>
                      <a:endParaRPr lang="en-GB" dirty="0">
                        <a:solidFill>
                          <a:schemeClr val="bg1"/>
                        </a:solidFill>
                        <a:latin typeface="AQA Chevin Pro DemiBold" panose="020F0703030000060003" pitchFamily="34" charset="0"/>
                      </a:endParaRPr>
                    </a:p>
                  </a:txBody>
                  <a:tcPr marL="90494" marR="90494">
                    <a:solidFill>
                      <a:schemeClr val="tx2"/>
                    </a:solidFill>
                  </a:tcPr>
                </a:tc>
                <a:tc>
                  <a:txBody>
                    <a:bodyPr/>
                    <a:lstStyle/>
                    <a:p>
                      <a:pPr algn="l"/>
                      <a:r>
                        <a:rPr lang="en-GB" dirty="0" smtClean="0">
                          <a:solidFill>
                            <a:schemeClr val="bg1"/>
                          </a:solidFill>
                          <a:latin typeface="AQA Chevin Pro DemiBold" panose="020F0703030000060003" pitchFamily="34" charset="0"/>
                        </a:rPr>
                        <a:t>Grade 9</a:t>
                      </a:r>
                      <a:endParaRPr lang="en-GB" dirty="0">
                        <a:solidFill>
                          <a:schemeClr val="bg1"/>
                        </a:solidFill>
                        <a:latin typeface="AQA Chevin Pro DemiBold" panose="020F0703030000060003" pitchFamily="34" charset="0"/>
                      </a:endParaRPr>
                    </a:p>
                  </a:txBody>
                  <a:tcPr marL="90494" marR="90494">
                    <a:solidFill>
                      <a:schemeClr val="tx2"/>
                    </a:solidFill>
                  </a:tcPr>
                </a:tc>
              </a:tr>
              <a:tr h="370840">
                <a:tc>
                  <a:txBody>
                    <a:bodyPr/>
                    <a:lstStyle/>
                    <a:p>
                      <a:pPr algn="l"/>
                      <a:r>
                        <a:rPr lang="en-GB" dirty="0" smtClean="0"/>
                        <a:t>Combined Science</a:t>
                      </a:r>
                    </a:p>
                    <a:p>
                      <a:pPr algn="l"/>
                      <a:r>
                        <a:rPr lang="en-GB" dirty="0" smtClean="0"/>
                        <a:t>(Double Award)</a:t>
                      </a:r>
                    </a:p>
                  </a:txBody>
                  <a:tcPr marL="90494" marR="90494"/>
                </a:tc>
                <a:tc>
                  <a:txBody>
                    <a:bodyPr/>
                    <a:lstStyle/>
                    <a:p>
                      <a:pPr algn="l"/>
                      <a:r>
                        <a:rPr lang="en-GB" dirty="0" smtClean="0"/>
                        <a:t>371,324</a:t>
                      </a:r>
                      <a:r>
                        <a:rPr lang="en-GB" baseline="0" dirty="0" smtClean="0"/>
                        <a:t> </a:t>
                      </a:r>
                      <a:r>
                        <a:rPr lang="en-GB" dirty="0" smtClean="0"/>
                        <a:t>(NA)</a:t>
                      </a:r>
                      <a:endParaRPr lang="en-GB" dirty="0"/>
                    </a:p>
                  </a:txBody>
                  <a:tcPr marL="90494" marR="90494"/>
                </a:tc>
                <a:tc>
                  <a:txBody>
                    <a:bodyPr/>
                    <a:lstStyle/>
                    <a:p>
                      <a:pPr algn="l"/>
                      <a:r>
                        <a:rPr lang="en-GB" dirty="0" smtClean="0"/>
                        <a:t>98.2</a:t>
                      </a:r>
                      <a:br>
                        <a:rPr lang="en-GB" dirty="0" smtClean="0"/>
                      </a:br>
                      <a:r>
                        <a:rPr lang="en-GB" dirty="0" smtClean="0"/>
                        <a:t>(98.1)</a:t>
                      </a:r>
                      <a:endParaRPr lang="en-GB" dirty="0"/>
                    </a:p>
                  </a:txBody>
                  <a:tcPr marL="90494" marR="90494"/>
                </a:tc>
                <a:tc>
                  <a:txBody>
                    <a:bodyPr/>
                    <a:lstStyle/>
                    <a:p>
                      <a:pPr algn="l"/>
                      <a:r>
                        <a:rPr lang="en-GB" dirty="0" smtClean="0"/>
                        <a:t>54.8</a:t>
                      </a:r>
                      <a:br>
                        <a:rPr lang="en-GB" dirty="0" smtClean="0"/>
                      </a:br>
                      <a:r>
                        <a:rPr lang="en-GB" dirty="0" smtClean="0"/>
                        <a:t>(55.3)</a:t>
                      </a:r>
                      <a:endParaRPr lang="en-GB" dirty="0"/>
                    </a:p>
                  </a:txBody>
                  <a:tcPr marL="90494" marR="90494"/>
                </a:tc>
                <a:tc>
                  <a:txBody>
                    <a:bodyPr/>
                    <a:lstStyle/>
                    <a:p>
                      <a:pPr algn="l"/>
                      <a:r>
                        <a:rPr lang="en-GB" dirty="0" smtClean="0"/>
                        <a:t>7.4</a:t>
                      </a:r>
                      <a:br>
                        <a:rPr lang="en-GB" dirty="0" smtClean="0"/>
                      </a:br>
                      <a:r>
                        <a:rPr lang="en-GB" dirty="0" smtClean="0"/>
                        <a:t>(7.6)</a:t>
                      </a:r>
                      <a:endParaRPr lang="en-GB" dirty="0"/>
                    </a:p>
                  </a:txBody>
                  <a:tcPr marL="90494" marR="90494"/>
                </a:tc>
                <a:tc>
                  <a:txBody>
                    <a:bodyPr/>
                    <a:lstStyle/>
                    <a:p>
                      <a:pPr algn="l"/>
                      <a:r>
                        <a:rPr lang="en-GB" dirty="0" smtClean="0"/>
                        <a:t>0.8</a:t>
                      </a:r>
                      <a:br>
                        <a:rPr lang="en-GB" dirty="0" smtClean="0"/>
                      </a:br>
                      <a:r>
                        <a:rPr lang="en-GB" dirty="0" smtClean="0"/>
                        <a:t>(NA)</a:t>
                      </a:r>
                      <a:endParaRPr lang="en-GB" dirty="0"/>
                    </a:p>
                  </a:txBody>
                  <a:tcPr marL="90494" marR="90494"/>
                </a:tc>
              </a:tr>
              <a:tr h="370840">
                <a:tc>
                  <a:txBody>
                    <a:bodyPr/>
                    <a:lstStyle/>
                    <a:p>
                      <a:pPr algn="l"/>
                      <a:r>
                        <a:rPr lang="en-GB" dirty="0" smtClean="0"/>
                        <a:t>Biology</a:t>
                      </a:r>
                    </a:p>
                    <a:p>
                      <a:pPr algn="l"/>
                      <a:endParaRPr lang="en-GB" dirty="0"/>
                    </a:p>
                  </a:txBody>
                  <a:tcPr marL="90494" marR="90494"/>
                </a:tc>
                <a:tc>
                  <a:txBody>
                    <a:bodyPr/>
                    <a:lstStyle/>
                    <a:p>
                      <a:pPr algn="l"/>
                      <a:r>
                        <a:rPr lang="en-GB" dirty="0" smtClean="0"/>
                        <a:t>165,245</a:t>
                      </a:r>
                      <a:br>
                        <a:rPr lang="en-GB" dirty="0" smtClean="0"/>
                      </a:br>
                      <a:r>
                        <a:rPr lang="en-GB" dirty="0" smtClean="0"/>
                        <a:t>(143,340)</a:t>
                      </a:r>
                      <a:endParaRPr lang="en-GB" dirty="0"/>
                    </a:p>
                  </a:txBody>
                  <a:tcPr marL="90494" marR="90494"/>
                </a:tc>
                <a:tc>
                  <a:txBody>
                    <a:bodyPr/>
                    <a:lstStyle/>
                    <a:p>
                      <a:pPr algn="l"/>
                      <a:r>
                        <a:rPr lang="en-GB" dirty="0" smtClean="0"/>
                        <a:t>99.1</a:t>
                      </a:r>
                      <a:br>
                        <a:rPr lang="en-GB" dirty="0" smtClean="0"/>
                      </a:br>
                      <a:r>
                        <a:rPr lang="en-GB" dirty="0" smtClean="0"/>
                        <a:t>(99.9)</a:t>
                      </a:r>
                      <a:endParaRPr lang="en-GB" dirty="0"/>
                    </a:p>
                  </a:txBody>
                  <a:tcPr marL="90494" marR="90494"/>
                </a:tc>
                <a:tc>
                  <a:txBody>
                    <a:bodyPr/>
                    <a:lstStyle/>
                    <a:p>
                      <a:pPr algn="l"/>
                      <a:r>
                        <a:rPr lang="en-GB" dirty="0" smtClean="0"/>
                        <a:t>89.2</a:t>
                      </a:r>
                      <a:br>
                        <a:rPr lang="en-GB" dirty="0" smtClean="0"/>
                      </a:br>
                      <a:r>
                        <a:rPr lang="en-GB" dirty="0" smtClean="0"/>
                        <a:t>(90.4)</a:t>
                      </a:r>
                      <a:endParaRPr lang="en-GB" dirty="0"/>
                    </a:p>
                  </a:txBody>
                  <a:tcPr marL="90494" marR="90494"/>
                </a:tc>
                <a:tc>
                  <a:txBody>
                    <a:bodyPr/>
                    <a:lstStyle/>
                    <a:p>
                      <a:pPr algn="l"/>
                      <a:r>
                        <a:rPr lang="en-GB" dirty="0" smtClean="0"/>
                        <a:t>41.5</a:t>
                      </a:r>
                      <a:br>
                        <a:rPr lang="en-GB" dirty="0" smtClean="0"/>
                      </a:br>
                      <a:r>
                        <a:rPr lang="en-GB" dirty="0" smtClean="0"/>
                        <a:t>(42.2)</a:t>
                      </a:r>
                      <a:endParaRPr lang="en-GB" dirty="0"/>
                    </a:p>
                  </a:txBody>
                  <a:tcPr marL="90494" marR="90494"/>
                </a:tc>
                <a:tc>
                  <a:txBody>
                    <a:bodyPr/>
                    <a:lstStyle/>
                    <a:p>
                      <a:pPr algn="l"/>
                      <a:r>
                        <a:rPr lang="en-GB" dirty="0" smtClean="0"/>
                        <a:t>12.0</a:t>
                      </a:r>
                      <a:br>
                        <a:rPr lang="en-GB" dirty="0" smtClean="0"/>
                      </a:br>
                      <a:r>
                        <a:rPr lang="en-GB" dirty="0" smtClean="0"/>
                        <a:t>(NA)</a:t>
                      </a:r>
                      <a:endParaRPr lang="en-GB" dirty="0"/>
                    </a:p>
                  </a:txBody>
                  <a:tcPr marL="90494" marR="90494"/>
                </a:tc>
              </a:tr>
              <a:tr h="370840">
                <a:tc>
                  <a:txBody>
                    <a:bodyPr/>
                    <a:lstStyle/>
                    <a:p>
                      <a:pPr algn="l"/>
                      <a:r>
                        <a:rPr lang="en-GB" dirty="0" smtClean="0"/>
                        <a:t>Chemistry</a:t>
                      </a:r>
                    </a:p>
                    <a:p>
                      <a:pPr algn="l"/>
                      <a:endParaRPr lang="en-GB" dirty="0" smtClean="0"/>
                    </a:p>
                  </a:txBody>
                  <a:tcPr marL="90494" marR="90494"/>
                </a:tc>
                <a:tc>
                  <a:txBody>
                    <a:bodyPr/>
                    <a:lstStyle/>
                    <a:p>
                      <a:pPr algn="l"/>
                      <a:r>
                        <a:rPr lang="en-GB" dirty="0" smtClean="0"/>
                        <a:t>158,410</a:t>
                      </a:r>
                      <a:br>
                        <a:rPr lang="en-GB" dirty="0" smtClean="0"/>
                      </a:br>
                      <a:r>
                        <a:rPr lang="en-GB" dirty="0" smtClean="0"/>
                        <a:t>(141,867)</a:t>
                      </a:r>
                      <a:endParaRPr lang="en-GB" dirty="0"/>
                    </a:p>
                  </a:txBody>
                  <a:tcPr marL="90494" marR="90494"/>
                </a:tc>
                <a:tc>
                  <a:txBody>
                    <a:bodyPr/>
                    <a:lstStyle/>
                    <a:p>
                      <a:pPr algn="l"/>
                      <a:r>
                        <a:rPr lang="en-GB" dirty="0" smtClean="0"/>
                        <a:t>99.3</a:t>
                      </a:r>
                      <a:br>
                        <a:rPr lang="en-GB" dirty="0" smtClean="0"/>
                      </a:br>
                      <a:r>
                        <a:rPr lang="en-GB" dirty="0" smtClean="0"/>
                        <a:t>(99.9)</a:t>
                      </a:r>
                      <a:endParaRPr lang="en-GB" dirty="0"/>
                    </a:p>
                  </a:txBody>
                  <a:tcPr marL="90494" marR="90494"/>
                </a:tc>
                <a:tc>
                  <a:txBody>
                    <a:bodyPr/>
                    <a:lstStyle/>
                    <a:p>
                      <a:pPr algn="l"/>
                      <a:r>
                        <a:rPr lang="en-GB" dirty="0" smtClean="0"/>
                        <a:t>89.7</a:t>
                      </a:r>
                      <a:br>
                        <a:rPr lang="en-GB" dirty="0" smtClean="0"/>
                      </a:br>
                      <a:r>
                        <a:rPr lang="en-GB" dirty="0" smtClean="0"/>
                        <a:t>(89.9)</a:t>
                      </a:r>
                      <a:endParaRPr lang="en-GB" dirty="0"/>
                    </a:p>
                  </a:txBody>
                  <a:tcPr marL="90494" marR="90494"/>
                </a:tc>
                <a:tc>
                  <a:txBody>
                    <a:bodyPr/>
                    <a:lstStyle/>
                    <a:p>
                      <a:pPr algn="l"/>
                      <a:r>
                        <a:rPr lang="en-GB" dirty="0" smtClean="0"/>
                        <a:t>43.1</a:t>
                      </a:r>
                      <a:br>
                        <a:rPr lang="en-GB" dirty="0" smtClean="0"/>
                      </a:br>
                      <a:r>
                        <a:rPr lang="en-GB" dirty="0" smtClean="0"/>
                        <a:t>(42.4)</a:t>
                      </a:r>
                      <a:endParaRPr lang="en-GB" dirty="0"/>
                    </a:p>
                  </a:txBody>
                  <a:tcPr marL="90494" marR="90494"/>
                </a:tc>
                <a:tc>
                  <a:txBody>
                    <a:bodyPr/>
                    <a:lstStyle/>
                    <a:p>
                      <a:pPr algn="l"/>
                      <a:r>
                        <a:rPr lang="en-GB" dirty="0" smtClean="0"/>
                        <a:t>12.6</a:t>
                      </a:r>
                      <a:br>
                        <a:rPr lang="en-GB" dirty="0" smtClean="0"/>
                      </a:br>
                      <a:r>
                        <a:rPr lang="en-GB" dirty="0" smtClean="0"/>
                        <a:t>(NA)</a:t>
                      </a:r>
                      <a:endParaRPr lang="en-GB" dirty="0"/>
                    </a:p>
                  </a:txBody>
                  <a:tcPr marL="90494" marR="90494"/>
                </a:tc>
              </a:tr>
              <a:tr h="370840">
                <a:tc>
                  <a:txBody>
                    <a:bodyPr/>
                    <a:lstStyle/>
                    <a:p>
                      <a:pPr algn="l"/>
                      <a:r>
                        <a:rPr lang="en-GB" dirty="0" smtClean="0"/>
                        <a:t>Physics</a:t>
                      </a:r>
                    </a:p>
                    <a:p>
                      <a:pPr algn="l"/>
                      <a:endParaRPr lang="en-GB" dirty="0" smtClean="0"/>
                    </a:p>
                  </a:txBody>
                  <a:tcPr marL="90494" marR="90494"/>
                </a:tc>
                <a:tc>
                  <a:txBody>
                    <a:bodyPr/>
                    <a:lstStyle/>
                    <a:p>
                      <a:pPr algn="l"/>
                      <a:r>
                        <a:rPr lang="en-GB" dirty="0" smtClean="0"/>
                        <a:t>156,720</a:t>
                      </a:r>
                      <a:br>
                        <a:rPr lang="en-GB" dirty="0" smtClean="0"/>
                      </a:br>
                      <a:r>
                        <a:rPr lang="en-GB" dirty="0" smtClean="0"/>
                        <a:t>(141,977)</a:t>
                      </a:r>
                      <a:endParaRPr lang="en-GB" dirty="0"/>
                    </a:p>
                  </a:txBody>
                  <a:tcPr marL="90494" marR="90494"/>
                </a:tc>
                <a:tc>
                  <a:txBody>
                    <a:bodyPr/>
                    <a:lstStyle/>
                    <a:p>
                      <a:pPr algn="l"/>
                      <a:r>
                        <a:rPr lang="en-GB" dirty="0" smtClean="0"/>
                        <a:t>99.3</a:t>
                      </a:r>
                      <a:br>
                        <a:rPr lang="en-GB" dirty="0" smtClean="0"/>
                      </a:br>
                      <a:r>
                        <a:rPr lang="en-GB" dirty="0" smtClean="0"/>
                        <a:t>(99.9)</a:t>
                      </a:r>
                      <a:endParaRPr lang="en-GB" dirty="0"/>
                    </a:p>
                  </a:txBody>
                  <a:tcPr marL="90494" marR="90494"/>
                </a:tc>
                <a:tc>
                  <a:txBody>
                    <a:bodyPr/>
                    <a:lstStyle/>
                    <a:p>
                      <a:pPr algn="l"/>
                      <a:r>
                        <a:rPr lang="en-GB" dirty="0" smtClean="0"/>
                        <a:t>90.6</a:t>
                      </a:r>
                      <a:br>
                        <a:rPr lang="en-GB" dirty="0" smtClean="0"/>
                      </a:br>
                      <a:r>
                        <a:rPr lang="en-GB" dirty="0" smtClean="0"/>
                        <a:t>(90.8)</a:t>
                      </a:r>
                      <a:endParaRPr lang="en-GB" dirty="0"/>
                    </a:p>
                  </a:txBody>
                  <a:tcPr marL="90494" marR="90494"/>
                </a:tc>
                <a:tc>
                  <a:txBody>
                    <a:bodyPr/>
                    <a:lstStyle/>
                    <a:p>
                      <a:pPr algn="l"/>
                      <a:r>
                        <a:rPr lang="en-GB" dirty="0" smtClean="0"/>
                        <a:t>42.5</a:t>
                      </a:r>
                      <a:br>
                        <a:rPr lang="en-GB" dirty="0" smtClean="0"/>
                      </a:br>
                      <a:r>
                        <a:rPr lang="en-GB" dirty="0" smtClean="0"/>
                        <a:t>(41.9)</a:t>
                      </a:r>
                      <a:endParaRPr lang="en-GB" dirty="0"/>
                    </a:p>
                  </a:txBody>
                  <a:tcPr marL="90494" marR="90494"/>
                </a:tc>
                <a:tc>
                  <a:txBody>
                    <a:bodyPr/>
                    <a:lstStyle/>
                    <a:p>
                      <a:pPr algn="l"/>
                      <a:r>
                        <a:rPr lang="en-GB" dirty="0" smtClean="0"/>
                        <a:t>12.2</a:t>
                      </a:r>
                      <a:br>
                        <a:rPr lang="en-GB" dirty="0" smtClean="0"/>
                      </a:br>
                      <a:r>
                        <a:rPr lang="en-GB" dirty="0" smtClean="0"/>
                        <a:t>(NA)</a:t>
                      </a:r>
                      <a:endParaRPr lang="en-GB" dirty="0"/>
                    </a:p>
                  </a:txBody>
                  <a:tcPr marL="90494" marR="90494"/>
                </a:tc>
              </a:tr>
            </a:tbl>
          </a:graphicData>
        </a:graphic>
      </p:graphicFrame>
      <p:sp>
        <p:nvSpPr>
          <p:cNvPr id="6" name="Content Placeholder 3"/>
          <p:cNvSpPr txBox="1">
            <a:spLocks/>
          </p:cNvSpPr>
          <p:nvPr/>
        </p:nvSpPr>
        <p:spPr>
          <a:xfrm>
            <a:off x="540000" y="1731713"/>
            <a:ext cx="8045200" cy="4406804"/>
          </a:xfrm>
          <a:prstGeom prst="rect">
            <a:avLst/>
          </a:prstGeom>
        </p:spPr>
        <p:txBody>
          <a:bodyPr vert="horz" lIns="0" tIns="0" rIns="91440" bIns="0" rtlCol="0">
            <a:noAutofit/>
          </a:bodyPr>
          <a:lstStyle>
            <a:lvl1pPr marL="360000" indent="-360000" algn="l" defTabSz="457200" rtl="0" eaLnBrk="1" latinLnBrk="0" hangingPunct="1">
              <a:lnSpc>
                <a:spcPct val="100000"/>
              </a:lnSpc>
              <a:spcBef>
                <a:spcPts val="400"/>
              </a:spcBef>
              <a:buClr>
                <a:srgbClr val="4B4B4B"/>
              </a:buClr>
              <a:buFont typeface="Arial"/>
              <a:buChar char="•"/>
              <a:defRPr sz="2400" kern="1200">
                <a:solidFill>
                  <a:schemeClr val="tx1"/>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GB" dirty="0" smtClean="0"/>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a:p>
          <a:p>
            <a:pPr marL="0" indent="0">
              <a:spcBef>
                <a:spcPts val="0"/>
              </a:spcBef>
              <a:buNone/>
            </a:pPr>
            <a:r>
              <a:rPr lang="en-GB" dirty="0" smtClean="0">
                <a:hlinkClick r:id="rId3"/>
              </a:rPr>
              <a:t>Joint Council for Qualifications</a:t>
            </a: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5</a:t>
            </a:fld>
            <a:endParaRPr lang="en-GB" dirty="0"/>
          </a:p>
        </p:txBody>
      </p:sp>
    </p:spTree>
    <p:extLst>
      <p:ext uri="{BB962C8B-B14F-4D97-AF65-F5344CB8AC3E}">
        <p14:creationId xmlns:p14="http://schemas.microsoft.com/office/powerpoint/2010/main" val="1594540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Successes</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6" name="Content Placeholder 5"/>
          <p:cNvSpPr>
            <a:spLocks noGrp="1"/>
          </p:cNvSpPr>
          <p:nvPr>
            <p:ph idx="1"/>
          </p:nvPr>
        </p:nvSpPr>
        <p:spPr/>
        <p:txBody>
          <a:bodyPr/>
          <a:lstStyle/>
          <a:p>
            <a:pPr marL="360000" lvl="1">
              <a:spcBef>
                <a:spcPts val="0"/>
              </a:spcBef>
              <a:buClr>
                <a:srgbClr val="4B4B4B"/>
              </a:buClr>
              <a:buFont typeface="Arial"/>
            </a:pPr>
            <a:r>
              <a:rPr lang="en-GB" dirty="0" smtClean="0"/>
              <a:t>In general, appropriate tier entered</a:t>
            </a:r>
          </a:p>
          <a:p>
            <a:pPr marL="360000" lvl="1">
              <a:spcBef>
                <a:spcPts val="0"/>
              </a:spcBef>
              <a:buClr>
                <a:srgbClr val="4B4B4B"/>
              </a:buClr>
              <a:buFont typeface="Arial"/>
            </a:pPr>
            <a:r>
              <a:rPr lang="en-GB" dirty="0" smtClean="0"/>
              <a:t>Writing </a:t>
            </a:r>
            <a:r>
              <a:rPr lang="en-GB" dirty="0"/>
              <a:t>to the end of the paper</a:t>
            </a:r>
          </a:p>
          <a:p>
            <a:pPr marL="360000" lvl="1">
              <a:spcBef>
                <a:spcPts val="0"/>
              </a:spcBef>
              <a:buClr>
                <a:srgbClr val="4B4B4B"/>
              </a:buClr>
              <a:buFont typeface="Arial"/>
            </a:pPr>
            <a:r>
              <a:rPr lang="en-GB" dirty="0"/>
              <a:t>Full range of marks covered</a:t>
            </a:r>
          </a:p>
          <a:p>
            <a:pPr marL="360000" lvl="1">
              <a:spcBef>
                <a:spcPts val="0"/>
              </a:spcBef>
              <a:buClr>
                <a:srgbClr val="4B4B4B"/>
              </a:buClr>
              <a:buFont typeface="Arial"/>
            </a:pPr>
            <a:r>
              <a:rPr lang="en-GB" dirty="0"/>
              <a:t>Discrimination</a:t>
            </a:r>
          </a:p>
          <a:p>
            <a:pPr marL="360000" lvl="1">
              <a:spcBef>
                <a:spcPts val="0"/>
              </a:spcBef>
              <a:buClr>
                <a:srgbClr val="4B4B4B"/>
              </a:buClr>
              <a:buFont typeface="Arial"/>
            </a:pPr>
            <a:r>
              <a:rPr lang="en-GB" dirty="0"/>
              <a:t>Performance at different levels of demand</a:t>
            </a:r>
          </a:p>
          <a:p>
            <a:pPr marL="360000" lvl="1">
              <a:spcBef>
                <a:spcPts val="0"/>
              </a:spcBef>
              <a:buClr>
                <a:srgbClr val="4B4B4B"/>
              </a:buClr>
              <a:buFont typeface="Arial"/>
            </a:pPr>
            <a:r>
              <a:rPr lang="en-GB" dirty="0"/>
              <a:t>Performance on common </a:t>
            </a:r>
            <a:r>
              <a:rPr lang="en-GB" dirty="0" smtClean="0"/>
              <a:t>questions</a:t>
            </a:r>
          </a:p>
          <a:p>
            <a:pPr marL="360000" lvl="1">
              <a:spcBef>
                <a:spcPts val="0"/>
              </a:spcBef>
              <a:buClr>
                <a:srgbClr val="4B4B4B"/>
              </a:buClr>
              <a:buFont typeface="Arial"/>
            </a:pPr>
            <a:r>
              <a:rPr lang="en-GB" dirty="0" smtClean="0"/>
              <a:t>Basic maths skills were good</a:t>
            </a:r>
          </a:p>
          <a:p>
            <a:pPr marL="360000" lvl="1">
              <a:spcBef>
                <a:spcPts val="0"/>
              </a:spcBef>
              <a:buClr>
                <a:srgbClr val="4B4B4B"/>
              </a:buClr>
              <a:buFont typeface="Arial"/>
            </a:pPr>
            <a:r>
              <a:rPr lang="en-GB" dirty="0" smtClean="0"/>
              <a:t>Recall of equations</a:t>
            </a:r>
          </a:p>
          <a:p>
            <a:pPr marL="360000" lvl="1">
              <a:buClr>
                <a:srgbClr val="4B4B4B"/>
              </a:buClr>
              <a:buFont typeface="Arial"/>
            </a:pPr>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50</a:t>
            </a:fld>
            <a:endParaRPr lang="en-GB" dirty="0"/>
          </a:p>
        </p:txBody>
      </p:sp>
    </p:spTree>
    <p:extLst>
      <p:ext uri="{BB962C8B-B14F-4D97-AF65-F5344CB8AC3E}">
        <p14:creationId xmlns:p14="http://schemas.microsoft.com/office/powerpoint/2010/main" val="5968515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Areas of challenge</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6" name="Content Placeholder 5"/>
          <p:cNvSpPr>
            <a:spLocks noGrp="1"/>
          </p:cNvSpPr>
          <p:nvPr>
            <p:ph idx="1"/>
          </p:nvPr>
        </p:nvSpPr>
        <p:spPr/>
        <p:txBody>
          <a:bodyPr/>
          <a:lstStyle/>
          <a:p>
            <a:pPr>
              <a:spcBef>
                <a:spcPts val="0"/>
              </a:spcBef>
            </a:pPr>
            <a:r>
              <a:rPr lang="en-GB" dirty="0" smtClean="0"/>
              <a:t>Reading and understanding the question</a:t>
            </a:r>
          </a:p>
          <a:p>
            <a:pPr>
              <a:spcBef>
                <a:spcPts val="0"/>
              </a:spcBef>
            </a:pPr>
            <a:r>
              <a:rPr lang="en-GB" dirty="0" smtClean="0"/>
              <a:t>Understanding command words </a:t>
            </a:r>
            <a:r>
              <a:rPr lang="en-GB" dirty="0"/>
              <a:t>− describe</a:t>
            </a:r>
            <a:r>
              <a:rPr lang="en-GB" dirty="0" smtClean="0"/>
              <a:t>, explain  compare, evaluate </a:t>
            </a:r>
          </a:p>
          <a:p>
            <a:pPr>
              <a:spcBef>
                <a:spcPts val="0"/>
              </a:spcBef>
            </a:pPr>
            <a:r>
              <a:rPr lang="en-GB" dirty="0" smtClean="0"/>
              <a:t>Writing coherent responses </a:t>
            </a:r>
          </a:p>
          <a:p>
            <a:pPr>
              <a:spcBef>
                <a:spcPts val="0"/>
              </a:spcBef>
            </a:pPr>
            <a:r>
              <a:rPr lang="en-GB" dirty="0" smtClean="0"/>
              <a:t>Precise use of subject specific language </a:t>
            </a:r>
          </a:p>
          <a:p>
            <a:pPr>
              <a:spcBef>
                <a:spcPts val="0"/>
              </a:spcBef>
            </a:pPr>
            <a:r>
              <a:rPr lang="en-GB" dirty="0" smtClean="0"/>
              <a:t>Synoptic linking of ideas particularly on Higher tier</a:t>
            </a:r>
          </a:p>
          <a:p>
            <a:pPr>
              <a:spcBef>
                <a:spcPts val="0"/>
              </a:spcBef>
            </a:pPr>
            <a:r>
              <a:rPr lang="en-GB" dirty="0"/>
              <a:t>Application of </a:t>
            </a:r>
            <a:r>
              <a:rPr lang="en-GB" dirty="0" smtClean="0"/>
              <a:t>knowledge particular if set in unfamiliar context</a:t>
            </a:r>
            <a:endParaRPr lang="en-GB" dirty="0"/>
          </a:p>
          <a:p>
            <a:pPr>
              <a:spcBef>
                <a:spcPts val="0"/>
              </a:spcBef>
            </a:pPr>
            <a:r>
              <a:rPr lang="en-GB" dirty="0" smtClean="0"/>
              <a:t>Low demand − some gaps in basic knowledge</a:t>
            </a:r>
          </a:p>
          <a:p>
            <a:pPr marL="0" indent="0">
              <a:buNone/>
            </a:pPr>
            <a:endParaRPr lang="en-GB" dirty="0" smtClean="0"/>
          </a:p>
        </p:txBody>
      </p:sp>
      <p:sp>
        <p:nvSpPr>
          <p:cNvPr id="2" name="Slide Number Placeholder 1"/>
          <p:cNvSpPr>
            <a:spLocks noGrp="1"/>
          </p:cNvSpPr>
          <p:nvPr>
            <p:ph type="sldNum" sz="quarter" idx="4"/>
          </p:nvPr>
        </p:nvSpPr>
        <p:spPr/>
        <p:txBody>
          <a:bodyPr/>
          <a:lstStyle/>
          <a:p>
            <a:fld id="{9D4704D4-DAEA-4D4A-A9DC-4373E3AC7101}" type="slidenum">
              <a:rPr lang="en-GB" smtClean="0"/>
              <a:pPr/>
              <a:t>51</a:t>
            </a:fld>
            <a:endParaRPr lang="en-GB" dirty="0"/>
          </a:p>
        </p:txBody>
      </p:sp>
    </p:spTree>
    <p:extLst>
      <p:ext uri="{BB962C8B-B14F-4D97-AF65-F5344CB8AC3E}">
        <p14:creationId xmlns:p14="http://schemas.microsoft.com/office/powerpoint/2010/main" val="372484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Areas of challenge</a:t>
            </a: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a:spcBef>
                <a:spcPts val="0"/>
              </a:spcBef>
            </a:pPr>
            <a:r>
              <a:rPr lang="en-GB" dirty="0" smtClean="0"/>
              <a:t>Required </a:t>
            </a:r>
            <a:r>
              <a:rPr lang="en-GB" dirty="0"/>
              <a:t>p</a:t>
            </a:r>
            <a:r>
              <a:rPr lang="en-GB" dirty="0" smtClean="0"/>
              <a:t>racticals not understood </a:t>
            </a:r>
          </a:p>
          <a:p>
            <a:pPr>
              <a:spcBef>
                <a:spcPts val="0"/>
              </a:spcBef>
            </a:pPr>
            <a:r>
              <a:rPr lang="en-GB" dirty="0" smtClean="0"/>
              <a:t>Some maths skills </a:t>
            </a:r>
          </a:p>
          <a:p>
            <a:pPr>
              <a:spcBef>
                <a:spcPts val="0"/>
              </a:spcBef>
            </a:pPr>
            <a:r>
              <a:rPr lang="en-GB" dirty="0" smtClean="0"/>
              <a:t>Maths </a:t>
            </a:r>
            <a:r>
              <a:rPr lang="en-GB" dirty="0"/>
              <a:t>skills set in context of science </a:t>
            </a:r>
          </a:p>
          <a:p>
            <a:pPr>
              <a:spcBef>
                <a:spcPts val="0"/>
              </a:spcBef>
            </a:pPr>
            <a:r>
              <a:rPr lang="en-GB" dirty="0"/>
              <a:t>Complex calculations including unit </a:t>
            </a:r>
            <a:r>
              <a:rPr lang="en-GB" dirty="0" smtClean="0"/>
              <a:t>conversion</a:t>
            </a:r>
          </a:p>
          <a:p>
            <a:pPr>
              <a:spcBef>
                <a:spcPts val="0"/>
              </a:spcBef>
            </a:pPr>
            <a:r>
              <a:rPr lang="en-GB" dirty="0"/>
              <a:t>G</a:t>
            </a:r>
            <a:r>
              <a:rPr lang="en-GB" dirty="0" smtClean="0"/>
              <a:t>raphs </a:t>
            </a:r>
            <a:r>
              <a:rPr lang="en-GB" dirty="0"/>
              <a:t>should be plotted and drawn with a sharp pencil </a:t>
            </a:r>
            <a:r>
              <a:rPr lang="en-GB" dirty="0" smtClean="0"/>
              <a:t>choosing an appropriate scale which uses most of the paper </a:t>
            </a:r>
            <a:r>
              <a:rPr lang="en-GB" dirty="0"/>
              <a:t>− </a:t>
            </a:r>
            <a:r>
              <a:rPr lang="en-GB" dirty="0" smtClean="0"/>
              <a:t> </a:t>
            </a:r>
            <a:r>
              <a:rPr lang="en-GB" dirty="0"/>
              <a:t>u</a:t>
            </a:r>
            <a:r>
              <a:rPr lang="en-GB" dirty="0" smtClean="0"/>
              <a:t>se crosses rather than dots (this is easier for the examiner to see), check the </a:t>
            </a:r>
            <a:r>
              <a:rPr lang="en-GB" dirty="0"/>
              <a:t>scale of the axis when reading </a:t>
            </a:r>
            <a:r>
              <a:rPr lang="en-GB" dirty="0" smtClean="0"/>
              <a:t>values and plot all data points given </a:t>
            </a:r>
            <a:endParaRPr lang="en-GB"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52</a:t>
            </a:fld>
            <a:endParaRPr lang="en-GB" dirty="0"/>
          </a:p>
        </p:txBody>
      </p:sp>
    </p:spTree>
    <p:extLst>
      <p:ext uri="{BB962C8B-B14F-4D97-AF65-F5344CB8AC3E}">
        <p14:creationId xmlns:p14="http://schemas.microsoft.com/office/powerpoint/2010/main" val="2415254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a:t>Areas of challenge</a:t>
            </a: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marL="0" indent="0">
              <a:spcBef>
                <a:spcPts val="0"/>
              </a:spcBef>
              <a:buNone/>
            </a:pPr>
            <a:r>
              <a:rPr lang="en-GB" b="1" dirty="0"/>
              <a:t>R</a:t>
            </a:r>
            <a:r>
              <a:rPr lang="en-GB" b="1" dirty="0" smtClean="0"/>
              <a:t>equired practicals</a:t>
            </a:r>
          </a:p>
          <a:p>
            <a:pPr marL="0" indent="0">
              <a:spcBef>
                <a:spcPts val="0"/>
              </a:spcBef>
              <a:buNone/>
            </a:pPr>
            <a:endParaRPr lang="en-GB" b="1" dirty="0" smtClean="0"/>
          </a:p>
          <a:p>
            <a:pPr>
              <a:spcBef>
                <a:spcPts val="0"/>
              </a:spcBef>
            </a:pPr>
            <a:r>
              <a:rPr lang="en-GB" dirty="0" smtClean="0"/>
              <a:t>Students didn’t fully understand:</a:t>
            </a:r>
          </a:p>
          <a:p>
            <a:pPr lvl="1">
              <a:spcBef>
                <a:spcPts val="0"/>
              </a:spcBef>
            </a:pPr>
            <a:r>
              <a:rPr lang="en-GB" dirty="0" smtClean="0"/>
              <a:t>why they had carried out each step in the practical</a:t>
            </a:r>
          </a:p>
          <a:p>
            <a:pPr lvl="1">
              <a:spcBef>
                <a:spcPts val="0"/>
              </a:spcBef>
            </a:pPr>
            <a:r>
              <a:rPr lang="en-GB" dirty="0" smtClean="0"/>
              <a:t>why they had taken specific measurements</a:t>
            </a:r>
          </a:p>
          <a:p>
            <a:pPr lvl="1">
              <a:spcBef>
                <a:spcPts val="0"/>
              </a:spcBef>
            </a:pPr>
            <a:r>
              <a:rPr lang="en-GB" dirty="0" smtClean="0"/>
              <a:t>what the data they collected showed unfamiliar </a:t>
            </a:r>
            <a:r>
              <a:rPr lang="en-GB" dirty="0"/>
              <a:t>with the food </a:t>
            </a:r>
            <a:r>
              <a:rPr lang="en-GB" dirty="0" smtClean="0"/>
              <a:t>tests</a:t>
            </a:r>
          </a:p>
          <a:p>
            <a:pPr lvl="1">
              <a:spcBef>
                <a:spcPts val="0"/>
              </a:spcBef>
            </a:pPr>
            <a:endParaRPr lang="en-GB" dirty="0"/>
          </a:p>
          <a:p>
            <a:pPr>
              <a:spcBef>
                <a:spcPts val="0"/>
              </a:spcBef>
            </a:pPr>
            <a:r>
              <a:rPr lang="en-GB" dirty="0" smtClean="0"/>
              <a:t>Distribution </a:t>
            </a:r>
            <a:r>
              <a:rPr lang="en-GB" dirty="0"/>
              <a:t>of plants </a:t>
            </a:r>
            <a:r>
              <a:rPr lang="en-GB" dirty="0" smtClean="0"/>
              <a:t>RP was </a:t>
            </a:r>
            <a:r>
              <a:rPr lang="en-GB" dirty="0"/>
              <a:t>either answered really </a:t>
            </a:r>
            <a:r>
              <a:rPr lang="en-GB" dirty="0" smtClean="0"/>
              <a:t>well or </a:t>
            </a:r>
            <a:r>
              <a:rPr lang="en-GB" dirty="0"/>
              <a:t>really </a:t>
            </a:r>
            <a:r>
              <a:rPr lang="en-GB" dirty="0" smtClean="0"/>
              <a:t>badly</a:t>
            </a:r>
            <a:endParaRPr lang="en-GB" dirty="0"/>
          </a:p>
          <a:p>
            <a:pPr marL="0" indent="0">
              <a:spcBef>
                <a:spcPts val="0"/>
              </a:spcBef>
              <a:buNone/>
            </a:pPr>
            <a:endParaRPr lang="en-GB" b="1" dirty="0" smtClean="0"/>
          </a:p>
          <a:p>
            <a:pPr marL="0" indent="0">
              <a:buNone/>
            </a:pPr>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53</a:t>
            </a:fld>
            <a:endParaRPr lang="en-GB" dirty="0"/>
          </a:p>
        </p:txBody>
      </p:sp>
    </p:spTree>
    <p:extLst>
      <p:ext uri="{BB962C8B-B14F-4D97-AF65-F5344CB8AC3E}">
        <p14:creationId xmlns:p14="http://schemas.microsoft.com/office/powerpoint/2010/main" val="276932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a:t>Areas of challenge</a:t>
            </a: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marL="0" indent="0">
              <a:spcBef>
                <a:spcPts val="0"/>
              </a:spcBef>
              <a:buNone/>
            </a:pPr>
            <a:r>
              <a:rPr lang="en-GB" b="1" dirty="0" smtClean="0"/>
              <a:t>Working </a:t>
            </a:r>
            <a:r>
              <a:rPr lang="en-GB" b="1" dirty="0"/>
              <a:t>scientifically  </a:t>
            </a:r>
            <a:endParaRPr lang="en-GB" b="1" dirty="0" smtClean="0"/>
          </a:p>
          <a:p>
            <a:pPr marL="0" indent="0">
              <a:spcBef>
                <a:spcPts val="0"/>
              </a:spcBef>
              <a:buNone/>
            </a:pPr>
            <a:endParaRPr lang="en-GB" dirty="0" smtClean="0"/>
          </a:p>
          <a:p>
            <a:pPr>
              <a:spcBef>
                <a:spcPts val="0"/>
              </a:spcBef>
            </a:pPr>
            <a:r>
              <a:rPr lang="en-GB" dirty="0"/>
              <a:t>S</a:t>
            </a:r>
            <a:r>
              <a:rPr lang="en-GB" dirty="0" smtClean="0"/>
              <a:t>afety </a:t>
            </a:r>
            <a:r>
              <a:rPr lang="en-GB" dirty="0"/>
              <a:t>aspect that are appropriate at GCSE level </a:t>
            </a:r>
            <a:r>
              <a:rPr lang="en-GB" dirty="0" smtClean="0"/>
              <a:t>repeatable </a:t>
            </a:r>
            <a:r>
              <a:rPr lang="en-GB" dirty="0"/>
              <a:t>or its </a:t>
            </a:r>
            <a:r>
              <a:rPr lang="en-GB" dirty="0" smtClean="0"/>
              <a:t>significance</a:t>
            </a:r>
            <a:r>
              <a:rPr lang="en-GB" dirty="0"/>
              <a:t> </a:t>
            </a:r>
            <a:r>
              <a:rPr lang="en-GB" dirty="0" smtClean="0"/>
              <a:t>term </a:t>
            </a:r>
            <a:r>
              <a:rPr lang="en-GB" dirty="0"/>
              <a:t>‘fair’ is always inadequate unless suitably </a:t>
            </a:r>
            <a:r>
              <a:rPr lang="en-GB" dirty="0" smtClean="0"/>
              <a:t>qualified </a:t>
            </a:r>
          </a:p>
          <a:p>
            <a:pPr>
              <a:spcBef>
                <a:spcPts val="0"/>
              </a:spcBef>
            </a:pPr>
            <a:endParaRPr lang="en-GB" dirty="0" smtClean="0"/>
          </a:p>
          <a:p>
            <a:pPr>
              <a:spcBef>
                <a:spcPts val="0"/>
              </a:spcBef>
            </a:pPr>
            <a:r>
              <a:rPr lang="en-US" dirty="0"/>
              <a:t>If using chemical formulae instead of the words need to be correct; H</a:t>
            </a:r>
            <a:r>
              <a:rPr lang="en-US" baseline="30000" dirty="0"/>
              <a:t>2</a:t>
            </a:r>
            <a:r>
              <a:rPr lang="en-US" dirty="0"/>
              <a:t>O is </a:t>
            </a:r>
            <a:r>
              <a:rPr lang="en-US" dirty="0" smtClean="0"/>
              <a:t>incorrect</a:t>
            </a:r>
          </a:p>
          <a:p>
            <a:pPr>
              <a:spcBef>
                <a:spcPts val="0"/>
              </a:spcBef>
            </a:pPr>
            <a:endParaRPr lang="en-GB" dirty="0"/>
          </a:p>
          <a:p>
            <a:pPr>
              <a:spcBef>
                <a:spcPts val="0"/>
              </a:spcBef>
            </a:pPr>
            <a:r>
              <a:rPr lang="en-US" dirty="0" smtClean="0"/>
              <a:t>Look </a:t>
            </a:r>
            <a:r>
              <a:rPr lang="en-US" dirty="0"/>
              <a:t>at scales and magnification used in diagrams </a:t>
            </a:r>
            <a:endParaRPr lang="en-GB" dirty="0"/>
          </a:p>
          <a:p>
            <a:pPr>
              <a:spcBef>
                <a:spcPts val="0"/>
              </a:spcBef>
            </a:pPr>
            <a:endParaRPr lang="en-GB" dirty="0"/>
          </a:p>
          <a:p>
            <a:endParaRPr lang="en-GB" dirty="0" smtClean="0"/>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54</a:t>
            </a:fld>
            <a:endParaRPr lang="en-GB" dirty="0"/>
          </a:p>
        </p:txBody>
      </p:sp>
    </p:spTree>
    <p:extLst>
      <p:ext uri="{BB962C8B-B14F-4D97-AF65-F5344CB8AC3E}">
        <p14:creationId xmlns:p14="http://schemas.microsoft.com/office/powerpoint/2010/main" val="1396730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we take from this?</a:t>
            </a:r>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3" name="Content Placeholder 2"/>
          <p:cNvSpPr>
            <a:spLocks noGrp="1"/>
          </p:cNvSpPr>
          <p:nvPr>
            <p:ph idx="1"/>
          </p:nvPr>
        </p:nvSpPr>
        <p:spPr/>
        <p:txBody>
          <a:bodyPr/>
          <a:lstStyle/>
          <a:p>
            <a:pPr>
              <a:spcBef>
                <a:spcPts val="0"/>
              </a:spcBef>
            </a:pPr>
            <a:r>
              <a:rPr lang="en-GB" dirty="0"/>
              <a:t>N</a:t>
            </a:r>
            <a:r>
              <a:rPr lang="en-GB" dirty="0" smtClean="0"/>
              <a:t>eed to teach the required </a:t>
            </a:r>
            <a:r>
              <a:rPr lang="en-GB" dirty="0"/>
              <a:t>p</a:t>
            </a:r>
            <a:r>
              <a:rPr lang="en-GB" dirty="0" smtClean="0"/>
              <a:t>racticals with reference to working scientifically and the scientific content related to it</a:t>
            </a:r>
          </a:p>
          <a:p>
            <a:pPr>
              <a:spcBef>
                <a:spcPts val="0"/>
              </a:spcBef>
            </a:pPr>
            <a:r>
              <a:rPr lang="en-GB" dirty="0" smtClean="0"/>
              <a:t>Maths − understanding </a:t>
            </a:r>
            <a:r>
              <a:rPr lang="en-GB" dirty="0"/>
              <a:t>of powers of ten and </a:t>
            </a:r>
            <a:r>
              <a:rPr lang="en-GB" dirty="0" smtClean="0"/>
              <a:t>converting </a:t>
            </a:r>
            <a:r>
              <a:rPr lang="en-GB" dirty="0"/>
              <a:t>a fraction into standard </a:t>
            </a:r>
            <a:r>
              <a:rPr lang="en-GB" dirty="0" smtClean="0"/>
              <a:t>form</a:t>
            </a:r>
            <a:endParaRPr lang="en-GB" dirty="0"/>
          </a:p>
          <a:p>
            <a:pPr>
              <a:spcBef>
                <a:spcPts val="0"/>
              </a:spcBef>
            </a:pPr>
            <a:r>
              <a:rPr lang="en-GB" dirty="0"/>
              <a:t>L</a:t>
            </a:r>
            <a:r>
              <a:rPr lang="en-GB" dirty="0" smtClean="0"/>
              <a:t>ooking at the ways maths questions are written for a GCSE Maths and a maths question in Science </a:t>
            </a:r>
          </a:p>
          <a:p>
            <a:pPr>
              <a:spcBef>
                <a:spcPts val="0"/>
              </a:spcBef>
            </a:pPr>
            <a:r>
              <a:rPr lang="en-GB" dirty="0"/>
              <a:t>C</a:t>
            </a:r>
            <a:r>
              <a:rPr lang="en-GB" dirty="0" smtClean="0"/>
              <a:t>onsider content emphasis for foundation tier (getting the basics right) </a:t>
            </a: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55</a:t>
            </a:fld>
            <a:endParaRPr lang="en-GB" dirty="0"/>
          </a:p>
        </p:txBody>
      </p:sp>
    </p:spTree>
    <p:extLst>
      <p:ext uri="{BB962C8B-B14F-4D97-AF65-F5344CB8AC3E}">
        <p14:creationId xmlns:p14="http://schemas.microsoft.com/office/powerpoint/2010/main" val="1290815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can we take from this?</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56</a:t>
            </a:fld>
            <a:endParaRPr lang="en-GB" dirty="0"/>
          </a:p>
        </p:txBody>
      </p:sp>
      <p:sp>
        <p:nvSpPr>
          <p:cNvPr id="5" name="Footer Placeholder 4"/>
          <p:cNvSpPr>
            <a:spLocks noGrp="1"/>
          </p:cNvSpPr>
          <p:nvPr>
            <p:ph type="ftr" sz="quarter" idx="3"/>
          </p:nvPr>
        </p:nvSpPr>
        <p:spPr/>
        <p:txBody>
          <a:bodyPr/>
          <a:lstStyle/>
          <a:p>
            <a:r>
              <a:rPr lang="en-US" dirty="0" smtClean="0"/>
              <a:t>Copyright © AQA and its licensors. All rights reserved.</a:t>
            </a:r>
            <a:endParaRPr lang="en-US" dirty="0"/>
          </a:p>
        </p:txBody>
      </p:sp>
      <p:sp>
        <p:nvSpPr>
          <p:cNvPr id="6" name="Content Placeholder 5"/>
          <p:cNvSpPr>
            <a:spLocks noGrp="1"/>
          </p:cNvSpPr>
          <p:nvPr>
            <p:ph idx="1"/>
          </p:nvPr>
        </p:nvSpPr>
        <p:spPr/>
        <p:txBody>
          <a:bodyPr/>
          <a:lstStyle/>
          <a:p>
            <a:pPr>
              <a:spcBef>
                <a:spcPts val="0"/>
              </a:spcBef>
            </a:pPr>
            <a:r>
              <a:rPr lang="en-GB" dirty="0" smtClean="0"/>
              <a:t>More practice </a:t>
            </a:r>
            <a:r>
              <a:rPr lang="en-GB" dirty="0"/>
              <a:t>with rearranging correctly</a:t>
            </a:r>
          </a:p>
          <a:p>
            <a:pPr>
              <a:spcBef>
                <a:spcPts val="0"/>
              </a:spcBef>
            </a:pPr>
            <a:r>
              <a:rPr lang="en-GB" dirty="0"/>
              <a:t>Looking at values and thinking which equations link these values</a:t>
            </a:r>
          </a:p>
          <a:p>
            <a:pPr>
              <a:spcBef>
                <a:spcPts val="0"/>
              </a:spcBef>
            </a:pPr>
            <a:r>
              <a:rPr lang="en-GB" dirty="0"/>
              <a:t>Breaking  steps down and clearly showing intermediary values</a:t>
            </a:r>
          </a:p>
          <a:p>
            <a:pPr>
              <a:spcBef>
                <a:spcPts val="0"/>
              </a:spcBef>
            </a:pPr>
            <a:r>
              <a:rPr lang="en-GB" dirty="0"/>
              <a:t>Having to do unit conversions in examples in class</a:t>
            </a:r>
          </a:p>
          <a:p>
            <a:pPr>
              <a:spcBef>
                <a:spcPts val="0"/>
              </a:spcBef>
            </a:pPr>
            <a:r>
              <a:rPr lang="en-GB" dirty="0"/>
              <a:t>Thinking about what science knowledge they need to know</a:t>
            </a:r>
          </a:p>
          <a:p>
            <a:pPr marL="0" indent="0">
              <a:buNone/>
            </a:pPr>
            <a:endParaRPr lang="en-GB" dirty="0"/>
          </a:p>
        </p:txBody>
      </p:sp>
    </p:spTree>
    <p:extLst>
      <p:ext uri="{BB962C8B-B14F-4D97-AF65-F5344CB8AC3E}">
        <p14:creationId xmlns:p14="http://schemas.microsoft.com/office/powerpoint/2010/main" val="30261614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reminders for GCSE in 2019</a:t>
            </a:r>
            <a:endParaRPr lang="en-US"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Slide Number Placeholder 5"/>
          <p:cNvSpPr>
            <a:spLocks noGrp="1"/>
          </p:cNvSpPr>
          <p:nvPr>
            <p:ph type="sldNum" sz="quarter" idx="4"/>
          </p:nvPr>
        </p:nvSpPr>
        <p:spPr/>
        <p:txBody>
          <a:bodyPr/>
          <a:lstStyle/>
          <a:p>
            <a:fld id="{9D4704D4-DAEA-4D4A-A9DC-4373E3AC7101}" type="slidenum">
              <a:rPr lang="en-GB" smtClean="0"/>
              <a:pPr/>
              <a:t>57</a:t>
            </a:fld>
            <a:endParaRPr lang="en-GB" dirty="0"/>
          </a:p>
        </p:txBody>
      </p:sp>
    </p:spTree>
    <p:extLst>
      <p:ext uri="{BB962C8B-B14F-4D97-AF65-F5344CB8AC3E}">
        <p14:creationId xmlns:p14="http://schemas.microsoft.com/office/powerpoint/2010/main" val="26500541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Command words</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a:prstGeom prst="rect">
            <a:avLst/>
          </a:prstGeom>
        </p:spPr>
        <p:txBody>
          <a:bodyPr/>
          <a:lstStyle/>
          <a:p>
            <a:fld id="{9D4704D4-DAEA-4D4A-A9DC-4373E3AC7101}" type="slidenum">
              <a:rPr lang="en-GB" smtClean="0"/>
              <a:t>58</a:t>
            </a:fld>
            <a:endParaRPr lang="en-GB"/>
          </a:p>
        </p:txBody>
      </p:sp>
      <p:sp>
        <p:nvSpPr>
          <p:cNvPr id="6" name="Content Placeholder 5"/>
          <p:cNvSpPr>
            <a:spLocks noGrp="1"/>
          </p:cNvSpPr>
          <p:nvPr>
            <p:ph idx="1"/>
          </p:nvPr>
        </p:nvSpPr>
        <p:spPr/>
        <p:txBody>
          <a:bodyPr/>
          <a:lstStyle/>
          <a:p>
            <a:pPr marL="0" indent="0">
              <a:spcBef>
                <a:spcPts val="0"/>
              </a:spcBef>
              <a:buNone/>
            </a:pPr>
            <a:r>
              <a:rPr lang="en-GB" dirty="0" smtClean="0"/>
              <a:t>Knowledge</a:t>
            </a:r>
          </a:p>
          <a:p>
            <a:pPr>
              <a:spcBef>
                <a:spcPts val="0"/>
              </a:spcBef>
            </a:pPr>
            <a:r>
              <a:rPr lang="en-GB" dirty="0" smtClean="0"/>
              <a:t>State, give, name, what, which, identify, define (recall), describe (recall)</a:t>
            </a:r>
          </a:p>
          <a:p>
            <a:pPr>
              <a:spcBef>
                <a:spcPts val="0"/>
              </a:spcBef>
            </a:pPr>
            <a:endParaRPr lang="en-GB" dirty="0"/>
          </a:p>
          <a:p>
            <a:pPr marL="0" indent="0">
              <a:spcBef>
                <a:spcPts val="0"/>
              </a:spcBef>
              <a:buNone/>
            </a:pPr>
            <a:r>
              <a:rPr lang="en-GB" dirty="0" smtClean="0"/>
              <a:t>Understanding</a:t>
            </a:r>
          </a:p>
          <a:p>
            <a:pPr>
              <a:spcBef>
                <a:spcPts val="0"/>
              </a:spcBef>
            </a:pPr>
            <a:r>
              <a:rPr lang="en-GB" dirty="0"/>
              <a:t>E</a:t>
            </a:r>
            <a:r>
              <a:rPr lang="en-GB" dirty="0" smtClean="0"/>
              <a:t>xplain, define (explain), describe (explain), why, suggest, what does ___ mean, give a cause/advantage/disadvantage/reason/problem</a:t>
            </a:r>
          </a:p>
          <a:p>
            <a:pPr lvl="1">
              <a:spcBef>
                <a:spcPts val="0"/>
              </a:spcBef>
            </a:pPr>
            <a:endParaRPr lang="en-GB" dirty="0" smtClean="0"/>
          </a:p>
          <a:p>
            <a:pPr marL="0" indent="0">
              <a:spcBef>
                <a:spcPts val="0"/>
              </a:spcBef>
              <a:buNone/>
            </a:pPr>
            <a:r>
              <a:rPr lang="en-GB" dirty="0" smtClean="0"/>
              <a:t>Application</a:t>
            </a:r>
          </a:p>
          <a:p>
            <a:pPr>
              <a:spcBef>
                <a:spcPts val="0"/>
              </a:spcBef>
            </a:pPr>
            <a:r>
              <a:rPr lang="en-GB" dirty="0"/>
              <a:t>H</a:t>
            </a:r>
            <a:r>
              <a:rPr lang="en-GB" dirty="0" smtClean="0"/>
              <a:t>ow, use, show, demonstrate, illustrate</a:t>
            </a:r>
          </a:p>
        </p:txBody>
      </p:sp>
    </p:spTree>
    <p:extLst>
      <p:ext uri="{BB962C8B-B14F-4D97-AF65-F5344CB8AC3E}">
        <p14:creationId xmlns:p14="http://schemas.microsoft.com/office/powerpoint/2010/main" val="4545844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Command words</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a:prstGeom prst="rect">
            <a:avLst/>
          </a:prstGeom>
        </p:spPr>
        <p:txBody>
          <a:bodyPr/>
          <a:lstStyle/>
          <a:p>
            <a:fld id="{9D4704D4-DAEA-4D4A-A9DC-4373E3AC7101}" type="slidenum">
              <a:rPr lang="en-GB" smtClean="0"/>
              <a:t>59</a:t>
            </a:fld>
            <a:endParaRPr lang="en-GB"/>
          </a:p>
        </p:txBody>
      </p:sp>
      <p:sp>
        <p:nvSpPr>
          <p:cNvPr id="6" name="Content Placeholder 5"/>
          <p:cNvSpPr>
            <a:spLocks noGrp="1"/>
          </p:cNvSpPr>
          <p:nvPr>
            <p:ph idx="1"/>
          </p:nvPr>
        </p:nvSpPr>
        <p:spPr/>
        <p:txBody>
          <a:bodyPr/>
          <a:lstStyle/>
          <a:p>
            <a:pPr marL="0" indent="0">
              <a:spcBef>
                <a:spcPts val="0"/>
              </a:spcBef>
              <a:buNone/>
            </a:pPr>
            <a:r>
              <a:rPr lang="en-GB" dirty="0" smtClean="0"/>
              <a:t>Analysis</a:t>
            </a:r>
          </a:p>
          <a:p>
            <a:pPr>
              <a:spcBef>
                <a:spcPts val="0"/>
              </a:spcBef>
            </a:pPr>
            <a:r>
              <a:rPr lang="en-GB" dirty="0"/>
              <a:t>A</a:t>
            </a:r>
            <a:r>
              <a:rPr lang="en-GB" dirty="0" smtClean="0"/>
              <a:t>nalyse, determine, explain, why, distinguish, appraise, examine</a:t>
            </a:r>
          </a:p>
          <a:p>
            <a:pPr lvl="1">
              <a:spcBef>
                <a:spcPts val="0"/>
              </a:spcBef>
            </a:pPr>
            <a:endParaRPr lang="en-GB" dirty="0"/>
          </a:p>
          <a:p>
            <a:pPr marL="0" indent="0">
              <a:spcBef>
                <a:spcPts val="0"/>
              </a:spcBef>
              <a:buNone/>
            </a:pPr>
            <a:r>
              <a:rPr lang="en-GB" dirty="0" smtClean="0"/>
              <a:t>Evaluation</a:t>
            </a:r>
          </a:p>
          <a:p>
            <a:pPr>
              <a:spcBef>
                <a:spcPts val="0"/>
              </a:spcBef>
            </a:pPr>
            <a:r>
              <a:rPr lang="en-GB" dirty="0"/>
              <a:t>E</a:t>
            </a:r>
            <a:r>
              <a:rPr lang="en-GB" dirty="0" smtClean="0"/>
              <a:t>valuate, assess, justify, compare, discuss, do you agree, contrast, judge</a:t>
            </a:r>
            <a:endParaRPr lang="en-GB" dirty="0"/>
          </a:p>
        </p:txBody>
      </p:sp>
    </p:spTree>
    <p:extLst>
      <p:ext uri="{BB962C8B-B14F-4D97-AF65-F5344CB8AC3E}">
        <p14:creationId xmlns:p14="http://schemas.microsoft.com/office/powerpoint/2010/main" val="3490669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1922139"/>
              </p:ext>
            </p:extLst>
          </p:nvPr>
        </p:nvGraphicFramePr>
        <p:xfrm>
          <a:off x="539997" y="1731600"/>
          <a:ext cx="8045861" cy="3474720"/>
        </p:xfrm>
        <a:graphic>
          <a:graphicData uri="http://schemas.openxmlformats.org/drawingml/2006/table">
            <a:tbl>
              <a:tblPr firstRow="1" bandRow="1">
                <a:tableStyleId>{5940675A-B579-460E-94D1-54222C63F5DA}</a:tableStyleId>
              </a:tblPr>
              <a:tblGrid>
                <a:gridCol w="2131951"/>
                <a:gridCol w="1182782"/>
                <a:gridCol w="1182782"/>
                <a:gridCol w="1182782"/>
                <a:gridCol w="1182782"/>
                <a:gridCol w="1182782"/>
              </a:tblGrid>
              <a:tr h="370840">
                <a:tc>
                  <a:txBody>
                    <a:bodyPr/>
                    <a:lstStyle/>
                    <a:p>
                      <a:pPr algn="l"/>
                      <a:r>
                        <a:rPr lang="en-GB" dirty="0" smtClean="0">
                          <a:solidFill>
                            <a:schemeClr val="bg1"/>
                          </a:solidFill>
                          <a:latin typeface="AQA Chevin Pro DemiBold" panose="020F0703030000060003" pitchFamily="34" charset="0"/>
                        </a:rPr>
                        <a:t>GCSE</a:t>
                      </a:r>
                      <a:endParaRPr lang="en-GB" dirty="0">
                        <a:solidFill>
                          <a:schemeClr val="bg1"/>
                        </a:solidFill>
                        <a:latin typeface="AQA Chevin Pro DemiBold" panose="020F0703030000060003" pitchFamily="34" charset="0"/>
                      </a:endParaRPr>
                    </a:p>
                  </a:txBody>
                  <a:tcPr>
                    <a:solidFill>
                      <a:schemeClr val="tx2"/>
                    </a:solidFill>
                  </a:tcPr>
                </a:tc>
                <a:tc>
                  <a:txBody>
                    <a:bodyPr/>
                    <a:lstStyle/>
                    <a:p>
                      <a:pPr algn="l"/>
                      <a:r>
                        <a:rPr lang="en-GB" dirty="0" smtClean="0">
                          <a:solidFill>
                            <a:schemeClr val="bg1"/>
                          </a:solidFill>
                          <a:latin typeface="AQA Chevin Pro DemiBold" panose="020F0703030000060003" pitchFamily="34" charset="0"/>
                        </a:rPr>
                        <a:t>Total entries</a:t>
                      </a:r>
                      <a:endParaRPr lang="en-GB" dirty="0">
                        <a:solidFill>
                          <a:schemeClr val="bg1"/>
                        </a:solidFill>
                        <a:latin typeface="AQA Chevin Pro DemiBold" panose="020F0703030000060003" pitchFamily="34" charset="0"/>
                      </a:endParaRPr>
                    </a:p>
                  </a:txBody>
                  <a:tcPr>
                    <a:solidFill>
                      <a:schemeClr val="tx2"/>
                    </a:solidFill>
                  </a:tcPr>
                </a:tc>
                <a:tc>
                  <a:txBody>
                    <a:bodyPr/>
                    <a:lstStyle/>
                    <a:p>
                      <a:pPr algn="l"/>
                      <a:r>
                        <a:rPr lang="en-GB" dirty="0" smtClean="0">
                          <a:solidFill>
                            <a:schemeClr val="bg1"/>
                          </a:solidFill>
                          <a:latin typeface="AQA Chevin Pro DemiBold" panose="020F0703030000060003" pitchFamily="34" charset="0"/>
                        </a:rPr>
                        <a:t>Grade 1</a:t>
                      </a:r>
                      <a:endParaRPr lang="en-GB" dirty="0">
                        <a:solidFill>
                          <a:schemeClr val="bg1"/>
                        </a:solidFill>
                        <a:latin typeface="AQA Chevin Pro DemiBold" panose="020F0703030000060003" pitchFamily="34" charset="0"/>
                      </a:endParaRPr>
                    </a:p>
                  </a:txBody>
                  <a:tcPr>
                    <a:solidFill>
                      <a:schemeClr val="tx2"/>
                    </a:solidFill>
                  </a:tcPr>
                </a:tc>
                <a:tc>
                  <a:txBody>
                    <a:bodyPr/>
                    <a:lstStyle/>
                    <a:p>
                      <a:pPr algn="l"/>
                      <a:r>
                        <a:rPr lang="en-GB" dirty="0" smtClean="0">
                          <a:solidFill>
                            <a:schemeClr val="bg1"/>
                          </a:solidFill>
                          <a:latin typeface="AQA Chevin Pro DemiBold" panose="020F0703030000060003" pitchFamily="34" charset="0"/>
                        </a:rPr>
                        <a:t>Grade 4</a:t>
                      </a:r>
                      <a:endParaRPr lang="en-GB" dirty="0">
                        <a:solidFill>
                          <a:schemeClr val="bg1"/>
                        </a:solidFill>
                        <a:latin typeface="AQA Chevin Pro DemiBold" panose="020F0703030000060003" pitchFamily="34" charset="0"/>
                      </a:endParaRPr>
                    </a:p>
                  </a:txBody>
                  <a:tcPr>
                    <a:solidFill>
                      <a:schemeClr val="tx2"/>
                    </a:solidFill>
                  </a:tcPr>
                </a:tc>
                <a:tc>
                  <a:txBody>
                    <a:bodyPr/>
                    <a:lstStyle/>
                    <a:p>
                      <a:pPr algn="l"/>
                      <a:r>
                        <a:rPr lang="en-GB" dirty="0" smtClean="0">
                          <a:solidFill>
                            <a:schemeClr val="bg1"/>
                          </a:solidFill>
                          <a:latin typeface="AQA Chevin Pro DemiBold" panose="020F0703030000060003" pitchFamily="34" charset="0"/>
                        </a:rPr>
                        <a:t>Grade 7</a:t>
                      </a:r>
                      <a:endParaRPr lang="en-GB" dirty="0">
                        <a:solidFill>
                          <a:schemeClr val="bg1"/>
                        </a:solidFill>
                        <a:latin typeface="AQA Chevin Pro DemiBold" panose="020F0703030000060003" pitchFamily="34" charset="0"/>
                      </a:endParaRPr>
                    </a:p>
                  </a:txBody>
                  <a:tcPr>
                    <a:solidFill>
                      <a:schemeClr val="tx2"/>
                    </a:solidFill>
                  </a:tcPr>
                </a:tc>
                <a:tc>
                  <a:txBody>
                    <a:bodyPr/>
                    <a:lstStyle/>
                    <a:p>
                      <a:pPr algn="l"/>
                      <a:r>
                        <a:rPr lang="en-GB" dirty="0" smtClean="0">
                          <a:solidFill>
                            <a:schemeClr val="bg1"/>
                          </a:solidFill>
                          <a:latin typeface="AQA Chevin Pro DemiBold" panose="020F0703030000060003" pitchFamily="34" charset="0"/>
                        </a:rPr>
                        <a:t>Grade 9</a:t>
                      </a:r>
                      <a:endParaRPr lang="en-GB" dirty="0">
                        <a:solidFill>
                          <a:schemeClr val="bg1"/>
                        </a:solidFill>
                        <a:latin typeface="AQA Chevin Pro DemiBold" panose="020F0703030000060003" pitchFamily="34" charset="0"/>
                      </a:endParaRPr>
                    </a:p>
                  </a:txBody>
                  <a:tcPr>
                    <a:solidFill>
                      <a:schemeClr val="tx2"/>
                    </a:solidFill>
                  </a:tcPr>
                </a:tc>
              </a:tr>
              <a:tr h="370840">
                <a:tc>
                  <a:txBody>
                    <a:bodyPr/>
                    <a:lstStyle/>
                    <a:p>
                      <a:pPr algn="l"/>
                      <a:r>
                        <a:rPr lang="en-GB" dirty="0" smtClean="0">
                          <a:solidFill>
                            <a:schemeClr val="tx2"/>
                          </a:solidFill>
                        </a:rPr>
                        <a:t>Combined Science</a:t>
                      </a:r>
                    </a:p>
                    <a:p>
                      <a:pPr algn="l"/>
                      <a:r>
                        <a:rPr lang="en-GB" dirty="0" smtClean="0">
                          <a:solidFill>
                            <a:schemeClr val="tx2"/>
                          </a:solidFill>
                        </a:rPr>
                        <a:t>Trilogy </a:t>
                      </a:r>
                    </a:p>
                    <a:p>
                      <a:pPr algn="l"/>
                      <a:r>
                        <a:rPr lang="en-GB" dirty="0" smtClean="0">
                          <a:solidFill>
                            <a:schemeClr val="accent1"/>
                          </a:solidFill>
                        </a:rPr>
                        <a:t>[National]</a:t>
                      </a:r>
                    </a:p>
                  </a:txBody>
                  <a:tcPr/>
                </a:tc>
                <a:tc>
                  <a:txBody>
                    <a:bodyPr/>
                    <a:lstStyle/>
                    <a:p>
                      <a:pPr algn="l"/>
                      <a:r>
                        <a:rPr lang="en-GB" dirty="0" smtClean="0">
                          <a:solidFill>
                            <a:schemeClr val="tx2"/>
                          </a:solidFill>
                        </a:rPr>
                        <a:t>284,212</a:t>
                      </a:r>
                      <a:r>
                        <a:rPr lang="en-GB" dirty="0" smtClean="0"/>
                        <a:t/>
                      </a:r>
                      <a:br>
                        <a:rPr lang="en-GB" dirty="0" smtClean="0"/>
                      </a:br>
                      <a:endParaRPr lang="en-GB" dirty="0" smtClean="0"/>
                    </a:p>
                    <a:p>
                      <a:pPr algn="l"/>
                      <a:r>
                        <a:rPr lang="en-GB" dirty="0" smtClean="0">
                          <a:solidFill>
                            <a:schemeClr val="accent1"/>
                          </a:solidFill>
                        </a:rPr>
                        <a:t>[371,324]</a:t>
                      </a:r>
                      <a:endParaRPr lang="en-GB" dirty="0">
                        <a:solidFill>
                          <a:schemeClr val="accent1"/>
                        </a:solidFill>
                      </a:endParaRPr>
                    </a:p>
                  </a:txBody>
                  <a:tcPr/>
                </a:tc>
                <a:tc>
                  <a:txBody>
                    <a:bodyPr/>
                    <a:lstStyle/>
                    <a:p>
                      <a:pPr algn="l"/>
                      <a:r>
                        <a:rPr lang="en-GB" dirty="0" smtClean="0">
                          <a:solidFill>
                            <a:schemeClr val="tx2"/>
                          </a:solidFill>
                        </a:rPr>
                        <a:t>98.4</a:t>
                      </a:r>
                      <a:br>
                        <a:rPr lang="en-GB" dirty="0" smtClean="0">
                          <a:solidFill>
                            <a:schemeClr val="tx2"/>
                          </a:solidFill>
                        </a:rPr>
                      </a:br>
                      <a:endParaRPr lang="en-GB" dirty="0" smtClean="0">
                        <a:solidFill>
                          <a:schemeClr val="tx2"/>
                        </a:solidFill>
                      </a:endParaRPr>
                    </a:p>
                    <a:p>
                      <a:pPr algn="l"/>
                      <a:r>
                        <a:rPr lang="en-GB" dirty="0" smtClean="0">
                          <a:solidFill>
                            <a:schemeClr val="accent1"/>
                          </a:solidFill>
                        </a:rPr>
                        <a:t>[98.2]</a:t>
                      </a:r>
                      <a:endParaRPr lang="en-GB" dirty="0">
                        <a:solidFill>
                          <a:schemeClr val="accent1"/>
                        </a:solidFill>
                      </a:endParaRPr>
                    </a:p>
                  </a:txBody>
                  <a:tcPr/>
                </a:tc>
                <a:tc>
                  <a:txBody>
                    <a:bodyPr/>
                    <a:lstStyle/>
                    <a:p>
                      <a:pPr algn="l"/>
                      <a:r>
                        <a:rPr lang="en-GB" dirty="0" smtClean="0">
                          <a:solidFill>
                            <a:schemeClr val="tx2"/>
                          </a:solidFill>
                        </a:rPr>
                        <a:t>55.2</a:t>
                      </a:r>
                      <a:br>
                        <a:rPr lang="en-GB" dirty="0" smtClean="0">
                          <a:solidFill>
                            <a:schemeClr val="tx2"/>
                          </a:solidFill>
                        </a:rPr>
                      </a:br>
                      <a:endParaRPr lang="en-GB" dirty="0" smtClean="0">
                        <a:solidFill>
                          <a:schemeClr val="tx2"/>
                        </a:solidFill>
                      </a:endParaRPr>
                    </a:p>
                    <a:p>
                      <a:pPr algn="l"/>
                      <a:r>
                        <a:rPr lang="en-GB" dirty="0" smtClean="0">
                          <a:solidFill>
                            <a:schemeClr val="accent1"/>
                          </a:solidFill>
                        </a:rPr>
                        <a:t>[54.8]</a:t>
                      </a:r>
                      <a:endParaRPr lang="en-GB" dirty="0">
                        <a:solidFill>
                          <a:schemeClr val="accent1"/>
                        </a:solidFill>
                      </a:endParaRPr>
                    </a:p>
                  </a:txBody>
                  <a:tcPr/>
                </a:tc>
                <a:tc>
                  <a:txBody>
                    <a:bodyPr/>
                    <a:lstStyle/>
                    <a:p>
                      <a:pPr algn="l"/>
                      <a:r>
                        <a:rPr lang="en-GB" dirty="0" smtClean="0">
                          <a:solidFill>
                            <a:schemeClr val="tx2"/>
                          </a:solidFill>
                        </a:rPr>
                        <a:t>7.6 </a:t>
                      </a:r>
                    </a:p>
                    <a:p>
                      <a:pPr algn="l"/>
                      <a:endParaRPr lang="en-GB" dirty="0" smtClean="0"/>
                    </a:p>
                    <a:p>
                      <a:pPr algn="l"/>
                      <a:r>
                        <a:rPr lang="en-GB" dirty="0" smtClean="0">
                          <a:solidFill>
                            <a:schemeClr val="accent1"/>
                          </a:solidFill>
                        </a:rPr>
                        <a:t>[7.4]</a:t>
                      </a:r>
                      <a:endParaRPr lang="en-GB" dirty="0">
                        <a:solidFill>
                          <a:schemeClr val="accent1"/>
                        </a:solidFill>
                      </a:endParaRPr>
                    </a:p>
                  </a:txBody>
                  <a:tcPr/>
                </a:tc>
                <a:tc>
                  <a:txBody>
                    <a:bodyPr/>
                    <a:lstStyle/>
                    <a:p>
                      <a:pPr algn="l"/>
                      <a:r>
                        <a:rPr lang="en-GB" dirty="0" smtClean="0">
                          <a:solidFill>
                            <a:schemeClr val="tx2"/>
                          </a:solidFill>
                        </a:rPr>
                        <a:t>0.9</a:t>
                      </a:r>
                      <a:br>
                        <a:rPr lang="en-GB" dirty="0" smtClean="0">
                          <a:solidFill>
                            <a:schemeClr val="tx2"/>
                          </a:solidFill>
                        </a:rPr>
                      </a:br>
                      <a:endParaRPr lang="en-GB" dirty="0" smtClean="0">
                        <a:solidFill>
                          <a:schemeClr val="tx2"/>
                        </a:solidFill>
                      </a:endParaRPr>
                    </a:p>
                    <a:p>
                      <a:pPr algn="l"/>
                      <a:r>
                        <a:rPr lang="en-GB" dirty="0" smtClean="0">
                          <a:solidFill>
                            <a:schemeClr val="accent1"/>
                          </a:solidFill>
                        </a:rPr>
                        <a:t>[0.8]</a:t>
                      </a:r>
                      <a:endParaRPr lang="en-GB" dirty="0">
                        <a:solidFill>
                          <a:schemeClr val="accent1"/>
                        </a:solidFill>
                      </a:endParaRPr>
                    </a:p>
                  </a:txBody>
                  <a:tcPr/>
                </a:tc>
              </a:tr>
              <a:tr h="370840">
                <a:tc>
                  <a:txBody>
                    <a:bodyPr/>
                    <a:lstStyle/>
                    <a:p>
                      <a:pPr algn="l"/>
                      <a:r>
                        <a:rPr lang="en-GB" dirty="0" smtClean="0">
                          <a:solidFill>
                            <a:schemeClr val="tx2"/>
                          </a:solidFill>
                        </a:rPr>
                        <a:t>Biology </a:t>
                      </a:r>
                    </a:p>
                    <a:p>
                      <a:pPr algn="l"/>
                      <a:r>
                        <a:rPr lang="en-GB" dirty="0" smtClean="0">
                          <a:solidFill>
                            <a:schemeClr val="accent1"/>
                          </a:solidFill>
                        </a:rPr>
                        <a:t>[National]</a:t>
                      </a:r>
                    </a:p>
                  </a:txBody>
                  <a:tcPr/>
                </a:tc>
                <a:tc>
                  <a:txBody>
                    <a:bodyPr/>
                    <a:lstStyle/>
                    <a:p>
                      <a:pPr algn="l"/>
                      <a:r>
                        <a:rPr lang="en-GB" dirty="0" smtClean="0">
                          <a:solidFill>
                            <a:schemeClr val="tx2"/>
                          </a:solidFill>
                        </a:rPr>
                        <a:t>129,521</a:t>
                      </a:r>
                      <a:r>
                        <a:rPr lang="en-GB" dirty="0" smtClean="0"/>
                        <a:t/>
                      </a:r>
                      <a:br>
                        <a:rPr lang="en-GB" dirty="0" smtClean="0"/>
                      </a:br>
                      <a:r>
                        <a:rPr lang="en-GB" dirty="0" smtClean="0">
                          <a:solidFill>
                            <a:schemeClr val="accent1"/>
                          </a:solidFill>
                        </a:rPr>
                        <a:t>[165,245]</a:t>
                      </a:r>
                      <a:endParaRPr lang="en-GB" dirty="0">
                        <a:solidFill>
                          <a:schemeClr val="accent1"/>
                        </a:solidFill>
                      </a:endParaRPr>
                    </a:p>
                  </a:txBody>
                  <a:tcPr/>
                </a:tc>
                <a:tc>
                  <a:txBody>
                    <a:bodyPr/>
                    <a:lstStyle/>
                    <a:p>
                      <a:pPr algn="l"/>
                      <a:r>
                        <a:rPr lang="en-GB" dirty="0" smtClean="0">
                          <a:solidFill>
                            <a:schemeClr val="tx2"/>
                          </a:solidFill>
                        </a:rPr>
                        <a:t>99.2</a:t>
                      </a:r>
                      <a:r>
                        <a:rPr lang="en-GB" dirty="0" smtClean="0"/>
                        <a:t/>
                      </a:r>
                      <a:br>
                        <a:rPr lang="en-GB" dirty="0" smtClean="0"/>
                      </a:br>
                      <a:r>
                        <a:rPr lang="en-GB" dirty="0" smtClean="0">
                          <a:solidFill>
                            <a:schemeClr val="accent1"/>
                          </a:solidFill>
                        </a:rPr>
                        <a:t>[99.1]</a:t>
                      </a:r>
                      <a:endParaRPr lang="en-GB" dirty="0">
                        <a:solidFill>
                          <a:schemeClr val="accent1"/>
                        </a:solidFill>
                      </a:endParaRPr>
                    </a:p>
                  </a:txBody>
                  <a:tcPr/>
                </a:tc>
                <a:tc>
                  <a:txBody>
                    <a:bodyPr/>
                    <a:lstStyle/>
                    <a:p>
                      <a:pPr algn="l"/>
                      <a:r>
                        <a:rPr lang="en-GB" dirty="0" smtClean="0">
                          <a:solidFill>
                            <a:schemeClr val="tx2"/>
                          </a:solidFill>
                        </a:rPr>
                        <a:t>89.3</a:t>
                      </a:r>
                      <a:r>
                        <a:rPr lang="en-GB" dirty="0" smtClean="0"/>
                        <a:t/>
                      </a:r>
                      <a:br>
                        <a:rPr lang="en-GB" dirty="0" smtClean="0"/>
                      </a:br>
                      <a:r>
                        <a:rPr lang="en-GB" dirty="0" smtClean="0">
                          <a:solidFill>
                            <a:schemeClr val="accent1"/>
                          </a:solidFill>
                        </a:rPr>
                        <a:t>[89.2]</a:t>
                      </a:r>
                      <a:endParaRPr lang="en-GB" dirty="0">
                        <a:solidFill>
                          <a:schemeClr val="accent1"/>
                        </a:solidFill>
                      </a:endParaRPr>
                    </a:p>
                  </a:txBody>
                  <a:tcPr/>
                </a:tc>
                <a:tc>
                  <a:txBody>
                    <a:bodyPr/>
                    <a:lstStyle/>
                    <a:p>
                      <a:pPr algn="l"/>
                      <a:r>
                        <a:rPr lang="en-GB" dirty="0" smtClean="0">
                          <a:solidFill>
                            <a:schemeClr val="tx2"/>
                          </a:solidFill>
                        </a:rPr>
                        <a:t>41.7</a:t>
                      </a:r>
                      <a:r>
                        <a:rPr lang="en-GB" dirty="0" smtClean="0"/>
                        <a:t/>
                      </a:r>
                      <a:br>
                        <a:rPr lang="en-GB" dirty="0" smtClean="0"/>
                      </a:br>
                      <a:r>
                        <a:rPr lang="en-GB" dirty="0" smtClean="0">
                          <a:solidFill>
                            <a:schemeClr val="accent1"/>
                          </a:solidFill>
                        </a:rPr>
                        <a:t>[41.5]</a:t>
                      </a:r>
                      <a:endParaRPr lang="en-GB" dirty="0">
                        <a:solidFill>
                          <a:schemeClr val="accent1"/>
                        </a:solidFill>
                      </a:endParaRPr>
                    </a:p>
                  </a:txBody>
                  <a:tcPr/>
                </a:tc>
                <a:tc>
                  <a:txBody>
                    <a:bodyPr/>
                    <a:lstStyle/>
                    <a:p>
                      <a:pPr algn="l"/>
                      <a:r>
                        <a:rPr lang="en-GB" dirty="0" smtClean="0">
                          <a:solidFill>
                            <a:schemeClr val="tx2"/>
                          </a:solidFill>
                        </a:rPr>
                        <a:t>12.1</a:t>
                      </a:r>
                      <a:r>
                        <a:rPr lang="en-GB" dirty="0" smtClean="0"/>
                        <a:t/>
                      </a:r>
                      <a:br>
                        <a:rPr lang="en-GB" dirty="0" smtClean="0"/>
                      </a:br>
                      <a:r>
                        <a:rPr lang="en-GB" dirty="0" smtClean="0">
                          <a:solidFill>
                            <a:schemeClr val="accent1"/>
                          </a:solidFill>
                        </a:rPr>
                        <a:t>[12.0]</a:t>
                      </a:r>
                      <a:endParaRPr lang="en-GB" dirty="0">
                        <a:solidFill>
                          <a:schemeClr val="accent1"/>
                        </a:solidFill>
                      </a:endParaRPr>
                    </a:p>
                  </a:txBody>
                  <a:tcPr/>
                </a:tc>
              </a:tr>
              <a:tr h="370840">
                <a:tc>
                  <a:txBody>
                    <a:bodyPr/>
                    <a:lstStyle/>
                    <a:p>
                      <a:pPr algn="l"/>
                      <a:r>
                        <a:rPr lang="en-GB" dirty="0" smtClean="0">
                          <a:solidFill>
                            <a:schemeClr val="tx2"/>
                          </a:solidFill>
                        </a:rPr>
                        <a:t>Chemistry </a:t>
                      </a:r>
                      <a:r>
                        <a:rPr lang="en-GB" dirty="0" smtClean="0">
                          <a:solidFill>
                            <a:schemeClr val="accent1"/>
                          </a:solidFill>
                        </a:rPr>
                        <a:t>[National]</a:t>
                      </a:r>
                    </a:p>
                  </a:txBody>
                  <a:tcPr/>
                </a:tc>
                <a:tc>
                  <a:txBody>
                    <a:bodyPr/>
                    <a:lstStyle/>
                    <a:p>
                      <a:pPr algn="l"/>
                      <a:r>
                        <a:rPr lang="en-GB" dirty="0" smtClean="0">
                          <a:solidFill>
                            <a:schemeClr val="tx2"/>
                          </a:solidFill>
                        </a:rPr>
                        <a:t>124,584</a:t>
                      </a:r>
                      <a:r>
                        <a:rPr lang="en-GB" dirty="0" smtClean="0"/>
                        <a:t/>
                      </a:r>
                      <a:br>
                        <a:rPr lang="en-GB" dirty="0" smtClean="0"/>
                      </a:br>
                      <a:r>
                        <a:rPr lang="en-GB" dirty="0" smtClean="0">
                          <a:solidFill>
                            <a:schemeClr val="accent1"/>
                          </a:solidFill>
                        </a:rPr>
                        <a:t>[158,410]</a:t>
                      </a:r>
                      <a:endParaRPr lang="en-GB" dirty="0">
                        <a:solidFill>
                          <a:schemeClr val="accent1"/>
                        </a:solidFill>
                      </a:endParaRPr>
                    </a:p>
                  </a:txBody>
                  <a:tcPr/>
                </a:tc>
                <a:tc>
                  <a:txBody>
                    <a:bodyPr/>
                    <a:lstStyle/>
                    <a:p>
                      <a:pPr algn="l"/>
                      <a:r>
                        <a:rPr lang="en-GB" dirty="0" smtClean="0">
                          <a:solidFill>
                            <a:schemeClr val="tx2"/>
                          </a:solidFill>
                        </a:rPr>
                        <a:t>99.4</a:t>
                      </a:r>
                      <a:r>
                        <a:rPr lang="en-GB" dirty="0" smtClean="0"/>
                        <a:t/>
                      </a:r>
                      <a:br>
                        <a:rPr lang="en-GB" dirty="0" smtClean="0"/>
                      </a:br>
                      <a:r>
                        <a:rPr lang="en-GB" dirty="0" smtClean="0">
                          <a:solidFill>
                            <a:schemeClr val="accent1"/>
                          </a:solidFill>
                        </a:rPr>
                        <a:t>[99.3]</a:t>
                      </a:r>
                      <a:endParaRPr lang="en-GB" dirty="0">
                        <a:solidFill>
                          <a:schemeClr val="accent1"/>
                        </a:solidFill>
                      </a:endParaRPr>
                    </a:p>
                  </a:txBody>
                  <a:tcPr/>
                </a:tc>
                <a:tc>
                  <a:txBody>
                    <a:bodyPr/>
                    <a:lstStyle/>
                    <a:p>
                      <a:pPr algn="l"/>
                      <a:r>
                        <a:rPr lang="en-GB" dirty="0" smtClean="0">
                          <a:solidFill>
                            <a:schemeClr val="tx2"/>
                          </a:solidFill>
                        </a:rPr>
                        <a:t>90</a:t>
                      </a:r>
                      <a:r>
                        <a:rPr lang="en-GB" dirty="0" smtClean="0"/>
                        <a:t/>
                      </a:r>
                      <a:br>
                        <a:rPr lang="en-GB" dirty="0" smtClean="0"/>
                      </a:br>
                      <a:r>
                        <a:rPr lang="en-GB" dirty="0" smtClean="0">
                          <a:solidFill>
                            <a:schemeClr val="accent1"/>
                          </a:solidFill>
                        </a:rPr>
                        <a:t>[89.7]</a:t>
                      </a:r>
                      <a:endParaRPr lang="en-GB" dirty="0">
                        <a:solidFill>
                          <a:schemeClr val="accent1"/>
                        </a:solidFill>
                      </a:endParaRPr>
                    </a:p>
                  </a:txBody>
                  <a:tcPr/>
                </a:tc>
                <a:tc>
                  <a:txBody>
                    <a:bodyPr/>
                    <a:lstStyle/>
                    <a:p>
                      <a:pPr algn="l"/>
                      <a:r>
                        <a:rPr lang="en-GB" dirty="0" smtClean="0">
                          <a:solidFill>
                            <a:schemeClr val="tx2"/>
                          </a:solidFill>
                        </a:rPr>
                        <a:t>43.6</a:t>
                      </a:r>
                      <a:r>
                        <a:rPr lang="en-GB" dirty="0" smtClean="0"/>
                        <a:t/>
                      </a:r>
                      <a:br>
                        <a:rPr lang="en-GB" dirty="0" smtClean="0"/>
                      </a:br>
                      <a:r>
                        <a:rPr lang="en-GB" dirty="0" smtClean="0">
                          <a:solidFill>
                            <a:schemeClr val="accent1"/>
                          </a:solidFill>
                        </a:rPr>
                        <a:t>[43.1]</a:t>
                      </a:r>
                      <a:endParaRPr lang="en-GB" dirty="0">
                        <a:solidFill>
                          <a:schemeClr val="accent1"/>
                        </a:solidFill>
                      </a:endParaRPr>
                    </a:p>
                  </a:txBody>
                  <a:tcPr/>
                </a:tc>
                <a:tc>
                  <a:txBody>
                    <a:bodyPr/>
                    <a:lstStyle/>
                    <a:p>
                      <a:pPr algn="l"/>
                      <a:r>
                        <a:rPr lang="en-GB" dirty="0" smtClean="0">
                          <a:solidFill>
                            <a:schemeClr val="tx2"/>
                          </a:solidFill>
                        </a:rPr>
                        <a:t>12.8</a:t>
                      </a:r>
                      <a:r>
                        <a:rPr lang="en-GB" dirty="0" smtClean="0"/>
                        <a:t/>
                      </a:r>
                      <a:br>
                        <a:rPr lang="en-GB" dirty="0" smtClean="0"/>
                      </a:br>
                      <a:r>
                        <a:rPr lang="en-GB" dirty="0" smtClean="0">
                          <a:solidFill>
                            <a:schemeClr val="accent1"/>
                          </a:solidFill>
                        </a:rPr>
                        <a:t>[12.6]</a:t>
                      </a:r>
                      <a:endParaRPr lang="en-GB" dirty="0">
                        <a:solidFill>
                          <a:schemeClr val="accent1"/>
                        </a:solidFill>
                      </a:endParaRPr>
                    </a:p>
                  </a:txBody>
                  <a:tcPr/>
                </a:tc>
              </a:tr>
              <a:tr h="370840">
                <a:tc>
                  <a:txBody>
                    <a:bodyPr/>
                    <a:lstStyle/>
                    <a:p>
                      <a:pPr algn="l"/>
                      <a:r>
                        <a:rPr lang="en-GB" dirty="0" smtClean="0">
                          <a:solidFill>
                            <a:schemeClr val="tx2"/>
                          </a:solidFill>
                        </a:rPr>
                        <a:t>Physics </a:t>
                      </a:r>
                    </a:p>
                    <a:p>
                      <a:pPr algn="l"/>
                      <a:r>
                        <a:rPr lang="en-GB" dirty="0" smtClean="0">
                          <a:solidFill>
                            <a:schemeClr val="accent1"/>
                          </a:solidFill>
                        </a:rPr>
                        <a:t>[National]</a:t>
                      </a:r>
                    </a:p>
                  </a:txBody>
                  <a:tcPr/>
                </a:tc>
                <a:tc>
                  <a:txBody>
                    <a:bodyPr/>
                    <a:lstStyle/>
                    <a:p>
                      <a:pPr algn="l"/>
                      <a:r>
                        <a:rPr lang="en-GB" dirty="0" smtClean="0">
                          <a:solidFill>
                            <a:schemeClr val="tx2"/>
                          </a:solidFill>
                        </a:rPr>
                        <a:t>123,628</a:t>
                      </a:r>
                      <a:r>
                        <a:rPr lang="en-GB" dirty="0" smtClean="0"/>
                        <a:t/>
                      </a:r>
                      <a:br>
                        <a:rPr lang="en-GB" dirty="0" smtClean="0"/>
                      </a:br>
                      <a:r>
                        <a:rPr lang="en-GB" dirty="0" smtClean="0">
                          <a:solidFill>
                            <a:schemeClr val="accent1"/>
                          </a:solidFill>
                        </a:rPr>
                        <a:t>[156,720]</a:t>
                      </a:r>
                      <a:endParaRPr lang="en-GB" dirty="0">
                        <a:solidFill>
                          <a:schemeClr val="accent1"/>
                        </a:solidFill>
                      </a:endParaRPr>
                    </a:p>
                  </a:txBody>
                  <a:tcPr/>
                </a:tc>
                <a:tc>
                  <a:txBody>
                    <a:bodyPr/>
                    <a:lstStyle/>
                    <a:p>
                      <a:pPr algn="l"/>
                      <a:r>
                        <a:rPr lang="en-GB" dirty="0" smtClean="0">
                          <a:solidFill>
                            <a:schemeClr val="tx2"/>
                          </a:solidFill>
                        </a:rPr>
                        <a:t>99.3</a:t>
                      </a:r>
                      <a:br>
                        <a:rPr lang="en-GB" dirty="0" smtClean="0">
                          <a:solidFill>
                            <a:schemeClr val="tx2"/>
                          </a:solidFill>
                        </a:rPr>
                      </a:br>
                      <a:r>
                        <a:rPr lang="en-GB" dirty="0" smtClean="0">
                          <a:solidFill>
                            <a:schemeClr val="accent1"/>
                          </a:solidFill>
                        </a:rPr>
                        <a:t>[99.3]</a:t>
                      </a:r>
                      <a:endParaRPr lang="en-GB" dirty="0">
                        <a:solidFill>
                          <a:schemeClr val="accent1"/>
                        </a:solidFill>
                      </a:endParaRPr>
                    </a:p>
                  </a:txBody>
                  <a:tcPr/>
                </a:tc>
                <a:tc>
                  <a:txBody>
                    <a:bodyPr/>
                    <a:lstStyle/>
                    <a:p>
                      <a:pPr algn="l"/>
                      <a:r>
                        <a:rPr lang="en-GB" dirty="0" smtClean="0">
                          <a:solidFill>
                            <a:schemeClr val="tx2"/>
                          </a:solidFill>
                        </a:rPr>
                        <a:t>90.6</a:t>
                      </a:r>
                    </a:p>
                    <a:p>
                      <a:pPr algn="l"/>
                      <a:r>
                        <a:rPr lang="en-GB" dirty="0" smtClean="0">
                          <a:solidFill>
                            <a:schemeClr val="accent1"/>
                          </a:solidFill>
                        </a:rPr>
                        <a:t>[90.6]</a:t>
                      </a:r>
                      <a:endParaRPr lang="en-GB" dirty="0">
                        <a:solidFill>
                          <a:schemeClr val="accent1"/>
                        </a:solidFill>
                      </a:endParaRPr>
                    </a:p>
                  </a:txBody>
                  <a:tcPr/>
                </a:tc>
                <a:tc>
                  <a:txBody>
                    <a:bodyPr/>
                    <a:lstStyle/>
                    <a:p>
                      <a:pPr algn="l"/>
                      <a:r>
                        <a:rPr lang="en-GB" dirty="0" smtClean="0">
                          <a:solidFill>
                            <a:schemeClr val="tx2"/>
                          </a:solidFill>
                        </a:rPr>
                        <a:t>42.9</a:t>
                      </a:r>
                      <a:r>
                        <a:rPr lang="en-GB" dirty="0" smtClean="0"/>
                        <a:t/>
                      </a:r>
                      <a:br>
                        <a:rPr lang="en-GB" dirty="0" smtClean="0"/>
                      </a:br>
                      <a:r>
                        <a:rPr lang="en-GB" dirty="0" smtClean="0">
                          <a:solidFill>
                            <a:schemeClr val="accent1"/>
                          </a:solidFill>
                        </a:rPr>
                        <a:t>[42.5]</a:t>
                      </a:r>
                      <a:endParaRPr lang="en-GB" dirty="0">
                        <a:solidFill>
                          <a:schemeClr val="accent1"/>
                        </a:solidFill>
                      </a:endParaRPr>
                    </a:p>
                  </a:txBody>
                  <a:tcPr/>
                </a:tc>
                <a:tc>
                  <a:txBody>
                    <a:bodyPr/>
                    <a:lstStyle/>
                    <a:p>
                      <a:pPr algn="l"/>
                      <a:r>
                        <a:rPr lang="en-GB" dirty="0" smtClean="0">
                          <a:solidFill>
                            <a:schemeClr val="tx2"/>
                          </a:solidFill>
                        </a:rPr>
                        <a:t>12.4</a:t>
                      </a:r>
                      <a:r>
                        <a:rPr lang="en-GB" dirty="0" smtClean="0"/>
                        <a:t/>
                      </a:r>
                      <a:br>
                        <a:rPr lang="en-GB" dirty="0" smtClean="0"/>
                      </a:br>
                      <a:r>
                        <a:rPr lang="en-GB" dirty="0" smtClean="0">
                          <a:solidFill>
                            <a:schemeClr val="accent1"/>
                          </a:solidFill>
                        </a:rPr>
                        <a:t>[12.2]</a:t>
                      </a:r>
                      <a:endParaRPr lang="en-GB" dirty="0">
                        <a:solidFill>
                          <a:schemeClr val="accent1"/>
                        </a:solidFill>
                      </a:endParaRPr>
                    </a:p>
                  </a:txBody>
                  <a:tcPr/>
                </a:tc>
              </a:tr>
            </a:tbl>
          </a:graphicData>
        </a:graphic>
      </p:graphicFrame>
      <p:sp>
        <p:nvSpPr>
          <p:cNvPr id="6" name="Title 5"/>
          <p:cNvSpPr>
            <a:spLocks noGrp="1"/>
          </p:cNvSpPr>
          <p:nvPr>
            <p:ph type="title"/>
          </p:nvPr>
        </p:nvSpPr>
        <p:spPr/>
        <p:txBody>
          <a:bodyPr/>
          <a:lstStyle/>
          <a:p>
            <a:r>
              <a:rPr lang="en-GB" dirty="0" smtClean="0"/>
              <a:t>Our provisional GCSE </a:t>
            </a:r>
            <a:r>
              <a:rPr lang="en-GB" dirty="0"/>
              <a:t>results </a:t>
            </a:r>
            <a:r>
              <a:rPr lang="en-GB" dirty="0" smtClean="0"/>
              <a:t>Summer </a:t>
            </a:r>
            <a:r>
              <a:rPr lang="en-GB" dirty="0"/>
              <a:t>2018</a:t>
            </a:r>
          </a:p>
        </p:txBody>
      </p:sp>
      <p:sp>
        <p:nvSpPr>
          <p:cNvPr id="2" name="Slide Number Placeholder 1"/>
          <p:cNvSpPr>
            <a:spLocks noGrp="1"/>
          </p:cNvSpPr>
          <p:nvPr>
            <p:ph type="sldNum" sz="quarter" idx="4"/>
          </p:nvPr>
        </p:nvSpPr>
        <p:spPr/>
        <p:txBody>
          <a:bodyPr/>
          <a:lstStyle/>
          <a:p>
            <a:fld id="{9D4704D4-DAEA-4D4A-A9DC-4373E3AC7101}" type="slidenum">
              <a:rPr lang="en-GB" smtClean="0"/>
              <a:pPr/>
              <a:t>6</a:t>
            </a:fld>
            <a:endParaRPr lang="en-GB" dirty="0"/>
          </a:p>
        </p:txBody>
      </p:sp>
    </p:spTree>
    <p:extLst>
      <p:ext uri="{BB962C8B-B14F-4D97-AF65-F5344CB8AC3E}">
        <p14:creationId xmlns:p14="http://schemas.microsoft.com/office/powerpoint/2010/main" val="37990399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Extended response</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a:prstGeom prst="rect">
            <a:avLst/>
          </a:prstGeom>
        </p:spPr>
        <p:txBody>
          <a:bodyPr/>
          <a:lstStyle/>
          <a:p>
            <a:fld id="{9D4704D4-DAEA-4D4A-A9DC-4373E3AC7101}" type="slidenum">
              <a:rPr lang="en-GB" smtClean="0"/>
              <a:t>60</a:t>
            </a:fld>
            <a:endParaRPr lang="en-GB"/>
          </a:p>
        </p:txBody>
      </p:sp>
      <p:sp>
        <p:nvSpPr>
          <p:cNvPr id="6" name="Content Placeholder 5"/>
          <p:cNvSpPr>
            <a:spLocks noGrp="1"/>
          </p:cNvSpPr>
          <p:nvPr>
            <p:ph idx="1"/>
          </p:nvPr>
        </p:nvSpPr>
        <p:spPr/>
        <p:txBody>
          <a:bodyPr/>
          <a:lstStyle/>
          <a:p>
            <a:pPr>
              <a:spcBef>
                <a:spcPts val="0"/>
              </a:spcBef>
            </a:pPr>
            <a:r>
              <a:rPr lang="en-GB" dirty="0" smtClean="0"/>
              <a:t>“The assessments for a GCSE…must…include questions or tasks which allow Learners to…provide extended responses”</a:t>
            </a:r>
          </a:p>
          <a:p>
            <a:pPr marL="0" indent="0">
              <a:spcBef>
                <a:spcPts val="0"/>
              </a:spcBef>
              <a:buNone/>
            </a:pPr>
            <a:endParaRPr lang="en-GB" dirty="0" smtClean="0"/>
          </a:p>
          <a:p>
            <a:pPr>
              <a:spcBef>
                <a:spcPts val="0"/>
              </a:spcBef>
            </a:pPr>
            <a:r>
              <a:rPr lang="en-GB" dirty="0" smtClean="0"/>
              <a:t>“An </a:t>
            </a:r>
            <a:r>
              <a:rPr lang="en-GB" dirty="0"/>
              <a:t>‘extended response’ is evidence generated by a Learner which is of sufficient length to allow that Learner to demonstrate the ability to construct and develop a sustained line of reasoning which is coherent, relevant, substantiated and logically </a:t>
            </a:r>
            <a:r>
              <a:rPr lang="en-GB" dirty="0" smtClean="0"/>
              <a:t>structured”</a:t>
            </a:r>
          </a:p>
          <a:p>
            <a:pPr marL="0" indent="0">
              <a:spcBef>
                <a:spcPts val="0"/>
              </a:spcBef>
              <a:buNone/>
            </a:pPr>
            <a:endParaRPr lang="en-GB" i="1" dirty="0"/>
          </a:p>
          <a:p>
            <a:pPr marL="0" indent="0">
              <a:spcBef>
                <a:spcPts val="0"/>
              </a:spcBef>
              <a:buNone/>
            </a:pPr>
            <a:r>
              <a:rPr lang="en-GB" i="1" dirty="0" smtClean="0"/>
              <a:t>Ofqual GCSE (9 to 1) Qualification Level Conditions and Requirements</a:t>
            </a:r>
          </a:p>
          <a:p>
            <a:pPr marL="0" indent="0">
              <a:spcBef>
                <a:spcPts val="0"/>
              </a:spcBef>
              <a:buNone/>
            </a:pPr>
            <a:endParaRPr lang="en-GB" i="1" dirty="0"/>
          </a:p>
        </p:txBody>
      </p:sp>
    </p:spTree>
    <p:extLst>
      <p:ext uri="{BB962C8B-B14F-4D97-AF65-F5344CB8AC3E}">
        <p14:creationId xmlns:p14="http://schemas.microsoft.com/office/powerpoint/2010/main" val="8842969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Extended response</a:t>
            </a:r>
            <a:endParaRPr lang="en-GB" dirty="0"/>
          </a:p>
        </p:txBody>
      </p:sp>
      <p:sp>
        <p:nvSpPr>
          <p:cNvPr id="4" name="Footer Placeholder 3"/>
          <p:cNvSpPr>
            <a:spLocks noGrp="1"/>
          </p:cNvSpPr>
          <p:nvPr>
            <p:ph type="ftr" sz="quarter" idx="10"/>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a:prstGeom prst="rect">
            <a:avLst/>
          </a:prstGeom>
        </p:spPr>
        <p:txBody>
          <a:bodyPr/>
          <a:lstStyle/>
          <a:p>
            <a:fld id="{9D4704D4-DAEA-4D4A-A9DC-4373E3AC7101}" type="slidenum">
              <a:rPr lang="en-GB" smtClean="0"/>
              <a:t>61</a:t>
            </a:fld>
            <a:endParaRPr lang="en-GB"/>
          </a:p>
        </p:txBody>
      </p:sp>
      <p:sp>
        <p:nvSpPr>
          <p:cNvPr id="6" name="Content Placeholder 5"/>
          <p:cNvSpPr>
            <a:spLocks noGrp="1"/>
          </p:cNvSpPr>
          <p:nvPr>
            <p:ph idx="1"/>
          </p:nvPr>
        </p:nvSpPr>
        <p:spPr/>
        <p:txBody>
          <a:bodyPr/>
          <a:lstStyle/>
          <a:p>
            <a:pPr>
              <a:spcBef>
                <a:spcPts val="0"/>
              </a:spcBef>
            </a:pPr>
            <a:r>
              <a:rPr lang="en-GB" dirty="0" smtClean="0"/>
              <a:t>Focus on technique</a:t>
            </a:r>
          </a:p>
          <a:p>
            <a:pPr>
              <a:spcBef>
                <a:spcPts val="0"/>
              </a:spcBef>
            </a:pPr>
            <a:r>
              <a:rPr lang="en-GB" dirty="0" smtClean="0"/>
              <a:t>Sustained line of reasoning is key</a:t>
            </a:r>
          </a:p>
          <a:p>
            <a:pPr>
              <a:spcBef>
                <a:spcPts val="0"/>
              </a:spcBef>
            </a:pPr>
            <a:r>
              <a:rPr lang="en-GB" dirty="0" smtClean="0"/>
              <a:t>Tactics – PEE, brainstorming/essay planning</a:t>
            </a:r>
          </a:p>
          <a:p>
            <a:pPr>
              <a:spcBef>
                <a:spcPts val="0"/>
              </a:spcBef>
            </a:pPr>
            <a:r>
              <a:rPr lang="en-GB" dirty="0" smtClean="0"/>
              <a:t>Answer the question – don’t lose focus on AO/command word</a:t>
            </a:r>
          </a:p>
          <a:p>
            <a:pPr>
              <a:spcBef>
                <a:spcPts val="0"/>
              </a:spcBef>
            </a:pPr>
            <a:r>
              <a:rPr lang="en-GB" dirty="0" smtClean="0"/>
              <a:t>It </a:t>
            </a:r>
            <a:r>
              <a:rPr lang="en-GB" i="1" dirty="0" smtClean="0"/>
              <a:t>should </a:t>
            </a:r>
            <a:r>
              <a:rPr lang="en-GB" dirty="0" smtClean="0"/>
              <a:t>be clear which questions require extended responses</a:t>
            </a:r>
            <a:endParaRPr lang="en-GB" dirty="0"/>
          </a:p>
        </p:txBody>
      </p:sp>
    </p:spTree>
    <p:extLst>
      <p:ext uri="{BB962C8B-B14F-4D97-AF65-F5344CB8AC3E}">
        <p14:creationId xmlns:p14="http://schemas.microsoft.com/office/powerpoint/2010/main" val="38076773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Tiering in Science for 2019</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5" name="Slide Number Placeholder 4"/>
          <p:cNvSpPr>
            <a:spLocks noGrp="1"/>
          </p:cNvSpPr>
          <p:nvPr>
            <p:ph type="sldNum" sz="quarter" idx="4"/>
          </p:nvPr>
        </p:nvSpPr>
        <p:spPr>
          <a:prstGeom prst="rect">
            <a:avLst/>
          </a:prstGeom>
        </p:spPr>
        <p:txBody>
          <a:bodyPr/>
          <a:lstStyle/>
          <a:p>
            <a:fld id="{9D4704D4-DAEA-4D4A-A9DC-4373E3AC7101}" type="slidenum">
              <a:rPr lang="en-GB" smtClean="0"/>
              <a:t>62</a:t>
            </a:fld>
            <a:endParaRPr lang="en-GB"/>
          </a:p>
        </p:txBody>
      </p:sp>
      <p:sp>
        <p:nvSpPr>
          <p:cNvPr id="4" name="Content Placeholder 3"/>
          <p:cNvSpPr>
            <a:spLocks noGrp="1"/>
          </p:cNvSpPr>
          <p:nvPr>
            <p:ph idx="1"/>
          </p:nvPr>
        </p:nvSpPr>
        <p:spPr>
          <a:prstGeom prst="rect">
            <a:avLst/>
          </a:prstGeom>
        </p:spPr>
        <p:txBody>
          <a:bodyPr/>
          <a:lstStyle/>
          <a:p>
            <a:pPr>
              <a:spcBef>
                <a:spcPts val="0"/>
              </a:spcBef>
            </a:pPr>
            <a:r>
              <a:rPr lang="en-GB" dirty="0" smtClean="0"/>
              <a:t>You know your students best</a:t>
            </a:r>
            <a:endParaRPr lang="en-GB" dirty="0"/>
          </a:p>
          <a:p>
            <a:pPr>
              <a:spcBef>
                <a:spcPts val="0"/>
              </a:spcBef>
            </a:pPr>
            <a:r>
              <a:rPr lang="en-GB" dirty="0" smtClean="0"/>
              <a:t>Remember new Foundation tier goes up to grade 5 (previous grade B) and Higher tier starts at grade 4 (previous grade C)</a:t>
            </a:r>
          </a:p>
          <a:p>
            <a:pPr>
              <a:spcBef>
                <a:spcPts val="0"/>
              </a:spcBef>
            </a:pPr>
            <a:r>
              <a:rPr lang="en-GB" dirty="0" smtClean="0"/>
              <a:t>Look at performance on common questions on sample papers</a:t>
            </a:r>
          </a:p>
          <a:p>
            <a:pPr>
              <a:spcBef>
                <a:spcPts val="0"/>
              </a:spcBef>
            </a:pPr>
            <a:r>
              <a:rPr lang="en-GB" dirty="0" smtClean="0"/>
              <a:t>Previous B/C </a:t>
            </a:r>
            <a:r>
              <a:rPr lang="en-GB" dirty="0"/>
              <a:t>boundary a better guide than </a:t>
            </a:r>
            <a:r>
              <a:rPr lang="en-GB" dirty="0" smtClean="0"/>
              <a:t>C/D</a:t>
            </a:r>
            <a:endParaRPr lang="en-GB" dirty="0"/>
          </a:p>
          <a:p>
            <a:pPr>
              <a:spcBef>
                <a:spcPts val="0"/>
              </a:spcBef>
            </a:pPr>
            <a:r>
              <a:rPr lang="en-GB" dirty="0" smtClean="0"/>
              <a:t>Grade 4/5 candidates may have challenging experience of Higher tier</a:t>
            </a:r>
          </a:p>
          <a:p>
            <a:pPr>
              <a:spcBef>
                <a:spcPts val="0"/>
              </a:spcBef>
            </a:pPr>
            <a:r>
              <a:rPr lang="en-GB" dirty="0" smtClean="0"/>
              <a:t>Change tier of entry for free up to 21</a:t>
            </a:r>
            <a:r>
              <a:rPr lang="en-GB" baseline="30000" dirty="0" smtClean="0"/>
              <a:t>st</a:t>
            </a:r>
            <a:r>
              <a:rPr lang="en-GB" dirty="0" smtClean="0"/>
              <a:t> April (date tbc)</a:t>
            </a:r>
          </a:p>
          <a:p>
            <a:pPr>
              <a:spcBef>
                <a:spcPts val="0"/>
              </a:spcBef>
            </a:pPr>
            <a:r>
              <a:rPr lang="en-GB" dirty="0" smtClean="0">
                <a:hlinkClick r:id="rId3" action="ppaction://hlinkfile"/>
              </a:rPr>
              <a:t>Supporting you in making tiering decisions </a:t>
            </a:r>
            <a:r>
              <a:rPr lang="en-GB" dirty="0" err="1" smtClean="0">
                <a:hlinkClick r:id="rId3" action="ppaction://hlinkfile"/>
              </a:rPr>
              <a:t>foryour</a:t>
            </a:r>
            <a:r>
              <a:rPr lang="en-GB" dirty="0" smtClean="0">
                <a:hlinkClick r:id="rId3" action="ppaction://hlinkfile"/>
              </a:rPr>
              <a:t> students</a:t>
            </a:r>
            <a:r>
              <a:rPr lang="en-GB" dirty="0" smtClean="0"/>
              <a:t> </a:t>
            </a:r>
            <a:endParaRPr lang="en-GB" dirty="0"/>
          </a:p>
        </p:txBody>
      </p:sp>
    </p:spTree>
    <p:extLst>
      <p:ext uri="{BB962C8B-B14F-4D97-AF65-F5344CB8AC3E}">
        <p14:creationId xmlns:p14="http://schemas.microsoft.com/office/powerpoint/2010/main" val="10634090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exam questions to improve performance</a:t>
            </a:r>
            <a:endParaRPr lang="en-GB" sz="3200"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ln w="38100">
            <a:noFill/>
          </a:ln>
        </p:spPr>
        <p:txBody>
          <a:bodyPr/>
          <a:lstStyle/>
          <a:p>
            <a:pPr>
              <a:spcBef>
                <a:spcPts val="0"/>
              </a:spcBef>
            </a:pPr>
            <a:r>
              <a:rPr lang="en-GB" dirty="0">
                <a:solidFill>
                  <a:srgbClr val="4B4B4B"/>
                </a:solidFill>
              </a:rPr>
              <a:t>Use as examples in the </a:t>
            </a:r>
            <a:r>
              <a:rPr lang="en-GB" dirty="0" smtClean="0">
                <a:solidFill>
                  <a:srgbClr val="4B4B4B"/>
                </a:solidFill>
              </a:rPr>
              <a:t>classroom</a:t>
            </a:r>
          </a:p>
          <a:p>
            <a:pPr>
              <a:spcBef>
                <a:spcPts val="0"/>
              </a:spcBef>
            </a:pPr>
            <a:endParaRPr lang="en-GB" dirty="0" smtClean="0">
              <a:solidFill>
                <a:srgbClr val="4B4B4B"/>
              </a:solidFill>
            </a:endParaRPr>
          </a:p>
          <a:p>
            <a:pPr>
              <a:spcBef>
                <a:spcPts val="0"/>
              </a:spcBef>
            </a:pPr>
            <a:r>
              <a:rPr lang="en-GB" dirty="0" smtClean="0">
                <a:solidFill>
                  <a:srgbClr val="4B4B4B"/>
                </a:solidFill>
              </a:rPr>
              <a:t>Look </a:t>
            </a:r>
            <a:r>
              <a:rPr lang="en-GB" dirty="0">
                <a:solidFill>
                  <a:srgbClr val="4B4B4B"/>
                </a:solidFill>
              </a:rPr>
              <a:t>at key points in the response </a:t>
            </a:r>
            <a:r>
              <a:rPr lang="en-GB" dirty="0" smtClean="0">
                <a:solidFill>
                  <a:srgbClr val="4B4B4B"/>
                </a:solidFill>
              </a:rPr>
              <a:t>that gain marks</a:t>
            </a:r>
          </a:p>
          <a:p>
            <a:pPr>
              <a:spcBef>
                <a:spcPts val="0"/>
              </a:spcBef>
            </a:pPr>
            <a:endParaRPr lang="en-GB" dirty="0" smtClean="0">
              <a:solidFill>
                <a:srgbClr val="4B4B4B"/>
              </a:solidFill>
            </a:endParaRPr>
          </a:p>
          <a:p>
            <a:pPr>
              <a:spcBef>
                <a:spcPts val="0"/>
              </a:spcBef>
            </a:pPr>
            <a:r>
              <a:rPr lang="en-GB" dirty="0" smtClean="0">
                <a:solidFill>
                  <a:srgbClr val="4B4B4B"/>
                </a:solidFill>
              </a:rPr>
              <a:t>Discuss mark scheme requirements with students</a:t>
            </a:r>
          </a:p>
          <a:p>
            <a:pPr>
              <a:spcBef>
                <a:spcPts val="0"/>
              </a:spcBef>
            </a:pPr>
            <a:endParaRPr lang="en-GB" dirty="0">
              <a:solidFill>
                <a:srgbClr val="4B4B4B"/>
              </a:solidFill>
            </a:endParaRPr>
          </a:p>
          <a:p>
            <a:pPr>
              <a:spcBef>
                <a:spcPts val="0"/>
              </a:spcBef>
            </a:pPr>
            <a:r>
              <a:rPr lang="en-GB" dirty="0" smtClean="0">
                <a:solidFill>
                  <a:srgbClr val="4B4B4B"/>
                </a:solidFill>
              </a:rPr>
              <a:t>Students mark their own or each other’s work</a:t>
            </a:r>
          </a:p>
          <a:p>
            <a:pPr>
              <a:spcBef>
                <a:spcPts val="0"/>
              </a:spcBef>
            </a:pPr>
            <a:endParaRPr lang="en-GB" dirty="0" smtClean="0">
              <a:solidFill>
                <a:srgbClr val="4B4B4B"/>
              </a:solidFill>
            </a:endParaRPr>
          </a:p>
          <a:p>
            <a:pPr>
              <a:spcBef>
                <a:spcPts val="0"/>
              </a:spcBef>
            </a:pPr>
            <a:r>
              <a:rPr lang="en-GB" dirty="0" smtClean="0">
                <a:solidFill>
                  <a:srgbClr val="4B4B4B"/>
                </a:solidFill>
              </a:rPr>
              <a:t>Group discussions on how a response could be improved to gain more marks</a:t>
            </a:r>
          </a:p>
          <a:p>
            <a:pPr>
              <a:spcAft>
                <a:spcPts val="600"/>
              </a:spcAft>
            </a:pPr>
            <a:endParaRPr lang="en-GB" dirty="0" smtClean="0">
              <a:solidFill>
                <a:srgbClr val="4B4B4B"/>
              </a:solidFill>
            </a:endParaRPr>
          </a:p>
          <a:p>
            <a:pPr>
              <a:spcAft>
                <a:spcPts val="600"/>
              </a:spcAft>
            </a:pPr>
            <a:endParaRPr lang="en-GB" dirty="0" smtClean="0">
              <a:solidFill>
                <a:srgbClr val="4B4B4B"/>
              </a:solidFill>
            </a:endParaRPr>
          </a:p>
          <a:p>
            <a:pPr>
              <a:spcAft>
                <a:spcPts val="600"/>
              </a:spcAft>
            </a:pPr>
            <a:endParaRPr lang="en-GB" dirty="0" smtClean="0"/>
          </a:p>
          <a:p>
            <a:pPr marL="0" indent="0">
              <a:buNone/>
            </a:pPr>
            <a:r>
              <a:rPr lang="en-GB" dirty="0" smtClean="0"/>
              <a:t/>
            </a:r>
            <a:br>
              <a:rPr lang="en-GB" dirty="0" smtClean="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63</a:t>
            </a:fld>
            <a:endParaRPr lang="en-GB" dirty="0"/>
          </a:p>
        </p:txBody>
      </p:sp>
    </p:spTree>
    <p:extLst>
      <p:ext uri="{BB962C8B-B14F-4D97-AF65-F5344CB8AC3E}">
        <p14:creationId xmlns:p14="http://schemas.microsoft.com/office/powerpoint/2010/main" val="16017166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Factors that contribute to level </a:t>
            </a:r>
            <a:r>
              <a:rPr lang="en-GB" dirty="0"/>
              <a:t>of demand</a:t>
            </a:r>
            <a:endParaRPr lang="en-GB" sz="3200" dirty="0"/>
          </a:p>
        </p:txBody>
      </p:sp>
      <p:sp>
        <p:nvSpPr>
          <p:cNvPr id="6" name="Footer Placeholder 5"/>
          <p:cNvSpPr>
            <a:spLocks noGrp="1"/>
          </p:cNvSpPr>
          <p:nvPr>
            <p:ph type="ftr" sz="quarter" idx="10"/>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a:ln w="38100">
            <a:noFill/>
          </a:ln>
        </p:spPr>
        <p:txBody>
          <a:bodyPr/>
          <a:lstStyle/>
          <a:p>
            <a:pPr>
              <a:spcBef>
                <a:spcPts val="0"/>
              </a:spcBef>
            </a:pPr>
            <a:r>
              <a:rPr lang="en-GB" dirty="0" smtClean="0">
                <a:solidFill>
                  <a:srgbClr val="4B4B4B"/>
                </a:solidFill>
              </a:rPr>
              <a:t>Content being assessed</a:t>
            </a:r>
          </a:p>
          <a:p>
            <a:pPr>
              <a:spcBef>
                <a:spcPts val="0"/>
              </a:spcBef>
            </a:pPr>
            <a:endParaRPr lang="en-GB" dirty="0" smtClean="0">
              <a:solidFill>
                <a:srgbClr val="4B4B4B"/>
              </a:solidFill>
            </a:endParaRPr>
          </a:p>
          <a:p>
            <a:pPr>
              <a:spcBef>
                <a:spcPts val="0"/>
              </a:spcBef>
            </a:pPr>
            <a:r>
              <a:rPr lang="en-GB" dirty="0" smtClean="0">
                <a:solidFill>
                  <a:srgbClr val="4B4B4B"/>
                </a:solidFill>
              </a:rPr>
              <a:t>Command word</a:t>
            </a:r>
          </a:p>
          <a:p>
            <a:pPr>
              <a:spcBef>
                <a:spcPts val="0"/>
              </a:spcBef>
            </a:pPr>
            <a:endParaRPr lang="en-GB" dirty="0" smtClean="0">
              <a:solidFill>
                <a:srgbClr val="4B4B4B"/>
              </a:solidFill>
            </a:endParaRPr>
          </a:p>
          <a:p>
            <a:pPr>
              <a:spcBef>
                <a:spcPts val="0"/>
              </a:spcBef>
            </a:pPr>
            <a:r>
              <a:rPr lang="en-GB" dirty="0" smtClean="0">
                <a:solidFill>
                  <a:srgbClr val="4B4B4B"/>
                </a:solidFill>
              </a:rPr>
              <a:t>Amount of cueing</a:t>
            </a:r>
          </a:p>
          <a:p>
            <a:pPr>
              <a:spcBef>
                <a:spcPts val="0"/>
              </a:spcBef>
            </a:pPr>
            <a:endParaRPr lang="en-GB" dirty="0" smtClean="0">
              <a:solidFill>
                <a:srgbClr val="4B4B4B"/>
              </a:solidFill>
            </a:endParaRPr>
          </a:p>
          <a:p>
            <a:pPr>
              <a:spcBef>
                <a:spcPts val="0"/>
              </a:spcBef>
            </a:pPr>
            <a:r>
              <a:rPr lang="en-GB" dirty="0" smtClean="0">
                <a:solidFill>
                  <a:srgbClr val="4B4B4B"/>
                </a:solidFill>
              </a:rPr>
              <a:t>Type of question</a:t>
            </a:r>
          </a:p>
          <a:p>
            <a:pPr>
              <a:spcBef>
                <a:spcPts val="0"/>
              </a:spcBef>
            </a:pPr>
            <a:endParaRPr lang="en-GB" dirty="0" smtClean="0">
              <a:solidFill>
                <a:srgbClr val="4B4B4B"/>
              </a:solidFill>
            </a:endParaRPr>
          </a:p>
          <a:p>
            <a:pPr>
              <a:spcBef>
                <a:spcPts val="0"/>
              </a:spcBef>
            </a:pPr>
            <a:r>
              <a:rPr lang="en-GB" dirty="0" smtClean="0">
                <a:solidFill>
                  <a:srgbClr val="4B4B4B"/>
                </a:solidFill>
              </a:rPr>
              <a:t>Amount/complexity of data</a:t>
            </a:r>
          </a:p>
          <a:p>
            <a:pPr>
              <a:spcBef>
                <a:spcPts val="0"/>
              </a:spcBef>
            </a:pPr>
            <a:endParaRPr lang="en-GB" dirty="0" smtClean="0">
              <a:solidFill>
                <a:srgbClr val="4B4B4B"/>
              </a:solidFill>
            </a:endParaRPr>
          </a:p>
          <a:p>
            <a:pPr>
              <a:spcBef>
                <a:spcPts val="0"/>
              </a:spcBef>
            </a:pPr>
            <a:r>
              <a:rPr lang="en-GB" dirty="0" smtClean="0">
                <a:solidFill>
                  <a:srgbClr val="4B4B4B"/>
                </a:solidFill>
              </a:rPr>
              <a:t>Context</a:t>
            </a:r>
          </a:p>
          <a:p>
            <a:pPr>
              <a:spcAft>
                <a:spcPts val="600"/>
              </a:spcAft>
            </a:pPr>
            <a:endParaRPr lang="en-GB" dirty="0" smtClean="0">
              <a:solidFill>
                <a:srgbClr val="4B4B4B"/>
              </a:solidFill>
            </a:endParaRPr>
          </a:p>
          <a:p>
            <a:pPr>
              <a:spcAft>
                <a:spcPts val="600"/>
              </a:spcAft>
            </a:pPr>
            <a:endParaRPr lang="en-GB" dirty="0" smtClean="0">
              <a:solidFill>
                <a:srgbClr val="4B4B4B"/>
              </a:solidFill>
            </a:endParaRPr>
          </a:p>
          <a:p>
            <a:pPr>
              <a:spcAft>
                <a:spcPts val="600"/>
              </a:spcAft>
            </a:pPr>
            <a:endParaRPr lang="en-GB" dirty="0" smtClean="0">
              <a:solidFill>
                <a:srgbClr val="4B4B4B"/>
              </a:solidFill>
            </a:endParaRPr>
          </a:p>
          <a:p>
            <a:pPr>
              <a:spcAft>
                <a:spcPts val="600"/>
              </a:spcAft>
            </a:pPr>
            <a:endParaRPr lang="en-GB" dirty="0" smtClean="0"/>
          </a:p>
          <a:p>
            <a:pPr marL="0" indent="0">
              <a:buNone/>
            </a:pPr>
            <a:r>
              <a:rPr lang="en-GB" dirty="0" smtClean="0"/>
              <a:t/>
            </a:r>
            <a:br>
              <a:rPr lang="en-GB" dirty="0" smtClean="0"/>
            </a:br>
            <a:r>
              <a:rPr lang="en-GB" dirty="0" smtClean="0"/>
              <a:t>						</a:t>
            </a:r>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64</a:t>
            </a:fld>
            <a:endParaRPr lang="en-GB" dirty="0"/>
          </a:p>
        </p:txBody>
      </p:sp>
    </p:spTree>
    <p:extLst>
      <p:ext uri="{BB962C8B-B14F-4D97-AF65-F5344CB8AC3E}">
        <p14:creationId xmlns:p14="http://schemas.microsoft.com/office/powerpoint/2010/main" val="28051280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a:spcBef>
                <a:spcPts val="0"/>
              </a:spcBef>
            </a:pPr>
            <a:r>
              <a:rPr lang="en-GB" dirty="0" smtClean="0"/>
              <a:t>Regular updates via the website including ‘Insight reports’ in ‘Assess’ section of specification web pages</a:t>
            </a:r>
          </a:p>
          <a:p>
            <a:pPr>
              <a:spcBef>
                <a:spcPts val="0"/>
              </a:spcBef>
            </a:pPr>
            <a:endParaRPr lang="en-GB" dirty="0" smtClean="0"/>
          </a:p>
          <a:p>
            <a:pPr>
              <a:spcBef>
                <a:spcPts val="0"/>
              </a:spcBef>
            </a:pPr>
            <a:r>
              <a:rPr lang="en-GB" dirty="0" smtClean="0"/>
              <a:t>Secure key materials via e-AQA website including Enhanced Result Analysis (to pupil level); secure papers and resources</a:t>
            </a:r>
          </a:p>
          <a:p>
            <a:pPr marL="0" indent="0">
              <a:spcBef>
                <a:spcPts val="0"/>
              </a:spcBef>
              <a:buNone/>
            </a:pPr>
            <a:endParaRPr lang="en-GB" dirty="0" smtClean="0"/>
          </a:p>
          <a:p>
            <a:pPr>
              <a:spcBef>
                <a:spcPts val="0"/>
              </a:spcBef>
            </a:pPr>
            <a:r>
              <a:rPr lang="en-GB" dirty="0" smtClean="0"/>
              <a:t>Telephone and email helplines</a:t>
            </a:r>
          </a:p>
          <a:p>
            <a:pPr>
              <a:spcBef>
                <a:spcPts val="0"/>
              </a:spcBef>
            </a:pPr>
            <a:endParaRPr lang="en-GB" dirty="0" smtClean="0"/>
          </a:p>
          <a:p>
            <a:pPr>
              <a:spcBef>
                <a:spcPts val="0"/>
              </a:spcBef>
            </a:pPr>
            <a:r>
              <a:rPr lang="en-GB" dirty="0" smtClean="0"/>
              <a:t>Termly local hub groups</a:t>
            </a:r>
          </a:p>
          <a:p>
            <a:pPr>
              <a:spcBef>
                <a:spcPts val="0"/>
              </a:spcBef>
            </a:pPr>
            <a:endParaRPr lang="en-GB" dirty="0"/>
          </a:p>
          <a:p>
            <a:pPr>
              <a:spcBef>
                <a:spcPts val="0"/>
              </a:spcBef>
            </a:pPr>
            <a:r>
              <a:rPr lang="en-GB" dirty="0" smtClean="0"/>
              <a:t>Various CPD events (costed)</a:t>
            </a:r>
          </a:p>
          <a:p>
            <a:endParaRPr lang="en-GB"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65</a:t>
            </a:fld>
            <a:endParaRPr lang="en-GB" dirty="0"/>
          </a:p>
        </p:txBody>
      </p:sp>
    </p:spTree>
    <p:extLst>
      <p:ext uri="{BB962C8B-B14F-4D97-AF65-F5344CB8AC3E}">
        <p14:creationId xmlns:p14="http://schemas.microsoft.com/office/powerpoint/2010/main" val="3995356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 award scheme</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a:spcBef>
                <a:spcPts val="0"/>
              </a:spcBef>
            </a:pPr>
            <a:r>
              <a:rPr lang="en-GB" dirty="0" smtClean="0"/>
              <a:t>Remember ‘Record of achievement’ folders?</a:t>
            </a:r>
          </a:p>
          <a:p>
            <a:pPr>
              <a:spcBef>
                <a:spcPts val="0"/>
              </a:spcBef>
            </a:pPr>
            <a:endParaRPr lang="en-GB" dirty="0"/>
          </a:p>
          <a:p>
            <a:pPr>
              <a:spcBef>
                <a:spcPts val="0"/>
              </a:spcBef>
            </a:pPr>
            <a:r>
              <a:rPr lang="en-GB" dirty="0" smtClean="0"/>
              <a:t>Certification against any criteria is available through our UAS – students meeting criteria, set by teachers, or from a pool, get a certificate</a:t>
            </a:r>
          </a:p>
          <a:p>
            <a:pPr>
              <a:spcBef>
                <a:spcPts val="0"/>
              </a:spcBef>
            </a:pPr>
            <a:endParaRPr lang="en-GB" dirty="0"/>
          </a:p>
          <a:p>
            <a:pPr>
              <a:spcBef>
                <a:spcPts val="0"/>
              </a:spcBef>
            </a:pPr>
            <a:r>
              <a:rPr lang="en-GB" dirty="0" smtClean="0"/>
              <a:t>Works well alongside Entry Level Certificate and is being explored in a wider context – such as the STEM award materials</a:t>
            </a: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66</a:t>
            </a:fld>
            <a:endParaRPr lang="en-GB" dirty="0"/>
          </a:p>
        </p:txBody>
      </p:sp>
    </p:spTree>
    <p:extLst>
      <p:ext uri="{BB962C8B-B14F-4D97-AF65-F5344CB8AC3E}">
        <p14:creationId xmlns:p14="http://schemas.microsoft.com/office/powerpoint/2010/main" val="3890601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 work with us</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a:spcBef>
                <a:spcPts val="0"/>
              </a:spcBef>
            </a:pPr>
            <a:r>
              <a:rPr lang="en-GB" dirty="0" smtClean="0"/>
              <a:t>How much teaching time do you get for GCSE in each year?</a:t>
            </a:r>
          </a:p>
          <a:p>
            <a:pPr>
              <a:spcBef>
                <a:spcPts val="0"/>
              </a:spcBef>
            </a:pPr>
            <a:r>
              <a:rPr lang="en-GB" dirty="0" smtClean="0"/>
              <a:t>How many teachers are there in the department who are not Science graduates? (out of how many FTE?)</a:t>
            </a:r>
          </a:p>
          <a:p>
            <a:pPr>
              <a:spcBef>
                <a:spcPts val="0"/>
              </a:spcBef>
            </a:pPr>
            <a:r>
              <a:rPr lang="en-GB" dirty="0" smtClean="0"/>
              <a:t>How many GCSE students were taught by supply teachers for more than one week?</a:t>
            </a:r>
          </a:p>
          <a:p>
            <a:pPr>
              <a:spcBef>
                <a:spcPts val="0"/>
              </a:spcBef>
            </a:pPr>
            <a:r>
              <a:rPr lang="en-GB" dirty="0" smtClean="0"/>
              <a:t>How much time do students spend on practical work on average in a week?</a:t>
            </a:r>
          </a:p>
          <a:p>
            <a:pPr>
              <a:spcBef>
                <a:spcPts val="0"/>
              </a:spcBef>
            </a:pPr>
            <a:r>
              <a:rPr lang="en-GB" dirty="0" smtClean="0"/>
              <a:t>Who makes the decision about tier of entry? What is your entry policy based on?</a:t>
            </a:r>
          </a:p>
          <a:p>
            <a:pPr marL="0" indent="0">
              <a:spcBef>
                <a:spcPts val="0"/>
              </a:spcBef>
              <a:buNone/>
            </a:pPr>
            <a:r>
              <a:rPr lang="en-GB" dirty="0" smtClean="0">
                <a:solidFill>
                  <a:schemeClr val="tx2"/>
                </a:solidFill>
              </a:rPr>
              <a:t>To help us with this, please provide your email address, school/college name and the data you have to hand.</a:t>
            </a:r>
          </a:p>
          <a:p>
            <a:pPr>
              <a:spcBef>
                <a:spcPts val="0"/>
              </a:spcBef>
            </a:pP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67</a:t>
            </a:fld>
            <a:endParaRPr lang="en-GB" dirty="0"/>
          </a:p>
        </p:txBody>
      </p:sp>
    </p:spTree>
    <p:extLst>
      <p:ext uri="{BB962C8B-B14F-4D97-AF65-F5344CB8AC3E}">
        <p14:creationId xmlns:p14="http://schemas.microsoft.com/office/powerpoint/2010/main" val="40726503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did we do?</a:t>
            </a:r>
            <a:endParaRPr lang="en-GB" sz="3200"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6" name="Slide Number Placeholder 2"/>
          <p:cNvSpPr>
            <a:spLocks noGrp="1"/>
          </p:cNvSpPr>
          <p:nvPr>
            <p:ph type="sldNum" sz="quarter" idx="4"/>
          </p:nvPr>
        </p:nvSpPr>
        <p:spPr/>
        <p:txBody>
          <a:bodyPr/>
          <a:lstStyle/>
          <a:p>
            <a:fld id="{9D4704D4-DAEA-4D4A-A9DC-4373E3AC7101}" type="slidenum">
              <a:rPr lang="en-GB" smtClean="0"/>
              <a:pPr/>
              <a:t>68</a:t>
            </a:fld>
            <a:endParaRPr lang="en-GB"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t>
            </a:r>
            <a:r>
              <a:rPr lang="en-GB" sz="2400" b="1" dirty="0" smtClean="0"/>
              <a:t>app</a:t>
            </a:r>
            <a:r>
              <a:rPr lang="en-GB" sz="2400" dirty="0" smtClean="0"/>
              <a:t>.</a:t>
            </a:r>
          </a:p>
          <a:p>
            <a:pPr>
              <a:spcBef>
                <a:spcPts val="0"/>
              </a:spcBef>
            </a:pPr>
            <a:endParaRPr lang="en-GB" sz="2400" dirty="0"/>
          </a:p>
          <a:p>
            <a:pPr>
              <a:spcBef>
                <a:spcPts val="0"/>
              </a:spcBef>
            </a:pPr>
            <a:r>
              <a:rPr lang="en-GB" sz="2400" dirty="0" smtClean="0"/>
              <a:t>Using </a:t>
            </a:r>
            <a:r>
              <a:rPr lang="en-GB" sz="2400" dirty="0"/>
              <a:t>the </a:t>
            </a:r>
            <a:r>
              <a:rPr lang="en-GB" sz="2400" dirty="0" smtClean="0"/>
              <a:t>postcards provided, </a:t>
            </a:r>
            <a:r>
              <a:rPr lang="en-GB" sz="2400" dirty="0"/>
              <a:t>please </a:t>
            </a:r>
            <a:r>
              <a:rPr lang="en-GB" sz="2400" dirty="0" smtClean="0"/>
              <a:t>write:</a:t>
            </a:r>
          </a:p>
          <a:p>
            <a:pPr lvl="1">
              <a:spcBef>
                <a:spcPts val="0"/>
              </a:spcBef>
              <a:buFont typeface="Arial" panose="020B0604020202020204" pitchFamily="34" charset="0"/>
              <a:buChar char="•"/>
            </a:pPr>
            <a:r>
              <a:rPr lang="en-GB" sz="2400" dirty="0" smtClean="0"/>
              <a:t>one thing you enjoyed about our session or will take away for your teaching</a:t>
            </a:r>
          </a:p>
          <a:p>
            <a:pPr lvl="1">
              <a:spcBef>
                <a:spcPts val="0"/>
              </a:spcBef>
              <a:buFont typeface="Arial" panose="020B0604020202020204" pitchFamily="34" charset="0"/>
              <a:buChar char="•"/>
            </a:pPr>
            <a:r>
              <a:rPr lang="en-GB" sz="2400" dirty="0" smtClean="0"/>
              <a:t>one thing you feel could </a:t>
            </a:r>
            <a:r>
              <a:rPr lang="en-GB" sz="2400" dirty="0"/>
              <a:t>be </a:t>
            </a:r>
            <a:r>
              <a:rPr lang="en-GB" sz="2400" dirty="0" smtClean="0"/>
              <a:t>improved.</a:t>
            </a:r>
          </a:p>
          <a:p>
            <a:pPr lvl="1">
              <a:spcBef>
                <a:spcPts val="0"/>
              </a:spcBef>
              <a:buFont typeface="Arial" panose="020B0604020202020204" pitchFamily="34" charset="0"/>
              <a:buChar char="•"/>
            </a:pPr>
            <a:endParaRPr lang="en-GB" sz="2400" dirty="0" smtClean="0"/>
          </a:p>
          <a:p>
            <a:pPr>
              <a:spcBef>
                <a:spcPts val="0"/>
              </a:spcBef>
              <a:buFont typeface="Arial" panose="020B0604020202020204" pitchFamily="34" charset="0"/>
              <a:buChar char="•"/>
            </a:pPr>
            <a:r>
              <a:rPr lang="en-GB" sz="2400" dirty="0" smtClean="0"/>
              <a:t>Please hand your postcard in as you leave.</a:t>
            </a:r>
            <a:endParaRPr lang="en-GB" sz="2400" dirty="0"/>
          </a:p>
          <a:p>
            <a:pPr lvl="1">
              <a:buFont typeface="Arial" panose="020B0604020202020204" pitchFamily="34" charset="0"/>
              <a:buChar char="•"/>
            </a:pPr>
            <a:endParaRPr lang="en-GB" sz="1800" dirty="0"/>
          </a:p>
          <a:p>
            <a:pPr marL="0" indent="0">
              <a:buNone/>
            </a:pPr>
            <a:endParaRPr lang="en-GB" dirty="0"/>
          </a:p>
        </p:txBody>
      </p:sp>
    </p:spTree>
    <p:extLst>
      <p:ext uri="{BB962C8B-B14F-4D97-AF65-F5344CB8AC3E}">
        <p14:creationId xmlns:p14="http://schemas.microsoft.com/office/powerpoint/2010/main" val="4499878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4" name="Slide Number Placeholder 3"/>
          <p:cNvSpPr>
            <a:spLocks noGrp="1"/>
          </p:cNvSpPr>
          <p:nvPr>
            <p:ph type="sldNum" sz="quarter" idx="10"/>
          </p:nvPr>
        </p:nvSpPr>
        <p:spPr/>
        <p:txBody>
          <a:bodyPr/>
          <a:lstStyle/>
          <a:p>
            <a:fld id="{9D4704D4-DAEA-4D4A-A9DC-4373E3AC7101}" type="slidenum">
              <a:rPr lang="en-GB" smtClean="0"/>
              <a:pPr/>
              <a:t>69</a:t>
            </a:fld>
            <a:endParaRPr lang="en-GB" dirty="0"/>
          </a:p>
        </p:txBody>
      </p:sp>
    </p:spTree>
    <p:extLst>
      <p:ext uri="{BB962C8B-B14F-4D97-AF65-F5344CB8AC3E}">
        <p14:creationId xmlns:p14="http://schemas.microsoft.com/office/powerpoint/2010/main" val="690332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Grade by </a:t>
            </a:r>
            <a:r>
              <a:rPr lang="en-GB" dirty="0"/>
              <a:t>g</a:t>
            </a:r>
            <a:r>
              <a:rPr lang="en-GB" dirty="0" smtClean="0"/>
              <a:t>ender</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0057792"/>
              </p:ext>
            </p:extLst>
          </p:nvPr>
        </p:nvGraphicFramePr>
        <p:xfrm>
          <a:off x="539750" y="2254100"/>
          <a:ext cx="8045872" cy="2931160"/>
        </p:xfrm>
        <a:graphic>
          <a:graphicData uri="http://schemas.openxmlformats.org/drawingml/2006/table">
            <a:tbl>
              <a:tblPr firstRow="1" bandRow="1">
                <a:tableStyleId>{5940675A-B579-460E-94D1-54222C63F5DA}</a:tableStyleId>
              </a:tblPr>
              <a:tblGrid>
                <a:gridCol w="2110152"/>
                <a:gridCol w="1187144"/>
                <a:gridCol w="1187144"/>
                <a:gridCol w="1187144"/>
                <a:gridCol w="1187144"/>
                <a:gridCol w="1187144"/>
              </a:tblGrid>
              <a:tr h="370840">
                <a:tc>
                  <a:txBody>
                    <a:bodyPr/>
                    <a:lstStyle/>
                    <a:p>
                      <a:pPr algn="l"/>
                      <a:r>
                        <a:rPr lang="en-GB" dirty="0" smtClean="0">
                          <a:solidFill>
                            <a:schemeClr val="bg1"/>
                          </a:solidFill>
                          <a:latin typeface="AQA Chevin Pro DemiBold" panose="020F0703030000060003" pitchFamily="34" charset="0"/>
                        </a:rPr>
                        <a:t>GCSE</a:t>
                      </a:r>
                      <a:endParaRPr lang="en-GB" dirty="0">
                        <a:solidFill>
                          <a:schemeClr val="bg1"/>
                        </a:solidFill>
                        <a:latin typeface="AQA Chevin Pro DemiBold" panose="020F0703030000060003" pitchFamily="34" charset="0"/>
                      </a:endParaRPr>
                    </a:p>
                  </a:txBody>
                  <a:tcPr marL="103859" marR="103859">
                    <a:solidFill>
                      <a:schemeClr val="tx2"/>
                    </a:solidFill>
                  </a:tcPr>
                </a:tc>
                <a:tc>
                  <a:txBody>
                    <a:bodyPr/>
                    <a:lstStyle/>
                    <a:p>
                      <a:pPr algn="l"/>
                      <a:endParaRPr lang="en-GB" dirty="0">
                        <a:solidFill>
                          <a:schemeClr val="bg1"/>
                        </a:solidFill>
                        <a:latin typeface="AQA Chevin Pro DemiBold" panose="020F0703030000060003" pitchFamily="34" charset="0"/>
                      </a:endParaRPr>
                    </a:p>
                  </a:txBody>
                  <a:tcPr marL="103859" marR="103859">
                    <a:solidFill>
                      <a:schemeClr val="tx2"/>
                    </a:solidFill>
                  </a:tcPr>
                </a:tc>
                <a:tc>
                  <a:txBody>
                    <a:bodyPr/>
                    <a:lstStyle/>
                    <a:p>
                      <a:pPr algn="l"/>
                      <a:r>
                        <a:rPr lang="en-GB" dirty="0" smtClean="0">
                          <a:solidFill>
                            <a:schemeClr val="bg1"/>
                          </a:solidFill>
                          <a:latin typeface="AQA Chevin Pro DemiBold" panose="020F0703030000060003" pitchFamily="34" charset="0"/>
                        </a:rPr>
                        <a:t>Grade 1</a:t>
                      </a:r>
                      <a:endParaRPr lang="en-GB" dirty="0">
                        <a:solidFill>
                          <a:schemeClr val="bg1"/>
                        </a:solidFill>
                        <a:latin typeface="AQA Chevin Pro DemiBold" panose="020F0703030000060003" pitchFamily="34" charset="0"/>
                      </a:endParaRPr>
                    </a:p>
                  </a:txBody>
                  <a:tcPr marL="103859" marR="103859">
                    <a:solidFill>
                      <a:schemeClr val="tx2"/>
                    </a:solidFill>
                  </a:tcPr>
                </a:tc>
                <a:tc>
                  <a:txBody>
                    <a:bodyPr/>
                    <a:lstStyle/>
                    <a:p>
                      <a:pPr algn="l"/>
                      <a:r>
                        <a:rPr lang="en-GB" dirty="0" smtClean="0">
                          <a:solidFill>
                            <a:schemeClr val="bg1"/>
                          </a:solidFill>
                          <a:latin typeface="AQA Chevin Pro DemiBold" panose="020F0703030000060003" pitchFamily="34" charset="0"/>
                        </a:rPr>
                        <a:t>Grade 4</a:t>
                      </a:r>
                      <a:endParaRPr lang="en-GB" dirty="0">
                        <a:solidFill>
                          <a:schemeClr val="bg1"/>
                        </a:solidFill>
                        <a:latin typeface="AQA Chevin Pro DemiBold" panose="020F0703030000060003" pitchFamily="34" charset="0"/>
                      </a:endParaRPr>
                    </a:p>
                  </a:txBody>
                  <a:tcPr marL="103859" marR="103859">
                    <a:solidFill>
                      <a:schemeClr val="tx2"/>
                    </a:solidFill>
                  </a:tcPr>
                </a:tc>
                <a:tc>
                  <a:txBody>
                    <a:bodyPr/>
                    <a:lstStyle/>
                    <a:p>
                      <a:pPr algn="l"/>
                      <a:r>
                        <a:rPr lang="en-GB" dirty="0" smtClean="0">
                          <a:solidFill>
                            <a:schemeClr val="bg1"/>
                          </a:solidFill>
                          <a:latin typeface="AQA Chevin Pro DemiBold" panose="020F0703030000060003" pitchFamily="34" charset="0"/>
                        </a:rPr>
                        <a:t>Grade 7</a:t>
                      </a:r>
                      <a:endParaRPr lang="en-GB" dirty="0">
                        <a:solidFill>
                          <a:schemeClr val="bg1"/>
                        </a:solidFill>
                        <a:latin typeface="AQA Chevin Pro DemiBold" panose="020F0703030000060003" pitchFamily="34" charset="0"/>
                      </a:endParaRPr>
                    </a:p>
                  </a:txBody>
                  <a:tcPr marL="103859" marR="103859">
                    <a:solidFill>
                      <a:schemeClr val="tx2"/>
                    </a:solidFill>
                  </a:tcPr>
                </a:tc>
                <a:tc>
                  <a:txBody>
                    <a:bodyPr/>
                    <a:lstStyle/>
                    <a:p>
                      <a:pPr algn="l"/>
                      <a:r>
                        <a:rPr lang="en-GB" dirty="0" smtClean="0">
                          <a:solidFill>
                            <a:schemeClr val="bg1"/>
                          </a:solidFill>
                          <a:latin typeface="AQA Chevin Pro DemiBold" panose="020F0703030000060003" pitchFamily="34" charset="0"/>
                        </a:rPr>
                        <a:t>Grade 9</a:t>
                      </a:r>
                      <a:endParaRPr lang="en-GB" dirty="0">
                        <a:solidFill>
                          <a:schemeClr val="bg1"/>
                        </a:solidFill>
                        <a:latin typeface="AQA Chevin Pro DemiBold" panose="020F0703030000060003" pitchFamily="34" charset="0"/>
                      </a:endParaRPr>
                    </a:p>
                  </a:txBody>
                  <a:tcPr marL="103859" marR="103859">
                    <a:solidFill>
                      <a:schemeClr val="tx2"/>
                    </a:solidFill>
                  </a:tcPr>
                </a:tc>
              </a:tr>
              <a:tr h="370840">
                <a:tc>
                  <a:txBody>
                    <a:bodyPr/>
                    <a:lstStyle/>
                    <a:p>
                      <a:pPr algn="l"/>
                      <a:r>
                        <a:rPr lang="en-GB" dirty="0" smtClean="0"/>
                        <a:t>Combined Science</a:t>
                      </a:r>
                    </a:p>
                  </a:txBody>
                  <a:tcPr marL="103859" marR="103859"/>
                </a:tc>
                <a:tc>
                  <a:txBody>
                    <a:bodyPr/>
                    <a:lstStyle/>
                    <a:p>
                      <a:pPr algn="l"/>
                      <a:r>
                        <a:rPr lang="en-GB" dirty="0" smtClean="0"/>
                        <a:t>Male              Female </a:t>
                      </a:r>
                      <a:endParaRPr lang="en-GB" dirty="0"/>
                    </a:p>
                  </a:txBody>
                  <a:tcPr marL="103859" marR="103859"/>
                </a:tc>
                <a:tc>
                  <a:txBody>
                    <a:bodyPr/>
                    <a:lstStyle/>
                    <a:p>
                      <a:pPr algn="l"/>
                      <a:r>
                        <a:rPr lang="en-GB" dirty="0" smtClean="0"/>
                        <a:t>97.8</a:t>
                      </a:r>
                    </a:p>
                    <a:p>
                      <a:pPr algn="l"/>
                      <a:r>
                        <a:rPr lang="en-GB" dirty="0" smtClean="0"/>
                        <a:t>98.7</a:t>
                      </a:r>
                      <a:endParaRPr lang="en-GB" dirty="0"/>
                    </a:p>
                  </a:txBody>
                  <a:tcPr marL="103859" marR="103859"/>
                </a:tc>
                <a:tc>
                  <a:txBody>
                    <a:bodyPr/>
                    <a:lstStyle/>
                    <a:p>
                      <a:pPr algn="l"/>
                      <a:r>
                        <a:rPr lang="en-GB" dirty="0" smtClean="0"/>
                        <a:t>52.1</a:t>
                      </a:r>
                    </a:p>
                    <a:p>
                      <a:pPr algn="l"/>
                      <a:r>
                        <a:rPr lang="en-GB" dirty="0" smtClean="0"/>
                        <a:t>57.5</a:t>
                      </a:r>
                      <a:endParaRPr lang="en-GB" dirty="0"/>
                    </a:p>
                  </a:txBody>
                  <a:tcPr marL="103859" marR="103859"/>
                </a:tc>
                <a:tc>
                  <a:txBody>
                    <a:bodyPr/>
                    <a:lstStyle/>
                    <a:p>
                      <a:pPr algn="l"/>
                      <a:r>
                        <a:rPr lang="en-GB" dirty="0" smtClean="0"/>
                        <a:t>6.4</a:t>
                      </a:r>
                    </a:p>
                    <a:p>
                      <a:pPr algn="l"/>
                      <a:r>
                        <a:rPr lang="en-GB" dirty="0" smtClean="0"/>
                        <a:t>8.4</a:t>
                      </a:r>
                      <a:endParaRPr lang="en-GB" dirty="0"/>
                    </a:p>
                  </a:txBody>
                  <a:tcPr marL="103859" marR="103859"/>
                </a:tc>
                <a:tc>
                  <a:txBody>
                    <a:bodyPr/>
                    <a:lstStyle/>
                    <a:p>
                      <a:pPr algn="l"/>
                      <a:r>
                        <a:rPr lang="en-GB" dirty="0" smtClean="0"/>
                        <a:t>0.7</a:t>
                      </a:r>
                    </a:p>
                    <a:p>
                      <a:pPr algn="l"/>
                      <a:r>
                        <a:rPr lang="en-GB" dirty="0" smtClean="0"/>
                        <a:t>1.0</a:t>
                      </a:r>
                      <a:endParaRPr lang="en-GB" dirty="0"/>
                    </a:p>
                  </a:txBody>
                  <a:tcPr marL="103859" marR="103859"/>
                </a:tc>
              </a:tr>
              <a:tr h="370840">
                <a:tc>
                  <a:txBody>
                    <a:bodyPr/>
                    <a:lstStyle/>
                    <a:p>
                      <a:pPr algn="l"/>
                      <a:r>
                        <a:rPr lang="en-GB" dirty="0" smtClean="0"/>
                        <a:t>Biology</a:t>
                      </a:r>
                    </a:p>
                    <a:p>
                      <a:pPr algn="l"/>
                      <a:endParaRPr lang="en-GB" dirty="0"/>
                    </a:p>
                  </a:txBody>
                  <a:tcPr marL="103859" marR="103859"/>
                </a:tc>
                <a:tc>
                  <a:txBody>
                    <a:bodyPr/>
                    <a:lstStyle/>
                    <a:p>
                      <a:pPr algn="l"/>
                      <a:r>
                        <a:rPr lang="en-GB" dirty="0" smtClean="0"/>
                        <a:t>Male </a:t>
                      </a:r>
                    </a:p>
                    <a:p>
                      <a:pPr algn="l"/>
                      <a:r>
                        <a:rPr lang="en-GB" dirty="0" smtClean="0"/>
                        <a:t>Female</a:t>
                      </a:r>
                      <a:endParaRPr lang="en-GB" dirty="0"/>
                    </a:p>
                  </a:txBody>
                  <a:tcPr marL="103859" marR="103859"/>
                </a:tc>
                <a:tc>
                  <a:txBody>
                    <a:bodyPr/>
                    <a:lstStyle/>
                    <a:p>
                      <a:pPr algn="l"/>
                      <a:r>
                        <a:rPr lang="en-GB" dirty="0" smtClean="0"/>
                        <a:t>99.0</a:t>
                      </a:r>
                    </a:p>
                    <a:p>
                      <a:pPr algn="l"/>
                      <a:r>
                        <a:rPr lang="en-GB" dirty="0" smtClean="0"/>
                        <a:t>99.2</a:t>
                      </a:r>
                      <a:endParaRPr lang="en-GB" dirty="0"/>
                    </a:p>
                  </a:txBody>
                  <a:tcPr marL="103859" marR="103859"/>
                </a:tc>
                <a:tc>
                  <a:txBody>
                    <a:bodyPr/>
                    <a:lstStyle/>
                    <a:p>
                      <a:pPr algn="l"/>
                      <a:r>
                        <a:rPr lang="en-GB" dirty="0" smtClean="0"/>
                        <a:t>88.7</a:t>
                      </a:r>
                      <a:br>
                        <a:rPr lang="en-GB" dirty="0" smtClean="0"/>
                      </a:br>
                      <a:r>
                        <a:rPr lang="en-GB" dirty="0" smtClean="0"/>
                        <a:t>89.7</a:t>
                      </a:r>
                      <a:endParaRPr lang="en-GB" dirty="0"/>
                    </a:p>
                  </a:txBody>
                  <a:tcPr marL="103859" marR="103859"/>
                </a:tc>
                <a:tc>
                  <a:txBody>
                    <a:bodyPr/>
                    <a:lstStyle/>
                    <a:p>
                      <a:pPr algn="l"/>
                      <a:r>
                        <a:rPr lang="en-GB" dirty="0" smtClean="0"/>
                        <a:t>39.3</a:t>
                      </a:r>
                    </a:p>
                    <a:p>
                      <a:pPr algn="l"/>
                      <a:r>
                        <a:rPr lang="en-GB" dirty="0" smtClean="0"/>
                        <a:t>43.6</a:t>
                      </a:r>
                      <a:endParaRPr lang="en-GB" dirty="0"/>
                    </a:p>
                  </a:txBody>
                  <a:tcPr marL="103859" marR="103859"/>
                </a:tc>
                <a:tc>
                  <a:txBody>
                    <a:bodyPr/>
                    <a:lstStyle/>
                    <a:p>
                      <a:pPr algn="l"/>
                      <a:r>
                        <a:rPr lang="en-GB" dirty="0" smtClean="0"/>
                        <a:t>10.8</a:t>
                      </a:r>
                    </a:p>
                    <a:p>
                      <a:pPr algn="l"/>
                      <a:r>
                        <a:rPr lang="en-GB" dirty="0" smtClean="0"/>
                        <a:t>13.1</a:t>
                      </a:r>
                      <a:endParaRPr lang="en-GB" dirty="0"/>
                    </a:p>
                  </a:txBody>
                  <a:tcPr marL="103859" marR="103859"/>
                </a:tc>
              </a:tr>
              <a:tr h="370840">
                <a:tc>
                  <a:txBody>
                    <a:bodyPr/>
                    <a:lstStyle/>
                    <a:p>
                      <a:pPr algn="l"/>
                      <a:r>
                        <a:rPr lang="en-GB" dirty="0" smtClean="0"/>
                        <a:t>Chemistry</a:t>
                      </a:r>
                    </a:p>
                    <a:p>
                      <a:pPr algn="l"/>
                      <a:endParaRPr lang="en-GB" dirty="0" smtClean="0"/>
                    </a:p>
                  </a:txBody>
                  <a:tcPr marL="103859" marR="103859"/>
                </a:tc>
                <a:tc>
                  <a:txBody>
                    <a:bodyPr/>
                    <a:lstStyle/>
                    <a:p>
                      <a:pPr algn="l"/>
                      <a:r>
                        <a:rPr lang="en-GB" dirty="0" smtClean="0"/>
                        <a:t>Male </a:t>
                      </a:r>
                    </a:p>
                    <a:p>
                      <a:pPr algn="l"/>
                      <a:r>
                        <a:rPr lang="en-GB" dirty="0" smtClean="0"/>
                        <a:t>Female</a:t>
                      </a:r>
                      <a:endParaRPr lang="en-GB" dirty="0"/>
                    </a:p>
                  </a:txBody>
                  <a:tcPr marL="103859" marR="103859"/>
                </a:tc>
                <a:tc>
                  <a:txBody>
                    <a:bodyPr/>
                    <a:lstStyle/>
                    <a:p>
                      <a:pPr algn="l"/>
                      <a:r>
                        <a:rPr lang="en-GB" dirty="0" smtClean="0"/>
                        <a:t>99.1</a:t>
                      </a:r>
                    </a:p>
                    <a:p>
                      <a:pPr algn="l"/>
                      <a:r>
                        <a:rPr lang="en-GB" dirty="0" smtClean="0"/>
                        <a:t>99.5</a:t>
                      </a:r>
                      <a:endParaRPr lang="en-GB" dirty="0"/>
                    </a:p>
                  </a:txBody>
                  <a:tcPr marL="103859" marR="103859"/>
                </a:tc>
                <a:tc>
                  <a:txBody>
                    <a:bodyPr/>
                    <a:lstStyle/>
                    <a:p>
                      <a:pPr algn="l"/>
                      <a:r>
                        <a:rPr lang="en-GB" dirty="0" smtClean="0"/>
                        <a:t>89.1</a:t>
                      </a:r>
                    </a:p>
                    <a:p>
                      <a:pPr algn="l"/>
                      <a:r>
                        <a:rPr lang="en-GB" dirty="0" smtClean="0"/>
                        <a:t>90.4</a:t>
                      </a:r>
                      <a:endParaRPr lang="en-GB" dirty="0"/>
                    </a:p>
                  </a:txBody>
                  <a:tcPr marL="103859" marR="103859"/>
                </a:tc>
                <a:tc>
                  <a:txBody>
                    <a:bodyPr/>
                    <a:lstStyle/>
                    <a:p>
                      <a:pPr algn="l"/>
                      <a:r>
                        <a:rPr lang="en-GB" dirty="0" smtClean="0"/>
                        <a:t>42.3</a:t>
                      </a:r>
                    </a:p>
                    <a:p>
                      <a:pPr algn="l"/>
                      <a:r>
                        <a:rPr lang="en-GB" dirty="0" smtClean="0"/>
                        <a:t>43.9</a:t>
                      </a:r>
                      <a:endParaRPr lang="en-GB" dirty="0"/>
                    </a:p>
                  </a:txBody>
                  <a:tcPr marL="103859" marR="103859"/>
                </a:tc>
                <a:tc>
                  <a:txBody>
                    <a:bodyPr/>
                    <a:lstStyle/>
                    <a:p>
                      <a:pPr algn="l"/>
                      <a:r>
                        <a:rPr lang="en-GB" dirty="0" smtClean="0"/>
                        <a:t>12.3</a:t>
                      </a:r>
                    </a:p>
                    <a:p>
                      <a:pPr algn="l"/>
                      <a:r>
                        <a:rPr lang="en-GB" dirty="0" smtClean="0"/>
                        <a:t>12.8</a:t>
                      </a:r>
                      <a:endParaRPr lang="en-GB" dirty="0"/>
                    </a:p>
                  </a:txBody>
                  <a:tcPr marL="103859" marR="103859"/>
                </a:tc>
              </a:tr>
              <a:tr h="370840">
                <a:tc>
                  <a:txBody>
                    <a:bodyPr/>
                    <a:lstStyle/>
                    <a:p>
                      <a:pPr algn="l"/>
                      <a:r>
                        <a:rPr lang="en-GB" dirty="0" smtClean="0"/>
                        <a:t>Physics</a:t>
                      </a:r>
                    </a:p>
                    <a:p>
                      <a:pPr algn="l"/>
                      <a:endParaRPr lang="en-GB" dirty="0" smtClean="0"/>
                    </a:p>
                  </a:txBody>
                  <a:tcPr marL="103859" marR="103859"/>
                </a:tc>
                <a:tc>
                  <a:txBody>
                    <a:bodyPr/>
                    <a:lstStyle/>
                    <a:p>
                      <a:pPr algn="l"/>
                      <a:r>
                        <a:rPr lang="en-GB" dirty="0" smtClean="0"/>
                        <a:t>Male Female </a:t>
                      </a:r>
                      <a:endParaRPr lang="en-GB" dirty="0"/>
                    </a:p>
                  </a:txBody>
                  <a:tcPr marL="103859" marR="103859"/>
                </a:tc>
                <a:tc>
                  <a:txBody>
                    <a:bodyPr/>
                    <a:lstStyle/>
                    <a:p>
                      <a:pPr algn="l"/>
                      <a:r>
                        <a:rPr lang="en-GB" dirty="0" smtClean="0"/>
                        <a:t>99.3</a:t>
                      </a:r>
                    </a:p>
                    <a:p>
                      <a:pPr algn="l"/>
                      <a:r>
                        <a:rPr lang="en-GB" dirty="0" smtClean="0"/>
                        <a:t>99.3</a:t>
                      </a:r>
                      <a:endParaRPr lang="en-GB" dirty="0"/>
                    </a:p>
                  </a:txBody>
                  <a:tcPr marL="103859" marR="103859"/>
                </a:tc>
                <a:tc>
                  <a:txBody>
                    <a:bodyPr/>
                    <a:lstStyle/>
                    <a:p>
                      <a:pPr algn="l"/>
                      <a:r>
                        <a:rPr lang="en-GB" dirty="0" smtClean="0"/>
                        <a:t>91.0</a:t>
                      </a:r>
                    </a:p>
                    <a:p>
                      <a:pPr algn="l"/>
                      <a:r>
                        <a:rPr lang="en-GB" dirty="0" smtClean="0"/>
                        <a:t>90.2</a:t>
                      </a:r>
                      <a:endParaRPr lang="en-GB" dirty="0"/>
                    </a:p>
                  </a:txBody>
                  <a:tcPr marL="103859" marR="103859"/>
                </a:tc>
                <a:tc>
                  <a:txBody>
                    <a:bodyPr/>
                    <a:lstStyle/>
                    <a:p>
                      <a:pPr algn="l"/>
                      <a:r>
                        <a:rPr lang="en-GB" dirty="0" smtClean="0"/>
                        <a:t>45.3</a:t>
                      </a:r>
                    </a:p>
                    <a:p>
                      <a:pPr algn="l"/>
                      <a:r>
                        <a:rPr lang="en-GB" dirty="0" smtClean="0"/>
                        <a:t>39.6</a:t>
                      </a:r>
                      <a:endParaRPr lang="en-GB" dirty="0"/>
                    </a:p>
                  </a:txBody>
                  <a:tcPr marL="103859" marR="103859"/>
                </a:tc>
                <a:tc>
                  <a:txBody>
                    <a:bodyPr/>
                    <a:lstStyle/>
                    <a:p>
                      <a:pPr algn="l"/>
                      <a:r>
                        <a:rPr lang="en-GB" dirty="0" smtClean="0"/>
                        <a:t>13.9</a:t>
                      </a:r>
                    </a:p>
                    <a:p>
                      <a:pPr algn="l"/>
                      <a:r>
                        <a:rPr lang="en-GB" dirty="0" smtClean="0"/>
                        <a:t>10.5</a:t>
                      </a:r>
                      <a:endParaRPr lang="en-GB" dirty="0"/>
                    </a:p>
                  </a:txBody>
                  <a:tcPr marL="103859" marR="103859"/>
                </a:tc>
              </a:tr>
            </a:tbl>
          </a:graphicData>
        </a:graphic>
      </p:graphicFrame>
      <p:sp>
        <p:nvSpPr>
          <p:cNvPr id="7" name="Content Placeholder 3"/>
          <p:cNvSpPr txBox="1">
            <a:spLocks/>
          </p:cNvSpPr>
          <p:nvPr/>
        </p:nvSpPr>
        <p:spPr>
          <a:xfrm>
            <a:off x="540000" y="1731713"/>
            <a:ext cx="8045200" cy="4406804"/>
          </a:xfrm>
          <a:prstGeom prst="rect">
            <a:avLst/>
          </a:prstGeom>
        </p:spPr>
        <p:txBody>
          <a:bodyPr vert="horz" lIns="0" tIns="0" rIns="91440" bIns="0" rtlCol="0">
            <a:noAutofit/>
          </a:bodyPr>
          <a:lstStyle>
            <a:lvl1pPr marL="360000" indent="-360000" algn="l" defTabSz="457200" rtl="0" eaLnBrk="1" latinLnBrk="0" hangingPunct="1">
              <a:lnSpc>
                <a:spcPct val="100000"/>
              </a:lnSpc>
              <a:spcBef>
                <a:spcPts val="400"/>
              </a:spcBef>
              <a:buClr>
                <a:srgbClr val="4B4B4B"/>
              </a:buClr>
              <a:buFont typeface="Arial"/>
              <a:buChar char="•"/>
              <a:defRPr sz="2400" kern="1200">
                <a:solidFill>
                  <a:schemeClr val="tx1"/>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dirty="0" smtClean="0"/>
              <a:t>Cumulative percentages</a:t>
            </a:r>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a:p>
          <a:p>
            <a:pPr marL="0" indent="0">
              <a:spcBef>
                <a:spcPts val="0"/>
              </a:spcBef>
              <a:buNone/>
            </a:pPr>
            <a:endParaRPr lang="en-GB" dirty="0" smtClean="0"/>
          </a:p>
          <a:p>
            <a:pPr marL="0" indent="0">
              <a:spcBef>
                <a:spcPts val="0"/>
              </a:spcBef>
              <a:buNone/>
            </a:pPr>
            <a:endParaRPr lang="en-GB" dirty="0" smtClean="0">
              <a:hlinkClick r:id="rId3"/>
            </a:endParaRPr>
          </a:p>
          <a:p>
            <a:pPr marL="0" indent="0">
              <a:spcBef>
                <a:spcPts val="0"/>
              </a:spcBef>
              <a:buNone/>
            </a:pPr>
            <a:r>
              <a:rPr lang="en-GB" dirty="0" smtClean="0">
                <a:hlinkClick r:id="rId3"/>
              </a:rPr>
              <a:t>Joint Council for Qualifications</a:t>
            </a:r>
            <a:endParaRPr lang="en-GB" dirty="0"/>
          </a:p>
          <a:p>
            <a:pPr marL="0" indent="0">
              <a:buNone/>
            </a:pPr>
            <a:endParaRPr lang="en-GB" dirty="0" smtClean="0"/>
          </a:p>
        </p:txBody>
      </p:sp>
      <p:sp>
        <p:nvSpPr>
          <p:cNvPr id="5" name="Slide Number Placeholder 4"/>
          <p:cNvSpPr>
            <a:spLocks noGrp="1"/>
          </p:cNvSpPr>
          <p:nvPr>
            <p:ph type="sldNum" sz="quarter" idx="4"/>
          </p:nvPr>
        </p:nvSpPr>
        <p:spPr/>
        <p:txBody>
          <a:bodyPr/>
          <a:lstStyle/>
          <a:p>
            <a:fld id="{9D4704D4-DAEA-4D4A-A9DC-4373E3AC7101}" type="slidenum">
              <a:rPr lang="en-GB" smtClean="0"/>
              <a:pPr/>
              <a:t>7</a:t>
            </a:fld>
            <a:endParaRPr lang="en-GB" dirty="0"/>
          </a:p>
        </p:txBody>
      </p:sp>
    </p:spTree>
    <p:extLst>
      <p:ext uri="{BB962C8B-B14F-4D97-AF65-F5344CB8AC3E}">
        <p14:creationId xmlns:p14="http://schemas.microsoft.com/office/powerpoint/2010/main" val="2358531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entry patterns 2018</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82216160"/>
              </p:ext>
            </p:extLst>
          </p:nvPr>
        </p:nvGraphicFramePr>
        <p:xfrm>
          <a:off x="539750" y="1731963"/>
          <a:ext cx="8045447" cy="3571240"/>
        </p:xfrm>
        <a:graphic>
          <a:graphicData uri="http://schemas.openxmlformats.org/drawingml/2006/table">
            <a:tbl>
              <a:tblPr firstRow="1" bandRow="1">
                <a:tableStyleId>{5940675A-B579-460E-94D1-54222C63F5DA}</a:tableStyleId>
              </a:tblPr>
              <a:tblGrid>
                <a:gridCol w="2215325"/>
                <a:gridCol w="1943374"/>
                <a:gridCol w="1943374"/>
                <a:gridCol w="1943374"/>
              </a:tblGrid>
              <a:tr h="370840">
                <a:tc>
                  <a:txBody>
                    <a:bodyPr/>
                    <a:lstStyle/>
                    <a:p>
                      <a:pPr algn="l"/>
                      <a:r>
                        <a:rPr lang="en-GB" dirty="0" smtClean="0">
                          <a:solidFill>
                            <a:schemeClr val="bg1"/>
                          </a:solidFill>
                          <a:latin typeface="AQA Chevin Pro DemiBold" panose="020F0703030000060003" pitchFamily="34" charset="0"/>
                        </a:rPr>
                        <a:t>GCSE</a:t>
                      </a:r>
                      <a:endParaRPr lang="en-GB" dirty="0">
                        <a:solidFill>
                          <a:schemeClr val="bg1"/>
                        </a:solidFill>
                        <a:latin typeface="AQA Chevin Pro DemiBold" panose="020F0703030000060003" pitchFamily="34" charset="0"/>
                      </a:endParaRPr>
                    </a:p>
                  </a:txBody>
                  <a:tcPr>
                    <a:solidFill>
                      <a:schemeClr val="tx2"/>
                    </a:solidFill>
                  </a:tcPr>
                </a:tc>
                <a:tc>
                  <a:txBody>
                    <a:bodyPr/>
                    <a:lstStyle/>
                    <a:p>
                      <a:pPr algn="l"/>
                      <a:r>
                        <a:rPr lang="en-GB" dirty="0" smtClean="0">
                          <a:solidFill>
                            <a:schemeClr val="bg1"/>
                          </a:solidFill>
                          <a:latin typeface="AQA Chevin Pro DemiBold" panose="020F0703030000060003" pitchFamily="34" charset="0"/>
                        </a:rPr>
                        <a:t>Total entries</a:t>
                      </a:r>
                      <a:endParaRPr lang="en-GB" dirty="0">
                        <a:solidFill>
                          <a:schemeClr val="bg1"/>
                        </a:solidFill>
                        <a:latin typeface="AQA Chevin Pro DemiBold" panose="020F0703030000060003" pitchFamily="34" charset="0"/>
                      </a:endParaRPr>
                    </a:p>
                  </a:txBody>
                  <a:tcPr>
                    <a:solidFill>
                      <a:schemeClr val="tx2"/>
                    </a:solidFill>
                  </a:tcPr>
                </a:tc>
                <a:tc>
                  <a:txBody>
                    <a:bodyPr/>
                    <a:lstStyle/>
                    <a:p>
                      <a:pPr algn="l"/>
                      <a:r>
                        <a:rPr lang="en-GB" dirty="0" smtClean="0">
                          <a:solidFill>
                            <a:schemeClr val="bg1"/>
                          </a:solidFill>
                          <a:latin typeface="AQA Chevin Pro DemiBold" panose="020F0703030000060003" pitchFamily="34" charset="0"/>
                        </a:rPr>
                        <a:t>Foundation (%)</a:t>
                      </a:r>
                      <a:endParaRPr lang="en-GB" dirty="0">
                        <a:solidFill>
                          <a:schemeClr val="bg1"/>
                        </a:solidFill>
                        <a:latin typeface="AQA Chevin Pro DemiBold" panose="020F0703030000060003" pitchFamily="34" charset="0"/>
                      </a:endParaRPr>
                    </a:p>
                  </a:txBody>
                  <a:tcPr>
                    <a:solidFill>
                      <a:schemeClr val="tx2"/>
                    </a:solidFill>
                  </a:tcPr>
                </a:tc>
                <a:tc>
                  <a:txBody>
                    <a:bodyPr/>
                    <a:lstStyle/>
                    <a:p>
                      <a:pPr algn="l"/>
                      <a:r>
                        <a:rPr lang="en-GB" dirty="0" smtClean="0">
                          <a:solidFill>
                            <a:schemeClr val="bg1"/>
                          </a:solidFill>
                          <a:latin typeface="AQA Chevin Pro DemiBold" panose="020F0703030000060003" pitchFamily="34" charset="0"/>
                        </a:rPr>
                        <a:t>Higher (%)</a:t>
                      </a:r>
                      <a:endParaRPr lang="en-GB" dirty="0">
                        <a:solidFill>
                          <a:schemeClr val="bg1"/>
                        </a:solidFill>
                        <a:latin typeface="AQA Chevin Pro DemiBold" panose="020F0703030000060003" pitchFamily="34" charset="0"/>
                      </a:endParaRPr>
                    </a:p>
                  </a:txBody>
                  <a:tcPr>
                    <a:solidFill>
                      <a:schemeClr val="tx2"/>
                    </a:solidFill>
                  </a:tcPr>
                </a:tc>
              </a:tr>
              <a:tr h="370840">
                <a:tc>
                  <a:txBody>
                    <a:bodyPr/>
                    <a:lstStyle/>
                    <a:p>
                      <a:pPr algn="l"/>
                      <a:r>
                        <a:rPr lang="en-GB" dirty="0" smtClean="0"/>
                        <a:t>Combined Trilogy</a:t>
                      </a:r>
                    </a:p>
                    <a:p>
                      <a:pPr algn="l"/>
                      <a:endParaRPr lang="en-GB" dirty="0"/>
                    </a:p>
                  </a:txBody>
                  <a:tcPr/>
                </a:tc>
                <a:tc>
                  <a:txBody>
                    <a:bodyPr/>
                    <a:lstStyle/>
                    <a:p>
                      <a:pPr algn="l"/>
                      <a:r>
                        <a:rPr lang="en-GB" dirty="0" smtClean="0"/>
                        <a:t>285,671</a:t>
                      </a:r>
                      <a:br>
                        <a:rPr lang="en-GB" dirty="0" smtClean="0"/>
                      </a:br>
                      <a:r>
                        <a:rPr lang="en-GB" dirty="0" smtClean="0"/>
                        <a:t>(NA)</a:t>
                      </a:r>
                      <a:endParaRPr lang="en-GB" dirty="0"/>
                    </a:p>
                  </a:txBody>
                  <a:tcPr/>
                </a:tc>
                <a:tc>
                  <a:txBody>
                    <a:bodyPr/>
                    <a:lstStyle/>
                    <a:p>
                      <a:pPr algn="l"/>
                      <a:r>
                        <a:rPr lang="en-GB" dirty="0" smtClean="0"/>
                        <a:t>58</a:t>
                      </a:r>
                      <a:br>
                        <a:rPr lang="en-GB" dirty="0" smtClean="0"/>
                      </a:br>
                      <a:r>
                        <a:rPr lang="en-GB" dirty="0" smtClean="0"/>
                        <a:t>(NA)</a:t>
                      </a:r>
                      <a:endParaRPr lang="en-GB" dirty="0"/>
                    </a:p>
                  </a:txBody>
                  <a:tcPr/>
                </a:tc>
                <a:tc>
                  <a:txBody>
                    <a:bodyPr/>
                    <a:lstStyle/>
                    <a:p>
                      <a:pPr algn="l"/>
                      <a:r>
                        <a:rPr lang="en-GB" dirty="0" smtClean="0"/>
                        <a:t>42</a:t>
                      </a:r>
                      <a:br>
                        <a:rPr lang="en-GB" dirty="0" smtClean="0"/>
                      </a:br>
                      <a:r>
                        <a:rPr lang="en-GB" dirty="0" smtClean="0"/>
                        <a:t>(NA)</a:t>
                      </a:r>
                      <a:endParaRPr lang="en-GB" dirty="0"/>
                    </a:p>
                  </a:txBody>
                  <a:tcPr/>
                </a:tc>
              </a:tr>
              <a:tr h="370840">
                <a:tc>
                  <a:txBody>
                    <a:bodyPr/>
                    <a:lstStyle/>
                    <a:p>
                      <a:pPr algn="l"/>
                      <a:r>
                        <a:rPr lang="en-GB" dirty="0" smtClean="0"/>
                        <a:t>Combined Synergy</a:t>
                      </a:r>
                    </a:p>
                    <a:p>
                      <a:pPr algn="l"/>
                      <a:endParaRPr lang="en-GB" dirty="0"/>
                    </a:p>
                  </a:txBody>
                  <a:tcPr/>
                </a:tc>
                <a:tc>
                  <a:txBody>
                    <a:bodyPr/>
                    <a:lstStyle/>
                    <a:p>
                      <a:pPr algn="l"/>
                      <a:r>
                        <a:rPr lang="en-GB" dirty="0" smtClean="0"/>
                        <a:t>5,898</a:t>
                      </a:r>
                      <a:br>
                        <a:rPr lang="en-GB" dirty="0" smtClean="0"/>
                      </a:br>
                      <a:r>
                        <a:rPr lang="en-GB" dirty="0" smtClean="0"/>
                        <a:t>(NA)</a:t>
                      </a:r>
                      <a:endParaRPr lang="en-GB" dirty="0"/>
                    </a:p>
                  </a:txBody>
                  <a:tcPr/>
                </a:tc>
                <a:tc>
                  <a:txBody>
                    <a:bodyPr/>
                    <a:lstStyle/>
                    <a:p>
                      <a:pPr algn="l"/>
                      <a:r>
                        <a:rPr lang="en-GB" dirty="0" smtClean="0"/>
                        <a:t>73</a:t>
                      </a:r>
                      <a:br>
                        <a:rPr lang="en-GB" dirty="0" smtClean="0"/>
                      </a:br>
                      <a:r>
                        <a:rPr lang="en-GB" dirty="0" smtClean="0"/>
                        <a:t>(NA)</a:t>
                      </a:r>
                      <a:endParaRPr lang="en-GB" dirty="0"/>
                    </a:p>
                  </a:txBody>
                  <a:tcPr/>
                </a:tc>
                <a:tc>
                  <a:txBody>
                    <a:bodyPr/>
                    <a:lstStyle/>
                    <a:p>
                      <a:pPr algn="l"/>
                      <a:r>
                        <a:rPr lang="en-GB" dirty="0" smtClean="0"/>
                        <a:t>27</a:t>
                      </a:r>
                      <a:br>
                        <a:rPr lang="en-GB" dirty="0" smtClean="0"/>
                      </a:br>
                      <a:r>
                        <a:rPr lang="en-GB" dirty="0" smtClean="0"/>
                        <a:t>(NA)</a:t>
                      </a:r>
                      <a:endParaRPr lang="en-GB" dirty="0"/>
                    </a:p>
                  </a:txBody>
                  <a:tcPr/>
                </a:tc>
              </a:tr>
              <a:tr h="370840">
                <a:tc>
                  <a:txBody>
                    <a:bodyPr/>
                    <a:lstStyle/>
                    <a:p>
                      <a:pPr algn="l"/>
                      <a:r>
                        <a:rPr lang="en-GB" dirty="0" smtClean="0"/>
                        <a:t>Biology</a:t>
                      </a:r>
                    </a:p>
                    <a:p>
                      <a:pPr algn="l"/>
                      <a:endParaRPr lang="en-GB" dirty="0"/>
                    </a:p>
                  </a:txBody>
                  <a:tcPr/>
                </a:tc>
                <a:tc>
                  <a:txBody>
                    <a:bodyPr/>
                    <a:lstStyle/>
                    <a:p>
                      <a:pPr algn="l"/>
                      <a:r>
                        <a:rPr lang="en-GB" dirty="0" smtClean="0"/>
                        <a:t>130,020</a:t>
                      </a:r>
                      <a:br>
                        <a:rPr lang="en-GB" dirty="0" smtClean="0"/>
                      </a:br>
                      <a:r>
                        <a:rPr lang="en-GB" dirty="0" smtClean="0"/>
                        <a:t>(84,976)</a:t>
                      </a:r>
                      <a:endParaRPr lang="en-GB" dirty="0"/>
                    </a:p>
                  </a:txBody>
                  <a:tcPr/>
                </a:tc>
                <a:tc>
                  <a:txBody>
                    <a:bodyPr/>
                    <a:lstStyle/>
                    <a:p>
                      <a:pPr algn="l"/>
                      <a:r>
                        <a:rPr lang="en-GB" dirty="0" smtClean="0"/>
                        <a:t>13</a:t>
                      </a:r>
                      <a:br>
                        <a:rPr lang="en-GB" dirty="0" smtClean="0"/>
                      </a:br>
                      <a:r>
                        <a:rPr lang="en-GB" dirty="0" smtClean="0"/>
                        <a:t>(7)</a:t>
                      </a:r>
                      <a:endParaRPr lang="en-GB" dirty="0"/>
                    </a:p>
                  </a:txBody>
                  <a:tcPr/>
                </a:tc>
                <a:tc>
                  <a:txBody>
                    <a:bodyPr/>
                    <a:lstStyle/>
                    <a:p>
                      <a:pPr algn="l"/>
                      <a:r>
                        <a:rPr lang="en-GB" dirty="0" smtClean="0"/>
                        <a:t>87</a:t>
                      </a:r>
                      <a:br>
                        <a:rPr lang="en-GB" dirty="0" smtClean="0"/>
                      </a:br>
                      <a:r>
                        <a:rPr lang="en-GB" dirty="0" smtClean="0"/>
                        <a:t>(93)</a:t>
                      </a:r>
                      <a:endParaRPr lang="en-GB" dirty="0"/>
                    </a:p>
                  </a:txBody>
                  <a:tcPr/>
                </a:tc>
              </a:tr>
              <a:tr h="370840">
                <a:tc>
                  <a:txBody>
                    <a:bodyPr/>
                    <a:lstStyle/>
                    <a:p>
                      <a:pPr algn="l"/>
                      <a:r>
                        <a:rPr lang="en-GB" dirty="0" smtClean="0"/>
                        <a:t>Chemistry</a:t>
                      </a:r>
                    </a:p>
                    <a:p>
                      <a:pPr algn="l"/>
                      <a:endParaRPr lang="en-GB" dirty="0" smtClean="0"/>
                    </a:p>
                  </a:txBody>
                  <a:tcPr/>
                </a:tc>
                <a:tc>
                  <a:txBody>
                    <a:bodyPr/>
                    <a:lstStyle/>
                    <a:p>
                      <a:pPr algn="l"/>
                      <a:r>
                        <a:rPr lang="en-GB" dirty="0" smtClean="0"/>
                        <a:t>124,785</a:t>
                      </a:r>
                      <a:br>
                        <a:rPr lang="en-GB" dirty="0" smtClean="0"/>
                      </a:br>
                      <a:r>
                        <a:rPr lang="en-GB" dirty="0" smtClean="0"/>
                        <a:t>(83,870)</a:t>
                      </a:r>
                      <a:endParaRPr lang="en-GB" dirty="0"/>
                    </a:p>
                  </a:txBody>
                  <a:tcPr/>
                </a:tc>
                <a:tc>
                  <a:txBody>
                    <a:bodyPr/>
                    <a:lstStyle/>
                    <a:p>
                      <a:pPr algn="l"/>
                      <a:r>
                        <a:rPr lang="en-GB" dirty="0" smtClean="0"/>
                        <a:t>11</a:t>
                      </a:r>
                      <a:br>
                        <a:rPr lang="en-GB" dirty="0" smtClean="0"/>
                      </a:br>
                      <a:r>
                        <a:rPr lang="en-GB" dirty="0" smtClean="0"/>
                        <a:t>(8)</a:t>
                      </a:r>
                      <a:endParaRPr lang="en-GB" dirty="0"/>
                    </a:p>
                  </a:txBody>
                  <a:tcPr/>
                </a:tc>
                <a:tc>
                  <a:txBody>
                    <a:bodyPr/>
                    <a:lstStyle/>
                    <a:p>
                      <a:pPr algn="l"/>
                      <a:r>
                        <a:rPr lang="en-GB" dirty="0" smtClean="0"/>
                        <a:t>89</a:t>
                      </a:r>
                      <a:br>
                        <a:rPr lang="en-GB" dirty="0" smtClean="0"/>
                      </a:br>
                      <a:r>
                        <a:rPr lang="en-GB" dirty="0" smtClean="0"/>
                        <a:t>(92)</a:t>
                      </a:r>
                      <a:endParaRPr lang="en-GB" dirty="0"/>
                    </a:p>
                  </a:txBody>
                  <a:tcPr/>
                </a:tc>
              </a:tr>
              <a:tr h="370840">
                <a:tc>
                  <a:txBody>
                    <a:bodyPr/>
                    <a:lstStyle/>
                    <a:p>
                      <a:pPr algn="l"/>
                      <a:r>
                        <a:rPr lang="en-GB" dirty="0" smtClean="0"/>
                        <a:t>Physics</a:t>
                      </a:r>
                    </a:p>
                    <a:p>
                      <a:pPr algn="l"/>
                      <a:endParaRPr lang="en-GB" dirty="0" smtClean="0"/>
                    </a:p>
                  </a:txBody>
                  <a:tcPr/>
                </a:tc>
                <a:tc>
                  <a:txBody>
                    <a:bodyPr/>
                    <a:lstStyle/>
                    <a:p>
                      <a:pPr algn="l"/>
                      <a:r>
                        <a:rPr lang="en-GB" dirty="0" smtClean="0"/>
                        <a:t>123,820</a:t>
                      </a:r>
                      <a:br>
                        <a:rPr lang="en-GB" dirty="0" smtClean="0"/>
                      </a:br>
                      <a:r>
                        <a:rPr lang="en-GB" dirty="0" smtClean="0"/>
                        <a:t>(84,598)</a:t>
                      </a:r>
                      <a:endParaRPr lang="en-GB" dirty="0"/>
                    </a:p>
                  </a:txBody>
                  <a:tcPr/>
                </a:tc>
                <a:tc>
                  <a:txBody>
                    <a:bodyPr/>
                    <a:lstStyle/>
                    <a:p>
                      <a:pPr algn="l"/>
                      <a:r>
                        <a:rPr lang="en-GB" dirty="0" smtClean="0"/>
                        <a:t>12</a:t>
                      </a:r>
                      <a:br>
                        <a:rPr lang="en-GB" dirty="0" smtClean="0"/>
                      </a:br>
                      <a:r>
                        <a:rPr lang="en-GB" dirty="0" smtClean="0"/>
                        <a:t>(7)</a:t>
                      </a:r>
                      <a:endParaRPr lang="en-GB" dirty="0"/>
                    </a:p>
                  </a:txBody>
                  <a:tcPr/>
                </a:tc>
                <a:tc>
                  <a:txBody>
                    <a:bodyPr/>
                    <a:lstStyle/>
                    <a:p>
                      <a:pPr algn="l"/>
                      <a:r>
                        <a:rPr lang="en-GB" dirty="0" smtClean="0"/>
                        <a:t>88</a:t>
                      </a:r>
                      <a:br>
                        <a:rPr lang="en-GB" dirty="0" smtClean="0"/>
                      </a:br>
                      <a:r>
                        <a:rPr lang="en-GB" dirty="0" smtClean="0"/>
                        <a:t>(93)</a:t>
                      </a:r>
                      <a:endParaRPr lang="en-GB" dirty="0"/>
                    </a:p>
                  </a:txBody>
                  <a:tcPr/>
                </a:tc>
              </a:tr>
            </a:tbl>
          </a:graphicData>
        </a:graphic>
      </p:graphicFrame>
      <p:sp>
        <p:nvSpPr>
          <p:cNvPr id="5" name="Slide Number Placeholder 4"/>
          <p:cNvSpPr>
            <a:spLocks noGrp="1"/>
          </p:cNvSpPr>
          <p:nvPr>
            <p:ph type="sldNum" sz="quarter" idx="4"/>
          </p:nvPr>
        </p:nvSpPr>
        <p:spPr/>
        <p:txBody>
          <a:bodyPr/>
          <a:lstStyle/>
          <a:p>
            <a:fld id="{9D4704D4-DAEA-4D4A-A9DC-4373E3AC7101}" type="slidenum">
              <a:rPr lang="en-GB" smtClean="0"/>
              <a:pPr/>
              <a:t>8</a:t>
            </a:fld>
            <a:endParaRPr lang="en-GB" dirty="0"/>
          </a:p>
        </p:txBody>
      </p:sp>
    </p:spTree>
    <p:extLst>
      <p:ext uri="{BB962C8B-B14F-4D97-AF65-F5344CB8AC3E}">
        <p14:creationId xmlns:p14="http://schemas.microsoft.com/office/powerpoint/2010/main" val="799764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Security breach – 1 school</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a:spcBef>
                <a:spcPts val="0"/>
              </a:spcBef>
            </a:pPr>
            <a:r>
              <a:rPr lang="en-GB" dirty="0" smtClean="0"/>
              <a:t>Combined Science Trilogy: Chemistry Paper 1 of Foundation tier only</a:t>
            </a:r>
          </a:p>
          <a:p>
            <a:pPr>
              <a:spcBef>
                <a:spcPts val="0"/>
              </a:spcBef>
            </a:pPr>
            <a:endParaRPr lang="en-GB" dirty="0"/>
          </a:p>
          <a:p>
            <a:pPr>
              <a:spcBef>
                <a:spcPts val="0"/>
              </a:spcBef>
            </a:pPr>
            <a:r>
              <a:rPr lang="en-GB" dirty="0" smtClean="0"/>
              <a:t>Marks given to every student, so grade boundaries are higher than they would have been</a:t>
            </a:r>
          </a:p>
          <a:p>
            <a:pPr>
              <a:spcBef>
                <a:spcPts val="0"/>
              </a:spcBef>
            </a:pPr>
            <a:endParaRPr lang="en-GB" dirty="0"/>
          </a:p>
          <a:p>
            <a:pPr>
              <a:spcBef>
                <a:spcPts val="0"/>
              </a:spcBef>
            </a:pPr>
            <a:r>
              <a:rPr lang="en-GB" dirty="0" smtClean="0"/>
              <a:t>When using the 2018 papers as a mock, use the special ‘Mock notional grade boundaries’ provided on </a:t>
            </a:r>
            <a:r>
              <a:rPr lang="en-GB" dirty="0" err="1" smtClean="0"/>
              <a:t>eAQA</a:t>
            </a:r>
            <a:r>
              <a:rPr lang="en-GB" dirty="0" smtClean="0"/>
              <a:t> – supporting guidance has been provided</a:t>
            </a: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9</a:t>
            </a:fld>
            <a:endParaRPr lang="en-GB" dirty="0"/>
          </a:p>
        </p:txBody>
      </p:sp>
    </p:spTree>
    <p:extLst>
      <p:ext uri="{BB962C8B-B14F-4D97-AF65-F5344CB8AC3E}">
        <p14:creationId xmlns:p14="http://schemas.microsoft.com/office/powerpoint/2010/main" val="1747454423"/>
      </p:ext>
    </p:extLst>
  </p:cSld>
  <p:clrMapOvr>
    <a:masterClrMapping/>
  </p:clrMapOvr>
</p:sld>
</file>

<file path=ppt/theme/theme1.xml><?xml version="1.0" encoding="utf-8"?>
<a:theme xmlns:a="http://schemas.openxmlformats.org/drawingml/2006/main" name="AQA presentation master Events">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1_AQA presentation master Events">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1797</TotalTime>
  <Words>6345</Words>
  <Application>Microsoft Office PowerPoint</Application>
  <PresentationFormat>On-screen Show (4:3)</PresentationFormat>
  <Paragraphs>957</Paragraphs>
  <Slides>69</Slides>
  <Notes>32</Notes>
  <HiddenSlides>0</HiddenSlides>
  <MMClips>0</MMClips>
  <ScaleCrop>false</ScaleCrop>
  <HeadingPairs>
    <vt:vector size="4" baseType="variant">
      <vt:variant>
        <vt:lpstr>Theme</vt:lpstr>
      </vt:variant>
      <vt:variant>
        <vt:i4>2</vt:i4>
      </vt:variant>
      <vt:variant>
        <vt:lpstr>Slide Titles</vt:lpstr>
      </vt:variant>
      <vt:variant>
        <vt:i4>69</vt:i4>
      </vt:variant>
    </vt:vector>
  </HeadingPairs>
  <TitlesOfParts>
    <vt:vector size="71" baseType="lpstr">
      <vt:lpstr>AQA presentation master Events</vt:lpstr>
      <vt:lpstr>1_AQA presentation master Events</vt:lpstr>
      <vt:lpstr>GCSE Science:  Awarding and outcomes explored</vt:lpstr>
      <vt:lpstr>Welcome</vt:lpstr>
      <vt:lpstr>Outline for the session</vt:lpstr>
      <vt:lpstr>GCSE Science 2018 – an overview</vt:lpstr>
      <vt:lpstr>Provisional GCSE results summer 2018 (all UK candidates)</vt:lpstr>
      <vt:lpstr>Our provisional GCSE results Summer 2018</vt:lpstr>
      <vt:lpstr>Grade by gender</vt:lpstr>
      <vt:lpstr>GCSE entry patterns 2018</vt:lpstr>
      <vt:lpstr>Security breach – 1 school</vt:lpstr>
      <vt:lpstr>Provisional GCE results summer 2018</vt:lpstr>
      <vt:lpstr>How we award grades</vt:lpstr>
      <vt:lpstr>How do students get an examination grade? </vt:lpstr>
      <vt:lpstr>How do students get an examination grade? </vt:lpstr>
      <vt:lpstr>Assessment focusing on skills</vt:lpstr>
      <vt:lpstr>Assessment focusing on skills</vt:lpstr>
      <vt:lpstr>Assessment Objectives</vt:lpstr>
      <vt:lpstr>AO1</vt:lpstr>
      <vt:lpstr>AO2</vt:lpstr>
      <vt:lpstr>AO3</vt:lpstr>
      <vt:lpstr>How do students get an examination grade? </vt:lpstr>
      <vt:lpstr>How do students get an examination grade? </vt:lpstr>
      <vt:lpstr>Our examining process</vt:lpstr>
      <vt:lpstr>Activity: Examiner journey</vt:lpstr>
      <vt:lpstr>How do students get an examination grade? </vt:lpstr>
      <vt:lpstr>How do students get an examination grade? </vt:lpstr>
      <vt:lpstr>How do students get an examination grade? </vt:lpstr>
      <vt:lpstr>How do students get an examination grade? </vt:lpstr>
      <vt:lpstr>How do students get an examination grade? </vt:lpstr>
      <vt:lpstr>Grade descriptors and grade boundaries </vt:lpstr>
      <vt:lpstr>Grade boundaries (use with caution!)</vt:lpstr>
      <vt:lpstr>Grade boundaries (use with caution)</vt:lpstr>
      <vt:lpstr>9-1 tiers and awarding</vt:lpstr>
      <vt:lpstr>How is a grade boundary decided?</vt:lpstr>
      <vt:lpstr>How is a grade boundary decided?</vt:lpstr>
      <vt:lpstr>What exactly is awarding?</vt:lpstr>
      <vt:lpstr>Awarding and the allocation of grade boundaries</vt:lpstr>
      <vt:lpstr>Awarding and the allocation of grade boundaries</vt:lpstr>
      <vt:lpstr>Comparable outcomes</vt:lpstr>
      <vt:lpstr>Ofqual extract - 1</vt:lpstr>
      <vt:lpstr>Ofqual extract - 2</vt:lpstr>
      <vt:lpstr>Awarding grades 8 and 9 in 2018</vt:lpstr>
      <vt:lpstr>Awarding grades 8 and 9 in 2018</vt:lpstr>
      <vt:lpstr>PowerPoint Presentation</vt:lpstr>
      <vt:lpstr>Findings from 2018 – GCSE</vt:lpstr>
      <vt:lpstr>Our Insight reports</vt:lpstr>
      <vt:lpstr>What did we learn?</vt:lpstr>
      <vt:lpstr>What did we learn?</vt:lpstr>
      <vt:lpstr>But</vt:lpstr>
      <vt:lpstr>But</vt:lpstr>
      <vt:lpstr>Successes</vt:lpstr>
      <vt:lpstr>Areas of challenge</vt:lpstr>
      <vt:lpstr>Areas of challenge</vt:lpstr>
      <vt:lpstr>Areas of challenge</vt:lpstr>
      <vt:lpstr>Areas of challenge</vt:lpstr>
      <vt:lpstr>What can we take from this?</vt:lpstr>
      <vt:lpstr>What can we take from this?</vt:lpstr>
      <vt:lpstr>Some reminders for GCSE in 2019</vt:lpstr>
      <vt:lpstr>Command words</vt:lpstr>
      <vt:lpstr>Command words</vt:lpstr>
      <vt:lpstr>Extended response</vt:lpstr>
      <vt:lpstr>Extended response</vt:lpstr>
      <vt:lpstr>Tiering in Science for 2019</vt:lpstr>
      <vt:lpstr>Using exam questions to improve performance</vt:lpstr>
      <vt:lpstr>Factors that contribute to level of demand</vt:lpstr>
      <vt:lpstr>Support</vt:lpstr>
      <vt:lpstr>Unit award scheme</vt:lpstr>
      <vt:lpstr>Research – work with us</vt:lpstr>
      <vt:lpstr>How did we do?</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Science: Awarding and outcomes explored</dc:title>
  <dc:creator>AQA</dc:creator>
  <cp:lastPrinted>2017-02-06T11:47:27Z</cp:lastPrinted>
  <dcterms:created xsi:type="dcterms:W3CDTF">2017-07-10T11:13:35Z</dcterms:created>
  <dcterms:modified xsi:type="dcterms:W3CDTF">2019-09-10T09:27:22Z</dcterms:modified>
</cp:coreProperties>
</file>