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256" r:id="rId2"/>
    <p:sldId id="299" r:id="rId3"/>
    <p:sldId id="258" r:id="rId4"/>
    <p:sldId id="277" r:id="rId5"/>
    <p:sldId id="259" r:id="rId6"/>
    <p:sldId id="260" r:id="rId7"/>
    <p:sldId id="261" r:id="rId8"/>
    <p:sldId id="278" r:id="rId9"/>
    <p:sldId id="279" r:id="rId10"/>
    <p:sldId id="302" r:id="rId11"/>
    <p:sldId id="284" r:id="rId12"/>
    <p:sldId id="291" r:id="rId13"/>
    <p:sldId id="305" r:id="rId14"/>
    <p:sldId id="306" r:id="rId15"/>
    <p:sldId id="311" r:id="rId16"/>
    <p:sldId id="293" r:id="rId17"/>
    <p:sldId id="294" r:id="rId18"/>
    <p:sldId id="307" r:id="rId19"/>
    <p:sldId id="308" r:id="rId20"/>
    <p:sldId id="309" r:id="rId21"/>
    <p:sldId id="310" r:id="rId22"/>
    <p:sldId id="263" r:id="rId2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299"/>
            <p14:sldId id="258"/>
            <p14:sldId id="277"/>
            <p14:sldId id="259"/>
            <p14:sldId id="260"/>
            <p14:sldId id="261"/>
            <p14:sldId id="278"/>
            <p14:sldId id="279"/>
            <p14:sldId id="302"/>
            <p14:sldId id="284"/>
            <p14:sldId id="291"/>
            <p14:sldId id="305"/>
            <p14:sldId id="306"/>
            <p14:sldId id="311"/>
            <p14:sldId id="293"/>
            <p14:sldId id="294"/>
            <p14:sldId id="307"/>
            <p14:sldId id="308"/>
            <p14:sldId id="309"/>
            <p14:sldId id="310"/>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shall, Katie"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3070" autoAdjust="0"/>
  </p:normalViewPr>
  <p:slideViewPr>
    <p:cSldViewPr snapToGrid="0" snapToObjects="1" showGuides="1">
      <p:cViewPr>
        <p:scale>
          <a:sx n="80" d="100"/>
          <a:sy n="80" d="100"/>
        </p:scale>
        <p:origin x="-2514" y="-744"/>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4622" tIns="47311" rIns="94622" bIns="47311" rtlCol="0"/>
          <a:lstStyle>
            <a:lvl1pPr algn="l">
              <a:defRPr sz="1200"/>
            </a:lvl1pPr>
          </a:lstStyle>
          <a:p>
            <a:endParaRPr lang="en-US"/>
          </a:p>
        </p:txBody>
      </p:sp>
      <p:sp>
        <p:nvSpPr>
          <p:cNvPr id="3" name="Date Placeholder 2"/>
          <p:cNvSpPr>
            <a:spLocks noGrp="1"/>
          </p:cNvSpPr>
          <p:nvPr>
            <p:ph type="dt" sz="quarter" idx="1"/>
          </p:nvPr>
        </p:nvSpPr>
        <p:spPr>
          <a:xfrm>
            <a:off x="4021294" y="0"/>
            <a:ext cx="3076364" cy="511730"/>
          </a:xfrm>
          <a:prstGeom prst="rect">
            <a:avLst/>
          </a:prstGeom>
        </p:spPr>
        <p:txBody>
          <a:bodyPr vert="horz" lIns="94622" tIns="47311" rIns="94622" bIns="47311" rtlCol="0"/>
          <a:lstStyle>
            <a:lvl1pPr algn="r">
              <a:defRPr sz="1200"/>
            </a:lvl1pPr>
          </a:lstStyle>
          <a:p>
            <a:fld id="{ADA457E0-B7E6-E24E-BA12-0ABEC3185120}" type="datetimeFigureOut">
              <a:rPr lang="en-US" smtClean="0"/>
              <a:t>9/10/2019</a:t>
            </a:fld>
            <a:endParaRPr lang="en-US"/>
          </a:p>
        </p:txBody>
      </p:sp>
      <p:sp>
        <p:nvSpPr>
          <p:cNvPr id="4" name="Footer Placeholder 3"/>
          <p:cNvSpPr>
            <a:spLocks noGrp="1"/>
          </p:cNvSpPr>
          <p:nvPr>
            <p:ph type="ftr" sz="quarter" idx="2"/>
          </p:nvPr>
        </p:nvSpPr>
        <p:spPr>
          <a:xfrm>
            <a:off x="0" y="9721107"/>
            <a:ext cx="3076364" cy="511730"/>
          </a:xfrm>
          <a:prstGeom prst="rect">
            <a:avLst/>
          </a:prstGeom>
        </p:spPr>
        <p:txBody>
          <a:bodyPr vert="horz" lIns="94622" tIns="47311" rIns="94622" bIns="47311"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9721107"/>
            <a:ext cx="3076364" cy="511730"/>
          </a:xfrm>
          <a:prstGeom prst="rect">
            <a:avLst/>
          </a:prstGeom>
        </p:spPr>
        <p:txBody>
          <a:bodyPr vert="horz" lIns="94622" tIns="47311" rIns="94622" bIns="47311"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4622" tIns="47311" rIns="94622" bIns="47311" rtlCol="0"/>
          <a:lstStyle>
            <a:lvl1pPr algn="l">
              <a:defRPr sz="1200"/>
            </a:lvl1pPr>
          </a:lstStyle>
          <a:p>
            <a:endParaRPr lang="en-US"/>
          </a:p>
        </p:txBody>
      </p:sp>
      <p:sp>
        <p:nvSpPr>
          <p:cNvPr id="3" name="Date Placeholder 2"/>
          <p:cNvSpPr>
            <a:spLocks noGrp="1"/>
          </p:cNvSpPr>
          <p:nvPr>
            <p:ph type="dt" idx="1"/>
          </p:nvPr>
        </p:nvSpPr>
        <p:spPr>
          <a:xfrm>
            <a:off x="4021294" y="0"/>
            <a:ext cx="3076364" cy="511730"/>
          </a:xfrm>
          <a:prstGeom prst="rect">
            <a:avLst/>
          </a:prstGeom>
        </p:spPr>
        <p:txBody>
          <a:bodyPr vert="horz" lIns="94622" tIns="47311" rIns="94622" bIns="47311" rtlCol="0"/>
          <a:lstStyle>
            <a:lvl1pPr algn="r">
              <a:defRPr sz="1200"/>
            </a:lvl1pPr>
          </a:lstStyle>
          <a:p>
            <a:fld id="{538A8347-8DF1-B348-8F41-6E1345D82D34}" type="datetimeFigureOut">
              <a:rPr lang="en-US" smtClean="0"/>
              <a:t>9/10/2019</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22" tIns="47311" rIns="94622" bIns="47311" rtlCol="0" anchor="ctr"/>
          <a:lstStyle/>
          <a:p>
            <a:endParaRPr lang="en-US"/>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622" tIns="47311" rIns="94622" bIns="473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4" cy="511730"/>
          </a:xfrm>
          <a:prstGeom prst="rect">
            <a:avLst/>
          </a:prstGeom>
        </p:spPr>
        <p:txBody>
          <a:bodyPr vert="horz" lIns="94622" tIns="47311" rIns="94622" bIns="47311"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9721107"/>
            <a:ext cx="3076364" cy="511730"/>
          </a:xfrm>
          <a:prstGeom prst="rect">
            <a:avLst/>
          </a:prstGeom>
        </p:spPr>
        <p:txBody>
          <a:bodyPr vert="horz" lIns="94622" tIns="47311" rIns="94622" bIns="47311"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of the whole</a:t>
            </a:r>
            <a:r>
              <a:rPr lang="en-GB" baseline="0" dirty="0" smtClean="0"/>
              <a:t> session.</a:t>
            </a:r>
          </a:p>
          <a:p>
            <a:endParaRPr lang="en-GB" baseline="0" dirty="0" smtClean="0"/>
          </a:p>
          <a:p>
            <a:r>
              <a:rPr lang="en-GB" baseline="0" dirty="0" smtClean="0"/>
              <a:t>First, I’d like to find a little more about you: where you come from, your experience</a:t>
            </a:r>
          </a:p>
          <a:p>
            <a:endParaRPr lang="en-GB" baseline="0" dirty="0" smtClean="0"/>
          </a:p>
          <a:p>
            <a:r>
              <a:rPr lang="en-GB" baseline="0" dirty="0" smtClean="0"/>
              <a:t>Include questions that usually use in first slide of Inset Online presentations?</a:t>
            </a:r>
          </a:p>
          <a:p>
            <a:endParaRPr lang="en-GB" baseline="0" dirty="0" smtClean="0"/>
          </a:p>
          <a:p>
            <a:r>
              <a:rPr lang="en-GB" baseline="0" dirty="0" smtClean="0"/>
              <a:t>The first section – Mark schemes and how we apply them – is generic to all three presentations.  </a:t>
            </a:r>
          </a:p>
          <a:p>
            <a:endParaRPr lang="en-GB" baseline="0" dirty="0" smtClean="0"/>
          </a:p>
          <a:p>
            <a:r>
              <a:rPr lang="en-GB" baseline="0" dirty="0" smtClean="0"/>
              <a:t>General headings for the AO2 section onwards should be adaptable to both Maths and Practical Skills.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5D6ACBE-FD39-49E6-AB67-DADB593F56BA}"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98354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Here is a list of examples from the summer 2018 papers </a:t>
            </a:r>
            <a:r>
              <a:rPr lang="en-GB" b="0" baseline="0" dirty="0" smtClean="0"/>
              <a:t>of how we might assess the different skills at different levels of demand.</a:t>
            </a:r>
          </a:p>
          <a:p>
            <a:endParaRPr lang="en-GB" b="0" baseline="0" dirty="0" smtClean="0"/>
          </a:p>
          <a:p>
            <a:r>
              <a:rPr lang="en-GB" b="0" dirty="0" smtClean="0"/>
              <a:t>I’ve just picked out some obvious ones from the Paper 1s in Trilogy, but there are many examples. Copies of</a:t>
            </a:r>
            <a:r>
              <a:rPr lang="en-GB" b="0" baseline="0" dirty="0" smtClean="0"/>
              <a:t> these particular questions are in the support booklet. Please note that I’ve not included all the answer lines for the questions, to save space.</a:t>
            </a:r>
          </a:p>
          <a:p>
            <a:endParaRPr lang="en-GB" b="0" baseline="0" dirty="0" smtClean="0"/>
          </a:p>
          <a:p>
            <a:r>
              <a:rPr lang="en-GB" b="0" baseline="0" dirty="0" smtClean="0"/>
              <a:t>I’ve listed half a dozen here, and would like to look in detail at a couple of them in more detail – but keep an eye on time!</a:t>
            </a:r>
          </a:p>
          <a:p>
            <a:endParaRPr lang="en-GB" b="0" baseline="0" dirty="0" smtClean="0"/>
          </a:p>
          <a:p>
            <a:r>
              <a:rPr lang="en-GB" b="1" baseline="0" dirty="0" smtClean="0"/>
              <a:t>TB1F Q2 </a:t>
            </a:r>
            <a:r>
              <a:rPr lang="en-GB" b="0" baseline="0" dirty="0" smtClean="0"/>
              <a:t>– Assesses AO1, AO2 and AO3 in the context of a practical activity investigating effect of light intensity on the rate of photosynthesis. All at low demand (Grades 1-3)</a:t>
            </a:r>
          </a:p>
          <a:p>
            <a:r>
              <a:rPr lang="en-GB" b="0" baseline="0" dirty="0" smtClean="0"/>
              <a:t>Context is RPA 5, which is likely to be a familiar context and so keeps the level of demand lower – see TB1H question 3, where same context is assessed at higher demand</a:t>
            </a:r>
          </a:p>
          <a:p>
            <a:endParaRPr lang="en-GB" b="0" baseline="0" dirty="0" smtClean="0"/>
          </a:p>
          <a:p>
            <a:r>
              <a:rPr lang="en-GB" b="1" baseline="0" dirty="0" smtClean="0"/>
              <a:t>2.1</a:t>
            </a:r>
            <a:r>
              <a:rPr lang="en-GB" b="0" baseline="0" dirty="0" smtClean="0"/>
              <a:t> is straight recall of knowledge (products of photosynthesis)</a:t>
            </a:r>
          </a:p>
          <a:p>
            <a:r>
              <a:rPr lang="en-GB" b="0" baseline="0" dirty="0" smtClean="0"/>
              <a:t>2.2 – Understanding of accuracy and how to improve it – WS2.4, AO3, AT3</a:t>
            </a:r>
          </a:p>
          <a:p>
            <a:r>
              <a:rPr lang="en-GB" b="0" baseline="0" dirty="0" smtClean="0"/>
              <a:t>2.3 – AT4, WS 2.4, AO3</a:t>
            </a:r>
          </a:p>
          <a:p>
            <a:r>
              <a:rPr lang="en-GB" b="0" baseline="0" dirty="0" smtClean="0"/>
              <a:t>2.4 – AT5, WS2.6, AO2</a:t>
            </a:r>
          </a:p>
          <a:p>
            <a:r>
              <a:rPr lang="en-GB" b="0" baseline="0" dirty="0" smtClean="0"/>
              <a:t>2.5 – AO2, WS3.2, WS3.1</a:t>
            </a:r>
          </a:p>
          <a:p>
            <a:r>
              <a:rPr lang="en-GB" b="0" baseline="0" dirty="0" smtClean="0"/>
              <a:t>2.6 – AO3, WS3.5</a:t>
            </a:r>
          </a:p>
          <a:p>
            <a:endParaRPr lang="en-GB" b="0" baseline="0" dirty="0" smtClean="0"/>
          </a:p>
          <a:p>
            <a:r>
              <a:rPr lang="en-GB" b="1" baseline="0" dirty="0" smtClean="0"/>
              <a:t>TB1F Q 3 </a:t>
            </a:r>
            <a:r>
              <a:rPr lang="en-GB" b="0" baseline="0" dirty="0" smtClean="0"/>
              <a:t>– Assesses AO1, AO2 and AO3 at low demand in context of an osmosis experiment (RPA 2). Again, </a:t>
            </a:r>
            <a:r>
              <a:rPr lang="en-GB" b="0" baseline="0" dirty="0" err="1" smtClean="0"/>
              <a:t>shouuld</a:t>
            </a:r>
            <a:r>
              <a:rPr lang="en-GB" b="0" baseline="0" dirty="0" smtClean="0"/>
              <a:t> be a familiar context.</a:t>
            </a:r>
          </a:p>
          <a:p>
            <a:r>
              <a:rPr lang="en-GB" b="0" baseline="0" dirty="0" smtClean="0"/>
              <a:t>3.1 – AT3, AO3, WS2.2</a:t>
            </a:r>
          </a:p>
          <a:p>
            <a:r>
              <a:rPr lang="en-GB" b="0" baseline="0" dirty="0" smtClean="0"/>
              <a:t>3.2 – </a:t>
            </a:r>
          </a:p>
          <a:p>
            <a:r>
              <a:rPr lang="en-GB" b="0" baseline="0" dirty="0" smtClean="0"/>
              <a:t>3.3 – AO1 and AO2,</a:t>
            </a:r>
          </a:p>
          <a:p>
            <a:r>
              <a:rPr lang="en-GB" b="0" baseline="0" dirty="0" smtClean="0"/>
              <a:t>3.4 – AO3, WS3.5</a:t>
            </a:r>
          </a:p>
          <a:p>
            <a:r>
              <a:rPr lang="en-GB" b="0" baseline="0" dirty="0" smtClean="0"/>
              <a:t>3.5 – straight AO1</a:t>
            </a:r>
          </a:p>
          <a:p>
            <a:endParaRPr lang="en-GB" b="0" baseline="0" dirty="0" smtClean="0"/>
          </a:p>
          <a:p>
            <a:r>
              <a:rPr lang="en-GB" b="1" baseline="0" dirty="0" smtClean="0"/>
              <a:t>TB1F Q6 </a:t>
            </a:r>
            <a:r>
              <a:rPr lang="en-GB" b="0" baseline="0" dirty="0" smtClean="0"/>
              <a:t>– Standard demand, set in the context of a microscopy investigation (RPA1), should be familiar context, but demand of questions slightly higher</a:t>
            </a:r>
          </a:p>
          <a:p>
            <a:r>
              <a:rPr lang="en-GB" b="0" baseline="0" dirty="0" smtClean="0"/>
              <a:t>6.1 – straightforward AO1 – knowledge of cell structure</a:t>
            </a:r>
          </a:p>
          <a:p>
            <a:r>
              <a:rPr lang="en-GB" b="0" baseline="0" dirty="0" smtClean="0"/>
              <a:t>6.2 – Again, straight AO1 – </a:t>
            </a:r>
            <a:r>
              <a:rPr lang="en-GB" b="0" baseline="0" dirty="0" err="1" smtClean="0"/>
              <a:t>knowldege</a:t>
            </a:r>
            <a:r>
              <a:rPr lang="en-GB" b="0" baseline="0" dirty="0" smtClean="0"/>
              <a:t> of plant cell structure</a:t>
            </a:r>
          </a:p>
          <a:p>
            <a:r>
              <a:rPr lang="en-GB" b="0" baseline="0" dirty="0" smtClean="0"/>
              <a:t>6.3  - AO2, testing application of technique of using a microscope, AT1, AT7, WS2.4</a:t>
            </a:r>
          </a:p>
          <a:p>
            <a:r>
              <a:rPr lang="en-GB" b="0" baseline="0" dirty="0" smtClean="0"/>
              <a:t>6.4 – as 6.3</a:t>
            </a:r>
          </a:p>
          <a:p>
            <a:r>
              <a:rPr lang="en-GB" b="0" baseline="0" dirty="0" smtClean="0"/>
              <a:t>6.5 – AO2, application of knowledge of how to use microscope, AT1, WS2.6, WS3.3, WS3.5</a:t>
            </a:r>
            <a:endParaRPr lang="en-GB" b="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1D70C17-C2F3-4C50-AAD5-E853D9894610}"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283806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equipment </a:t>
            </a:r>
          </a:p>
          <a:p>
            <a:r>
              <a:rPr lang="en-GB" dirty="0" smtClean="0"/>
              <a:t>Calculations</a:t>
            </a:r>
          </a:p>
          <a:p>
            <a:r>
              <a:rPr lang="en-GB" dirty="0" smtClean="0"/>
              <a:t>Method</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17</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62307E1-A186-4C8A-807A-F40B70364663}"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19</a:t>
            </a:fld>
            <a:endParaRPr lang="en-US"/>
          </a:p>
        </p:txBody>
      </p:sp>
    </p:spTree>
    <p:extLst>
      <p:ext uri="{BB962C8B-B14F-4D97-AF65-F5344CB8AC3E}">
        <p14:creationId xmlns:p14="http://schemas.microsoft.com/office/powerpoint/2010/main" val="106543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going into detail on how</a:t>
            </a:r>
            <a:r>
              <a:rPr lang="en-GB" baseline="0" dirty="0" smtClean="0"/>
              <a:t> we assess different skills, want to give some information on how we mark our questions.  The following section covers </a:t>
            </a:r>
            <a:r>
              <a:rPr lang="en-GB" dirty="0" smtClean="0"/>
              <a:t>some general, but very important information</a:t>
            </a:r>
            <a:r>
              <a:rPr lang="en-GB" baseline="0" dirty="0" smtClean="0"/>
              <a:t> on using our mark schemes.</a:t>
            </a:r>
          </a:p>
          <a:p>
            <a:endParaRPr lang="en-GB" baseline="0" dirty="0" smtClean="0"/>
          </a:p>
          <a:p>
            <a:r>
              <a:rPr lang="en-GB" baseline="0" dirty="0" smtClean="0"/>
              <a:t>By understanding and applying the principles given here, teachers should be able to mark papers easily and consistently when using out papers as mocks for their students.</a:t>
            </a:r>
          </a:p>
          <a:p>
            <a:endParaRPr lang="en-GB"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94A7B8-7701-469E-AC70-1C312BA3A616}"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75640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a:p>
            <a:pPr defTabSz="473111">
              <a:defRPr/>
            </a:pPr>
            <a:endParaRPr lang="en-GB" baseline="0" dirty="0" smtClean="0"/>
          </a:p>
          <a:p>
            <a:pPr defTabSz="473111">
              <a:defRPr/>
            </a:pPr>
            <a:r>
              <a:rPr lang="en-GB" baseline="0" dirty="0" smtClean="0"/>
              <a:t>Loads of good information in Fair Access by Design – </a:t>
            </a:r>
            <a:r>
              <a:rPr lang="en-GB" baseline="0" dirty="0" err="1" smtClean="0"/>
              <a:t>Ofqual</a:t>
            </a:r>
            <a:r>
              <a:rPr lang="en-GB" baseline="0" dirty="0" smtClean="0"/>
              <a:t> document  Pages 37 to 39 deal with the mark scheme. The notes below are taken from this document.</a:t>
            </a:r>
          </a:p>
          <a:p>
            <a:pPr defTabSz="473111">
              <a:defRPr/>
            </a:pPr>
            <a:endParaRPr lang="en-GB" baseline="0" dirty="0" smtClean="0"/>
          </a:p>
          <a:p>
            <a:r>
              <a:rPr lang="en-GB" b="1" dirty="0"/>
              <a:t>Mark schemes</a:t>
            </a:r>
          </a:p>
          <a:p>
            <a:r>
              <a:rPr lang="en-GB" dirty="0"/>
              <a:t>Mark schemes that are valid and use clear language will support both accurate marking and equal opportunities.</a:t>
            </a:r>
          </a:p>
          <a:p>
            <a:endParaRPr lang="en-GB" dirty="0"/>
          </a:p>
          <a:p>
            <a:r>
              <a:rPr lang="en-GB" dirty="0"/>
              <a:t>Mark schemes should be designed so that they can be easily and consistently applied by all assessors. In addition, teachers and learners may have access to assessed work and the associated</a:t>
            </a:r>
          </a:p>
          <a:p>
            <a:r>
              <a:rPr lang="en-GB" dirty="0"/>
              <a:t>mark scheme. It is therefore important that mark schemes show clearly what, where and how marks are awarded.</a:t>
            </a:r>
          </a:p>
          <a:p>
            <a:endParaRPr lang="en-GB" dirty="0"/>
          </a:p>
          <a:p>
            <a:r>
              <a:rPr lang="en-GB" dirty="0"/>
              <a:t>Assessments should be designed to reward positive achievement. They should differentiate between learners purely on evidence of subject knowledge, understanding and skills. The degree of</a:t>
            </a:r>
          </a:p>
          <a:p>
            <a:r>
              <a:rPr lang="en-GB" dirty="0"/>
              <a:t>flexibility of a mark scheme will reflect the nature of the subject and what is being assessed. Equally valid responses presented in different forms should achieve the same marks.</a:t>
            </a:r>
          </a:p>
          <a:p>
            <a:endParaRPr lang="en-GB" dirty="0"/>
          </a:p>
          <a:p>
            <a:r>
              <a:rPr lang="en-GB" dirty="0"/>
              <a:t>Mark schemes should credit appropriate responses that reflect the diverse background of learners and the different ways in which they may demonstrate what they know, understand</a:t>
            </a:r>
          </a:p>
          <a:p>
            <a:r>
              <a:rPr lang="en-GB" dirty="0"/>
              <a:t>and can do. Some types of task present particular challenges. Synoptic questions, for example, need to take account of the many valid ways in which learners may answer the question.</a:t>
            </a:r>
          </a:p>
          <a:p>
            <a:endParaRPr lang="en-GB" dirty="0"/>
          </a:p>
          <a:p>
            <a:r>
              <a:rPr lang="en-GB" dirty="0"/>
              <a:t>Some multi-part questions may explicitly be designed to test a sequence of logical thought. Generally, however, mark schemes should not allow a wrong answer on one part of a question to</a:t>
            </a:r>
          </a:p>
          <a:p>
            <a:r>
              <a:rPr lang="en-GB" dirty="0"/>
              <a:t>make later marks harder or impossible to earn.</a:t>
            </a:r>
          </a:p>
          <a:p>
            <a:endParaRPr lang="en-GB" dirty="0"/>
          </a:p>
          <a:p>
            <a:r>
              <a:rPr lang="en-GB" dirty="0"/>
              <a:t>Each of the following points considers an aspect of the design of mark schemes.</a:t>
            </a:r>
          </a:p>
          <a:p>
            <a:r>
              <a:rPr lang="en-GB" dirty="0"/>
              <a:t>Awarding bodies should:</a:t>
            </a:r>
          </a:p>
          <a:p>
            <a:r>
              <a:rPr lang="en-GB" dirty="0"/>
              <a:t>a) ensure that the purpose of each assessment is fully reflected in the associated mark scheme</a:t>
            </a:r>
          </a:p>
          <a:p>
            <a:r>
              <a:rPr lang="en-GB" dirty="0"/>
              <a:t>b) ensure that the mark scheme rewards a variety of appropriate responses</a:t>
            </a:r>
          </a:p>
          <a:p>
            <a:r>
              <a:rPr lang="en-GB" dirty="0"/>
              <a:t>c) design mark schemes that are sufficiently flexible to allow alternative response modes, where these are necessary</a:t>
            </a:r>
          </a:p>
          <a:p>
            <a:r>
              <a:rPr lang="en-GB" dirty="0"/>
              <a:t>d) aim to make mark schemes as clear and legible as the tasks to which they relate</a:t>
            </a:r>
          </a:p>
          <a:p>
            <a:r>
              <a:rPr lang="en-GB" dirty="0"/>
              <a:t>e) ensure that marks awarded reflect fully and consistently the agreed interpretation of command words.</a:t>
            </a:r>
          </a:p>
          <a:p>
            <a:endParaRPr lang="en-GB"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403D8F6-5BFE-4B8E-9128-629019AC2CA0}"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217723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r>
              <a:rPr lang="en-GB" baseline="0" dirty="0" smtClean="0"/>
              <a:t>This whole ‘Information to examiners’ section is given in the Handout</a:t>
            </a:r>
          </a:p>
          <a:p>
            <a:pPr defTabSz="473111">
              <a:defRPr/>
            </a:pPr>
            <a:endParaRPr lang="en-GB" baseline="0" dirty="0" smtClean="0"/>
          </a:p>
          <a:p>
            <a:pPr defTabSz="473111">
              <a:defRPr/>
            </a:pPr>
            <a:r>
              <a:rPr lang="en-GB" baseline="0" dirty="0" smtClean="0"/>
              <a:t>This section </a:t>
            </a:r>
            <a:r>
              <a:rPr lang="en-GB" b="1" baseline="0" dirty="0" smtClean="0"/>
              <a:t>is</a:t>
            </a:r>
            <a:r>
              <a:rPr lang="en-GB" baseline="0" dirty="0" smtClean="0"/>
              <a:t> </a:t>
            </a:r>
            <a:r>
              <a:rPr lang="en-GB" b="1" baseline="0" dirty="0" smtClean="0"/>
              <a:t>very important</a:t>
            </a:r>
            <a:r>
              <a:rPr lang="en-GB" baseline="0" dirty="0" smtClean="0"/>
              <a:t> and needs to be flagged up.</a:t>
            </a:r>
          </a:p>
          <a:p>
            <a:pPr defTabSz="473111">
              <a:defRPr/>
            </a:pPr>
            <a:endParaRPr lang="en-GB" baseline="0" dirty="0" smtClean="0"/>
          </a:p>
          <a:p>
            <a:pPr defTabSz="473111">
              <a:defRPr/>
            </a:pPr>
            <a:r>
              <a:rPr lang="en-GB" baseline="0" dirty="0" smtClean="0"/>
              <a:t>Worth talking through some of the sections in the handout to show what examiners need to keep in mind – and to flag to teachers how they should be using the MS when marking mocks</a:t>
            </a:r>
          </a:p>
          <a:p>
            <a:pPr defTabSz="473111">
              <a:defRPr/>
            </a:pPr>
            <a:r>
              <a:rPr lang="en-GB" baseline="0" dirty="0" smtClean="0"/>
              <a:t>For example:</a:t>
            </a:r>
          </a:p>
          <a:p>
            <a:pPr defTabSz="473111">
              <a:defRPr/>
            </a:pPr>
            <a:endParaRPr lang="en-GB" baseline="0" dirty="0" smtClean="0"/>
          </a:p>
          <a:p>
            <a:pPr marL="177416" indent="-177416" defTabSz="473111">
              <a:buFont typeface="Arial" panose="020B0604020202020204" pitchFamily="34" charset="0"/>
              <a:buChar char="•"/>
              <a:defRPr/>
            </a:pPr>
            <a:r>
              <a:rPr lang="en-GB" baseline="0" dirty="0" smtClean="0"/>
              <a:t>Emboldening and underlining</a:t>
            </a:r>
          </a:p>
          <a:p>
            <a:pPr marL="177416" indent="-177416" defTabSz="473111">
              <a:buFont typeface="Arial" panose="020B0604020202020204" pitchFamily="34" charset="0"/>
              <a:buChar char="•"/>
              <a:defRPr/>
            </a:pPr>
            <a:r>
              <a:rPr lang="en-GB" baseline="0" dirty="0" smtClean="0"/>
              <a:t>application of list  principle</a:t>
            </a:r>
          </a:p>
          <a:p>
            <a:pPr marL="177416" indent="-177416" defTabSz="473111">
              <a:buFont typeface="Arial" panose="020B0604020202020204" pitchFamily="34" charset="0"/>
              <a:buChar char="•"/>
              <a:defRPr/>
            </a:pPr>
            <a:r>
              <a:rPr lang="en-GB" baseline="0" dirty="0" smtClean="0"/>
              <a:t>Calculations</a:t>
            </a:r>
          </a:p>
          <a:p>
            <a:pPr marL="177416" indent="-177416" defTabSz="473111">
              <a:buFont typeface="Arial" panose="020B0604020202020204" pitchFamily="34" charset="0"/>
              <a:buChar char="•"/>
              <a:defRPr/>
            </a:pPr>
            <a:r>
              <a:rPr lang="en-GB" baseline="0" dirty="0" err="1" smtClean="0"/>
              <a:t>Ecf</a:t>
            </a:r>
            <a:r>
              <a:rPr lang="en-GB" baseline="0" dirty="0" smtClean="0"/>
              <a:t> – what it does, and more importantly </a:t>
            </a:r>
            <a:r>
              <a:rPr lang="en-GB" b="1" baseline="0" dirty="0" smtClean="0"/>
              <a:t>does not</a:t>
            </a:r>
            <a:r>
              <a:rPr lang="en-GB" baseline="0" dirty="0" smtClean="0"/>
              <a:t> mean</a:t>
            </a:r>
          </a:p>
          <a:p>
            <a:pPr marL="177416" indent="-177416" defTabSz="473111">
              <a:buFont typeface="Arial" panose="020B0604020202020204" pitchFamily="34" charset="0"/>
              <a:buChar char="•"/>
              <a:defRPr/>
            </a:pPr>
            <a:r>
              <a:rPr lang="en-GB" baseline="0" dirty="0" smtClean="0"/>
              <a:t>use of brackets</a:t>
            </a:r>
          </a:p>
          <a:p>
            <a:pPr marL="177416" indent="-177416" defTabSz="473111">
              <a:buFont typeface="Arial" panose="020B0604020202020204" pitchFamily="34" charset="0"/>
              <a:buChar char="•"/>
              <a:defRPr/>
            </a:pPr>
            <a:r>
              <a:rPr lang="en-GB" baseline="0" dirty="0" smtClean="0"/>
              <a:t>allow, ignore, do not accept</a:t>
            </a:r>
          </a:p>
          <a:p>
            <a:pPr marL="177416" indent="-177416" defTabSz="473111">
              <a:buFont typeface="Arial" panose="020B0604020202020204" pitchFamily="34" charset="0"/>
              <a:buChar char="•"/>
              <a:defRPr/>
            </a:pPr>
            <a:endParaRPr lang="en-GB" baseline="0" dirty="0" smtClean="0"/>
          </a:p>
          <a:p>
            <a:pPr marL="177416" indent="-177416" defTabSz="473111">
              <a:buFont typeface="Arial" panose="020B0604020202020204" pitchFamily="34" charset="0"/>
              <a:buChar char="•"/>
              <a:defRPr/>
            </a:pPr>
            <a:endParaRPr lang="en-GB" baseline="0" dirty="0" smtClean="0"/>
          </a:p>
          <a:p>
            <a:pPr defTabSz="473111">
              <a:defRPr/>
            </a:pPr>
            <a:r>
              <a:rPr lang="en-GB" baseline="0" dirty="0" smtClean="0"/>
              <a:t>When setting questions, the senior examiners consider very carefully which is the most appropriate and fairest way to mark the answers: are we looking for a fixed number of points to be made (often in a certain order)?  If so, the question is most appropriately points marked.</a:t>
            </a:r>
          </a:p>
          <a:p>
            <a:pPr defTabSz="473111">
              <a:defRPr/>
            </a:pPr>
            <a:endParaRPr lang="en-GB" baseline="0" dirty="0" smtClean="0"/>
          </a:p>
          <a:p>
            <a:pPr defTabSz="473111">
              <a:defRPr/>
            </a:pPr>
            <a:r>
              <a:rPr lang="en-GB" baseline="0" dirty="0" smtClean="0"/>
              <a:t>However, for very open questions, because there are almost as many ways of structuring an answer as there are students, the fairest way of marking them is to use a levels of response mark scheme.  This looks at the quality of the answer as a whole, taking into account the levels descriptors based on the command words and the indicative content, and doesn’t tie students to answering in a particular way.</a:t>
            </a:r>
          </a:p>
          <a:p>
            <a:pPr defTabSz="473111">
              <a:defRPr/>
            </a:pPr>
            <a:endParaRPr lang="en-GB" baseline="0" dirty="0" smtClean="0"/>
          </a:p>
          <a:p>
            <a:pPr defTabSz="473111">
              <a:defRPr/>
            </a:pPr>
            <a:r>
              <a:rPr lang="en-GB" baseline="0" dirty="0" smtClean="0"/>
              <a:t>The primary use of our mark schemes is to ensure that our examiners fully understand and can apply the marking criteria consistently from student 1 to student several thousand.  However, we also publish them after every series so that teachers can use them along with the papers for mocks, end of section tests or whatever and know that this is the actual mark scheme used so if they apply it correctly they will be able to get some indication of how these students are doing.</a:t>
            </a:r>
          </a:p>
          <a:p>
            <a:pPr marL="177416" indent="-177416" defTabSz="473111">
              <a:buFont typeface="Arial" panose="020B0604020202020204" pitchFamily="34" charset="0"/>
              <a:buChar char="•"/>
              <a:defRPr/>
            </a:pP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497FC3D-47BB-41D9-912A-69B22BDD204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1303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r>
              <a:rPr lang="en-GB" baseline="0" dirty="0" smtClean="0"/>
              <a:t>Type of mark scheme used is crucial to its validity. Need to really think which is most appropriate to appropriately reward students for what they know and can do.</a:t>
            </a:r>
          </a:p>
          <a:p>
            <a:endParaRPr lang="en-GB" baseline="0" dirty="0" smtClean="0"/>
          </a:p>
          <a:p>
            <a:endParaRPr lang="en-GB" baseline="0" dirty="0" smtClean="0"/>
          </a:p>
          <a:p>
            <a:r>
              <a:rPr lang="en-GB" baseline="0" dirty="0" smtClean="0"/>
              <a:t>Because points-based mark schemes are very prescriptive you need a really good think about all the possible responses – correct and incorrect – that the question is likely to elicit in order to write a good mark scheme.</a:t>
            </a:r>
          </a:p>
          <a:p>
            <a:endParaRPr lang="en-GB" baseline="0" dirty="0" smtClean="0"/>
          </a:p>
          <a:p>
            <a:r>
              <a:rPr lang="en-GB" baseline="0" dirty="0" smtClean="0"/>
              <a:t>Should be 1 mark for every correct point.</a:t>
            </a:r>
          </a:p>
          <a:p>
            <a:endParaRPr lang="en-GB" baseline="0" dirty="0" smtClean="0"/>
          </a:p>
          <a:p>
            <a:r>
              <a:rPr lang="en-GB" baseline="0" dirty="0" smtClean="0"/>
              <a:t>If there are more points than marks available will reduce discrimination. Because may unduly reward some students and unduly penalise others.</a:t>
            </a:r>
          </a:p>
          <a:p>
            <a:endParaRPr lang="en-GB" baseline="0" dirty="0" smtClean="0"/>
          </a:p>
          <a:p>
            <a:r>
              <a:rPr lang="en-GB" baseline="0" dirty="0" smtClean="0"/>
              <a:t>If there are more marks than points available will be wasting marks on the paper.</a:t>
            </a:r>
          </a:p>
          <a:p>
            <a:endParaRPr lang="en-GB" baseline="0" dirty="0" smtClean="0"/>
          </a:p>
          <a:p>
            <a:r>
              <a:rPr lang="en-GB" baseline="0" dirty="0" smtClean="0"/>
              <a:t>Example points-based MS in Handout – talk through briefly. Have </a:t>
            </a:r>
            <a:r>
              <a:rPr lang="en-GB" baseline="0" dirty="0" err="1" smtClean="0"/>
              <a:t>inclulded</a:t>
            </a:r>
            <a:r>
              <a:rPr lang="en-GB" baseline="0" dirty="0" smtClean="0"/>
              <a:t> both a prose and a calculation mark scheme.</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76355D0-99CA-4590-B981-177F5FDA056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29077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GCSE Science we use LOR for questions that we class as ‘Extended response’ and these can be worth 4 or 6 marks. </a:t>
            </a:r>
          </a:p>
          <a:p>
            <a:endParaRPr lang="en-GB" baseline="0" dirty="0" smtClean="0"/>
          </a:p>
          <a:p>
            <a:r>
              <a:rPr lang="en-GB" baseline="0" dirty="0" smtClean="0"/>
              <a:t>What if you are writing an item that assesses both knowledge and skills?   Which is the best MS to use?</a:t>
            </a:r>
          </a:p>
          <a:p>
            <a:endParaRPr lang="en-GB" baseline="0" dirty="0" smtClean="0"/>
          </a:p>
          <a:p>
            <a:r>
              <a:rPr lang="en-GB" baseline="0" dirty="0" smtClean="0"/>
              <a:t>A levels mark scheme is often the better approach as it can be a better discriminator in student performance</a:t>
            </a:r>
          </a:p>
          <a:p>
            <a:endParaRPr lang="en-GB" dirty="0" smtClean="0"/>
          </a:p>
          <a:p>
            <a:pPr defTabSz="473111">
              <a:defRPr/>
            </a:pPr>
            <a:r>
              <a:rPr lang="en-GB" dirty="0"/>
              <a:t>Working with colleagues from other subjects that have really clear and strong LOR mark schemes, and our Educational Research (CERP) division, we have developed generic level descriptors to use when marking levels-marked questions.  These descriptors are linked to specific command words.  The descriptors are common across all the GCSE sciences, to ensure consistency of approach across all the specifications.  You can see what these are in the supporting booklet</a:t>
            </a:r>
          </a:p>
          <a:p>
            <a:pPr defTabSz="473111">
              <a:defRPr/>
            </a:pPr>
            <a:endParaRPr lang="en-GB" dirty="0"/>
          </a:p>
          <a:p>
            <a:pPr defTabSz="473111">
              <a:defRPr/>
            </a:pPr>
            <a:r>
              <a:rPr lang="en-GB" dirty="0"/>
              <a:t>This consistency helps with both constructing and marking these types of question.  It also helps to remove ‘hurdles’ that can wrongfully prevent students accessing higher levels.</a:t>
            </a:r>
          </a:p>
          <a:p>
            <a:pPr defTabSz="473111">
              <a:defRPr/>
            </a:pPr>
            <a:endParaRPr lang="en-GB" dirty="0"/>
          </a:p>
          <a:p>
            <a:pPr defTabSz="473111">
              <a:defRPr/>
            </a:pPr>
            <a:r>
              <a:rPr lang="en-GB" dirty="0"/>
              <a:t>There is then a section of indicative content is not an exhaustive list of marking points, and students will not have to cover every point in the indicative content to achieve full marks.  This idea can be quite difficult to get over – often hear the question ‘well, how much of the indicative content does a student need to get into Level 2? Etc.</a:t>
            </a:r>
          </a:p>
          <a:p>
            <a:pPr defTabSz="473111">
              <a:defRPr/>
            </a:pPr>
            <a:endParaRPr lang="en-GB" dirty="0"/>
          </a:p>
          <a:p>
            <a:pPr defTabSz="473111">
              <a:defRPr/>
            </a:pPr>
            <a:r>
              <a:rPr lang="en-GB" dirty="0"/>
              <a:t>We feel that this approach, looking at the overall quality of the answer, and not getting hung up too much on punctuation and spelling, is fairer than the old QWC approach.  Of course, a student who produces an answer that rambles, uses only vague terminology and is so badly structured that the examiner cannot follow what the student is talking about, is likely to not achieve high marks, so the QWC element is still there to an extent, but it is incorporated into the whole holistic approach.</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76355D0-99CA-4590-B981-177F5FDA056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329077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r>
              <a:rPr lang="en-GB" dirty="0" smtClean="0"/>
              <a:t>Taken from Subject Level Conditions</a:t>
            </a:r>
            <a:r>
              <a:rPr lang="en-GB" baseline="0" dirty="0" smtClean="0"/>
              <a:t> for Combined Science – </a:t>
            </a:r>
            <a:r>
              <a:rPr lang="en-GB" baseline="0" dirty="0" err="1" smtClean="0"/>
              <a:t>Ofqual</a:t>
            </a:r>
            <a:r>
              <a:rPr lang="en-GB" baseline="0" dirty="0" smtClean="0"/>
              <a:t> 2015 – same document as referenced on previous slide: Assessment requirements (pages 22-24 of </a:t>
            </a:r>
            <a:r>
              <a:rPr lang="en-GB" baseline="0" dirty="0" err="1" smtClean="0"/>
              <a:t>Ofqual</a:t>
            </a:r>
            <a:r>
              <a:rPr lang="en-GB" baseline="0" dirty="0" smtClean="0"/>
              <a:t> document). Same for all sciences.</a:t>
            </a:r>
            <a:endParaRPr lang="en-GB" dirty="0" smtClean="0"/>
          </a:p>
          <a:p>
            <a:pPr defTabSz="473111">
              <a:defRPr/>
            </a:pPr>
            <a:endParaRPr lang="en-GB" baseline="0" dirty="0" smtClean="0"/>
          </a:p>
          <a:p>
            <a:pPr defTabSz="473111">
              <a:defRPr/>
            </a:pPr>
            <a:r>
              <a:rPr lang="en-GB" baseline="0" dirty="0" smtClean="0"/>
              <a:t>Bullet point 2: A&amp;T criteria as set by the </a:t>
            </a:r>
            <a:r>
              <a:rPr lang="en-GB" baseline="0" dirty="0" err="1" smtClean="0"/>
              <a:t>DfE</a:t>
            </a:r>
            <a:r>
              <a:rPr lang="en-GB" baseline="0" dirty="0" smtClean="0"/>
              <a:t>, and listed in the section on practical assessment towards the back of each specification</a:t>
            </a:r>
          </a:p>
          <a:p>
            <a:pPr defTabSz="473111">
              <a:defRPr/>
            </a:pPr>
            <a:endParaRPr lang="en-GB" baseline="0" dirty="0" smtClean="0"/>
          </a:p>
          <a:p>
            <a:pPr defTabSz="473111">
              <a:defRPr/>
            </a:pPr>
            <a:r>
              <a:rPr lang="en-GB" b="0" baseline="0" dirty="0" smtClean="0"/>
              <a:t>Bullet point 3:</a:t>
            </a:r>
            <a:r>
              <a:rPr lang="en-GB" b="1" baseline="0" dirty="0" smtClean="0"/>
              <a:t> Must</a:t>
            </a:r>
            <a:r>
              <a:rPr lang="en-GB" baseline="0" dirty="0" smtClean="0"/>
              <a:t> cover AO1 (knowledge and understanding), AO2 (Application of knowledge and understanding) and AO3 (evaluation and analysis)</a:t>
            </a:r>
          </a:p>
          <a:p>
            <a:pPr defTabSz="473111">
              <a:defRPr/>
            </a:pPr>
            <a:endParaRPr lang="en-GB" baseline="0" dirty="0" smtClean="0"/>
          </a:p>
          <a:p>
            <a:pPr marL="0" lvl="1" defTabSz="473111">
              <a:defRPr/>
            </a:pPr>
            <a:r>
              <a:rPr lang="en-GB" dirty="0"/>
              <a:t>Bullet point 4:  </a:t>
            </a:r>
            <a:r>
              <a:rPr lang="en-GB" b="1" dirty="0"/>
              <a:t>Important</a:t>
            </a:r>
            <a:r>
              <a:rPr lang="en-GB" dirty="0"/>
              <a:t> to note that in our assessments a ‘question’ is composed of a number of smaller ‘items’ (</a:t>
            </a:r>
            <a:r>
              <a:rPr lang="en-GB" dirty="0" err="1"/>
              <a:t>eg</a:t>
            </a:r>
            <a:r>
              <a:rPr lang="en-GB" dirty="0"/>
              <a:t> Q01.1, Q01.2, </a:t>
            </a:r>
            <a:r>
              <a:rPr lang="en-GB" dirty="0" err="1"/>
              <a:t>etc</a:t>
            </a:r>
            <a:r>
              <a:rPr lang="en-GB" dirty="0"/>
              <a:t>).  Each item may address a different skill or part of content relevant to the overall context of the question. For this reason you will see that there are few questions that focus solely on RPs, rather, whole questions assess a number of different aspects.</a:t>
            </a:r>
          </a:p>
          <a:p>
            <a:pPr marL="0" lvl="1" defTabSz="473111">
              <a:defRPr/>
            </a:pPr>
            <a:endParaRPr lang="en-GB" dirty="0"/>
          </a:p>
          <a:p>
            <a:pPr marL="0" lvl="1" defTabSz="473111">
              <a:defRPr/>
            </a:pPr>
            <a:r>
              <a:rPr lang="en-GB" dirty="0"/>
              <a:t>Bullet point 5: this is all in relation to Working Scientifically skills, which are also assessed – listed at the beginning of each specification</a:t>
            </a:r>
          </a:p>
          <a:p>
            <a:pPr defTabSz="473111">
              <a:defRPr/>
            </a:pPr>
            <a:endParaRPr lang="en-GB" baseline="0" dirty="0" smtClean="0"/>
          </a:p>
          <a:p>
            <a:pPr defTabSz="473111">
              <a:defRPr/>
            </a:pPr>
            <a:r>
              <a:rPr lang="en-GB" dirty="0" smtClean="0"/>
              <a:t>What</a:t>
            </a:r>
            <a:r>
              <a:rPr lang="en-GB" baseline="0" dirty="0" smtClean="0"/>
              <a:t> does that mean in terms of what students need to know about, and how/what we would assess?</a:t>
            </a:r>
          </a:p>
          <a:p>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93236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r>
              <a:rPr lang="en-GB" dirty="0" smtClean="0"/>
              <a:t>Basically, we assess most of  the things that students used to</a:t>
            </a:r>
            <a:r>
              <a:rPr lang="en-GB" baseline="0" dirty="0" smtClean="0"/>
              <a:t> do in their ISAs</a:t>
            </a:r>
            <a:endParaRPr lang="en-GB" b="1" dirty="0" smtClean="0">
              <a:solidFill>
                <a:srgbClr val="4B4B4B"/>
              </a:solidFill>
            </a:endParaRPr>
          </a:p>
          <a:p>
            <a:endParaRPr lang="en-GB" b="1" dirty="0" smtClean="0">
              <a:solidFill>
                <a:srgbClr val="4B4B4B"/>
              </a:solidFill>
            </a:endParaRPr>
          </a:p>
          <a:p>
            <a:pPr defTabSz="473111">
              <a:defRPr/>
            </a:pPr>
            <a:r>
              <a:rPr lang="en-GB" b="0" dirty="0" smtClean="0">
                <a:solidFill>
                  <a:srgbClr val="4B4B4B"/>
                </a:solidFill>
              </a:rPr>
              <a:t>We have</a:t>
            </a:r>
            <a:r>
              <a:rPr lang="en-GB" b="0" baseline="0" dirty="0" smtClean="0">
                <a:solidFill>
                  <a:srgbClr val="4B4B4B"/>
                </a:solidFill>
              </a:rPr>
              <a:t> to assess all this at all levels of demand – from Grade 1 up to Grade 9. </a:t>
            </a:r>
            <a:r>
              <a:rPr lang="en-GB" dirty="0" smtClean="0"/>
              <a:t>Unless (part of)</a:t>
            </a:r>
            <a:r>
              <a:rPr lang="en-GB" baseline="0" dirty="0" smtClean="0"/>
              <a:t> a practical is HT only (</a:t>
            </a:r>
            <a:r>
              <a:rPr lang="en-GB" baseline="0" dirty="0" err="1" smtClean="0"/>
              <a:t>eg</a:t>
            </a:r>
            <a:r>
              <a:rPr lang="en-GB" baseline="0" dirty="0" smtClean="0"/>
              <a:t> Chemistry RPA 2), students should be prepared to see questions on all aspects of practical work at all levels of demand.</a:t>
            </a:r>
          </a:p>
          <a:p>
            <a:pPr defTabSz="473111">
              <a:defRPr/>
            </a:pPr>
            <a:endParaRPr lang="en-GB" baseline="0" dirty="0" smtClean="0"/>
          </a:p>
          <a:p>
            <a:pPr defTabSz="473111">
              <a:defRPr/>
            </a:pPr>
            <a:r>
              <a:rPr lang="en-GB" dirty="0" smtClean="0"/>
              <a:t>All levels</a:t>
            </a:r>
            <a:r>
              <a:rPr lang="en-GB" baseline="0" dirty="0" smtClean="0"/>
              <a:t> of demand – Low (1-3), standard (4-5) – common, standard/high (6-7), high (8-9)</a:t>
            </a:r>
          </a:p>
          <a:p>
            <a:endParaRPr lang="en-GB" b="1" dirty="0" smtClean="0">
              <a:solidFill>
                <a:srgbClr val="4B4B4B"/>
              </a:solidFill>
            </a:endParaRPr>
          </a:p>
          <a:p>
            <a:pPr defTabSz="473111">
              <a:defRPr/>
            </a:pPr>
            <a:r>
              <a:rPr lang="en-GB" b="1" baseline="0" dirty="0" smtClean="0"/>
              <a:t>AO1</a:t>
            </a:r>
          </a:p>
          <a:p>
            <a:pPr defTabSz="473111">
              <a:defRPr/>
            </a:pPr>
            <a:r>
              <a:rPr lang="en-GB" baseline="0" dirty="0" smtClean="0"/>
              <a:t>AO1 questions are likely to be about choice of appropriate apparatus, or methodology for one of the required </a:t>
            </a:r>
            <a:r>
              <a:rPr lang="en-GB" baseline="0" dirty="0" err="1" smtClean="0"/>
              <a:t>practicals</a:t>
            </a:r>
            <a:r>
              <a:rPr lang="en-GB" baseline="0" dirty="0" smtClean="0"/>
              <a:t>.  Any questions that ask for a method to be described will credit any given method that answers the question – do not have to follow the method given in the practical handbook.  Mark schemes will be adjusted before marking to take alternative answers into account. </a:t>
            </a:r>
          </a:p>
          <a:p>
            <a:pPr defTabSz="473111">
              <a:defRPr/>
            </a:pPr>
            <a:endParaRPr lang="en-GB" baseline="0" dirty="0" smtClean="0"/>
          </a:p>
          <a:p>
            <a:pPr defTabSz="473111">
              <a:defRPr/>
            </a:pPr>
            <a:r>
              <a:rPr lang="en-GB" b="1" baseline="0" dirty="0" smtClean="0"/>
              <a:t>AO2</a:t>
            </a:r>
          </a:p>
          <a:p>
            <a:pPr defTabSz="473111">
              <a:defRPr/>
            </a:pPr>
            <a:r>
              <a:rPr lang="en-GB" baseline="0" dirty="0" smtClean="0"/>
              <a:t>The GCSE Subject Level Guidance from </a:t>
            </a:r>
            <a:r>
              <a:rPr lang="en-GB" baseline="0" dirty="0" err="1" smtClean="0"/>
              <a:t>Ofqual</a:t>
            </a:r>
            <a:r>
              <a:rPr lang="en-GB" baseline="0" dirty="0" smtClean="0"/>
              <a:t> requires Application of knowledge and understanding to be assessed ‘principally in novel situations that are not clearly indicated in the specification’ (GCSE Subject Level Guidance for Science: </a:t>
            </a:r>
            <a:r>
              <a:rPr lang="en-GB" baseline="0" dirty="0" err="1" smtClean="0"/>
              <a:t>Ofqual</a:t>
            </a:r>
            <a:r>
              <a:rPr lang="en-GB" baseline="0" dirty="0" smtClean="0"/>
              <a:t>), so students should be prepared to expect to see questions based on methods or experiments they have not done (or based on practical that is covered in the other half of the specification, or on a variant of a practical they may have carried out – for example, a question on osmosis).  The point of these questions is to assess their ability to </a:t>
            </a:r>
            <a:r>
              <a:rPr lang="en-GB" b="1" baseline="0" dirty="0" smtClean="0"/>
              <a:t>apply  knowledge and skills</a:t>
            </a:r>
            <a:r>
              <a:rPr lang="en-GB" baseline="0" dirty="0" smtClean="0"/>
              <a:t>.  Any information needed to answer the question will be given.</a:t>
            </a:r>
          </a:p>
          <a:p>
            <a:pPr defTabSz="473111">
              <a:defRPr/>
            </a:pPr>
            <a:endParaRPr lang="en-GB" baseline="0" dirty="0" smtClean="0"/>
          </a:p>
          <a:p>
            <a:pPr defTabSz="473111">
              <a:defRPr/>
            </a:pPr>
            <a:r>
              <a:rPr lang="en-GB" b="1" dirty="0" smtClean="0"/>
              <a:t>AO3</a:t>
            </a:r>
          </a:p>
          <a:p>
            <a:pPr defTabSz="473111">
              <a:defRPr/>
            </a:pPr>
            <a:r>
              <a:rPr lang="en-GB" dirty="0" smtClean="0"/>
              <a:t>Students will be given experimental</a:t>
            </a:r>
            <a:r>
              <a:rPr lang="en-GB" baseline="0" dirty="0" smtClean="0"/>
              <a:t> </a:t>
            </a:r>
            <a:r>
              <a:rPr lang="en-GB" dirty="0" smtClean="0"/>
              <a:t>data</a:t>
            </a:r>
            <a:r>
              <a:rPr lang="en-GB" baseline="0" dirty="0" smtClean="0"/>
              <a:t>  to analyse and evaluate.  Students should understand that this might not be in the context of a practical they have done themselves but the skills they have gained through their learning will enable them to answer the questions.  </a:t>
            </a:r>
            <a:endParaRPr lang="en-GB" dirty="0" smtClean="0"/>
          </a:p>
          <a:p>
            <a:endParaRPr lang="en-GB" baseline="0" dirty="0" smtClean="0"/>
          </a:p>
          <a:p>
            <a:r>
              <a:rPr lang="en-GB" baseline="0" dirty="0" smtClean="0"/>
              <a:t>Full range of question types – multiple-choice, short and long answer open response</a:t>
            </a:r>
            <a:endParaRPr lang="en-GB" b="1" dirty="0" smtClean="0">
              <a:solidFill>
                <a:srgbClr val="4B4B4B"/>
              </a:solidFill>
            </a:endParaRPr>
          </a:p>
          <a:p>
            <a:pPr defTabSz="473111">
              <a:defRPr/>
            </a:pPr>
            <a:endParaRPr lang="en-GB" dirty="0" smtClean="0"/>
          </a:p>
          <a:p>
            <a:pPr defTabSz="473111">
              <a:defRPr/>
            </a:pPr>
            <a:r>
              <a:rPr lang="en-GB" dirty="0" smtClean="0"/>
              <a:t>You can find examples of all of these</a:t>
            </a:r>
            <a:r>
              <a:rPr lang="en-GB" baseline="0" dirty="0" smtClean="0"/>
              <a:t> in this summer’s examinations – all papers.   </a:t>
            </a:r>
          </a:p>
          <a:p>
            <a:pPr defTabSz="473111">
              <a:defRPr/>
            </a:pPr>
            <a:endParaRPr lang="en-GB" baseline="0" dirty="0" smtClean="0"/>
          </a:p>
          <a:p>
            <a:pPr defTabSz="473111">
              <a:defRPr/>
            </a:pPr>
            <a:r>
              <a:rPr lang="en-GB" b="1" dirty="0"/>
              <a:t>Reiterate </a:t>
            </a:r>
            <a:r>
              <a:rPr lang="en-GB" dirty="0"/>
              <a:t>In our assessments a ‘question’ is composed of a number of smaller ‘items’ (</a:t>
            </a:r>
            <a:r>
              <a:rPr lang="en-GB" dirty="0" err="1"/>
              <a:t>eg</a:t>
            </a:r>
            <a:r>
              <a:rPr lang="en-GB" dirty="0"/>
              <a:t> Q01.1, Q01.2, </a:t>
            </a:r>
            <a:r>
              <a:rPr lang="en-GB" dirty="0" err="1"/>
              <a:t>etc</a:t>
            </a:r>
            <a:r>
              <a:rPr lang="en-GB" dirty="0"/>
              <a:t>).  Each item may address a different skill or part of content relevant to the overall context of the question. For this reason you will see that there are few questions that focus solely on RPs, rather, whole questions assess a number of different aspects.</a:t>
            </a:r>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11</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dirty="0" smtClean="0"/>
          </a:p>
          <a:p>
            <a:r>
              <a:rPr lang="en-GB" dirty="0" smtClean="0">
                <a:solidFill>
                  <a:schemeClr val="tx1">
                    <a:lumMod val="50000"/>
                  </a:schemeClr>
                </a:solidFill>
              </a:rPr>
              <a:t>Full details for every paper are given in the Examiners reports – on SKM</a:t>
            </a:r>
          </a:p>
          <a:p>
            <a:endParaRPr lang="en-GB" dirty="0" smtClean="0">
              <a:solidFill>
                <a:schemeClr val="tx1">
                  <a:lumMod val="50000"/>
                </a:schemeClr>
              </a:solidFill>
            </a:endParaRPr>
          </a:p>
          <a:p>
            <a:r>
              <a:rPr lang="en-GB" dirty="0" smtClean="0">
                <a:solidFill>
                  <a:schemeClr val="tx1">
                    <a:lumMod val="50000"/>
                  </a:schemeClr>
                </a:solidFill>
              </a:rPr>
              <a:t>BP 1 – </a:t>
            </a:r>
            <a:r>
              <a:rPr lang="en-GB" dirty="0" smtClean="0">
                <a:solidFill>
                  <a:srgbClr val="4B4B4B"/>
                </a:solidFill>
              </a:rPr>
              <a:t>example</a:t>
            </a:r>
            <a:r>
              <a:rPr lang="en-GB" baseline="0" dirty="0" smtClean="0">
                <a:solidFill>
                  <a:srgbClr val="4B4B4B"/>
                </a:solidFill>
              </a:rPr>
              <a:t> confusing </a:t>
            </a:r>
            <a:r>
              <a:rPr lang="en-GB" dirty="0" smtClean="0">
                <a:solidFill>
                  <a:srgbClr val="4B4B4B"/>
                </a:solidFill>
              </a:rPr>
              <a:t> ‘control’ and ‘control variable’, or inappropriate</a:t>
            </a:r>
            <a:r>
              <a:rPr lang="en-GB" baseline="0" dirty="0" smtClean="0">
                <a:solidFill>
                  <a:srgbClr val="4B4B4B"/>
                </a:solidFill>
              </a:rPr>
              <a:t> usage - </a:t>
            </a:r>
            <a:r>
              <a:rPr lang="en-GB" dirty="0" smtClean="0">
                <a:solidFill>
                  <a:srgbClr val="4B4B4B"/>
                </a:solidFill>
              </a:rPr>
              <a:t>examples accurate</a:t>
            </a:r>
            <a:r>
              <a:rPr lang="en-GB" baseline="0" dirty="0" smtClean="0">
                <a:solidFill>
                  <a:srgbClr val="4B4B4B"/>
                </a:solidFill>
              </a:rPr>
              <a:t> and precise, valid, fair test (which is generally too vague to be creditable)</a:t>
            </a:r>
          </a:p>
          <a:p>
            <a:pPr defTabSz="473111">
              <a:defRPr/>
            </a:pPr>
            <a:r>
              <a:rPr lang="en-GB" baseline="0" dirty="0" smtClean="0">
                <a:solidFill>
                  <a:srgbClr val="4B4B4B"/>
                </a:solidFill>
              </a:rPr>
              <a:t>BP2 – example? </a:t>
            </a:r>
            <a:r>
              <a:rPr lang="en-GB" dirty="0" smtClean="0">
                <a:solidFill>
                  <a:schemeClr val="tx1">
                    <a:lumMod val="50000"/>
                  </a:schemeClr>
                </a:solidFill>
              </a:rPr>
              <a:t>Some students have clearly learned ‘standard’ answers but these need to be adapted to fit the context asked about. </a:t>
            </a:r>
          </a:p>
          <a:p>
            <a:pPr defTabSz="473111">
              <a:defRPr/>
            </a:pPr>
            <a:r>
              <a:rPr lang="en-GB" baseline="0" dirty="0" smtClean="0"/>
              <a:t>BP 3 -  Very few responses seen where students were ‘thinking outside the box’ in terms of bringing in knowledge from other parts of the specification to enhance their answers – </a:t>
            </a:r>
            <a:r>
              <a:rPr lang="en-GB" baseline="0" dirty="0" err="1" smtClean="0"/>
              <a:t>eg</a:t>
            </a:r>
            <a:r>
              <a:rPr lang="en-GB" baseline="0" dirty="0" smtClean="0"/>
              <a:t> thinking about respiration, decay and oxygen levels in biology.  We do have to ask questions that require this without pointing out to students that this is what they need to do.  Teachers need to start thinking a bit more about how different areas of the spec can be related – rather than a silo </a:t>
            </a:r>
            <a:endParaRPr lang="en-GB" baseline="0" dirty="0" smtClean="0">
              <a:solidFill>
                <a:srgbClr val="4B4B4B"/>
              </a:solidFill>
            </a:endParaRPr>
          </a:p>
          <a:p>
            <a:r>
              <a:rPr lang="en-GB" baseline="0" dirty="0" smtClean="0">
                <a:solidFill>
                  <a:srgbClr val="4B4B4B"/>
                </a:solidFill>
              </a:rPr>
              <a:t>BP 4 – examples include calculating a percentage, graph plotting</a:t>
            </a:r>
          </a:p>
          <a:p>
            <a:r>
              <a:rPr lang="en-GB" baseline="0" dirty="0" smtClean="0">
                <a:solidFill>
                  <a:srgbClr val="4B4B4B"/>
                </a:solidFill>
              </a:rPr>
              <a:t>BP 3 – the graph paper given in the question allows for quite large axes usually</a:t>
            </a:r>
          </a:p>
          <a:p>
            <a:r>
              <a:rPr lang="en-GB" baseline="0" dirty="0" smtClean="0">
                <a:solidFill>
                  <a:srgbClr val="4B4B4B"/>
                </a:solidFill>
              </a:rPr>
              <a:t>BP 4 – inaccuracy of plotting – dots instead of crosses (which are clearer and can be more accurately placed), not plotting all the points – especially the origin if given in a table of data, risks not gaining all the plotting marks</a:t>
            </a:r>
          </a:p>
          <a:p>
            <a:r>
              <a:rPr lang="en-GB" baseline="0" dirty="0" smtClean="0">
                <a:solidFill>
                  <a:srgbClr val="4B4B4B"/>
                </a:solidFill>
              </a:rPr>
              <a:t>Sometimes incorrect graph plotted (</a:t>
            </a:r>
            <a:r>
              <a:rPr lang="en-GB" baseline="0" dirty="0" err="1" smtClean="0">
                <a:solidFill>
                  <a:srgbClr val="4B4B4B"/>
                </a:solidFill>
              </a:rPr>
              <a:t>eg</a:t>
            </a:r>
            <a:r>
              <a:rPr lang="en-GB" baseline="0" dirty="0" smtClean="0">
                <a:solidFill>
                  <a:srgbClr val="4B4B4B"/>
                </a:solidFill>
              </a:rPr>
              <a:t> bar chart instead of line graph)</a:t>
            </a:r>
          </a:p>
          <a:p>
            <a:r>
              <a:rPr lang="en-GB" baseline="0" dirty="0" smtClean="0">
                <a:solidFill>
                  <a:srgbClr val="4B4B4B"/>
                </a:solidFill>
              </a:rPr>
              <a:t>BP 5 – Students often unable to interpret data given in a graph to describe trends and relationships.  </a:t>
            </a:r>
            <a:r>
              <a:rPr lang="en-GB" dirty="0"/>
              <a:t>Using graphs is a skill that students should use in as many different contexts as possible. They may need to be able to describe a graph or draw a conclusion from it. </a:t>
            </a:r>
            <a:endParaRPr lang="en-GB" baseline="0" dirty="0" smtClean="0">
              <a:solidFill>
                <a:srgbClr val="4B4B4B"/>
              </a:solidFill>
            </a:endParaRPr>
          </a:p>
          <a:p>
            <a:r>
              <a:rPr lang="en-GB" baseline="0" dirty="0" smtClean="0">
                <a:solidFill>
                  <a:srgbClr val="4B4B4B"/>
                </a:solidFill>
              </a:rPr>
              <a:t>BP 6 – common problem -  </a:t>
            </a:r>
            <a:r>
              <a:rPr lang="en-GB" baseline="0" dirty="0" err="1" smtClean="0">
                <a:solidFill>
                  <a:srgbClr val="4B4B4B"/>
                </a:solidFill>
              </a:rPr>
              <a:t>lobf</a:t>
            </a:r>
            <a:r>
              <a:rPr lang="en-GB" baseline="0" dirty="0" smtClean="0">
                <a:solidFill>
                  <a:srgbClr val="4B4B4B"/>
                </a:solidFill>
              </a:rPr>
              <a:t> is not always a straight line through the origin – in science is often a curve but many students attempt to draw a straight line.  Dot-to-dot not acceptable if told to draw a </a:t>
            </a:r>
            <a:r>
              <a:rPr lang="en-GB" baseline="0" dirty="0" err="1" smtClean="0">
                <a:solidFill>
                  <a:srgbClr val="4B4B4B"/>
                </a:solidFill>
              </a:rPr>
              <a:t>lobf</a:t>
            </a:r>
            <a:r>
              <a:rPr lang="en-GB" baseline="0" dirty="0" smtClean="0">
                <a:solidFill>
                  <a:srgbClr val="4B4B4B"/>
                </a:solidFill>
              </a:rPr>
              <a:t>. Line drawing often very inaccurate: more than one line, not smooth, fuzzy.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12</a:t>
            </a:fld>
            <a:endParaRPr lang="en-US" dirty="0"/>
          </a:p>
        </p:txBody>
      </p:sp>
    </p:spTree>
    <p:extLst>
      <p:ext uri="{BB962C8B-B14F-4D97-AF65-F5344CB8AC3E}">
        <p14:creationId xmlns:p14="http://schemas.microsoft.com/office/powerpoint/2010/main" val="3510236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gcsescience@aqa.org.uk"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7416468" cy="968675"/>
          </a:xfrm>
        </p:spPr>
        <p:txBody>
          <a:bodyPr/>
          <a:lstStyle/>
          <a:p>
            <a:r>
              <a:rPr lang="en-GB" dirty="0" smtClean="0"/>
              <a:t>Marking and improving student outcomes in practical</a:t>
            </a:r>
            <a:r>
              <a:rPr lang="en-GB" dirty="0"/>
              <a:t> </a:t>
            </a:r>
            <a:r>
              <a:rPr lang="en-GB" dirty="0" smtClean="0"/>
              <a:t>work questions</a:t>
            </a:r>
            <a:endParaRPr lang="en-GB" dirty="0"/>
          </a:p>
        </p:txBody>
      </p:sp>
      <p:sp>
        <p:nvSpPr>
          <p:cNvPr id="3" name="Subtitle 2"/>
          <p:cNvSpPr>
            <a:spLocks noGrp="1"/>
          </p:cNvSpPr>
          <p:nvPr>
            <p:ph type="subTitle" idx="1"/>
          </p:nvPr>
        </p:nvSpPr>
        <p:spPr/>
        <p:txBody>
          <a:bodyPr/>
          <a:lstStyle/>
          <a:p>
            <a:r>
              <a:rPr lang="en-GB" dirty="0" smtClean="0"/>
              <a:t>Elise Reece</a:t>
            </a:r>
            <a:endParaRPr lang="en-GB" dirty="0"/>
          </a:p>
        </p:txBody>
      </p:sp>
      <p:sp>
        <p:nvSpPr>
          <p:cNvPr id="4" name="Content Placeholder 3"/>
          <p:cNvSpPr>
            <a:spLocks noGrp="1"/>
          </p:cNvSpPr>
          <p:nvPr>
            <p:ph sz="quarter" idx="12"/>
          </p:nvPr>
        </p:nvSpPr>
        <p:spPr/>
        <p:txBody>
          <a:bodyPr/>
          <a:lstStyle/>
          <a:p>
            <a:r>
              <a:rPr lang="en-GB" dirty="0" smtClean="0"/>
              <a:t>January 2019</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Requirements for assessment of practical skills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a:prstGeom prst="rect">
            <a:avLst/>
          </a:prstGeom>
        </p:spPr>
        <p:txBody>
          <a:bodyPr/>
          <a:lstStyle/>
          <a:p>
            <a:pPr marL="0" indent="0">
              <a:buNone/>
            </a:pPr>
            <a:r>
              <a:rPr lang="en-GB" dirty="0" smtClean="0"/>
              <a:t>Assessment in relation to practical work:</a:t>
            </a:r>
          </a:p>
          <a:p>
            <a:r>
              <a:rPr lang="en-GB" dirty="0" smtClean="0"/>
              <a:t>the number of marks is no less than 15% of all the marks allocated.</a:t>
            </a:r>
          </a:p>
          <a:p>
            <a:r>
              <a:rPr lang="en-GB" dirty="0" smtClean="0"/>
              <a:t>all three assessment objectives must be covered</a:t>
            </a:r>
          </a:p>
          <a:p>
            <a:r>
              <a:rPr lang="en-GB" dirty="0" smtClean="0"/>
              <a:t>questions and tasks must draw on the theoretical and practical aspects of experimentation</a:t>
            </a:r>
          </a:p>
          <a:p>
            <a:r>
              <a:rPr lang="en-GB" dirty="0" smtClean="0"/>
              <a:t>students are required to show and apply:</a:t>
            </a:r>
            <a:br>
              <a:rPr lang="en-GB" dirty="0" smtClean="0"/>
            </a:br>
            <a:r>
              <a:rPr lang="en-GB" dirty="0" smtClean="0"/>
              <a:t>     knowledge and understanding of practical activities </a:t>
            </a:r>
            <a:br>
              <a:rPr lang="en-GB" dirty="0" smtClean="0"/>
            </a:br>
            <a:r>
              <a:rPr lang="en-GB" dirty="0" smtClean="0"/>
              <a:t>     scientific thinking </a:t>
            </a:r>
            <a:br>
              <a:rPr lang="en-GB" dirty="0" smtClean="0"/>
            </a:br>
            <a:r>
              <a:rPr lang="en-GB" dirty="0" smtClean="0"/>
              <a:t>     use experimental skills and strategies</a:t>
            </a:r>
            <a:br>
              <a:rPr lang="en-GB" dirty="0" smtClean="0"/>
            </a:br>
            <a:r>
              <a:rPr lang="en-GB" dirty="0" smtClean="0"/>
              <a:t>     analyse and evaluate information.</a:t>
            </a:r>
          </a:p>
        </p:txBody>
      </p:sp>
      <p:sp>
        <p:nvSpPr>
          <p:cNvPr id="5" name="Slide Number Placeholder 4"/>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188160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do we assess practical skills?</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Aft>
                <a:spcPts val="600"/>
              </a:spcAft>
            </a:pPr>
            <a:r>
              <a:rPr lang="en-GB" dirty="0" smtClean="0">
                <a:solidFill>
                  <a:srgbClr val="4B4B4B"/>
                </a:solidFill>
              </a:rPr>
              <a:t>Planning, explaining and evaluating procedures</a:t>
            </a:r>
          </a:p>
          <a:p>
            <a:pPr>
              <a:spcAft>
                <a:spcPts val="600"/>
              </a:spcAft>
            </a:pPr>
            <a:r>
              <a:rPr lang="en-GB" dirty="0" smtClean="0">
                <a:solidFill>
                  <a:srgbClr val="4B4B4B"/>
                </a:solidFill>
              </a:rPr>
              <a:t>Knowledge </a:t>
            </a:r>
            <a:r>
              <a:rPr lang="en-GB" dirty="0">
                <a:solidFill>
                  <a:srgbClr val="4B4B4B"/>
                </a:solidFill>
              </a:rPr>
              <a:t>and understanding of </a:t>
            </a:r>
            <a:r>
              <a:rPr lang="en-GB" dirty="0" smtClean="0">
                <a:solidFill>
                  <a:srgbClr val="4B4B4B"/>
                </a:solidFill>
              </a:rPr>
              <a:t>how to use apparatus </a:t>
            </a:r>
            <a:r>
              <a:rPr lang="en-GB" dirty="0">
                <a:solidFill>
                  <a:srgbClr val="4B4B4B"/>
                </a:solidFill>
              </a:rPr>
              <a:t>and </a:t>
            </a:r>
            <a:r>
              <a:rPr lang="en-GB" dirty="0" smtClean="0">
                <a:solidFill>
                  <a:srgbClr val="4B4B4B"/>
                </a:solidFill>
              </a:rPr>
              <a:t>techniques</a:t>
            </a:r>
          </a:p>
          <a:p>
            <a:pPr>
              <a:spcAft>
                <a:spcPts val="600"/>
              </a:spcAft>
            </a:pPr>
            <a:r>
              <a:rPr lang="en-GB" dirty="0" smtClean="0">
                <a:solidFill>
                  <a:srgbClr val="4B4B4B"/>
                </a:solidFill>
              </a:rPr>
              <a:t>Understanding of sampling techniques</a:t>
            </a:r>
            <a:endParaRPr lang="en-GB" dirty="0"/>
          </a:p>
          <a:p>
            <a:pPr>
              <a:spcAft>
                <a:spcPts val="600"/>
              </a:spcAft>
            </a:pPr>
            <a:r>
              <a:rPr lang="en-GB" dirty="0" smtClean="0">
                <a:solidFill>
                  <a:srgbClr val="4B4B4B"/>
                </a:solidFill>
              </a:rPr>
              <a:t>Safety and risk management in practical contexts</a:t>
            </a:r>
          </a:p>
          <a:p>
            <a:pPr>
              <a:spcAft>
                <a:spcPts val="600"/>
              </a:spcAft>
            </a:pPr>
            <a:r>
              <a:rPr lang="en-GB" dirty="0" smtClean="0">
                <a:solidFill>
                  <a:srgbClr val="4B4B4B"/>
                </a:solidFill>
              </a:rPr>
              <a:t>Understanding and appropriate use of scientific terminology, </a:t>
            </a:r>
            <a:r>
              <a:rPr lang="en-GB" dirty="0" err="1" smtClean="0">
                <a:solidFill>
                  <a:srgbClr val="4B4B4B"/>
                </a:solidFill>
              </a:rPr>
              <a:t>eg</a:t>
            </a:r>
            <a:r>
              <a:rPr lang="en-GB" dirty="0" smtClean="0">
                <a:solidFill>
                  <a:srgbClr val="4B4B4B"/>
                </a:solidFill>
              </a:rPr>
              <a:t> accuracy, precision, variables, uncertainty</a:t>
            </a:r>
          </a:p>
          <a:p>
            <a:pPr>
              <a:spcAft>
                <a:spcPts val="600"/>
              </a:spcAft>
            </a:pPr>
            <a:r>
              <a:rPr lang="en-GB" dirty="0" smtClean="0">
                <a:solidFill>
                  <a:srgbClr val="4B4B4B"/>
                </a:solidFill>
              </a:rPr>
              <a:t>Reading </a:t>
            </a:r>
            <a:r>
              <a:rPr lang="en-GB" dirty="0">
                <a:solidFill>
                  <a:srgbClr val="4B4B4B"/>
                </a:solidFill>
              </a:rPr>
              <a:t>scales or taking </a:t>
            </a:r>
            <a:r>
              <a:rPr lang="en-GB" dirty="0" smtClean="0">
                <a:solidFill>
                  <a:srgbClr val="4B4B4B"/>
                </a:solidFill>
              </a:rPr>
              <a:t>measurements</a:t>
            </a:r>
          </a:p>
          <a:p>
            <a:pPr>
              <a:spcAft>
                <a:spcPts val="600"/>
              </a:spcAft>
            </a:pPr>
            <a:r>
              <a:rPr lang="en-GB" dirty="0" smtClean="0">
                <a:solidFill>
                  <a:srgbClr val="4B4B4B"/>
                </a:solidFill>
              </a:rPr>
              <a:t>Appropriate mathematical procedures and analysis</a:t>
            </a:r>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1169121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issues </a:t>
            </a:r>
            <a:r>
              <a:rPr lang="en-GB" dirty="0" smtClean="0"/>
              <a:t>in </a:t>
            </a:r>
            <a:r>
              <a:rPr lang="en-GB" dirty="0"/>
              <a:t>Summer 2018</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r>
              <a:rPr lang="en-GB" dirty="0" smtClean="0"/>
              <a:t>Lack </a:t>
            </a:r>
            <a:r>
              <a:rPr lang="en-GB" dirty="0"/>
              <a:t>understanding about the science underlying the practical's - model of osmosis cell and transects chemicals that make a salt and electrolysis acceleration and </a:t>
            </a:r>
            <a:r>
              <a:rPr lang="en-GB" dirty="0" smtClean="0"/>
              <a:t>density. </a:t>
            </a:r>
            <a:endParaRPr lang="en-GB" dirty="0"/>
          </a:p>
          <a:p>
            <a:r>
              <a:rPr lang="en-GB" dirty="0"/>
              <a:t>Didn’t fully understand why they had carried out each step in the </a:t>
            </a:r>
            <a:r>
              <a:rPr lang="en-GB" dirty="0" smtClean="0"/>
              <a:t>practical.</a:t>
            </a:r>
            <a:endParaRPr lang="en-GB" dirty="0"/>
          </a:p>
          <a:p>
            <a:r>
              <a:rPr lang="en-GB" dirty="0"/>
              <a:t>Unclear why they had taken specific measurements and the equipment needed to do </a:t>
            </a:r>
            <a:r>
              <a:rPr lang="en-GB" dirty="0" smtClean="0"/>
              <a:t>this. </a:t>
            </a:r>
            <a:endParaRPr lang="en-GB" dirty="0"/>
          </a:p>
          <a:p>
            <a:r>
              <a:rPr lang="en-GB" dirty="0"/>
              <a:t>Use of vague terms such as ‘amount’, ‘fair’, ‘results</a:t>
            </a:r>
            <a:r>
              <a:rPr lang="en-GB" dirty="0" smtClean="0"/>
              <a:t>’.</a:t>
            </a:r>
            <a:r>
              <a:rPr lang="en-GB" dirty="0"/>
              <a:t/>
            </a:r>
            <a:br>
              <a:rPr lang="en-GB" dirty="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2498420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issues in Summer 2018</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buNone/>
            </a:pPr>
            <a:r>
              <a:rPr lang="en-GB" dirty="0" smtClean="0"/>
              <a:t>Areas of working scientifically in the context of </a:t>
            </a:r>
            <a:r>
              <a:rPr lang="en-GB" dirty="0"/>
              <a:t>the </a:t>
            </a:r>
            <a:r>
              <a:rPr lang="en-GB" dirty="0" smtClean="0"/>
              <a:t>required practicals: </a:t>
            </a:r>
          </a:p>
          <a:p>
            <a:r>
              <a:rPr lang="en-GB" dirty="0" smtClean="0"/>
              <a:t>repeatable or its significance </a:t>
            </a:r>
          </a:p>
          <a:p>
            <a:r>
              <a:rPr lang="en-GB" dirty="0" smtClean="0"/>
              <a:t>identify control variables and other variables </a:t>
            </a:r>
            <a:br>
              <a:rPr lang="en-GB" dirty="0" smtClean="0"/>
            </a:br>
            <a:r>
              <a:rPr lang="en-GB" dirty="0" smtClean="0"/>
              <a:t>term ‘fair’ is always inadequate unless suitably qualified types of errors</a:t>
            </a:r>
          </a:p>
          <a:p>
            <a:r>
              <a:rPr lang="en-GB" dirty="0" smtClean="0"/>
              <a:t>how to improve accuracy - improves inaccuracy is 		 insufficient for a type of experimental error, human error is insufficient. </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141619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questions on Trilogy paper1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r>
              <a:rPr lang="en-GB" dirty="0" smtClean="0"/>
              <a:t>Biology  </a:t>
            </a:r>
            <a:br>
              <a:rPr lang="en-GB" dirty="0" smtClean="0"/>
            </a:br>
            <a:r>
              <a:rPr lang="en-GB" dirty="0" smtClean="0"/>
              <a:t>Foundation: Q2 </a:t>
            </a:r>
            <a:r>
              <a:rPr lang="en-GB" dirty="0"/>
              <a:t>p</a:t>
            </a:r>
            <a:r>
              <a:rPr lang="en-GB" dirty="0" smtClean="0"/>
              <a:t>hotosynthesis, Q3 osmosis, </a:t>
            </a:r>
            <a:r>
              <a:rPr lang="en-GB" b="1" dirty="0" smtClean="0"/>
              <a:t>Q6 cells and microscopes</a:t>
            </a:r>
            <a:r>
              <a:rPr lang="en-GB" b="1" i="1" dirty="0" smtClean="0"/>
              <a:t> </a:t>
            </a:r>
            <a:r>
              <a:rPr lang="en-GB" b="1" dirty="0" smtClean="0"/>
              <a:t>(common)</a:t>
            </a:r>
            <a:r>
              <a:rPr lang="en-GB" dirty="0" smtClean="0"/>
              <a:t/>
            </a:r>
            <a:br>
              <a:rPr lang="en-GB" dirty="0" smtClean="0"/>
            </a:br>
            <a:r>
              <a:rPr lang="en-GB" dirty="0" smtClean="0"/>
              <a:t>Higher: Q3 photosynthesis, Q4 osmosis </a:t>
            </a:r>
          </a:p>
          <a:p>
            <a:r>
              <a:rPr lang="en-GB" dirty="0" smtClean="0"/>
              <a:t>Chemistry </a:t>
            </a:r>
            <a:br>
              <a:rPr lang="en-GB" dirty="0" smtClean="0"/>
            </a:br>
            <a:r>
              <a:rPr lang="en-GB" dirty="0" smtClean="0"/>
              <a:t>Common questions Q5 (Q1H) electrolysis, Q7 (Q3H) salts</a:t>
            </a:r>
          </a:p>
          <a:p>
            <a:r>
              <a:rPr lang="en-GB" dirty="0" smtClean="0"/>
              <a:t>Physics </a:t>
            </a:r>
            <a:br>
              <a:rPr lang="en-GB" dirty="0" smtClean="0"/>
            </a:br>
            <a:r>
              <a:rPr lang="en-GB" dirty="0" smtClean="0"/>
              <a:t>Common question Q7 (Q2H)</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14</a:t>
            </a:fld>
            <a:endParaRPr lang="en-GB" dirty="0"/>
          </a:p>
        </p:txBody>
      </p:sp>
    </p:spTree>
    <p:extLst>
      <p:ext uri="{BB962C8B-B14F-4D97-AF65-F5344CB8AC3E}">
        <p14:creationId xmlns:p14="http://schemas.microsoft.com/office/powerpoint/2010/main" val="138777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using student work</a:t>
            </a:r>
            <a:br>
              <a:rPr lang="en-GB" dirty="0"/>
            </a:b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Content Placeholder 4"/>
          <p:cNvSpPr>
            <a:spLocks noGrp="1"/>
          </p:cNvSpPr>
          <p:nvPr>
            <p:ph idx="1"/>
          </p:nvPr>
        </p:nvSpPr>
        <p:spPr/>
        <p:txBody>
          <a:bodyPr/>
          <a:lstStyle/>
          <a:p>
            <a:r>
              <a:rPr lang="en-GB" dirty="0" smtClean="0"/>
              <a:t>Structure of a required practical question </a:t>
            </a:r>
          </a:p>
          <a:p>
            <a:r>
              <a:rPr lang="en-GB" dirty="0" smtClean="0"/>
              <a:t>Using equipment from the ATs correctly </a:t>
            </a:r>
          </a:p>
          <a:p>
            <a:r>
              <a:rPr lang="en-GB" dirty="0" smtClean="0"/>
              <a:t>Marking calculations</a:t>
            </a:r>
          </a:p>
          <a:p>
            <a:r>
              <a:rPr lang="en-GB" dirty="0" smtClean="0"/>
              <a:t>Methods and plans</a:t>
            </a:r>
          </a:p>
          <a:p>
            <a:r>
              <a:rPr lang="en-GB" dirty="0" smtClean="0"/>
              <a:t>Graphs </a:t>
            </a:r>
          </a:p>
          <a:p>
            <a:r>
              <a:rPr lang="en-GB" dirty="0" smtClean="0"/>
              <a:t>Working scientifically </a:t>
            </a:r>
          </a:p>
          <a:p>
            <a:endParaRPr lang="en-GB" dirty="0" smtClean="0"/>
          </a:p>
          <a:p>
            <a:endParaRPr lang="en-GB" dirty="0"/>
          </a:p>
        </p:txBody>
      </p:sp>
    </p:spTree>
    <p:extLst>
      <p:ext uri="{BB962C8B-B14F-4D97-AF65-F5344CB8AC3E}">
        <p14:creationId xmlns:p14="http://schemas.microsoft.com/office/powerpoint/2010/main" val="1442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Marks awarded</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marL="0" indent="0">
              <a:buNone/>
            </a:pPr>
            <a:r>
              <a:rPr lang="en-GB" dirty="0" smtClean="0"/>
              <a:t>Biology Q6 common</a:t>
            </a:r>
          </a:p>
          <a:p>
            <a:pPr marL="0" indent="0">
              <a:buNone/>
            </a:pPr>
            <a:r>
              <a:rPr lang="en-GB" dirty="0" smtClean="0"/>
              <a:t/>
            </a:r>
            <a:br>
              <a:rPr lang="en-GB" dirty="0" smtClean="0"/>
            </a:br>
            <a:r>
              <a:rPr lang="en-GB" dirty="0" smtClean="0"/>
              <a:t/>
            </a:r>
            <a:br>
              <a:rPr lang="en-GB" dirty="0" smtClean="0"/>
            </a:br>
            <a:r>
              <a:rPr lang="en-GB" dirty="0" smtClean="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394006487"/>
              </p:ext>
            </p:extLst>
          </p:nvPr>
        </p:nvGraphicFramePr>
        <p:xfrm>
          <a:off x="540000" y="2332098"/>
          <a:ext cx="6096000" cy="185420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GB" dirty="0" smtClean="0"/>
                        <a:t>Script</a:t>
                      </a:r>
                      <a:endParaRPr lang="en-GB" dirty="0"/>
                    </a:p>
                  </a:txBody>
                  <a:tcPr/>
                </a:tc>
                <a:tc>
                  <a:txBody>
                    <a:bodyPr/>
                    <a:lstStyle/>
                    <a:p>
                      <a:r>
                        <a:rPr lang="en-GB" dirty="0" smtClean="0"/>
                        <a:t>6.3</a:t>
                      </a:r>
                      <a:endParaRPr lang="en-GB" dirty="0"/>
                    </a:p>
                  </a:txBody>
                  <a:tcPr/>
                </a:tc>
                <a:tc>
                  <a:txBody>
                    <a:bodyPr/>
                    <a:lstStyle/>
                    <a:p>
                      <a:r>
                        <a:rPr lang="en-GB" dirty="0" smtClean="0"/>
                        <a:t>6.4</a:t>
                      </a:r>
                      <a:endParaRPr lang="en-GB" dirty="0"/>
                    </a:p>
                  </a:txBody>
                  <a:tcPr/>
                </a:tc>
                <a:tc>
                  <a:txBody>
                    <a:bodyPr/>
                    <a:lstStyle/>
                    <a:p>
                      <a:r>
                        <a:rPr lang="en-GB" dirty="0" smtClean="0"/>
                        <a:t>6.5</a:t>
                      </a:r>
                      <a:endParaRPr lang="en-GB" dirty="0"/>
                    </a:p>
                  </a:txBody>
                  <a:tcPr/>
                </a:tc>
              </a:tr>
              <a:tr h="370840">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r>
              <a:tr h="370840">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3</a:t>
                      </a:r>
                      <a:endParaRPr lang="en-GB" dirty="0"/>
                    </a:p>
                  </a:txBody>
                  <a:tcPr/>
                </a:tc>
              </a:tr>
              <a:tr h="370840">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r>
              <a:tr h="370840">
                <a:tc>
                  <a:txBody>
                    <a:bodyPr/>
                    <a:lstStyle/>
                    <a:p>
                      <a:r>
                        <a:rPr lang="en-GB" dirty="0" smtClean="0"/>
                        <a:t>4</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endParaRPr lang="en-GB" dirty="0"/>
                    </a:p>
                  </a:txBody>
                  <a:tcPr/>
                </a:tc>
              </a:tr>
            </a:tbl>
          </a:graphicData>
        </a:graphic>
      </p:graphicFrame>
      <p:sp>
        <p:nvSpPr>
          <p:cNvPr id="4" name="Slide Number Placeholder 3"/>
          <p:cNvSpPr>
            <a:spLocks noGrp="1"/>
          </p:cNvSpPr>
          <p:nvPr>
            <p:ph type="sldNum" sz="quarter" idx="4"/>
          </p:nvPr>
        </p:nvSpPr>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46678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Marks awarded</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marL="0" indent="0" fontAlgn="t">
              <a:buNone/>
            </a:pPr>
            <a:r>
              <a:rPr lang="en-GB" dirty="0" smtClean="0"/>
              <a:t>Chemistry Q7 F Q 3 H</a:t>
            </a:r>
          </a:p>
          <a:p>
            <a:pPr marL="0" indent="0" fontAlgn="t">
              <a:buNone/>
            </a:pPr>
            <a:r>
              <a:rPr lang="en-GB" dirty="0" smtClean="0"/>
              <a:t/>
            </a:r>
            <a:br>
              <a:rPr lang="en-GB" dirty="0" smtClean="0"/>
            </a:br>
            <a:r>
              <a:rPr lang="en-GB" dirty="0" smtClean="0"/>
              <a:t>			</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898224720"/>
              </p:ext>
            </p:extLst>
          </p:nvPr>
        </p:nvGraphicFramePr>
        <p:xfrm>
          <a:off x="540000" y="2332800"/>
          <a:ext cx="3048000" cy="1483360"/>
        </p:xfrm>
        <a:graphic>
          <a:graphicData uri="http://schemas.openxmlformats.org/drawingml/2006/table">
            <a:tbl>
              <a:tblPr firstRow="1" bandRow="1">
                <a:tableStyleId>{5940675A-B579-460E-94D1-54222C63F5DA}</a:tableStyleId>
              </a:tblPr>
              <a:tblGrid>
                <a:gridCol w="1524000"/>
                <a:gridCol w="1524000"/>
              </a:tblGrid>
              <a:tr h="370840">
                <a:tc>
                  <a:txBody>
                    <a:bodyPr/>
                    <a:lstStyle/>
                    <a:p>
                      <a:r>
                        <a:rPr lang="en-GB" dirty="0" smtClean="0"/>
                        <a:t>Script</a:t>
                      </a:r>
                      <a:endParaRPr lang="en-GB" dirty="0"/>
                    </a:p>
                  </a:txBody>
                  <a:tcPr/>
                </a:tc>
                <a:tc>
                  <a:txBody>
                    <a:bodyPr/>
                    <a:lstStyle/>
                    <a:p>
                      <a:r>
                        <a:rPr lang="en-GB" dirty="0" smtClean="0"/>
                        <a:t>Marks </a:t>
                      </a:r>
                      <a:endParaRPr lang="en-GB" dirty="0"/>
                    </a:p>
                  </a:txBody>
                  <a:tcPr/>
                </a:tc>
              </a:tr>
              <a:tr h="370840">
                <a:tc>
                  <a:txBody>
                    <a:bodyPr/>
                    <a:lstStyle/>
                    <a:p>
                      <a:r>
                        <a:rPr lang="en-GB" dirty="0" smtClean="0"/>
                        <a:t>1</a:t>
                      </a:r>
                      <a:endParaRPr lang="en-GB" dirty="0"/>
                    </a:p>
                  </a:txBody>
                  <a:tcPr/>
                </a:tc>
                <a:tc>
                  <a:txBody>
                    <a:bodyPr/>
                    <a:lstStyle/>
                    <a:p>
                      <a:r>
                        <a:rPr lang="en-GB" dirty="0" smtClean="0"/>
                        <a:t>6</a:t>
                      </a:r>
                      <a:endParaRPr lang="en-GB" dirty="0"/>
                    </a:p>
                  </a:txBody>
                  <a:tcPr/>
                </a:tc>
              </a:tr>
              <a:tr h="370840">
                <a:tc>
                  <a:txBody>
                    <a:bodyPr/>
                    <a:lstStyle/>
                    <a:p>
                      <a:r>
                        <a:rPr lang="en-GB" dirty="0" smtClean="0"/>
                        <a:t>2</a:t>
                      </a:r>
                      <a:endParaRPr lang="en-GB" dirty="0"/>
                    </a:p>
                  </a:txBody>
                  <a:tcPr/>
                </a:tc>
                <a:tc>
                  <a:txBody>
                    <a:bodyPr/>
                    <a:lstStyle/>
                    <a:p>
                      <a:r>
                        <a:rPr lang="en-GB" dirty="0" smtClean="0"/>
                        <a:t>4</a:t>
                      </a:r>
                      <a:endParaRPr lang="en-GB" dirty="0"/>
                    </a:p>
                  </a:txBody>
                  <a:tcPr/>
                </a:tc>
              </a:tr>
              <a:tr h="370840">
                <a:tc>
                  <a:txBody>
                    <a:bodyPr/>
                    <a:lstStyle/>
                    <a:p>
                      <a:r>
                        <a:rPr lang="en-GB" dirty="0" smtClean="0"/>
                        <a:t>3</a:t>
                      </a:r>
                      <a:endParaRPr lang="en-GB" dirty="0"/>
                    </a:p>
                  </a:txBody>
                  <a:tcPr/>
                </a:tc>
                <a:tc>
                  <a:txBody>
                    <a:bodyPr/>
                    <a:lstStyle/>
                    <a:p>
                      <a:r>
                        <a:rPr lang="en-GB" dirty="0" smtClean="0"/>
                        <a:t>2</a:t>
                      </a:r>
                      <a:endParaRPr lang="en-GB" dirty="0"/>
                    </a:p>
                  </a:txBody>
                  <a:tcPr/>
                </a:tc>
              </a:tr>
            </a:tbl>
          </a:graphicData>
        </a:graphic>
      </p:graphicFrame>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Tree>
    <p:extLst>
      <p:ext uri="{BB962C8B-B14F-4D97-AF65-F5344CB8AC3E}">
        <p14:creationId xmlns:p14="http://schemas.microsoft.com/office/powerpoint/2010/main" val="6463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Marks awarded </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marL="0" indent="0">
              <a:buNone/>
            </a:pPr>
            <a:r>
              <a:rPr lang="en-GB" dirty="0" smtClean="0"/>
              <a:t>Physics Q7 common</a:t>
            </a:r>
          </a:p>
          <a:p>
            <a:pPr marL="0" indent="0">
              <a:buNone/>
            </a:pPr>
            <a:r>
              <a:rPr lang="en-GB" dirty="0" smtClean="0"/>
              <a:t> </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28794762"/>
              </p:ext>
            </p:extLst>
          </p:nvPr>
        </p:nvGraphicFramePr>
        <p:xfrm>
          <a:off x="540000" y="2332800"/>
          <a:ext cx="6096000" cy="185420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GB" dirty="0" smtClean="0"/>
                        <a:t>Script </a:t>
                      </a:r>
                      <a:endParaRPr lang="en-GB" dirty="0"/>
                    </a:p>
                  </a:txBody>
                  <a:tcPr/>
                </a:tc>
                <a:tc>
                  <a:txBody>
                    <a:bodyPr/>
                    <a:lstStyle/>
                    <a:p>
                      <a:r>
                        <a:rPr lang="en-GB" dirty="0" smtClean="0"/>
                        <a:t>7.1</a:t>
                      </a:r>
                      <a:endParaRPr lang="en-GB" dirty="0"/>
                    </a:p>
                  </a:txBody>
                  <a:tcPr/>
                </a:tc>
                <a:tc>
                  <a:txBody>
                    <a:bodyPr/>
                    <a:lstStyle/>
                    <a:p>
                      <a:r>
                        <a:rPr lang="en-GB" dirty="0" smtClean="0"/>
                        <a:t>7.2</a:t>
                      </a:r>
                      <a:endParaRPr lang="en-GB" dirty="0"/>
                    </a:p>
                  </a:txBody>
                  <a:tcPr/>
                </a:tc>
                <a:tc>
                  <a:txBody>
                    <a:bodyPr/>
                    <a:lstStyle/>
                    <a:p>
                      <a:r>
                        <a:rPr lang="en-GB" dirty="0" smtClean="0"/>
                        <a:t>7.3</a:t>
                      </a:r>
                      <a:endParaRPr lang="en-GB" dirty="0"/>
                    </a:p>
                  </a:txBody>
                  <a:tcPr/>
                </a:tc>
              </a:tr>
              <a:tr h="370840">
                <a:tc>
                  <a:txBody>
                    <a:bodyPr/>
                    <a:lstStyle/>
                    <a:p>
                      <a:r>
                        <a:rPr lang="en-GB" dirty="0" smtClean="0"/>
                        <a:t>1</a:t>
                      </a:r>
                      <a:endParaRPr lang="en-GB" dirty="0"/>
                    </a:p>
                  </a:txBody>
                  <a:tcPr/>
                </a:tc>
                <a:tc>
                  <a:txBody>
                    <a:bodyPr/>
                    <a:lstStyle/>
                    <a:p>
                      <a:r>
                        <a:rPr lang="en-GB" dirty="0" smtClean="0"/>
                        <a:t>6</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r>
              <a:tr h="370840">
                <a:tc>
                  <a:txBody>
                    <a:bodyPr/>
                    <a:lstStyle/>
                    <a:p>
                      <a:r>
                        <a:rPr lang="en-GB" dirty="0" smtClean="0"/>
                        <a:t>2</a:t>
                      </a:r>
                      <a:endParaRPr lang="en-GB" dirty="0"/>
                    </a:p>
                  </a:txBody>
                  <a:tcPr/>
                </a:tc>
                <a:tc>
                  <a:txBody>
                    <a:bodyPr/>
                    <a:lstStyle/>
                    <a:p>
                      <a:r>
                        <a:rPr lang="en-GB" dirty="0" smtClean="0"/>
                        <a:t>4</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r>
              <a:tr h="370840">
                <a:tc>
                  <a:txBody>
                    <a:bodyPr/>
                    <a:lstStyle/>
                    <a:p>
                      <a:r>
                        <a:rPr lang="en-GB" dirty="0" smtClean="0"/>
                        <a:t>3</a:t>
                      </a:r>
                      <a:endParaRPr lang="en-GB" dirty="0"/>
                    </a:p>
                  </a:txBody>
                  <a:tcPr/>
                </a:tc>
                <a:tc>
                  <a:txBody>
                    <a:bodyPr/>
                    <a:lstStyle/>
                    <a:p>
                      <a:r>
                        <a:rPr lang="en-GB" dirty="0" smtClean="0"/>
                        <a:t>5</a:t>
                      </a:r>
                      <a:endParaRPr lang="en-GB" dirty="0"/>
                    </a:p>
                  </a:txBody>
                  <a:tcPr/>
                </a:tc>
                <a:tc>
                  <a:txBody>
                    <a:bodyPr/>
                    <a:lstStyle/>
                    <a:p>
                      <a:r>
                        <a:rPr lang="en-GB" dirty="0" smtClean="0"/>
                        <a:t>3</a:t>
                      </a:r>
                      <a:endParaRPr lang="en-GB" dirty="0"/>
                    </a:p>
                  </a:txBody>
                  <a:tcPr/>
                </a:tc>
                <a:tc>
                  <a:txBody>
                    <a:bodyPr/>
                    <a:lstStyle/>
                    <a:p>
                      <a:r>
                        <a:rPr lang="en-GB" dirty="0" smtClean="0"/>
                        <a:t>0</a:t>
                      </a:r>
                      <a:endParaRPr lang="en-GB" dirty="0"/>
                    </a:p>
                  </a:txBody>
                  <a:tcPr/>
                </a:tc>
              </a:tr>
              <a:tr h="370840">
                <a:tc>
                  <a:txBody>
                    <a:bodyPr/>
                    <a:lstStyle/>
                    <a:p>
                      <a:r>
                        <a:rPr lang="en-GB" dirty="0" smtClean="0"/>
                        <a:t>4</a:t>
                      </a:r>
                      <a:endParaRPr lang="en-GB" dirty="0"/>
                    </a:p>
                  </a:txBody>
                  <a:tcPr/>
                </a:tc>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6" name="Slide Number Placeholder 5"/>
          <p:cNvSpPr>
            <a:spLocks noGrp="1"/>
          </p:cNvSpPr>
          <p:nvPr>
            <p:ph type="sldNum" sz="quarter" idx="4"/>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206691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Marks awarded</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marL="0" indent="0">
              <a:buNone/>
            </a:pPr>
            <a:r>
              <a:rPr lang="en-GB" dirty="0"/>
              <a:t>Physics Q4 H Paper </a:t>
            </a:r>
            <a:r>
              <a:rPr lang="en-GB" dirty="0" smtClean="0"/>
              <a:t>2</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94483252"/>
              </p:ext>
            </p:extLst>
          </p:nvPr>
        </p:nvGraphicFramePr>
        <p:xfrm>
          <a:off x="540000" y="2332800"/>
          <a:ext cx="4572000" cy="1483360"/>
        </p:xfrm>
        <a:graphic>
          <a:graphicData uri="http://schemas.openxmlformats.org/drawingml/2006/table">
            <a:tbl>
              <a:tblPr firstRow="1" bandRow="1">
                <a:tableStyleId>{5940675A-B579-460E-94D1-54222C63F5DA}</a:tableStyleId>
              </a:tblPr>
              <a:tblGrid>
                <a:gridCol w="1524000"/>
                <a:gridCol w="1524000"/>
                <a:gridCol w="1524000"/>
              </a:tblGrid>
              <a:tr h="370840">
                <a:tc>
                  <a:txBody>
                    <a:bodyPr/>
                    <a:lstStyle/>
                    <a:p>
                      <a:r>
                        <a:rPr lang="en-GB" dirty="0" smtClean="0"/>
                        <a:t>Script </a:t>
                      </a:r>
                      <a:endParaRPr lang="en-GB" dirty="0"/>
                    </a:p>
                  </a:txBody>
                  <a:tcPr/>
                </a:tc>
                <a:tc>
                  <a:txBody>
                    <a:bodyPr/>
                    <a:lstStyle/>
                    <a:p>
                      <a:r>
                        <a:rPr lang="en-GB" dirty="0" smtClean="0"/>
                        <a:t>4.1</a:t>
                      </a:r>
                      <a:endParaRPr lang="en-GB" dirty="0"/>
                    </a:p>
                  </a:txBody>
                  <a:tcPr/>
                </a:tc>
                <a:tc>
                  <a:txBody>
                    <a:bodyPr/>
                    <a:lstStyle/>
                    <a:p>
                      <a:r>
                        <a:rPr lang="en-GB" dirty="0" smtClean="0"/>
                        <a:t>4.2</a:t>
                      </a:r>
                      <a:endParaRPr lang="en-GB" dirty="0"/>
                    </a:p>
                  </a:txBody>
                  <a:tcPr/>
                </a:tc>
              </a:tr>
              <a:tr h="37084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r>
              <a:tr h="370840">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r>
              <a:tr h="370840">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2</a:t>
                      </a:r>
                      <a:endParaRPr lang="en-GB" dirty="0"/>
                    </a:p>
                  </a:txBody>
                  <a:tcPr/>
                </a:tc>
              </a:tr>
            </a:tbl>
          </a:graphicData>
        </a:graphic>
      </p:graphicFrame>
      <p:sp>
        <p:nvSpPr>
          <p:cNvPr id="6" name="Slide Number Placeholder 5"/>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98891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Welcome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712419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Slide Number Placeholder 2"/>
          <p:cNvSpPr>
            <a:spLocks noGrp="1"/>
          </p:cNvSpPr>
          <p:nvPr>
            <p:ph type="sldNum" sz="quarter" idx="4"/>
          </p:nvPr>
        </p:nvSpPr>
        <p:spPr/>
        <p:txBody>
          <a:bodyPr/>
          <a:lstStyle/>
          <a:p>
            <a:fld id="{9D4704D4-DAEA-4D4A-A9DC-4373E3AC7101}" type="slidenum">
              <a:rPr lang="en-GB" smtClean="0"/>
              <a:pPr/>
              <a:t>20</a:t>
            </a:fld>
            <a:endParaRPr lang="en-GB"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Tree>
    <p:extLst>
      <p:ext uri="{BB962C8B-B14F-4D97-AF65-F5344CB8AC3E}">
        <p14:creationId xmlns:p14="http://schemas.microsoft.com/office/powerpoint/2010/main" val="146209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Get in touch</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21</a:t>
            </a:fld>
            <a:endParaRPr lang="en-GB" dirty="0"/>
          </a:p>
        </p:txBody>
      </p:sp>
      <p:sp>
        <p:nvSpPr>
          <p:cNvPr id="7" name="Content Placeholder 6"/>
          <p:cNvSpPr>
            <a:spLocks noGrp="1"/>
          </p:cNvSpPr>
          <p:nvPr>
            <p:ph idx="1"/>
          </p:nvPr>
        </p:nvSpPr>
        <p:spPr>
          <a:xfrm>
            <a:off x="540000" y="1731713"/>
            <a:ext cx="3993900" cy="4406804"/>
          </a:xfrm>
        </p:spPr>
        <p:txBody>
          <a:bodyPr/>
          <a:lstStyle/>
          <a:p>
            <a:pPr marL="0" indent="0">
              <a:buNone/>
            </a:pPr>
            <a:r>
              <a:rPr lang="en-GB" dirty="0"/>
              <a:t>T: 01483 477756</a:t>
            </a:r>
          </a:p>
          <a:p>
            <a:pPr marL="0" indent="0">
              <a:buNone/>
            </a:pPr>
            <a:r>
              <a:rPr lang="en-GB" dirty="0" smtClean="0"/>
              <a:t>E: </a:t>
            </a:r>
            <a:r>
              <a:rPr lang="en-GB" u="sng" dirty="0" smtClean="0">
                <a:hlinkClick r:id="rId2"/>
              </a:rPr>
              <a:t>gcsescience@aqa.org.uk</a:t>
            </a:r>
            <a:r>
              <a:rPr lang="en-GB" dirty="0" smtClean="0"/>
              <a:t> </a:t>
            </a:r>
            <a:endParaRPr lang="en-GB" dirty="0"/>
          </a:p>
          <a:p>
            <a:pPr marL="0" indent="0">
              <a:buNone/>
            </a:pPr>
            <a:r>
              <a:rPr lang="en-GB" dirty="0"/>
              <a:t> </a:t>
            </a:r>
          </a:p>
        </p:txBody>
      </p:sp>
    </p:spTree>
    <p:extLst>
      <p:ext uri="{BB962C8B-B14F-4D97-AF65-F5344CB8AC3E}">
        <p14:creationId xmlns:p14="http://schemas.microsoft.com/office/powerpoint/2010/main" val="104349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690332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for the session</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r>
              <a:rPr lang="en-GB" dirty="0" smtClean="0"/>
              <a:t>Mark schemes and how we apply them</a:t>
            </a:r>
          </a:p>
          <a:p>
            <a:r>
              <a:rPr lang="en-GB" dirty="0" smtClean="0"/>
              <a:t>Practical related questions in GCSE sciences</a:t>
            </a:r>
          </a:p>
          <a:p>
            <a:r>
              <a:rPr lang="en-GB" dirty="0" smtClean="0"/>
              <a:t>Exercise using student work</a:t>
            </a:r>
          </a:p>
          <a:p>
            <a:endParaRPr lang="en-GB" dirty="0" smtClean="0"/>
          </a:p>
          <a:p>
            <a:endParaRPr lang="en-GB" dirty="0" smtClean="0"/>
          </a:p>
        </p:txBody>
      </p:sp>
      <p:sp>
        <p:nvSpPr>
          <p:cNvPr id="5" name="Slide Number Placeholder 4"/>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3443514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 schemes and how we apply them</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r>
              <a:rPr lang="en-GB" dirty="0" smtClean="0"/>
              <a:t>What is the mark scheme for?</a:t>
            </a:r>
          </a:p>
          <a:p>
            <a:r>
              <a:rPr lang="en-GB" dirty="0" smtClean="0"/>
              <a:t>Our GCSE Science mark schemes</a:t>
            </a:r>
          </a:p>
          <a:p>
            <a:r>
              <a:rPr lang="en-GB" dirty="0" smtClean="0"/>
              <a:t>Points-based mark schemes</a:t>
            </a:r>
          </a:p>
          <a:p>
            <a:r>
              <a:rPr lang="en-GB" dirty="0" smtClean="0"/>
              <a:t>Levels of response mark schemes</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1484746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mark scheme for?</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r>
              <a:rPr lang="en-GB" dirty="0" smtClean="0"/>
              <a:t>To evaluate the evidence from each student fairly</a:t>
            </a:r>
          </a:p>
          <a:p>
            <a:r>
              <a:rPr lang="en-GB" dirty="0" smtClean="0"/>
              <a:t>To reward positive achievement</a:t>
            </a:r>
          </a:p>
          <a:p>
            <a:r>
              <a:rPr lang="en-GB" dirty="0" smtClean="0"/>
              <a:t>To differentiate purely on evidence of subject knowledge, understanding and skills</a:t>
            </a:r>
          </a:p>
          <a:p>
            <a:r>
              <a:rPr lang="en-GB" dirty="0" smtClean="0"/>
              <a:t>To fully and consistently reflect the agreed interpretation of command words</a:t>
            </a:r>
          </a:p>
          <a:p>
            <a:r>
              <a:rPr lang="en-GB" dirty="0" smtClean="0"/>
              <a:t>To fully reflect the purpose of each assessment</a:t>
            </a:r>
          </a:p>
          <a:p>
            <a:r>
              <a:rPr lang="en-GB" dirty="0" smtClean="0"/>
              <a:t>To credit appropriate responses that reflect the different ways in which learners may demonstrate what they know, understand and can do</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202064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a:t>
            </a:r>
            <a:r>
              <a:rPr lang="en-GB" dirty="0"/>
              <a:t>o</a:t>
            </a:r>
            <a:r>
              <a:rPr lang="en-GB" dirty="0" smtClean="0"/>
              <a:t>ur GCSE Science mark schemes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r>
              <a:rPr lang="en-GB" dirty="0" smtClean="0"/>
              <a:t>The ‘Information to examiners’ section:</a:t>
            </a:r>
          </a:p>
          <a:p>
            <a:pPr lvl="1"/>
            <a:r>
              <a:rPr lang="en-GB" dirty="0"/>
              <a:t>g</a:t>
            </a:r>
            <a:r>
              <a:rPr lang="en-GB" dirty="0" smtClean="0"/>
              <a:t>eneral guidance on the parts of the mark scheme</a:t>
            </a:r>
          </a:p>
          <a:p>
            <a:pPr lvl="1"/>
            <a:r>
              <a:rPr lang="en-GB" dirty="0"/>
              <a:t>e</a:t>
            </a:r>
            <a:r>
              <a:rPr lang="en-GB" dirty="0" smtClean="0"/>
              <a:t>xplicit guidance on what parts of the mark scheme mean and how they should be applied</a:t>
            </a:r>
          </a:p>
          <a:p>
            <a:pPr lvl="1"/>
            <a:r>
              <a:rPr lang="en-GB" dirty="0"/>
              <a:t>m</a:t>
            </a:r>
            <a:r>
              <a:rPr lang="en-GB" dirty="0" smtClean="0"/>
              <a:t>arking levels of response questions</a:t>
            </a:r>
          </a:p>
          <a:p>
            <a:pPr lvl="1"/>
            <a:r>
              <a:rPr lang="en-GB" dirty="0"/>
              <a:t>e</a:t>
            </a:r>
            <a:r>
              <a:rPr lang="en-GB" dirty="0" smtClean="0"/>
              <a:t>xactly the same for all GCSE Sciences.</a:t>
            </a:r>
          </a:p>
          <a:p>
            <a:pPr marL="360000" lvl="1" indent="0">
              <a:buNone/>
            </a:pPr>
            <a:endParaRPr lang="en-GB" dirty="0" smtClean="0"/>
          </a:p>
          <a:p>
            <a:r>
              <a:rPr lang="en-GB" dirty="0" smtClean="0"/>
              <a:t>Detailed mark scheme for each question:</a:t>
            </a:r>
          </a:p>
          <a:p>
            <a:pPr lvl="1"/>
            <a:r>
              <a:rPr lang="en-GB" dirty="0"/>
              <a:t>s</a:t>
            </a:r>
            <a:r>
              <a:rPr lang="en-GB" dirty="0" smtClean="0"/>
              <a:t>pecific guidance on what is/is not acceptable</a:t>
            </a:r>
          </a:p>
          <a:p>
            <a:pPr lvl="1"/>
            <a:r>
              <a:rPr lang="en-GB" dirty="0"/>
              <a:t>p</a:t>
            </a:r>
            <a:r>
              <a:rPr lang="en-GB" dirty="0" smtClean="0"/>
              <a:t>oints or levels of response marked.</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310492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Points-based mark schemes</a:t>
            </a:r>
            <a:endParaRPr lang="en-GB" dirty="0"/>
          </a:p>
        </p:txBody>
      </p:sp>
      <p:sp>
        <p:nvSpPr>
          <p:cNvPr id="3" name="Content Placeholder 2"/>
          <p:cNvSpPr>
            <a:spLocks noGrp="1"/>
          </p:cNvSpPr>
          <p:nvPr>
            <p:ph idx="1"/>
          </p:nvPr>
        </p:nvSpPr>
        <p:spPr/>
        <p:txBody>
          <a:bodyPr/>
          <a:lstStyle/>
          <a:p>
            <a:r>
              <a:rPr lang="en-GB" dirty="0" smtClean="0"/>
              <a:t>Marks given for each correct point a student gives</a:t>
            </a:r>
          </a:p>
          <a:p>
            <a:r>
              <a:rPr lang="en-GB" dirty="0" smtClean="0"/>
              <a:t>Explicitly define correct (and incorrect) answers</a:t>
            </a:r>
          </a:p>
          <a:p>
            <a:r>
              <a:rPr lang="en-GB" dirty="0" smtClean="0"/>
              <a:t>Emphasis is on the correctness of the response, not the quality</a:t>
            </a:r>
          </a:p>
          <a:p>
            <a:r>
              <a:rPr lang="en-GB" dirty="0" smtClean="0"/>
              <a:t>Usually used for lower-tariff questions (&lt;10 marks)</a:t>
            </a:r>
          </a:p>
          <a:p>
            <a:r>
              <a:rPr lang="en-GB" dirty="0" smtClean="0"/>
              <a:t>If well written are very reliable</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3782341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of response mark schemes</a:t>
            </a:r>
            <a:endParaRPr lang="en-GB" dirty="0"/>
          </a:p>
        </p:txBody>
      </p:sp>
      <p:sp>
        <p:nvSpPr>
          <p:cNvPr id="3" name="Content Placeholder 2"/>
          <p:cNvSpPr>
            <a:spLocks noGrp="1"/>
          </p:cNvSpPr>
          <p:nvPr>
            <p:ph idx="1"/>
          </p:nvPr>
        </p:nvSpPr>
        <p:spPr/>
        <p:txBody>
          <a:bodyPr/>
          <a:lstStyle/>
          <a:p>
            <a:r>
              <a:rPr lang="en-GB" dirty="0" smtClean="0"/>
              <a:t>Used for open questions where there is a variety of ways for students to arrive at a mark</a:t>
            </a:r>
          </a:p>
          <a:p>
            <a:r>
              <a:rPr lang="en-GB" dirty="0" smtClean="0"/>
              <a:t>Reward the overall quality of the answer</a:t>
            </a:r>
          </a:p>
          <a:p>
            <a:r>
              <a:rPr lang="en-GB" dirty="0" smtClean="0"/>
              <a:t>Divide performance into chunks of marks (levels) on a continuum</a:t>
            </a:r>
          </a:p>
          <a:p>
            <a:r>
              <a:rPr lang="en-GB" dirty="0" smtClean="0"/>
              <a:t>Describes the performance at each level</a:t>
            </a:r>
          </a:p>
          <a:p>
            <a:r>
              <a:rPr lang="en-GB" dirty="0" smtClean="0"/>
              <a:t>Generic level descriptors linked to specific command words</a:t>
            </a:r>
          </a:p>
          <a:p>
            <a:r>
              <a:rPr lang="en-GB" dirty="0" smtClean="0"/>
              <a:t>Same descriptors apply to all GCSE sciences</a:t>
            </a:r>
          </a:p>
          <a:p>
            <a:r>
              <a:rPr lang="en-GB" dirty="0" smtClean="0"/>
              <a:t>Section of indicative content specific to each question</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2467830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related questions in GCSE sciences</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r>
              <a:rPr lang="en-GB" dirty="0"/>
              <a:t>Regulatory requirements</a:t>
            </a:r>
          </a:p>
          <a:p>
            <a:r>
              <a:rPr lang="en-GB" dirty="0" smtClean="0"/>
              <a:t>How do we assess practical skills?</a:t>
            </a:r>
          </a:p>
          <a:p>
            <a:r>
              <a:rPr lang="en-GB" dirty="0" smtClean="0"/>
              <a:t>Common issues with practical related questions in Summer 2018</a:t>
            </a:r>
          </a:p>
          <a:p>
            <a:endParaRPr lang="en-GB" dirty="0" smtClean="0"/>
          </a:p>
          <a:p>
            <a:endParaRPr lang="en-GB" dirty="0" smtClean="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552791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2541</TotalTime>
  <Words>3725</Words>
  <Application>Microsoft Office PowerPoint</Application>
  <PresentationFormat>On-screen Show (4:3)</PresentationFormat>
  <Paragraphs>392</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AQA presentation master Events</vt:lpstr>
      <vt:lpstr>Marking and improving student outcomes in practical work questions</vt:lpstr>
      <vt:lpstr>Welcome</vt:lpstr>
      <vt:lpstr>Outline for the session</vt:lpstr>
      <vt:lpstr>Mark schemes and how we apply them</vt:lpstr>
      <vt:lpstr>What is the mark scheme for?</vt:lpstr>
      <vt:lpstr>Structure of our GCSE Science mark schemes</vt:lpstr>
      <vt:lpstr>Points-based mark schemes</vt:lpstr>
      <vt:lpstr>Levels of response mark schemes</vt:lpstr>
      <vt:lpstr>Practical related questions in GCSE sciences</vt:lpstr>
      <vt:lpstr>Requirements for assessment of practical skills</vt:lpstr>
      <vt:lpstr>How do we assess practical skills?</vt:lpstr>
      <vt:lpstr>Common issues in Summer 2018</vt:lpstr>
      <vt:lpstr>Common issues in Summer 2018</vt:lpstr>
      <vt:lpstr>Practical questions on Trilogy paper1 </vt:lpstr>
      <vt:lpstr>Exercise using student work </vt:lpstr>
      <vt:lpstr>Marks awarded</vt:lpstr>
      <vt:lpstr>Marks awarded</vt:lpstr>
      <vt:lpstr>Marks awarded </vt:lpstr>
      <vt:lpstr>Marks awarded</vt:lpstr>
      <vt:lpstr>How did we do?</vt:lpstr>
      <vt:lpstr>Get in touch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Marking and improving student outcomes in practical work questions</dc:title>
  <dc:creator>AQA</dc:creator>
  <cp:lastPrinted>2018-11-23T14:53:46Z</cp:lastPrinted>
  <dcterms:created xsi:type="dcterms:W3CDTF">2017-07-10T11:13:35Z</dcterms:created>
  <dcterms:modified xsi:type="dcterms:W3CDTF">2019-09-10T09:25:49Z</dcterms:modified>
</cp:coreProperties>
</file>