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1"/>
  </p:notesMasterIdLst>
  <p:handoutMasterIdLst>
    <p:handoutMasterId r:id="rId62"/>
  </p:handoutMasterIdLst>
  <p:sldIdLst>
    <p:sldId id="256" r:id="rId2"/>
    <p:sldId id="319" r:id="rId3"/>
    <p:sldId id="320" r:id="rId4"/>
    <p:sldId id="258" r:id="rId5"/>
    <p:sldId id="331" r:id="rId6"/>
    <p:sldId id="290" r:id="rId7"/>
    <p:sldId id="280" r:id="rId8"/>
    <p:sldId id="293" r:id="rId9"/>
    <p:sldId id="292" r:id="rId10"/>
    <p:sldId id="285" r:id="rId11"/>
    <p:sldId id="314" r:id="rId12"/>
    <p:sldId id="332" r:id="rId13"/>
    <p:sldId id="315" r:id="rId14"/>
    <p:sldId id="316" r:id="rId15"/>
    <p:sldId id="294" r:id="rId16"/>
    <p:sldId id="303" r:id="rId17"/>
    <p:sldId id="304" r:id="rId18"/>
    <p:sldId id="306" r:id="rId19"/>
    <p:sldId id="333" r:id="rId20"/>
    <p:sldId id="305" r:id="rId21"/>
    <p:sldId id="317" r:id="rId22"/>
    <p:sldId id="334" r:id="rId23"/>
    <p:sldId id="335" r:id="rId24"/>
    <p:sldId id="287" r:id="rId25"/>
    <p:sldId id="336" r:id="rId26"/>
    <p:sldId id="288" r:id="rId27"/>
    <p:sldId id="337" r:id="rId28"/>
    <p:sldId id="260" r:id="rId29"/>
    <p:sldId id="338" r:id="rId30"/>
    <p:sldId id="261" r:id="rId31"/>
    <p:sldId id="339" r:id="rId32"/>
    <p:sldId id="340" r:id="rId33"/>
    <p:sldId id="289" r:id="rId34"/>
    <p:sldId id="295" r:id="rId35"/>
    <p:sldId id="341" r:id="rId36"/>
    <p:sldId id="296" r:id="rId37"/>
    <p:sldId id="342" r:id="rId38"/>
    <p:sldId id="343" r:id="rId39"/>
    <p:sldId id="297" r:id="rId40"/>
    <p:sldId id="325" r:id="rId41"/>
    <p:sldId id="326" r:id="rId42"/>
    <p:sldId id="345" r:id="rId43"/>
    <p:sldId id="327" r:id="rId44"/>
    <p:sldId id="330" r:id="rId45"/>
    <p:sldId id="328" r:id="rId46"/>
    <p:sldId id="329" r:id="rId47"/>
    <p:sldId id="318" r:id="rId48"/>
    <p:sldId id="298" r:id="rId49"/>
    <p:sldId id="309" r:id="rId50"/>
    <p:sldId id="310" r:id="rId51"/>
    <p:sldId id="307" r:id="rId52"/>
    <p:sldId id="323" r:id="rId53"/>
    <p:sldId id="324" r:id="rId54"/>
    <p:sldId id="302" r:id="rId55"/>
    <p:sldId id="301" r:id="rId56"/>
    <p:sldId id="410" r:id="rId57"/>
    <p:sldId id="300" r:id="rId58"/>
    <p:sldId id="428" r:id="rId59"/>
    <p:sldId id="263" r:id="rId60"/>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319"/>
            <p14:sldId id="320"/>
            <p14:sldId id="258"/>
            <p14:sldId id="331"/>
            <p14:sldId id="290"/>
            <p14:sldId id="280"/>
            <p14:sldId id="293"/>
            <p14:sldId id="292"/>
            <p14:sldId id="285"/>
            <p14:sldId id="314"/>
            <p14:sldId id="332"/>
            <p14:sldId id="315"/>
            <p14:sldId id="316"/>
            <p14:sldId id="294"/>
            <p14:sldId id="303"/>
            <p14:sldId id="304"/>
            <p14:sldId id="306"/>
            <p14:sldId id="333"/>
            <p14:sldId id="305"/>
            <p14:sldId id="317"/>
            <p14:sldId id="334"/>
            <p14:sldId id="335"/>
            <p14:sldId id="287"/>
            <p14:sldId id="336"/>
            <p14:sldId id="288"/>
            <p14:sldId id="337"/>
            <p14:sldId id="260"/>
            <p14:sldId id="338"/>
            <p14:sldId id="261"/>
            <p14:sldId id="339"/>
            <p14:sldId id="340"/>
            <p14:sldId id="289"/>
            <p14:sldId id="295"/>
            <p14:sldId id="341"/>
            <p14:sldId id="296"/>
            <p14:sldId id="342"/>
            <p14:sldId id="343"/>
            <p14:sldId id="297"/>
            <p14:sldId id="325"/>
            <p14:sldId id="326"/>
            <p14:sldId id="345"/>
            <p14:sldId id="327"/>
            <p14:sldId id="330"/>
            <p14:sldId id="328"/>
            <p14:sldId id="329"/>
            <p14:sldId id="318"/>
            <p14:sldId id="298"/>
            <p14:sldId id="309"/>
            <p14:sldId id="310"/>
            <p14:sldId id="307"/>
            <p14:sldId id="323"/>
            <p14:sldId id="324"/>
            <p14:sldId id="302"/>
            <p14:sldId id="301"/>
            <p14:sldId id="410"/>
            <p14:sldId id="300"/>
            <p14:sldId id="428"/>
            <p14:sldId id="263"/>
          </p14:sldIdLst>
        </p14:section>
      </p14:sectionLst>
    </p:ext>
    <p:ext uri="{EFAFB233-063F-42B5-8137-9DF3F51BA10A}">
      <p15:sldGuideLst xmlns:p15="http://schemas.microsoft.com/office/powerpoint/2012/main">
        <p15:guide id="1" orient="horz" pos="2157">
          <p15:clr>
            <a:srgbClr val="A4A3A4"/>
          </p15:clr>
        </p15:guide>
        <p15:guide id="2" orient="horz" pos="4230">
          <p15:clr>
            <a:srgbClr val="A4A3A4"/>
          </p15:clr>
        </p15:guide>
        <p15:guide id="3" pos="344">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dbridge, Zoe" initials="WZ" lastIdx="7" clrIdx="0">
    <p:extLst/>
  </p:cmAuthor>
  <p:cmAuthor id="2" name="Clarke, Julian" initials="CJ" lastIdx="6" clrIdx="1">
    <p:extLst/>
  </p:cmAuthor>
  <p:cmAuthor id="3" name="Mathews, Annika" initials="MA" lastIdx="9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88141" autoAdjust="0"/>
  </p:normalViewPr>
  <p:slideViewPr>
    <p:cSldViewPr snapToGrid="0" snapToObjects="1" showGuides="1">
      <p:cViewPr varScale="1">
        <p:scale>
          <a:sx n="62" d="100"/>
          <a:sy n="62" d="100"/>
        </p:scale>
        <p:origin x="1194" y="78"/>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5CFDDD26-F911-4BCC-B023-0C8EC5EFE29F}" type="datetime1">
              <a:rPr lang="en-US" smtClean="0"/>
              <a:t>11/29/2019</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721EB6D5-A240-4BBF-83A3-0E5EA3F6A973}" type="datetime1">
              <a:rPr lang="en-US" smtClean="0"/>
              <a:t>11/29/2019</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BB15A77-E876-4351-9829-FE4F3E222057}"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a:t>
            </a:fld>
            <a:endParaRPr lang="en-US"/>
          </a:p>
        </p:txBody>
      </p:sp>
    </p:spTree>
    <p:extLst>
      <p:ext uri="{BB962C8B-B14F-4D97-AF65-F5344CB8AC3E}">
        <p14:creationId xmlns:p14="http://schemas.microsoft.com/office/powerpoint/2010/main" val="1968849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0347D10-AD39-414B-8BE6-174667CB0A20}"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14</a:t>
            </a:fld>
            <a:endParaRPr lang="en-US"/>
          </a:p>
        </p:txBody>
      </p:sp>
    </p:spTree>
    <p:extLst>
      <p:ext uri="{BB962C8B-B14F-4D97-AF65-F5344CB8AC3E}">
        <p14:creationId xmlns:p14="http://schemas.microsoft.com/office/powerpoint/2010/main" val="299800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GCSEs only</a:t>
            </a:r>
          </a:p>
          <a:p>
            <a:pPr lvl="0"/>
            <a:r>
              <a:rPr lang="en-GB" sz="1200" kern="1200" dirty="0">
                <a:solidFill>
                  <a:schemeClr val="tx1"/>
                </a:solidFill>
                <a:effectLst/>
                <a:latin typeface="+mn-lt"/>
                <a:ea typeface="+mn-ea"/>
                <a:cs typeface="+mn-cs"/>
              </a:rPr>
              <a:t>Available on the Assessment Resources tab of each specification page.</a:t>
            </a:r>
          </a:p>
          <a:p>
            <a:pPr lvl="0"/>
            <a:r>
              <a:rPr lang="en-GB" sz="1200" kern="1200" dirty="0">
                <a:solidFill>
                  <a:schemeClr val="tx1"/>
                </a:solidFill>
                <a:effectLst/>
                <a:latin typeface="+mn-lt"/>
                <a:ea typeface="+mn-ea"/>
                <a:cs typeface="+mn-cs"/>
              </a:rPr>
              <a:t>For detail on individual questions need to look at the Examiners reports on SKM.</a:t>
            </a:r>
          </a:p>
          <a:p>
            <a:pPr lvl="0"/>
            <a:r>
              <a:rPr lang="en-GB" sz="1200" kern="1200" dirty="0">
                <a:solidFill>
                  <a:schemeClr val="tx1"/>
                </a:solidFill>
                <a:effectLst/>
                <a:latin typeface="+mn-lt"/>
                <a:ea typeface="+mn-ea"/>
                <a:cs typeface="+mn-cs"/>
              </a:rPr>
              <a:t>Highlight both things that went well, and areas of weakness.</a:t>
            </a:r>
          </a:p>
          <a:p>
            <a:pPr lvl="0"/>
            <a:r>
              <a:rPr lang="en-GB" sz="1200" kern="1200" dirty="0">
                <a:solidFill>
                  <a:schemeClr val="tx1"/>
                </a:solidFill>
                <a:effectLst/>
                <a:latin typeface="+mn-lt"/>
                <a:ea typeface="+mn-ea"/>
                <a:cs typeface="+mn-cs"/>
              </a:rPr>
              <a:t>Many of these themes will be taken up in the Feedback meetings (details of these later) so will only</a:t>
            </a:r>
            <a:r>
              <a:rPr lang="en-GB" sz="1200" kern="1200" baseline="0" dirty="0">
                <a:solidFill>
                  <a:schemeClr val="tx1"/>
                </a:solidFill>
                <a:effectLst/>
                <a:latin typeface="+mn-lt"/>
                <a:ea typeface="+mn-ea"/>
                <a:cs typeface="+mn-cs"/>
              </a:rPr>
              <a:t> briefly mention some examples here.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Briefly mention some of the other common things that students struggled with here</a:t>
            </a:r>
            <a:r>
              <a:rPr lang="en-GB" sz="1200" kern="1200" baseline="0" dirty="0">
                <a:solidFill>
                  <a:schemeClr val="tx1"/>
                </a:solidFill>
                <a:effectLst/>
                <a:latin typeface="+mn-lt"/>
                <a:ea typeface="+mn-ea"/>
                <a:cs typeface="+mn-cs"/>
              </a:rPr>
              <a:t> – next few slides we go into a little more detail on maths skills, extended response and practical skills.  There is also a short list of some of the knowledge issues that were seen in the booklet (page XXX)</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For practical, maths, extended response skills can look more closely at how own students performed against these skill areas by looking at ERA information.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We will be looking at assessment of Maths skills in the next Hub.</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Vague and unscientific language is always a problem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Common instances include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Use of ‘amount’ instead of more defined terms volume, mass – too vague and not usually accepted. You can see an example of this in the booklet (example</a:t>
            </a:r>
            <a:r>
              <a:rPr lang="en-GB" sz="1200" kern="1200" baseline="0" dirty="0">
                <a:solidFill>
                  <a:schemeClr val="tx1"/>
                </a:solidFill>
                <a:effectLst/>
                <a:latin typeface="+mn-lt"/>
                <a:ea typeface="+mn-ea"/>
                <a:cs typeface="+mn-cs"/>
              </a:rPr>
              <a:t>s 2 and 3)</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Unqualified use of ‘it’: often cannot be accepted if it’s not clear what ‘it’ is</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Gaps in knowledge: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Surprisingly basic stuff students didn’t appear to know. Mention a few instances here but don’t need to go into detail. </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18C34198-7BDF-4EEA-B065-A37AA7E3FDC5}"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16</a:t>
            </a:fld>
            <a:endParaRPr lang="en-US"/>
          </a:p>
        </p:txBody>
      </p:sp>
    </p:spTree>
    <p:extLst>
      <p:ext uri="{BB962C8B-B14F-4D97-AF65-F5344CB8AC3E}">
        <p14:creationId xmlns:p14="http://schemas.microsoft.com/office/powerpoint/2010/main" val="4691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Talk about the difference in demand of marks to achieve crossover grades.</a:t>
            </a:r>
            <a:r>
              <a:rPr lang="en-GB" b="1" baseline="0" dirty="0"/>
              <a:t> There are 252 low demand marks on Foundation tier (only required 243 marks to get a 5-5 overall) – the remaining 168 marks are standard demand.</a:t>
            </a:r>
          </a:p>
          <a:p>
            <a:endParaRPr lang="en-GB"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dirty="0"/>
              <a:t>The 123 marks required</a:t>
            </a:r>
            <a:r>
              <a:rPr lang="en-GB" b="1" baseline="0" dirty="0"/>
              <a:t> for a 5-5 on HT will all be minimum standard demand – and students will see 252 high demand marks aimed at grades 6-9 too.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a:t>We use performance on the common questions to set boundaries that ensure no tier is easier/harder to obtain a crossover grade – these boundaries signify equivalent performance on each tier.</a:t>
            </a:r>
          </a:p>
          <a:p>
            <a:endParaRPr lang="en-GB" b="1"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2D93CFD-F8A4-4D42-BAF2-6F7FDE92A3DA}"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17</a:t>
            </a:fld>
            <a:endParaRPr lang="en-US"/>
          </a:p>
        </p:txBody>
      </p:sp>
    </p:spTree>
    <p:extLst>
      <p:ext uri="{BB962C8B-B14F-4D97-AF65-F5344CB8AC3E}">
        <p14:creationId xmlns:p14="http://schemas.microsoft.com/office/powerpoint/2010/main" val="4691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6D03103-09A2-4879-ACF1-C39E2E862CF0}"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18</a:t>
            </a:fld>
            <a:endParaRPr lang="en-US"/>
          </a:p>
        </p:txBody>
      </p:sp>
    </p:spTree>
    <p:extLst>
      <p:ext uri="{BB962C8B-B14F-4D97-AF65-F5344CB8AC3E}">
        <p14:creationId xmlns:p14="http://schemas.microsoft.com/office/powerpoint/2010/main" val="4691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A59D0A1-F946-473A-8CCB-8EE65E304251}"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19</a:t>
            </a:fld>
            <a:endParaRPr lang="en-US"/>
          </a:p>
        </p:txBody>
      </p:sp>
    </p:spTree>
    <p:extLst>
      <p:ext uri="{BB962C8B-B14F-4D97-AF65-F5344CB8AC3E}">
        <p14:creationId xmlns:p14="http://schemas.microsoft.com/office/powerpoint/2010/main" val="1386054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12CDF2F-50E1-4ED0-A433-0B6D9D638063}"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20</a:t>
            </a:fld>
            <a:endParaRPr lang="en-US"/>
          </a:p>
        </p:txBody>
      </p:sp>
    </p:spTree>
    <p:extLst>
      <p:ext uri="{BB962C8B-B14F-4D97-AF65-F5344CB8AC3E}">
        <p14:creationId xmlns:p14="http://schemas.microsoft.com/office/powerpoint/2010/main" val="4691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Set in a different context </a:t>
            </a:r>
            <a:br>
              <a:rPr lang="en-GB" dirty="0"/>
            </a:br>
            <a:r>
              <a:rPr lang="en-GB" dirty="0"/>
              <a:t>Food tests </a:t>
            </a:r>
            <a:br>
              <a:rPr lang="en-GB" dirty="0"/>
            </a:br>
            <a:r>
              <a:rPr lang="en-GB" dirty="0"/>
              <a:t>exothermic reaction </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00C8E07-5642-4029-A430-719D7E531B21}"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22</a:t>
            </a:fld>
            <a:endParaRPr lang="en-US"/>
          </a:p>
        </p:txBody>
      </p:sp>
    </p:spTree>
    <p:extLst>
      <p:ext uri="{BB962C8B-B14F-4D97-AF65-F5344CB8AC3E}">
        <p14:creationId xmlns:p14="http://schemas.microsoft.com/office/powerpoint/2010/main" val="1767847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Set in a different context </a:t>
            </a:r>
            <a:br>
              <a:rPr lang="en-GB" dirty="0"/>
            </a:br>
            <a:r>
              <a:rPr lang="en-GB" dirty="0"/>
              <a:t>Food tests </a:t>
            </a:r>
            <a:br>
              <a:rPr lang="en-GB" dirty="0"/>
            </a:br>
            <a:r>
              <a:rPr lang="en-GB" dirty="0"/>
              <a:t>exothermic reaction </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D5A632D-0886-48DF-9CDC-DBA267658AE0}"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23</a:t>
            </a:fld>
            <a:endParaRPr lang="en-US"/>
          </a:p>
        </p:txBody>
      </p:sp>
    </p:spTree>
    <p:extLst>
      <p:ext uri="{BB962C8B-B14F-4D97-AF65-F5344CB8AC3E}">
        <p14:creationId xmlns:p14="http://schemas.microsoft.com/office/powerpoint/2010/main" val="3203570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a:t>
            </a:r>
            <a:r>
              <a:rPr lang="en-GB" baseline="0" dirty="0"/>
              <a:t> of the type of grid you could use – a further example is given in your pack for you to use if wish to</a:t>
            </a:r>
          </a:p>
          <a:p>
            <a:endParaRPr lang="en-GB" baseline="0" dirty="0"/>
          </a:p>
          <a:p>
            <a:r>
              <a:rPr lang="en-GB" baseline="0" dirty="0"/>
              <a:t>Colour coding</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Green = Working scientifically</a:t>
            </a:r>
          </a:p>
          <a:p>
            <a:r>
              <a:rPr lang="en-GB" baseline="0" dirty="0"/>
              <a:t>purple = maths</a:t>
            </a:r>
          </a:p>
          <a:p>
            <a:r>
              <a:rPr lang="en-GB" baseline="0" dirty="0"/>
              <a:t>Red = required practical</a:t>
            </a:r>
          </a:p>
          <a:p>
            <a:r>
              <a:rPr lang="en-GB" baseline="0" dirty="0"/>
              <a:t>Blue = graphing skills</a:t>
            </a:r>
          </a:p>
          <a:p>
            <a:r>
              <a:rPr lang="en-GB" baseline="0" dirty="0"/>
              <a:t>Yellow = recall and application of formulae</a:t>
            </a:r>
          </a:p>
          <a:p>
            <a:endParaRPr lang="en-GB" baseline="0" dirty="0"/>
          </a:p>
          <a:p>
            <a:r>
              <a:rPr lang="en-GB" baseline="0" dirty="0"/>
              <a:t>The one in the </a:t>
            </a:r>
            <a:r>
              <a:rPr lang="en-GB" baseline="0" dirty="0" err="1"/>
              <a:t>packis</a:t>
            </a:r>
            <a:r>
              <a:rPr lang="en-GB" baseline="0" dirty="0"/>
              <a:t> set out so a</a:t>
            </a:r>
            <a:r>
              <a:rPr lang="en-GB" sz="1200" kern="1200" dirty="0">
                <a:solidFill>
                  <a:schemeClr val="tx1"/>
                </a:solidFill>
                <a:effectLst/>
                <a:latin typeface="+mn-lt"/>
                <a:ea typeface="+mn-ea"/>
                <a:cs typeface="+mn-cs"/>
              </a:rPr>
              <a:t> student could fill in the grid once they have received their mock back, or the class teacher could keep a simple tally as they mark the papers.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 this information intervention work can be allocated to an individual student to meet their needs.</a:t>
            </a:r>
          </a:p>
          <a:p>
            <a:r>
              <a:rPr lang="en-GB" sz="1200" kern="1200" dirty="0">
                <a:solidFill>
                  <a:schemeClr val="tx1"/>
                </a:solidFill>
                <a:effectLst/>
                <a:latin typeface="+mn-lt"/>
                <a:ea typeface="+mn-ea"/>
                <a:cs typeface="+mn-cs"/>
              </a:rPr>
              <a:t>Further progress on these skills and question types can then be revisited in a second mock, by creating another similar grid for Paper 2 or by using selected question from the Separate sciences or Synergy papers </a:t>
            </a:r>
          </a:p>
          <a:p>
            <a:r>
              <a:rPr lang="en-GB" baseline="0" dirty="0"/>
              <a:t>so that students could </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1E45989A-E996-4E2F-8F4B-F8C14AC21D4E}"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49</a:t>
            </a:fld>
            <a:endParaRPr lang="en-US"/>
          </a:p>
        </p:txBody>
      </p:sp>
    </p:spTree>
    <p:extLst>
      <p:ext uri="{BB962C8B-B14F-4D97-AF65-F5344CB8AC3E}">
        <p14:creationId xmlns:p14="http://schemas.microsoft.com/office/powerpoint/2010/main" val="854603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21481BC-0B4C-4C4C-92F3-045B9F673D15}"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50</a:t>
            </a:fld>
            <a:endParaRPr lang="en-US"/>
          </a:p>
        </p:txBody>
      </p:sp>
    </p:spTree>
    <p:extLst>
      <p:ext uri="{BB962C8B-B14F-4D97-AF65-F5344CB8AC3E}">
        <p14:creationId xmlns:p14="http://schemas.microsoft.com/office/powerpoint/2010/main" val="429383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B86DD211-A898-4930-A1B7-740E7B546EE5}" type="datetime1">
              <a:rPr lang="en-US" smtClean="0"/>
              <a:t>11/29/2019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482459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38 available </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AD169C09-0D25-4F6F-B44E-3394558FF394}"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51</a:t>
            </a:fld>
            <a:endParaRPr lang="en-US"/>
          </a:p>
        </p:txBody>
      </p:sp>
    </p:spTree>
    <p:extLst>
      <p:ext uri="{BB962C8B-B14F-4D97-AF65-F5344CB8AC3E}">
        <p14:creationId xmlns:p14="http://schemas.microsoft.com/office/powerpoint/2010/main" val="4162363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1729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provisional</a:t>
            </a:r>
            <a:r>
              <a:rPr lang="en-GB" baseline="0" dirty="0"/>
              <a:t> national figures for this summer’s GCSEs, taken from the JCQ website.  The numbers are from the England only section, not ‘All UK candidates’ as there are still some qualifications out there that use the A* to G grading, which are not relevant here (WJEC and CCEA).</a:t>
            </a:r>
          </a:p>
          <a:p>
            <a:endParaRPr lang="en-GB" baseline="0" dirty="0"/>
          </a:p>
          <a:p>
            <a:r>
              <a:rPr lang="en-GB" baseline="0" dirty="0"/>
              <a:t>By double counting we mean that because it is two grades, the number of entries is doubled to reflect that (so the actual number of students sitting the award is 389 313)</a:t>
            </a:r>
          </a:p>
          <a:p>
            <a:endParaRPr lang="en-GB" baseline="0" dirty="0"/>
          </a:p>
          <a:p>
            <a:r>
              <a:rPr lang="en-GB" baseline="0" dirty="0"/>
              <a:t>Grade 9 percentages not reported</a:t>
            </a:r>
          </a:p>
          <a:p>
            <a:endParaRPr lang="en-GB" baseline="0" dirty="0"/>
          </a:p>
          <a:p>
            <a:r>
              <a:rPr lang="en-GB" dirty="0"/>
              <a:t>The</a:t>
            </a:r>
            <a:r>
              <a:rPr lang="en-GB" baseline="0" dirty="0"/>
              <a:t> figures in brackets are for the equivalent grades in last year’s papers. Combined science numbers are of course 1-1, 4-4, 7-7</a:t>
            </a:r>
          </a:p>
          <a:p>
            <a:endParaRPr lang="en-GB" baseline="0" dirty="0"/>
          </a:p>
          <a:p>
            <a:r>
              <a:rPr lang="en-GB" baseline="0" dirty="0"/>
              <a:t>Predicted outcomes for this summer were based on the mean KS2 results and the average of all Awarding Bodies’ outcomes in June 2018 for the linear GCSE (16 year olds).  This is the same for all ABs, so the standard we are working to is the same.  The predictions showed that this summer’s cohort was not significantly different in ability than last year’s.</a:t>
            </a:r>
          </a:p>
          <a:p>
            <a:endParaRPr lang="en-GB" baseline="0" dirty="0"/>
          </a:p>
          <a:p>
            <a:r>
              <a:rPr lang="en-GB" dirty="0"/>
              <a:t>Proportion of students achieving a Grade 7 increased by 0.8% in Biology, 0.8% in Chemistry and 1.3% in Physics.</a:t>
            </a:r>
          </a:p>
          <a:p>
            <a:r>
              <a:rPr lang="en-GB" dirty="0"/>
              <a:t>Proportion achieving a Grade 4 also increased, although by a smaller amount.  </a:t>
            </a:r>
            <a:endParaRPr lang="en-GB" baseline="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F6668EF4-D8BA-4530-A559-B3408F31AA93}"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39044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a:t>AQA’s results – combined science covers both specs – trilogy basically matches these numbers as it makes up the majority of the entry. Synergy outcomes are weaker as the cohort entered has a weaker prior attainment on average. </a:t>
            </a:r>
          </a:p>
          <a:p>
            <a:endParaRPr lang="en-GB" b="0" baseline="0" dirty="0"/>
          </a:p>
          <a:p>
            <a:r>
              <a:rPr lang="en-GB" b="0" baseline="0" dirty="0"/>
              <a:t>Grade 9s of note</a:t>
            </a:r>
          </a:p>
          <a:p>
            <a:endParaRPr lang="en-GB" b="0" baseline="0" dirty="0"/>
          </a:p>
          <a:p>
            <a:r>
              <a:rPr lang="en-GB" b="0" baseline="0" dirty="0"/>
              <a:t>https://www.gov.uk/government/news/guide-to-gcse-results-for-england-2019 </a:t>
            </a:r>
            <a:endParaRPr lang="en-GB" b="1" baseline="0"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B0B9A919-83B5-471F-8BBE-746E0AC4DE32}"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39044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Some AQA GCSE Science information here about this summer:</a:t>
            </a:r>
          </a:p>
          <a:p>
            <a:endParaRPr lang="en-GB" b="1" baseline="0" dirty="0"/>
          </a:p>
          <a:p>
            <a:r>
              <a:rPr lang="en-GB" b="1" baseline="0" dirty="0"/>
              <a:t>BP1</a:t>
            </a:r>
            <a:r>
              <a:rPr lang="en-GB" b="0" baseline="0" dirty="0"/>
              <a:t> – (despite a couple of scares on Twitter).  This will have had an impact on grade boundaries for Trilogy Chemistry 1F and for Trilogy Foundation Tier subject award in particular</a:t>
            </a:r>
          </a:p>
          <a:p>
            <a:r>
              <a:rPr lang="en-GB" b="1" baseline="0" dirty="0"/>
              <a:t>BP2</a:t>
            </a:r>
            <a:r>
              <a:rPr lang="en-GB" b="0" baseline="0" dirty="0"/>
              <a:t> – papers were error free (although we fielded a number of queries about some questions)</a:t>
            </a:r>
          </a:p>
          <a:p>
            <a:r>
              <a:rPr lang="en-GB" b="1" baseline="0" dirty="0"/>
              <a:t>BP3</a:t>
            </a:r>
            <a:r>
              <a:rPr lang="en-GB" b="0" baseline="0" dirty="0"/>
              <a:t> – This is what </a:t>
            </a:r>
            <a:r>
              <a:rPr lang="en-GB" b="0" baseline="0" dirty="0" err="1"/>
              <a:t>Ofqual</a:t>
            </a:r>
            <a:r>
              <a:rPr lang="en-GB" b="0" baseline="0" dirty="0"/>
              <a:t> said would happen.  Tier of entry shift towards F tier on all GCSE Sciences (more on this on next slide) seems to have been instrumental in mitigating the impact of this on outcomes – centres clearly listened to our messaging and took action to appropriately tier students</a:t>
            </a:r>
          </a:p>
          <a:p>
            <a:r>
              <a:rPr lang="en-GB" b="1" baseline="0" dirty="0"/>
              <a:t>BP4 </a:t>
            </a:r>
            <a:r>
              <a:rPr lang="en-GB" b="0" baseline="0" dirty="0"/>
              <a:t>– this means that these grades were set at half a grade boundary width below the Grade 4 or Grade 4-4 respectively</a:t>
            </a:r>
          </a:p>
          <a:p>
            <a:endParaRPr lang="en-GB" b="1" baseline="0" dirty="0"/>
          </a:p>
          <a:p>
            <a:endParaRPr lang="en-GB" b="1" baseline="0" dirty="0"/>
          </a:p>
          <a:p>
            <a:endParaRPr lang="en-GB" b="1" baseline="0" dirty="0"/>
          </a:p>
          <a:p>
            <a:endParaRPr lang="en-GB" b="1" baseline="0" dirty="0"/>
          </a:p>
          <a:p>
            <a:endParaRPr lang="en-GB" b="1"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108AEDC-919B-405E-95CA-5AC1F594A223}"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8</a:t>
            </a:fld>
            <a:endParaRPr lang="en-US"/>
          </a:p>
        </p:txBody>
      </p:sp>
    </p:spTree>
    <p:extLst>
      <p:ext uri="{BB962C8B-B14F-4D97-AF65-F5344CB8AC3E}">
        <p14:creationId xmlns:p14="http://schemas.microsoft.com/office/powerpoint/2010/main" val="4691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a:t>
            </a:r>
            <a:r>
              <a:rPr lang="en-GB" baseline="0" dirty="0"/>
              <a:t> </a:t>
            </a:r>
            <a:r>
              <a:rPr lang="en-GB" dirty="0"/>
              <a:t>AQA-only data to show how the entries for the</a:t>
            </a:r>
            <a:r>
              <a:rPr lang="en-GB" baseline="0" dirty="0"/>
              <a:t> tiers were split.  Percentages are approximate. </a:t>
            </a:r>
            <a:r>
              <a:rPr lang="en-GB" dirty="0"/>
              <a:t>Last year’s figures are in brackets.</a:t>
            </a:r>
            <a:r>
              <a:rPr lang="en-GB" baseline="0" dirty="0"/>
              <a:t> </a:t>
            </a:r>
            <a:endParaRPr lang="en-GB" dirty="0"/>
          </a:p>
          <a:p>
            <a:endParaRPr lang="en-GB" dirty="0"/>
          </a:p>
          <a:p>
            <a:r>
              <a:rPr lang="en-GB" dirty="0" err="1"/>
              <a:t>Tiering</a:t>
            </a:r>
            <a:r>
              <a:rPr lang="en-GB" dirty="0"/>
              <a:t> decisions were again fluid right up to the final possible date</a:t>
            </a:r>
            <a:r>
              <a:rPr lang="en-GB" baseline="0" dirty="0"/>
              <a:t> for changing</a:t>
            </a:r>
            <a:r>
              <a:rPr lang="en-GB" dirty="0"/>
              <a:t>.</a:t>
            </a:r>
          </a:p>
          <a:p>
            <a:endParaRPr lang="en-GB" dirty="0"/>
          </a:p>
          <a:p>
            <a:r>
              <a:rPr lang="en-GB" dirty="0"/>
              <a:t>Difference in tier entries from last year is noticeable  - about 5% for Trilogy, slightly less for separates (most</a:t>
            </a:r>
            <a:r>
              <a:rPr lang="en-GB" baseline="0" dirty="0"/>
              <a:t> notable for Chemistry: 4%). Synergy although higher than Trilogy anyway there was a shift of 6% to F tier compared with last year.</a:t>
            </a:r>
            <a:endParaRPr lang="en-GB" dirty="0"/>
          </a:p>
          <a:p>
            <a:endParaRPr lang="en-GB" b="0" baseline="0" dirty="0"/>
          </a:p>
          <a:p>
            <a:r>
              <a:rPr lang="en-GB" b="0" baseline="0" dirty="0"/>
              <a:t>If we look at the percentages of students getting a U on the Higher tier:</a:t>
            </a:r>
          </a:p>
          <a:p>
            <a:r>
              <a:rPr lang="en-GB" b="0" baseline="0" dirty="0"/>
              <a:t>Combined Science Trilogy: this year the number was 2.7%.  Last year (which included the extended 4-3 boundary) was 4.2%.  If we had not done that, it would probably been nearer 7%. </a:t>
            </a:r>
          </a:p>
          <a:p>
            <a:r>
              <a:rPr lang="en-GB" b="0" baseline="0" dirty="0"/>
              <a:t>Combined Synergy: this year was 6.7%,  Last year (including the extended 4-3) was 9.5%. Would probably have been nearer 13 or 14%</a:t>
            </a:r>
          </a:p>
          <a:p>
            <a:r>
              <a:rPr lang="en-GB" b="0" baseline="0" dirty="0"/>
              <a:t>Biology: this year getting a </a:t>
            </a:r>
          </a:p>
          <a:p>
            <a:endParaRPr lang="en-GB" b="0" baseline="0" dirty="0"/>
          </a:p>
          <a:p>
            <a:endParaRPr lang="en-GB" b="0" baseline="0" dirty="0"/>
          </a:p>
          <a:p>
            <a:r>
              <a:rPr lang="en-GB" b="0" baseline="0" dirty="0"/>
              <a:t>Clearly indicating that </a:t>
            </a:r>
            <a:r>
              <a:rPr lang="en-GB" b="0" baseline="0" dirty="0" err="1"/>
              <a:t>tiering</a:t>
            </a:r>
            <a:r>
              <a:rPr lang="en-GB" b="0" baseline="0" dirty="0"/>
              <a:t> decisions have been correct this year.</a:t>
            </a:r>
          </a:p>
          <a:p>
            <a:endParaRPr lang="en-GB"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Need to sit the paper entered for, otherwise if the mistake is repeated on a second paper it becomes malpractice.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i="1" baseline="0" dirty="0"/>
          </a:p>
          <a:p>
            <a:endParaRPr lang="en-GB" i="1" dirty="0"/>
          </a:p>
          <a:p>
            <a:endParaRPr lang="en-GB" dirty="0"/>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8138DA0-159E-4F58-9DE4-006FF2D034E2}"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36089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Don’t dwell on this slide,</a:t>
            </a:r>
            <a:r>
              <a:rPr lang="en-GB" sz="1200" kern="1200" dirty="0">
                <a:solidFill>
                  <a:schemeClr val="tx1"/>
                </a:solidFill>
                <a:effectLst/>
                <a:latin typeface="+mn-lt"/>
                <a:ea typeface="+mn-ea"/>
                <a:cs typeface="+mn-cs"/>
              </a:rPr>
              <a:t> as the reasons for grade boundaries changing are many, and impossible to unpick or simplify.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Main thing to emphasise is that we are carrying the standard forward from last year and the boundaries are set to ensure this.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Do expect to see some variation year on year.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Lower grade boundaries this year reflect the performance on this year’s papers and the need to the maintain standard from last year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Overall drop in Combined science Foundation tier expected because the 27 marks given to all students in 2018 on the breached C1F</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notional grade boundaries for each paper in 2019 are all quite similar (except Physics Paper 2 Grade 4)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Teachers need to be aware of changes in grade boundaries when grading mocks and therefore making tier of entry decisions: don’t use 2018 figures, go off grade you think students are working at.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Some background information if there is discussion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change in entry from H to F was expected to have some effect on the marks: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potentially more slightly able students taking F Tier, so we would expect an increase in mean marks on the F papers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Also, weaker students removed from H papers so would expect to see a rise (or at least no fall) in mean on HT papers. </a:t>
            </a:r>
          </a:p>
          <a:p>
            <a:pPr lvl="0"/>
            <a:r>
              <a:rPr lang="en-GB" sz="1200" kern="1200" dirty="0">
                <a:solidFill>
                  <a:schemeClr val="tx1"/>
                </a:solidFill>
                <a:effectLst/>
                <a:latin typeface="+mn-lt"/>
                <a:ea typeface="+mn-ea"/>
                <a:cs typeface="+mn-cs"/>
              </a:rPr>
              <a:t>What did we actually see?</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Biology</a:t>
            </a:r>
            <a:r>
              <a:rPr lang="en-GB" sz="1200" kern="1200" dirty="0">
                <a:solidFill>
                  <a:schemeClr val="tx1"/>
                </a:solidFill>
                <a:effectLst/>
                <a:latin typeface="+mn-lt"/>
                <a:ea typeface="+mn-ea"/>
                <a:cs typeface="+mn-cs"/>
              </a:rPr>
              <a:t> means: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1F mean up (about 8 marks), 2F slightly down on 2018.</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1H mean up (also about 8 marks), but 2H slightly down</a:t>
            </a:r>
          </a:p>
          <a:p>
            <a:r>
              <a:rPr lang="en-GB" sz="1200" b="1" kern="1200" dirty="0">
                <a:solidFill>
                  <a:schemeClr val="tx1"/>
                </a:solidFill>
                <a:effectLst/>
                <a:latin typeface="+mn-lt"/>
                <a:ea typeface="+mn-ea"/>
                <a:cs typeface="+mn-cs"/>
              </a:rPr>
              <a:t>Chemistry</a:t>
            </a:r>
            <a:r>
              <a:rPr lang="en-GB" sz="1200" kern="1200" dirty="0">
                <a:solidFill>
                  <a:schemeClr val="tx1"/>
                </a:solidFill>
                <a:effectLst/>
                <a:latin typeface="+mn-lt"/>
                <a:ea typeface="+mn-ea"/>
                <a:cs typeface="+mn-cs"/>
              </a:rPr>
              <a:t> means: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Foundation paper means up slightly (1F by 2, 2F by 4)</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1H very slightly up (less than a mark), 2H very slightly down (less than a mark)</a:t>
            </a:r>
          </a:p>
          <a:p>
            <a:r>
              <a:rPr lang="en-GB" sz="1200" b="1" kern="1200" dirty="0">
                <a:solidFill>
                  <a:schemeClr val="tx1"/>
                </a:solidFill>
                <a:effectLst/>
                <a:latin typeface="+mn-lt"/>
                <a:ea typeface="+mn-ea"/>
                <a:cs typeface="+mn-cs"/>
              </a:rPr>
              <a:t>Physics</a:t>
            </a:r>
            <a:r>
              <a:rPr lang="en-GB" sz="1200" kern="1200" dirty="0">
                <a:solidFill>
                  <a:schemeClr val="tx1"/>
                </a:solidFill>
                <a:effectLst/>
                <a:latin typeface="+mn-lt"/>
                <a:ea typeface="+mn-ea"/>
                <a:cs typeface="+mn-cs"/>
              </a:rPr>
              <a:t> means: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Foundation paper means up (1F 3 marks, 2F by less than a mark)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1H up by 8 marks, 2H no change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Trilogy</a:t>
            </a:r>
            <a:r>
              <a:rPr lang="en-GB" sz="1200" kern="1200" dirty="0">
                <a:solidFill>
                  <a:schemeClr val="tx1"/>
                </a:solidFill>
                <a:effectLst/>
                <a:latin typeface="+mn-lt"/>
                <a:ea typeface="+mn-ea"/>
                <a:cs typeface="+mn-cs"/>
              </a:rPr>
              <a:t> means:</a:t>
            </a:r>
          </a:p>
          <a:p>
            <a:r>
              <a:rPr lang="en-GB" sz="1200" b="1" kern="1200" dirty="0">
                <a:solidFill>
                  <a:schemeClr val="tx1"/>
                </a:solidFill>
                <a:effectLst/>
                <a:latin typeface="+mn-lt"/>
                <a:ea typeface="+mn-ea"/>
                <a:cs typeface="+mn-cs"/>
              </a:rPr>
              <a:t>Foundation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Overall drop in Foundation tier mean expected because of the 27 marks given to all students in 2018 on the breached C1F.</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Biology Foundation means very similar to last year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Chemistry Foundation both down (1F by 9: expected, 2F  by 3 marks)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Physics 1F small rise on last year (less than a mark), 2F drop of nearly 5 marks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Higher</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B1H slight drop (less than a mark), B2H increase of nearly 8 marks</a:t>
            </a:r>
          </a:p>
          <a:p>
            <a:pPr lvl="0"/>
            <a:r>
              <a:rPr lang="en-GB" sz="1200" kern="1200" dirty="0">
                <a:solidFill>
                  <a:schemeClr val="tx1"/>
                </a:solidFill>
                <a:effectLst/>
                <a:latin typeface="+mn-lt"/>
                <a:ea typeface="+mn-ea"/>
                <a:cs typeface="+mn-cs"/>
              </a:rPr>
              <a:t>C1H mean up 4 marks, C2H mean down 5 marks</a:t>
            </a:r>
          </a:p>
          <a:p>
            <a:pPr lvl="0"/>
            <a:r>
              <a:rPr lang="en-GB" sz="1200" kern="1200" dirty="0">
                <a:solidFill>
                  <a:schemeClr val="tx1"/>
                </a:solidFill>
                <a:effectLst/>
                <a:latin typeface="+mn-lt"/>
                <a:ea typeface="+mn-ea"/>
                <a:cs typeface="+mn-cs"/>
              </a:rPr>
              <a:t>P1H mean down 5 marks, P2H mean down 1 mark</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12807562-E5F6-4AFC-8955-BF5979A0421E}"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426554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consider the GCSE grade boundaries set in summer 2019, it is important to remember that Grade boundaries can only be set after marking has taken place and that they describe how a particular</a:t>
            </a:r>
            <a:r>
              <a:rPr lang="en-GB" baseline="0" dirty="0"/>
              <a:t> cohort performed on the particular papers set in a particular year. </a:t>
            </a:r>
          </a:p>
          <a:p>
            <a:endParaRPr lang="en-GB" baseline="0" dirty="0"/>
          </a:p>
          <a:p>
            <a:r>
              <a:rPr lang="en-GB" baseline="0" dirty="0"/>
              <a:t>Grade boundaries will go up or down depending upon the relative ability of the cohort compared to previous years and the ease with which students responded to the particular questions set in that year. </a:t>
            </a:r>
          </a:p>
          <a:p>
            <a:r>
              <a:rPr lang="en-GB" baseline="0" dirty="0"/>
              <a:t>Many factors impact on the relative performance of a student and grade boundaries are not transferable between papers, cohorts or specifications.</a:t>
            </a:r>
          </a:p>
          <a:p>
            <a:endParaRPr lang="en-GB" baseline="0" dirty="0"/>
          </a:p>
          <a:p>
            <a:r>
              <a:rPr lang="en-GB" baseline="0" dirty="0"/>
              <a:t>Grade boundaries are set to maintain standards using comparable outcomes, a process about which you can find more detail on the AQA and </a:t>
            </a:r>
            <a:r>
              <a:rPr lang="en-GB" baseline="0" dirty="0" err="1"/>
              <a:t>OfQual</a:t>
            </a:r>
            <a:r>
              <a:rPr lang="en-GB" baseline="0" dirty="0"/>
              <a:t> websites.</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64F25E14-7258-4007-9ACE-8C68E0D4B7D0}"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11</a:t>
            </a:fld>
            <a:endParaRPr lang="en-US"/>
          </a:p>
        </p:txBody>
      </p:sp>
    </p:spTree>
    <p:extLst>
      <p:ext uri="{BB962C8B-B14F-4D97-AF65-F5344CB8AC3E}">
        <p14:creationId xmlns:p14="http://schemas.microsoft.com/office/powerpoint/2010/main" val="791778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consider the GCSE grade boundaries set in summer 2019, it is important to remember that Grade boundaries can only be set after marking has taken place and that they describe how a particular</a:t>
            </a:r>
            <a:r>
              <a:rPr lang="en-GB" baseline="0" dirty="0"/>
              <a:t> cohort performed on the particular papers set in a particular year. </a:t>
            </a:r>
          </a:p>
          <a:p>
            <a:endParaRPr lang="en-GB" baseline="0" dirty="0"/>
          </a:p>
          <a:p>
            <a:r>
              <a:rPr lang="en-GB" baseline="0" dirty="0"/>
              <a:t>Grade boundaries will go up or down depending upon the relative ability of the cohort compared to previous years and the ease with which students responded to the particular questions set in that year. </a:t>
            </a:r>
          </a:p>
          <a:p>
            <a:r>
              <a:rPr lang="en-GB" baseline="0" dirty="0"/>
              <a:t>Many factors impact on the relative performance of a student and grade boundaries are not transferable between papers, cohorts or specifications.</a:t>
            </a:r>
          </a:p>
          <a:p>
            <a:endParaRPr lang="en-GB" baseline="0" dirty="0"/>
          </a:p>
          <a:p>
            <a:r>
              <a:rPr lang="en-GB" baseline="0" dirty="0"/>
              <a:t>Grade boundaries are set to maintain standards using comparable outcomes, a process about which you can find more detail on the AQA and </a:t>
            </a:r>
            <a:r>
              <a:rPr lang="en-GB" baseline="0" dirty="0" err="1"/>
              <a:t>OfQual</a:t>
            </a:r>
            <a:r>
              <a:rPr lang="en-GB" baseline="0" dirty="0"/>
              <a:t> websites.</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6F57006F-2C21-4605-AD76-B0930CC874FA}"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12</a:t>
            </a:fld>
            <a:endParaRPr lang="en-US"/>
          </a:p>
        </p:txBody>
      </p:sp>
    </p:spTree>
    <p:extLst>
      <p:ext uri="{BB962C8B-B14F-4D97-AF65-F5344CB8AC3E}">
        <p14:creationId xmlns:p14="http://schemas.microsoft.com/office/powerpoint/2010/main" val="2273173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
        <p:nvSpPr>
          <p:cNvPr id="14"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cs typeface="Arial" panose="020B0604020202020204" pitchFamily="34" charset="0"/>
              </a:rPr>
              <a:t>Follow us on Twitter @AQACPD</a:t>
            </a:r>
            <a:endParaRPr lang="en-US" dirty="0">
              <a:cs typeface="Arial" panose="020B0604020202020204" pitchFamily="34" charset="0"/>
            </a:endParaRPr>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6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lvl1pPr marL="360000" indent="-360000">
              <a:defRPr/>
            </a:lvl1pPr>
          </a:lstStyle>
          <a:p>
            <a:pPr lvl="0"/>
            <a:r>
              <a:rPr lang="en-US" dirty="0"/>
              <a:t>Insert video</a:t>
            </a:r>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cs typeface="Arial" panose="020B0604020202020204" pitchFamily="34" charset="0"/>
              </a:rPr>
              <a:t>Follow us on Twitter @AQACPD</a:t>
            </a:r>
            <a:endParaRPr lang="en-US" dirty="0">
              <a:cs typeface="Arial" panose="020B0604020202020204" pitchFamily="34" charset="0"/>
            </a:endParaRPr>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78" r:id="rId10"/>
    <p:sldLayoutId id="2147483669" r:id="rId11"/>
    <p:sldLayoutId id="2147483670" r:id="rId12"/>
    <p:sldLayoutId id="2147483671" r:id="rId13"/>
    <p:sldLayoutId id="2147483672" r:id="rId14"/>
    <p:sldLayoutId id="2147483674" r:id="rId15"/>
    <p:sldLayoutId id="2147483673" r:id="rId16"/>
    <p:sldLayoutId id="2147483675" r:id="rId17"/>
    <p:sldLayoutId id="2147483676" r:id="rId18"/>
    <p:sldLayoutId id="2147483682" r:id="rId19"/>
    <p:sldLayoutId id="2147483683" r:id="rId20"/>
  </p:sldLayoutIdLst>
  <p:hf hdr="0" dt="0"/>
  <p:txStyles>
    <p:titleStyle>
      <a:lvl1pPr algn="l" defTabSz="457200" rtl="0" eaLnBrk="1" latinLnBrk="0" hangingPunct="1">
        <a:lnSpc>
          <a:spcPts val="2800"/>
        </a:lnSpc>
        <a:spcBef>
          <a:spcPct val="0"/>
        </a:spcBef>
        <a:buNone/>
        <a:defRPr sz="3200" b="0" i="0" kern="1200">
          <a:solidFill>
            <a:schemeClr val="tx2"/>
          </a:solidFill>
          <a:latin typeface="Arial" panose="020B0604020202020204" pitchFamily="34" charset="0"/>
          <a:ea typeface="+mj-ea"/>
          <a:cs typeface="Arial" panose="020B0604020202020204" pitchFamily="34" charset="0"/>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aqa.org.uk/exams-administration/results-days/grade-boundaries-and-ums?utm_source=Results%20insight%20series%20Spanish&amp;utm_medium=PDF%20resource&amp;utm_campaign=Summer%2018%20RI"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ofqual.blog.gov.uk/2018/02/06/new-gcses-in-french-german-and-spanish/"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ofqual.blog.gov.uk/2018/02/06/new-gcses-in-french-german-and-spanish/"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ofqual.blog.gov.uk/2018/02/06/new-gcses-in-french-german-and-spanish/"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mailto:unitawardscheme@aqa.org.uk" TargetMode="External"/><Relationship Id="rId2" Type="http://schemas.openxmlformats.org/officeDocument/2006/relationships/hyperlink" Target="https://www.aqa.org.uk/programmes/unit-award-scheme"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www.aqa.org.uk/science"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hyperlink" Target="mailto:alevelscience@aqa.org.uk" TargetMode="External"/><Relationship Id="rId4" Type="http://schemas.openxmlformats.org/officeDocument/2006/relationships/hyperlink" Target="mailto:gcsescience@aqa.org.uk"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jcq.org.uk/examination-results/gcses/2019"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8016171" cy="968675"/>
          </a:xfrm>
        </p:spPr>
        <p:txBody>
          <a:bodyPr/>
          <a:lstStyle/>
          <a:p>
            <a:r>
              <a:rPr lang="en-GB" dirty="0"/>
              <a:t>ASE Annual Conference:</a:t>
            </a:r>
            <a:br>
              <a:rPr lang="en-GB" dirty="0"/>
            </a:br>
            <a:r>
              <a:rPr lang="en-GB" dirty="0"/>
              <a:t>Key messages to support development</a:t>
            </a:r>
          </a:p>
        </p:txBody>
      </p:sp>
      <p:sp>
        <p:nvSpPr>
          <p:cNvPr id="3" name="Subtitle 2"/>
          <p:cNvSpPr>
            <a:spLocks noGrp="1"/>
          </p:cNvSpPr>
          <p:nvPr>
            <p:ph type="subTitle" idx="1"/>
          </p:nvPr>
        </p:nvSpPr>
        <p:spPr/>
        <p:txBody>
          <a:bodyPr/>
          <a:lstStyle/>
          <a:p>
            <a:r>
              <a:rPr lang="en-GB" dirty="0"/>
              <a:t>Julian Clarke and Elise Reece</a:t>
            </a:r>
          </a:p>
        </p:txBody>
      </p:sp>
      <p:sp>
        <p:nvSpPr>
          <p:cNvPr id="4" name="Content Placeholder 3"/>
          <p:cNvSpPr>
            <a:spLocks noGrp="1"/>
          </p:cNvSpPr>
          <p:nvPr>
            <p:ph sz="quarter" idx="12"/>
          </p:nvPr>
        </p:nvSpPr>
        <p:spPr/>
        <p:txBody>
          <a:bodyPr/>
          <a:lstStyle/>
          <a:p>
            <a:r>
              <a:rPr lang="en-GB" dirty="0"/>
              <a:t>Spring 2020 </a:t>
            </a:r>
          </a:p>
        </p:txBody>
      </p:sp>
      <p:sp>
        <p:nvSpPr>
          <p:cNvPr id="5" name="TextBox 4"/>
          <p:cNvSpPr txBox="1"/>
          <p:nvPr/>
        </p:nvSpPr>
        <p:spPr>
          <a:xfrm>
            <a:off x="6934200" y="6524625"/>
            <a:ext cx="1752600" cy="219075"/>
          </a:xfrm>
          <a:prstGeom prst="rect">
            <a:avLst/>
          </a:prstGeom>
          <a:solidFill>
            <a:schemeClr val="bg1"/>
          </a:solidFill>
        </p:spPr>
        <p:txBody>
          <a:bodyPr wrap="square" lIns="0" tIns="0" rIns="0" bIns="0" rtlCol="0">
            <a:spAutoFit/>
          </a:bodyPr>
          <a:lstStyle/>
          <a:p>
            <a:endParaRPr lang="en-GB" sz="800"/>
          </a:p>
        </p:txBody>
      </p:sp>
      <p:pic>
        <p:nvPicPr>
          <p:cNvPr id="6" name="Picture 5">
            <a:extLst>
              <a:ext uri="{FF2B5EF4-FFF2-40B4-BE49-F238E27FC236}">
                <a16:creationId xmlns:a16="http://schemas.microsoft.com/office/drawing/2014/main" id="{36D2CD4B-9998-4142-8064-D7646185DE5C}"/>
              </a:ext>
            </a:extLst>
          </p:cNvPr>
          <p:cNvPicPr/>
          <p:nvPr/>
        </p:nvPicPr>
        <p:blipFill>
          <a:blip r:embed="rId3">
            <a:extLst>
              <a:ext uri="{28A0092B-C50C-407E-A947-70E740481C1C}">
                <a14:useLocalDpi xmlns:a14="http://schemas.microsoft.com/office/drawing/2010/main" val="0"/>
              </a:ext>
            </a:extLst>
          </a:blip>
          <a:stretch>
            <a:fillRect/>
          </a:stretch>
        </p:blipFill>
        <p:spPr>
          <a:xfrm>
            <a:off x="4876251" y="2479690"/>
            <a:ext cx="3810549" cy="3810549"/>
          </a:xfrm>
          <a:prstGeom prst="rect">
            <a:avLst/>
          </a:prstGeom>
        </p:spPr>
      </p:pic>
    </p:spTree>
    <p:extLst>
      <p:ext uri="{BB962C8B-B14F-4D97-AF65-F5344CB8AC3E}">
        <p14:creationId xmlns:p14="http://schemas.microsoft.com/office/powerpoint/2010/main" val="315233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Grade boundaries</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p:cNvSpPr>
            <a:spLocks noGrp="1"/>
          </p:cNvSpPr>
          <p:nvPr>
            <p:ph idx="1"/>
          </p:nvPr>
        </p:nvSpPr>
        <p:spPr/>
        <p:txBody>
          <a:bodyPr/>
          <a:lstStyle/>
          <a:p>
            <a:r>
              <a:rPr lang="en-GB" dirty="0"/>
              <a:t>Grade boundaries are set to maintain standards.</a:t>
            </a:r>
          </a:p>
          <a:p>
            <a:r>
              <a:rPr lang="en-GB" dirty="0"/>
              <a:t>Grade boundaries vary from one year to the next:</a:t>
            </a:r>
          </a:p>
          <a:p>
            <a:pPr lvl="1">
              <a:buClr>
                <a:schemeClr val="tx2"/>
              </a:buClr>
              <a:buSzPct val="50000"/>
              <a:buFont typeface="Courier New" panose="02070309020205020404" pitchFamily="49" charset="0"/>
              <a:buChar char="o"/>
            </a:pPr>
            <a:r>
              <a:rPr lang="en-GB" dirty="0"/>
              <a:t>Biology: boundaries increased on both tiers</a:t>
            </a:r>
          </a:p>
          <a:p>
            <a:pPr lvl="1">
              <a:buClr>
                <a:schemeClr val="tx2"/>
              </a:buClr>
              <a:buSzPct val="50000"/>
              <a:buFont typeface="Courier New" panose="02070309020205020404" pitchFamily="49" charset="0"/>
              <a:buChar char="o"/>
            </a:pPr>
            <a:r>
              <a:rPr lang="en-GB" dirty="0"/>
              <a:t>Chemistry: Higher Tier boundaries decreased slightly</a:t>
            </a:r>
          </a:p>
          <a:p>
            <a:pPr lvl="1">
              <a:buClr>
                <a:schemeClr val="tx2"/>
              </a:buClr>
              <a:buSzPct val="50000"/>
              <a:buFont typeface="Courier New" panose="02070309020205020404" pitchFamily="49" charset="0"/>
              <a:buChar char="o"/>
            </a:pPr>
            <a:r>
              <a:rPr lang="en-GB" dirty="0"/>
              <a:t>Physics: boundaries increased at top end of Higher Tier</a:t>
            </a:r>
          </a:p>
          <a:p>
            <a:pPr lvl="1">
              <a:buClr>
                <a:schemeClr val="tx2"/>
              </a:buClr>
              <a:buSzPct val="50000"/>
              <a:buFont typeface="Courier New" panose="02070309020205020404" pitchFamily="49" charset="0"/>
              <a:buChar char="o"/>
            </a:pPr>
            <a:r>
              <a:rPr lang="en-GB" dirty="0"/>
              <a:t>Combined Trilogy: all boundaries lower than 2018</a:t>
            </a:r>
          </a:p>
          <a:p>
            <a:pPr lvl="1">
              <a:buClr>
                <a:schemeClr val="tx2"/>
              </a:buClr>
              <a:buSzPct val="50000"/>
              <a:buFont typeface="Courier New" panose="02070309020205020404" pitchFamily="49" charset="0"/>
              <a:buChar char="o"/>
            </a:pPr>
            <a:r>
              <a:rPr lang="en-GB" dirty="0"/>
              <a:t>Combined Synergy: lower at top end of Higher Tier</a:t>
            </a:r>
          </a:p>
          <a:p>
            <a:pPr lvl="1">
              <a:buClr>
                <a:schemeClr val="tx2"/>
              </a:buClr>
              <a:buSzPct val="50000"/>
              <a:buFont typeface="Courier New" panose="02070309020205020404" pitchFamily="49" charset="0"/>
              <a:buChar char="o"/>
            </a:pPr>
            <a:r>
              <a:rPr lang="en-GB" dirty="0"/>
              <a:t>Notional grade boundaries are all quite similar.</a:t>
            </a:r>
          </a:p>
          <a:p>
            <a:r>
              <a:rPr lang="en-GB" dirty="0"/>
              <a:t>Use 2019 boundaries when analysing mocks.</a:t>
            </a:r>
          </a:p>
        </p:txBody>
      </p:sp>
      <p:sp>
        <p:nvSpPr>
          <p:cNvPr id="5" name="Slide Number Placeholder 4">
            <a:extLst>
              <a:ext uri="{FF2B5EF4-FFF2-40B4-BE49-F238E27FC236}">
                <a16:creationId xmlns:a16="http://schemas.microsoft.com/office/drawing/2014/main" id="{F0320300-8541-4BFD-A629-D48927884926}"/>
              </a:ext>
            </a:extLst>
          </p:cNvPr>
          <p:cNvSpPr>
            <a:spLocks noGrp="1"/>
          </p:cNvSpPr>
          <p:nvPr>
            <p:ph type="sldNum" sz="quarter" idx="4"/>
          </p:nvPr>
        </p:nvSpPr>
        <p:spPr/>
        <p:txBody>
          <a:bodyPr/>
          <a:lstStyle/>
          <a:p>
            <a:fld id="{9D4704D4-DAEA-4D4A-A9DC-4373E3AC7101}" type="slidenum">
              <a:rPr lang="en-GB" smtClean="0"/>
              <a:pPr/>
              <a:t>10</a:t>
            </a:fld>
            <a:endParaRPr lang="en-GB" dirty="0"/>
          </a:p>
        </p:txBody>
      </p:sp>
    </p:spTree>
    <p:extLst>
      <p:ext uri="{BB962C8B-B14F-4D97-AF65-F5344CB8AC3E}">
        <p14:creationId xmlns:p14="http://schemas.microsoft.com/office/powerpoint/2010/main" val="426692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2019 grade boundaries</a:t>
            </a:r>
          </a:p>
        </p:txBody>
      </p:sp>
      <p:sp>
        <p:nvSpPr>
          <p:cNvPr id="5" name="Footer Placeholder 4"/>
          <p:cNvSpPr>
            <a:spLocks noGrp="1"/>
          </p:cNvSpPr>
          <p:nvPr>
            <p:ph type="ftr" sz="quarter" idx="10"/>
          </p:nvPr>
        </p:nvSpPr>
        <p:spPr/>
        <p:txBody>
          <a:bodyPr/>
          <a:lstStyle/>
          <a:p>
            <a:r>
              <a:rPr lang="en-US"/>
              <a:t>Copyright © AQA and its licensors. All rights reserved.</a:t>
            </a:r>
            <a:endParaRPr lang="en-US" dirty="0"/>
          </a:p>
        </p:txBody>
      </p:sp>
      <p:sp>
        <p:nvSpPr>
          <p:cNvPr id="3" name="Content Placeholder 2"/>
          <p:cNvSpPr>
            <a:spLocks noGrp="1"/>
          </p:cNvSpPr>
          <p:nvPr>
            <p:ph idx="4294967295"/>
          </p:nvPr>
        </p:nvSpPr>
        <p:spPr>
          <a:xfrm>
            <a:off x="540000" y="1731600"/>
            <a:ext cx="8046000" cy="4406400"/>
          </a:xfrm>
          <a:prstGeom prst="rect">
            <a:avLst/>
          </a:prstGeom>
        </p:spPr>
        <p:txBody>
          <a:bodyPr/>
          <a:lstStyle/>
          <a:p>
            <a:r>
              <a:rPr lang="en-GB" dirty="0"/>
              <a:t>Grade boundaries are set using a mix of statistics and expert judgement. </a:t>
            </a:r>
          </a:p>
          <a:p>
            <a:endParaRPr lang="en-GB" dirty="0"/>
          </a:p>
          <a:p>
            <a:r>
              <a:rPr lang="en-GB" dirty="0"/>
              <a:t>Our</a:t>
            </a:r>
            <a:r>
              <a:rPr lang="en-GB" dirty="0">
                <a:solidFill>
                  <a:schemeClr val="accent1"/>
                </a:solidFill>
              </a:rPr>
              <a:t> Centre for Education Research and Practice (CERP) </a:t>
            </a:r>
            <a:r>
              <a:rPr lang="en-GB" dirty="0"/>
              <a:t>use a range of statistics to make predictions that suggest the most appropriate grade boundaries. </a:t>
            </a:r>
          </a:p>
          <a:p>
            <a:endParaRPr lang="en-GB" dirty="0"/>
          </a:p>
          <a:p>
            <a:r>
              <a:rPr lang="en-GB" dirty="0"/>
              <a:t>The statistical evidence considers the prior attainment of the given cohort as well as the distribution of marks. Senior examiners then review a script sample to confirm the statistically recommended marks are sensible for the grade.</a:t>
            </a:r>
          </a:p>
          <a:p>
            <a:pPr marL="0" indent="0">
              <a:buNone/>
            </a:pP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11</a:t>
            </a:fld>
            <a:endParaRPr lang="en-GB" dirty="0"/>
          </a:p>
        </p:txBody>
      </p:sp>
    </p:spTree>
    <p:extLst>
      <p:ext uri="{BB962C8B-B14F-4D97-AF65-F5344CB8AC3E}">
        <p14:creationId xmlns:p14="http://schemas.microsoft.com/office/powerpoint/2010/main" val="253095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2019 grade boundaries</a:t>
            </a:r>
            <a:endParaRPr lang="en-GB" dirty="0"/>
          </a:p>
        </p:txBody>
      </p:sp>
      <p:sp>
        <p:nvSpPr>
          <p:cNvPr id="5" name="Footer Placeholder 4"/>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12</a:t>
            </a:fld>
            <a:endParaRPr lang="en-GB" dirty="0"/>
          </a:p>
        </p:txBody>
      </p:sp>
      <p:sp>
        <p:nvSpPr>
          <p:cNvPr id="3" name="Content Placeholder 2"/>
          <p:cNvSpPr>
            <a:spLocks noGrp="1"/>
          </p:cNvSpPr>
          <p:nvPr>
            <p:ph idx="1"/>
          </p:nvPr>
        </p:nvSpPr>
        <p:spPr/>
        <p:txBody>
          <a:bodyPr/>
          <a:lstStyle/>
          <a:p>
            <a:r>
              <a:rPr lang="en-GB" dirty="0"/>
              <a:t>Boundary setting is overseen by </a:t>
            </a:r>
            <a:r>
              <a:rPr lang="en-GB" dirty="0" err="1"/>
              <a:t>Ofqual</a:t>
            </a:r>
            <a:r>
              <a:rPr lang="en-GB" dirty="0"/>
              <a:t>. To find more grade boundaries and learn how they are set, visit: </a:t>
            </a:r>
            <a:r>
              <a:rPr lang="en-GB" dirty="0">
                <a:hlinkClick r:id="rId3"/>
              </a:rPr>
              <a:t>aqa.org.uk/exams-administration/results-days/grade-boundaries-and-ums</a:t>
            </a:r>
            <a:endParaRPr lang="en-GB" dirty="0"/>
          </a:p>
          <a:p>
            <a:endParaRPr lang="en-GB" dirty="0">
              <a:hlinkClick r:id="rId4"/>
            </a:endParaRPr>
          </a:p>
          <a:p>
            <a:r>
              <a:rPr lang="en-GB" dirty="0"/>
              <a:t>Please remember that grade boundaries:</a:t>
            </a:r>
          </a:p>
          <a:p>
            <a:pPr lvl="1">
              <a:buClr>
                <a:schemeClr val="tx2"/>
              </a:buClr>
              <a:buSzPct val="50000"/>
              <a:buFont typeface="Courier New" panose="02070309020205020404" pitchFamily="49" charset="0"/>
              <a:buChar char="o"/>
            </a:pPr>
            <a:r>
              <a:rPr lang="en-GB" dirty="0"/>
              <a:t>can only be set after the scripts for those students taking the exam have been marked</a:t>
            </a:r>
          </a:p>
          <a:p>
            <a:pPr lvl="1">
              <a:buClr>
                <a:schemeClr val="tx2"/>
              </a:buClr>
              <a:buSzPct val="50000"/>
              <a:buFont typeface="Courier New" panose="02070309020205020404" pitchFamily="49" charset="0"/>
              <a:buChar char="o"/>
            </a:pPr>
            <a:r>
              <a:rPr lang="en-GB" b="1" dirty="0"/>
              <a:t>can go up or down </a:t>
            </a:r>
            <a:r>
              <a:rPr lang="en-GB" dirty="0"/>
              <a:t>depending upon the performance of the students in that particular year, on those particular papers. </a:t>
            </a:r>
          </a:p>
        </p:txBody>
      </p:sp>
    </p:spTree>
    <p:extLst>
      <p:ext uri="{BB962C8B-B14F-4D97-AF65-F5344CB8AC3E}">
        <p14:creationId xmlns:p14="http://schemas.microsoft.com/office/powerpoint/2010/main" val="3301484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2019 grade boundaries</a:t>
            </a:r>
            <a:endParaRPr lang="en-GB" dirty="0">
              <a:solidFill>
                <a:srgbClr val="FF0000"/>
              </a:solidFill>
            </a:endParaRPr>
          </a:p>
        </p:txBody>
      </p:sp>
      <p:sp>
        <p:nvSpPr>
          <p:cNvPr id="5" name="Footer Placeholder 4"/>
          <p:cNvSpPr>
            <a:spLocks noGrp="1"/>
          </p:cNvSpPr>
          <p:nvPr>
            <p:ph type="ftr" sz="quarter" idx="10"/>
          </p:nvPr>
        </p:nvSpPr>
        <p:spPr/>
        <p:txBody>
          <a:bodyPr/>
          <a:lstStyle/>
          <a:p>
            <a:r>
              <a:rPr lang="en-US"/>
              <a:t>Copyright © AQA and its licensors. All rights reserved.</a:t>
            </a:r>
            <a:endParaRPr lang="en-US" dirty="0"/>
          </a:p>
        </p:txBody>
      </p:sp>
      <p:sp>
        <p:nvSpPr>
          <p:cNvPr id="3" name="Content Placeholder 2"/>
          <p:cNvSpPr>
            <a:spLocks noGrp="1"/>
          </p:cNvSpPr>
          <p:nvPr>
            <p:ph idx="4294967295"/>
          </p:nvPr>
        </p:nvSpPr>
        <p:spPr>
          <a:xfrm>
            <a:off x="539999" y="1413164"/>
            <a:ext cx="8246553" cy="4725353"/>
          </a:xfrm>
          <a:prstGeom prst="rect">
            <a:avLst/>
          </a:prstGeom>
        </p:spPr>
        <p:txBody>
          <a:bodyPr/>
          <a:lstStyle/>
          <a:p>
            <a:endParaRPr lang="en-GB" sz="2000" u="sng" dirty="0">
              <a:hlinkClick r:id="rId2"/>
            </a:endParaRPr>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13</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995135950"/>
              </p:ext>
            </p:extLst>
          </p:nvPr>
        </p:nvGraphicFramePr>
        <p:xfrm>
          <a:off x="205279" y="1254036"/>
          <a:ext cx="8781979" cy="4825122"/>
        </p:xfrm>
        <a:graphic>
          <a:graphicData uri="http://schemas.openxmlformats.org/drawingml/2006/table">
            <a:tbl>
              <a:tblPr firstRow="1" firstCol="1" bandRow="1"/>
              <a:tblGrid>
                <a:gridCol w="830419">
                  <a:extLst>
                    <a:ext uri="{9D8B030D-6E8A-4147-A177-3AD203B41FA5}">
                      <a16:colId xmlns:a16="http://schemas.microsoft.com/office/drawing/2014/main" val="20000"/>
                    </a:ext>
                  </a:extLst>
                </a:gridCol>
                <a:gridCol w="519994">
                  <a:extLst>
                    <a:ext uri="{9D8B030D-6E8A-4147-A177-3AD203B41FA5}">
                      <a16:colId xmlns:a16="http://schemas.microsoft.com/office/drawing/2014/main" val="20001"/>
                    </a:ext>
                  </a:extLst>
                </a:gridCol>
                <a:gridCol w="437088">
                  <a:extLst>
                    <a:ext uri="{9D8B030D-6E8A-4147-A177-3AD203B41FA5}">
                      <a16:colId xmlns:a16="http://schemas.microsoft.com/office/drawing/2014/main" val="20002"/>
                    </a:ext>
                  </a:extLst>
                </a:gridCol>
                <a:gridCol w="437088">
                  <a:extLst>
                    <a:ext uri="{9D8B030D-6E8A-4147-A177-3AD203B41FA5}">
                      <a16:colId xmlns:a16="http://schemas.microsoft.com/office/drawing/2014/main" val="20003"/>
                    </a:ext>
                  </a:extLst>
                </a:gridCol>
                <a:gridCol w="437088">
                  <a:extLst>
                    <a:ext uri="{9D8B030D-6E8A-4147-A177-3AD203B41FA5}">
                      <a16:colId xmlns:a16="http://schemas.microsoft.com/office/drawing/2014/main" val="20004"/>
                    </a:ext>
                  </a:extLst>
                </a:gridCol>
                <a:gridCol w="437088">
                  <a:extLst>
                    <a:ext uri="{9D8B030D-6E8A-4147-A177-3AD203B41FA5}">
                      <a16:colId xmlns:a16="http://schemas.microsoft.com/office/drawing/2014/main" val="20005"/>
                    </a:ext>
                  </a:extLst>
                </a:gridCol>
                <a:gridCol w="437088">
                  <a:extLst>
                    <a:ext uri="{9D8B030D-6E8A-4147-A177-3AD203B41FA5}">
                      <a16:colId xmlns:a16="http://schemas.microsoft.com/office/drawing/2014/main" val="20006"/>
                    </a:ext>
                  </a:extLst>
                </a:gridCol>
                <a:gridCol w="437088">
                  <a:extLst>
                    <a:ext uri="{9D8B030D-6E8A-4147-A177-3AD203B41FA5}">
                      <a16:colId xmlns:a16="http://schemas.microsoft.com/office/drawing/2014/main" val="20007"/>
                    </a:ext>
                  </a:extLst>
                </a:gridCol>
                <a:gridCol w="437088">
                  <a:extLst>
                    <a:ext uri="{9D8B030D-6E8A-4147-A177-3AD203B41FA5}">
                      <a16:colId xmlns:a16="http://schemas.microsoft.com/office/drawing/2014/main" val="20008"/>
                    </a:ext>
                  </a:extLst>
                </a:gridCol>
                <a:gridCol w="437088">
                  <a:extLst>
                    <a:ext uri="{9D8B030D-6E8A-4147-A177-3AD203B41FA5}">
                      <a16:colId xmlns:a16="http://schemas.microsoft.com/office/drawing/2014/main" val="20009"/>
                    </a:ext>
                  </a:extLst>
                </a:gridCol>
                <a:gridCol w="437088">
                  <a:extLst>
                    <a:ext uri="{9D8B030D-6E8A-4147-A177-3AD203B41FA5}">
                      <a16:colId xmlns:a16="http://schemas.microsoft.com/office/drawing/2014/main" val="20010"/>
                    </a:ext>
                  </a:extLst>
                </a:gridCol>
                <a:gridCol w="437088">
                  <a:extLst>
                    <a:ext uri="{9D8B030D-6E8A-4147-A177-3AD203B41FA5}">
                      <a16:colId xmlns:a16="http://schemas.microsoft.com/office/drawing/2014/main" val="20011"/>
                    </a:ext>
                  </a:extLst>
                </a:gridCol>
                <a:gridCol w="437088">
                  <a:extLst>
                    <a:ext uri="{9D8B030D-6E8A-4147-A177-3AD203B41FA5}">
                      <a16:colId xmlns:a16="http://schemas.microsoft.com/office/drawing/2014/main" val="20012"/>
                    </a:ext>
                  </a:extLst>
                </a:gridCol>
                <a:gridCol w="437088">
                  <a:extLst>
                    <a:ext uri="{9D8B030D-6E8A-4147-A177-3AD203B41FA5}">
                      <a16:colId xmlns:a16="http://schemas.microsoft.com/office/drawing/2014/main" val="20013"/>
                    </a:ext>
                  </a:extLst>
                </a:gridCol>
                <a:gridCol w="437088">
                  <a:extLst>
                    <a:ext uri="{9D8B030D-6E8A-4147-A177-3AD203B41FA5}">
                      <a16:colId xmlns:a16="http://schemas.microsoft.com/office/drawing/2014/main" val="20014"/>
                    </a:ext>
                  </a:extLst>
                </a:gridCol>
                <a:gridCol w="437088">
                  <a:extLst>
                    <a:ext uri="{9D8B030D-6E8A-4147-A177-3AD203B41FA5}">
                      <a16:colId xmlns:a16="http://schemas.microsoft.com/office/drawing/2014/main" val="20015"/>
                    </a:ext>
                  </a:extLst>
                </a:gridCol>
                <a:gridCol w="437088">
                  <a:extLst>
                    <a:ext uri="{9D8B030D-6E8A-4147-A177-3AD203B41FA5}">
                      <a16:colId xmlns:a16="http://schemas.microsoft.com/office/drawing/2014/main" val="20016"/>
                    </a:ext>
                  </a:extLst>
                </a:gridCol>
                <a:gridCol w="437623">
                  <a:extLst>
                    <a:ext uri="{9D8B030D-6E8A-4147-A177-3AD203B41FA5}">
                      <a16:colId xmlns:a16="http://schemas.microsoft.com/office/drawing/2014/main" val="20017"/>
                    </a:ext>
                  </a:extLst>
                </a:gridCol>
                <a:gridCol w="437623">
                  <a:extLst>
                    <a:ext uri="{9D8B030D-6E8A-4147-A177-3AD203B41FA5}">
                      <a16:colId xmlns:a16="http://schemas.microsoft.com/office/drawing/2014/main" val="20018"/>
                    </a:ext>
                  </a:extLst>
                </a:gridCol>
              </a:tblGrid>
              <a:tr h="339108">
                <a:tc>
                  <a:txBody>
                    <a:bodyPr/>
                    <a:lstStyle/>
                    <a:p>
                      <a:pPr>
                        <a:lnSpc>
                          <a:spcPts val="1300"/>
                        </a:lnSpc>
                        <a:spcBef>
                          <a:spcPts val="200"/>
                        </a:spcBef>
                        <a:spcAft>
                          <a:spcPts val="0"/>
                        </a:spcAft>
                      </a:pPr>
                      <a:r>
                        <a:rPr lang="en-GB" sz="1200" dirty="0">
                          <a:solidFill>
                            <a:srgbClr val="FFFFFF"/>
                          </a:solidFill>
                          <a:effectLst/>
                          <a:latin typeface="Arial" panose="020B0604020202020204" pitchFamily="34" charset="0"/>
                          <a:ea typeface="Times New Roman"/>
                          <a:cs typeface="Arial"/>
                        </a:rPr>
                        <a:t>Subject </a:t>
                      </a:r>
                      <a:endParaRPr lang="en-GB" sz="1200" dirty="0">
                        <a:effectLst/>
                        <a:latin typeface="Arial"/>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Bef>
                          <a:spcPts val="200"/>
                        </a:spcBef>
                        <a:spcAft>
                          <a:spcPts val="0"/>
                        </a:spcAft>
                      </a:pPr>
                      <a:endParaRPr lang="en-GB" sz="1200" dirty="0">
                        <a:solidFill>
                          <a:srgbClr val="FFFFFF"/>
                        </a:solidFill>
                        <a:effectLst/>
                        <a:latin typeface="Arial" panose="020B0604020202020204" pitchFamily="34" charset="0"/>
                        <a:ea typeface="Times New Roman"/>
                        <a:cs typeface="Arial"/>
                      </a:endParaRPr>
                    </a:p>
                    <a:p>
                      <a:pPr algn="ctr">
                        <a:lnSpc>
                          <a:spcPts val="1300"/>
                        </a:lnSpc>
                        <a:spcBef>
                          <a:spcPts val="200"/>
                        </a:spcBef>
                        <a:spcAft>
                          <a:spcPts val="0"/>
                        </a:spcAft>
                      </a:pPr>
                      <a:r>
                        <a:rPr lang="en-GB" sz="1200" dirty="0">
                          <a:solidFill>
                            <a:srgbClr val="FFFFFF"/>
                          </a:solidFill>
                          <a:effectLst/>
                          <a:latin typeface="Arial" panose="020B0604020202020204" pitchFamily="34" charset="0"/>
                          <a:ea typeface="Times New Roman"/>
                          <a:cs typeface="Arial"/>
                        </a:rPr>
                        <a:t>Max mark</a:t>
                      </a:r>
                      <a:endParaRPr lang="en-GB" sz="1200" dirty="0">
                        <a:effectLst/>
                        <a:latin typeface="Arial"/>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gridSpan="17">
                  <a:txBody>
                    <a:bodyPr/>
                    <a:lstStyle/>
                    <a:p>
                      <a:pPr>
                        <a:lnSpc>
                          <a:spcPts val="1300"/>
                        </a:lnSpc>
                        <a:spcBef>
                          <a:spcPts val="200"/>
                        </a:spcBef>
                        <a:spcAft>
                          <a:spcPts val="0"/>
                        </a:spcAft>
                      </a:pPr>
                      <a:r>
                        <a:rPr lang="en-GB" sz="1200" dirty="0">
                          <a:solidFill>
                            <a:srgbClr val="FFFFFF"/>
                          </a:solidFill>
                          <a:effectLst/>
                          <a:latin typeface="Arial" panose="020B0604020202020204" pitchFamily="34" charset="0"/>
                          <a:ea typeface="Times New Roman"/>
                          <a:cs typeface="Arial"/>
                        </a:rPr>
                        <a:t>Summer 2019 grade boundaries </a:t>
                      </a:r>
                      <a:endParaRPr lang="en-GB" sz="1200" dirty="0">
                        <a:effectLst/>
                        <a:latin typeface="Arial"/>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69554">
                <a:tc>
                  <a:txBody>
                    <a:bodyPr/>
                    <a:lstStyle/>
                    <a:p>
                      <a:pPr>
                        <a:lnSpc>
                          <a:spcPts val="1300"/>
                        </a:lnSpc>
                        <a:spcAft>
                          <a:spcPts val="0"/>
                        </a:spcAft>
                      </a:pPr>
                      <a:endParaRPr lang="en-GB" sz="12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nSpc>
                          <a:spcPts val="1300"/>
                        </a:lnSpc>
                        <a:spcAft>
                          <a:spcPts val="0"/>
                        </a:spcAft>
                      </a:pPr>
                      <a:endParaRPr lang="en-GB" sz="12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200" dirty="0">
                          <a:solidFill>
                            <a:srgbClr val="FFFFFF"/>
                          </a:solidFill>
                          <a:effectLst/>
                          <a:latin typeface="Arial" panose="020B0604020202020204" pitchFamily="34" charset="0"/>
                          <a:ea typeface="Times New Roman"/>
                          <a:cs typeface="Arial"/>
                        </a:rPr>
                        <a:t>1-1</a:t>
                      </a:r>
                      <a:endParaRPr lang="en-GB" sz="12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200" dirty="0">
                          <a:solidFill>
                            <a:srgbClr val="FFFFFF"/>
                          </a:solidFill>
                          <a:effectLst/>
                          <a:latin typeface="Arial" panose="020B0604020202020204" pitchFamily="34" charset="0"/>
                          <a:ea typeface="Times New Roman"/>
                          <a:cs typeface="Arial"/>
                        </a:rPr>
                        <a:t>2-1</a:t>
                      </a:r>
                      <a:endParaRPr lang="en-GB" sz="1200" dirty="0">
                        <a:effectLst/>
                        <a:latin typeface="+mn-lt"/>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200" dirty="0">
                          <a:solidFill>
                            <a:srgbClr val="FFFFFF"/>
                          </a:solidFill>
                          <a:effectLst/>
                          <a:latin typeface="Arial" panose="020B0604020202020204" pitchFamily="34" charset="0"/>
                          <a:ea typeface="Times New Roman"/>
                          <a:cs typeface="Arial"/>
                        </a:rPr>
                        <a:t>2-2</a:t>
                      </a:r>
                      <a:endParaRPr lang="en-GB" sz="12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marL="0" marR="0" indent="0" algn="ctr" defTabSz="457200" rtl="0" eaLnBrk="1" fontAlgn="auto" latinLnBrk="0" hangingPunct="1">
                        <a:lnSpc>
                          <a:spcPts val="1300"/>
                        </a:lnSpc>
                        <a:spcBef>
                          <a:spcPts val="0"/>
                        </a:spcBef>
                        <a:spcAft>
                          <a:spcPts val="0"/>
                        </a:spcAft>
                        <a:buClrTx/>
                        <a:buSzTx/>
                        <a:buFontTx/>
                        <a:buNone/>
                        <a:tabLst/>
                        <a:defRPr/>
                      </a:pPr>
                      <a:r>
                        <a:rPr lang="en-GB" sz="1200" dirty="0">
                          <a:solidFill>
                            <a:srgbClr val="FFFFFF"/>
                          </a:solidFill>
                          <a:effectLst/>
                          <a:latin typeface="Arial" panose="020B0604020202020204" pitchFamily="34" charset="0"/>
                          <a:ea typeface="Times New Roman"/>
                          <a:cs typeface="Arial"/>
                        </a:rPr>
                        <a:t>3-2</a:t>
                      </a:r>
                      <a:endParaRPr lang="en-GB" sz="1200" dirty="0">
                        <a:effectLst/>
                        <a:latin typeface="+mn-lt"/>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200" dirty="0">
                          <a:solidFill>
                            <a:srgbClr val="FFFFFF"/>
                          </a:solidFill>
                          <a:effectLst/>
                          <a:latin typeface="Arial" panose="020B0604020202020204" pitchFamily="34" charset="0"/>
                          <a:ea typeface="Times New Roman"/>
                          <a:cs typeface="Arial"/>
                        </a:rPr>
                        <a:t>3-3</a:t>
                      </a:r>
                      <a:endParaRPr lang="en-GB" sz="12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marL="0" marR="0" indent="0" algn="ctr" defTabSz="457200" rtl="0" eaLnBrk="1" fontAlgn="auto" latinLnBrk="0" hangingPunct="1">
                        <a:lnSpc>
                          <a:spcPts val="1300"/>
                        </a:lnSpc>
                        <a:spcBef>
                          <a:spcPts val="0"/>
                        </a:spcBef>
                        <a:spcAft>
                          <a:spcPts val="0"/>
                        </a:spcAft>
                        <a:buClrTx/>
                        <a:buSzTx/>
                        <a:buFontTx/>
                        <a:buNone/>
                        <a:tabLst/>
                        <a:defRPr/>
                      </a:pPr>
                      <a:r>
                        <a:rPr lang="en-GB" sz="1200" dirty="0">
                          <a:solidFill>
                            <a:srgbClr val="FFFFFF"/>
                          </a:solidFill>
                          <a:effectLst/>
                          <a:latin typeface="Arial" panose="020B0604020202020204" pitchFamily="34" charset="0"/>
                          <a:ea typeface="Times New Roman"/>
                          <a:cs typeface="Arial"/>
                        </a:rPr>
                        <a:t>4-3</a:t>
                      </a:r>
                      <a:endParaRPr lang="en-GB" sz="1200" dirty="0">
                        <a:effectLst/>
                        <a:latin typeface="+mn-lt"/>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200" dirty="0">
                          <a:solidFill>
                            <a:srgbClr val="FFFFFF"/>
                          </a:solidFill>
                          <a:effectLst/>
                          <a:latin typeface="Arial" panose="020B0604020202020204" pitchFamily="34" charset="0"/>
                          <a:ea typeface="Times New Roman"/>
                          <a:cs typeface="Arial"/>
                        </a:rPr>
                        <a:t>4-4</a:t>
                      </a:r>
                      <a:endParaRPr lang="en-GB" sz="12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marL="0" marR="0" indent="0" algn="ctr" defTabSz="457200" rtl="0" eaLnBrk="1" fontAlgn="auto" latinLnBrk="0" hangingPunct="1">
                        <a:lnSpc>
                          <a:spcPts val="1300"/>
                        </a:lnSpc>
                        <a:spcBef>
                          <a:spcPts val="0"/>
                        </a:spcBef>
                        <a:spcAft>
                          <a:spcPts val="0"/>
                        </a:spcAft>
                        <a:buClrTx/>
                        <a:buSzTx/>
                        <a:buFontTx/>
                        <a:buNone/>
                        <a:tabLst/>
                        <a:defRPr/>
                      </a:pPr>
                      <a:r>
                        <a:rPr lang="en-GB" sz="1200" dirty="0">
                          <a:solidFill>
                            <a:srgbClr val="FFFFFF"/>
                          </a:solidFill>
                          <a:effectLst/>
                          <a:latin typeface="Arial" panose="020B0604020202020204" pitchFamily="34" charset="0"/>
                          <a:ea typeface="Times New Roman"/>
                          <a:cs typeface="Arial"/>
                        </a:rPr>
                        <a:t>5-4</a:t>
                      </a:r>
                      <a:endParaRPr lang="en-GB" sz="1200" dirty="0">
                        <a:effectLst/>
                        <a:latin typeface="+mn-lt"/>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200" dirty="0">
                          <a:solidFill>
                            <a:srgbClr val="FFFFFF"/>
                          </a:solidFill>
                          <a:effectLst/>
                          <a:latin typeface="Arial" panose="020B0604020202020204" pitchFamily="34" charset="0"/>
                          <a:ea typeface="Times New Roman"/>
                          <a:cs typeface="Arial"/>
                        </a:rPr>
                        <a:t>5-5</a:t>
                      </a:r>
                      <a:endParaRPr lang="en-GB" sz="12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marL="0" marR="0" indent="0" algn="ctr" defTabSz="457200" rtl="0" eaLnBrk="1" fontAlgn="auto" latinLnBrk="0" hangingPunct="1">
                        <a:lnSpc>
                          <a:spcPts val="1300"/>
                        </a:lnSpc>
                        <a:spcBef>
                          <a:spcPts val="0"/>
                        </a:spcBef>
                        <a:spcAft>
                          <a:spcPts val="0"/>
                        </a:spcAft>
                        <a:buClrTx/>
                        <a:buSzTx/>
                        <a:buFontTx/>
                        <a:buNone/>
                        <a:tabLst/>
                        <a:defRPr/>
                      </a:pPr>
                      <a:r>
                        <a:rPr lang="en-GB" sz="1200" dirty="0">
                          <a:solidFill>
                            <a:srgbClr val="FFFFFF"/>
                          </a:solidFill>
                          <a:effectLst/>
                          <a:latin typeface="Arial" panose="020B0604020202020204" pitchFamily="34" charset="0"/>
                          <a:ea typeface="Times New Roman"/>
                          <a:cs typeface="Arial"/>
                        </a:rPr>
                        <a:t>6-5</a:t>
                      </a:r>
                      <a:endParaRPr lang="en-GB" sz="1200" dirty="0">
                        <a:effectLst/>
                        <a:latin typeface="+mn-lt"/>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200" dirty="0">
                          <a:solidFill>
                            <a:srgbClr val="FFFFFF"/>
                          </a:solidFill>
                          <a:effectLst/>
                          <a:latin typeface="Arial" panose="020B0604020202020204" pitchFamily="34" charset="0"/>
                          <a:ea typeface="Times New Roman"/>
                          <a:cs typeface="Arial"/>
                        </a:rPr>
                        <a:t>6-6</a:t>
                      </a:r>
                      <a:endParaRPr lang="en-GB" sz="12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marL="0" marR="0" indent="0" algn="ctr" defTabSz="457200" rtl="0" eaLnBrk="1" fontAlgn="auto" latinLnBrk="0" hangingPunct="1">
                        <a:lnSpc>
                          <a:spcPts val="1300"/>
                        </a:lnSpc>
                        <a:spcBef>
                          <a:spcPts val="0"/>
                        </a:spcBef>
                        <a:spcAft>
                          <a:spcPts val="0"/>
                        </a:spcAft>
                        <a:buClrTx/>
                        <a:buSzTx/>
                        <a:buFontTx/>
                        <a:buNone/>
                        <a:tabLst/>
                        <a:defRPr/>
                      </a:pPr>
                      <a:r>
                        <a:rPr lang="en-GB" sz="1200" dirty="0">
                          <a:solidFill>
                            <a:srgbClr val="FFFFFF"/>
                          </a:solidFill>
                          <a:effectLst/>
                          <a:latin typeface="Arial" panose="020B0604020202020204" pitchFamily="34" charset="0"/>
                          <a:ea typeface="Times New Roman"/>
                          <a:cs typeface="Arial"/>
                        </a:rPr>
                        <a:t>7-6</a:t>
                      </a:r>
                      <a:endParaRPr lang="en-GB" sz="1200" dirty="0">
                        <a:effectLst/>
                        <a:latin typeface="+mn-lt"/>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200" dirty="0">
                          <a:solidFill>
                            <a:srgbClr val="FFFFFF"/>
                          </a:solidFill>
                          <a:effectLst/>
                          <a:latin typeface="Arial" panose="020B0604020202020204" pitchFamily="34" charset="0"/>
                          <a:ea typeface="Times New Roman"/>
                          <a:cs typeface="Arial"/>
                        </a:rPr>
                        <a:t>7-7</a:t>
                      </a:r>
                      <a:endParaRPr lang="en-GB" sz="12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marL="0" marR="0" indent="0" algn="ctr" defTabSz="457200" rtl="0" eaLnBrk="1" fontAlgn="auto" latinLnBrk="0" hangingPunct="1">
                        <a:lnSpc>
                          <a:spcPts val="1300"/>
                        </a:lnSpc>
                        <a:spcBef>
                          <a:spcPts val="0"/>
                        </a:spcBef>
                        <a:spcAft>
                          <a:spcPts val="0"/>
                        </a:spcAft>
                        <a:buClrTx/>
                        <a:buSzTx/>
                        <a:buFontTx/>
                        <a:buNone/>
                        <a:tabLst/>
                        <a:defRPr/>
                      </a:pPr>
                      <a:r>
                        <a:rPr lang="en-GB" sz="1200" dirty="0">
                          <a:solidFill>
                            <a:srgbClr val="FFFFFF"/>
                          </a:solidFill>
                          <a:effectLst/>
                          <a:latin typeface="Arial" panose="020B0604020202020204" pitchFamily="34" charset="0"/>
                          <a:ea typeface="Times New Roman"/>
                          <a:cs typeface="Arial"/>
                        </a:rPr>
                        <a:t>8-7</a:t>
                      </a:r>
                      <a:endParaRPr lang="en-GB" sz="1200" dirty="0">
                        <a:effectLst/>
                        <a:latin typeface="+mn-lt"/>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200" dirty="0">
                          <a:solidFill>
                            <a:srgbClr val="FFFFFF"/>
                          </a:solidFill>
                          <a:effectLst/>
                          <a:latin typeface="Arial" panose="020B0604020202020204" pitchFamily="34" charset="0"/>
                          <a:ea typeface="Times New Roman"/>
                          <a:cs typeface="Arial"/>
                        </a:rPr>
                        <a:t>8-8</a:t>
                      </a:r>
                      <a:endParaRPr lang="en-GB" sz="12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marL="0" marR="0" indent="0" algn="ctr" defTabSz="457200" rtl="0" eaLnBrk="1" fontAlgn="auto" latinLnBrk="0" hangingPunct="1">
                        <a:lnSpc>
                          <a:spcPts val="1300"/>
                        </a:lnSpc>
                        <a:spcBef>
                          <a:spcPts val="0"/>
                        </a:spcBef>
                        <a:spcAft>
                          <a:spcPts val="0"/>
                        </a:spcAft>
                        <a:buClrTx/>
                        <a:buSzTx/>
                        <a:buFontTx/>
                        <a:buNone/>
                        <a:tabLst/>
                        <a:defRPr/>
                      </a:pPr>
                      <a:r>
                        <a:rPr lang="en-GB" sz="1200" dirty="0">
                          <a:solidFill>
                            <a:srgbClr val="FFFFFF"/>
                          </a:solidFill>
                          <a:effectLst/>
                          <a:latin typeface="Arial" panose="020B0604020202020204" pitchFamily="34" charset="0"/>
                          <a:ea typeface="Times New Roman"/>
                          <a:cs typeface="Arial"/>
                        </a:rPr>
                        <a:t>9-8</a:t>
                      </a:r>
                      <a:endParaRPr lang="en-GB" sz="1200" dirty="0">
                        <a:effectLst/>
                        <a:latin typeface="+mn-lt"/>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200" dirty="0">
                          <a:solidFill>
                            <a:srgbClr val="FFFFFF"/>
                          </a:solidFill>
                          <a:effectLst/>
                          <a:latin typeface="Arial" panose="020B0604020202020204" pitchFamily="34" charset="0"/>
                          <a:ea typeface="Times New Roman"/>
                          <a:cs typeface="Arial"/>
                        </a:rPr>
                        <a:t>9-9</a:t>
                      </a:r>
                      <a:endParaRPr lang="en-GB" sz="12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extLst>
                  <a:ext uri="{0D108BD9-81ED-4DB2-BD59-A6C34878D82A}">
                    <a16:rowId xmlns:a16="http://schemas.microsoft.com/office/drawing/2014/main" val="10001"/>
                  </a:ext>
                </a:extLst>
              </a:tr>
              <a:tr h="629632">
                <a:tc>
                  <a:txBody>
                    <a:bodyPr/>
                    <a:lstStyle/>
                    <a:p>
                      <a:pPr>
                        <a:lnSpc>
                          <a:spcPct val="115000"/>
                        </a:lnSpc>
                        <a:spcAft>
                          <a:spcPts val="0"/>
                        </a:spcAft>
                      </a:pPr>
                      <a:r>
                        <a:rPr lang="en-GB" sz="1200" dirty="0">
                          <a:effectLst/>
                          <a:latin typeface="+mn-lt"/>
                          <a:ea typeface="Times New Roman"/>
                          <a:cs typeface="Times New Roman"/>
                        </a:rPr>
                        <a:t>Combined Science:</a:t>
                      </a:r>
                      <a:r>
                        <a:rPr lang="en-GB" sz="1200" baseline="0" dirty="0">
                          <a:effectLst/>
                          <a:latin typeface="+mn-lt"/>
                          <a:ea typeface="Times New Roman"/>
                          <a:cs typeface="Times New Roman"/>
                        </a:rPr>
                        <a:t> Trilogy 8464F</a:t>
                      </a:r>
                    </a:p>
                    <a:p>
                      <a:pP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420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41</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67</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93</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119</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146</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173</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200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221</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243</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2"/>
                  </a:ext>
                </a:extLst>
              </a:tr>
              <a:tr h="629632">
                <a:tc>
                  <a:txBody>
                    <a:bodyPr/>
                    <a:lstStyle/>
                    <a:p>
                      <a:pPr>
                        <a:lnSpc>
                          <a:spcPct val="115000"/>
                        </a:lnSpc>
                        <a:spcAft>
                          <a:spcPts val="0"/>
                        </a:spcAft>
                      </a:pPr>
                      <a:r>
                        <a:rPr lang="en-GB" sz="1200" dirty="0">
                          <a:effectLst/>
                          <a:latin typeface="+mn-lt"/>
                          <a:ea typeface="Times New Roman"/>
                          <a:cs typeface="Times New Roman"/>
                        </a:rPr>
                        <a:t>Combined Science:</a:t>
                      </a:r>
                      <a:r>
                        <a:rPr lang="en-GB" sz="1200" baseline="0" dirty="0">
                          <a:effectLst/>
                          <a:latin typeface="+mn-lt"/>
                          <a:ea typeface="Times New Roman"/>
                          <a:cs typeface="Times New Roman"/>
                        </a:rPr>
                        <a:t> Trilogy 8464H</a:t>
                      </a:r>
                    </a:p>
                    <a:p>
                      <a:pP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420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r>
                        <a:rPr lang="en-GB" sz="1200" dirty="0">
                          <a:solidFill>
                            <a:schemeClr val="accent1"/>
                          </a:solidFill>
                          <a:effectLst/>
                          <a:latin typeface="+mn-lt"/>
                          <a:ea typeface="Times New Roman"/>
                          <a:cs typeface="Times New Roman"/>
                        </a:rPr>
                        <a:t>78</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87</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105</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123</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142</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161</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180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199</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216</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233</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251</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269</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extLst>
                  <a:ext uri="{0D108BD9-81ED-4DB2-BD59-A6C34878D82A}">
                    <a16:rowId xmlns:a16="http://schemas.microsoft.com/office/drawing/2014/main" val="10003"/>
                  </a:ext>
                </a:extLst>
              </a:tr>
              <a:tr h="629632">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200" dirty="0">
                          <a:effectLst/>
                          <a:latin typeface="+mn-lt"/>
                          <a:ea typeface="Times New Roman"/>
                          <a:cs typeface="Times New Roman"/>
                        </a:rPr>
                        <a:t>Combined Science:</a:t>
                      </a:r>
                      <a:r>
                        <a:rPr lang="en-GB" sz="1200" baseline="0" dirty="0">
                          <a:effectLst/>
                          <a:latin typeface="+mn-lt"/>
                          <a:ea typeface="Times New Roman"/>
                          <a:cs typeface="Times New Roman"/>
                        </a:rPr>
                        <a:t> Synergy 8465F</a:t>
                      </a:r>
                      <a:endParaRPr lang="en-GB" sz="1200" dirty="0">
                        <a:effectLst/>
                        <a:latin typeface="+mn-lt"/>
                        <a:ea typeface="Times New Roman"/>
                        <a:cs typeface="Times New Roman"/>
                      </a:endParaRPr>
                    </a:p>
                    <a:p>
                      <a:pPr>
                        <a:lnSpc>
                          <a:spcPct val="115000"/>
                        </a:lnSpc>
                        <a:spcAft>
                          <a:spcPts val="0"/>
                        </a:spcAft>
                      </a:pPr>
                      <a:endParaRPr lang="en-GB" sz="1200" dirty="0">
                        <a:solidFill>
                          <a:srgbClr val="FF0000"/>
                        </a:solidFill>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400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44</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69</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94</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120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146</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172</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198</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217</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237</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4"/>
                  </a:ext>
                </a:extLst>
              </a:tr>
              <a:tr h="629632">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200" dirty="0">
                          <a:effectLst/>
                          <a:latin typeface="+mn-lt"/>
                          <a:ea typeface="Times New Roman"/>
                          <a:cs typeface="Times New Roman"/>
                        </a:rPr>
                        <a:t>Combined Science:</a:t>
                      </a:r>
                      <a:r>
                        <a:rPr lang="en-GB" sz="1200" baseline="0" dirty="0">
                          <a:effectLst/>
                          <a:latin typeface="+mn-lt"/>
                          <a:ea typeface="Times New Roman"/>
                          <a:cs typeface="Times New Roman"/>
                        </a:rPr>
                        <a:t> Synergy 8465H</a:t>
                      </a:r>
                      <a:endParaRPr lang="en-GB" sz="1200" dirty="0">
                        <a:effectLst/>
                        <a:latin typeface="+mn-lt"/>
                        <a:ea typeface="Times New Roman"/>
                        <a:cs typeface="Times New Roman"/>
                      </a:endParaRPr>
                    </a:p>
                    <a:p>
                      <a:pPr>
                        <a:lnSpc>
                          <a:spcPct val="115000"/>
                        </a:lnSpc>
                        <a:spcAft>
                          <a:spcPts val="0"/>
                        </a:spcAft>
                      </a:pPr>
                      <a:endParaRPr lang="en-GB" sz="1200" dirty="0">
                        <a:solidFill>
                          <a:srgbClr val="FF0000"/>
                        </a:solidFill>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400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2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r>
                        <a:rPr lang="en-GB" sz="1200" dirty="0">
                          <a:solidFill>
                            <a:schemeClr val="accent1"/>
                          </a:solidFill>
                          <a:effectLst/>
                          <a:latin typeface="+mn-lt"/>
                          <a:ea typeface="Times New Roman"/>
                          <a:cs typeface="Times New Roman"/>
                        </a:rPr>
                        <a:t>73</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81</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96</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111</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126</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142</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158</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174</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195</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216</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237</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mn-lt"/>
                          <a:ea typeface="Times New Roman"/>
                          <a:cs typeface="Times New Roman"/>
                        </a:rPr>
                        <a:t>259</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216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2019 grade boundaries</a:t>
            </a:r>
            <a:endParaRPr lang="en-GB" dirty="0">
              <a:solidFill>
                <a:schemeClr val="tx1"/>
              </a:solidFill>
            </a:endParaRPr>
          </a:p>
        </p:txBody>
      </p:sp>
      <p:sp>
        <p:nvSpPr>
          <p:cNvPr id="5" name="Footer Placeholder 4"/>
          <p:cNvSpPr>
            <a:spLocks noGrp="1"/>
          </p:cNvSpPr>
          <p:nvPr>
            <p:ph type="ftr" sz="quarter" idx="10"/>
          </p:nvPr>
        </p:nvSpPr>
        <p:spPr/>
        <p:txBody>
          <a:bodyPr/>
          <a:lstStyle/>
          <a:p>
            <a:r>
              <a:rPr lang="en-US"/>
              <a:t>Copyright © AQA and its licensors. All rights reserved.</a:t>
            </a:r>
            <a:endParaRPr lang="en-US" dirty="0"/>
          </a:p>
        </p:txBody>
      </p:sp>
      <p:sp>
        <p:nvSpPr>
          <p:cNvPr id="3" name="Content Placeholder 2"/>
          <p:cNvSpPr>
            <a:spLocks noGrp="1"/>
          </p:cNvSpPr>
          <p:nvPr>
            <p:ph idx="4294967295"/>
          </p:nvPr>
        </p:nvSpPr>
        <p:spPr>
          <a:xfrm>
            <a:off x="539999" y="1413164"/>
            <a:ext cx="8246553" cy="4725353"/>
          </a:xfrm>
          <a:prstGeom prst="rect">
            <a:avLst/>
          </a:prstGeom>
        </p:spPr>
        <p:txBody>
          <a:bodyPr/>
          <a:lstStyle/>
          <a:p>
            <a:endParaRPr lang="en-GB" sz="2000" u="sng" dirty="0">
              <a:hlinkClick r:id="rId3"/>
            </a:endParaRPr>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14</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992241125"/>
              </p:ext>
            </p:extLst>
          </p:nvPr>
        </p:nvGraphicFramePr>
        <p:xfrm>
          <a:off x="540000" y="1731600"/>
          <a:ext cx="8208682" cy="4468046"/>
        </p:xfrm>
        <a:graphic>
          <a:graphicData uri="http://schemas.openxmlformats.org/drawingml/2006/table">
            <a:tbl>
              <a:tblPr firstRow="1" firstCol="1" bandRow="1"/>
              <a:tblGrid>
                <a:gridCol w="1517831">
                  <a:extLst>
                    <a:ext uri="{9D8B030D-6E8A-4147-A177-3AD203B41FA5}">
                      <a16:colId xmlns:a16="http://schemas.microsoft.com/office/drawing/2014/main" val="20000"/>
                    </a:ext>
                  </a:extLst>
                </a:gridCol>
                <a:gridCol w="579739">
                  <a:extLst>
                    <a:ext uri="{9D8B030D-6E8A-4147-A177-3AD203B41FA5}">
                      <a16:colId xmlns:a16="http://schemas.microsoft.com/office/drawing/2014/main" val="20001"/>
                    </a:ext>
                  </a:extLst>
                </a:gridCol>
                <a:gridCol w="678920">
                  <a:extLst>
                    <a:ext uri="{9D8B030D-6E8A-4147-A177-3AD203B41FA5}">
                      <a16:colId xmlns:a16="http://schemas.microsoft.com/office/drawing/2014/main" val="20002"/>
                    </a:ext>
                  </a:extLst>
                </a:gridCol>
                <a:gridCol w="678920">
                  <a:extLst>
                    <a:ext uri="{9D8B030D-6E8A-4147-A177-3AD203B41FA5}">
                      <a16:colId xmlns:a16="http://schemas.microsoft.com/office/drawing/2014/main" val="20003"/>
                    </a:ext>
                  </a:extLst>
                </a:gridCol>
                <a:gridCol w="678920">
                  <a:extLst>
                    <a:ext uri="{9D8B030D-6E8A-4147-A177-3AD203B41FA5}">
                      <a16:colId xmlns:a16="http://schemas.microsoft.com/office/drawing/2014/main" val="20004"/>
                    </a:ext>
                  </a:extLst>
                </a:gridCol>
                <a:gridCol w="678920">
                  <a:extLst>
                    <a:ext uri="{9D8B030D-6E8A-4147-A177-3AD203B41FA5}">
                      <a16:colId xmlns:a16="http://schemas.microsoft.com/office/drawing/2014/main" val="20005"/>
                    </a:ext>
                  </a:extLst>
                </a:gridCol>
                <a:gridCol w="678920">
                  <a:extLst>
                    <a:ext uri="{9D8B030D-6E8A-4147-A177-3AD203B41FA5}">
                      <a16:colId xmlns:a16="http://schemas.microsoft.com/office/drawing/2014/main" val="20006"/>
                    </a:ext>
                  </a:extLst>
                </a:gridCol>
                <a:gridCol w="678920">
                  <a:extLst>
                    <a:ext uri="{9D8B030D-6E8A-4147-A177-3AD203B41FA5}">
                      <a16:colId xmlns:a16="http://schemas.microsoft.com/office/drawing/2014/main" val="20007"/>
                    </a:ext>
                  </a:extLst>
                </a:gridCol>
                <a:gridCol w="678920">
                  <a:extLst>
                    <a:ext uri="{9D8B030D-6E8A-4147-A177-3AD203B41FA5}">
                      <a16:colId xmlns:a16="http://schemas.microsoft.com/office/drawing/2014/main" val="20008"/>
                    </a:ext>
                  </a:extLst>
                </a:gridCol>
                <a:gridCol w="678920">
                  <a:extLst>
                    <a:ext uri="{9D8B030D-6E8A-4147-A177-3AD203B41FA5}">
                      <a16:colId xmlns:a16="http://schemas.microsoft.com/office/drawing/2014/main" val="20009"/>
                    </a:ext>
                  </a:extLst>
                </a:gridCol>
                <a:gridCol w="679752">
                  <a:extLst>
                    <a:ext uri="{9D8B030D-6E8A-4147-A177-3AD203B41FA5}">
                      <a16:colId xmlns:a16="http://schemas.microsoft.com/office/drawing/2014/main" val="20010"/>
                    </a:ext>
                  </a:extLst>
                </a:gridCol>
              </a:tblGrid>
              <a:tr h="339108">
                <a:tc>
                  <a:txBody>
                    <a:bodyPr/>
                    <a:lstStyle/>
                    <a:p>
                      <a:pPr>
                        <a:lnSpc>
                          <a:spcPts val="1300"/>
                        </a:lnSpc>
                        <a:spcBef>
                          <a:spcPts val="200"/>
                        </a:spcBef>
                        <a:spcAft>
                          <a:spcPts val="0"/>
                        </a:spcAft>
                      </a:pPr>
                      <a:r>
                        <a:rPr lang="en-GB" sz="1400" dirty="0">
                          <a:solidFill>
                            <a:srgbClr val="FFFFFF"/>
                          </a:solidFill>
                          <a:effectLst/>
                          <a:latin typeface="Arial" panose="020B0604020202020204" pitchFamily="34" charset="0"/>
                          <a:ea typeface="Times New Roman"/>
                          <a:cs typeface="Arial"/>
                        </a:rPr>
                        <a:t>Subject </a:t>
                      </a:r>
                      <a:endParaRPr lang="en-GB" sz="1400" dirty="0">
                        <a:effectLst/>
                        <a:latin typeface="Arial"/>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Bef>
                          <a:spcPts val="200"/>
                        </a:spcBef>
                        <a:spcAft>
                          <a:spcPts val="0"/>
                        </a:spcAft>
                      </a:pPr>
                      <a:endParaRPr lang="en-GB" sz="1400" dirty="0">
                        <a:solidFill>
                          <a:srgbClr val="FFFFFF"/>
                        </a:solidFill>
                        <a:effectLst/>
                        <a:latin typeface="Arial" panose="020B0604020202020204" pitchFamily="34" charset="0"/>
                        <a:ea typeface="Times New Roman"/>
                        <a:cs typeface="Arial"/>
                      </a:endParaRPr>
                    </a:p>
                    <a:p>
                      <a:pPr algn="ctr">
                        <a:lnSpc>
                          <a:spcPts val="1300"/>
                        </a:lnSpc>
                        <a:spcBef>
                          <a:spcPts val="200"/>
                        </a:spcBef>
                        <a:spcAft>
                          <a:spcPts val="0"/>
                        </a:spcAft>
                      </a:pPr>
                      <a:r>
                        <a:rPr lang="en-GB" sz="1400" dirty="0">
                          <a:solidFill>
                            <a:srgbClr val="FFFFFF"/>
                          </a:solidFill>
                          <a:effectLst/>
                          <a:latin typeface="Arial" panose="020B0604020202020204" pitchFamily="34" charset="0"/>
                          <a:ea typeface="Times New Roman"/>
                          <a:cs typeface="Arial"/>
                        </a:rPr>
                        <a:t>Max mark</a:t>
                      </a:r>
                      <a:endParaRPr lang="en-GB" sz="1400" dirty="0">
                        <a:effectLst/>
                        <a:latin typeface="Arial"/>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gridSpan="9">
                  <a:txBody>
                    <a:bodyPr/>
                    <a:lstStyle/>
                    <a:p>
                      <a:pPr>
                        <a:lnSpc>
                          <a:spcPts val="1300"/>
                        </a:lnSpc>
                        <a:spcBef>
                          <a:spcPts val="200"/>
                        </a:spcBef>
                        <a:spcAft>
                          <a:spcPts val="0"/>
                        </a:spcAft>
                      </a:pPr>
                      <a:r>
                        <a:rPr lang="en-GB" sz="1400" dirty="0">
                          <a:solidFill>
                            <a:srgbClr val="FFFFFF"/>
                          </a:solidFill>
                          <a:effectLst/>
                          <a:latin typeface="Arial" panose="020B0604020202020204" pitchFamily="34" charset="0"/>
                          <a:ea typeface="Times New Roman"/>
                          <a:cs typeface="Arial"/>
                        </a:rPr>
                        <a:t>Summer 2019 grade boundaries </a:t>
                      </a:r>
                      <a:endParaRPr lang="en-GB" sz="1400" dirty="0">
                        <a:effectLst/>
                        <a:latin typeface="Arial"/>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69554">
                <a:tc>
                  <a:txBody>
                    <a:bodyPr/>
                    <a:lstStyle/>
                    <a:p>
                      <a:pPr>
                        <a:lnSpc>
                          <a:spcPts val="1300"/>
                        </a:lnSpc>
                        <a:spcAft>
                          <a:spcPts val="0"/>
                        </a:spcAft>
                      </a:pPr>
                      <a:r>
                        <a:rPr lang="en-GB" sz="1400" dirty="0">
                          <a:solidFill>
                            <a:srgbClr val="FFFFFF"/>
                          </a:solidFill>
                          <a:effectLst/>
                          <a:latin typeface="Arial" panose="020B0604020202020204" pitchFamily="34" charset="0"/>
                          <a:ea typeface="Times New Roman"/>
                          <a:cs typeface="Arial"/>
                        </a:rPr>
                        <a:t> </a:t>
                      </a:r>
                      <a:endParaRPr lang="en-GB" sz="14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nSpc>
                          <a:spcPts val="1300"/>
                        </a:lnSpc>
                        <a:spcAft>
                          <a:spcPts val="0"/>
                        </a:spcAft>
                      </a:pPr>
                      <a:r>
                        <a:rPr lang="en-GB" sz="1400" dirty="0">
                          <a:solidFill>
                            <a:srgbClr val="FFFFFF"/>
                          </a:solidFill>
                          <a:effectLst/>
                          <a:latin typeface="Arial" panose="020B0604020202020204" pitchFamily="34" charset="0"/>
                          <a:ea typeface="Times New Roman"/>
                          <a:cs typeface="Arial"/>
                        </a:rPr>
                        <a:t> </a:t>
                      </a:r>
                      <a:endParaRPr lang="en-GB" sz="14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400" dirty="0">
                          <a:solidFill>
                            <a:srgbClr val="FFFFFF"/>
                          </a:solidFill>
                          <a:effectLst/>
                          <a:latin typeface="Arial" panose="020B0604020202020204" pitchFamily="34" charset="0"/>
                          <a:ea typeface="Times New Roman"/>
                          <a:cs typeface="Arial"/>
                        </a:rPr>
                        <a:t>1</a:t>
                      </a:r>
                      <a:endParaRPr lang="en-GB" sz="14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400" dirty="0">
                          <a:solidFill>
                            <a:srgbClr val="FFFFFF"/>
                          </a:solidFill>
                          <a:effectLst/>
                          <a:latin typeface="Arial" panose="020B0604020202020204" pitchFamily="34" charset="0"/>
                          <a:ea typeface="Times New Roman"/>
                          <a:cs typeface="Arial"/>
                        </a:rPr>
                        <a:t>2</a:t>
                      </a:r>
                      <a:endParaRPr lang="en-GB" sz="14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400" dirty="0">
                          <a:solidFill>
                            <a:srgbClr val="FFFFFF"/>
                          </a:solidFill>
                          <a:effectLst/>
                          <a:latin typeface="Arial" panose="020B0604020202020204" pitchFamily="34" charset="0"/>
                          <a:ea typeface="Times New Roman"/>
                          <a:cs typeface="Arial"/>
                        </a:rPr>
                        <a:t>3</a:t>
                      </a:r>
                      <a:endParaRPr lang="en-GB" sz="14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400" dirty="0">
                          <a:solidFill>
                            <a:srgbClr val="FFFFFF"/>
                          </a:solidFill>
                          <a:effectLst/>
                          <a:latin typeface="Arial" panose="020B0604020202020204" pitchFamily="34" charset="0"/>
                          <a:ea typeface="Times New Roman"/>
                          <a:cs typeface="Arial"/>
                        </a:rPr>
                        <a:t>4</a:t>
                      </a:r>
                      <a:endParaRPr lang="en-GB" sz="14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400" dirty="0">
                          <a:solidFill>
                            <a:srgbClr val="FFFFFF"/>
                          </a:solidFill>
                          <a:effectLst/>
                          <a:latin typeface="Arial" panose="020B0604020202020204" pitchFamily="34" charset="0"/>
                          <a:ea typeface="Times New Roman"/>
                          <a:cs typeface="Arial"/>
                        </a:rPr>
                        <a:t>5</a:t>
                      </a:r>
                      <a:endParaRPr lang="en-GB" sz="14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400" dirty="0">
                          <a:solidFill>
                            <a:srgbClr val="FFFFFF"/>
                          </a:solidFill>
                          <a:effectLst/>
                          <a:latin typeface="Arial" panose="020B0604020202020204" pitchFamily="34" charset="0"/>
                          <a:ea typeface="Times New Roman"/>
                          <a:cs typeface="Arial"/>
                        </a:rPr>
                        <a:t>6</a:t>
                      </a:r>
                      <a:endParaRPr lang="en-GB" sz="14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400" dirty="0">
                          <a:solidFill>
                            <a:srgbClr val="FFFFFF"/>
                          </a:solidFill>
                          <a:effectLst/>
                          <a:latin typeface="Arial" panose="020B0604020202020204" pitchFamily="34" charset="0"/>
                          <a:ea typeface="Times New Roman"/>
                          <a:cs typeface="Arial"/>
                        </a:rPr>
                        <a:t>7</a:t>
                      </a:r>
                      <a:endParaRPr lang="en-GB" sz="14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400" dirty="0">
                          <a:solidFill>
                            <a:srgbClr val="FFFFFF"/>
                          </a:solidFill>
                          <a:effectLst/>
                          <a:latin typeface="Arial" panose="020B0604020202020204" pitchFamily="34" charset="0"/>
                          <a:ea typeface="Times New Roman"/>
                          <a:cs typeface="Arial"/>
                        </a:rPr>
                        <a:t>8</a:t>
                      </a:r>
                      <a:endParaRPr lang="en-GB" sz="14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tc>
                  <a:txBody>
                    <a:bodyPr/>
                    <a:lstStyle/>
                    <a:p>
                      <a:pPr algn="ctr">
                        <a:lnSpc>
                          <a:spcPts val="1300"/>
                        </a:lnSpc>
                        <a:spcAft>
                          <a:spcPts val="0"/>
                        </a:spcAft>
                      </a:pPr>
                      <a:r>
                        <a:rPr lang="en-GB" sz="1400" dirty="0">
                          <a:solidFill>
                            <a:srgbClr val="FFFFFF"/>
                          </a:solidFill>
                          <a:effectLst/>
                          <a:latin typeface="Arial" panose="020B0604020202020204" pitchFamily="34" charset="0"/>
                          <a:ea typeface="Times New Roman"/>
                          <a:cs typeface="Arial"/>
                        </a:rPr>
                        <a:t>9</a:t>
                      </a:r>
                      <a:endParaRPr lang="en-GB" sz="1400" dirty="0">
                        <a:effectLst/>
                        <a:latin typeface="Arial"/>
                        <a:ea typeface="Times New Roman"/>
                        <a:cs typeface="Times New Roman"/>
                      </a:endParaRPr>
                    </a:p>
                  </a:txBody>
                  <a:tcPr marL="68580" marR="68580" marT="0" marB="0">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rgbClr val="412878"/>
                    </a:solidFill>
                  </a:tcPr>
                </a:tc>
                <a:extLst>
                  <a:ext uri="{0D108BD9-81ED-4DB2-BD59-A6C34878D82A}">
                    <a16:rowId xmlns:a16="http://schemas.microsoft.com/office/drawing/2014/main" val="10001"/>
                  </a:ext>
                </a:extLst>
              </a:tr>
              <a:tr h="629632">
                <a:tc>
                  <a:txBody>
                    <a:bodyPr/>
                    <a:lstStyle/>
                    <a:p>
                      <a:pPr>
                        <a:lnSpc>
                          <a:spcPct val="115000"/>
                        </a:lnSpc>
                        <a:spcAft>
                          <a:spcPts val="0"/>
                        </a:spcAft>
                      </a:pPr>
                      <a:r>
                        <a:rPr lang="en-GB" sz="1400" dirty="0">
                          <a:solidFill>
                            <a:schemeClr val="tx1"/>
                          </a:solidFill>
                          <a:effectLst/>
                          <a:latin typeface="+mn-lt"/>
                          <a:ea typeface="Times New Roman"/>
                          <a:cs typeface="Arial"/>
                        </a:rPr>
                        <a:t>Biology</a:t>
                      </a:r>
                      <a:r>
                        <a:rPr lang="en-GB" sz="1400" baseline="0" dirty="0">
                          <a:solidFill>
                            <a:schemeClr val="tx1"/>
                          </a:solidFill>
                          <a:effectLst/>
                          <a:latin typeface="+mn-lt"/>
                          <a:ea typeface="Times New Roman"/>
                          <a:cs typeface="Arial"/>
                        </a:rPr>
                        <a:t> 8461F</a:t>
                      </a:r>
                      <a:endParaRPr lang="en-GB" sz="1400" dirty="0">
                        <a:solidFill>
                          <a:schemeClr val="tx1"/>
                        </a:solidFill>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200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21</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51</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83</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114</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130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2"/>
                  </a:ext>
                </a:extLst>
              </a:tr>
              <a:tr h="629632">
                <a:tc>
                  <a:txBody>
                    <a:bodyPr/>
                    <a:lstStyle/>
                    <a:p>
                      <a:pPr>
                        <a:lnSpc>
                          <a:spcPct val="115000"/>
                        </a:lnSpc>
                        <a:spcAft>
                          <a:spcPts val="0"/>
                        </a:spcAft>
                      </a:pPr>
                      <a:r>
                        <a:rPr lang="en-GB" sz="1400" dirty="0">
                          <a:solidFill>
                            <a:schemeClr val="tx1"/>
                          </a:solidFill>
                          <a:effectLst/>
                          <a:latin typeface="+mn-lt"/>
                          <a:ea typeface="Times New Roman"/>
                          <a:cs typeface="Arial"/>
                        </a:rPr>
                        <a:t>Biology</a:t>
                      </a:r>
                      <a:r>
                        <a:rPr lang="en-GB" sz="1400" baseline="0" dirty="0">
                          <a:solidFill>
                            <a:schemeClr val="tx1"/>
                          </a:solidFill>
                          <a:effectLst/>
                          <a:latin typeface="+mn-lt"/>
                          <a:ea typeface="Times New Roman"/>
                          <a:cs typeface="Arial"/>
                        </a:rPr>
                        <a:t> 8461H</a:t>
                      </a:r>
                      <a:endParaRPr lang="en-GB" sz="1400" dirty="0">
                        <a:solidFill>
                          <a:schemeClr val="tx1"/>
                        </a:solidFill>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200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r>
                        <a:rPr lang="en-GB" sz="1400" dirty="0">
                          <a:solidFill>
                            <a:schemeClr val="accent1"/>
                          </a:solidFill>
                          <a:effectLst/>
                          <a:latin typeface="+mn-lt"/>
                          <a:ea typeface="Times New Roman"/>
                          <a:cs typeface="Times New Roman"/>
                        </a:rPr>
                        <a:t>46</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55</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72</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89</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107</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120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134</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extLst>
                  <a:ext uri="{0D108BD9-81ED-4DB2-BD59-A6C34878D82A}">
                    <a16:rowId xmlns:a16="http://schemas.microsoft.com/office/drawing/2014/main" val="10003"/>
                  </a:ext>
                </a:extLst>
              </a:tr>
              <a:tr h="629632">
                <a:tc>
                  <a:txBody>
                    <a:bodyPr/>
                    <a:lstStyle/>
                    <a:p>
                      <a:pPr>
                        <a:lnSpc>
                          <a:spcPct val="115000"/>
                        </a:lnSpc>
                        <a:spcAft>
                          <a:spcPts val="0"/>
                        </a:spcAft>
                      </a:pPr>
                      <a:r>
                        <a:rPr lang="en-GB" sz="1400" dirty="0">
                          <a:solidFill>
                            <a:schemeClr val="tx1"/>
                          </a:solidFill>
                          <a:effectLst/>
                          <a:latin typeface="+mn-lt"/>
                          <a:ea typeface="Times New Roman"/>
                          <a:cs typeface="Arial"/>
                        </a:rPr>
                        <a:t>Chemistry 8462F</a:t>
                      </a:r>
                      <a:endParaRPr lang="en-GB" sz="1400" dirty="0">
                        <a:solidFill>
                          <a:schemeClr val="tx1"/>
                        </a:solidFill>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200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21</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52</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83</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115</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133</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4"/>
                  </a:ext>
                </a:extLst>
              </a:tr>
              <a:tr h="629632">
                <a:tc>
                  <a:txBody>
                    <a:bodyPr/>
                    <a:lstStyle/>
                    <a:p>
                      <a:pPr>
                        <a:lnSpc>
                          <a:spcPct val="115000"/>
                        </a:lnSpc>
                        <a:spcAft>
                          <a:spcPts val="0"/>
                        </a:spcAft>
                      </a:pPr>
                      <a:r>
                        <a:rPr lang="en-GB" sz="1400" dirty="0">
                          <a:solidFill>
                            <a:schemeClr val="tx1"/>
                          </a:solidFill>
                          <a:effectLst/>
                          <a:latin typeface="+mn-lt"/>
                          <a:ea typeface="Times New Roman"/>
                          <a:cs typeface="Arial"/>
                        </a:rPr>
                        <a:t>Chemistry 8462F</a:t>
                      </a:r>
                      <a:endParaRPr lang="en-GB" sz="1400" dirty="0">
                        <a:solidFill>
                          <a:schemeClr val="tx1"/>
                        </a:solidFill>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200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r>
                        <a:rPr lang="en-GB" sz="1400" dirty="0">
                          <a:solidFill>
                            <a:schemeClr val="accent1"/>
                          </a:solidFill>
                          <a:effectLst/>
                          <a:latin typeface="+mn-lt"/>
                          <a:ea typeface="Times New Roman"/>
                          <a:cs typeface="Times New Roman"/>
                        </a:rPr>
                        <a:t>40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50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69</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88</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107</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125</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144</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extLst>
                  <a:ext uri="{0D108BD9-81ED-4DB2-BD59-A6C34878D82A}">
                    <a16:rowId xmlns:a16="http://schemas.microsoft.com/office/drawing/2014/main" val="10005"/>
                  </a:ext>
                </a:extLst>
              </a:tr>
              <a:tr h="629632">
                <a:tc>
                  <a:txBody>
                    <a:bodyPr/>
                    <a:lstStyle/>
                    <a:p>
                      <a:pPr>
                        <a:lnSpc>
                          <a:spcPct val="115000"/>
                        </a:lnSpc>
                        <a:spcAft>
                          <a:spcPts val="0"/>
                        </a:spcAft>
                      </a:pPr>
                      <a:r>
                        <a:rPr lang="en-GB" sz="1400" dirty="0">
                          <a:solidFill>
                            <a:schemeClr val="tx1"/>
                          </a:solidFill>
                          <a:effectLst/>
                          <a:latin typeface="+mn-lt"/>
                          <a:ea typeface="Times New Roman"/>
                          <a:cs typeface="Arial"/>
                        </a:rPr>
                        <a:t>Physics 8463F</a:t>
                      </a:r>
                      <a:endParaRPr lang="en-GB" sz="1400" dirty="0">
                        <a:solidFill>
                          <a:schemeClr val="tx1"/>
                        </a:solidFill>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200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20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50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80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111</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129</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6"/>
                  </a:ext>
                </a:extLst>
              </a:tr>
              <a:tr h="629632">
                <a:tc>
                  <a:txBody>
                    <a:bodyPr/>
                    <a:lstStyle/>
                    <a:p>
                      <a:pPr>
                        <a:lnSpc>
                          <a:spcPct val="115000"/>
                        </a:lnSpc>
                        <a:spcAft>
                          <a:spcPts val="0"/>
                        </a:spcAft>
                      </a:pPr>
                      <a:r>
                        <a:rPr lang="en-GB" sz="1400" dirty="0">
                          <a:solidFill>
                            <a:schemeClr val="tx1"/>
                          </a:solidFill>
                          <a:effectLst/>
                          <a:latin typeface="+mn-lt"/>
                          <a:ea typeface="Times New Roman"/>
                          <a:cs typeface="Times New Roman"/>
                        </a:rPr>
                        <a:t>Physics 8463H</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200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endParaRPr lang="en-GB" sz="1400" dirty="0">
                        <a:effectLst/>
                        <a:latin typeface="+mn-lt"/>
                        <a:ea typeface="Times New Roman"/>
                        <a:cs typeface="Times New Roman"/>
                      </a:endParaRP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r>
                        <a:rPr lang="en-GB" sz="1400" dirty="0">
                          <a:solidFill>
                            <a:schemeClr val="accent1"/>
                          </a:solidFill>
                          <a:effectLst/>
                          <a:latin typeface="+mn-lt"/>
                          <a:ea typeface="Times New Roman"/>
                          <a:cs typeface="Times New Roman"/>
                        </a:rPr>
                        <a:t>41</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51</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70</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89</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108</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125</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tc>
                  <a:txBody>
                    <a:bodyPr/>
                    <a:lstStyle/>
                    <a:p>
                      <a:pPr algn="ctr">
                        <a:lnSpc>
                          <a:spcPct val="115000"/>
                        </a:lnSpc>
                        <a:spcAft>
                          <a:spcPts val="0"/>
                        </a:spcAft>
                      </a:pPr>
                      <a:r>
                        <a:rPr lang="en-GB" sz="1400" dirty="0">
                          <a:effectLst/>
                          <a:latin typeface="+mn-lt"/>
                          <a:ea typeface="Times New Roman"/>
                          <a:cs typeface="Times New Roman"/>
                        </a:rPr>
                        <a:t>143</a:t>
                      </a:r>
                    </a:p>
                  </a:txBody>
                  <a:tcPr marL="68580" marR="68580" marT="0" marB="0" anchor="ctr">
                    <a:lnL w="12700" cap="flat" cmpd="sng" algn="ctr">
                      <a:solidFill>
                        <a:srgbClr val="412878"/>
                      </a:solidFill>
                      <a:prstDash val="solid"/>
                      <a:round/>
                      <a:headEnd type="none" w="med" len="med"/>
                      <a:tailEnd type="none" w="med" len="med"/>
                    </a:lnL>
                    <a:lnR w="12700" cap="flat" cmpd="sng" algn="ctr">
                      <a:solidFill>
                        <a:srgbClr val="412878"/>
                      </a:solidFill>
                      <a:prstDash val="solid"/>
                      <a:round/>
                      <a:headEnd type="none" w="med" len="med"/>
                      <a:tailEnd type="none" w="med" len="med"/>
                    </a:lnR>
                    <a:lnT w="12700" cap="flat" cmpd="sng" algn="ctr">
                      <a:solidFill>
                        <a:srgbClr val="412878"/>
                      </a:solidFill>
                      <a:prstDash val="solid"/>
                      <a:round/>
                      <a:headEnd type="none" w="med" len="med"/>
                      <a:tailEnd type="none" w="med" len="med"/>
                    </a:lnT>
                    <a:lnB w="12700" cap="flat" cmpd="sng" algn="ctr">
                      <a:solidFill>
                        <a:srgbClr val="412878"/>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34057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 in Insight Reports</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6" name="Slide Number Placeholder 5">
            <a:extLst>
              <a:ext uri="{FF2B5EF4-FFF2-40B4-BE49-F238E27FC236}">
                <a16:creationId xmlns:a16="http://schemas.microsoft.com/office/drawing/2014/main" id="{2B0EE1E9-0B4D-45EE-8074-C4F2B660B3B8}"/>
              </a:ext>
            </a:extLst>
          </p:cNvPr>
          <p:cNvSpPr>
            <a:spLocks noGrp="1"/>
          </p:cNvSpPr>
          <p:nvPr>
            <p:ph type="sldNum" sz="quarter" idx="4"/>
          </p:nvPr>
        </p:nvSpPr>
        <p:spPr/>
        <p:txBody>
          <a:bodyPr/>
          <a:lstStyle/>
          <a:p>
            <a:fld id="{9D4704D4-DAEA-4D4A-A9DC-4373E3AC7101}" type="slidenum">
              <a:rPr lang="en-GB" smtClean="0"/>
              <a:pPr/>
              <a:t>15</a:t>
            </a:fld>
            <a:endParaRPr lang="en-GB" dirty="0"/>
          </a:p>
        </p:txBody>
      </p:sp>
    </p:spTree>
    <p:extLst>
      <p:ext uri="{BB962C8B-B14F-4D97-AF65-F5344CB8AC3E}">
        <p14:creationId xmlns:p14="http://schemas.microsoft.com/office/powerpoint/2010/main" val="1402919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AQA Insight Reports</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16</a:t>
            </a:fld>
            <a:endParaRPr lang="en-GB" dirty="0"/>
          </a:p>
        </p:txBody>
      </p:sp>
      <p:sp>
        <p:nvSpPr>
          <p:cNvPr id="6" name="Content Placeholder 5"/>
          <p:cNvSpPr>
            <a:spLocks noGrp="1"/>
          </p:cNvSpPr>
          <p:nvPr>
            <p:ph idx="1"/>
          </p:nvPr>
        </p:nvSpPr>
        <p:spPr/>
        <p:txBody>
          <a:bodyPr/>
          <a:lstStyle/>
          <a:p>
            <a:pPr marL="360000" lvl="1">
              <a:buClr>
                <a:srgbClr val="4B4B4B"/>
              </a:buClr>
              <a:buFont typeface="Arial"/>
            </a:pPr>
            <a:r>
              <a:rPr lang="en-GB" dirty="0"/>
              <a:t>Highlight key points for each paper</a:t>
            </a:r>
          </a:p>
          <a:p>
            <a:pPr marL="360000" lvl="1">
              <a:buClr>
                <a:srgbClr val="4B4B4B"/>
              </a:buClr>
              <a:buFont typeface="Arial"/>
            </a:pPr>
            <a:r>
              <a:rPr lang="en-GB" dirty="0"/>
              <a:t>Headlines only</a:t>
            </a:r>
          </a:p>
          <a:p>
            <a:pPr marL="360000" lvl="1">
              <a:buClr>
                <a:srgbClr val="4B4B4B"/>
              </a:buClr>
              <a:buFont typeface="Arial"/>
            </a:pPr>
            <a:r>
              <a:rPr lang="en-GB" dirty="0"/>
              <a:t>Common areas of weakness across all subjects:</a:t>
            </a:r>
          </a:p>
          <a:p>
            <a:pPr marL="720000" lvl="2">
              <a:buClr>
                <a:schemeClr val="tx2"/>
              </a:buClr>
              <a:buSzPct val="50000"/>
              <a:buFont typeface="Courier New" panose="02070309020205020404" pitchFamily="49" charset="0"/>
              <a:buChar char="o"/>
            </a:pPr>
            <a:r>
              <a:rPr lang="en-GB" dirty="0"/>
              <a:t>applying practical skills</a:t>
            </a:r>
          </a:p>
          <a:p>
            <a:pPr marL="720000" lvl="2">
              <a:buClr>
                <a:schemeClr val="tx2"/>
              </a:buClr>
              <a:buSzPct val="50000"/>
              <a:buFont typeface="Courier New" panose="02070309020205020404" pitchFamily="49" charset="0"/>
              <a:buChar char="o"/>
            </a:pPr>
            <a:r>
              <a:rPr lang="en-GB" dirty="0"/>
              <a:t>applying maths skills</a:t>
            </a:r>
          </a:p>
          <a:p>
            <a:pPr marL="720000" lvl="2">
              <a:buClr>
                <a:schemeClr val="tx2"/>
              </a:buClr>
              <a:buSzPct val="50000"/>
              <a:buFont typeface="Courier New" panose="02070309020205020404" pitchFamily="49" charset="0"/>
              <a:buChar char="o"/>
            </a:pPr>
            <a:r>
              <a:rPr lang="en-GB" dirty="0"/>
              <a:t>extended response</a:t>
            </a:r>
          </a:p>
          <a:p>
            <a:pPr marL="720000" lvl="2">
              <a:buClr>
                <a:schemeClr val="tx2"/>
              </a:buClr>
              <a:buSzPct val="50000"/>
              <a:buFont typeface="Courier New" panose="02070309020205020404" pitchFamily="49" charset="0"/>
              <a:buChar char="o"/>
            </a:pPr>
            <a:r>
              <a:rPr lang="en-GB" dirty="0"/>
              <a:t>vague and unscientific language</a:t>
            </a:r>
          </a:p>
          <a:p>
            <a:pPr marL="720000" lvl="2">
              <a:buClr>
                <a:schemeClr val="tx2"/>
              </a:buClr>
              <a:buSzPct val="50000"/>
              <a:buFont typeface="Courier New" panose="02070309020205020404" pitchFamily="49" charset="0"/>
              <a:buChar char="o"/>
            </a:pPr>
            <a:r>
              <a:rPr lang="en-GB" dirty="0"/>
              <a:t>gaps in knowledge</a:t>
            </a:r>
          </a:p>
          <a:p>
            <a:pPr marL="360000" lvl="1">
              <a:buClr>
                <a:srgbClr val="4B4B4B"/>
              </a:buClr>
              <a:buFont typeface="Arial"/>
            </a:pPr>
            <a:r>
              <a:rPr lang="en-GB" dirty="0"/>
              <a:t>Covered in more detail in Feedback meetings</a:t>
            </a:r>
          </a:p>
          <a:p>
            <a:pPr marL="360000" lvl="1">
              <a:buClr>
                <a:srgbClr val="4B4B4B"/>
              </a:buClr>
              <a:buFont typeface="Arial"/>
            </a:pPr>
            <a:r>
              <a:rPr lang="en-GB" dirty="0"/>
              <a:t>Use ERA to analyse student performance against skills</a:t>
            </a:r>
          </a:p>
          <a:p>
            <a:pPr marL="360000" lvl="1">
              <a:buClr>
                <a:srgbClr val="4B4B4B"/>
              </a:buClr>
              <a:buFont typeface="Arial"/>
            </a:pPr>
            <a:endParaRPr lang="en-GB" dirty="0"/>
          </a:p>
          <a:p>
            <a:pPr marL="360000" lvl="1">
              <a:buClr>
                <a:srgbClr val="4B4B4B"/>
              </a:buClr>
              <a:buFont typeface="Arial"/>
            </a:pPr>
            <a:endParaRPr lang="en-GB" dirty="0"/>
          </a:p>
        </p:txBody>
      </p:sp>
    </p:spTree>
    <p:extLst>
      <p:ext uri="{BB962C8B-B14F-4D97-AF65-F5344CB8AC3E}">
        <p14:creationId xmlns:p14="http://schemas.microsoft.com/office/powerpoint/2010/main" val="2429563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AQA Insight Reports</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17</a:t>
            </a:fld>
            <a:endParaRPr lang="en-GB" dirty="0"/>
          </a:p>
        </p:txBody>
      </p:sp>
      <p:sp>
        <p:nvSpPr>
          <p:cNvPr id="6" name="Content Placeholder 5"/>
          <p:cNvSpPr>
            <a:spLocks noGrp="1"/>
          </p:cNvSpPr>
          <p:nvPr>
            <p:ph idx="1"/>
          </p:nvPr>
        </p:nvSpPr>
        <p:spPr/>
        <p:txBody>
          <a:bodyPr/>
          <a:lstStyle/>
          <a:p>
            <a:pPr marL="360000" lvl="1">
              <a:buClr>
                <a:srgbClr val="4B4B4B"/>
              </a:buClr>
              <a:buFont typeface="Arial"/>
            </a:pPr>
            <a:endParaRPr lang="en-GB" dirty="0"/>
          </a:p>
          <a:p>
            <a:pPr marL="360000" lvl="1">
              <a:buClr>
                <a:srgbClr val="4B4B4B"/>
              </a:buClr>
              <a:buFont typeface="Arial"/>
            </a:pP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01" t="33519" r="32344" b="34722"/>
          <a:stretch/>
        </p:blipFill>
        <p:spPr bwMode="auto">
          <a:xfrm>
            <a:off x="540000" y="1731600"/>
            <a:ext cx="8028029" cy="40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004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AQA Insight Reports</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18</a:t>
            </a:fld>
            <a:endParaRPr lang="en-GB" dirty="0"/>
          </a:p>
        </p:txBody>
      </p:sp>
      <p:sp>
        <p:nvSpPr>
          <p:cNvPr id="6" name="Content Placeholder 5"/>
          <p:cNvSpPr>
            <a:spLocks noGrp="1"/>
          </p:cNvSpPr>
          <p:nvPr>
            <p:ph idx="1"/>
          </p:nvPr>
        </p:nvSpPr>
        <p:spPr/>
        <p:txBody>
          <a:bodyPr/>
          <a:lstStyle/>
          <a:p>
            <a:pPr marL="360000" lvl="1">
              <a:buClr>
                <a:srgbClr val="4B4B4B"/>
              </a:buClr>
              <a:buFont typeface="Arial"/>
            </a:pPr>
            <a:endParaRPr lang="en-GB" dirty="0"/>
          </a:p>
          <a:p>
            <a:pPr marL="360000" lvl="1">
              <a:buClr>
                <a:srgbClr val="4B4B4B"/>
              </a:buClr>
              <a:buFont typeface="Arial"/>
            </a:pPr>
            <a:endParaRPr lang="en-GB"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475" t="17685" r="34251" b="56852"/>
          <a:stretch/>
        </p:blipFill>
        <p:spPr bwMode="auto">
          <a:xfrm>
            <a:off x="540000" y="1731713"/>
            <a:ext cx="7963918" cy="3428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81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AQA Insight Reports</a:t>
            </a:r>
            <a:endParaRPr lang="en-GB" dirty="0"/>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19</a:t>
            </a:fld>
            <a:endParaRPr lang="en-GB" dirty="0"/>
          </a:p>
        </p:txBody>
      </p:sp>
      <p:sp>
        <p:nvSpPr>
          <p:cNvPr id="6" name="Content Placeholder 5"/>
          <p:cNvSpPr>
            <a:spLocks noGrp="1"/>
          </p:cNvSpPr>
          <p:nvPr>
            <p:ph idx="1"/>
          </p:nvPr>
        </p:nvSpPr>
        <p:spPr/>
        <p:txBody>
          <a:bodyPr/>
          <a:lstStyle/>
          <a:p>
            <a:pPr lvl="1"/>
            <a:endParaRPr lang="en-GB"/>
          </a:p>
          <a:p>
            <a:pPr lvl="1"/>
            <a:endParaRPr lang="en-GB"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87" t="35370" r="38105" b="42686"/>
          <a:stretch/>
        </p:blipFill>
        <p:spPr bwMode="auto">
          <a:xfrm>
            <a:off x="540000" y="1731599"/>
            <a:ext cx="7985836" cy="335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00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Welcome</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154341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AQA Insight Reports</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20</a:t>
            </a:fld>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562" t="14075" r="32068" b="46203"/>
          <a:stretch/>
        </p:blipFill>
        <p:spPr bwMode="auto">
          <a:xfrm>
            <a:off x="540000" y="1731600"/>
            <a:ext cx="7399668" cy="454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605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areas of challenge</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6" name="Slide Number Placeholder 5">
            <a:extLst>
              <a:ext uri="{FF2B5EF4-FFF2-40B4-BE49-F238E27FC236}">
                <a16:creationId xmlns:a16="http://schemas.microsoft.com/office/drawing/2014/main" id="{1C460240-E455-4A5F-BAD5-FCCDB1176324}"/>
              </a:ext>
            </a:extLst>
          </p:cNvPr>
          <p:cNvSpPr>
            <a:spLocks noGrp="1"/>
          </p:cNvSpPr>
          <p:nvPr>
            <p:ph type="sldNum" sz="quarter" idx="4"/>
          </p:nvPr>
        </p:nvSpPr>
        <p:spPr/>
        <p:txBody>
          <a:bodyPr/>
          <a:lstStyle/>
          <a:p>
            <a:fld id="{9D4704D4-DAEA-4D4A-A9DC-4373E3AC7101}" type="slidenum">
              <a:rPr lang="en-GB" smtClean="0"/>
              <a:pPr/>
              <a:t>21</a:t>
            </a:fld>
            <a:endParaRPr lang="en-GB" dirty="0"/>
          </a:p>
        </p:txBody>
      </p:sp>
    </p:spTree>
    <p:extLst>
      <p:ext uri="{BB962C8B-B14F-4D97-AF65-F5344CB8AC3E}">
        <p14:creationId xmlns:p14="http://schemas.microsoft.com/office/powerpoint/2010/main" val="2763673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367780" cy="560079"/>
          </a:xfrm>
        </p:spPr>
        <p:txBody>
          <a:bodyPr/>
          <a:lstStyle/>
          <a:p>
            <a:r>
              <a:rPr lang="en-GB" dirty="0"/>
              <a:t>Practical skills: What is the focus of the lesson?</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p:cNvSpPr>
            <a:spLocks noGrp="1"/>
          </p:cNvSpPr>
          <p:nvPr>
            <p:ph idx="1"/>
          </p:nvPr>
        </p:nvSpPr>
        <p:spPr/>
        <p:txBody>
          <a:bodyPr/>
          <a:lstStyle/>
          <a:p>
            <a:pPr>
              <a:lnSpc>
                <a:spcPts val="2800"/>
              </a:lnSpc>
            </a:pPr>
            <a:r>
              <a:rPr lang="en-GB" dirty="0"/>
              <a:t>Identifying control variables and independent variables (F and H all three sciences)</a:t>
            </a:r>
          </a:p>
          <a:p>
            <a:pPr>
              <a:lnSpc>
                <a:spcPts val="2800"/>
              </a:lnSpc>
            </a:pPr>
            <a:r>
              <a:rPr lang="en-GB" dirty="0"/>
              <a:t>Setting up and using equipment correctly eg electrical circuits F and H Q1 1H</a:t>
            </a:r>
          </a:p>
          <a:p>
            <a:pPr>
              <a:lnSpc>
                <a:spcPts val="2800"/>
              </a:lnSpc>
            </a:pPr>
            <a:r>
              <a:rPr lang="en-GB" dirty="0"/>
              <a:t>Understanding why they are doing things in practical;</a:t>
            </a:r>
            <a:br>
              <a:rPr lang="en-GB" dirty="0"/>
            </a:br>
            <a:r>
              <a:rPr lang="en-GB" dirty="0"/>
              <a:t>students know steps of method but not </a:t>
            </a:r>
            <a:r>
              <a:rPr lang="en-GB" b="1" dirty="0"/>
              <a:t>why</a:t>
            </a:r>
            <a:r>
              <a:rPr lang="en-GB" dirty="0"/>
              <a:t> they are doing them </a:t>
            </a:r>
          </a:p>
          <a:p>
            <a:pPr lvl="2">
              <a:lnSpc>
                <a:spcPts val="2800"/>
              </a:lnSpc>
              <a:buClr>
                <a:schemeClr val="tx2"/>
              </a:buClr>
              <a:buSzPct val="50000"/>
              <a:buFont typeface="Courier New" panose="02070309020205020404" pitchFamily="49" charset="0"/>
              <a:buChar char="o"/>
            </a:pPr>
            <a:r>
              <a:rPr lang="en-GB" dirty="0"/>
              <a:t>Microscopes (F and H)</a:t>
            </a:r>
          </a:p>
          <a:p>
            <a:pPr lvl="2">
              <a:lnSpc>
                <a:spcPts val="2800"/>
              </a:lnSpc>
              <a:buClr>
                <a:schemeClr val="tx2"/>
              </a:buClr>
              <a:buSzPct val="50000"/>
              <a:buFont typeface="Courier New" panose="02070309020205020404" pitchFamily="49" charset="0"/>
              <a:buChar char="o"/>
            </a:pPr>
            <a:r>
              <a:rPr lang="en-GB" dirty="0"/>
              <a:t>Random sampling (F)</a:t>
            </a:r>
          </a:p>
          <a:p>
            <a:pPr lvl="2">
              <a:lnSpc>
                <a:spcPts val="2800"/>
              </a:lnSpc>
              <a:buClr>
                <a:schemeClr val="tx2"/>
              </a:buClr>
              <a:buSzPct val="50000"/>
              <a:buFont typeface="Courier New" panose="02070309020205020404" pitchFamily="49" charset="0"/>
              <a:buChar char="o"/>
            </a:pPr>
            <a:r>
              <a:rPr lang="en-GB" dirty="0"/>
              <a:t>Method to determine mass of dissolved solids (F and H)</a:t>
            </a:r>
          </a:p>
          <a:p>
            <a:pPr lvl="2">
              <a:lnSpc>
                <a:spcPts val="2800"/>
              </a:lnSpc>
              <a:buClr>
                <a:schemeClr val="tx2"/>
              </a:buClr>
              <a:buSzPct val="50000"/>
              <a:buFont typeface="Courier New" panose="02070309020205020404" pitchFamily="49" charset="0"/>
              <a:buChar char="o"/>
            </a:pPr>
            <a:r>
              <a:rPr lang="en-GB" dirty="0"/>
              <a:t>Ripple tank  (F and H)</a:t>
            </a:r>
            <a:br>
              <a:rPr lang="en-GB" dirty="0"/>
            </a:br>
            <a:r>
              <a:rPr lang="en-GB" dirty="0"/>
              <a:t>	</a:t>
            </a:r>
          </a:p>
          <a:p>
            <a:pPr marL="360000" lvl="1" indent="0">
              <a:buNone/>
            </a:pPr>
            <a:endParaRPr lang="en-GB" sz="1800" dirty="0"/>
          </a:p>
          <a:p>
            <a:endParaRPr lang="en-GB" dirty="0"/>
          </a:p>
        </p:txBody>
      </p:sp>
      <p:sp>
        <p:nvSpPr>
          <p:cNvPr id="5" name="Slide Number Placeholder 4">
            <a:extLst>
              <a:ext uri="{FF2B5EF4-FFF2-40B4-BE49-F238E27FC236}">
                <a16:creationId xmlns:a16="http://schemas.microsoft.com/office/drawing/2014/main" id="{F9279A88-5397-4743-8630-1073528B64CD}"/>
              </a:ext>
            </a:extLst>
          </p:cNvPr>
          <p:cNvSpPr>
            <a:spLocks noGrp="1"/>
          </p:cNvSpPr>
          <p:nvPr>
            <p:ph type="sldNum" sz="quarter" idx="4"/>
          </p:nvPr>
        </p:nvSpPr>
        <p:spPr/>
        <p:txBody>
          <a:bodyPr/>
          <a:lstStyle/>
          <a:p>
            <a:fld id="{9D4704D4-DAEA-4D4A-A9DC-4373E3AC7101}" type="slidenum">
              <a:rPr lang="en-GB" smtClean="0"/>
              <a:pPr/>
              <a:t>22</a:t>
            </a:fld>
            <a:endParaRPr lang="en-GB" dirty="0"/>
          </a:p>
        </p:txBody>
      </p:sp>
    </p:spTree>
    <p:extLst>
      <p:ext uri="{BB962C8B-B14F-4D97-AF65-F5344CB8AC3E}">
        <p14:creationId xmlns:p14="http://schemas.microsoft.com/office/powerpoint/2010/main" val="110117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70146"/>
            <a:ext cx="8367780" cy="431181"/>
          </a:xfrm>
        </p:spPr>
        <p:txBody>
          <a:bodyPr/>
          <a:lstStyle/>
          <a:p>
            <a:r>
              <a:rPr lang="en-GB" dirty="0"/>
              <a:t>Practical skills: What is the focus of the lesson?</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p:cNvSpPr>
            <a:spLocks noGrp="1"/>
          </p:cNvSpPr>
          <p:nvPr>
            <p:ph idx="1"/>
          </p:nvPr>
        </p:nvSpPr>
        <p:spPr/>
        <p:txBody>
          <a:bodyPr/>
          <a:lstStyle/>
          <a:p>
            <a:r>
              <a:rPr lang="en-GB" dirty="0"/>
              <a:t>Applying the science behind the RP </a:t>
            </a:r>
          </a:p>
          <a:p>
            <a:pPr lvl="1">
              <a:buClr>
                <a:schemeClr val="tx2"/>
              </a:buClr>
              <a:buSzPct val="50000"/>
              <a:buFont typeface="Courier New" panose="02070309020205020404" pitchFamily="49" charset="0"/>
              <a:buChar char="o"/>
            </a:pPr>
            <a:r>
              <a:rPr lang="en-GB" dirty="0"/>
              <a:t>biotic and abiotic factors affecting distribution (H)</a:t>
            </a:r>
          </a:p>
          <a:p>
            <a:pPr lvl="1">
              <a:buClr>
                <a:schemeClr val="tx2"/>
              </a:buClr>
              <a:buSzPct val="50000"/>
              <a:buFont typeface="Courier New" panose="02070309020205020404" pitchFamily="49" charset="0"/>
              <a:buChar char="o"/>
            </a:pPr>
            <a:r>
              <a:rPr lang="en-GB" dirty="0"/>
              <a:t>how dyes separate in chromatography (H) </a:t>
            </a:r>
          </a:p>
          <a:p>
            <a:pPr lvl="1">
              <a:buClr>
                <a:schemeClr val="tx2"/>
              </a:buClr>
              <a:buSzPct val="50000"/>
              <a:buFont typeface="Courier New" panose="02070309020205020404" pitchFamily="49" charset="0"/>
              <a:buChar char="o"/>
            </a:pPr>
            <a:r>
              <a:rPr lang="en-GB" dirty="0"/>
              <a:t>current in a resistor varies with Pd across the resistor (H)</a:t>
            </a:r>
          </a:p>
          <a:p>
            <a:r>
              <a:rPr lang="en-GB" dirty="0"/>
              <a:t>Types of errors </a:t>
            </a:r>
          </a:p>
          <a:p>
            <a:pPr marL="360000" lvl="1" indent="0">
              <a:buNone/>
            </a:pPr>
            <a:endParaRPr lang="en-GB" sz="1800" dirty="0"/>
          </a:p>
        </p:txBody>
      </p:sp>
      <p:sp>
        <p:nvSpPr>
          <p:cNvPr id="5" name="Slide Number Placeholder 4">
            <a:extLst>
              <a:ext uri="{FF2B5EF4-FFF2-40B4-BE49-F238E27FC236}">
                <a16:creationId xmlns:a16="http://schemas.microsoft.com/office/drawing/2014/main" id="{E9C2C70C-0B8D-4177-9ED1-FA36E6AD55A8}"/>
              </a:ext>
            </a:extLst>
          </p:cNvPr>
          <p:cNvSpPr>
            <a:spLocks noGrp="1"/>
          </p:cNvSpPr>
          <p:nvPr>
            <p:ph type="sldNum" sz="quarter" idx="4"/>
          </p:nvPr>
        </p:nvSpPr>
        <p:spPr/>
        <p:txBody>
          <a:bodyPr/>
          <a:lstStyle/>
          <a:p>
            <a:fld id="{9D4704D4-DAEA-4D4A-A9DC-4373E3AC7101}" type="slidenum">
              <a:rPr lang="en-GB" smtClean="0"/>
              <a:pPr/>
              <a:t>23</a:t>
            </a:fld>
            <a:endParaRPr lang="en-GB" dirty="0"/>
          </a:p>
        </p:txBody>
      </p:sp>
    </p:spTree>
    <p:extLst>
      <p:ext uri="{BB962C8B-B14F-4D97-AF65-F5344CB8AC3E}">
        <p14:creationId xmlns:p14="http://schemas.microsoft.com/office/powerpoint/2010/main" val="1689239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Maths in science </a:t>
            </a:r>
            <a:endParaRPr lang="en-GB" dirty="0"/>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p:cNvSpPr>
            <a:spLocks noGrp="1"/>
          </p:cNvSpPr>
          <p:nvPr>
            <p:ph idx="1"/>
          </p:nvPr>
        </p:nvSpPr>
        <p:spPr/>
        <p:txBody>
          <a:bodyPr/>
          <a:lstStyle/>
          <a:p>
            <a:r>
              <a:rPr lang="en-GB" dirty="0"/>
              <a:t>Unit conversion</a:t>
            </a:r>
          </a:p>
          <a:p>
            <a:r>
              <a:rPr lang="en-GB" dirty="0"/>
              <a:t>Surface area: volume ratio </a:t>
            </a:r>
          </a:p>
          <a:p>
            <a:r>
              <a:rPr lang="en-GB" dirty="0"/>
              <a:t>Percentages on lower demand questions</a:t>
            </a:r>
          </a:p>
          <a:p>
            <a:r>
              <a:rPr lang="en-GB" dirty="0"/>
              <a:t>Chemistry calculations</a:t>
            </a:r>
          </a:p>
          <a:p>
            <a:pPr lvl="1">
              <a:buClr>
                <a:schemeClr val="tx2"/>
              </a:buClr>
              <a:buSzPct val="50000"/>
              <a:buFont typeface="Courier New" panose="02070309020205020404" pitchFamily="49" charset="0"/>
              <a:buChar char="o"/>
            </a:pPr>
            <a:r>
              <a:rPr lang="en-GB" dirty="0"/>
              <a:t>calculating concentrations</a:t>
            </a:r>
          </a:p>
          <a:p>
            <a:pPr lvl="1">
              <a:buClr>
                <a:schemeClr val="tx2"/>
              </a:buClr>
              <a:buSzPct val="50000"/>
              <a:buFont typeface="Courier New" panose="02070309020205020404" pitchFamily="49" charset="0"/>
              <a:buChar char="o"/>
            </a:pPr>
            <a:r>
              <a:rPr lang="en-GB" dirty="0"/>
              <a:t>calculating % by mass of O2 in ammonium nitrate given RAM and RFM </a:t>
            </a:r>
          </a:p>
          <a:p>
            <a:pPr lvl="1">
              <a:buClr>
                <a:schemeClr val="tx2"/>
              </a:buClr>
              <a:buSzPct val="50000"/>
              <a:buFont typeface="Courier New" panose="02070309020205020404" pitchFamily="49" charset="0"/>
              <a:buChar char="o"/>
            </a:pPr>
            <a:r>
              <a:rPr lang="en-GB" dirty="0"/>
              <a:t>calculating bond energy – OK at this </a:t>
            </a:r>
          </a:p>
          <a:p>
            <a:pPr lvl="1">
              <a:buClr>
                <a:schemeClr val="tx2"/>
              </a:buClr>
              <a:buSzPct val="50000"/>
              <a:buFont typeface="Courier New" panose="02070309020205020404" pitchFamily="49" charset="0"/>
              <a:buChar char="o"/>
            </a:pPr>
            <a:r>
              <a:rPr lang="en-GB" dirty="0"/>
              <a:t>calculating number of atoms in 1g of argon using Avogadro constant</a:t>
            </a:r>
            <a:br>
              <a:rPr lang="en-GB" dirty="0"/>
            </a:br>
            <a:endParaRPr lang="en-GB" dirty="0"/>
          </a:p>
          <a:p>
            <a:endParaRPr lang="en-GB" dirty="0"/>
          </a:p>
        </p:txBody>
      </p:sp>
      <p:sp>
        <p:nvSpPr>
          <p:cNvPr id="8" name="Slide Number Placeholder 7">
            <a:extLst>
              <a:ext uri="{FF2B5EF4-FFF2-40B4-BE49-F238E27FC236}">
                <a16:creationId xmlns:a16="http://schemas.microsoft.com/office/drawing/2014/main" id="{09AF1464-1104-4427-9059-13C804989A21}"/>
              </a:ext>
            </a:extLst>
          </p:cNvPr>
          <p:cNvSpPr>
            <a:spLocks noGrp="1"/>
          </p:cNvSpPr>
          <p:nvPr>
            <p:ph type="sldNum" sz="quarter" idx="4"/>
          </p:nvPr>
        </p:nvSpPr>
        <p:spPr/>
        <p:txBody>
          <a:bodyPr/>
          <a:lstStyle/>
          <a:p>
            <a:fld id="{9D4704D4-DAEA-4D4A-A9DC-4373E3AC7101}" type="slidenum">
              <a:rPr lang="en-GB" smtClean="0"/>
              <a:pPr/>
              <a:t>24</a:t>
            </a:fld>
            <a:endParaRPr lang="en-GB" dirty="0"/>
          </a:p>
        </p:txBody>
      </p:sp>
    </p:spTree>
    <p:extLst>
      <p:ext uri="{BB962C8B-B14F-4D97-AF65-F5344CB8AC3E}">
        <p14:creationId xmlns:p14="http://schemas.microsoft.com/office/powerpoint/2010/main" val="1955048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 in science</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p:cNvSpPr>
            <a:spLocks noGrp="1"/>
          </p:cNvSpPr>
          <p:nvPr>
            <p:ph idx="1"/>
          </p:nvPr>
        </p:nvSpPr>
        <p:spPr/>
        <p:txBody>
          <a:bodyPr/>
          <a:lstStyle/>
          <a:p>
            <a:r>
              <a:rPr lang="en-GB" dirty="0"/>
              <a:t>FT Constructing graphs: choosing bar or line graphs </a:t>
            </a:r>
          </a:p>
          <a:p>
            <a:r>
              <a:rPr lang="en-GB" dirty="0"/>
              <a:t>HT Understanding patterns of a graph </a:t>
            </a:r>
          </a:p>
          <a:p>
            <a:pPr lvl="1">
              <a:buClr>
                <a:schemeClr val="tx2"/>
              </a:buClr>
              <a:buSzPct val="50000"/>
              <a:buFont typeface="Courier New" panose="02070309020205020404" pitchFamily="49" charset="0"/>
              <a:buChar char="o"/>
            </a:pPr>
            <a:r>
              <a:rPr lang="en-GB" dirty="0"/>
              <a:t>why lines don’t go through the origin </a:t>
            </a:r>
          </a:p>
          <a:p>
            <a:pPr lvl="1">
              <a:buClr>
                <a:schemeClr val="tx2"/>
              </a:buClr>
              <a:buSzPct val="50000"/>
              <a:buFont typeface="Courier New" panose="02070309020205020404" pitchFamily="49" charset="0"/>
              <a:buChar char="o"/>
            </a:pPr>
            <a:r>
              <a:rPr lang="en-GB" dirty="0"/>
              <a:t>why results are non linear </a:t>
            </a:r>
          </a:p>
          <a:p>
            <a:pPr marL="0" indent="0">
              <a:buNone/>
            </a:pPr>
            <a:endParaRPr lang="en-GB" dirty="0"/>
          </a:p>
        </p:txBody>
      </p:sp>
      <p:sp>
        <p:nvSpPr>
          <p:cNvPr id="5" name="Slide Number Placeholder 4">
            <a:extLst>
              <a:ext uri="{FF2B5EF4-FFF2-40B4-BE49-F238E27FC236}">
                <a16:creationId xmlns:a16="http://schemas.microsoft.com/office/drawing/2014/main" id="{C11FC750-B63D-4B7E-A76C-C749B63822BD}"/>
              </a:ext>
            </a:extLst>
          </p:cNvPr>
          <p:cNvSpPr>
            <a:spLocks noGrp="1"/>
          </p:cNvSpPr>
          <p:nvPr>
            <p:ph type="sldNum" sz="quarter" idx="4"/>
          </p:nvPr>
        </p:nvSpPr>
        <p:spPr/>
        <p:txBody>
          <a:bodyPr/>
          <a:lstStyle/>
          <a:p>
            <a:fld id="{9D4704D4-DAEA-4D4A-A9DC-4373E3AC7101}" type="slidenum">
              <a:rPr lang="en-GB" smtClean="0"/>
              <a:pPr/>
              <a:t>25</a:t>
            </a:fld>
            <a:endParaRPr lang="en-GB" dirty="0"/>
          </a:p>
        </p:txBody>
      </p:sp>
    </p:spTree>
    <p:extLst>
      <p:ext uri="{BB962C8B-B14F-4D97-AF65-F5344CB8AC3E}">
        <p14:creationId xmlns:p14="http://schemas.microsoft.com/office/powerpoint/2010/main" val="3071247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Extended response </a:t>
            </a:r>
            <a:endParaRPr lang="en-GB" dirty="0"/>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p:cNvSpPr>
            <a:spLocks noGrp="1"/>
          </p:cNvSpPr>
          <p:nvPr>
            <p:ph idx="1"/>
          </p:nvPr>
        </p:nvSpPr>
        <p:spPr/>
        <p:txBody>
          <a:bodyPr/>
          <a:lstStyle/>
          <a:p>
            <a:r>
              <a:rPr lang="en-GB" dirty="0"/>
              <a:t>B1F 6.5/B1H 1.5 </a:t>
            </a:r>
            <a:r>
              <a:rPr lang="en-GB" b="1" dirty="0"/>
              <a:t>Explain</a:t>
            </a:r>
            <a:r>
              <a:rPr lang="en-GB" dirty="0"/>
              <a:t> – beta blockers effect during exercise AO2</a:t>
            </a:r>
          </a:p>
          <a:p>
            <a:r>
              <a:rPr lang="en-GB" dirty="0"/>
              <a:t>B2F 7.3/B2H 2.3 </a:t>
            </a:r>
            <a:r>
              <a:rPr lang="en-GB" b="1" dirty="0"/>
              <a:t>Describe</a:t>
            </a:r>
            <a:r>
              <a:rPr lang="en-GB" dirty="0"/>
              <a:t> – carbon cycle </a:t>
            </a:r>
          </a:p>
          <a:p>
            <a:r>
              <a:rPr lang="en-GB" dirty="0"/>
              <a:t>C1F 7.6/C1H 2.6 </a:t>
            </a:r>
            <a:r>
              <a:rPr lang="en-GB" b="1" dirty="0"/>
              <a:t>Describe</a:t>
            </a:r>
            <a:r>
              <a:rPr lang="en-GB" dirty="0"/>
              <a:t> a method – temperature change ammonium nitrate in H2O</a:t>
            </a:r>
          </a:p>
          <a:p>
            <a:r>
              <a:rPr lang="en-GB" dirty="0"/>
              <a:t>C2F 7.2/C2H 2.2 </a:t>
            </a:r>
            <a:r>
              <a:rPr lang="en-GB" b="1" dirty="0"/>
              <a:t>Evaluate</a:t>
            </a:r>
            <a:r>
              <a:rPr lang="en-GB" dirty="0"/>
              <a:t> – carbon footprint from data </a:t>
            </a:r>
          </a:p>
          <a:p>
            <a:pPr marL="0" indent="0">
              <a:buNone/>
            </a:pPr>
            <a:r>
              <a:rPr lang="en-GB" dirty="0"/>
              <a:t>     (nice question)</a:t>
            </a:r>
          </a:p>
        </p:txBody>
      </p:sp>
      <p:sp>
        <p:nvSpPr>
          <p:cNvPr id="8" name="Slide Number Placeholder 7">
            <a:extLst>
              <a:ext uri="{FF2B5EF4-FFF2-40B4-BE49-F238E27FC236}">
                <a16:creationId xmlns:a16="http://schemas.microsoft.com/office/drawing/2014/main" id="{71185E1B-FF06-4F20-BBB5-DA2845BF8E91}"/>
              </a:ext>
            </a:extLst>
          </p:cNvPr>
          <p:cNvSpPr>
            <a:spLocks noGrp="1"/>
          </p:cNvSpPr>
          <p:nvPr>
            <p:ph type="sldNum" sz="quarter" idx="4"/>
          </p:nvPr>
        </p:nvSpPr>
        <p:spPr/>
        <p:txBody>
          <a:bodyPr/>
          <a:lstStyle/>
          <a:p>
            <a:fld id="{9D4704D4-DAEA-4D4A-A9DC-4373E3AC7101}" type="slidenum">
              <a:rPr lang="en-GB" smtClean="0"/>
              <a:pPr/>
              <a:t>26</a:t>
            </a:fld>
            <a:endParaRPr lang="en-GB" dirty="0"/>
          </a:p>
        </p:txBody>
      </p:sp>
    </p:spTree>
    <p:extLst>
      <p:ext uri="{BB962C8B-B14F-4D97-AF65-F5344CB8AC3E}">
        <p14:creationId xmlns:p14="http://schemas.microsoft.com/office/powerpoint/2010/main" val="3224099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Extended response</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p:cNvSpPr>
            <a:spLocks noGrp="1"/>
          </p:cNvSpPr>
          <p:nvPr>
            <p:ph idx="1"/>
          </p:nvPr>
        </p:nvSpPr>
        <p:spPr/>
        <p:txBody>
          <a:bodyPr/>
          <a:lstStyle/>
          <a:p>
            <a:r>
              <a:rPr lang="en-GB" dirty="0"/>
              <a:t>C1H 6.4 </a:t>
            </a:r>
            <a:r>
              <a:rPr lang="en-GB" b="1" dirty="0"/>
              <a:t>Compare</a:t>
            </a:r>
            <a:r>
              <a:rPr lang="en-GB" dirty="0"/>
              <a:t> – structure and bonding of NaCl and HCl</a:t>
            </a:r>
          </a:p>
          <a:p>
            <a:r>
              <a:rPr lang="en-GB" dirty="0"/>
              <a:t>P1F 7.4/P1H </a:t>
            </a:r>
            <a:r>
              <a:rPr lang="en-GB" b="1" dirty="0"/>
              <a:t>Explain</a:t>
            </a:r>
            <a:r>
              <a:rPr lang="en-GB" dirty="0"/>
              <a:t> – particle arrangement and movement (simple ideas) </a:t>
            </a:r>
          </a:p>
          <a:p>
            <a:r>
              <a:rPr lang="en-GB" dirty="0"/>
              <a:t>P2F 7.1/P2H 2.2 </a:t>
            </a:r>
            <a:r>
              <a:rPr lang="en-GB" b="1" dirty="0"/>
              <a:t>Describe </a:t>
            </a:r>
            <a:r>
              <a:rPr lang="en-GB" dirty="0"/>
              <a:t>– how equipment is used to measure waves</a:t>
            </a:r>
          </a:p>
        </p:txBody>
      </p:sp>
      <p:sp>
        <p:nvSpPr>
          <p:cNvPr id="5" name="Slide Number Placeholder 4">
            <a:extLst>
              <a:ext uri="{FF2B5EF4-FFF2-40B4-BE49-F238E27FC236}">
                <a16:creationId xmlns:a16="http://schemas.microsoft.com/office/drawing/2014/main" id="{ABF910BB-A438-4B3D-87FF-E8FFD8F17901}"/>
              </a:ext>
            </a:extLst>
          </p:cNvPr>
          <p:cNvSpPr>
            <a:spLocks noGrp="1"/>
          </p:cNvSpPr>
          <p:nvPr>
            <p:ph type="sldNum" sz="quarter" idx="4"/>
          </p:nvPr>
        </p:nvSpPr>
        <p:spPr/>
        <p:txBody>
          <a:bodyPr/>
          <a:lstStyle/>
          <a:p>
            <a:fld id="{9D4704D4-DAEA-4D4A-A9DC-4373E3AC7101}" type="slidenum">
              <a:rPr lang="en-GB" smtClean="0"/>
              <a:pPr/>
              <a:t>27</a:t>
            </a:fld>
            <a:endParaRPr lang="en-GB" dirty="0"/>
          </a:p>
        </p:txBody>
      </p:sp>
    </p:spTree>
    <p:extLst>
      <p:ext uri="{BB962C8B-B14F-4D97-AF65-F5344CB8AC3E}">
        <p14:creationId xmlns:p14="http://schemas.microsoft.com/office/powerpoint/2010/main" val="365336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dirty="0"/>
              <a:t>Knowledge and understanding: Biology Combined </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5" name="Content Placeholder 4"/>
          <p:cNvSpPr>
            <a:spLocks noGrp="1"/>
          </p:cNvSpPr>
          <p:nvPr>
            <p:ph idx="1"/>
          </p:nvPr>
        </p:nvSpPr>
        <p:spPr/>
        <p:txBody>
          <a:bodyPr/>
          <a:lstStyle/>
          <a:p>
            <a:pPr marL="0" indent="0">
              <a:buNone/>
            </a:pPr>
            <a:r>
              <a:rPr lang="en-GB" dirty="0"/>
              <a:t>B1F</a:t>
            </a:r>
          </a:p>
          <a:p>
            <a:r>
              <a:rPr lang="en-GB" dirty="0"/>
              <a:t>How oxygen enters a single cell  (56% = 0)</a:t>
            </a:r>
          </a:p>
          <a:p>
            <a:r>
              <a:rPr lang="en-GB" dirty="0"/>
              <a:t>How lungs are adapted for gas exchange (81% = 0)</a:t>
            </a:r>
          </a:p>
          <a:p>
            <a:r>
              <a:rPr lang="en-GB" dirty="0"/>
              <a:t>Explain how a root hair is specialised for its function (26% = 2)</a:t>
            </a:r>
          </a:p>
          <a:p>
            <a:r>
              <a:rPr lang="en-GB" dirty="0"/>
              <a:t>Why root cells don’t have chloroplasts (70% = 0)</a:t>
            </a:r>
          </a:p>
          <a:p>
            <a:r>
              <a:rPr lang="en-GB" dirty="0"/>
              <a:t>Type of pathogen which causes malaria  (68% = 0)</a:t>
            </a:r>
          </a:p>
          <a:p>
            <a:r>
              <a:rPr lang="en-GB" dirty="0"/>
              <a:t>How to control the spread of malaria (58% = 0)</a:t>
            </a:r>
          </a:p>
          <a:p>
            <a:r>
              <a:rPr lang="en-GB" dirty="0"/>
              <a:t>Which blood vessel carries deoxygenated blood away from heart (65% = 0)</a:t>
            </a:r>
          </a:p>
          <a:p>
            <a:endParaRPr lang="en-GB" dirty="0"/>
          </a:p>
        </p:txBody>
      </p:sp>
      <p:sp>
        <p:nvSpPr>
          <p:cNvPr id="8" name="Slide Number Placeholder 7">
            <a:extLst>
              <a:ext uri="{FF2B5EF4-FFF2-40B4-BE49-F238E27FC236}">
                <a16:creationId xmlns:a16="http://schemas.microsoft.com/office/drawing/2014/main" id="{702A1A04-D1BE-436C-A1B1-7F48C1FFF0D4}"/>
              </a:ext>
            </a:extLst>
          </p:cNvPr>
          <p:cNvSpPr>
            <a:spLocks noGrp="1"/>
          </p:cNvSpPr>
          <p:nvPr>
            <p:ph type="sldNum" sz="quarter" idx="4"/>
          </p:nvPr>
        </p:nvSpPr>
        <p:spPr/>
        <p:txBody>
          <a:bodyPr/>
          <a:lstStyle/>
          <a:p>
            <a:fld id="{9D4704D4-DAEA-4D4A-A9DC-4373E3AC7101}" type="slidenum">
              <a:rPr lang="en-GB" smtClean="0"/>
              <a:pPr/>
              <a:t>28</a:t>
            </a:fld>
            <a:endParaRPr lang="en-GB" dirty="0"/>
          </a:p>
        </p:txBody>
      </p:sp>
    </p:spTree>
    <p:extLst>
      <p:ext uri="{BB962C8B-B14F-4D97-AF65-F5344CB8AC3E}">
        <p14:creationId xmlns:p14="http://schemas.microsoft.com/office/powerpoint/2010/main" val="3104927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dirty="0"/>
              <a:t>Knowledge and understanding: Biology Combined </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5" name="Content Placeholder 4"/>
          <p:cNvSpPr>
            <a:spLocks noGrp="1"/>
          </p:cNvSpPr>
          <p:nvPr>
            <p:ph idx="1"/>
          </p:nvPr>
        </p:nvSpPr>
        <p:spPr/>
        <p:txBody>
          <a:bodyPr/>
          <a:lstStyle/>
          <a:p>
            <a:r>
              <a:rPr lang="en-GB" dirty="0"/>
              <a:t>Where are pacemaker cells found in heart (77% = 0 F) (63% = 0 H)</a:t>
            </a:r>
          </a:p>
          <a:p>
            <a:r>
              <a:rPr lang="en-GB" dirty="0"/>
              <a:t>Where does digitalis originate (71% = 0)</a:t>
            </a:r>
          </a:p>
          <a:p>
            <a:r>
              <a:rPr lang="en-GB" dirty="0"/>
              <a:t>Name of the enzyme that digests starch (75% = 0) </a:t>
            </a:r>
          </a:p>
          <a:p>
            <a:r>
              <a:rPr lang="en-GB" dirty="0"/>
              <a:t>Reagent for starch, sugar (63% = 0)</a:t>
            </a:r>
          </a:p>
          <a:p>
            <a:endParaRPr lang="en-GB" dirty="0"/>
          </a:p>
        </p:txBody>
      </p:sp>
      <p:sp>
        <p:nvSpPr>
          <p:cNvPr id="4" name="Slide Number Placeholder 3">
            <a:extLst>
              <a:ext uri="{FF2B5EF4-FFF2-40B4-BE49-F238E27FC236}">
                <a16:creationId xmlns:a16="http://schemas.microsoft.com/office/drawing/2014/main" id="{869D3335-F5CF-4060-89B2-6201FD497201}"/>
              </a:ext>
            </a:extLst>
          </p:cNvPr>
          <p:cNvSpPr>
            <a:spLocks noGrp="1"/>
          </p:cNvSpPr>
          <p:nvPr>
            <p:ph type="sldNum" sz="quarter" idx="4"/>
          </p:nvPr>
        </p:nvSpPr>
        <p:spPr/>
        <p:txBody>
          <a:bodyPr/>
          <a:lstStyle/>
          <a:p>
            <a:fld id="{9D4704D4-DAEA-4D4A-A9DC-4373E3AC7101}" type="slidenum">
              <a:rPr lang="en-GB" smtClean="0"/>
              <a:pPr/>
              <a:t>29</a:t>
            </a:fld>
            <a:endParaRPr lang="en-GB" dirty="0"/>
          </a:p>
        </p:txBody>
      </p:sp>
    </p:spTree>
    <p:extLst>
      <p:ext uri="{BB962C8B-B14F-4D97-AF65-F5344CB8AC3E}">
        <p14:creationId xmlns:p14="http://schemas.microsoft.com/office/powerpoint/2010/main" val="97548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This meeting will be recorded</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6" name="Content Placeholder 5"/>
          <p:cNvSpPr>
            <a:spLocks noGrp="1"/>
          </p:cNvSpPr>
          <p:nvPr>
            <p:ph idx="1"/>
          </p:nvPr>
        </p:nvSpPr>
        <p:spPr/>
        <p:txBody>
          <a:bodyPr/>
          <a:lstStyle/>
          <a:p>
            <a:pPr marL="0" indent="0">
              <a:buNone/>
            </a:pPr>
            <a:r>
              <a:rPr lang="en-GB" dirty="0"/>
              <a:t>Exam boards have an Ofqual requirement to record event audio.</a:t>
            </a:r>
          </a:p>
          <a:p>
            <a:pPr marL="0" indent="0">
              <a:buNone/>
            </a:pPr>
            <a:endParaRPr lang="en-GB" dirty="0"/>
          </a:p>
          <a:p>
            <a:pPr marL="0" indent="0">
              <a:buNone/>
            </a:pPr>
            <a:r>
              <a:rPr lang="en-GB" dirty="0"/>
              <a:t>Recordings are kept for the lifetime of the specification and not shared as an accompaniment to session resources.</a:t>
            </a:r>
          </a:p>
          <a:p>
            <a:pPr marL="0" indent="0">
              <a:buNone/>
            </a:pPr>
            <a:endParaRPr lang="en-GB" dirty="0"/>
          </a:p>
          <a:p>
            <a:pPr marL="0" indent="0">
              <a:buNone/>
            </a:pPr>
            <a:r>
              <a:rPr lang="en-GB" dirty="0"/>
              <a:t>The recording will begin now.</a:t>
            </a:r>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253687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dirty="0"/>
              <a:t>Knowledge and understanding: Biology Combined </a:t>
            </a:r>
          </a:p>
        </p:txBody>
      </p:sp>
      <p:sp>
        <p:nvSpPr>
          <p:cNvPr id="3" name="Content Placeholder 2"/>
          <p:cNvSpPr>
            <a:spLocks noGrp="1"/>
          </p:cNvSpPr>
          <p:nvPr>
            <p:ph idx="1"/>
          </p:nvPr>
        </p:nvSpPr>
        <p:spPr>
          <a:xfrm>
            <a:off x="540000" y="1731713"/>
            <a:ext cx="8045200" cy="4406804"/>
          </a:xfrm>
        </p:spPr>
        <p:txBody>
          <a:bodyPr/>
          <a:lstStyle/>
          <a:p>
            <a:pPr marL="0" indent="0">
              <a:buNone/>
            </a:pPr>
            <a:r>
              <a:rPr lang="en-GB" dirty="0"/>
              <a:t>B2F</a:t>
            </a:r>
          </a:p>
          <a:p>
            <a:r>
              <a:rPr lang="en-GB" dirty="0"/>
              <a:t>Naming biotic factors (77% = 0)</a:t>
            </a:r>
          </a:p>
          <a:p>
            <a:r>
              <a:rPr lang="en-GB" dirty="0"/>
              <a:t>Name of the chemical genetic material is made from (86% = 0)</a:t>
            </a:r>
          </a:p>
          <a:p>
            <a:r>
              <a:rPr lang="en-GB" dirty="0"/>
              <a:t>Name of the entire genetic material of an organism  (93% = 0)</a:t>
            </a:r>
          </a:p>
          <a:p>
            <a:r>
              <a:rPr lang="en-GB" dirty="0"/>
              <a:t>Combination of the sex chromosomes for male and female (68% = 0)</a:t>
            </a:r>
          </a:p>
          <a:p>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8" name="Slide Number Placeholder 7">
            <a:extLst>
              <a:ext uri="{FF2B5EF4-FFF2-40B4-BE49-F238E27FC236}">
                <a16:creationId xmlns:a16="http://schemas.microsoft.com/office/drawing/2014/main" id="{87566199-8448-497E-8AE6-A521BCCCA4EF}"/>
              </a:ext>
            </a:extLst>
          </p:cNvPr>
          <p:cNvSpPr>
            <a:spLocks noGrp="1"/>
          </p:cNvSpPr>
          <p:nvPr>
            <p:ph type="sldNum" sz="quarter" idx="4"/>
          </p:nvPr>
        </p:nvSpPr>
        <p:spPr/>
        <p:txBody>
          <a:bodyPr/>
          <a:lstStyle/>
          <a:p>
            <a:fld id="{9D4704D4-DAEA-4D4A-A9DC-4373E3AC7101}" type="slidenum">
              <a:rPr lang="en-GB" smtClean="0"/>
              <a:pPr/>
              <a:t>30</a:t>
            </a:fld>
            <a:endParaRPr lang="en-GB" dirty="0"/>
          </a:p>
        </p:txBody>
      </p:sp>
    </p:spTree>
    <p:extLst>
      <p:ext uri="{BB962C8B-B14F-4D97-AF65-F5344CB8AC3E}">
        <p14:creationId xmlns:p14="http://schemas.microsoft.com/office/powerpoint/2010/main" val="3782341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dirty="0"/>
              <a:t>Knowledge and understanding: Biology Combined </a:t>
            </a:r>
          </a:p>
        </p:txBody>
      </p:sp>
      <p:sp>
        <p:nvSpPr>
          <p:cNvPr id="3" name="Content Placeholder 2"/>
          <p:cNvSpPr>
            <a:spLocks noGrp="1"/>
          </p:cNvSpPr>
          <p:nvPr>
            <p:ph idx="1"/>
          </p:nvPr>
        </p:nvSpPr>
        <p:spPr/>
        <p:txBody>
          <a:bodyPr/>
          <a:lstStyle/>
          <a:p>
            <a:pPr marL="0" indent="0">
              <a:buNone/>
            </a:pPr>
            <a:r>
              <a:rPr lang="en-GB" dirty="0"/>
              <a:t>B1H</a:t>
            </a:r>
          </a:p>
          <a:p>
            <a:r>
              <a:rPr lang="en-GB" dirty="0"/>
              <a:t>Two differences between bacterial cells and eukaryotic cell (64% 1 or less)</a:t>
            </a:r>
          </a:p>
          <a:p>
            <a:r>
              <a:rPr lang="en-GB" dirty="0"/>
              <a:t>How nitrates ions are used for plant growth (80% = 0)</a:t>
            </a:r>
            <a:br>
              <a:rPr lang="en-GB" dirty="0"/>
            </a:br>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1414DA42-7963-45B4-BA2A-0E2764561678}"/>
              </a:ext>
            </a:extLst>
          </p:cNvPr>
          <p:cNvSpPr>
            <a:spLocks noGrp="1"/>
          </p:cNvSpPr>
          <p:nvPr>
            <p:ph type="sldNum" sz="quarter" idx="4"/>
          </p:nvPr>
        </p:nvSpPr>
        <p:spPr/>
        <p:txBody>
          <a:bodyPr/>
          <a:lstStyle/>
          <a:p>
            <a:fld id="{9D4704D4-DAEA-4D4A-A9DC-4373E3AC7101}" type="slidenum">
              <a:rPr lang="en-GB" smtClean="0"/>
              <a:pPr/>
              <a:t>31</a:t>
            </a:fld>
            <a:endParaRPr lang="en-GB" dirty="0"/>
          </a:p>
        </p:txBody>
      </p:sp>
    </p:spTree>
    <p:extLst>
      <p:ext uri="{BB962C8B-B14F-4D97-AF65-F5344CB8AC3E}">
        <p14:creationId xmlns:p14="http://schemas.microsoft.com/office/powerpoint/2010/main" val="3047028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dirty="0"/>
              <a:t>Knowledge and understanding: Chemistry Combined </a:t>
            </a:r>
          </a:p>
        </p:txBody>
      </p:sp>
      <p:sp>
        <p:nvSpPr>
          <p:cNvPr id="3" name="Content Placeholder 2"/>
          <p:cNvSpPr>
            <a:spLocks noGrp="1"/>
          </p:cNvSpPr>
          <p:nvPr>
            <p:ph idx="1"/>
          </p:nvPr>
        </p:nvSpPr>
        <p:spPr/>
        <p:txBody>
          <a:bodyPr/>
          <a:lstStyle/>
          <a:p>
            <a:pPr marL="0" indent="0">
              <a:buNone/>
            </a:pPr>
            <a:r>
              <a:rPr lang="en-GB" dirty="0"/>
              <a:t>C1F</a:t>
            </a:r>
          </a:p>
          <a:p>
            <a:r>
              <a:rPr lang="en-GB" dirty="0"/>
              <a:t>Working out number of protons and neutrons given mass and atomic number (30% = 0, 30% = 1)</a:t>
            </a:r>
          </a:p>
          <a:p>
            <a:r>
              <a:rPr lang="en-GB" dirty="0"/>
              <a:t>Understanding, if outer electron shell is full, it’s unreactive (67% = 0)</a:t>
            </a:r>
          </a:p>
          <a:p>
            <a:r>
              <a:rPr lang="en-GB" dirty="0"/>
              <a:t>Formula of the ions in sodium chloride (89% = 0)</a:t>
            </a:r>
          </a:p>
          <a:p>
            <a:r>
              <a:rPr lang="en-GB" dirty="0"/>
              <a:t>State symbol of oxygen at room temperature and ammonium nitrate (88% and 94% = 0)</a:t>
            </a:r>
          </a:p>
          <a:p>
            <a:r>
              <a:rPr lang="en-GB" dirty="0"/>
              <a:t>Colour of UI for nitric acid and ammonia solution (49% = 0 28% = 1) </a:t>
            </a:r>
          </a:p>
          <a:p>
            <a:endParaRPr lang="en-GB" dirty="0"/>
          </a:p>
          <a:p>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4A113480-B9C5-419F-9DA8-3B43574273CC}"/>
              </a:ext>
            </a:extLst>
          </p:cNvPr>
          <p:cNvSpPr>
            <a:spLocks noGrp="1"/>
          </p:cNvSpPr>
          <p:nvPr>
            <p:ph type="sldNum" sz="quarter" idx="4"/>
          </p:nvPr>
        </p:nvSpPr>
        <p:spPr/>
        <p:txBody>
          <a:bodyPr/>
          <a:lstStyle/>
          <a:p>
            <a:fld id="{9D4704D4-DAEA-4D4A-A9DC-4373E3AC7101}" type="slidenum">
              <a:rPr lang="en-GB" smtClean="0"/>
              <a:pPr/>
              <a:t>32</a:t>
            </a:fld>
            <a:endParaRPr lang="en-GB" dirty="0"/>
          </a:p>
        </p:txBody>
      </p:sp>
    </p:spTree>
    <p:extLst>
      <p:ext uri="{BB962C8B-B14F-4D97-AF65-F5344CB8AC3E}">
        <p14:creationId xmlns:p14="http://schemas.microsoft.com/office/powerpoint/2010/main" val="3317340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dirty="0"/>
              <a:t>Knowledge and understanding: Chemistry Combined </a:t>
            </a:r>
          </a:p>
        </p:txBody>
      </p:sp>
      <p:sp>
        <p:nvSpPr>
          <p:cNvPr id="3" name="Content Placeholder 2"/>
          <p:cNvSpPr>
            <a:spLocks noGrp="1"/>
          </p:cNvSpPr>
          <p:nvPr>
            <p:ph idx="1"/>
          </p:nvPr>
        </p:nvSpPr>
        <p:spPr/>
        <p:txBody>
          <a:bodyPr/>
          <a:lstStyle/>
          <a:p>
            <a:pPr marL="0" indent="0">
              <a:buNone/>
            </a:pPr>
            <a:r>
              <a:rPr lang="en-GB" dirty="0"/>
              <a:t>C2F</a:t>
            </a:r>
          </a:p>
          <a:p>
            <a:r>
              <a:rPr lang="en-GB" dirty="0"/>
              <a:t>Simple definition of equilibrium in a reaction (82% = 0)</a:t>
            </a:r>
          </a:p>
          <a:p>
            <a:r>
              <a:rPr lang="en-GB" dirty="0"/>
              <a:t>What formulation means F and H (F 58% = 0) (H 70% = 0)</a:t>
            </a:r>
          </a:p>
          <a:p>
            <a:r>
              <a:rPr lang="en-GB" dirty="0"/>
              <a:t>Word equation for complete combustion (55% = 0)</a:t>
            </a:r>
          </a:p>
          <a:p>
            <a:r>
              <a:rPr lang="en-GB" dirty="0"/>
              <a:t>Test for alkenes and result if positive (62% = 0)</a:t>
            </a:r>
          </a:p>
          <a:p>
            <a:r>
              <a:rPr lang="en-GB" dirty="0"/>
              <a:t>Definition of sustainable development (F 49% = 0) (H 82% = 0)</a:t>
            </a:r>
          </a:p>
          <a:p>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8" name="Slide Number Placeholder 7">
            <a:extLst>
              <a:ext uri="{FF2B5EF4-FFF2-40B4-BE49-F238E27FC236}">
                <a16:creationId xmlns:a16="http://schemas.microsoft.com/office/drawing/2014/main" id="{3DF9DD94-2D3B-473B-A9D2-770882945341}"/>
              </a:ext>
            </a:extLst>
          </p:cNvPr>
          <p:cNvSpPr>
            <a:spLocks noGrp="1"/>
          </p:cNvSpPr>
          <p:nvPr>
            <p:ph type="sldNum" sz="quarter" idx="4"/>
          </p:nvPr>
        </p:nvSpPr>
        <p:spPr/>
        <p:txBody>
          <a:bodyPr/>
          <a:lstStyle/>
          <a:p>
            <a:fld id="{9D4704D4-DAEA-4D4A-A9DC-4373E3AC7101}" type="slidenum">
              <a:rPr lang="en-GB" smtClean="0"/>
              <a:pPr/>
              <a:t>33</a:t>
            </a:fld>
            <a:endParaRPr lang="en-GB" dirty="0"/>
          </a:p>
        </p:txBody>
      </p:sp>
    </p:spTree>
    <p:extLst>
      <p:ext uri="{BB962C8B-B14F-4D97-AF65-F5344CB8AC3E}">
        <p14:creationId xmlns:p14="http://schemas.microsoft.com/office/powerpoint/2010/main" val="1310417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a:t>Knowledge and understanding: Chemistry Combined </a:t>
            </a:r>
            <a:endParaRPr lang="en-GB" dirty="0"/>
          </a:p>
        </p:txBody>
      </p:sp>
      <p:sp>
        <p:nvSpPr>
          <p:cNvPr id="3" name="Content Placeholder 2"/>
          <p:cNvSpPr>
            <a:spLocks noGrp="1"/>
          </p:cNvSpPr>
          <p:nvPr>
            <p:ph idx="1"/>
          </p:nvPr>
        </p:nvSpPr>
        <p:spPr/>
        <p:txBody>
          <a:bodyPr/>
          <a:lstStyle/>
          <a:p>
            <a:pPr marL="0" indent="0">
              <a:buNone/>
            </a:pPr>
            <a:r>
              <a:rPr lang="en-GB" dirty="0"/>
              <a:t>C1H</a:t>
            </a:r>
          </a:p>
          <a:p>
            <a:r>
              <a:rPr lang="en-GB" dirty="0"/>
              <a:t>How the early periodic table was structured by atomic weight (93% = 0) </a:t>
            </a:r>
          </a:p>
          <a:p>
            <a:r>
              <a:rPr lang="en-GB" dirty="0"/>
              <a:t>Explaining why elements  have low boiling points (80% = 0)</a:t>
            </a:r>
          </a:p>
          <a:p>
            <a:r>
              <a:rPr lang="en-GB" dirty="0"/>
              <a:t>Understanding electrolysis (Q5) </a:t>
            </a:r>
          </a:p>
          <a:p>
            <a:r>
              <a:rPr lang="en-GB" dirty="0"/>
              <a:t>Bonding and properties of Sodium, Chlorine (43% = 0)</a:t>
            </a:r>
          </a:p>
          <a:p>
            <a:endParaRPr lang="en-GB" dirty="0"/>
          </a:p>
          <a:p>
            <a:endParaRPr lang="en-GB" dirty="0"/>
          </a:p>
          <a:p>
            <a:pPr marL="0" indent="0">
              <a:buNone/>
            </a:pPr>
            <a:br>
              <a:rPr lang="en-GB" dirty="0"/>
            </a:br>
            <a:endParaRPr lang="en-GB" dirty="0"/>
          </a:p>
          <a:p>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8" name="Slide Number Placeholder 7">
            <a:extLst>
              <a:ext uri="{FF2B5EF4-FFF2-40B4-BE49-F238E27FC236}">
                <a16:creationId xmlns:a16="http://schemas.microsoft.com/office/drawing/2014/main" id="{0F42269B-3D01-4552-9F3F-ADEFBB7579A0}"/>
              </a:ext>
            </a:extLst>
          </p:cNvPr>
          <p:cNvSpPr>
            <a:spLocks noGrp="1"/>
          </p:cNvSpPr>
          <p:nvPr>
            <p:ph type="sldNum" sz="quarter" idx="4"/>
          </p:nvPr>
        </p:nvSpPr>
        <p:spPr/>
        <p:txBody>
          <a:bodyPr/>
          <a:lstStyle/>
          <a:p>
            <a:fld id="{9D4704D4-DAEA-4D4A-A9DC-4373E3AC7101}" type="slidenum">
              <a:rPr lang="en-GB" smtClean="0"/>
              <a:pPr/>
              <a:t>34</a:t>
            </a:fld>
            <a:endParaRPr lang="en-GB" dirty="0"/>
          </a:p>
        </p:txBody>
      </p:sp>
    </p:spTree>
    <p:extLst>
      <p:ext uri="{BB962C8B-B14F-4D97-AF65-F5344CB8AC3E}">
        <p14:creationId xmlns:p14="http://schemas.microsoft.com/office/powerpoint/2010/main" val="2651926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a:t>Knowledge and understanding: Chemistry Combined </a:t>
            </a:r>
            <a:endParaRPr lang="en-GB" dirty="0"/>
          </a:p>
        </p:txBody>
      </p:sp>
      <p:sp>
        <p:nvSpPr>
          <p:cNvPr id="3" name="Content Placeholder 2"/>
          <p:cNvSpPr>
            <a:spLocks noGrp="1"/>
          </p:cNvSpPr>
          <p:nvPr>
            <p:ph idx="1"/>
          </p:nvPr>
        </p:nvSpPr>
        <p:spPr/>
        <p:txBody>
          <a:bodyPr/>
          <a:lstStyle/>
          <a:p>
            <a:pPr marL="0" indent="0">
              <a:buNone/>
            </a:pPr>
            <a:r>
              <a:rPr lang="en-GB" dirty="0"/>
              <a:t>C2H</a:t>
            </a:r>
          </a:p>
          <a:p>
            <a:r>
              <a:rPr lang="en-GB" dirty="0"/>
              <a:t>Ionic equation Mg + HCl (94% = 0) </a:t>
            </a:r>
          </a:p>
          <a:p>
            <a:r>
              <a:rPr lang="en-GB" dirty="0"/>
              <a:t>Test for oxygen (42% = 0)</a:t>
            </a:r>
          </a:p>
          <a:p>
            <a:endParaRPr lang="en-GB" dirty="0"/>
          </a:p>
          <a:p>
            <a:endParaRPr lang="en-GB" dirty="0"/>
          </a:p>
          <a:p>
            <a:endParaRPr lang="en-GB" dirty="0"/>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8AF5301F-0680-4C64-9B84-594DA44478AE}"/>
              </a:ext>
            </a:extLst>
          </p:cNvPr>
          <p:cNvSpPr>
            <a:spLocks noGrp="1"/>
          </p:cNvSpPr>
          <p:nvPr>
            <p:ph type="sldNum" sz="quarter" idx="4"/>
          </p:nvPr>
        </p:nvSpPr>
        <p:spPr/>
        <p:txBody>
          <a:bodyPr/>
          <a:lstStyle/>
          <a:p>
            <a:fld id="{9D4704D4-DAEA-4D4A-A9DC-4373E3AC7101}" type="slidenum">
              <a:rPr lang="en-GB" smtClean="0"/>
              <a:pPr/>
              <a:t>35</a:t>
            </a:fld>
            <a:endParaRPr lang="en-GB" dirty="0"/>
          </a:p>
        </p:txBody>
      </p:sp>
    </p:spTree>
    <p:extLst>
      <p:ext uri="{BB962C8B-B14F-4D97-AF65-F5344CB8AC3E}">
        <p14:creationId xmlns:p14="http://schemas.microsoft.com/office/powerpoint/2010/main" val="3309912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a:t>Knowledge and understanding: Physics Combined </a:t>
            </a:r>
            <a:endParaRPr lang="en-GB" dirty="0"/>
          </a:p>
        </p:txBody>
      </p:sp>
      <p:sp>
        <p:nvSpPr>
          <p:cNvPr id="3" name="Content Placeholder 2"/>
          <p:cNvSpPr>
            <a:spLocks noGrp="1"/>
          </p:cNvSpPr>
          <p:nvPr>
            <p:ph idx="1"/>
          </p:nvPr>
        </p:nvSpPr>
        <p:spPr/>
        <p:txBody>
          <a:bodyPr/>
          <a:lstStyle/>
          <a:p>
            <a:pPr marL="0" indent="0">
              <a:buNone/>
            </a:pPr>
            <a:r>
              <a:rPr lang="en-GB" dirty="0"/>
              <a:t>P1F</a:t>
            </a:r>
          </a:p>
          <a:p>
            <a:r>
              <a:rPr lang="en-GB" dirty="0"/>
              <a:t>Mass and atomic number in a symbol for isotope (62% = 0)</a:t>
            </a:r>
          </a:p>
          <a:p>
            <a:r>
              <a:rPr lang="en-GB" dirty="0"/>
              <a:t>Working out half life from a graph (50% = 0)</a:t>
            </a:r>
          </a:p>
          <a:p>
            <a:r>
              <a:rPr lang="en-GB" dirty="0"/>
              <a:t>Penetration power of different types of radiation (61% = 0)</a:t>
            </a:r>
          </a:p>
          <a:p>
            <a:r>
              <a:rPr lang="en-GB" dirty="0"/>
              <a:t>Idea of peer review in scientific journals (69% = 0)</a:t>
            </a:r>
          </a:p>
          <a:p>
            <a:r>
              <a:rPr lang="en-GB" dirty="0"/>
              <a:t>Function of earth wire (53% = 0)</a:t>
            </a:r>
          </a:p>
          <a:p>
            <a:endParaRPr lang="en-GB" dirty="0"/>
          </a:p>
          <a:p>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8" name="Slide Number Placeholder 7">
            <a:extLst>
              <a:ext uri="{FF2B5EF4-FFF2-40B4-BE49-F238E27FC236}">
                <a16:creationId xmlns:a16="http://schemas.microsoft.com/office/drawing/2014/main" id="{5F4270D3-08A4-406C-9684-493443AC66A7}"/>
              </a:ext>
            </a:extLst>
          </p:cNvPr>
          <p:cNvSpPr>
            <a:spLocks noGrp="1"/>
          </p:cNvSpPr>
          <p:nvPr>
            <p:ph type="sldNum" sz="quarter" idx="4"/>
          </p:nvPr>
        </p:nvSpPr>
        <p:spPr/>
        <p:txBody>
          <a:bodyPr/>
          <a:lstStyle/>
          <a:p>
            <a:fld id="{9D4704D4-DAEA-4D4A-A9DC-4373E3AC7101}" type="slidenum">
              <a:rPr lang="en-GB" smtClean="0"/>
              <a:pPr/>
              <a:t>36</a:t>
            </a:fld>
            <a:endParaRPr lang="en-GB" dirty="0"/>
          </a:p>
        </p:txBody>
      </p:sp>
    </p:spTree>
    <p:extLst>
      <p:ext uri="{BB962C8B-B14F-4D97-AF65-F5344CB8AC3E}">
        <p14:creationId xmlns:p14="http://schemas.microsoft.com/office/powerpoint/2010/main" val="3040288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a:t>Knowledge and understanding: Physics Combined </a:t>
            </a:r>
            <a:endParaRPr lang="en-GB" dirty="0"/>
          </a:p>
        </p:txBody>
      </p:sp>
      <p:sp>
        <p:nvSpPr>
          <p:cNvPr id="3" name="Content Placeholder 2"/>
          <p:cNvSpPr>
            <a:spLocks noGrp="1"/>
          </p:cNvSpPr>
          <p:nvPr>
            <p:ph idx="1"/>
          </p:nvPr>
        </p:nvSpPr>
        <p:spPr/>
        <p:txBody>
          <a:bodyPr/>
          <a:lstStyle/>
          <a:p>
            <a:pPr marL="0" indent="0">
              <a:buNone/>
            </a:pPr>
            <a:r>
              <a:rPr lang="en-GB" dirty="0"/>
              <a:t>P1F</a:t>
            </a:r>
          </a:p>
          <a:p>
            <a:r>
              <a:rPr lang="en-GB" dirty="0"/>
              <a:t>Recall and apply equations at standard demand </a:t>
            </a:r>
            <a:r>
              <a:rPr lang="en-GB" dirty="0">
                <a:sym typeface="Wingdings" panose="05000000000000000000" pitchFamily="2" charset="2"/>
              </a:rPr>
              <a:t>(P1F 8 marks)</a:t>
            </a:r>
          </a:p>
          <a:p>
            <a:pPr lvl="1">
              <a:buClr>
                <a:schemeClr val="tx2"/>
              </a:buClr>
              <a:buSzPct val="50000"/>
              <a:buFont typeface="Courier New" panose="02070309020205020404" pitchFamily="49" charset="0"/>
              <a:buChar char="o"/>
            </a:pPr>
            <a:r>
              <a:rPr lang="en-GB" dirty="0"/>
              <a:t>Gravitational field strength, resistance, current, specific heat capacity</a:t>
            </a:r>
          </a:p>
          <a:p>
            <a:r>
              <a:rPr lang="en-GB" dirty="0"/>
              <a:t>Using an equation from the formula sheet (F 74% =0) (H 32%= 0) </a:t>
            </a:r>
          </a:p>
          <a:p>
            <a:r>
              <a:rPr lang="en-GB" dirty="0"/>
              <a:t>Pressure and molecules (68% = 0) </a:t>
            </a:r>
          </a:p>
          <a:p>
            <a:r>
              <a:rPr lang="en-GB" dirty="0"/>
              <a:t>Boiling and freezing points (F 72% = 0) (H 49%=0) and reading this off a graph</a:t>
            </a:r>
          </a:p>
          <a:p>
            <a:endParaRPr lang="en-GB" dirty="0"/>
          </a:p>
          <a:p>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180743CE-B22D-409B-91E6-5476A7EC0074}"/>
              </a:ext>
            </a:extLst>
          </p:cNvPr>
          <p:cNvSpPr>
            <a:spLocks noGrp="1"/>
          </p:cNvSpPr>
          <p:nvPr>
            <p:ph type="sldNum" sz="quarter" idx="4"/>
          </p:nvPr>
        </p:nvSpPr>
        <p:spPr/>
        <p:txBody>
          <a:bodyPr/>
          <a:lstStyle/>
          <a:p>
            <a:fld id="{9D4704D4-DAEA-4D4A-A9DC-4373E3AC7101}" type="slidenum">
              <a:rPr lang="en-GB" smtClean="0"/>
              <a:pPr/>
              <a:t>37</a:t>
            </a:fld>
            <a:endParaRPr lang="en-GB" dirty="0"/>
          </a:p>
        </p:txBody>
      </p:sp>
    </p:spTree>
    <p:extLst>
      <p:ext uri="{BB962C8B-B14F-4D97-AF65-F5344CB8AC3E}">
        <p14:creationId xmlns:p14="http://schemas.microsoft.com/office/powerpoint/2010/main" val="3998889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a:t>Knowledge and understanding: Physics Combined </a:t>
            </a:r>
            <a:endParaRPr lang="en-GB" dirty="0"/>
          </a:p>
        </p:txBody>
      </p:sp>
      <p:sp>
        <p:nvSpPr>
          <p:cNvPr id="3" name="Content Placeholder 2"/>
          <p:cNvSpPr>
            <a:spLocks noGrp="1"/>
          </p:cNvSpPr>
          <p:nvPr>
            <p:ph idx="1"/>
          </p:nvPr>
        </p:nvSpPr>
        <p:spPr>
          <a:xfrm>
            <a:off x="540000" y="1731713"/>
            <a:ext cx="8045200" cy="4406804"/>
          </a:xfrm>
        </p:spPr>
        <p:txBody>
          <a:bodyPr/>
          <a:lstStyle/>
          <a:p>
            <a:pPr marL="0" indent="0">
              <a:buNone/>
            </a:pPr>
            <a:r>
              <a:rPr lang="en-GB" dirty="0"/>
              <a:t>P2F</a:t>
            </a:r>
          </a:p>
          <a:p>
            <a:r>
              <a:rPr lang="en-GB" dirty="0"/>
              <a:t>Weight represented by an arrow (77% = 0)</a:t>
            </a:r>
          </a:p>
          <a:p>
            <a:r>
              <a:rPr lang="en-GB" dirty="0"/>
              <a:t>Changes in GPE and KE during movement (70% = 0 ) </a:t>
            </a:r>
          </a:p>
          <a:p>
            <a:r>
              <a:rPr lang="en-GB" dirty="0"/>
              <a:t>Why microwaves in electromagnetic spectrum are useful (94% = 0)</a:t>
            </a:r>
          </a:p>
          <a:p>
            <a:r>
              <a:rPr lang="en-GB" dirty="0"/>
              <a:t>Interpreting Velocity time graphs (Q6)</a:t>
            </a:r>
          </a:p>
          <a:p>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7733A6AA-9B9A-4AD1-ACEF-107DDC537096}"/>
              </a:ext>
            </a:extLst>
          </p:cNvPr>
          <p:cNvSpPr>
            <a:spLocks noGrp="1"/>
          </p:cNvSpPr>
          <p:nvPr>
            <p:ph type="sldNum" sz="quarter" idx="4"/>
          </p:nvPr>
        </p:nvSpPr>
        <p:spPr/>
        <p:txBody>
          <a:bodyPr/>
          <a:lstStyle/>
          <a:p>
            <a:fld id="{9D4704D4-DAEA-4D4A-A9DC-4373E3AC7101}" type="slidenum">
              <a:rPr lang="en-GB" smtClean="0"/>
              <a:pPr/>
              <a:t>38</a:t>
            </a:fld>
            <a:endParaRPr lang="en-GB" dirty="0"/>
          </a:p>
        </p:txBody>
      </p:sp>
    </p:spTree>
    <p:extLst>
      <p:ext uri="{BB962C8B-B14F-4D97-AF65-F5344CB8AC3E}">
        <p14:creationId xmlns:p14="http://schemas.microsoft.com/office/powerpoint/2010/main" val="755993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dirty="0"/>
              <a:t>Knowledge and understanding: Physics Combined </a:t>
            </a:r>
          </a:p>
        </p:txBody>
      </p:sp>
      <p:sp>
        <p:nvSpPr>
          <p:cNvPr id="3" name="Content Placeholder 2"/>
          <p:cNvSpPr>
            <a:spLocks noGrp="1"/>
          </p:cNvSpPr>
          <p:nvPr>
            <p:ph idx="1"/>
          </p:nvPr>
        </p:nvSpPr>
        <p:spPr/>
        <p:txBody>
          <a:bodyPr/>
          <a:lstStyle/>
          <a:p>
            <a:pPr marL="0" indent="0">
              <a:buNone/>
            </a:pPr>
            <a:r>
              <a:rPr lang="en-GB" dirty="0"/>
              <a:t>P1H</a:t>
            </a:r>
          </a:p>
          <a:p>
            <a:r>
              <a:rPr lang="en-GB" dirty="0"/>
              <a:t>Difference between AC and DC (54% = 0)</a:t>
            </a:r>
          </a:p>
          <a:p>
            <a:r>
              <a:rPr lang="en-GB" dirty="0"/>
              <a:t>Calculating the total resistance in a circuit (84% = 0)</a:t>
            </a:r>
          </a:p>
          <a:p>
            <a:r>
              <a:rPr lang="en-GB" dirty="0"/>
              <a:t>Circuit symbol for a thermistor (62% = 0)</a:t>
            </a:r>
          </a:p>
          <a:p>
            <a:r>
              <a:rPr lang="en-GB" dirty="0"/>
              <a:t>Detecting radiation (Q6)</a:t>
            </a:r>
          </a:p>
          <a:p>
            <a:pPr marL="0" indent="0">
              <a:buNone/>
            </a:pPr>
            <a:endParaRPr lang="en-GB" dirty="0"/>
          </a:p>
          <a:p>
            <a:pPr marL="0" indent="0">
              <a:buNone/>
            </a:pPr>
            <a:r>
              <a:rPr lang="en-GB" dirty="0"/>
              <a:t>P2H</a:t>
            </a:r>
          </a:p>
          <a:p>
            <a:r>
              <a:rPr lang="en-GB" dirty="0"/>
              <a:t>Transverse waves (76% = 0) </a:t>
            </a:r>
          </a:p>
          <a:p>
            <a:r>
              <a:rPr lang="en-GB" dirty="0"/>
              <a:t>Total momentum (60% = 0) </a:t>
            </a:r>
          </a:p>
          <a:p>
            <a:r>
              <a:rPr lang="en-GB" dirty="0"/>
              <a:t>Simple motor (76% = 0) </a:t>
            </a:r>
          </a:p>
          <a:p>
            <a:r>
              <a:rPr lang="en-GB" dirty="0"/>
              <a:t>Light refracts from air – glass (73% = 0)</a:t>
            </a:r>
          </a:p>
          <a:p>
            <a:endParaRPr lang="en-GB" dirty="0"/>
          </a:p>
          <a:p>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8" name="Slide Number Placeholder 7">
            <a:extLst>
              <a:ext uri="{FF2B5EF4-FFF2-40B4-BE49-F238E27FC236}">
                <a16:creationId xmlns:a16="http://schemas.microsoft.com/office/drawing/2014/main" id="{FD33973D-1054-469F-8EAC-9AAB49CC6745}"/>
              </a:ext>
            </a:extLst>
          </p:cNvPr>
          <p:cNvSpPr>
            <a:spLocks noGrp="1"/>
          </p:cNvSpPr>
          <p:nvPr>
            <p:ph type="sldNum" sz="quarter" idx="4"/>
          </p:nvPr>
        </p:nvSpPr>
        <p:spPr/>
        <p:txBody>
          <a:bodyPr/>
          <a:lstStyle/>
          <a:p>
            <a:fld id="{9D4704D4-DAEA-4D4A-A9DC-4373E3AC7101}" type="slidenum">
              <a:rPr lang="en-GB" smtClean="0"/>
              <a:pPr/>
              <a:t>39</a:t>
            </a:fld>
            <a:endParaRPr lang="en-GB" dirty="0"/>
          </a:p>
        </p:txBody>
      </p:sp>
    </p:spTree>
    <p:extLst>
      <p:ext uri="{BB962C8B-B14F-4D97-AF65-F5344CB8AC3E}">
        <p14:creationId xmlns:p14="http://schemas.microsoft.com/office/powerpoint/2010/main" val="162973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of the session</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4" name="Content Placeholder 3"/>
          <p:cNvSpPr>
            <a:spLocks noGrp="1"/>
          </p:cNvSpPr>
          <p:nvPr>
            <p:ph idx="1"/>
          </p:nvPr>
        </p:nvSpPr>
        <p:spPr/>
        <p:txBody>
          <a:bodyPr/>
          <a:lstStyle/>
          <a:p>
            <a:r>
              <a:rPr lang="en-GB" dirty="0"/>
              <a:t>2019 Outcomes, entry patterns and grade boundaries </a:t>
            </a:r>
          </a:p>
          <a:p>
            <a:r>
              <a:rPr lang="en-GB" dirty="0"/>
              <a:t>Information in AQA Insight reports</a:t>
            </a:r>
          </a:p>
          <a:p>
            <a:r>
              <a:rPr lang="en-GB" dirty="0"/>
              <a:t>Key areas of challenge:</a:t>
            </a:r>
          </a:p>
          <a:p>
            <a:pPr lvl="1">
              <a:buSzPct val="50000"/>
              <a:buFont typeface="Courier New" panose="02070309020205020404" pitchFamily="49" charset="0"/>
              <a:buChar char="o"/>
            </a:pPr>
            <a:r>
              <a:rPr lang="en-GB" dirty="0"/>
              <a:t>practical skills</a:t>
            </a:r>
          </a:p>
          <a:p>
            <a:pPr lvl="1">
              <a:buSzPct val="50000"/>
              <a:buFont typeface="Courier New" panose="02070309020205020404" pitchFamily="49" charset="0"/>
              <a:buChar char="o"/>
            </a:pPr>
            <a:r>
              <a:rPr lang="en-GB" dirty="0"/>
              <a:t>maths</a:t>
            </a:r>
          </a:p>
          <a:p>
            <a:pPr lvl="1">
              <a:buSzPct val="50000"/>
              <a:buFont typeface="Courier New" panose="02070309020205020404" pitchFamily="49" charset="0"/>
              <a:buChar char="o"/>
            </a:pPr>
            <a:r>
              <a:rPr lang="en-GB" dirty="0"/>
              <a:t>extended response</a:t>
            </a:r>
          </a:p>
          <a:p>
            <a:pPr lvl="1">
              <a:buSzPct val="50000"/>
              <a:buFont typeface="Courier New" panose="02070309020205020404" pitchFamily="49" charset="0"/>
              <a:buChar char="o"/>
            </a:pPr>
            <a:r>
              <a:rPr lang="en-GB" dirty="0"/>
              <a:t>knowledge </a:t>
            </a:r>
            <a:r>
              <a:rPr lang="en-GB"/>
              <a:t>and understanding</a:t>
            </a:r>
            <a:endParaRPr lang="en-GB" dirty="0"/>
          </a:p>
          <a:p>
            <a:r>
              <a:rPr lang="en-GB" dirty="0"/>
              <a:t>Entry Level Certificate</a:t>
            </a:r>
          </a:p>
          <a:p>
            <a:r>
              <a:rPr lang="en-GB" dirty="0"/>
              <a:t>Looking ahead…including key questions for mock analysis? </a:t>
            </a:r>
          </a:p>
          <a:p>
            <a:endParaRPr lang="en-GB" dirty="0"/>
          </a:p>
        </p:txBody>
      </p:sp>
      <p:sp>
        <p:nvSpPr>
          <p:cNvPr id="5" name="Slide Number Placeholder 4">
            <a:extLst>
              <a:ext uri="{FF2B5EF4-FFF2-40B4-BE49-F238E27FC236}">
                <a16:creationId xmlns:a16="http://schemas.microsoft.com/office/drawing/2014/main" id="{E66ABFAD-7438-433A-8407-7CE95631235E}"/>
              </a:ext>
            </a:extLst>
          </p:cNvPr>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3443514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A6B9C-849A-4FFD-AB5B-BE40248EE961}"/>
              </a:ext>
            </a:extLst>
          </p:cNvPr>
          <p:cNvSpPr>
            <a:spLocks noGrp="1"/>
          </p:cNvSpPr>
          <p:nvPr>
            <p:ph type="title"/>
          </p:nvPr>
        </p:nvSpPr>
        <p:spPr/>
        <p:txBody>
          <a:bodyPr/>
          <a:lstStyle/>
          <a:p>
            <a:r>
              <a:rPr lang="en-GB" dirty="0"/>
              <a:t>Entry Level Certificate</a:t>
            </a:r>
          </a:p>
        </p:txBody>
      </p:sp>
      <p:sp>
        <p:nvSpPr>
          <p:cNvPr id="3" name="Footer Placeholder 2">
            <a:extLst>
              <a:ext uri="{FF2B5EF4-FFF2-40B4-BE49-F238E27FC236}">
                <a16:creationId xmlns:a16="http://schemas.microsoft.com/office/drawing/2014/main" id="{17158353-CF08-4648-94CC-CDC85E1D6C92}"/>
              </a:ext>
            </a:extLst>
          </p:cNvPr>
          <p:cNvSpPr>
            <a:spLocks noGrp="1"/>
          </p:cNvSpPr>
          <p:nvPr>
            <p:ph type="ftr" sz="quarter" idx="11"/>
          </p:nvPr>
        </p:nvSpPr>
        <p:spPr/>
        <p:txBody>
          <a:bodyPr/>
          <a:lstStyle/>
          <a:p>
            <a:r>
              <a:rPr lang="en-US"/>
              <a:t>Copyright © AQA and its licensors. All rights reserved.</a:t>
            </a:r>
            <a:endParaRPr lang="en-US" dirty="0"/>
          </a:p>
        </p:txBody>
      </p:sp>
      <p:sp>
        <p:nvSpPr>
          <p:cNvPr id="6" name="Slide Number Placeholder 5">
            <a:extLst>
              <a:ext uri="{FF2B5EF4-FFF2-40B4-BE49-F238E27FC236}">
                <a16:creationId xmlns:a16="http://schemas.microsoft.com/office/drawing/2014/main" id="{8E11AA4E-72FC-4EB2-A1EC-C459771FFBEC}"/>
              </a:ext>
            </a:extLst>
          </p:cNvPr>
          <p:cNvSpPr>
            <a:spLocks noGrp="1"/>
          </p:cNvSpPr>
          <p:nvPr>
            <p:ph type="sldNum" sz="quarter" idx="4"/>
          </p:nvPr>
        </p:nvSpPr>
        <p:spPr/>
        <p:txBody>
          <a:bodyPr/>
          <a:lstStyle/>
          <a:p>
            <a:fld id="{9D4704D4-DAEA-4D4A-A9DC-4373E3AC7101}" type="slidenum">
              <a:rPr lang="en-GB" smtClean="0"/>
              <a:pPr/>
              <a:t>40</a:t>
            </a:fld>
            <a:endParaRPr lang="en-GB" dirty="0"/>
          </a:p>
        </p:txBody>
      </p:sp>
    </p:spTree>
    <p:extLst>
      <p:ext uri="{BB962C8B-B14F-4D97-AF65-F5344CB8AC3E}">
        <p14:creationId xmlns:p14="http://schemas.microsoft.com/office/powerpoint/2010/main" val="2042912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F0300-0B30-4F90-8999-FD7C138606CF}"/>
              </a:ext>
            </a:extLst>
          </p:cNvPr>
          <p:cNvSpPr>
            <a:spLocks noGrp="1"/>
          </p:cNvSpPr>
          <p:nvPr>
            <p:ph type="title"/>
          </p:nvPr>
        </p:nvSpPr>
        <p:spPr/>
        <p:txBody>
          <a:bodyPr/>
          <a:lstStyle/>
          <a:p>
            <a:r>
              <a:rPr lang="en-GB"/>
              <a:t>Key messages</a:t>
            </a:r>
            <a:endParaRPr lang="en-GB" dirty="0"/>
          </a:p>
        </p:txBody>
      </p:sp>
      <p:sp>
        <p:nvSpPr>
          <p:cNvPr id="3" name="Footer Placeholder 2">
            <a:extLst>
              <a:ext uri="{FF2B5EF4-FFF2-40B4-BE49-F238E27FC236}">
                <a16:creationId xmlns:a16="http://schemas.microsoft.com/office/drawing/2014/main" id="{D1320559-7AF3-45D0-9AA8-7678831E527A}"/>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5FE35A06-7C7A-4253-832F-FFB35B3531DE}"/>
              </a:ext>
            </a:extLst>
          </p:cNvPr>
          <p:cNvSpPr>
            <a:spLocks noGrp="1"/>
          </p:cNvSpPr>
          <p:nvPr>
            <p:ph idx="1"/>
          </p:nvPr>
        </p:nvSpPr>
        <p:spPr/>
        <p:txBody>
          <a:bodyPr/>
          <a:lstStyle/>
          <a:p>
            <a:r>
              <a:rPr lang="en-GB" dirty="0"/>
              <a:t>2019 was the second year of the assessment of the new ELC specification.</a:t>
            </a:r>
          </a:p>
          <a:p>
            <a:endParaRPr lang="en-GB" dirty="0"/>
          </a:p>
          <a:p>
            <a:r>
              <a:rPr lang="en-GB" dirty="0"/>
              <a:t>Most schools followed the guidance provided on the website, but some are still making use of resources and forms relating to the old specification, resulting in additional work at short notice.</a:t>
            </a:r>
          </a:p>
          <a:p>
            <a:endParaRPr lang="en-GB" dirty="0"/>
          </a:p>
          <a:p>
            <a:r>
              <a:rPr lang="en-GB" dirty="0"/>
              <a:t>Further details of strengths and weaknesses can be found in the </a:t>
            </a:r>
            <a:r>
              <a:rPr lang="en-GB" i="1" dirty="0"/>
              <a:t>Examiner’s report</a:t>
            </a:r>
            <a:r>
              <a:rPr lang="en-GB" dirty="0"/>
              <a:t>, published on the Secure Key Materials website.</a:t>
            </a:r>
          </a:p>
          <a:p>
            <a:endParaRPr lang="en-GB" dirty="0"/>
          </a:p>
          <a:p>
            <a:endParaRPr lang="en-GB" dirty="0"/>
          </a:p>
          <a:p>
            <a:endParaRPr lang="en-GB" dirty="0"/>
          </a:p>
        </p:txBody>
      </p:sp>
      <p:sp>
        <p:nvSpPr>
          <p:cNvPr id="8" name="Slide Number Placeholder 7">
            <a:extLst>
              <a:ext uri="{FF2B5EF4-FFF2-40B4-BE49-F238E27FC236}">
                <a16:creationId xmlns:a16="http://schemas.microsoft.com/office/drawing/2014/main" id="{8350D724-14CC-4DDB-B356-1EA6E8B5D654}"/>
              </a:ext>
            </a:extLst>
          </p:cNvPr>
          <p:cNvSpPr>
            <a:spLocks noGrp="1"/>
          </p:cNvSpPr>
          <p:nvPr>
            <p:ph type="sldNum" sz="quarter" idx="4"/>
          </p:nvPr>
        </p:nvSpPr>
        <p:spPr/>
        <p:txBody>
          <a:bodyPr/>
          <a:lstStyle/>
          <a:p>
            <a:fld id="{9D4704D4-DAEA-4D4A-A9DC-4373E3AC7101}" type="slidenum">
              <a:rPr lang="en-GB" smtClean="0"/>
              <a:pPr/>
              <a:t>41</a:t>
            </a:fld>
            <a:endParaRPr lang="en-GB" dirty="0"/>
          </a:p>
        </p:txBody>
      </p:sp>
    </p:spTree>
    <p:extLst>
      <p:ext uri="{BB962C8B-B14F-4D97-AF65-F5344CB8AC3E}">
        <p14:creationId xmlns:p14="http://schemas.microsoft.com/office/powerpoint/2010/main" val="3113732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4E84-93E0-43B8-AB8F-A4CDC5A7298A}"/>
              </a:ext>
            </a:extLst>
          </p:cNvPr>
          <p:cNvSpPr>
            <a:spLocks noGrp="1"/>
          </p:cNvSpPr>
          <p:nvPr>
            <p:ph type="title"/>
          </p:nvPr>
        </p:nvSpPr>
        <p:spPr/>
        <p:txBody>
          <a:bodyPr/>
          <a:lstStyle/>
          <a:p>
            <a:r>
              <a:rPr lang="en-GB" dirty="0"/>
              <a:t>Examiner’s report – investigations (1 of 2)</a:t>
            </a:r>
          </a:p>
        </p:txBody>
      </p:sp>
      <p:sp>
        <p:nvSpPr>
          <p:cNvPr id="3" name="Footer Placeholder 2">
            <a:extLst>
              <a:ext uri="{FF2B5EF4-FFF2-40B4-BE49-F238E27FC236}">
                <a16:creationId xmlns:a16="http://schemas.microsoft.com/office/drawing/2014/main" id="{C2B648C8-57AC-4AAA-A378-6D78C02A464B}"/>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E3577D11-7ABC-4B93-B74B-D0B0A6F6EA17}"/>
              </a:ext>
            </a:extLst>
          </p:cNvPr>
          <p:cNvSpPr>
            <a:spLocks noGrp="1"/>
          </p:cNvSpPr>
          <p:nvPr>
            <p:ph idx="1"/>
          </p:nvPr>
        </p:nvSpPr>
        <p:spPr/>
        <p:txBody>
          <a:bodyPr/>
          <a:lstStyle/>
          <a:p>
            <a:r>
              <a:rPr lang="en-GB" dirty="0"/>
              <a:t>It is evident that a number of centres are co-teaching ELC with the Trilogy specification and, therefore, submitted TDAs based on the Required </a:t>
            </a:r>
            <a:r>
              <a:rPr lang="en-GB" dirty="0" err="1"/>
              <a:t>Practicals</a:t>
            </a:r>
            <a:r>
              <a:rPr lang="en-GB" dirty="0"/>
              <a:t> for the Double Science programme. These are, as stated, </a:t>
            </a:r>
            <a:r>
              <a:rPr lang="en-GB" dirty="0" err="1"/>
              <a:t>practicals</a:t>
            </a:r>
            <a:r>
              <a:rPr lang="en-GB" dirty="0"/>
              <a:t>, not investigations. Care needs to be taken that the practical is adapted so that it does allow ELC students to demonstrate achievement in all the Skill areas, particularly in Skill areas A, C and D. The work must also be part of the ELC specification eg Hooke’s Law is not required for ELC and cannot be submitted.</a:t>
            </a:r>
          </a:p>
          <a:p>
            <a:endParaRPr lang="en-GB" dirty="0"/>
          </a:p>
          <a:p>
            <a:endParaRPr lang="en-GB" dirty="0"/>
          </a:p>
        </p:txBody>
      </p:sp>
      <p:sp>
        <p:nvSpPr>
          <p:cNvPr id="8" name="Slide Number Placeholder 7">
            <a:extLst>
              <a:ext uri="{FF2B5EF4-FFF2-40B4-BE49-F238E27FC236}">
                <a16:creationId xmlns:a16="http://schemas.microsoft.com/office/drawing/2014/main" id="{965A90B8-6A5C-4EA5-B6AA-1F906A98E03B}"/>
              </a:ext>
            </a:extLst>
          </p:cNvPr>
          <p:cNvSpPr>
            <a:spLocks noGrp="1"/>
          </p:cNvSpPr>
          <p:nvPr>
            <p:ph type="sldNum" sz="quarter" idx="4"/>
          </p:nvPr>
        </p:nvSpPr>
        <p:spPr/>
        <p:txBody>
          <a:bodyPr/>
          <a:lstStyle/>
          <a:p>
            <a:fld id="{9D4704D4-DAEA-4D4A-A9DC-4373E3AC7101}" type="slidenum">
              <a:rPr lang="en-GB" smtClean="0"/>
              <a:pPr/>
              <a:t>42</a:t>
            </a:fld>
            <a:endParaRPr lang="en-GB" dirty="0"/>
          </a:p>
        </p:txBody>
      </p:sp>
    </p:spTree>
    <p:extLst>
      <p:ext uri="{BB962C8B-B14F-4D97-AF65-F5344CB8AC3E}">
        <p14:creationId xmlns:p14="http://schemas.microsoft.com/office/powerpoint/2010/main" val="2624973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4E84-93E0-43B8-AB8F-A4CDC5A7298A}"/>
              </a:ext>
            </a:extLst>
          </p:cNvPr>
          <p:cNvSpPr>
            <a:spLocks noGrp="1"/>
          </p:cNvSpPr>
          <p:nvPr>
            <p:ph type="title"/>
          </p:nvPr>
        </p:nvSpPr>
        <p:spPr/>
        <p:txBody>
          <a:bodyPr/>
          <a:lstStyle/>
          <a:p>
            <a:r>
              <a:rPr lang="en-GB" dirty="0"/>
              <a:t>Examiner’s report – investigations (2 of 2) </a:t>
            </a:r>
          </a:p>
        </p:txBody>
      </p:sp>
      <p:sp>
        <p:nvSpPr>
          <p:cNvPr id="3" name="Footer Placeholder 2">
            <a:extLst>
              <a:ext uri="{FF2B5EF4-FFF2-40B4-BE49-F238E27FC236}">
                <a16:creationId xmlns:a16="http://schemas.microsoft.com/office/drawing/2014/main" id="{C2B648C8-57AC-4AAA-A378-6D78C02A464B}"/>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E3577D11-7ABC-4B93-B74B-D0B0A6F6EA17}"/>
              </a:ext>
            </a:extLst>
          </p:cNvPr>
          <p:cNvSpPr>
            <a:spLocks noGrp="1"/>
          </p:cNvSpPr>
          <p:nvPr>
            <p:ph idx="1"/>
          </p:nvPr>
        </p:nvSpPr>
        <p:spPr/>
        <p:txBody>
          <a:bodyPr/>
          <a:lstStyle/>
          <a:p>
            <a:r>
              <a:rPr lang="en-GB" dirty="0"/>
              <a:t>It is important that any TDA is designed so that all the criteria for the Skill Areas can be addressed within the capability of the students. Some centres carried out investigations which had several independent variables so it was very difficult for students to understand what they were doing or to draw any conclusions; a single independent variable should be the aim. </a:t>
            </a:r>
          </a:p>
        </p:txBody>
      </p:sp>
      <p:sp>
        <p:nvSpPr>
          <p:cNvPr id="8" name="Slide Number Placeholder 7">
            <a:extLst>
              <a:ext uri="{FF2B5EF4-FFF2-40B4-BE49-F238E27FC236}">
                <a16:creationId xmlns:a16="http://schemas.microsoft.com/office/drawing/2014/main" id="{9F924DFE-E4EB-4D61-AE53-B1DA6ECDDD49}"/>
              </a:ext>
            </a:extLst>
          </p:cNvPr>
          <p:cNvSpPr>
            <a:spLocks noGrp="1"/>
          </p:cNvSpPr>
          <p:nvPr>
            <p:ph type="sldNum" sz="quarter" idx="4"/>
          </p:nvPr>
        </p:nvSpPr>
        <p:spPr/>
        <p:txBody>
          <a:bodyPr/>
          <a:lstStyle/>
          <a:p>
            <a:fld id="{9D4704D4-DAEA-4D4A-A9DC-4373E3AC7101}" type="slidenum">
              <a:rPr lang="en-GB" smtClean="0"/>
              <a:pPr/>
              <a:t>43</a:t>
            </a:fld>
            <a:endParaRPr lang="en-GB" dirty="0"/>
          </a:p>
        </p:txBody>
      </p:sp>
    </p:spTree>
    <p:extLst>
      <p:ext uri="{BB962C8B-B14F-4D97-AF65-F5344CB8AC3E}">
        <p14:creationId xmlns:p14="http://schemas.microsoft.com/office/powerpoint/2010/main" val="2306743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372E-91C4-4C3F-A0A1-EECFD4E4B491}"/>
              </a:ext>
            </a:extLst>
          </p:cNvPr>
          <p:cNvSpPr>
            <a:spLocks noGrp="1"/>
          </p:cNvSpPr>
          <p:nvPr>
            <p:ph type="title"/>
          </p:nvPr>
        </p:nvSpPr>
        <p:spPr/>
        <p:txBody>
          <a:bodyPr/>
          <a:lstStyle/>
          <a:p>
            <a:r>
              <a:rPr lang="en-GB"/>
              <a:t>Unit Award Scheme support for ELC</a:t>
            </a:r>
            <a:endParaRPr lang="en-GB" dirty="0"/>
          </a:p>
        </p:txBody>
      </p:sp>
      <p:sp>
        <p:nvSpPr>
          <p:cNvPr id="3" name="Footer Placeholder 2">
            <a:extLst>
              <a:ext uri="{FF2B5EF4-FFF2-40B4-BE49-F238E27FC236}">
                <a16:creationId xmlns:a16="http://schemas.microsoft.com/office/drawing/2014/main" id="{6E63B703-F0B7-49FD-AEBD-866C0EE1EC19}"/>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590BACDA-628D-4758-8686-7F6E99BDCB4B}"/>
              </a:ext>
            </a:extLst>
          </p:cNvPr>
          <p:cNvSpPr>
            <a:spLocks noGrp="1"/>
          </p:cNvSpPr>
          <p:nvPr>
            <p:ph idx="1"/>
          </p:nvPr>
        </p:nvSpPr>
        <p:spPr/>
        <p:txBody>
          <a:bodyPr/>
          <a:lstStyle/>
          <a:p>
            <a:r>
              <a:rPr lang="en-GB" dirty="0"/>
              <a:t>If your learners need a little more support achieving the ELC in science, then AQA’s </a:t>
            </a:r>
            <a:r>
              <a:rPr lang="en-GB" dirty="0">
                <a:hlinkClick r:id="rId2"/>
              </a:rPr>
              <a:t>Unit Award Scheme</a:t>
            </a:r>
            <a:r>
              <a:rPr lang="en-GB" dirty="0"/>
              <a:t> (UAS) can offer a step by step approach to gaining the qualification. The scheme is based around learners being rewarded with a certificate for each unit they successfully complete. We have written units that link to the ELC science (5960) specification. A learner can complete as many or as few UAS units as they are able.</a:t>
            </a:r>
          </a:p>
          <a:p>
            <a:r>
              <a:rPr lang="en-GB" dirty="0"/>
              <a:t>To find out more, including training and cost implications, follow the link to the UAS pages above or contact the UAS team directly at: </a:t>
            </a:r>
            <a:r>
              <a:rPr lang="en-GB" dirty="0">
                <a:hlinkClick r:id="rId3"/>
              </a:rPr>
              <a:t>unitawardscheme@aqa.org.uk</a:t>
            </a:r>
            <a:r>
              <a:rPr lang="en-GB" dirty="0"/>
              <a:t> or 01423 534 235.</a:t>
            </a:r>
          </a:p>
        </p:txBody>
      </p:sp>
      <p:sp>
        <p:nvSpPr>
          <p:cNvPr id="8" name="Slide Number Placeholder 7">
            <a:extLst>
              <a:ext uri="{FF2B5EF4-FFF2-40B4-BE49-F238E27FC236}">
                <a16:creationId xmlns:a16="http://schemas.microsoft.com/office/drawing/2014/main" id="{22C88CA2-D116-434F-A159-8CD3C7983B01}"/>
              </a:ext>
            </a:extLst>
          </p:cNvPr>
          <p:cNvSpPr>
            <a:spLocks noGrp="1"/>
          </p:cNvSpPr>
          <p:nvPr>
            <p:ph type="sldNum" sz="quarter" idx="4"/>
          </p:nvPr>
        </p:nvSpPr>
        <p:spPr/>
        <p:txBody>
          <a:bodyPr/>
          <a:lstStyle/>
          <a:p>
            <a:fld id="{9D4704D4-DAEA-4D4A-A9DC-4373E3AC7101}" type="slidenum">
              <a:rPr lang="en-GB" smtClean="0"/>
              <a:pPr/>
              <a:t>44</a:t>
            </a:fld>
            <a:endParaRPr lang="en-GB" dirty="0"/>
          </a:p>
        </p:txBody>
      </p:sp>
    </p:spTree>
    <p:extLst>
      <p:ext uri="{BB962C8B-B14F-4D97-AF65-F5344CB8AC3E}">
        <p14:creationId xmlns:p14="http://schemas.microsoft.com/office/powerpoint/2010/main" val="3985048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3A76-6BAE-41E1-980B-E4A1BDCCE1D1}"/>
              </a:ext>
            </a:extLst>
          </p:cNvPr>
          <p:cNvSpPr>
            <a:spLocks noGrp="1"/>
          </p:cNvSpPr>
          <p:nvPr>
            <p:ph type="title"/>
          </p:nvPr>
        </p:nvSpPr>
        <p:spPr/>
        <p:txBody>
          <a:bodyPr/>
          <a:lstStyle/>
          <a:p>
            <a:r>
              <a:rPr lang="en-GB" dirty="0"/>
              <a:t>Research</a:t>
            </a:r>
          </a:p>
        </p:txBody>
      </p:sp>
      <p:sp>
        <p:nvSpPr>
          <p:cNvPr id="3" name="Footer Placeholder 2">
            <a:extLst>
              <a:ext uri="{FF2B5EF4-FFF2-40B4-BE49-F238E27FC236}">
                <a16:creationId xmlns:a16="http://schemas.microsoft.com/office/drawing/2014/main" id="{502548DA-E1B3-441E-B457-B2FF850C3238}"/>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17C354B1-65B6-4CA9-99DF-41F696B74CE2}"/>
              </a:ext>
            </a:extLst>
          </p:cNvPr>
          <p:cNvSpPr>
            <a:spLocks noGrp="1"/>
          </p:cNvSpPr>
          <p:nvPr>
            <p:ph idx="1"/>
          </p:nvPr>
        </p:nvSpPr>
        <p:spPr/>
        <p:txBody>
          <a:bodyPr/>
          <a:lstStyle/>
          <a:p>
            <a:r>
              <a:rPr lang="en-GB" dirty="0"/>
              <a:t>Anecdotal evidence from teachers suggests that students who follow the Entry Level Certificate feel more able to engage with GCSE exams than they would have been without it.</a:t>
            </a:r>
          </a:p>
          <a:p>
            <a:r>
              <a:rPr lang="en-GB" dirty="0"/>
              <a:t>The modular, assessment on demand, structure supports those learners who need regular positive feedback, especially when combined with the use of the Unit Award Scheme to certificate achievement at regular intervals.</a:t>
            </a:r>
          </a:p>
          <a:p>
            <a:r>
              <a:rPr lang="en-GB" dirty="0"/>
              <a:t>It is very difficult to document the effect of entering ELC alongside GCSE as both are awarded to the same students at the same time. </a:t>
            </a:r>
          </a:p>
        </p:txBody>
      </p:sp>
      <p:sp>
        <p:nvSpPr>
          <p:cNvPr id="8" name="Slide Number Placeholder 7">
            <a:extLst>
              <a:ext uri="{FF2B5EF4-FFF2-40B4-BE49-F238E27FC236}">
                <a16:creationId xmlns:a16="http://schemas.microsoft.com/office/drawing/2014/main" id="{086D4F1C-0610-4783-9B06-3EE3309ED100}"/>
              </a:ext>
            </a:extLst>
          </p:cNvPr>
          <p:cNvSpPr>
            <a:spLocks noGrp="1"/>
          </p:cNvSpPr>
          <p:nvPr>
            <p:ph type="sldNum" sz="quarter" idx="4"/>
          </p:nvPr>
        </p:nvSpPr>
        <p:spPr/>
        <p:txBody>
          <a:bodyPr/>
          <a:lstStyle/>
          <a:p>
            <a:fld id="{9D4704D4-DAEA-4D4A-A9DC-4373E3AC7101}" type="slidenum">
              <a:rPr lang="en-GB" smtClean="0"/>
              <a:pPr/>
              <a:t>45</a:t>
            </a:fld>
            <a:endParaRPr lang="en-GB" dirty="0"/>
          </a:p>
        </p:txBody>
      </p:sp>
    </p:spTree>
    <p:extLst>
      <p:ext uri="{BB962C8B-B14F-4D97-AF65-F5344CB8AC3E}">
        <p14:creationId xmlns:p14="http://schemas.microsoft.com/office/powerpoint/2010/main" val="1152790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A2FE1-B255-46AF-BED7-E9F08318365C}"/>
              </a:ext>
            </a:extLst>
          </p:cNvPr>
          <p:cNvSpPr>
            <a:spLocks noGrp="1"/>
          </p:cNvSpPr>
          <p:nvPr>
            <p:ph type="title"/>
          </p:nvPr>
        </p:nvSpPr>
        <p:spPr/>
        <p:txBody>
          <a:bodyPr/>
          <a:lstStyle/>
          <a:p>
            <a:r>
              <a:rPr lang="en-GB" dirty="0"/>
              <a:t>Discussion of impact of use of ELC</a:t>
            </a:r>
          </a:p>
        </p:txBody>
      </p:sp>
      <p:sp>
        <p:nvSpPr>
          <p:cNvPr id="3" name="Footer Placeholder 2">
            <a:extLst>
              <a:ext uri="{FF2B5EF4-FFF2-40B4-BE49-F238E27FC236}">
                <a16:creationId xmlns:a16="http://schemas.microsoft.com/office/drawing/2014/main" id="{56733366-1AFD-4900-9140-F0F5AAF55180}"/>
              </a:ext>
            </a:extLst>
          </p:cNvPr>
          <p:cNvSpPr>
            <a:spLocks noGrp="1"/>
          </p:cNvSpPr>
          <p:nvPr>
            <p:ph type="ftr" sz="quarter" idx="10"/>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C9B331A9-562F-4B97-90D3-7133B60C69D0}"/>
              </a:ext>
            </a:extLst>
          </p:cNvPr>
          <p:cNvSpPr>
            <a:spLocks noGrp="1"/>
          </p:cNvSpPr>
          <p:nvPr>
            <p:ph type="sldNum" sz="quarter" idx="4"/>
          </p:nvPr>
        </p:nvSpPr>
        <p:spPr/>
        <p:txBody>
          <a:bodyPr/>
          <a:lstStyle/>
          <a:p>
            <a:fld id="{9D4704D4-DAEA-4D4A-A9DC-4373E3AC7101}" type="slidenum">
              <a:rPr lang="en-GB" smtClean="0"/>
              <a:pPr/>
              <a:t>46</a:t>
            </a:fld>
            <a:endParaRPr lang="en-GB" dirty="0"/>
          </a:p>
        </p:txBody>
      </p:sp>
    </p:spTree>
    <p:extLst>
      <p:ext uri="{BB962C8B-B14F-4D97-AF65-F5344CB8AC3E}">
        <p14:creationId xmlns:p14="http://schemas.microsoft.com/office/powerpoint/2010/main" val="565809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Looking ahead…</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6" name="Slide Number Placeholder 5">
            <a:extLst>
              <a:ext uri="{FF2B5EF4-FFF2-40B4-BE49-F238E27FC236}">
                <a16:creationId xmlns:a16="http://schemas.microsoft.com/office/drawing/2014/main" id="{7F713B91-C069-4A21-85F9-59372E0E8048}"/>
              </a:ext>
            </a:extLst>
          </p:cNvPr>
          <p:cNvSpPr>
            <a:spLocks noGrp="1"/>
          </p:cNvSpPr>
          <p:nvPr>
            <p:ph type="sldNum" sz="quarter" idx="4"/>
          </p:nvPr>
        </p:nvSpPr>
        <p:spPr/>
        <p:txBody>
          <a:bodyPr/>
          <a:lstStyle/>
          <a:p>
            <a:fld id="{9D4704D4-DAEA-4D4A-A9DC-4373E3AC7101}" type="slidenum">
              <a:rPr lang="en-GB" smtClean="0"/>
              <a:pPr/>
              <a:t>47</a:t>
            </a:fld>
            <a:endParaRPr lang="en-GB" dirty="0"/>
          </a:p>
        </p:txBody>
      </p:sp>
    </p:spTree>
    <p:extLst>
      <p:ext uri="{BB962C8B-B14F-4D97-AF65-F5344CB8AC3E}">
        <p14:creationId xmlns:p14="http://schemas.microsoft.com/office/powerpoint/2010/main" val="878592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Paper 1 mocks 2019 </a:t>
            </a:r>
          </a:p>
        </p:txBody>
      </p:sp>
      <p:sp>
        <p:nvSpPr>
          <p:cNvPr id="3" name="Content Placeholder 2"/>
          <p:cNvSpPr>
            <a:spLocks noGrp="1"/>
          </p:cNvSpPr>
          <p:nvPr>
            <p:ph idx="1"/>
          </p:nvPr>
        </p:nvSpPr>
        <p:spPr/>
        <p:txBody>
          <a:bodyPr/>
          <a:lstStyle/>
          <a:p>
            <a:r>
              <a:rPr lang="en-GB" dirty="0"/>
              <a:t>Using key questions for mock analysis to drive focused  intervention </a:t>
            </a:r>
          </a:p>
          <a:p>
            <a:r>
              <a:rPr lang="en-GB" dirty="0"/>
              <a:t>Identify skills:</a:t>
            </a:r>
          </a:p>
          <a:p>
            <a:pPr lvl="2"/>
            <a:r>
              <a:rPr lang="en-GB" dirty="0"/>
              <a:t>working scientifically</a:t>
            </a:r>
          </a:p>
          <a:p>
            <a:pPr lvl="2"/>
            <a:r>
              <a:rPr lang="en-GB" dirty="0"/>
              <a:t>maths</a:t>
            </a:r>
          </a:p>
          <a:p>
            <a:pPr lvl="2"/>
            <a:r>
              <a:rPr lang="en-GB" dirty="0"/>
              <a:t>required </a:t>
            </a:r>
            <a:r>
              <a:rPr lang="en-GB" dirty="0" err="1"/>
              <a:t>practicals</a:t>
            </a:r>
            <a:endParaRPr lang="en-GB" dirty="0"/>
          </a:p>
          <a:p>
            <a:pPr lvl="2"/>
            <a:r>
              <a:rPr lang="en-GB" dirty="0"/>
              <a:t>graphs</a:t>
            </a:r>
          </a:p>
          <a:p>
            <a:pPr lvl="2"/>
            <a:r>
              <a:rPr lang="en-GB" dirty="0"/>
              <a:t>formulas</a:t>
            </a:r>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a:extLst>
              <a:ext uri="{FF2B5EF4-FFF2-40B4-BE49-F238E27FC236}">
                <a16:creationId xmlns:a16="http://schemas.microsoft.com/office/drawing/2014/main" id="{79517A12-A0BE-43CF-B895-52C74EF3F769}"/>
              </a:ext>
            </a:extLst>
          </p:cNvPr>
          <p:cNvSpPr>
            <a:spLocks noGrp="1"/>
          </p:cNvSpPr>
          <p:nvPr>
            <p:ph type="sldNum" sz="quarter" idx="4"/>
          </p:nvPr>
        </p:nvSpPr>
        <p:spPr/>
        <p:txBody>
          <a:bodyPr/>
          <a:lstStyle/>
          <a:p>
            <a:fld id="{9D4704D4-DAEA-4D4A-A9DC-4373E3AC7101}" type="slidenum">
              <a:rPr lang="en-GB" smtClean="0"/>
              <a:pPr/>
              <a:t>48</a:t>
            </a:fld>
            <a:endParaRPr lang="en-GB" dirty="0"/>
          </a:p>
        </p:txBody>
      </p:sp>
    </p:spTree>
    <p:extLst>
      <p:ext uri="{BB962C8B-B14F-4D97-AF65-F5344CB8AC3E}">
        <p14:creationId xmlns:p14="http://schemas.microsoft.com/office/powerpoint/2010/main" val="3421141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 2019 Paper 1 Foundation </a:t>
            </a:r>
          </a:p>
        </p:txBody>
      </p:sp>
      <p:sp>
        <p:nvSpPr>
          <p:cNvPr id="4" name="Footer Placeholder 3"/>
          <p:cNvSpPr>
            <a:spLocks noGrp="1"/>
          </p:cNvSpPr>
          <p:nvPr>
            <p:ph type="ftr" sz="quarter" idx="10"/>
          </p:nvPr>
        </p:nvSpPr>
        <p:spPr/>
        <p:txBody>
          <a:bodyPr/>
          <a:lstStyle/>
          <a:p>
            <a:r>
              <a:rPr lang="en-US"/>
              <a:t>Copyright © AQA and its licensors. All rights reserved.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0926679"/>
              </p:ext>
            </p:extLst>
          </p:nvPr>
        </p:nvGraphicFramePr>
        <p:xfrm>
          <a:off x="539750" y="1731963"/>
          <a:ext cx="8045129" cy="3959625"/>
        </p:xfrm>
        <a:graphic>
          <a:graphicData uri="http://schemas.openxmlformats.org/drawingml/2006/table">
            <a:tbl>
              <a:tblPr/>
              <a:tblGrid>
                <a:gridCol w="508765">
                  <a:extLst>
                    <a:ext uri="{9D8B030D-6E8A-4147-A177-3AD203B41FA5}">
                      <a16:colId xmlns:a16="http://schemas.microsoft.com/office/drawing/2014/main" val="20000"/>
                    </a:ext>
                  </a:extLst>
                </a:gridCol>
                <a:gridCol w="2297817">
                  <a:extLst>
                    <a:ext uri="{9D8B030D-6E8A-4147-A177-3AD203B41FA5}">
                      <a16:colId xmlns:a16="http://schemas.microsoft.com/office/drawing/2014/main" val="20001"/>
                    </a:ext>
                  </a:extLst>
                </a:gridCol>
                <a:gridCol w="571478">
                  <a:extLst>
                    <a:ext uri="{9D8B030D-6E8A-4147-A177-3AD203B41FA5}">
                      <a16:colId xmlns:a16="http://schemas.microsoft.com/office/drawing/2014/main" val="20002"/>
                    </a:ext>
                  </a:extLst>
                </a:gridCol>
                <a:gridCol w="2333534">
                  <a:extLst>
                    <a:ext uri="{9D8B030D-6E8A-4147-A177-3AD203B41FA5}">
                      <a16:colId xmlns:a16="http://schemas.microsoft.com/office/drawing/2014/main" val="20003"/>
                    </a:ext>
                  </a:extLst>
                </a:gridCol>
                <a:gridCol w="571478">
                  <a:extLst>
                    <a:ext uri="{9D8B030D-6E8A-4147-A177-3AD203B41FA5}">
                      <a16:colId xmlns:a16="http://schemas.microsoft.com/office/drawing/2014/main" val="20004"/>
                    </a:ext>
                  </a:extLst>
                </a:gridCol>
                <a:gridCol w="1762057">
                  <a:extLst>
                    <a:ext uri="{9D8B030D-6E8A-4147-A177-3AD203B41FA5}">
                      <a16:colId xmlns:a16="http://schemas.microsoft.com/office/drawing/2014/main" val="20005"/>
                    </a:ext>
                  </a:extLst>
                </a:gridCol>
              </a:tblGrid>
              <a:tr h="297091">
                <a:tc gridSpan="6">
                  <a:txBody>
                    <a:bodyPr/>
                    <a:lstStyle/>
                    <a:p>
                      <a:pPr algn="ctr" fontAlgn="t"/>
                      <a:r>
                        <a:rPr lang="en-GB" sz="1400" b="0" i="0" u="none" strike="noStrike" dirty="0">
                          <a:solidFill>
                            <a:srgbClr val="000000"/>
                          </a:solidFill>
                          <a:effectLst/>
                          <a:latin typeface="Arial"/>
                        </a:rPr>
                        <a:t>Mock analysis  Combined  Trilogy </a:t>
                      </a:r>
                    </a:p>
                    <a:p>
                      <a:pPr algn="l" fontAlgn="t"/>
                      <a:r>
                        <a:rPr lang="en-GB" sz="1000" b="0" i="0" u="none" strike="noStrike" dirty="0">
                          <a:solidFill>
                            <a:srgbClr val="000000"/>
                          </a:solidFill>
                          <a:effectLst/>
                          <a:latin typeface="Arial"/>
                        </a:rPr>
                        <a:t> </a:t>
                      </a:r>
                    </a:p>
                  </a:txBody>
                  <a:tcPr marL="7144" marR="7144" marT="7089" marB="0">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t"/>
                      <a:endParaRPr lang="en-GB" sz="1000" b="0" i="0" u="none" strike="noStrike" dirty="0">
                        <a:solidFill>
                          <a:srgbClr val="000000"/>
                        </a:solidFill>
                        <a:effectLst/>
                        <a:latin typeface="Arial"/>
                      </a:endParaRP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b"/>
                      <a:endParaRPr lang="en-GB" sz="1000" b="0" i="0" u="none" strike="noStrike" dirty="0">
                        <a:solidFill>
                          <a:srgbClr val="000000"/>
                        </a:solidFill>
                        <a:effectLst/>
                        <a:latin typeface="Calibri"/>
                      </a:endParaRPr>
                    </a:p>
                  </a:txBody>
                  <a:tcPr marL="7089" marR="7089" marT="708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GB" sz="1000" b="0" i="0" u="none" strike="noStrike" dirty="0">
                        <a:solidFill>
                          <a:srgbClr val="000000"/>
                        </a:solidFill>
                        <a:effectLst/>
                        <a:latin typeface="Calibri"/>
                      </a:endParaRPr>
                    </a:p>
                  </a:txBody>
                  <a:tcPr marL="7089" marR="7089" marT="708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GB" sz="1000" b="0" i="0" u="none" strike="noStrike" dirty="0">
                        <a:solidFill>
                          <a:srgbClr val="000000"/>
                        </a:solidFill>
                        <a:effectLst/>
                        <a:latin typeface="Calibri"/>
                      </a:endParaRPr>
                    </a:p>
                  </a:txBody>
                  <a:tcPr marL="7089" marR="7089" marT="708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GB" sz="1000" b="0" i="0" u="none" strike="noStrike" dirty="0">
                        <a:solidFill>
                          <a:srgbClr val="000000"/>
                        </a:solidFill>
                        <a:effectLst/>
                        <a:latin typeface="Calibri"/>
                      </a:endParaRPr>
                    </a:p>
                  </a:txBody>
                  <a:tcPr marL="7089" marR="7089" marT="708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0124">
                <a:tc>
                  <a:txBody>
                    <a:bodyPr/>
                    <a:lstStyle/>
                    <a:p>
                      <a:pPr algn="l" fontAlgn="t"/>
                      <a:r>
                        <a:rPr lang="en-GB" sz="1000" b="0" i="0" u="none" strike="noStrike">
                          <a:solidFill>
                            <a:srgbClr val="000000"/>
                          </a:solidFill>
                          <a:effectLst/>
                          <a:latin typeface="Arial"/>
                        </a:rPr>
                        <a:t>B1F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Arial"/>
                        </a:rPr>
                        <a:t>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GB" sz="1000" b="0" i="0" u="none" strike="noStrike">
                          <a:solidFill>
                            <a:srgbClr val="000000"/>
                          </a:solidFill>
                          <a:effectLst/>
                          <a:latin typeface="Arial"/>
                        </a:rPr>
                        <a:t>C1F</a:t>
                      </a:r>
                    </a:p>
                  </a:txBody>
                  <a:tcPr marL="7144" marR="7144" marT="7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000" b="0" i="0" u="none" strike="noStrike">
                          <a:solidFill>
                            <a:srgbClr val="000000"/>
                          </a:solidFill>
                          <a:effectLst/>
                          <a:latin typeface="Arial"/>
                        </a:rPr>
                        <a:t> </a:t>
                      </a:r>
                    </a:p>
                  </a:txBody>
                  <a:tcPr marL="7144" marR="7144" marT="7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GB" sz="1000" b="0" i="0" u="none" strike="noStrike">
                          <a:solidFill>
                            <a:srgbClr val="000000"/>
                          </a:solidFill>
                          <a:effectLst/>
                          <a:latin typeface="Arial"/>
                        </a:rPr>
                        <a:t>P1F</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GB" sz="1000" b="0" i="0" u="none" strike="noStrike">
                          <a:solidFill>
                            <a:srgbClr val="000000"/>
                          </a:solidFill>
                          <a:effectLst/>
                          <a:latin typeface="Arial"/>
                        </a:rPr>
                        <a:t>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170124">
                <a:tc>
                  <a:txBody>
                    <a:bodyPr/>
                    <a:lstStyle/>
                    <a:p>
                      <a:pPr algn="l" fontAlgn="t"/>
                      <a:r>
                        <a:rPr lang="en-GB" sz="1000" b="0" i="0" u="none" strike="noStrike">
                          <a:solidFill>
                            <a:srgbClr val="000000"/>
                          </a:solidFill>
                          <a:effectLst/>
                          <a:latin typeface="Arial"/>
                        </a:rPr>
                        <a:t>2.2</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00" b="0" i="0" u="none" strike="noStrike" dirty="0">
                          <a:solidFill>
                            <a:srgbClr val="000000"/>
                          </a:solidFill>
                          <a:effectLst/>
                          <a:latin typeface="Arial"/>
                        </a:rPr>
                        <a:t>Surface area: volume ratio</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000" b="0" i="0" u="none" strike="noStrike">
                          <a:solidFill>
                            <a:srgbClr val="000000"/>
                          </a:solidFill>
                          <a:effectLst/>
                          <a:latin typeface="Arial"/>
                        </a:rPr>
                        <a:t>2.1</a:t>
                      </a:r>
                    </a:p>
                  </a:txBody>
                  <a:tcPr marL="7144" marR="7144" marT="7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Electrolysis RP</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000" b="0" i="0" u="none" strike="noStrike">
                          <a:solidFill>
                            <a:srgbClr val="000000"/>
                          </a:solidFill>
                          <a:effectLst/>
                          <a:latin typeface="Arial"/>
                        </a:rPr>
                        <a:t>1.4</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Repeatability</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170124">
                <a:tc>
                  <a:txBody>
                    <a:bodyPr/>
                    <a:lstStyle/>
                    <a:p>
                      <a:pPr algn="l" fontAlgn="t"/>
                      <a:r>
                        <a:rPr lang="en-GB" sz="1000" b="0" i="0" u="none" strike="noStrike">
                          <a:solidFill>
                            <a:srgbClr val="000000"/>
                          </a:solidFill>
                          <a:effectLst/>
                          <a:latin typeface="Arial"/>
                        </a:rPr>
                        <a:t>3.5</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00" b="0" i="0" u="none" strike="noStrike">
                          <a:solidFill>
                            <a:srgbClr val="000000"/>
                          </a:solidFill>
                          <a:effectLst/>
                          <a:latin typeface="Arial"/>
                        </a:rPr>
                        <a:t>RP using a microscope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1000" b="0" i="0" u="none" strike="noStrike">
                          <a:solidFill>
                            <a:srgbClr val="000000"/>
                          </a:solidFill>
                          <a:effectLst/>
                          <a:latin typeface="Arial"/>
                        </a:rPr>
                        <a:t>2.2</a:t>
                      </a:r>
                    </a:p>
                  </a:txBody>
                  <a:tcPr marL="7144" marR="7144" marT="7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a:solidFill>
                            <a:srgbClr val="000000"/>
                          </a:solidFill>
                          <a:effectLst/>
                          <a:latin typeface="Arial"/>
                        </a:rPr>
                        <a:t>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000" b="0" i="0" u="none" strike="noStrike">
                          <a:solidFill>
                            <a:srgbClr val="000000"/>
                          </a:solidFill>
                          <a:effectLst/>
                          <a:latin typeface="Arial"/>
                        </a:rPr>
                        <a:t>1.5</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a:solidFill>
                            <a:srgbClr val="000000"/>
                          </a:solidFill>
                          <a:effectLst/>
                          <a:latin typeface="Arial"/>
                        </a:rPr>
                        <a:t>Formula calculate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70124">
                <a:tc>
                  <a:txBody>
                    <a:bodyPr/>
                    <a:lstStyle/>
                    <a:p>
                      <a:pPr algn="l" fontAlgn="t"/>
                      <a:r>
                        <a:rPr lang="en-GB" sz="1000" b="0" i="0" u="none" strike="noStrike">
                          <a:solidFill>
                            <a:srgbClr val="000000"/>
                          </a:solidFill>
                          <a:effectLst/>
                          <a:latin typeface="Arial"/>
                        </a:rPr>
                        <a:t>3.6</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00" b="0" i="0" u="none" strike="noStrike">
                          <a:solidFill>
                            <a:srgbClr val="000000"/>
                          </a:solidFill>
                          <a:effectLst/>
                          <a:latin typeface="Arial"/>
                        </a:rPr>
                        <a:t>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1000" b="0" i="0" u="none" strike="noStrike">
                          <a:solidFill>
                            <a:srgbClr val="000000"/>
                          </a:solidFill>
                          <a:effectLst/>
                          <a:latin typeface="Arial"/>
                        </a:rPr>
                        <a:t>2.3</a:t>
                      </a:r>
                    </a:p>
                  </a:txBody>
                  <a:tcPr marL="7144" marR="7144" marT="7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a:solidFill>
                            <a:srgbClr val="000000"/>
                          </a:solidFill>
                          <a:effectLst/>
                          <a:latin typeface="Arial"/>
                        </a:rPr>
                        <a:t>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000" b="0" i="0" u="none" strike="noStrike">
                          <a:solidFill>
                            <a:srgbClr val="000000"/>
                          </a:solidFill>
                          <a:effectLst/>
                          <a:latin typeface="Arial"/>
                        </a:rPr>
                        <a:t>1.6</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Formula recall</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70124">
                <a:tc>
                  <a:txBody>
                    <a:bodyPr/>
                    <a:lstStyle/>
                    <a:p>
                      <a:pPr algn="l" fontAlgn="t"/>
                      <a:r>
                        <a:rPr lang="en-GB" sz="1000" b="0" i="0" u="none" strike="noStrike">
                          <a:solidFill>
                            <a:srgbClr val="000000"/>
                          </a:solidFill>
                          <a:effectLst/>
                          <a:latin typeface="Arial"/>
                        </a:rPr>
                        <a:t>3.7</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00" b="0" i="0" u="none" strike="noStrike">
                          <a:solidFill>
                            <a:srgbClr val="000000"/>
                          </a:solidFill>
                          <a:effectLst/>
                          <a:latin typeface="Arial"/>
                        </a:rPr>
                        <a:t>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1000" b="0" i="0" u="none" strike="noStrike">
                          <a:solidFill>
                            <a:srgbClr val="000000"/>
                          </a:solidFill>
                          <a:effectLst/>
                          <a:latin typeface="Arial"/>
                        </a:rPr>
                        <a:t>2.4</a:t>
                      </a:r>
                    </a:p>
                  </a:txBody>
                  <a:tcPr marL="7144" marR="7144" marT="7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a:solidFill>
                            <a:srgbClr val="000000"/>
                          </a:solidFill>
                          <a:effectLst/>
                          <a:latin typeface="Arial"/>
                        </a:rPr>
                        <a:t>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000" b="0" i="0" u="none" strike="noStrike">
                          <a:solidFill>
                            <a:srgbClr val="000000"/>
                          </a:solidFill>
                          <a:effectLst/>
                          <a:latin typeface="Arial"/>
                        </a:rPr>
                        <a:t>1.8</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a:solidFill>
                            <a:srgbClr val="000000"/>
                          </a:solidFill>
                          <a:effectLst/>
                          <a:latin typeface="Arial"/>
                        </a:rPr>
                        <a:t>Formula calculate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70124">
                <a:tc>
                  <a:txBody>
                    <a:bodyPr/>
                    <a:lstStyle/>
                    <a:p>
                      <a:pPr algn="l" fontAlgn="t"/>
                      <a:r>
                        <a:rPr lang="en-GB" sz="1000" b="0" i="0" u="none" strike="noStrike">
                          <a:solidFill>
                            <a:srgbClr val="000000"/>
                          </a:solidFill>
                          <a:effectLst/>
                          <a:latin typeface="Arial"/>
                        </a:rPr>
                        <a:t>4.3</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00" b="0" i="0" u="none" strike="noStrike" dirty="0">
                          <a:solidFill>
                            <a:srgbClr val="000000"/>
                          </a:solidFill>
                          <a:effectLst/>
                          <a:latin typeface="Arial"/>
                        </a:rPr>
                        <a:t>Magnification calculation</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r>
                        <a:rPr lang="en-GB" sz="1000" b="0" i="0" u="none" strike="noStrike">
                          <a:solidFill>
                            <a:srgbClr val="000000"/>
                          </a:solidFill>
                          <a:effectLst/>
                          <a:latin typeface="Arial"/>
                        </a:rPr>
                        <a:t>2.5</a:t>
                      </a:r>
                    </a:p>
                  </a:txBody>
                  <a:tcPr marL="7144" marR="7144" marT="7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Calculating gradient of a line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t"/>
                      <a:r>
                        <a:rPr lang="en-GB" sz="1000" b="0" i="0" u="none" strike="noStrike">
                          <a:solidFill>
                            <a:srgbClr val="000000"/>
                          </a:solidFill>
                          <a:effectLst/>
                          <a:latin typeface="Arial"/>
                        </a:rPr>
                        <a:t>2.1</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Control variables</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212655">
                <a:tc>
                  <a:txBody>
                    <a:bodyPr/>
                    <a:lstStyle/>
                    <a:p>
                      <a:pPr algn="l" fontAlgn="t"/>
                      <a:r>
                        <a:rPr lang="en-GB" sz="1000" b="0" i="0" u="none" strike="noStrike">
                          <a:solidFill>
                            <a:srgbClr val="000000"/>
                          </a:solidFill>
                          <a:effectLst/>
                          <a:latin typeface="Arial"/>
                        </a:rPr>
                        <a:t>4.4</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00" b="0" i="0" u="none" strike="noStrike" dirty="0">
                          <a:solidFill>
                            <a:srgbClr val="000000"/>
                          </a:solidFill>
                          <a:effectLst/>
                          <a:latin typeface="Arial"/>
                        </a:rPr>
                        <a:t>Independent variables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1000" b="0" i="0" u="none" strike="noStrike">
                          <a:solidFill>
                            <a:srgbClr val="000000"/>
                          </a:solidFill>
                          <a:effectLst/>
                          <a:latin typeface="Arial"/>
                        </a:rPr>
                        <a:t>4.2</a:t>
                      </a:r>
                    </a:p>
                  </a:txBody>
                  <a:tcPr marL="7144" marR="7144" marT="7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Chemical calculations</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t"/>
                      <a:r>
                        <a:rPr lang="en-GB" sz="1000" b="0" i="0" u="none" strike="noStrike">
                          <a:solidFill>
                            <a:srgbClr val="000000"/>
                          </a:solidFill>
                          <a:effectLst/>
                          <a:latin typeface="Arial"/>
                        </a:rPr>
                        <a:t>2.3</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Anomalous results</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170124">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rial"/>
                        </a:rPr>
                        <a:t>5.3</a:t>
                      </a:r>
                    </a:p>
                  </a:txBody>
                  <a:tcPr marL="7144" marR="7144" marT="7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Use</a:t>
                      </a:r>
                      <a:r>
                        <a:rPr lang="en-GB" sz="1000" b="0" i="0" u="none" strike="noStrike" baseline="0" dirty="0">
                          <a:solidFill>
                            <a:srgbClr val="000000"/>
                          </a:solidFill>
                          <a:effectLst/>
                          <a:latin typeface="Arial"/>
                        </a:rPr>
                        <a:t> of </a:t>
                      </a:r>
                      <a:r>
                        <a:rPr lang="en-GB" sz="1000" b="0" i="0" u="none" strike="noStrike" dirty="0">
                          <a:solidFill>
                            <a:srgbClr val="000000"/>
                          </a:solidFill>
                          <a:effectLst/>
                          <a:latin typeface="Arial"/>
                        </a:rPr>
                        <a:t>sig figs</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t"/>
                      <a:r>
                        <a:rPr lang="en-GB" sz="1000" b="0" i="0" u="none" strike="noStrike">
                          <a:solidFill>
                            <a:srgbClr val="000000"/>
                          </a:solidFill>
                          <a:effectLst/>
                          <a:latin typeface="Arial"/>
                        </a:rPr>
                        <a:t>2.2</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Types of errors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8"/>
                  </a:ext>
                </a:extLst>
              </a:tr>
              <a:tr h="170124">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rial"/>
                        </a:rPr>
                        <a:t>6.2</a:t>
                      </a:r>
                    </a:p>
                  </a:txBody>
                  <a:tcPr marL="7144" marR="7144" marT="7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Control variables</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000" b="0" i="0" u="none" strike="noStrike">
                          <a:solidFill>
                            <a:srgbClr val="000000"/>
                          </a:solidFill>
                          <a:effectLst/>
                          <a:latin typeface="Arial"/>
                        </a:rPr>
                        <a:t>2.5</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a:solidFill>
                            <a:srgbClr val="000000"/>
                          </a:solidFill>
                          <a:effectLst/>
                          <a:latin typeface="Arial"/>
                        </a:rPr>
                        <a:t>Formula calculate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70124">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rial"/>
                        </a:rPr>
                        <a:t>6.3</a:t>
                      </a:r>
                    </a:p>
                  </a:txBody>
                  <a:tcPr marL="7144" marR="7144" marT="7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Independent variable</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000" b="0" i="0" u="none" strike="noStrike">
                          <a:solidFill>
                            <a:srgbClr val="000000"/>
                          </a:solidFill>
                          <a:effectLst/>
                          <a:latin typeface="Arial"/>
                        </a:rPr>
                        <a:t>2.7</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Formula calculate and sig fig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70124">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rial"/>
                        </a:rPr>
                        <a:t>6.5</a:t>
                      </a:r>
                    </a:p>
                  </a:txBody>
                  <a:tcPr marL="7144" marR="7144" marT="7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Chemical calculations concentration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t"/>
                      <a:r>
                        <a:rPr lang="en-GB" sz="1000" b="0" i="0" u="none" strike="noStrike">
                          <a:solidFill>
                            <a:srgbClr val="000000"/>
                          </a:solidFill>
                          <a:effectLst/>
                          <a:latin typeface="Arial"/>
                        </a:rPr>
                        <a:t>4.2</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Line graph</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11"/>
                  </a:ext>
                </a:extLst>
              </a:tr>
              <a:tr h="170124">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dirty="0">
                        <a:solidFill>
                          <a:srgbClr val="000000"/>
                        </a:solidFill>
                        <a:effectLst/>
                        <a:latin typeface="Calibri"/>
                      </a:endParaRPr>
                    </a:p>
                  </a:txBody>
                  <a:tcPr marL="7144" marR="7144"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rial"/>
                        </a:rPr>
                        <a:t>7.5</a:t>
                      </a:r>
                    </a:p>
                  </a:txBody>
                  <a:tcPr marL="7144" marR="7144" marT="70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Chemical calculations % by mass</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t"/>
                      <a:r>
                        <a:rPr lang="en-GB" sz="1000" b="0" i="0" u="none" strike="noStrike">
                          <a:solidFill>
                            <a:srgbClr val="000000"/>
                          </a:solidFill>
                          <a:effectLst/>
                          <a:latin typeface="Arial"/>
                        </a:rPr>
                        <a:t>4.6</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Quality of evidence</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2"/>
                  </a:ext>
                </a:extLst>
              </a:tr>
              <a:tr h="170124">
                <a:tc>
                  <a:txBody>
                    <a:bodyPr/>
                    <a:lstStyle/>
                    <a:p>
                      <a:pPr algn="l" fontAlgn="b"/>
                      <a:endParaRPr lang="en-GB" sz="1000" b="0" i="0" u="none" strike="noStrike" dirty="0">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GB" sz="1000" b="0" i="0" u="none" strike="noStrike">
                          <a:solidFill>
                            <a:srgbClr val="000000"/>
                          </a:solidFill>
                          <a:effectLst/>
                          <a:latin typeface="Arial"/>
                        </a:rPr>
                        <a:t>5.3</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a:solidFill>
                            <a:srgbClr val="000000"/>
                          </a:solidFill>
                          <a:effectLst/>
                          <a:latin typeface="Arial"/>
                        </a:rPr>
                        <a:t>Formula calculate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170124">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dirty="0">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1000" b="0" i="0" u="none" strike="noStrike">
                          <a:solidFill>
                            <a:srgbClr val="000000"/>
                          </a:solidFill>
                          <a:effectLst/>
                          <a:latin typeface="Arial"/>
                        </a:rPr>
                        <a:t>5.5</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Formula recall (SD)</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70124">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1000" b="0" i="0" u="none" strike="noStrike">
                          <a:solidFill>
                            <a:srgbClr val="000000"/>
                          </a:solidFill>
                          <a:effectLst/>
                          <a:latin typeface="Arial"/>
                        </a:rPr>
                        <a:t>5.6</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a:solidFill>
                            <a:srgbClr val="000000"/>
                          </a:solidFill>
                          <a:effectLst/>
                          <a:latin typeface="Arial"/>
                        </a:rPr>
                        <a:t>Formula calculate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70124">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1000" b="0" i="0" u="none" strike="noStrike">
                          <a:solidFill>
                            <a:srgbClr val="000000"/>
                          </a:solidFill>
                          <a:effectLst/>
                          <a:latin typeface="Arial"/>
                        </a:rPr>
                        <a:t>6.5</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Formula recall (SD)</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170124">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1000" b="0" i="0" u="none" strike="noStrike">
                          <a:solidFill>
                            <a:srgbClr val="000000"/>
                          </a:solidFill>
                          <a:effectLst/>
                          <a:latin typeface="Arial"/>
                        </a:rPr>
                        <a:t>6.6</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a:solidFill>
                            <a:srgbClr val="000000"/>
                          </a:solidFill>
                          <a:effectLst/>
                          <a:latin typeface="Arial"/>
                        </a:rPr>
                        <a:t>Formula calculate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170124">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dirty="0">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1000" b="0" i="0" u="none" strike="noStrike">
                          <a:solidFill>
                            <a:srgbClr val="000000"/>
                          </a:solidFill>
                          <a:effectLst/>
                          <a:latin typeface="Arial"/>
                        </a:rPr>
                        <a:t>7.2</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Formula apply (Equations sheet)</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170124">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1000" b="0" i="0" u="none" strike="noStrike">
                          <a:solidFill>
                            <a:srgbClr val="000000"/>
                          </a:solidFill>
                          <a:effectLst/>
                          <a:latin typeface="Arial"/>
                        </a:rPr>
                        <a:t>7.4</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Extended response -  explain </a:t>
                      </a:r>
                    </a:p>
                  </a:txBody>
                  <a:tcPr marL="7144" marR="7144"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0124">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144" marR="7144" marT="70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dirty="0">
                        <a:solidFill>
                          <a:srgbClr val="000000"/>
                        </a:solidFill>
                        <a:effectLst/>
                        <a:latin typeface="Calibri"/>
                      </a:endParaRPr>
                    </a:p>
                  </a:txBody>
                  <a:tcPr marL="7144" marR="7144" marT="708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
        <p:nvSpPr>
          <p:cNvPr id="3" name="TextBox 2"/>
          <p:cNvSpPr txBox="1"/>
          <p:nvPr/>
        </p:nvSpPr>
        <p:spPr>
          <a:xfrm>
            <a:off x="540000" y="4787809"/>
            <a:ext cx="4697307" cy="1292662"/>
          </a:xfrm>
          <a:prstGeom prst="rect">
            <a:avLst/>
          </a:prstGeom>
          <a:noFill/>
        </p:spPr>
        <p:txBody>
          <a:bodyPr wrap="square" lIns="0" tIns="0" rIns="0" bIns="0" rtlCol="0">
            <a:spAutoFit/>
          </a:bodyPr>
          <a:lstStyle/>
          <a:p>
            <a:r>
              <a:rPr lang="en-GB" sz="1200" b="1" dirty="0"/>
              <a:t>Key to colours used in grid</a:t>
            </a:r>
          </a:p>
          <a:p>
            <a:endParaRPr lang="en-GB" sz="1200" dirty="0"/>
          </a:p>
          <a:p>
            <a:r>
              <a:rPr lang="en-GB" sz="1200" dirty="0"/>
              <a:t>Green: questions assessing working scientifically</a:t>
            </a:r>
          </a:p>
          <a:p>
            <a:r>
              <a:rPr lang="en-GB" sz="1200" dirty="0"/>
              <a:t>Purple: questions assessing maths skills</a:t>
            </a:r>
          </a:p>
          <a:p>
            <a:r>
              <a:rPr lang="en-GB" sz="1200" dirty="0"/>
              <a:t>Red: questions assessing practical skills</a:t>
            </a:r>
          </a:p>
          <a:p>
            <a:r>
              <a:rPr lang="en-GB" sz="1200" dirty="0"/>
              <a:t>Blue: questions assessing graphing skills</a:t>
            </a:r>
          </a:p>
          <a:p>
            <a:r>
              <a:rPr lang="en-GB" sz="1200" dirty="0"/>
              <a:t>Yellow: questions assessing recall and application of equations</a:t>
            </a:r>
          </a:p>
        </p:txBody>
      </p:sp>
      <p:sp>
        <p:nvSpPr>
          <p:cNvPr id="6" name="Slide Number Placeholder 5">
            <a:extLst>
              <a:ext uri="{FF2B5EF4-FFF2-40B4-BE49-F238E27FC236}">
                <a16:creationId xmlns:a16="http://schemas.microsoft.com/office/drawing/2014/main" id="{5C98020D-D4A1-45E7-9ED2-7EF570A98220}"/>
              </a:ext>
            </a:extLst>
          </p:cNvPr>
          <p:cNvSpPr>
            <a:spLocks noGrp="1"/>
          </p:cNvSpPr>
          <p:nvPr>
            <p:ph type="sldNum" sz="quarter" idx="4"/>
          </p:nvPr>
        </p:nvSpPr>
        <p:spPr/>
        <p:txBody>
          <a:bodyPr/>
          <a:lstStyle/>
          <a:p>
            <a:fld id="{9D4704D4-DAEA-4D4A-A9DC-4373E3AC7101}" type="slidenum">
              <a:rPr lang="en-GB" smtClean="0"/>
              <a:pPr/>
              <a:t>49</a:t>
            </a:fld>
            <a:endParaRPr lang="en-GB" dirty="0"/>
          </a:p>
        </p:txBody>
      </p:sp>
    </p:spTree>
    <p:extLst>
      <p:ext uri="{BB962C8B-B14F-4D97-AF65-F5344CB8AC3E}">
        <p14:creationId xmlns:p14="http://schemas.microsoft.com/office/powerpoint/2010/main" val="316239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47EB-43F0-4863-B922-925626E40758}"/>
              </a:ext>
            </a:extLst>
          </p:cNvPr>
          <p:cNvSpPr>
            <a:spLocks noGrp="1"/>
          </p:cNvSpPr>
          <p:nvPr>
            <p:ph type="title"/>
          </p:nvPr>
        </p:nvSpPr>
        <p:spPr/>
        <p:txBody>
          <a:bodyPr/>
          <a:lstStyle/>
          <a:p>
            <a:r>
              <a:rPr lang="en-GB"/>
              <a:t>How did your students get on?</a:t>
            </a:r>
            <a:endParaRPr lang="en-GB" dirty="0"/>
          </a:p>
        </p:txBody>
      </p:sp>
      <p:sp>
        <p:nvSpPr>
          <p:cNvPr id="3" name="Footer Placeholder 2">
            <a:extLst>
              <a:ext uri="{FF2B5EF4-FFF2-40B4-BE49-F238E27FC236}">
                <a16:creationId xmlns:a16="http://schemas.microsoft.com/office/drawing/2014/main" id="{92F3D008-8E86-409D-8AE2-41BDBABEFFC0}"/>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Content Placeholder 3">
            <a:extLst>
              <a:ext uri="{FF2B5EF4-FFF2-40B4-BE49-F238E27FC236}">
                <a16:creationId xmlns:a16="http://schemas.microsoft.com/office/drawing/2014/main" id="{3F548207-888F-4234-9E62-A019A4E8CC72}"/>
              </a:ext>
            </a:extLst>
          </p:cNvPr>
          <p:cNvSpPr>
            <a:spLocks noGrp="1"/>
          </p:cNvSpPr>
          <p:nvPr>
            <p:ph idx="1"/>
          </p:nvPr>
        </p:nvSpPr>
        <p:spPr/>
        <p:txBody>
          <a:bodyPr/>
          <a:lstStyle/>
          <a:p>
            <a:r>
              <a:rPr lang="en-GB" dirty="0"/>
              <a:t>What information did you gather from students after the exams?</a:t>
            </a:r>
          </a:p>
          <a:p>
            <a:r>
              <a:rPr lang="en-GB" dirty="0"/>
              <a:t>How did you use this?</a:t>
            </a:r>
          </a:p>
          <a:p>
            <a:r>
              <a:rPr lang="en-GB" dirty="0"/>
              <a:t>Have you used ERA to identify the weaknesses and strengths demonstrated by </a:t>
            </a:r>
            <a:r>
              <a:rPr lang="en-GB" b="1" dirty="0"/>
              <a:t>your </a:t>
            </a:r>
            <a:r>
              <a:rPr lang="en-GB" dirty="0"/>
              <a:t>students?</a:t>
            </a:r>
          </a:p>
          <a:p>
            <a:r>
              <a:rPr lang="en-GB" dirty="0"/>
              <a:t>If so:</a:t>
            </a:r>
          </a:p>
          <a:p>
            <a:pPr lvl="1">
              <a:buClr>
                <a:schemeClr val="tx2"/>
              </a:buClr>
              <a:buSzPct val="50000"/>
              <a:buFont typeface="Courier New" panose="02070309020205020404" pitchFamily="49" charset="0"/>
              <a:buChar char="o"/>
            </a:pPr>
            <a:r>
              <a:rPr lang="en-GB" dirty="0"/>
              <a:t>how have you used this information to support them after their GCSEs</a:t>
            </a:r>
          </a:p>
          <a:p>
            <a:pPr lvl="1">
              <a:buClr>
                <a:schemeClr val="tx2"/>
              </a:buClr>
              <a:buSzPct val="50000"/>
              <a:buFont typeface="Courier New" panose="02070309020205020404" pitchFamily="49" charset="0"/>
              <a:buChar char="o"/>
            </a:pPr>
            <a:r>
              <a:rPr lang="en-GB" dirty="0"/>
              <a:t>how have you used this information to review your delivery of the secondary science curriculum?</a:t>
            </a:r>
          </a:p>
        </p:txBody>
      </p:sp>
      <p:sp>
        <p:nvSpPr>
          <p:cNvPr id="5" name="Slide Number Placeholder 4">
            <a:extLst>
              <a:ext uri="{FF2B5EF4-FFF2-40B4-BE49-F238E27FC236}">
                <a16:creationId xmlns:a16="http://schemas.microsoft.com/office/drawing/2014/main" id="{3C6F8B82-72F6-4773-87B4-B3F1DC6DF9C8}"/>
              </a:ext>
            </a:extLst>
          </p:cNvPr>
          <p:cNvSpPr>
            <a:spLocks noGrp="1"/>
          </p:cNvSpPr>
          <p:nvPr>
            <p:ph type="sldNum" sz="quarter" idx="4"/>
          </p:nvPr>
        </p:nvSpPr>
        <p:spPr/>
        <p:txBody>
          <a:bodyPr/>
          <a:lstStyle/>
          <a:p>
            <a:fld id="{9D4704D4-DAEA-4D4A-A9DC-4373E3AC7101}" type="slidenum">
              <a:rPr lang="en-GB" smtClean="0"/>
              <a:pPr/>
              <a:t>5</a:t>
            </a:fld>
            <a:endParaRPr lang="en-GB" dirty="0"/>
          </a:p>
        </p:txBody>
      </p:sp>
    </p:spTree>
    <p:extLst>
      <p:ext uri="{BB962C8B-B14F-4D97-AF65-F5344CB8AC3E}">
        <p14:creationId xmlns:p14="http://schemas.microsoft.com/office/powerpoint/2010/main" val="2559109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 2019 Paper 1 Higher </a:t>
            </a:r>
          </a:p>
        </p:txBody>
      </p:sp>
      <p:sp>
        <p:nvSpPr>
          <p:cNvPr id="4" name="Footer Placeholder 3"/>
          <p:cNvSpPr>
            <a:spLocks noGrp="1"/>
          </p:cNvSpPr>
          <p:nvPr>
            <p:ph type="ftr" sz="quarter" idx="10"/>
          </p:nvPr>
        </p:nvSpPr>
        <p:spPr/>
        <p:txBody>
          <a:bodyPr/>
          <a:lstStyle/>
          <a:p>
            <a:r>
              <a:rPr lang="en-US"/>
              <a:t>Copyright © AQA and its licensors. All rights reserved.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7566085"/>
              </p:ext>
            </p:extLst>
          </p:nvPr>
        </p:nvGraphicFramePr>
        <p:xfrm>
          <a:off x="540000" y="1754072"/>
          <a:ext cx="8045449" cy="2502236"/>
        </p:xfrm>
        <a:graphic>
          <a:graphicData uri="http://schemas.openxmlformats.org/drawingml/2006/table">
            <a:tbl>
              <a:tblPr/>
              <a:tblGrid>
                <a:gridCol w="567080">
                  <a:extLst>
                    <a:ext uri="{9D8B030D-6E8A-4147-A177-3AD203B41FA5}">
                      <a16:colId xmlns:a16="http://schemas.microsoft.com/office/drawing/2014/main" val="20000"/>
                    </a:ext>
                  </a:extLst>
                </a:gridCol>
                <a:gridCol w="2280135">
                  <a:extLst>
                    <a:ext uri="{9D8B030D-6E8A-4147-A177-3AD203B41FA5}">
                      <a16:colId xmlns:a16="http://schemas.microsoft.com/office/drawing/2014/main" val="20001"/>
                    </a:ext>
                  </a:extLst>
                </a:gridCol>
                <a:gridCol w="567080">
                  <a:extLst>
                    <a:ext uri="{9D8B030D-6E8A-4147-A177-3AD203B41FA5}">
                      <a16:colId xmlns:a16="http://schemas.microsoft.com/office/drawing/2014/main" val="20002"/>
                    </a:ext>
                  </a:extLst>
                </a:gridCol>
                <a:gridCol w="2315577">
                  <a:extLst>
                    <a:ext uri="{9D8B030D-6E8A-4147-A177-3AD203B41FA5}">
                      <a16:colId xmlns:a16="http://schemas.microsoft.com/office/drawing/2014/main" val="20003"/>
                    </a:ext>
                  </a:extLst>
                </a:gridCol>
                <a:gridCol w="567080">
                  <a:extLst>
                    <a:ext uri="{9D8B030D-6E8A-4147-A177-3AD203B41FA5}">
                      <a16:colId xmlns:a16="http://schemas.microsoft.com/office/drawing/2014/main" val="20004"/>
                    </a:ext>
                  </a:extLst>
                </a:gridCol>
                <a:gridCol w="1748497">
                  <a:extLst>
                    <a:ext uri="{9D8B030D-6E8A-4147-A177-3AD203B41FA5}">
                      <a16:colId xmlns:a16="http://schemas.microsoft.com/office/drawing/2014/main" val="20005"/>
                    </a:ext>
                  </a:extLst>
                </a:gridCol>
              </a:tblGrid>
              <a:tr h="170124">
                <a:tc>
                  <a:txBody>
                    <a:bodyPr/>
                    <a:lstStyle/>
                    <a:p>
                      <a:pPr algn="l" fontAlgn="t"/>
                      <a:r>
                        <a:rPr lang="en-GB" sz="1000" b="0" i="0" u="none" strike="noStrike" dirty="0">
                          <a:solidFill>
                            <a:srgbClr val="000000"/>
                          </a:solidFill>
                          <a:effectLst/>
                          <a:latin typeface="Arial"/>
                        </a:rPr>
                        <a:t>B1H </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Arial"/>
                        </a:rPr>
                        <a:t> </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Arial"/>
                        </a:rPr>
                        <a:t>C1H</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GB" sz="1000" b="0" i="0" u="none" strike="noStrike" dirty="0">
                          <a:solidFill>
                            <a:srgbClr val="000000"/>
                          </a:solidFill>
                          <a:effectLst/>
                          <a:latin typeface="Arial"/>
                        </a:rPr>
                        <a:t> </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GB" sz="1000" b="0" i="0" u="none" strike="noStrike">
                          <a:solidFill>
                            <a:srgbClr val="000000"/>
                          </a:solidFill>
                          <a:effectLst/>
                          <a:latin typeface="Arial"/>
                        </a:rPr>
                        <a:t>P1H</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1000" b="0" i="0" u="none" strike="noStrike">
                          <a:solidFill>
                            <a:srgbClr val="000000"/>
                          </a:solidFill>
                          <a:effectLst/>
                          <a:latin typeface="Arial"/>
                        </a:rPr>
                        <a:t> </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70124">
                <a:tc>
                  <a:txBody>
                    <a:bodyPr/>
                    <a:lstStyle/>
                    <a:p>
                      <a:pPr algn="l" fontAlgn="t"/>
                      <a:r>
                        <a:rPr lang="en-GB" sz="1000" b="0" i="0" u="none" strike="noStrike">
                          <a:solidFill>
                            <a:srgbClr val="000000"/>
                          </a:solidFill>
                          <a:effectLst/>
                          <a:latin typeface="Arial"/>
                        </a:rPr>
                        <a:t>3.4</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00" b="0" i="0" u="none" strike="noStrike" dirty="0">
                          <a:solidFill>
                            <a:srgbClr val="000000"/>
                          </a:solidFill>
                          <a:effectLst/>
                          <a:latin typeface="Arial"/>
                        </a:rPr>
                        <a:t>Draw line graph </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GB" sz="1000" b="0" i="0" u="none" strike="noStrike">
                          <a:solidFill>
                            <a:srgbClr val="000000"/>
                          </a:solidFill>
                          <a:effectLst/>
                          <a:latin typeface="Arial"/>
                        </a:rPr>
                        <a:t>1.2</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Control variables</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000" b="0" i="0" u="none" strike="noStrike">
                          <a:solidFill>
                            <a:srgbClr val="000000"/>
                          </a:solidFill>
                          <a:effectLst/>
                          <a:latin typeface="Arial"/>
                        </a:rPr>
                        <a:t>1.5</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Formula recall (SD)</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70124">
                <a:tc>
                  <a:txBody>
                    <a:bodyPr/>
                    <a:lstStyle/>
                    <a:p>
                      <a:pPr algn="l" fontAlgn="t"/>
                      <a:r>
                        <a:rPr lang="en-GB" sz="1000" b="0" i="0" u="none" strike="noStrike">
                          <a:solidFill>
                            <a:srgbClr val="000000"/>
                          </a:solidFill>
                          <a:effectLst/>
                          <a:latin typeface="Arial"/>
                        </a:rPr>
                        <a:t>4.6</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00" b="0" i="0" u="none" strike="noStrike" dirty="0">
                          <a:solidFill>
                            <a:srgbClr val="000000"/>
                          </a:solidFill>
                          <a:effectLst/>
                          <a:latin typeface="Arial"/>
                        </a:rPr>
                        <a:t>SA: </a:t>
                      </a:r>
                      <a:r>
                        <a:rPr lang="en-GB" sz="1000" b="0" i="0" u="none" strike="noStrike" dirty="0" err="1">
                          <a:solidFill>
                            <a:srgbClr val="000000"/>
                          </a:solidFill>
                          <a:effectLst/>
                          <a:latin typeface="Arial"/>
                        </a:rPr>
                        <a:t>vol</a:t>
                      </a:r>
                      <a:r>
                        <a:rPr lang="en-GB" sz="1000" b="0" i="0" u="none" strike="noStrike" dirty="0">
                          <a:solidFill>
                            <a:srgbClr val="000000"/>
                          </a:solidFill>
                          <a:effectLst/>
                          <a:latin typeface="Arial"/>
                        </a:rPr>
                        <a:t> ratio applied </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t"/>
                      <a:r>
                        <a:rPr lang="en-GB" sz="1000" b="0" i="0" u="none" strike="noStrike">
                          <a:solidFill>
                            <a:srgbClr val="000000"/>
                          </a:solidFill>
                          <a:effectLst/>
                          <a:latin typeface="Arial"/>
                        </a:rPr>
                        <a:t>1.3</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Independent variable</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GB" sz="1000" b="0" i="0" u="none" strike="noStrike">
                          <a:solidFill>
                            <a:srgbClr val="000000"/>
                          </a:solidFill>
                          <a:effectLst/>
                          <a:latin typeface="Arial"/>
                        </a:rPr>
                        <a:t>1.6</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a:solidFill>
                            <a:srgbClr val="000000"/>
                          </a:solidFill>
                          <a:effectLst/>
                          <a:latin typeface="Arial"/>
                        </a:rPr>
                        <a:t>Formula calculate </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70124">
                <a:tc>
                  <a:txBody>
                    <a:bodyPr/>
                    <a:lstStyle/>
                    <a:p>
                      <a:pPr algn="l" fontAlgn="t"/>
                      <a:r>
                        <a:rPr lang="en-GB" sz="1000" b="0" i="0" u="none" strike="noStrike">
                          <a:solidFill>
                            <a:srgbClr val="000000"/>
                          </a:solidFill>
                          <a:effectLst/>
                          <a:latin typeface="Arial"/>
                        </a:rPr>
                        <a:t>5.1</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00" b="0" i="0" u="none" strike="noStrike" dirty="0">
                          <a:solidFill>
                            <a:srgbClr val="000000"/>
                          </a:solidFill>
                          <a:effectLst/>
                          <a:latin typeface="Arial"/>
                        </a:rPr>
                        <a:t>Magnification calculation</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t"/>
                      <a:r>
                        <a:rPr lang="en-GB" sz="1000" b="0" i="0" u="none" strike="noStrike">
                          <a:solidFill>
                            <a:srgbClr val="000000"/>
                          </a:solidFill>
                          <a:effectLst/>
                          <a:latin typeface="Arial"/>
                        </a:rPr>
                        <a:t>1.5</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Chemical calculations concentration </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t"/>
                      <a:r>
                        <a:rPr lang="en-GB" sz="1000" b="0" i="0" u="none" strike="noStrike">
                          <a:solidFill>
                            <a:srgbClr val="000000"/>
                          </a:solidFill>
                          <a:effectLst/>
                          <a:latin typeface="Arial"/>
                        </a:rPr>
                        <a:t>2.2</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Formula apply (Equations sheet)</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70124">
                <a:tc>
                  <a:txBody>
                    <a:bodyPr/>
                    <a:lstStyle/>
                    <a:p>
                      <a:pPr algn="l" fontAlgn="t"/>
                      <a:r>
                        <a:rPr lang="en-GB" sz="1000" b="0" i="0" u="none" strike="noStrike">
                          <a:solidFill>
                            <a:srgbClr val="000000"/>
                          </a:solidFill>
                          <a:effectLst/>
                          <a:latin typeface="Arial"/>
                        </a:rPr>
                        <a:t>5.2</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00" b="0" i="0" u="none" strike="noStrike">
                          <a:solidFill>
                            <a:srgbClr val="000000"/>
                          </a:solidFill>
                          <a:effectLst/>
                          <a:latin typeface="Arial"/>
                        </a:rPr>
                        <a:t>RP using a microscope </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000" b="0" i="0" u="none" strike="noStrike">
                          <a:solidFill>
                            <a:srgbClr val="000000"/>
                          </a:solidFill>
                          <a:effectLst/>
                          <a:latin typeface="Arial"/>
                        </a:rPr>
                        <a:t>2.5</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Chemical calculations % by mass</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t"/>
                      <a:r>
                        <a:rPr lang="en-GB" sz="1000" b="0" i="0" u="none" strike="noStrike" dirty="0">
                          <a:solidFill>
                            <a:srgbClr val="000000"/>
                          </a:solidFill>
                          <a:effectLst/>
                          <a:latin typeface="Arial"/>
                        </a:rPr>
                        <a:t>3.2</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Formula unit conversion </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70124">
                <a:tc>
                  <a:txBody>
                    <a:bodyPr/>
                    <a:lstStyle/>
                    <a:p>
                      <a:pPr algn="l" fontAlgn="b"/>
                      <a:endParaRPr lang="en-GB" sz="1000" b="0" i="0" u="none" strike="noStrike">
                        <a:solidFill>
                          <a:srgbClr val="000000"/>
                        </a:solidFill>
                        <a:effectLst/>
                        <a:latin typeface="Calibri"/>
                      </a:endParaRPr>
                    </a:p>
                  </a:txBody>
                  <a:tcPr marL="7089" marR="7089" marT="70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7089" marR="7089" marT="708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GB" sz="1000" b="0" i="0" u="none" strike="noStrike">
                          <a:solidFill>
                            <a:srgbClr val="000000"/>
                          </a:solidFill>
                          <a:effectLst/>
                          <a:latin typeface="Arial"/>
                        </a:rPr>
                        <a:t>4.6</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Multiplying using standard form</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t"/>
                      <a:r>
                        <a:rPr lang="en-GB" sz="1000" b="0" i="0" u="none" strike="noStrike">
                          <a:solidFill>
                            <a:srgbClr val="000000"/>
                          </a:solidFill>
                          <a:effectLst/>
                          <a:latin typeface="Arial"/>
                        </a:rPr>
                        <a:t>5.2</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Control variables</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318983">
                <a:tc>
                  <a:txBody>
                    <a:bodyPr/>
                    <a:lstStyle/>
                    <a:p>
                      <a:pPr algn="l" fontAlgn="b"/>
                      <a:endParaRPr lang="en-GB" sz="1000" b="0" i="0" u="none" strike="noStrike">
                        <a:solidFill>
                          <a:srgbClr val="000000"/>
                        </a:solidFill>
                        <a:effectLst/>
                        <a:latin typeface="Calibri"/>
                      </a:endParaRPr>
                    </a:p>
                  </a:txBody>
                  <a:tcPr marL="7089" marR="7089"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089" marR="7089"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1000" b="0" i="0" u="none" strike="noStrike">
                          <a:solidFill>
                            <a:srgbClr val="000000"/>
                          </a:solidFill>
                          <a:effectLst/>
                          <a:latin typeface="Arial"/>
                        </a:rPr>
                        <a:t>5.1</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Electrolysis  RP</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GB" sz="1000" b="0" i="0" u="none" strike="noStrike">
                          <a:solidFill>
                            <a:srgbClr val="000000"/>
                          </a:solidFill>
                          <a:effectLst/>
                          <a:latin typeface="Arial"/>
                        </a:rPr>
                        <a:t>5.5</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Formula recall, apply, sig figs (HD)</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70124">
                <a:tc>
                  <a:txBody>
                    <a:bodyPr/>
                    <a:lstStyle/>
                    <a:p>
                      <a:pPr algn="l" fontAlgn="b"/>
                      <a:endParaRPr lang="en-GB" sz="1000" b="0" i="0" u="none" strike="noStrike">
                        <a:solidFill>
                          <a:srgbClr val="000000"/>
                        </a:solidFill>
                        <a:effectLst/>
                        <a:latin typeface="Calibri"/>
                      </a:endParaRPr>
                    </a:p>
                  </a:txBody>
                  <a:tcPr marL="7089" marR="7089"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089" marR="7089"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1000" b="0" i="0" u="none" strike="noStrike">
                          <a:solidFill>
                            <a:srgbClr val="000000"/>
                          </a:solidFill>
                          <a:effectLst/>
                          <a:latin typeface="Arial"/>
                        </a:rPr>
                        <a:t>5.2</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a:solidFill>
                            <a:srgbClr val="000000"/>
                          </a:solidFill>
                          <a:effectLst/>
                          <a:latin typeface="Arial"/>
                        </a:rPr>
                        <a:t> </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a:solidFill>
                          <a:srgbClr val="000000"/>
                        </a:solidFill>
                        <a:effectLst/>
                        <a:latin typeface="Calibri"/>
                      </a:endParaRPr>
                    </a:p>
                  </a:txBody>
                  <a:tcPr marL="7089" marR="7089" marT="708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Calibri"/>
                      </a:endParaRPr>
                    </a:p>
                  </a:txBody>
                  <a:tcPr marL="7089" marR="7089" marT="708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170124">
                <a:tc>
                  <a:txBody>
                    <a:bodyPr/>
                    <a:lstStyle/>
                    <a:p>
                      <a:pPr algn="l" fontAlgn="b"/>
                      <a:endParaRPr lang="en-GB" sz="1000" b="0" i="0" u="none" strike="noStrike">
                        <a:solidFill>
                          <a:srgbClr val="000000"/>
                        </a:solidFill>
                        <a:effectLst/>
                        <a:latin typeface="Calibri"/>
                      </a:endParaRPr>
                    </a:p>
                  </a:txBody>
                  <a:tcPr marL="7089" marR="7089"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089" marR="7089"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1000" b="0" i="0" u="none" strike="noStrike">
                          <a:solidFill>
                            <a:srgbClr val="000000"/>
                          </a:solidFill>
                          <a:effectLst/>
                          <a:latin typeface="Arial"/>
                        </a:rPr>
                        <a:t>5.3</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a:solidFill>
                            <a:srgbClr val="000000"/>
                          </a:solidFill>
                          <a:effectLst/>
                          <a:latin typeface="Arial"/>
                        </a:rPr>
                        <a:t> </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a:solidFill>
                          <a:srgbClr val="000000"/>
                        </a:solidFill>
                        <a:effectLst/>
                        <a:latin typeface="Calibri"/>
                      </a:endParaRPr>
                    </a:p>
                  </a:txBody>
                  <a:tcPr marL="7089" marR="7089" marT="70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089" marR="7089" marT="7089" marB="0" anchor="b">
                    <a:lnL>
                      <a:noFill/>
                    </a:lnL>
                    <a:lnR>
                      <a:noFill/>
                    </a:lnR>
                    <a:lnT>
                      <a:noFill/>
                    </a:lnT>
                    <a:lnB>
                      <a:noFill/>
                    </a:lnB>
                  </a:tcPr>
                </a:tc>
                <a:extLst>
                  <a:ext uri="{0D108BD9-81ED-4DB2-BD59-A6C34878D82A}">
                    <a16:rowId xmlns:a16="http://schemas.microsoft.com/office/drawing/2014/main" val="10008"/>
                  </a:ext>
                </a:extLst>
              </a:tr>
              <a:tr h="170124">
                <a:tc>
                  <a:txBody>
                    <a:bodyPr/>
                    <a:lstStyle/>
                    <a:p>
                      <a:pPr algn="l" fontAlgn="b"/>
                      <a:endParaRPr lang="en-GB" sz="1000" b="0" i="0" u="none" strike="noStrike">
                        <a:solidFill>
                          <a:srgbClr val="000000"/>
                        </a:solidFill>
                        <a:effectLst/>
                        <a:latin typeface="Calibri"/>
                      </a:endParaRPr>
                    </a:p>
                  </a:txBody>
                  <a:tcPr marL="7089" marR="7089"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089" marR="7089"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1000" b="0" i="0" u="none" strike="noStrike">
                          <a:solidFill>
                            <a:srgbClr val="000000"/>
                          </a:solidFill>
                          <a:effectLst/>
                          <a:latin typeface="Arial"/>
                        </a:rPr>
                        <a:t>5.4</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a:solidFill>
                            <a:srgbClr val="000000"/>
                          </a:solidFill>
                          <a:effectLst/>
                          <a:latin typeface="Arial"/>
                        </a:rPr>
                        <a:t> </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a:solidFill>
                          <a:srgbClr val="000000"/>
                        </a:solidFill>
                        <a:effectLst/>
                        <a:latin typeface="Calibri"/>
                      </a:endParaRPr>
                    </a:p>
                  </a:txBody>
                  <a:tcPr marL="7089" marR="7089" marT="70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089" marR="7089" marT="7089" marB="0" anchor="b">
                    <a:lnL>
                      <a:noFill/>
                    </a:lnL>
                    <a:lnR>
                      <a:noFill/>
                    </a:lnR>
                    <a:lnT>
                      <a:noFill/>
                    </a:lnT>
                    <a:lnB>
                      <a:noFill/>
                    </a:lnB>
                  </a:tcPr>
                </a:tc>
                <a:extLst>
                  <a:ext uri="{0D108BD9-81ED-4DB2-BD59-A6C34878D82A}">
                    <a16:rowId xmlns:a16="http://schemas.microsoft.com/office/drawing/2014/main" val="10009"/>
                  </a:ext>
                </a:extLst>
              </a:tr>
              <a:tr h="170124">
                <a:tc>
                  <a:txBody>
                    <a:bodyPr/>
                    <a:lstStyle/>
                    <a:p>
                      <a:pPr algn="l" fontAlgn="b"/>
                      <a:endParaRPr lang="en-GB" sz="1000" b="0" i="0" u="none" strike="noStrike">
                        <a:solidFill>
                          <a:srgbClr val="000000"/>
                        </a:solidFill>
                        <a:effectLst/>
                        <a:latin typeface="Calibri"/>
                      </a:endParaRPr>
                    </a:p>
                  </a:txBody>
                  <a:tcPr marL="7089" marR="7089" marT="7089" marB="0" anchor="b">
                    <a:lnL>
                      <a:noFill/>
                    </a:lnL>
                    <a:lnR>
                      <a:noFill/>
                    </a:lnR>
                    <a:lnT>
                      <a:noFill/>
                    </a:lnT>
                    <a:lnB>
                      <a:noFill/>
                    </a:lnB>
                  </a:tcPr>
                </a:tc>
                <a:tc>
                  <a:txBody>
                    <a:bodyPr/>
                    <a:lstStyle/>
                    <a:p>
                      <a:pPr algn="l" fontAlgn="b"/>
                      <a:endParaRPr lang="en-GB" sz="1000" b="0" i="0" u="none" strike="noStrike" dirty="0">
                        <a:solidFill>
                          <a:srgbClr val="000000"/>
                        </a:solidFill>
                        <a:effectLst/>
                        <a:latin typeface="Calibri"/>
                      </a:endParaRPr>
                    </a:p>
                  </a:txBody>
                  <a:tcPr marL="7089" marR="7089"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1000" b="0" i="0" u="none" strike="noStrike">
                          <a:solidFill>
                            <a:srgbClr val="000000"/>
                          </a:solidFill>
                          <a:effectLst/>
                          <a:latin typeface="Arial"/>
                        </a:rPr>
                        <a:t>5.5</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Gradient of a line</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endParaRPr lang="en-GB" sz="1000" b="0" i="0" u="none" strike="noStrike">
                        <a:solidFill>
                          <a:srgbClr val="000000"/>
                        </a:solidFill>
                        <a:effectLst/>
                        <a:latin typeface="Calibri"/>
                      </a:endParaRPr>
                    </a:p>
                  </a:txBody>
                  <a:tcPr marL="7089" marR="7089" marT="70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089" marR="7089" marT="7089" marB="0" anchor="b">
                    <a:lnL>
                      <a:noFill/>
                    </a:lnL>
                    <a:lnR>
                      <a:noFill/>
                    </a:lnR>
                    <a:lnT>
                      <a:noFill/>
                    </a:lnT>
                    <a:lnB>
                      <a:noFill/>
                    </a:lnB>
                  </a:tcPr>
                </a:tc>
                <a:extLst>
                  <a:ext uri="{0D108BD9-81ED-4DB2-BD59-A6C34878D82A}">
                    <a16:rowId xmlns:a16="http://schemas.microsoft.com/office/drawing/2014/main" val="10010"/>
                  </a:ext>
                </a:extLst>
              </a:tr>
              <a:tr h="170124">
                <a:tc>
                  <a:txBody>
                    <a:bodyPr/>
                    <a:lstStyle/>
                    <a:p>
                      <a:pPr algn="l" fontAlgn="b"/>
                      <a:endParaRPr lang="en-GB" sz="1000" b="0" i="0" u="none" strike="noStrike">
                        <a:solidFill>
                          <a:srgbClr val="000000"/>
                        </a:solidFill>
                        <a:effectLst/>
                        <a:latin typeface="Calibri"/>
                      </a:endParaRPr>
                    </a:p>
                  </a:txBody>
                  <a:tcPr marL="7089" marR="7089"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089" marR="7089"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1000" b="0" i="0" u="none" strike="noStrike">
                          <a:solidFill>
                            <a:srgbClr val="000000"/>
                          </a:solidFill>
                          <a:effectLst/>
                          <a:latin typeface="Arial"/>
                        </a:rPr>
                        <a:t>5.6</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a:solidFill>
                            <a:srgbClr val="000000"/>
                          </a:solidFill>
                          <a:effectLst/>
                          <a:latin typeface="Arial"/>
                        </a:rPr>
                        <a:t> </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1000" b="0" i="0" u="none" strike="noStrike">
                        <a:solidFill>
                          <a:srgbClr val="000000"/>
                        </a:solidFill>
                        <a:effectLst/>
                        <a:latin typeface="Calibri"/>
                      </a:endParaRPr>
                    </a:p>
                  </a:txBody>
                  <a:tcPr marL="7089" marR="7089" marT="70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089" marR="7089" marT="7089" marB="0" anchor="b">
                    <a:lnL>
                      <a:noFill/>
                    </a:lnL>
                    <a:lnR>
                      <a:noFill/>
                    </a:lnR>
                    <a:lnT>
                      <a:noFill/>
                    </a:lnT>
                    <a:lnB>
                      <a:noFill/>
                    </a:lnB>
                  </a:tcPr>
                </a:tc>
                <a:extLst>
                  <a:ext uri="{0D108BD9-81ED-4DB2-BD59-A6C34878D82A}">
                    <a16:rowId xmlns:a16="http://schemas.microsoft.com/office/drawing/2014/main" val="10011"/>
                  </a:ext>
                </a:extLst>
              </a:tr>
              <a:tr h="170124">
                <a:tc>
                  <a:txBody>
                    <a:bodyPr/>
                    <a:lstStyle/>
                    <a:p>
                      <a:pPr algn="l" fontAlgn="b"/>
                      <a:endParaRPr lang="en-GB" sz="1000" b="0" i="0" u="none" strike="noStrike">
                        <a:solidFill>
                          <a:srgbClr val="000000"/>
                        </a:solidFill>
                        <a:effectLst/>
                        <a:latin typeface="Calibri"/>
                      </a:endParaRPr>
                    </a:p>
                  </a:txBody>
                  <a:tcPr marL="7089" marR="7089" marT="7089" marB="0" anchor="b">
                    <a:lnL>
                      <a:noFill/>
                    </a:lnL>
                    <a:lnR>
                      <a:noFill/>
                    </a:lnR>
                    <a:lnT>
                      <a:noFill/>
                    </a:lnT>
                    <a:lnB>
                      <a:noFill/>
                    </a:lnB>
                  </a:tcPr>
                </a:tc>
                <a:tc>
                  <a:txBody>
                    <a:bodyPr/>
                    <a:lstStyle/>
                    <a:p>
                      <a:pPr algn="l" fontAlgn="b"/>
                      <a:endParaRPr lang="en-GB" sz="1000" b="0" i="0" u="none" strike="noStrike">
                        <a:solidFill>
                          <a:srgbClr val="000000"/>
                        </a:solidFill>
                        <a:effectLst/>
                        <a:latin typeface="Calibri"/>
                      </a:endParaRPr>
                    </a:p>
                  </a:txBody>
                  <a:tcPr marL="7089" marR="7089" marT="70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en-GB" sz="1000" b="0" i="0" u="none" strike="noStrike">
                          <a:solidFill>
                            <a:srgbClr val="000000"/>
                          </a:solidFill>
                          <a:effectLst/>
                          <a:latin typeface="Arial"/>
                        </a:rPr>
                        <a:t>5.7</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000" b="0" i="0" u="none" strike="noStrike" dirty="0">
                          <a:solidFill>
                            <a:srgbClr val="000000"/>
                          </a:solidFill>
                          <a:effectLst/>
                          <a:latin typeface="Arial"/>
                        </a:rPr>
                        <a:t>Gradient of a line</a:t>
                      </a:r>
                    </a:p>
                  </a:txBody>
                  <a:tcPr marL="7089" marR="7089" marT="70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l" fontAlgn="b"/>
                      <a:endParaRPr lang="en-GB" sz="1000" b="0" i="0" u="none" strike="noStrike">
                        <a:solidFill>
                          <a:srgbClr val="000000"/>
                        </a:solidFill>
                        <a:effectLst/>
                        <a:latin typeface="Calibri"/>
                      </a:endParaRPr>
                    </a:p>
                  </a:txBody>
                  <a:tcPr marL="7089" marR="7089" marT="70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1000" b="0" i="0" u="none" strike="noStrike" dirty="0">
                        <a:solidFill>
                          <a:srgbClr val="000000"/>
                        </a:solidFill>
                        <a:effectLst/>
                        <a:latin typeface="Calibri"/>
                      </a:endParaRPr>
                    </a:p>
                  </a:txBody>
                  <a:tcPr marL="7089" marR="7089" marT="7089" marB="0" anchor="b">
                    <a:lnL>
                      <a:noFill/>
                    </a:lnL>
                    <a:lnR>
                      <a:noFill/>
                    </a:lnR>
                    <a:lnT>
                      <a:noFill/>
                    </a:lnT>
                    <a:lnB>
                      <a:noFill/>
                    </a:lnB>
                  </a:tcPr>
                </a:tc>
                <a:extLst>
                  <a:ext uri="{0D108BD9-81ED-4DB2-BD59-A6C34878D82A}">
                    <a16:rowId xmlns:a16="http://schemas.microsoft.com/office/drawing/2014/main" val="10012"/>
                  </a:ext>
                </a:extLst>
              </a:tr>
            </a:tbl>
          </a:graphicData>
        </a:graphic>
      </p:graphicFrame>
      <p:sp>
        <p:nvSpPr>
          <p:cNvPr id="5" name="TextBox 4"/>
          <p:cNvSpPr txBox="1"/>
          <p:nvPr/>
        </p:nvSpPr>
        <p:spPr>
          <a:xfrm>
            <a:off x="540000" y="4787809"/>
            <a:ext cx="4697307" cy="1292662"/>
          </a:xfrm>
          <a:prstGeom prst="rect">
            <a:avLst/>
          </a:prstGeom>
          <a:noFill/>
        </p:spPr>
        <p:txBody>
          <a:bodyPr wrap="square" lIns="0" tIns="0" rIns="0" bIns="0" rtlCol="0">
            <a:spAutoFit/>
          </a:bodyPr>
          <a:lstStyle/>
          <a:p>
            <a:r>
              <a:rPr lang="en-GB" sz="1200" b="1" dirty="0"/>
              <a:t>Key to colours used in grid</a:t>
            </a:r>
          </a:p>
          <a:p>
            <a:endParaRPr lang="en-GB" sz="1200" dirty="0"/>
          </a:p>
          <a:p>
            <a:r>
              <a:rPr lang="en-GB" sz="1200" dirty="0"/>
              <a:t>Green: questions assessing working scientifically</a:t>
            </a:r>
          </a:p>
          <a:p>
            <a:r>
              <a:rPr lang="en-GB" sz="1200" dirty="0"/>
              <a:t>Purple: questions assessing maths skills</a:t>
            </a:r>
          </a:p>
          <a:p>
            <a:r>
              <a:rPr lang="en-GB" sz="1200" dirty="0"/>
              <a:t>Red: questions assessing practical skills</a:t>
            </a:r>
          </a:p>
          <a:p>
            <a:r>
              <a:rPr lang="en-GB" sz="1200" dirty="0"/>
              <a:t>Blue: questions assessing graphing skills</a:t>
            </a:r>
          </a:p>
          <a:p>
            <a:r>
              <a:rPr lang="en-GB" sz="1200" dirty="0"/>
              <a:t>Yellow: questions assessing recall and application of equations</a:t>
            </a:r>
          </a:p>
        </p:txBody>
      </p:sp>
      <p:sp>
        <p:nvSpPr>
          <p:cNvPr id="3" name="Slide Number Placeholder 2">
            <a:extLst>
              <a:ext uri="{FF2B5EF4-FFF2-40B4-BE49-F238E27FC236}">
                <a16:creationId xmlns:a16="http://schemas.microsoft.com/office/drawing/2014/main" id="{E841AD3F-25A3-4993-9FC9-5E6908A67EB4}"/>
              </a:ext>
            </a:extLst>
          </p:cNvPr>
          <p:cNvSpPr>
            <a:spLocks noGrp="1"/>
          </p:cNvSpPr>
          <p:nvPr>
            <p:ph type="sldNum" sz="quarter" idx="4"/>
          </p:nvPr>
        </p:nvSpPr>
        <p:spPr/>
        <p:txBody>
          <a:bodyPr/>
          <a:lstStyle/>
          <a:p>
            <a:fld id="{9D4704D4-DAEA-4D4A-A9DC-4373E3AC7101}" type="slidenum">
              <a:rPr lang="en-GB" smtClean="0"/>
              <a:pPr/>
              <a:t>50</a:t>
            </a:fld>
            <a:endParaRPr lang="en-GB" dirty="0"/>
          </a:p>
        </p:txBody>
      </p:sp>
    </p:spTree>
    <p:extLst>
      <p:ext uri="{BB962C8B-B14F-4D97-AF65-F5344CB8AC3E}">
        <p14:creationId xmlns:p14="http://schemas.microsoft.com/office/powerpoint/2010/main" val="2153827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Areas of development </a:t>
            </a:r>
            <a:endParaRPr lang="en-GB" dirty="0"/>
          </a:p>
        </p:txBody>
      </p:sp>
      <p:sp>
        <p:nvSpPr>
          <p:cNvPr id="3" name="Content Placeholder 2"/>
          <p:cNvSpPr>
            <a:spLocks noGrp="1"/>
          </p:cNvSpPr>
          <p:nvPr>
            <p:ph idx="1"/>
          </p:nvPr>
        </p:nvSpPr>
        <p:spPr>
          <a:xfrm>
            <a:off x="540000" y="1731600"/>
            <a:ext cx="8045200" cy="4406400"/>
          </a:xfrm>
        </p:spPr>
        <p:txBody>
          <a:bodyPr/>
          <a:lstStyle/>
          <a:p>
            <a:pPr>
              <a:lnSpc>
                <a:spcPts val="2800"/>
              </a:lnSpc>
            </a:pPr>
            <a:r>
              <a:rPr lang="en-GB" dirty="0"/>
              <a:t>What is the focus for this term after the mocks? </a:t>
            </a:r>
          </a:p>
          <a:p>
            <a:pPr>
              <a:lnSpc>
                <a:spcPts val="2800"/>
              </a:lnSpc>
            </a:pPr>
            <a:r>
              <a:rPr lang="en-GB" dirty="0"/>
              <a:t>How are you going to analyse your mock? </a:t>
            </a:r>
          </a:p>
          <a:p>
            <a:pPr>
              <a:lnSpc>
                <a:spcPts val="2800"/>
              </a:lnSpc>
            </a:pPr>
            <a:r>
              <a:rPr lang="en-GB" dirty="0">
                <a:solidFill>
                  <a:schemeClr val="tx1"/>
                </a:solidFill>
              </a:rPr>
              <a:t>This series, there’s </a:t>
            </a:r>
            <a:r>
              <a:rPr lang="en-GB" b="1" dirty="0">
                <a:solidFill>
                  <a:srgbClr val="6464A0"/>
                </a:solidFill>
              </a:rPr>
              <a:t>27</a:t>
            </a:r>
            <a:r>
              <a:rPr lang="en-GB" dirty="0"/>
              <a:t> marks between a 4-3 and a 4-4. </a:t>
            </a:r>
          </a:p>
          <a:p>
            <a:pPr>
              <a:lnSpc>
                <a:spcPts val="2800"/>
              </a:lnSpc>
            </a:pPr>
            <a:r>
              <a:rPr lang="en-GB" dirty="0"/>
              <a:t>EAL support for extended response – how can students tackle these questions (</a:t>
            </a:r>
            <a:r>
              <a:rPr lang="en-GB" b="1" dirty="0">
                <a:solidFill>
                  <a:srgbClr val="6464A0"/>
                </a:solidFill>
              </a:rPr>
              <a:t>7</a:t>
            </a:r>
            <a:r>
              <a:rPr lang="en-GB" dirty="0"/>
              <a:t> extended response across the papers)?</a:t>
            </a:r>
          </a:p>
          <a:p>
            <a:pPr>
              <a:lnSpc>
                <a:spcPts val="2800"/>
              </a:lnSpc>
            </a:pPr>
            <a:r>
              <a:rPr lang="en-GB" dirty="0"/>
              <a:t>Low demand formulas – plugging in numbers </a:t>
            </a:r>
            <a:br>
              <a:rPr lang="en-GB" dirty="0"/>
            </a:br>
            <a:r>
              <a:rPr lang="en-GB" dirty="0"/>
              <a:t>   – </a:t>
            </a:r>
            <a:r>
              <a:rPr lang="en-GB" b="1" dirty="0">
                <a:solidFill>
                  <a:srgbClr val="6464A0"/>
                </a:solidFill>
              </a:rPr>
              <a:t>10</a:t>
            </a:r>
            <a:r>
              <a:rPr lang="en-GB" dirty="0"/>
              <a:t> marks P1 and </a:t>
            </a:r>
            <a:r>
              <a:rPr lang="en-GB" b="1" dirty="0">
                <a:solidFill>
                  <a:srgbClr val="6464A0"/>
                </a:solidFill>
              </a:rPr>
              <a:t>4</a:t>
            </a:r>
            <a:r>
              <a:rPr lang="en-GB" dirty="0"/>
              <a:t> marks P2.  </a:t>
            </a:r>
          </a:p>
          <a:p>
            <a:pPr>
              <a:lnSpc>
                <a:spcPts val="2800"/>
              </a:lnSpc>
            </a:pPr>
            <a:r>
              <a:rPr lang="en-GB" dirty="0"/>
              <a:t>Graphs – plotting and drawing lines best fit = </a:t>
            </a:r>
            <a:r>
              <a:rPr lang="en-GB" b="1" dirty="0">
                <a:solidFill>
                  <a:srgbClr val="6464A0"/>
                </a:solidFill>
              </a:rPr>
              <a:t>8</a:t>
            </a:r>
            <a:r>
              <a:rPr lang="en-GB" dirty="0"/>
              <a:t> marks.</a:t>
            </a:r>
          </a:p>
          <a:p>
            <a:pPr>
              <a:lnSpc>
                <a:spcPts val="2800"/>
              </a:lnSpc>
            </a:pPr>
            <a:r>
              <a:rPr lang="en-GB" dirty="0"/>
              <a:t>Identifying control variables and independent variables = </a:t>
            </a:r>
            <a:r>
              <a:rPr lang="en-GB" b="1" dirty="0">
                <a:solidFill>
                  <a:srgbClr val="6464A0"/>
                </a:solidFill>
              </a:rPr>
              <a:t>9</a:t>
            </a:r>
            <a:r>
              <a:rPr lang="en-GB" dirty="0"/>
              <a:t> marks.  </a:t>
            </a:r>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8" name="Slide Number Placeholder 7">
            <a:extLst>
              <a:ext uri="{FF2B5EF4-FFF2-40B4-BE49-F238E27FC236}">
                <a16:creationId xmlns:a16="http://schemas.microsoft.com/office/drawing/2014/main" id="{01037EA7-6B5D-4CCD-9D19-2E9A25CC8D2C}"/>
              </a:ext>
            </a:extLst>
          </p:cNvPr>
          <p:cNvSpPr>
            <a:spLocks noGrp="1"/>
          </p:cNvSpPr>
          <p:nvPr>
            <p:ph type="sldNum" sz="quarter" idx="4"/>
          </p:nvPr>
        </p:nvSpPr>
        <p:spPr/>
        <p:txBody>
          <a:bodyPr/>
          <a:lstStyle/>
          <a:p>
            <a:fld id="{9D4704D4-DAEA-4D4A-A9DC-4373E3AC7101}" type="slidenum">
              <a:rPr lang="en-GB" smtClean="0"/>
              <a:pPr/>
              <a:t>51</a:t>
            </a:fld>
            <a:endParaRPr lang="en-GB" dirty="0"/>
          </a:p>
        </p:txBody>
      </p:sp>
    </p:spTree>
    <p:extLst>
      <p:ext uri="{BB962C8B-B14F-4D97-AF65-F5344CB8AC3E}">
        <p14:creationId xmlns:p14="http://schemas.microsoft.com/office/powerpoint/2010/main" val="16993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2A28-85C7-4E2B-8B29-C0DFF9898A1C}"/>
              </a:ext>
            </a:extLst>
          </p:cNvPr>
          <p:cNvSpPr>
            <a:spLocks noGrp="1"/>
          </p:cNvSpPr>
          <p:nvPr>
            <p:ph type="title"/>
          </p:nvPr>
        </p:nvSpPr>
        <p:spPr/>
        <p:txBody>
          <a:bodyPr/>
          <a:lstStyle/>
          <a:p>
            <a:r>
              <a:rPr lang="en-GB" dirty="0"/>
              <a:t>Short term intervention?</a:t>
            </a:r>
          </a:p>
        </p:txBody>
      </p:sp>
      <p:sp>
        <p:nvSpPr>
          <p:cNvPr id="3" name="Content Placeholder 2">
            <a:extLst>
              <a:ext uri="{FF2B5EF4-FFF2-40B4-BE49-F238E27FC236}">
                <a16:creationId xmlns:a16="http://schemas.microsoft.com/office/drawing/2014/main" id="{12F61427-DA6A-438C-927D-856E5CFEF4E4}"/>
              </a:ext>
            </a:extLst>
          </p:cNvPr>
          <p:cNvSpPr>
            <a:spLocks noGrp="1"/>
          </p:cNvSpPr>
          <p:nvPr>
            <p:ph idx="1"/>
          </p:nvPr>
        </p:nvSpPr>
        <p:spPr/>
        <p:txBody>
          <a:bodyPr/>
          <a:lstStyle/>
          <a:p>
            <a:r>
              <a:rPr lang="en-GB" dirty="0"/>
              <a:t>Do you plan on providing revision classes every year?</a:t>
            </a:r>
          </a:p>
          <a:p>
            <a:endParaRPr lang="en-GB" dirty="0"/>
          </a:p>
          <a:p>
            <a:r>
              <a:rPr lang="en-GB" dirty="0"/>
              <a:t>What do you cover and how effective are they at increasing the performance of your students?</a:t>
            </a:r>
          </a:p>
          <a:p>
            <a:endParaRPr lang="en-GB" dirty="0"/>
          </a:p>
          <a:p>
            <a:r>
              <a:rPr lang="en-GB" dirty="0"/>
              <a:t>What implicit and explicit messages do revision classes communicate to different groups of children? </a:t>
            </a:r>
          </a:p>
          <a:p>
            <a:endParaRPr lang="en-GB" dirty="0"/>
          </a:p>
          <a:p>
            <a:r>
              <a:rPr lang="en-GB" dirty="0"/>
              <a:t>What messages do you want to communicate at this time?</a:t>
            </a:r>
          </a:p>
          <a:p>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BE71F560-BA1B-40C6-843C-1DC9571B23C6}"/>
              </a:ext>
            </a:extLst>
          </p:cNvPr>
          <p:cNvSpPr>
            <a:spLocks noGrp="1"/>
          </p:cNvSpPr>
          <p:nvPr>
            <p:ph type="ftr" sz="quarter" idx="11"/>
          </p:nvPr>
        </p:nvSpPr>
        <p:spPr/>
        <p:txBody>
          <a:bodyPr/>
          <a:lstStyle/>
          <a:p>
            <a:r>
              <a:rPr lang="en-US"/>
              <a:t>Copyright © AQA and its licensors. All rights reserved.</a:t>
            </a:r>
            <a:endParaRPr lang="en-US" dirty="0"/>
          </a:p>
        </p:txBody>
      </p:sp>
      <p:sp>
        <p:nvSpPr>
          <p:cNvPr id="8" name="Slide Number Placeholder 7">
            <a:extLst>
              <a:ext uri="{FF2B5EF4-FFF2-40B4-BE49-F238E27FC236}">
                <a16:creationId xmlns:a16="http://schemas.microsoft.com/office/drawing/2014/main" id="{3D969E9F-3AEB-4A1B-B405-B3196C125E16}"/>
              </a:ext>
            </a:extLst>
          </p:cNvPr>
          <p:cNvSpPr>
            <a:spLocks noGrp="1"/>
          </p:cNvSpPr>
          <p:nvPr>
            <p:ph type="sldNum" sz="quarter" idx="4"/>
          </p:nvPr>
        </p:nvSpPr>
        <p:spPr/>
        <p:txBody>
          <a:bodyPr/>
          <a:lstStyle/>
          <a:p>
            <a:fld id="{9D4704D4-DAEA-4D4A-A9DC-4373E3AC7101}" type="slidenum">
              <a:rPr lang="en-GB" smtClean="0"/>
              <a:pPr/>
              <a:t>52</a:t>
            </a:fld>
            <a:endParaRPr lang="en-GB" dirty="0"/>
          </a:p>
        </p:txBody>
      </p:sp>
    </p:spTree>
    <p:extLst>
      <p:ext uri="{BB962C8B-B14F-4D97-AF65-F5344CB8AC3E}">
        <p14:creationId xmlns:p14="http://schemas.microsoft.com/office/powerpoint/2010/main" val="4105732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19CA-6786-42B6-AB19-FD50A53F9BC3}"/>
              </a:ext>
            </a:extLst>
          </p:cNvPr>
          <p:cNvSpPr>
            <a:spLocks noGrp="1"/>
          </p:cNvSpPr>
          <p:nvPr>
            <p:ph type="title"/>
          </p:nvPr>
        </p:nvSpPr>
        <p:spPr/>
        <p:txBody>
          <a:bodyPr/>
          <a:lstStyle/>
          <a:p>
            <a:r>
              <a:rPr lang="en-GB"/>
              <a:t>Long term intervention</a:t>
            </a:r>
            <a:endParaRPr lang="en-GB" dirty="0"/>
          </a:p>
        </p:txBody>
      </p:sp>
      <p:sp>
        <p:nvSpPr>
          <p:cNvPr id="3" name="Content Placeholder 2">
            <a:extLst>
              <a:ext uri="{FF2B5EF4-FFF2-40B4-BE49-F238E27FC236}">
                <a16:creationId xmlns:a16="http://schemas.microsoft.com/office/drawing/2014/main" id="{21E1930F-9941-4EE6-A519-38245EF4CE47}"/>
              </a:ext>
            </a:extLst>
          </p:cNvPr>
          <p:cNvSpPr>
            <a:spLocks noGrp="1"/>
          </p:cNvSpPr>
          <p:nvPr>
            <p:ph idx="1"/>
          </p:nvPr>
        </p:nvSpPr>
        <p:spPr/>
        <p:txBody>
          <a:bodyPr/>
          <a:lstStyle/>
          <a:p>
            <a:r>
              <a:rPr lang="en-GB" dirty="0"/>
              <a:t>What does this look like in your school?</a:t>
            </a:r>
          </a:p>
          <a:p>
            <a:endParaRPr lang="en-GB" dirty="0"/>
          </a:p>
          <a:p>
            <a:r>
              <a:rPr lang="en-GB" dirty="0"/>
              <a:t>When does it start and who does it support?</a:t>
            </a:r>
          </a:p>
          <a:p>
            <a:endParaRPr lang="en-GB" dirty="0"/>
          </a:p>
          <a:p>
            <a:r>
              <a:rPr lang="en-GB" dirty="0"/>
              <a:t>What are the intended benefits of this work?</a:t>
            </a:r>
          </a:p>
          <a:p>
            <a:endParaRPr lang="en-GB" dirty="0"/>
          </a:p>
          <a:p>
            <a:r>
              <a:rPr lang="en-GB" dirty="0"/>
              <a:t>How does it fit alongside short term intervention? How are consistent messages secured?</a:t>
            </a:r>
          </a:p>
          <a:p>
            <a:endParaRPr lang="en-GB" dirty="0"/>
          </a:p>
          <a:p>
            <a:endParaRPr lang="en-GB" dirty="0"/>
          </a:p>
        </p:txBody>
      </p:sp>
      <p:sp>
        <p:nvSpPr>
          <p:cNvPr id="4" name="Footer Placeholder 3">
            <a:extLst>
              <a:ext uri="{FF2B5EF4-FFF2-40B4-BE49-F238E27FC236}">
                <a16:creationId xmlns:a16="http://schemas.microsoft.com/office/drawing/2014/main" id="{3EB923C0-9054-40C3-8801-3D1D7F122234}"/>
              </a:ext>
            </a:extLst>
          </p:cNvPr>
          <p:cNvSpPr>
            <a:spLocks noGrp="1"/>
          </p:cNvSpPr>
          <p:nvPr>
            <p:ph type="ftr" sz="quarter" idx="11"/>
          </p:nvPr>
        </p:nvSpPr>
        <p:spPr/>
        <p:txBody>
          <a:bodyPr/>
          <a:lstStyle/>
          <a:p>
            <a:r>
              <a:rPr lang="en-US"/>
              <a:t>Copyright © AQA and its licensors. All rights reserved.</a:t>
            </a:r>
            <a:endParaRPr lang="en-US" dirty="0"/>
          </a:p>
        </p:txBody>
      </p:sp>
      <p:sp>
        <p:nvSpPr>
          <p:cNvPr id="8" name="Slide Number Placeholder 7">
            <a:extLst>
              <a:ext uri="{FF2B5EF4-FFF2-40B4-BE49-F238E27FC236}">
                <a16:creationId xmlns:a16="http://schemas.microsoft.com/office/drawing/2014/main" id="{1B5BA93A-BA10-42B9-B68B-F41827725621}"/>
              </a:ext>
            </a:extLst>
          </p:cNvPr>
          <p:cNvSpPr>
            <a:spLocks noGrp="1"/>
          </p:cNvSpPr>
          <p:nvPr>
            <p:ph type="sldNum" sz="quarter" idx="4"/>
          </p:nvPr>
        </p:nvSpPr>
        <p:spPr/>
        <p:txBody>
          <a:bodyPr/>
          <a:lstStyle/>
          <a:p>
            <a:fld id="{9D4704D4-DAEA-4D4A-A9DC-4373E3AC7101}" type="slidenum">
              <a:rPr lang="en-GB" smtClean="0"/>
              <a:pPr/>
              <a:t>53</a:t>
            </a:fld>
            <a:endParaRPr lang="en-GB" dirty="0"/>
          </a:p>
        </p:txBody>
      </p:sp>
    </p:spTree>
    <p:extLst>
      <p:ext uri="{BB962C8B-B14F-4D97-AF65-F5344CB8AC3E}">
        <p14:creationId xmlns:p14="http://schemas.microsoft.com/office/powerpoint/2010/main" val="2348777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 and meetings</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4" name="Content Placeholder 3"/>
          <p:cNvSpPr>
            <a:spLocks noGrp="1"/>
          </p:cNvSpPr>
          <p:nvPr>
            <p:ph idx="1"/>
          </p:nvPr>
        </p:nvSpPr>
        <p:spPr/>
        <p:txBody>
          <a:bodyPr/>
          <a:lstStyle/>
          <a:p>
            <a:r>
              <a:rPr lang="en-GB" dirty="0"/>
              <a:t>Training guides: Extended response</a:t>
            </a:r>
            <a:br>
              <a:rPr lang="en-GB" dirty="0"/>
            </a:br>
            <a:r>
              <a:rPr lang="en-GB" dirty="0"/>
              <a:t>                           AO2</a:t>
            </a:r>
            <a:br>
              <a:rPr lang="en-GB" dirty="0"/>
            </a:br>
            <a:r>
              <a:rPr lang="en-GB" dirty="0"/>
              <a:t>                           Practical skills</a:t>
            </a:r>
            <a:br>
              <a:rPr lang="en-GB" dirty="0"/>
            </a:br>
            <a:r>
              <a:rPr lang="en-GB" dirty="0"/>
              <a:t>					    AO3</a:t>
            </a:r>
            <a:br>
              <a:rPr lang="en-GB" dirty="0"/>
            </a:br>
            <a:r>
              <a:rPr lang="en-GB" dirty="0"/>
              <a:t>                           Tackling maths in science</a:t>
            </a:r>
          </a:p>
          <a:p>
            <a:r>
              <a:rPr lang="en-GB" dirty="0"/>
              <a:t>Hub meetings: Autumn: results feedback, areas of </a:t>
            </a:r>
            <a:br>
              <a:rPr lang="en-GB" dirty="0"/>
            </a:br>
            <a:r>
              <a:rPr lang="en-GB" dirty="0"/>
              <a:t>                                       challenge, accessing formulae</a:t>
            </a:r>
            <a:br>
              <a:rPr lang="en-GB" dirty="0"/>
            </a:br>
            <a:r>
              <a:rPr lang="en-GB" dirty="0"/>
              <a:t>					  Spring: accessing maths questions </a:t>
            </a:r>
            <a:br>
              <a:rPr lang="en-GB" dirty="0"/>
            </a:br>
            <a:r>
              <a:rPr lang="en-GB" dirty="0"/>
              <a:t>					  Summer: working scientifically/</a:t>
            </a:r>
            <a:br>
              <a:rPr lang="en-GB" dirty="0"/>
            </a:br>
            <a:r>
              <a:rPr lang="en-GB" dirty="0"/>
              <a:t>                                          practical questions </a:t>
            </a:r>
          </a:p>
          <a:p>
            <a:r>
              <a:rPr lang="en-GB" dirty="0"/>
              <a:t>Insight reports </a:t>
            </a:r>
          </a:p>
          <a:p>
            <a:r>
              <a:rPr lang="en-GB" dirty="0" err="1"/>
              <a:t>Teachit</a:t>
            </a:r>
            <a:r>
              <a:rPr lang="en-GB" dirty="0"/>
              <a:t>:  ITT materials</a:t>
            </a:r>
          </a:p>
          <a:p>
            <a:endParaRPr lang="en-GB" dirty="0"/>
          </a:p>
        </p:txBody>
      </p:sp>
      <p:sp>
        <p:nvSpPr>
          <p:cNvPr id="5" name="Slide Number Placeholder 4">
            <a:extLst>
              <a:ext uri="{FF2B5EF4-FFF2-40B4-BE49-F238E27FC236}">
                <a16:creationId xmlns:a16="http://schemas.microsoft.com/office/drawing/2014/main" id="{88F6BEAB-99B3-48A0-8556-D907E8C15594}"/>
              </a:ext>
            </a:extLst>
          </p:cNvPr>
          <p:cNvSpPr>
            <a:spLocks noGrp="1"/>
          </p:cNvSpPr>
          <p:nvPr>
            <p:ph type="sldNum" sz="quarter" idx="4"/>
          </p:nvPr>
        </p:nvSpPr>
        <p:spPr/>
        <p:txBody>
          <a:bodyPr/>
          <a:lstStyle/>
          <a:p>
            <a:fld id="{9D4704D4-DAEA-4D4A-A9DC-4373E3AC7101}" type="slidenum">
              <a:rPr lang="en-GB" smtClean="0"/>
              <a:pPr/>
              <a:t>54</a:t>
            </a:fld>
            <a:endParaRPr lang="en-GB" dirty="0"/>
          </a:p>
        </p:txBody>
      </p:sp>
    </p:spTree>
    <p:extLst>
      <p:ext uri="{BB962C8B-B14F-4D97-AF65-F5344CB8AC3E}">
        <p14:creationId xmlns:p14="http://schemas.microsoft.com/office/powerpoint/2010/main" val="198009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GCSE science resources</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t>55</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00000">
            <a:off x="5365928" y="1940839"/>
            <a:ext cx="2104325" cy="297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0000">
            <a:off x="6082104" y="1900105"/>
            <a:ext cx="2111071" cy="298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65395" y="2065894"/>
            <a:ext cx="2161575" cy="304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0000" y="1059483"/>
            <a:ext cx="4212235" cy="541686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600" dirty="0"/>
              <a:t>Five self-guided modular training packs being released over the next year</a:t>
            </a:r>
          </a:p>
          <a:p>
            <a:endParaRPr lang="en-GB" sz="1600" dirty="0"/>
          </a:p>
          <a:p>
            <a:pPr marL="285750" lvl="0" indent="-285750">
              <a:buFont typeface="Arial" panose="020B0604020202020204" pitchFamily="34" charset="0"/>
              <a:buChar char="•"/>
            </a:pPr>
            <a:r>
              <a:rPr lang="en-GB" sz="1600" dirty="0"/>
              <a:t>Helping teachers to better understand the assessment requirements</a:t>
            </a:r>
          </a:p>
          <a:p>
            <a:pPr lvl="0"/>
            <a:endParaRPr lang="en-GB" sz="1600" dirty="0"/>
          </a:p>
          <a:p>
            <a:pPr marL="285750" indent="-285750">
              <a:buFont typeface="Arial" panose="020B0604020202020204" pitchFamily="34" charset="0"/>
              <a:buChar char="•"/>
            </a:pPr>
            <a:r>
              <a:rPr lang="en-GB" sz="1600" dirty="0"/>
              <a:t>Pack 1: Extended response questions – help your students master the extended response</a:t>
            </a:r>
          </a:p>
          <a:p>
            <a:pPr lvl="0"/>
            <a:endParaRPr lang="en-GB" sz="1600" dirty="0"/>
          </a:p>
          <a:p>
            <a:pPr marL="285750" indent="-285750">
              <a:buFont typeface="Arial" panose="020B0604020202020204" pitchFamily="34" charset="0"/>
              <a:buChar char="•"/>
            </a:pPr>
            <a:r>
              <a:rPr lang="en-GB" sz="1600" dirty="0"/>
              <a:t>Pack 2: AO2 – prepare students to manage scientific knowledge in an unfamiliar context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3: Practical questions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4: AO3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5: Maths in science coming Summer 2020</a:t>
            </a:r>
          </a:p>
          <a:p>
            <a:pPr marL="285750" lvl="0" indent="-285750">
              <a:buFont typeface="Arial" panose="020B0604020202020204" pitchFamily="34" charset="0"/>
              <a:buChar char="•"/>
            </a:pPr>
            <a:endParaRPr lang="en-GB" sz="800" dirty="0"/>
          </a:p>
          <a:p>
            <a:pPr lvl="0"/>
            <a:endParaRPr lang="en-GB" sz="800" dirty="0"/>
          </a:p>
        </p:txBody>
      </p:sp>
    </p:spTree>
    <p:extLst>
      <p:ext uri="{BB962C8B-B14F-4D97-AF65-F5344CB8AC3E}">
        <p14:creationId xmlns:p14="http://schemas.microsoft.com/office/powerpoint/2010/main" val="26382203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a:t>Any questions?</a:t>
            </a:r>
          </a:p>
        </p:txBody>
      </p:sp>
      <p:pic>
        <p:nvPicPr>
          <p:cNvPr id="1026" name="Picture 2" descr="C:\Users\Epotter\AppData\Local\Microsoft\Windows\Temporary Internet Files\Content.Outlook\CCPJQ4ZN\Any_Question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114" y="1199408"/>
            <a:ext cx="4385088" cy="498169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3A6DC0D-271A-47BF-A648-6B6C210DCFD0}"/>
              </a:ext>
            </a:extLst>
          </p:cNvPr>
          <p:cNvSpPr>
            <a:spLocks noGrp="1"/>
          </p:cNvSpPr>
          <p:nvPr>
            <p:ph type="ftr" sz="quarter" idx="10"/>
          </p:nvPr>
        </p:nvSpPr>
        <p:spPr/>
        <p:txBody>
          <a:bodyPr/>
          <a:lstStyle/>
          <a:p>
            <a:r>
              <a:rPr lang="en-US"/>
              <a:t>Copyright © AQA and its licensors. All rights reserved.</a:t>
            </a:r>
            <a:endParaRPr lang="en-US" dirty="0"/>
          </a:p>
        </p:txBody>
      </p:sp>
      <p:sp>
        <p:nvSpPr>
          <p:cNvPr id="3" name="Slide Number Placeholder 2">
            <a:extLst>
              <a:ext uri="{FF2B5EF4-FFF2-40B4-BE49-F238E27FC236}">
                <a16:creationId xmlns:a16="http://schemas.microsoft.com/office/drawing/2014/main" id="{98CB10D9-36D8-42A5-98D6-3DCDD8731AFD}"/>
              </a:ext>
            </a:extLst>
          </p:cNvPr>
          <p:cNvSpPr>
            <a:spLocks noGrp="1"/>
          </p:cNvSpPr>
          <p:nvPr>
            <p:ph type="sldNum" sz="quarter" idx="4"/>
          </p:nvPr>
        </p:nvSpPr>
        <p:spPr/>
        <p:txBody>
          <a:bodyPr/>
          <a:lstStyle/>
          <a:p>
            <a:fld id="{9D4704D4-DAEA-4D4A-A9DC-4373E3AC7101}" type="slidenum">
              <a:rPr lang="en-GB" smtClean="0"/>
              <a:pPr/>
              <a:t>56</a:t>
            </a:fld>
            <a:endParaRPr lang="en-GB" dirty="0"/>
          </a:p>
        </p:txBody>
      </p:sp>
    </p:spTree>
    <p:extLst>
      <p:ext uri="{BB962C8B-B14F-4D97-AF65-F5344CB8AC3E}">
        <p14:creationId xmlns:p14="http://schemas.microsoft.com/office/powerpoint/2010/main" val="17836947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How did we do?</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5" name="Content Placeholder 4"/>
          <p:cNvSpPr>
            <a:spLocks noGrp="1"/>
          </p:cNvSpPr>
          <p:nvPr>
            <p:ph idx="1"/>
          </p:nvPr>
        </p:nvSpPr>
        <p:spPr>
          <a:prstGeom prst="rect">
            <a:avLst/>
          </a:prstGeom>
        </p:spPr>
        <p:txBody>
          <a:bodyPr/>
          <a:lstStyle/>
          <a:p>
            <a:pPr>
              <a:spcBef>
                <a:spcPts val="0"/>
              </a:spcBef>
            </a:pPr>
            <a:r>
              <a:rPr lang="en-GB" sz="2400" dirty="0"/>
              <a:t>Please rate this session on the </a:t>
            </a:r>
            <a:r>
              <a:rPr lang="en-GB" sz="2400" b="1" dirty="0"/>
              <a:t>Sched Conference app</a:t>
            </a:r>
            <a:r>
              <a:rPr lang="en-GB" sz="2400" dirty="0"/>
              <a:t>.</a:t>
            </a:r>
          </a:p>
          <a:p>
            <a:pPr>
              <a:spcBef>
                <a:spcPts val="0"/>
              </a:spcBef>
            </a:pPr>
            <a:endParaRPr lang="en-GB" sz="2400" dirty="0"/>
          </a:p>
          <a:p>
            <a:pPr>
              <a:spcBef>
                <a:spcPts val="0"/>
              </a:spcBef>
            </a:pPr>
            <a:r>
              <a:rPr lang="en-GB" sz="2400" dirty="0"/>
              <a:t>Using the postcards provided, please write:</a:t>
            </a:r>
          </a:p>
          <a:p>
            <a:pPr lvl="1">
              <a:spcBef>
                <a:spcPts val="0"/>
              </a:spcBef>
              <a:buClr>
                <a:schemeClr val="tx2"/>
              </a:buClr>
              <a:buSzPct val="50000"/>
              <a:buFont typeface="Courier New" panose="02070309020205020404" pitchFamily="49" charset="0"/>
              <a:buChar char="o"/>
            </a:pPr>
            <a:r>
              <a:rPr lang="en-GB" sz="2400" dirty="0"/>
              <a:t>one thing you enjoyed about our session or will take away for your teaching</a:t>
            </a:r>
          </a:p>
          <a:p>
            <a:pPr lvl="1">
              <a:spcBef>
                <a:spcPts val="0"/>
              </a:spcBef>
              <a:buClr>
                <a:schemeClr val="tx2"/>
              </a:buClr>
              <a:buSzPct val="50000"/>
              <a:buFont typeface="Courier New" panose="02070309020205020404" pitchFamily="49" charset="0"/>
              <a:buChar char="o"/>
            </a:pPr>
            <a:r>
              <a:rPr lang="en-GB" sz="2400" dirty="0"/>
              <a:t>one thing you feel could be improved.</a:t>
            </a:r>
          </a:p>
          <a:p>
            <a:pPr lvl="1">
              <a:spcBef>
                <a:spcPts val="0"/>
              </a:spcBef>
              <a:buFont typeface="Arial" panose="020B0604020202020204" pitchFamily="34" charset="0"/>
              <a:buChar char="•"/>
            </a:pPr>
            <a:endParaRPr lang="en-GB" sz="2400" dirty="0"/>
          </a:p>
          <a:p>
            <a:pPr>
              <a:spcBef>
                <a:spcPts val="0"/>
              </a:spcBef>
              <a:buFont typeface="Arial" panose="020B0604020202020204" pitchFamily="34" charset="0"/>
              <a:buChar char="•"/>
            </a:pPr>
            <a:r>
              <a:rPr lang="en-GB" sz="2400" dirty="0"/>
              <a:t>Please hand your postcard in as you leave.</a:t>
            </a:r>
          </a:p>
          <a:p>
            <a:pPr lvl="1">
              <a:buFont typeface="Arial" panose="020B0604020202020204" pitchFamily="34" charset="0"/>
              <a:buChar char="•"/>
            </a:pPr>
            <a:endParaRPr lang="en-GB" sz="1800" dirty="0"/>
          </a:p>
          <a:p>
            <a:pPr marL="0" indent="0">
              <a:buNone/>
            </a:pP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57</a:t>
            </a:fld>
            <a:endParaRPr lang="en-GB" dirty="0"/>
          </a:p>
        </p:txBody>
      </p:sp>
    </p:spTree>
    <p:extLst>
      <p:ext uri="{BB962C8B-B14F-4D97-AF65-F5344CB8AC3E}">
        <p14:creationId xmlns:p14="http://schemas.microsoft.com/office/powerpoint/2010/main" val="1837899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Get in touch</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5" name="Content Placeholder 4"/>
          <p:cNvSpPr>
            <a:spLocks noGrp="1"/>
          </p:cNvSpPr>
          <p:nvPr>
            <p:ph idx="1"/>
          </p:nvPr>
        </p:nvSpPr>
        <p:spPr>
          <a:xfrm>
            <a:off x="540000" y="1731713"/>
            <a:ext cx="4000102" cy="4406804"/>
          </a:xfrm>
        </p:spPr>
        <p:txBody>
          <a:bodyPr/>
          <a:lstStyle/>
          <a:p>
            <a:pPr marL="0" indent="0">
              <a:buNone/>
            </a:pPr>
            <a:r>
              <a:rPr lang="en-US" dirty="0"/>
              <a:t>For qualification information, resources and support, please visit: </a:t>
            </a:r>
            <a:r>
              <a:rPr lang="en-US" dirty="0">
                <a:solidFill>
                  <a:schemeClr val="tx2"/>
                </a:solidFill>
                <a:hlinkClick r:id="rId3"/>
              </a:rPr>
              <a:t>aqa.org.uk/science</a:t>
            </a:r>
            <a:endParaRPr lang="en-US" dirty="0">
              <a:solidFill>
                <a:schemeClr val="tx2"/>
              </a:solidFill>
            </a:endParaRPr>
          </a:p>
          <a:p>
            <a:endParaRPr lang="en-US" b="1" dirty="0">
              <a:solidFill>
                <a:schemeClr val="tx2"/>
              </a:solidFill>
            </a:endParaRPr>
          </a:p>
          <a:p>
            <a:pPr marL="0" indent="0">
              <a:buNone/>
            </a:pPr>
            <a:r>
              <a:rPr lang="en-US" dirty="0"/>
              <a:t>Enquiries:</a:t>
            </a:r>
            <a:r>
              <a:rPr lang="en-US" b="1" dirty="0"/>
              <a:t> </a:t>
            </a:r>
          </a:p>
          <a:p>
            <a:pPr marL="0" indent="0">
              <a:buNone/>
            </a:pPr>
            <a:r>
              <a:rPr lang="en-US" b="1" dirty="0"/>
              <a:t>Tel</a:t>
            </a:r>
            <a:r>
              <a:rPr lang="en-US" dirty="0"/>
              <a:t>:</a:t>
            </a:r>
            <a:r>
              <a:rPr lang="en-US" b="1" dirty="0"/>
              <a:t> </a:t>
            </a:r>
            <a:r>
              <a:rPr lang="en-US" dirty="0"/>
              <a:t>01483 477 756</a:t>
            </a:r>
          </a:p>
          <a:p>
            <a:pPr marL="0" indent="0">
              <a:buNone/>
            </a:pPr>
            <a:r>
              <a:rPr lang="en-US" b="1" dirty="0"/>
              <a:t>Email</a:t>
            </a:r>
            <a:r>
              <a:rPr lang="en-US" dirty="0"/>
              <a:t>:</a:t>
            </a:r>
          </a:p>
          <a:p>
            <a:pPr marL="0" indent="0">
              <a:buNone/>
            </a:pPr>
            <a:r>
              <a:rPr lang="en-US" dirty="0">
                <a:hlinkClick r:id="rId4"/>
              </a:rPr>
              <a:t>gcsescience@aqa.org.uk</a:t>
            </a:r>
            <a:endParaRPr lang="en-US" dirty="0"/>
          </a:p>
          <a:p>
            <a:pPr marL="0" indent="0">
              <a:buNone/>
            </a:pPr>
            <a:r>
              <a:rPr lang="en-US" dirty="0">
                <a:hlinkClick r:id="rId5"/>
              </a:rPr>
              <a:t>alevelscience@aqa.org.uk</a:t>
            </a:r>
            <a:endParaRPr lang="en-US" dirty="0"/>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58</a:t>
            </a:fld>
            <a:endParaRPr lang="en-GB" dirty="0"/>
          </a:p>
        </p:txBody>
      </p:sp>
    </p:spTree>
    <p:extLst>
      <p:ext uri="{BB962C8B-B14F-4D97-AF65-F5344CB8AC3E}">
        <p14:creationId xmlns:p14="http://schemas.microsoft.com/office/powerpoint/2010/main" val="2403726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5" name="TextBox 4"/>
          <p:cNvSpPr txBox="1"/>
          <p:nvPr/>
        </p:nvSpPr>
        <p:spPr>
          <a:xfrm>
            <a:off x="6962774" y="6515100"/>
            <a:ext cx="1752600" cy="219075"/>
          </a:xfrm>
          <a:prstGeom prst="rect">
            <a:avLst/>
          </a:prstGeom>
          <a:solidFill>
            <a:schemeClr val="bg1"/>
          </a:solidFill>
        </p:spPr>
        <p:txBody>
          <a:bodyPr wrap="square" lIns="0" tIns="0" rIns="0" bIns="0" rtlCol="0">
            <a:spAutoFit/>
          </a:bodyPr>
          <a:lstStyle/>
          <a:p>
            <a:endParaRPr lang="en-GB" sz="800"/>
          </a:p>
        </p:txBody>
      </p:sp>
      <p:sp>
        <p:nvSpPr>
          <p:cNvPr id="6" name="Slide Number Placeholder 5">
            <a:extLst>
              <a:ext uri="{FF2B5EF4-FFF2-40B4-BE49-F238E27FC236}">
                <a16:creationId xmlns:a16="http://schemas.microsoft.com/office/drawing/2014/main" id="{1EBDE830-EAA3-4C9E-9AE4-6DD1A4BE1046}"/>
              </a:ext>
            </a:extLst>
          </p:cNvPr>
          <p:cNvSpPr>
            <a:spLocks noGrp="1"/>
          </p:cNvSpPr>
          <p:nvPr>
            <p:ph type="sldNum" sz="quarter" idx="10"/>
          </p:nvPr>
        </p:nvSpPr>
        <p:spPr/>
        <p:txBody>
          <a:bodyPr/>
          <a:lstStyle/>
          <a:p>
            <a:fld id="{9D4704D4-DAEA-4D4A-A9DC-4373E3AC7101}" type="slidenum">
              <a:rPr lang="en-GB" smtClean="0"/>
              <a:pPr/>
              <a:t>59</a:t>
            </a:fld>
            <a:endParaRPr lang="en-GB" dirty="0"/>
          </a:p>
        </p:txBody>
      </p:sp>
    </p:spTree>
    <p:extLst>
      <p:ext uri="{BB962C8B-B14F-4D97-AF65-F5344CB8AC3E}">
        <p14:creationId xmlns:p14="http://schemas.microsoft.com/office/powerpoint/2010/main" val="690332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Provisional GCSE results summer 2019</a:t>
            </a:r>
            <a:endParaRPr lang="en-GB" dirty="0"/>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6" name="Slide Number Placeholder 5"/>
          <p:cNvSpPr>
            <a:spLocks noGrp="1"/>
          </p:cNvSpPr>
          <p:nvPr>
            <p:ph type="sldNum" sz="quarter" idx="4"/>
          </p:nvPr>
        </p:nvSpPr>
        <p:spPr/>
        <p:txBody>
          <a:bodyPr/>
          <a:lstStyle/>
          <a:p>
            <a:fld id="{9D4704D4-DAEA-4D4A-A9DC-4373E3AC7101}" type="slidenum">
              <a:rPr lang="en-GB" smtClean="0"/>
              <a:pPr/>
              <a:t>6</a:t>
            </a:fld>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9931255"/>
              </p:ext>
            </p:extLst>
          </p:nvPr>
        </p:nvGraphicFramePr>
        <p:xfrm>
          <a:off x="539750" y="1731964"/>
          <a:ext cx="8045200" cy="3797980"/>
        </p:xfrm>
        <a:graphic>
          <a:graphicData uri="http://schemas.openxmlformats.org/drawingml/2006/table">
            <a:tbl>
              <a:tblPr firstRow="1" bandRow="1">
                <a:tableStyleId>{5C22544A-7EE6-4342-B048-85BDC9FD1C3A}</a:tableStyleId>
              </a:tblPr>
              <a:tblGrid>
                <a:gridCol w="2475180">
                  <a:extLst>
                    <a:ext uri="{9D8B030D-6E8A-4147-A177-3AD203B41FA5}">
                      <a16:colId xmlns:a16="http://schemas.microsoft.com/office/drawing/2014/main" val="20000"/>
                    </a:ext>
                  </a:extLst>
                </a:gridCol>
                <a:gridCol w="1392505">
                  <a:extLst>
                    <a:ext uri="{9D8B030D-6E8A-4147-A177-3AD203B41FA5}">
                      <a16:colId xmlns:a16="http://schemas.microsoft.com/office/drawing/2014/main" val="20001"/>
                    </a:ext>
                  </a:extLst>
                </a:gridCol>
                <a:gridCol w="1392505">
                  <a:extLst>
                    <a:ext uri="{9D8B030D-6E8A-4147-A177-3AD203B41FA5}">
                      <a16:colId xmlns:a16="http://schemas.microsoft.com/office/drawing/2014/main" val="20002"/>
                    </a:ext>
                  </a:extLst>
                </a:gridCol>
                <a:gridCol w="1392505">
                  <a:extLst>
                    <a:ext uri="{9D8B030D-6E8A-4147-A177-3AD203B41FA5}">
                      <a16:colId xmlns:a16="http://schemas.microsoft.com/office/drawing/2014/main" val="20003"/>
                    </a:ext>
                  </a:extLst>
                </a:gridCol>
                <a:gridCol w="1392505">
                  <a:extLst>
                    <a:ext uri="{9D8B030D-6E8A-4147-A177-3AD203B41FA5}">
                      <a16:colId xmlns:a16="http://schemas.microsoft.com/office/drawing/2014/main" val="20004"/>
                    </a:ext>
                  </a:extLst>
                </a:gridCol>
              </a:tblGrid>
              <a:tr h="759596">
                <a:tc>
                  <a:txBody>
                    <a:bodyPr/>
                    <a:lstStyle/>
                    <a:p>
                      <a:r>
                        <a:rPr lang="en-GB" sz="2000" dirty="0"/>
                        <a:t>GCSE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2000" dirty="0"/>
                        <a:t>Total entries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2000" dirty="0"/>
                        <a:t>Grade 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2000" dirty="0"/>
                        <a:t>Grade 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2000" dirty="0"/>
                        <a:t>Grade 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59596">
                <a:tc>
                  <a:txBody>
                    <a:bodyPr/>
                    <a:lstStyle/>
                    <a:p>
                      <a:r>
                        <a:rPr lang="en-GB" sz="2000" dirty="0"/>
                        <a:t>Combined Science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778 626</a:t>
                      </a:r>
                    </a:p>
                    <a:p>
                      <a:pPr algn="ctr"/>
                      <a:r>
                        <a:rPr lang="en-GB" sz="2000" dirty="0"/>
                        <a:t>(740 916)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97.9</a:t>
                      </a:r>
                    </a:p>
                    <a:p>
                      <a:pPr algn="ctr"/>
                      <a:r>
                        <a:rPr lang="en-GB" sz="2000" dirty="0"/>
                        <a:t>(98.2)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55.5</a:t>
                      </a:r>
                    </a:p>
                    <a:p>
                      <a:pPr algn="ctr"/>
                      <a:r>
                        <a:rPr lang="en-GB" sz="2000" dirty="0"/>
                        <a:t>(54.8)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7.5</a:t>
                      </a:r>
                      <a:br>
                        <a:rPr lang="en-GB" sz="2000" b="1" dirty="0"/>
                      </a:br>
                      <a:r>
                        <a:rPr lang="en-GB" sz="2000" dirty="0"/>
                        <a:t>(7.4)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9596">
                <a:tc>
                  <a:txBody>
                    <a:bodyPr/>
                    <a:lstStyle/>
                    <a:p>
                      <a:r>
                        <a:rPr lang="en-GB" sz="2000" dirty="0"/>
                        <a:t>Biology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165 318</a:t>
                      </a:r>
                      <a:br>
                        <a:rPr lang="en-GB" sz="2000" dirty="0"/>
                      </a:br>
                      <a:r>
                        <a:rPr lang="en-GB" sz="2000" dirty="0"/>
                        <a:t>(164 408)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99.3</a:t>
                      </a:r>
                      <a:br>
                        <a:rPr lang="en-GB" sz="2000" b="1" dirty="0"/>
                      </a:br>
                      <a:r>
                        <a:rPr lang="en-GB" sz="2000" dirty="0"/>
                        <a:t>(99.1)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89.6</a:t>
                      </a:r>
                      <a:br>
                        <a:rPr lang="en-GB" sz="2000" b="1" dirty="0"/>
                      </a:br>
                      <a:r>
                        <a:rPr lang="en-GB" sz="2000" dirty="0"/>
                        <a:t>(89.2)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42.3</a:t>
                      </a:r>
                      <a:br>
                        <a:rPr lang="en-GB" sz="2000" b="1" dirty="0"/>
                      </a:br>
                      <a:r>
                        <a:rPr lang="en-GB" sz="2000" dirty="0"/>
                        <a:t>(41.4)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59596">
                <a:tc>
                  <a:txBody>
                    <a:bodyPr/>
                    <a:lstStyle/>
                    <a:p>
                      <a:r>
                        <a:rPr lang="en-GB" sz="2000" dirty="0"/>
                        <a:t>Chemistry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159 082</a:t>
                      </a:r>
                    </a:p>
                    <a:p>
                      <a:pPr algn="ctr"/>
                      <a:r>
                        <a:rPr lang="en-GB" sz="2000" dirty="0"/>
                        <a:t>(157</a:t>
                      </a:r>
                      <a:r>
                        <a:rPr lang="en-GB" sz="2000" baseline="0" dirty="0"/>
                        <a:t> 664)</a:t>
                      </a:r>
                      <a:endParaRPr lang="en-GB" sz="20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99.4</a:t>
                      </a:r>
                      <a:br>
                        <a:rPr lang="en-GB" sz="2000" b="1" dirty="0"/>
                      </a:br>
                      <a:r>
                        <a:rPr lang="en-GB" sz="2000" dirty="0"/>
                        <a:t>(99.3)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90.0</a:t>
                      </a:r>
                      <a:br>
                        <a:rPr lang="en-GB" sz="2000" b="1" dirty="0"/>
                      </a:br>
                      <a:r>
                        <a:rPr lang="en-GB" sz="2000" dirty="0"/>
                        <a:t>(89.7)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43.9</a:t>
                      </a:r>
                      <a:br>
                        <a:rPr lang="en-GB" sz="2000" b="1" dirty="0"/>
                      </a:br>
                      <a:r>
                        <a:rPr lang="en-GB" sz="2000" dirty="0"/>
                        <a:t>(43.1)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59596">
                <a:tc>
                  <a:txBody>
                    <a:bodyPr/>
                    <a:lstStyle/>
                    <a:p>
                      <a:r>
                        <a:rPr lang="en-GB" sz="2000" dirty="0"/>
                        <a:t>Physics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157 819</a:t>
                      </a:r>
                    </a:p>
                    <a:p>
                      <a:pPr algn="ctr"/>
                      <a:r>
                        <a:rPr lang="en-GB" sz="2000" dirty="0"/>
                        <a:t>(155 994)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99.4</a:t>
                      </a:r>
                      <a:br>
                        <a:rPr lang="en-GB" sz="2000" b="1" dirty="0"/>
                      </a:br>
                      <a:r>
                        <a:rPr lang="en-GB" sz="2000" dirty="0"/>
                        <a:t>(99.3)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90.8</a:t>
                      </a:r>
                      <a:br>
                        <a:rPr lang="en-GB" sz="2000" b="1" dirty="0"/>
                      </a:br>
                      <a:r>
                        <a:rPr lang="en-GB" sz="2000" dirty="0"/>
                        <a:t>(90.6)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b="1" dirty="0"/>
                        <a:t>43.8</a:t>
                      </a:r>
                      <a:br>
                        <a:rPr lang="en-GB" sz="2000" b="1" dirty="0"/>
                      </a:br>
                      <a:r>
                        <a:rPr lang="en-GB" sz="2000" dirty="0"/>
                        <a:t>(42.5)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539750" y="5500830"/>
            <a:ext cx="7796478" cy="830997"/>
          </a:xfrm>
          <a:prstGeom prst="rect">
            <a:avLst/>
          </a:prstGeom>
        </p:spPr>
        <p:txBody>
          <a:bodyPr wrap="square">
            <a:spAutoFit/>
          </a:bodyPr>
          <a:lstStyle/>
          <a:p>
            <a:r>
              <a:rPr lang="en-GB" sz="2400" dirty="0">
                <a:hlinkClick r:id="rId3"/>
              </a:rPr>
              <a:t>jcq.org.uk/examination-results/gcses/2019</a:t>
            </a:r>
            <a:endParaRPr lang="en-GB" sz="2400" dirty="0"/>
          </a:p>
          <a:p>
            <a:r>
              <a:rPr lang="en-GB" sz="2400" dirty="0"/>
              <a:t>*Combined Science numbers are double-counted </a:t>
            </a:r>
          </a:p>
        </p:txBody>
      </p:sp>
    </p:spTree>
    <p:extLst>
      <p:ext uri="{BB962C8B-B14F-4D97-AF65-F5344CB8AC3E}">
        <p14:creationId xmlns:p14="http://schemas.microsoft.com/office/powerpoint/2010/main" val="14578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41132"/>
            <a:ext cx="8268720" cy="431181"/>
          </a:xfrm>
        </p:spPr>
        <p:txBody>
          <a:bodyPr/>
          <a:lstStyle/>
          <a:p>
            <a:r>
              <a:rPr lang="en-GB" dirty="0"/>
              <a:t>Provisional </a:t>
            </a:r>
            <a:r>
              <a:rPr lang="en-GB" b="1" dirty="0"/>
              <a:t>AQA</a:t>
            </a:r>
            <a:r>
              <a:rPr lang="en-GB" dirty="0"/>
              <a:t> GCSE results summer 2019</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6" name="Slide Number Placeholder 5"/>
          <p:cNvSpPr>
            <a:spLocks noGrp="1"/>
          </p:cNvSpPr>
          <p:nvPr>
            <p:ph type="sldNum" sz="quarter" idx="4"/>
          </p:nvPr>
        </p:nvSpPr>
        <p:spPr/>
        <p:txBody>
          <a:bodyPr/>
          <a:lstStyle/>
          <a:p>
            <a:fld id="{9D4704D4-DAEA-4D4A-A9DC-4373E3AC7101}" type="slidenum">
              <a:rPr lang="en-GB" smtClean="0"/>
              <a:pPr/>
              <a:t>7</a:t>
            </a:fld>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1127318"/>
              </p:ext>
            </p:extLst>
          </p:nvPr>
        </p:nvGraphicFramePr>
        <p:xfrm>
          <a:off x="540339" y="1731964"/>
          <a:ext cx="8037603" cy="3797980"/>
        </p:xfrm>
        <a:graphic>
          <a:graphicData uri="http://schemas.openxmlformats.org/drawingml/2006/table">
            <a:tbl>
              <a:tblPr firstRow="1" bandRow="1">
                <a:tableStyleId>{5C22544A-7EE6-4342-B048-85BDC9FD1C3A}</a:tableStyleId>
              </a:tblPr>
              <a:tblGrid>
                <a:gridCol w="2472843">
                  <a:extLst>
                    <a:ext uri="{9D8B030D-6E8A-4147-A177-3AD203B41FA5}">
                      <a16:colId xmlns:a16="http://schemas.microsoft.com/office/drawing/2014/main" val="20000"/>
                    </a:ext>
                  </a:extLst>
                </a:gridCol>
                <a:gridCol w="1391190">
                  <a:extLst>
                    <a:ext uri="{9D8B030D-6E8A-4147-A177-3AD203B41FA5}">
                      <a16:colId xmlns:a16="http://schemas.microsoft.com/office/drawing/2014/main" val="20001"/>
                    </a:ext>
                  </a:extLst>
                </a:gridCol>
                <a:gridCol w="1391190">
                  <a:extLst>
                    <a:ext uri="{9D8B030D-6E8A-4147-A177-3AD203B41FA5}">
                      <a16:colId xmlns:a16="http://schemas.microsoft.com/office/drawing/2014/main" val="20002"/>
                    </a:ext>
                  </a:extLst>
                </a:gridCol>
                <a:gridCol w="1391190">
                  <a:extLst>
                    <a:ext uri="{9D8B030D-6E8A-4147-A177-3AD203B41FA5}">
                      <a16:colId xmlns:a16="http://schemas.microsoft.com/office/drawing/2014/main" val="20003"/>
                    </a:ext>
                  </a:extLst>
                </a:gridCol>
                <a:gridCol w="1391190">
                  <a:extLst>
                    <a:ext uri="{9D8B030D-6E8A-4147-A177-3AD203B41FA5}">
                      <a16:colId xmlns:a16="http://schemas.microsoft.com/office/drawing/2014/main" val="20004"/>
                    </a:ext>
                  </a:extLst>
                </a:gridCol>
              </a:tblGrid>
              <a:tr h="759596">
                <a:tc>
                  <a:txBody>
                    <a:bodyPr/>
                    <a:lstStyle/>
                    <a:p>
                      <a:r>
                        <a:rPr lang="en-GB" sz="2000" dirty="0"/>
                        <a:t>GCSE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2000" dirty="0"/>
                        <a:t>Grade 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2000" dirty="0"/>
                        <a:t>Grade 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2000" dirty="0"/>
                        <a:t>Grade 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2000" dirty="0"/>
                        <a:t>Grade 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59596">
                <a:tc>
                  <a:txBody>
                    <a:bodyPr/>
                    <a:lstStyle/>
                    <a:p>
                      <a:r>
                        <a:rPr lang="en-GB" sz="2000" dirty="0"/>
                        <a:t>Combined Science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98.1</a:t>
                      </a:r>
                      <a:br>
                        <a:rPr lang="en-GB" sz="2000" dirty="0"/>
                      </a:br>
                      <a:r>
                        <a:rPr lang="en-GB" sz="2000" dirty="0"/>
                        <a:t>(</a:t>
                      </a:r>
                      <a:r>
                        <a:rPr lang="en-GB" sz="2000" dirty="0">
                          <a:solidFill>
                            <a:schemeClr val="accent1"/>
                          </a:solidFill>
                        </a:rPr>
                        <a:t>98.4</a:t>
                      </a:r>
                      <a:r>
                        <a:rPr lang="en-GB" sz="2000" dirty="0">
                          <a:solidFill>
                            <a:schemeClr val="tx1"/>
                          </a:solidFill>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56.0</a:t>
                      </a:r>
                      <a:br>
                        <a:rPr lang="en-GB" sz="2000" dirty="0"/>
                      </a:br>
                      <a:r>
                        <a:rPr lang="en-GB" sz="2000" dirty="0"/>
                        <a:t>(</a:t>
                      </a:r>
                      <a:r>
                        <a:rPr lang="en-GB" sz="2000" dirty="0">
                          <a:solidFill>
                            <a:schemeClr val="accent1"/>
                          </a:solidFill>
                        </a:rPr>
                        <a:t>55.0</a:t>
                      </a:r>
                      <a:r>
                        <a:rPr lang="en-GB" sz="2000" dirty="0">
                          <a:solidFill>
                            <a:schemeClr val="tx1"/>
                          </a:solidFill>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7.6</a:t>
                      </a:r>
                      <a:br>
                        <a:rPr lang="en-GB" sz="2000" dirty="0"/>
                      </a:br>
                      <a:r>
                        <a:rPr lang="en-GB" sz="2000" dirty="0"/>
                        <a:t>(</a:t>
                      </a:r>
                      <a:r>
                        <a:rPr lang="en-GB" sz="2000" dirty="0">
                          <a:solidFill>
                            <a:schemeClr val="accent1"/>
                          </a:solidFill>
                        </a:rPr>
                        <a:t>7.5</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0.9</a:t>
                      </a:r>
                      <a:br>
                        <a:rPr lang="en-GB" sz="2000" dirty="0"/>
                      </a:br>
                      <a:r>
                        <a:rPr lang="en-GB" sz="2000" dirty="0">
                          <a:solidFill>
                            <a:schemeClr val="tx1"/>
                          </a:solidFill>
                        </a:rPr>
                        <a:t>(</a:t>
                      </a:r>
                      <a:r>
                        <a:rPr lang="en-GB" sz="2000" dirty="0">
                          <a:solidFill>
                            <a:schemeClr val="accent1"/>
                          </a:solidFill>
                        </a:rPr>
                        <a:t>0.9</a:t>
                      </a:r>
                      <a:r>
                        <a:rPr lang="en-GB" sz="2000" dirty="0">
                          <a:solidFill>
                            <a:schemeClr val="tx1"/>
                          </a:solidFill>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9596">
                <a:tc>
                  <a:txBody>
                    <a:bodyPr/>
                    <a:lstStyle/>
                    <a:p>
                      <a:r>
                        <a:rPr lang="en-GB" sz="2000" dirty="0"/>
                        <a:t>Biology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99.4</a:t>
                      </a:r>
                      <a:br>
                        <a:rPr lang="en-GB" sz="2000" dirty="0"/>
                      </a:br>
                      <a:r>
                        <a:rPr lang="en-GB" sz="2000" dirty="0"/>
                        <a:t>(</a:t>
                      </a:r>
                      <a:r>
                        <a:rPr lang="en-GB" sz="2000" dirty="0">
                          <a:solidFill>
                            <a:schemeClr val="accent1"/>
                          </a:solidFill>
                        </a:rPr>
                        <a:t>99.2</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90.1</a:t>
                      </a:r>
                      <a:br>
                        <a:rPr lang="en-GB" sz="2000" dirty="0"/>
                      </a:br>
                      <a:r>
                        <a:rPr lang="en-GB" sz="2000" dirty="0"/>
                        <a:t>(</a:t>
                      </a:r>
                      <a:r>
                        <a:rPr lang="en-GB" sz="2000" dirty="0">
                          <a:solidFill>
                            <a:schemeClr val="accent1"/>
                          </a:solidFill>
                        </a:rPr>
                        <a:t>89.3</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42.8</a:t>
                      </a:r>
                      <a:br>
                        <a:rPr lang="en-GB" sz="2000" dirty="0"/>
                      </a:br>
                      <a:r>
                        <a:rPr lang="en-GB" sz="2000" dirty="0"/>
                        <a:t>(</a:t>
                      </a:r>
                      <a:r>
                        <a:rPr lang="en-GB" sz="2000" dirty="0">
                          <a:solidFill>
                            <a:schemeClr val="accent1"/>
                          </a:solidFill>
                        </a:rPr>
                        <a:t>41.7</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12.5</a:t>
                      </a:r>
                      <a:br>
                        <a:rPr lang="en-GB" sz="2000" dirty="0"/>
                      </a:br>
                      <a:r>
                        <a:rPr lang="en-GB" sz="2000" dirty="0"/>
                        <a:t>(</a:t>
                      </a:r>
                      <a:r>
                        <a:rPr lang="en-GB" sz="2000" dirty="0">
                          <a:solidFill>
                            <a:schemeClr val="accent1"/>
                          </a:solidFill>
                        </a:rPr>
                        <a:t>12.1</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59596">
                <a:tc>
                  <a:txBody>
                    <a:bodyPr/>
                    <a:lstStyle/>
                    <a:p>
                      <a:r>
                        <a:rPr lang="en-GB" sz="2000" dirty="0"/>
                        <a:t>Chemistry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99.5</a:t>
                      </a:r>
                      <a:br>
                        <a:rPr lang="en-GB" sz="2000" dirty="0"/>
                      </a:br>
                      <a:r>
                        <a:rPr lang="en-GB" sz="2000" dirty="0"/>
                        <a:t>(</a:t>
                      </a:r>
                      <a:r>
                        <a:rPr lang="en-GB" sz="2000" dirty="0">
                          <a:solidFill>
                            <a:schemeClr val="accent1"/>
                          </a:solidFill>
                        </a:rPr>
                        <a:t>99.4</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90.3</a:t>
                      </a:r>
                      <a:br>
                        <a:rPr lang="en-GB" sz="2000" dirty="0"/>
                      </a:br>
                      <a:r>
                        <a:rPr lang="en-GB" sz="2000" dirty="0"/>
                        <a:t>(</a:t>
                      </a:r>
                      <a:r>
                        <a:rPr lang="en-GB" sz="2000" dirty="0">
                          <a:solidFill>
                            <a:schemeClr val="accent1"/>
                          </a:solidFill>
                        </a:rPr>
                        <a:t>90.0</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44.5</a:t>
                      </a:r>
                      <a:br>
                        <a:rPr lang="en-GB" sz="2000" dirty="0"/>
                      </a:br>
                      <a:r>
                        <a:rPr lang="en-GB" sz="2000" dirty="0"/>
                        <a:t>(</a:t>
                      </a:r>
                      <a:r>
                        <a:rPr lang="en-GB" sz="2000" dirty="0">
                          <a:solidFill>
                            <a:schemeClr val="accent1"/>
                          </a:solidFill>
                        </a:rPr>
                        <a:t>43.6</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13.2</a:t>
                      </a:r>
                      <a:br>
                        <a:rPr lang="en-GB" sz="2000" dirty="0"/>
                      </a:br>
                      <a:r>
                        <a:rPr lang="en-GB" sz="2000" dirty="0"/>
                        <a:t>(</a:t>
                      </a:r>
                      <a:r>
                        <a:rPr lang="en-GB" sz="2000" dirty="0">
                          <a:solidFill>
                            <a:schemeClr val="accent1"/>
                          </a:solidFill>
                        </a:rPr>
                        <a:t>12.8</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59596">
                <a:tc>
                  <a:txBody>
                    <a:bodyPr/>
                    <a:lstStyle/>
                    <a:p>
                      <a:r>
                        <a:rPr lang="en-GB" sz="2000" dirty="0"/>
                        <a:t>Physics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99.5</a:t>
                      </a:r>
                      <a:br>
                        <a:rPr lang="en-GB" sz="2000" dirty="0"/>
                      </a:br>
                      <a:r>
                        <a:rPr lang="en-GB" sz="2000" dirty="0">
                          <a:solidFill>
                            <a:schemeClr val="tx1"/>
                          </a:solidFill>
                        </a:rPr>
                        <a:t>(</a:t>
                      </a:r>
                      <a:r>
                        <a:rPr lang="en-GB" sz="2000" dirty="0">
                          <a:solidFill>
                            <a:schemeClr val="accent1"/>
                          </a:solidFill>
                        </a:rPr>
                        <a:t>99.3</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91.1</a:t>
                      </a:r>
                      <a:br>
                        <a:rPr lang="en-GB" sz="2000" dirty="0"/>
                      </a:br>
                      <a:r>
                        <a:rPr lang="en-GB" sz="2000" dirty="0"/>
                        <a:t>(</a:t>
                      </a:r>
                      <a:r>
                        <a:rPr lang="en-GB" sz="2000" dirty="0">
                          <a:solidFill>
                            <a:schemeClr val="accent1"/>
                          </a:solidFill>
                        </a:rPr>
                        <a:t>90.6</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44.2</a:t>
                      </a:r>
                      <a:br>
                        <a:rPr lang="en-GB" sz="2000" dirty="0"/>
                      </a:br>
                      <a:r>
                        <a:rPr lang="en-GB" sz="2000" dirty="0"/>
                        <a:t>(</a:t>
                      </a:r>
                      <a:r>
                        <a:rPr lang="en-GB" sz="2000" dirty="0">
                          <a:solidFill>
                            <a:schemeClr val="accent1"/>
                          </a:solidFill>
                        </a:rPr>
                        <a:t>42.9</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12.6</a:t>
                      </a:r>
                      <a:br>
                        <a:rPr lang="en-GB" sz="2000" dirty="0"/>
                      </a:br>
                      <a:r>
                        <a:rPr lang="en-GB" sz="2000" dirty="0"/>
                        <a:t>(</a:t>
                      </a:r>
                      <a:r>
                        <a:rPr lang="en-GB" sz="2000" dirty="0">
                          <a:solidFill>
                            <a:schemeClr val="accent1"/>
                          </a:solidFill>
                        </a:rPr>
                        <a:t>12.4</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4930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GCSE Sciences: Question paper delivery</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8</a:t>
            </a:fld>
            <a:endParaRPr lang="en-GB" dirty="0"/>
          </a:p>
        </p:txBody>
      </p:sp>
      <p:sp>
        <p:nvSpPr>
          <p:cNvPr id="6" name="Content Placeholder 5"/>
          <p:cNvSpPr>
            <a:spLocks noGrp="1"/>
          </p:cNvSpPr>
          <p:nvPr>
            <p:ph idx="1"/>
          </p:nvPr>
        </p:nvSpPr>
        <p:spPr/>
        <p:txBody>
          <a:bodyPr/>
          <a:lstStyle/>
          <a:p>
            <a:r>
              <a:rPr lang="en-GB" dirty="0"/>
              <a:t>No security breaches this summer.</a:t>
            </a:r>
          </a:p>
          <a:p>
            <a:r>
              <a:rPr lang="en-GB" dirty="0"/>
              <a:t>No question paper errors.</a:t>
            </a:r>
          </a:p>
          <a:p>
            <a:r>
              <a:rPr lang="en-GB" dirty="0"/>
              <a:t>Allowances made last year to prevent large proportions of Higher Tier students failing no longer in place:</a:t>
            </a:r>
          </a:p>
          <a:p>
            <a:pPr lvl="1">
              <a:buClr>
                <a:schemeClr val="tx2"/>
              </a:buClr>
              <a:buSzPct val="50000"/>
              <a:buFont typeface="Courier New" panose="02070309020205020404" pitchFamily="49" charset="0"/>
              <a:buChar char="o"/>
            </a:pPr>
            <a:r>
              <a:rPr lang="en-GB" dirty="0"/>
              <a:t>Higher Tier allowed grade 3 (separate sciences) and grade 4-3 (combined sciences) set as intended this summer</a:t>
            </a:r>
          </a:p>
          <a:p>
            <a:pPr lvl="1">
              <a:buClr>
                <a:schemeClr val="tx2"/>
              </a:buClr>
              <a:buSzPct val="50000"/>
              <a:buFont typeface="Courier New" panose="02070309020205020404" pitchFamily="49" charset="0"/>
              <a:buChar char="o"/>
            </a:pPr>
            <a:r>
              <a:rPr lang="en-GB" dirty="0"/>
              <a:t>no grade 3-3 on Higher Tier Combined Science.</a:t>
            </a:r>
          </a:p>
          <a:p>
            <a:pPr marL="0" indent="0">
              <a:buNone/>
            </a:pPr>
            <a:endParaRPr lang="en-GB" dirty="0"/>
          </a:p>
          <a:p>
            <a:pPr marL="360000" lvl="1">
              <a:buClr>
                <a:srgbClr val="4B4B4B"/>
              </a:buClr>
              <a:buFont typeface="Arial"/>
            </a:pPr>
            <a:endParaRPr lang="en-GB" dirty="0"/>
          </a:p>
          <a:p>
            <a:pPr marL="360000" lvl="1">
              <a:buClr>
                <a:srgbClr val="4B4B4B"/>
              </a:buClr>
              <a:buFont typeface="Arial"/>
            </a:pPr>
            <a:endParaRPr lang="en-GB" dirty="0"/>
          </a:p>
        </p:txBody>
      </p:sp>
    </p:spTree>
    <p:extLst>
      <p:ext uri="{BB962C8B-B14F-4D97-AF65-F5344CB8AC3E}">
        <p14:creationId xmlns:p14="http://schemas.microsoft.com/office/powerpoint/2010/main" val="400184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81701718"/>
              </p:ext>
            </p:extLst>
          </p:nvPr>
        </p:nvGraphicFramePr>
        <p:xfrm>
          <a:off x="540000" y="1731710"/>
          <a:ext cx="8045448" cy="4248456"/>
        </p:xfrm>
        <a:graphic>
          <a:graphicData uri="http://schemas.openxmlformats.org/drawingml/2006/table">
            <a:tbl>
              <a:tblPr firstRow="1" bandRow="1">
                <a:tableStyleId>{5C22544A-7EE6-4342-B048-85BDC9FD1C3A}</a:tableStyleId>
              </a:tblPr>
              <a:tblGrid>
                <a:gridCol w="2381580">
                  <a:extLst>
                    <a:ext uri="{9D8B030D-6E8A-4147-A177-3AD203B41FA5}">
                      <a16:colId xmlns:a16="http://schemas.microsoft.com/office/drawing/2014/main" val="20000"/>
                    </a:ext>
                  </a:extLst>
                </a:gridCol>
                <a:gridCol w="1887956">
                  <a:extLst>
                    <a:ext uri="{9D8B030D-6E8A-4147-A177-3AD203B41FA5}">
                      <a16:colId xmlns:a16="http://schemas.microsoft.com/office/drawing/2014/main" val="20001"/>
                    </a:ext>
                  </a:extLst>
                </a:gridCol>
                <a:gridCol w="1887956">
                  <a:extLst>
                    <a:ext uri="{9D8B030D-6E8A-4147-A177-3AD203B41FA5}">
                      <a16:colId xmlns:a16="http://schemas.microsoft.com/office/drawing/2014/main" val="20002"/>
                    </a:ext>
                  </a:extLst>
                </a:gridCol>
                <a:gridCol w="1887956">
                  <a:extLst>
                    <a:ext uri="{9D8B030D-6E8A-4147-A177-3AD203B41FA5}">
                      <a16:colId xmlns:a16="http://schemas.microsoft.com/office/drawing/2014/main" val="20003"/>
                    </a:ext>
                  </a:extLst>
                </a:gridCol>
              </a:tblGrid>
              <a:tr h="743256">
                <a:tc>
                  <a:txBody>
                    <a:bodyPr/>
                    <a:lstStyle/>
                    <a:p>
                      <a:r>
                        <a:rPr lang="en-GB" sz="2000" dirty="0"/>
                        <a:t>GCSE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2000" dirty="0"/>
                        <a:t>Total entries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2000" dirty="0"/>
                        <a:t>Foundation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GB" sz="2000" dirty="0"/>
                        <a:t>Higher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646166">
                <a:tc>
                  <a:txBody>
                    <a:bodyPr/>
                    <a:lstStyle/>
                    <a:p>
                      <a:r>
                        <a:rPr lang="en-GB" sz="2000" dirty="0"/>
                        <a:t>Combined Trilogy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303 207</a:t>
                      </a:r>
                    </a:p>
                    <a:p>
                      <a:pPr algn="ctr"/>
                      <a:r>
                        <a:rPr lang="en-GB" sz="2000" dirty="0"/>
                        <a:t>(285 671)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63</a:t>
                      </a:r>
                      <a:br>
                        <a:rPr lang="en-GB" sz="2000" dirty="0"/>
                      </a:br>
                      <a:r>
                        <a:rPr lang="en-GB" sz="2000" dirty="0"/>
                        <a:t>(58)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37</a:t>
                      </a:r>
                      <a:br>
                        <a:rPr lang="en-GB" sz="2000" dirty="0"/>
                      </a:br>
                      <a:r>
                        <a:rPr lang="en-GB" sz="2000" dirty="0"/>
                        <a:t>(42)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6166">
                <a:tc>
                  <a:txBody>
                    <a:bodyPr/>
                    <a:lstStyle/>
                    <a:p>
                      <a:r>
                        <a:rPr lang="en-GB" sz="2000" dirty="0"/>
                        <a:t>Combined Synergy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6138</a:t>
                      </a:r>
                      <a:br>
                        <a:rPr lang="en-GB" sz="2000" dirty="0"/>
                      </a:br>
                      <a:r>
                        <a:rPr lang="en-GB" sz="2000" dirty="0"/>
                        <a:t>(5898)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79</a:t>
                      </a:r>
                      <a:br>
                        <a:rPr lang="en-GB" sz="2000" dirty="0"/>
                      </a:br>
                      <a:r>
                        <a:rPr lang="en-GB" sz="2000" dirty="0"/>
                        <a:t>(73)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21</a:t>
                      </a:r>
                      <a:br>
                        <a:rPr lang="en-GB" sz="2000" dirty="0"/>
                      </a:br>
                      <a:r>
                        <a:rPr lang="en-GB" sz="2000" dirty="0"/>
                        <a:t>(27)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6166">
                <a:tc>
                  <a:txBody>
                    <a:bodyPr/>
                    <a:lstStyle/>
                    <a:p>
                      <a:r>
                        <a:rPr lang="en-GB" sz="2000" dirty="0"/>
                        <a:t>Biology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130 938</a:t>
                      </a:r>
                      <a:br>
                        <a:rPr lang="en-GB" sz="2000" dirty="0"/>
                      </a:br>
                      <a:r>
                        <a:rPr lang="en-GB" sz="2000" dirty="0"/>
                        <a:t>(130</a:t>
                      </a:r>
                      <a:r>
                        <a:rPr lang="en-GB" sz="2000" baseline="0" dirty="0"/>
                        <a:t> 020</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15</a:t>
                      </a:r>
                      <a:br>
                        <a:rPr lang="en-GB" sz="2000" dirty="0"/>
                      </a:br>
                      <a:r>
                        <a:rPr lang="en-GB" sz="2000" dirty="0"/>
                        <a:t>(13)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85</a:t>
                      </a:r>
                      <a:br>
                        <a:rPr lang="en-GB" sz="2000" dirty="0"/>
                      </a:br>
                      <a:r>
                        <a:rPr lang="en-GB" sz="2000" dirty="0"/>
                        <a:t>(87)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46166">
                <a:tc>
                  <a:txBody>
                    <a:bodyPr/>
                    <a:lstStyle/>
                    <a:p>
                      <a:r>
                        <a:rPr lang="en-GB" sz="2000" dirty="0"/>
                        <a:t>Chemistry</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126 276</a:t>
                      </a:r>
                      <a:br>
                        <a:rPr lang="en-GB" sz="2000" dirty="0"/>
                      </a:br>
                      <a:r>
                        <a:rPr lang="en-GB" sz="2000" dirty="0"/>
                        <a:t>(124</a:t>
                      </a:r>
                      <a:r>
                        <a:rPr lang="en-GB" sz="2000" baseline="0" dirty="0"/>
                        <a:t> 785</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15</a:t>
                      </a:r>
                      <a:br>
                        <a:rPr lang="en-GB" sz="2000" dirty="0"/>
                      </a:br>
                      <a:r>
                        <a:rPr lang="en-GB" sz="2000" dirty="0"/>
                        <a:t>(11)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85</a:t>
                      </a:r>
                      <a:br>
                        <a:rPr lang="en-GB" sz="2000" dirty="0"/>
                      </a:br>
                      <a:r>
                        <a:rPr lang="en-GB" sz="2000" dirty="0"/>
                        <a:t>(89)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6166">
                <a:tc>
                  <a:txBody>
                    <a:bodyPr/>
                    <a:lstStyle/>
                    <a:p>
                      <a:r>
                        <a:rPr lang="en-GB" sz="2000" dirty="0"/>
                        <a:t>Physics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125</a:t>
                      </a:r>
                      <a:r>
                        <a:rPr lang="en-GB" sz="2000" baseline="0" dirty="0"/>
                        <a:t> 656</a:t>
                      </a:r>
                      <a:br>
                        <a:rPr lang="en-GB" sz="2000" dirty="0"/>
                      </a:br>
                      <a:r>
                        <a:rPr lang="en-GB" sz="2000" dirty="0"/>
                        <a:t>(123</a:t>
                      </a:r>
                      <a:r>
                        <a:rPr lang="en-GB" sz="2000" baseline="0" dirty="0"/>
                        <a:t> 820</a:t>
                      </a:r>
                      <a:r>
                        <a:rPr lang="en-GB" sz="2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15</a:t>
                      </a:r>
                      <a:br>
                        <a:rPr lang="en-GB" sz="2000" dirty="0"/>
                      </a:br>
                      <a:r>
                        <a:rPr lang="en-GB" sz="2000" dirty="0"/>
                        <a:t>(12)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2000" dirty="0"/>
                        <a:t>85</a:t>
                      </a:r>
                      <a:br>
                        <a:rPr lang="en-GB" sz="2000" dirty="0"/>
                      </a:br>
                      <a:r>
                        <a:rPr lang="en-GB" sz="2000" dirty="0"/>
                        <a:t>(88)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GB" dirty="0"/>
              <a:t>AQA GCSE entry patterns 2019</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9</a:t>
            </a:fld>
            <a:endParaRPr lang="en-GB" dirty="0"/>
          </a:p>
        </p:txBody>
      </p:sp>
    </p:spTree>
    <p:extLst>
      <p:ext uri="{BB962C8B-B14F-4D97-AF65-F5344CB8AC3E}">
        <p14:creationId xmlns:p14="http://schemas.microsoft.com/office/powerpoint/2010/main" val="1087892812"/>
      </p:ext>
    </p:extLst>
  </p:cSld>
  <p:clrMapOvr>
    <a:masterClrMapping/>
  </p:clrMapOvr>
</p:sld>
</file>

<file path=ppt/theme/theme1.xml><?xml version="1.0" encoding="utf-8"?>
<a:theme xmlns:a="http://schemas.openxmlformats.org/drawingml/2006/main" name="AQA presentation master Events">
  <a:themeElements>
    <a:clrScheme name="Custom 2">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2F71A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AQA presentation master Events</Template>
  <TotalTime>0</TotalTime>
  <Words>5139</Words>
  <Application>Microsoft Office PowerPoint</Application>
  <PresentationFormat>On-screen Show (4:3)</PresentationFormat>
  <Paragraphs>943</Paragraphs>
  <Slides>59</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Courier New</vt:lpstr>
      <vt:lpstr>Times New Roman</vt:lpstr>
      <vt:lpstr>Wingdings</vt:lpstr>
      <vt:lpstr>AQA presentation master Events</vt:lpstr>
      <vt:lpstr>ASE Annual Conference: Key messages to support development</vt:lpstr>
      <vt:lpstr>Welcome</vt:lpstr>
      <vt:lpstr>This meeting will be recorded</vt:lpstr>
      <vt:lpstr>Outline of the session</vt:lpstr>
      <vt:lpstr>How did your students get on?</vt:lpstr>
      <vt:lpstr>Provisional GCSE results summer 2019</vt:lpstr>
      <vt:lpstr>Provisional AQA GCSE results summer 2019</vt:lpstr>
      <vt:lpstr>GCSE Sciences: Question paper delivery</vt:lpstr>
      <vt:lpstr>AQA GCSE entry patterns 2019</vt:lpstr>
      <vt:lpstr>Grade boundaries</vt:lpstr>
      <vt:lpstr>2019 grade boundaries</vt:lpstr>
      <vt:lpstr>2019 grade boundaries</vt:lpstr>
      <vt:lpstr>2019 grade boundaries</vt:lpstr>
      <vt:lpstr>2019 grade boundaries</vt:lpstr>
      <vt:lpstr>Information in Insight Reports</vt:lpstr>
      <vt:lpstr>AQA Insight Reports</vt:lpstr>
      <vt:lpstr>AQA Insight Reports</vt:lpstr>
      <vt:lpstr>AQA Insight Reports</vt:lpstr>
      <vt:lpstr>AQA Insight Reports</vt:lpstr>
      <vt:lpstr>AQA Insight Reports</vt:lpstr>
      <vt:lpstr>Key areas of challenge</vt:lpstr>
      <vt:lpstr>Practical skills: What is the focus of the lesson?</vt:lpstr>
      <vt:lpstr>Practical skills: What is the focus of the lesson?</vt:lpstr>
      <vt:lpstr>Maths in science </vt:lpstr>
      <vt:lpstr>Maths in science</vt:lpstr>
      <vt:lpstr>Extended response </vt:lpstr>
      <vt:lpstr>Extended response</vt:lpstr>
      <vt:lpstr>Knowledge and understanding: Biology Combined </vt:lpstr>
      <vt:lpstr>Knowledge and understanding: Biology Combined </vt:lpstr>
      <vt:lpstr>Knowledge and understanding: Biology Combined </vt:lpstr>
      <vt:lpstr>Knowledge and understanding: Biology Combined </vt:lpstr>
      <vt:lpstr>Knowledge and understanding: Chemistry Combined </vt:lpstr>
      <vt:lpstr>Knowledge and understanding: Chemistry Combined </vt:lpstr>
      <vt:lpstr>Knowledge and understanding: Chemistry Combined </vt:lpstr>
      <vt:lpstr>Knowledge and understanding: Chemistry Combined </vt:lpstr>
      <vt:lpstr>Knowledge and understanding: Physics Combined </vt:lpstr>
      <vt:lpstr>Knowledge and understanding: Physics Combined </vt:lpstr>
      <vt:lpstr>Knowledge and understanding: Physics Combined </vt:lpstr>
      <vt:lpstr>Knowledge and understanding: Physics Combined </vt:lpstr>
      <vt:lpstr>Entry Level Certificate</vt:lpstr>
      <vt:lpstr>Key messages</vt:lpstr>
      <vt:lpstr>Examiner’s report – investigations (1 of 2)</vt:lpstr>
      <vt:lpstr>Examiner’s report – investigations (2 of 2) </vt:lpstr>
      <vt:lpstr>Unit Award Scheme support for ELC</vt:lpstr>
      <vt:lpstr>Research</vt:lpstr>
      <vt:lpstr>Discussion of impact of use of ELC</vt:lpstr>
      <vt:lpstr>Looking ahead…</vt:lpstr>
      <vt:lpstr>Paper 1 mocks 2019 </vt:lpstr>
      <vt:lpstr>Analysis 2019 Paper 1 Foundation </vt:lpstr>
      <vt:lpstr>Analysis 2019 Paper 1 Higher </vt:lpstr>
      <vt:lpstr>Areas of development </vt:lpstr>
      <vt:lpstr>Short term intervention?</vt:lpstr>
      <vt:lpstr>Long term intervention</vt:lpstr>
      <vt:lpstr>Resources and meetings</vt:lpstr>
      <vt:lpstr>New GCSE science resources</vt:lpstr>
      <vt:lpstr>Any questions?</vt:lpstr>
      <vt:lpstr>How did we do?</vt:lpstr>
      <vt:lpstr>Get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 2020 key messages to support development</dc:title>
  <dc:creator>AQA</dc:creator>
  <cp:lastPrinted>2019-09-04T14:06:09Z</cp:lastPrinted>
  <dcterms:created xsi:type="dcterms:W3CDTF">2017-07-10T11:13:35Z</dcterms:created>
  <dcterms:modified xsi:type="dcterms:W3CDTF">2019-11-29T10:32:22Z</dcterms:modified>
</cp:coreProperties>
</file>