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5"/>
  </p:notesMasterIdLst>
  <p:handoutMasterIdLst>
    <p:handoutMasterId r:id="rId46"/>
  </p:handoutMasterIdLst>
  <p:sldIdLst>
    <p:sldId id="256" r:id="rId2"/>
    <p:sldId id="302" r:id="rId3"/>
    <p:sldId id="320" r:id="rId4"/>
    <p:sldId id="261" r:id="rId5"/>
    <p:sldId id="260" r:id="rId6"/>
    <p:sldId id="263" r:id="rId7"/>
    <p:sldId id="277" r:id="rId8"/>
    <p:sldId id="283" r:id="rId9"/>
    <p:sldId id="258" r:id="rId10"/>
    <p:sldId id="257" r:id="rId11"/>
    <p:sldId id="259" r:id="rId12"/>
    <p:sldId id="262" r:id="rId13"/>
    <p:sldId id="266" r:id="rId14"/>
    <p:sldId id="284" r:id="rId15"/>
    <p:sldId id="264" r:id="rId16"/>
    <p:sldId id="267" r:id="rId17"/>
    <p:sldId id="268" r:id="rId18"/>
    <p:sldId id="285" r:id="rId19"/>
    <p:sldId id="269" r:id="rId20"/>
    <p:sldId id="286" r:id="rId21"/>
    <p:sldId id="429" r:id="rId22"/>
    <p:sldId id="271" r:id="rId23"/>
    <p:sldId id="287" r:id="rId24"/>
    <p:sldId id="272" r:id="rId25"/>
    <p:sldId id="273" r:id="rId26"/>
    <p:sldId id="288" r:id="rId27"/>
    <p:sldId id="274" r:id="rId28"/>
    <p:sldId id="289" r:id="rId29"/>
    <p:sldId id="278" r:id="rId30"/>
    <p:sldId id="290" r:id="rId31"/>
    <p:sldId id="291" r:id="rId32"/>
    <p:sldId id="275" r:id="rId33"/>
    <p:sldId id="292" r:id="rId34"/>
    <p:sldId id="280" r:id="rId35"/>
    <p:sldId id="265" r:id="rId36"/>
    <p:sldId id="293" r:id="rId37"/>
    <p:sldId id="279" r:id="rId38"/>
    <p:sldId id="282" r:id="rId39"/>
    <p:sldId id="438" r:id="rId40"/>
    <p:sldId id="410" r:id="rId41"/>
    <p:sldId id="411" r:id="rId42"/>
    <p:sldId id="428" r:id="rId43"/>
    <p:sldId id="281" r:id="rId44"/>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302"/>
            <p14:sldId id="320"/>
            <p14:sldId id="261"/>
            <p14:sldId id="260"/>
            <p14:sldId id="263"/>
            <p14:sldId id="277"/>
            <p14:sldId id="283"/>
            <p14:sldId id="258"/>
            <p14:sldId id="257"/>
            <p14:sldId id="259"/>
            <p14:sldId id="262"/>
            <p14:sldId id="266"/>
            <p14:sldId id="284"/>
            <p14:sldId id="264"/>
            <p14:sldId id="267"/>
            <p14:sldId id="268"/>
            <p14:sldId id="285"/>
            <p14:sldId id="269"/>
            <p14:sldId id="286"/>
            <p14:sldId id="429"/>
            <p14:sldId id="271"/>
            <p14:sldId id="287"/>
            <p14:sldId id="272"/>
            <p14:sldId id="273"/>
            <p14:sldId id="288"/>
            <p14:sldId id="274"/>
            <p14:sldId id="289"/>
            <p14:sldId id="278"/>
            <p14:sldId id="290"/>
            <p14:sldId id="291"/>
            <p14:sldId id="275"/>
            <p14:sldId id="292"/>
            <p14:sldId id="280"/>
            <p14:sldId id="265"/>
            <p14:sldId id="293"/>
            <p14:sldId id="279"/>
            <p14:sldId id="282"/>
            <p14:sldId id="438"/>
            <p14:sldId id="410"/>
            <p14:sldId id="411"/>
            <p14:sldId id="428"/>
            <p14:sldId id="281"/>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dbridge, Zoe" initials="WZ" lastIdx="2" clrIdx="0">
    <p:extLst/>
  </p:cmAuthor>
  <p:cmAuthor id="2" name="Clarke, Julian" initials="CJ" lastIdx="2" clrIdx="1">
    <p:extLst/>
  </p:cmAuthor>
  <p:cmAuthor id="3" name="Mathews, Annika" initials="MA" lastIdx="39"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69587" autoAdjust="0"/>
  </p:normalViewPr>
  <p:slideViewPr>
    <p:cSldViewPr snapToGrid="0" snapToObjects="1" showGuides="1">
      <p:cViewPr>
        <p:scale>
          <a:sx n="160" d="100"/>
          <a:sy n="160" d="100"/>
        </p:scale>
        <p:origin x="101" y="-1987"/>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internal.aqa.org.uk\dfs\UserG\AWise\Work\2019\2019-10-21%20ASE%20planning\data%20for%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nternal.aqa.org.uk\dfs\UserG\AWise\Work\2019\2019-10-21%20ASE%20planning\data%20for%20slid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604158385649078E-2"/>
          <c:y val="6.9369375930517216E-2"/>
          <c:w val="0.93554391440209606"/>
          <c:h val="0.7254528126980031"/>
        </c:manualLayout>
      </c:layout>
      <c:lineChart>
        <c:grouping val="standard"/>
        <c:varyColors val="0"/>
        <c:ser>
          <c:idx val="0"/>
          <c:order val="0"/>
          <c:tx>
            <c:strRef>
              <c:f>'peaks and troughs'!$A$2</c:f>
              <c:strCache>
                <c:ptCount val="1"/>
                <c:pt idx="0">
                  <c:v>All</c:v>
                </c:pt>
              </c:strCache>
            </c:strRef>
          </c:tx>
          <c:spPr>
            <a:ln w="28575" cap="rnd">
              <a:solidFill>
                <a:srgbClr val="002060"/>
              </a:solidFill>
              <a:round/>
            </a:ln>
            <a:effectLst/>
          </c:spPr>
          <c:marker>
            <c:symbol val="none"/>
          </c:marker>
          <c:cat>
            <c:strRef>
              <c:f>'peaks and troughs'!$B$1:$M$1</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'peaks and troughs'!$B$2:$M$2</c:f>
              <c:numCache>
                <c:formatCode>General</c:formatCode>
                <c:ptCount val="12"/>
                <c:pt idx="0">
                  <c:v>57</c:v>
                </c:pt>
                <c:pt idx="1">
                  <c:v>56</c:v>
                </c:pt>
                <c:pt idx="2">
                  <c:v>89</c:v>
                </c:pt>
                <c:pt idx="3">
                  <c:v>48</c:v>
                </c:pt>
                <c:pt idx="4">
                  <c:v>69</c:v>
                </c:pt>
                <c:pt idx="5">
                  <c:v>53</c:v>
                </c:pt>
                <c:pt idx="6">
                  <c:v>92</c:v>
                </c:pt>
                <c:pt idx="7">
                  <c:v>74</c:v>
                </c:pt>
                <c:pt idx="8">
                  <c:v>126</c:v>
                </c:pt>
                <c:pt idx="9">
                  <c:v>139</c:v>
                </c:pt>
                <c:pt idx="10">
                  <c:v>41</c:v>
                </c:pt>
                <c:pt idx="11">
                  <c:v>15</c:v>
                </c:pt>
              </c:numCache>
            </c:numRef>
          </c:val>
          <c:smooth val="0"/>
          <c:extLst>
            <c:ext xmlns:c16="http://schemas.microsoft.com/office/drawing/2014/chart" uri="{C3380CC4-5D6E-409C-BE32-E72D297353CC}">
              <c16:uniqueId val="{00000000-7268-4F4E-981D-BCC7A27F10B7}"/>
            </c:ext>
          </c:extLst>
        </c:ser>
        <c:ser>
          <c:idx val="1"/>
          <c:order val="1"/>
          <c:tx>
            <c:strRef>
              <c:f>'peaks and troughs'!$A$3</c:f>
              <c:strCache>
                <c:ptCount val="1"/>
                <c:pt idx="0">
                  <c:v>GCE</c:v>
                </c:pt>
              </c:strCache>
            </c:strRef>
          </c:tx>
          <c:spPr>
            <a:ln w="28575" cap="rnd">
              <a:solidFill>
                <a:srgbClr val="FF0000"/>
              </a:solidFill>
              <a:round/>
            </a:ln>
            <a:effectLst/>
          </c:spPr>
          <c:marker>
            <c:symbol val="none"/>
          </c:marker>
          <c:cat>
            <c:strRef>
              <c:f>'peaks and troughs'!$B$1:$M$1</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'peaks and troughs'!$B$3:$M$3</c:f>
              <c:numCache>
                <c:formatCode>General</c:formatCode>
                <c:ptCount val="12"/>
                <c:pt idx="0">
                  <c:v>24</c:v>
                </c:pt>
                <c:pt idx="1">
                  <c:v>24</c:v>
                </c:pt>
                <c:pt idx="2">
                  <c:v>34</c:v>
                </c:pt>
                <c:pt idx="3">
                  <c:v>14</c:v>
                </c:pt>
                <c:pt idx="4">
                  <c:v>28</c:v>
                </c:pt>
                <c:pt idx="5">
                  <c:v>21</c:v>
                </c:pt>
                <c:pt idx="6">
                  <c:v>35</c:v>
                </c:pt>
                <c:pt idx="7">
                  <c:v>45</c:v>
                </c:pt>
                <c:pt idx="8">
                  <c:v>62</c:v>
                </c:pt>
                <c:pt idx="9">
                  <c:v>81</c:v>
                </c:pt>
                <c:pt idx="10">
                  <c:v>12</c:v>
                </c:pt>
                <c:pt idx="11">
                  <c:v>9</c:v>
                </c:pt>
              </c:numCache>
            </c:numRef>
          </c:val>
          <c:smooth val="0"/>
          <c:extLst>
            <c:ext xmlns:c16="http://schemas.microsoft.com/office/drawing/2014/chart" uri="{C3380CC4-5D6E-409C-BE32-E72D297353CC}">
              <c16:uniqueId val="{00000001-7268-4F4E-981D-BCC7A27F10B7}"/>
            </c:ext>
          </c:extLst>
        </c:ser>
        <c:ser>
          <c:idx val="2"/>
          <c:order val="2"/>
          <c:tx>
            <c:strRef>
              <c:f>'peaks and troughs'!$A$4</c:f>
              <c:strCache>
                <c:ptCount val="1"/>
                <c:pt idx="0">
                  <c:v>GCSE</c:v>
                </c:pt>
              </c:strCache>
            </c:strRef>
          </c:tx>
          <c:spPr>
            <a:ln w="28575" cap="rnd">
              <a:solidFill>
                <a:schemeClr val="accent6"/>
              </a:solidFill>
              <a:round/>
            </a:ln>
            <a:effectLst/>
          </c:spPr>
          <c:marker>
            <c:symbol val="none"/>
          </c:marker>
          <c:cat>
            <c:strRef>
              <c:f>'peaks and troughs'!$B$1:$M$1</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'peaks and troughs'!$B$4:$M$4</c:f>
              <c:numCache>
                <c:formatCode>General</c:formatCode>
                <c:ptCount val="12"/>
                <c:pt idx="0">
                  <c:v>26</c:v>
                </c:pt>
                <c:pt idx="1">
                  <c:v>21</c:v>
                </c:pt>
                <c:pt idx="2">
                  <c:v>39</c:v>
                </c:pt>
                <c:pt idx="3">
                  <c:v>29</c:v>
                </c:pt>
                <c:pt idx="4">
                  <c:v>30</c:v>
                </c:pt>
                <c:pt idx="5">
                  <c:v>24</c:v>
                </c:pt>
                <c:pt idx="6">
                  <c:v>33</c:v>
                </c:pt>
                <c:pt idx="7">
                  <c:v>21</c:v>
                </c:pt>
                <c:pt idx="8">
                  <c:v>42</c:v>
                </c:pt>
                <c:pt idx="9">
                  <c:v>39</c:v>
                </c:pt>
                <c:pt idx="10">
                  <c:v>19</c:v>
                </c:pt>
                <c:pt idx="11">
                  <c:v>4</c:v>
                </c:pt>
              </c:numCache>
            </c:numRef>
          </c:val>
          <c:smooth val="0"/>
          <c:extLst>
            <c:ext xmlns:c16="http://schemas.microsoft.com/office/drawing/2014/chart" uri="{C3380CC4-5D6E-409C-BE32-E72D297353CC}">
              <c16:uniqueId val="{00000002-7268-4F4E-981D-BCC7A27F10B7}"/>
            </c:ext>
          </c:extLst>
        </c:ser>
        <c:dLbls>
          <c:showLegendKey val="0"/>
          <c:showVal val="0"/>
          <c:showCatName val="0"/>
          <c:showSerName val="0"/>
          <c:showPercent val="0"/>
          <c:showBubbleSize val="0"/>
        </c:dLbls>
        <c:smooth val="0"/>
        <c:axId val="125780352"/>
        <c:axId val="125781888"/>
      </c:lineChart>
      <c:catAx>
        <c:axId val="12578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781888"/>
        <c:crosses val="autoZero"/>
        <c:auto val="1"/>
        <c:lblAlgn val="ctr"/>
        <c:lblOffset val="100"/>
        <c:noMultiLvlLbl val="0"/>
      </c:catAx>
      <c:valAx>
        <c:axId val="1257818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578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 of queries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themes!$A$11:$A$16</c:f>
              <c:strCache>
                <c:ptCount val="6"/>
                <c:pt idx="0">
                  <c:v>Specification content</c:v>
                </c:pt>
                <c:pt idx="1">
                  <c:v>Mark schemes</c:v>
                </c:pt>
                <c:pt idx="2">
                  <c:v>Question papers</c:v>
                </c:pt>
                <c:pt idx="3">
                  <c:v>Resources</c:v>
                </c:pt>
                <c:pt idx="4">
                  <c:v>Practicals</c:v>
                </c:pt>
                <c:pt idx="5">
                  <c:v>Text books</c:v>
                </c:pt>
              </c:strCache>
            </c:strRef>
          </c:cat>
          <c:val>
            <c:numRef>
              <c:f>themes!$C$11:$C$16</c:f>
              <c:numCache>
                <c:formatCode>0%</c:formatCode>
                <c:ptCount val="6"/>
                <c:pt idx="0">
                  <c:v>0.47815230961298377</c:v>
                </c:pt>
                <c:pt idx="1">
                  <c:v>0.20848938826466917</c:v>
                </c:pt>
                <c:pt idx="2">
                  <c:v>0.19225967540574282</c:v>
                </c:pt>
                <c:pt idx="3">
                  <c:v>3.6204744069912607E-2</c:v>
                </c:pt>
                <c:pt idx="4">
                  <c:v>7.4906367041198504E-2</c:v>
                </c:pt>
                <c:pt idx="5">
                  <c:v>9.9875156054931337E-3</c:v>
                </c:pt>
              </c:numCache>
            </c:numRef>
          </c:val>
          <c:extLst>
            <c:ext xmlns:c16="http://schemas.microsoft.com/office/drawing/2014/chart" uri="{C3380CC4-5D6E-409C-BE32-E72D297353CC}">
              <c16:uniqueId val="{00000000-859F-4EE7-A8FA-332DE656A1A4}"/>
            </c:ext>
          </c:extLst>
        </c:ser>
        <c:dLbls>
          <c:showLegendKey val="0"/>
          <c:showVal val="0"/>
          <c:showCatName val="0"/>
          <c:showSerName val="0"/>
          <c:showPercent val="0"/>
          <c:showBubbleSize val="0"/>
        </c:dLbls>
        <c:gapWidth val="219"/>
        <c:overlap val="-27"/>
        <c:axId val="125806848"/>
        <c:axId val="126242816"/>
      </c:barChart>
      <c:catAx>
        <c:axId val="12580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242816"/>
        <c:crosses val="autoZero"/>
        <c:auto val="1"/>
        <c:lblAlgn val="ctr"/>
        <c:lblOffset val="100"/>
        <c:noMultiLvlLbl val="0"/>
      </c:catAx>
      <c:valAx>
        <c:axId val="126242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806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DA457E0-B7E6-E24E-BA12-0ABEC3185120}" type="datetimeFigureOut">
              <a:rPr lang="en-US" smtClean="0"/>
              <a:t>1/8/2020</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1/8/2020</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filestore.aqa.org.uk/resources/science/AQA-SCIENCE-GCSE-SUBJECT-VOCAB.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D699AE44-A6C5-4ED7-ACBB-D99D12FF200E}"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8245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Specification content – do I need to teach this? What does this bit mean? Could you give me some example questions about this bit?</a:t>
            </a:r>
          </a:p>
          <a:p>
            <a:endParaRPr lang="en-GB" dirty="0"/>
          </a:p>
          <a:p>
            <a:r>
              <a:rPr lang="en-GB" dirty="0"/>
              <a:t>Assessments – is this an acceptable answer? Which bit of the spec does this cover? This context seems unusual etc</a:t>
            </a:r>
          </a:p>
          <a:p>
            <a:endParaRPr lang="en-GB" dirty="0"/>
          </a:p>
          <a:p>
            <a:r>
              <a:rPr lang="en-GB" dirty="0"/>
              <a:t>Expect this pattern to change as teaching of the new specifications is becoming more settled at GCSE and teachers are generally working out all the bits that are new compared with the last specifications.</a:t>
            </a:r>
          </a:p>
          <a:p>
            <a:endParaRPr lang="en-GB" dirty="0"/>
          </a:p>
          <a:p>
            <a:r>
              <a:rPr lang="en-GB" dirty="0" err="1"/>
              <a:t>Practicals</a:t>
            </a:r>
            <a:r>
              <a:rPr lang="en-GB" dirty="0"/>
              <a:t> – mostly about checking alternative methods are okay. Reminder of technician service?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6297B64-4DDD-45AB-9373-C72D4E814364}"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73191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These are in no particular order</a:t>
            </a:r>
          </a:p>
          <a:p>
            <a:endParaRPr lang="en-GB" dirty="0"/>
          </a:p>
          <a:p>
            <a:endParaRPr lang="en-GB" dirty="0"/>
          </a:p>
          <a:p>
            <a:r>
              <a:rPr lang="en-GB" dirty="0"/>
              <a:t>Spec content queries</a:t>
            </a:r>
          </a:p>
          <a:p>
            <a:r>
              <a:rPr lang="en-GB" dirty="0"/>
              <a:t>Extend of knowledge (</a:t>
            </a:r>
            <a:r>
              <a:rPr lang="en-GB" dirty="0" err="1"/>
              <a:t>eg</a:t>
            </a:r>
            <a:r>
              <a:rPr lang="en-GB" dirty="0"/>
              <a:t> what could students be assessed on) and answers to hypothetical questions</a:t>
            </a:r>
          </a:p>
          <a:p>
            <a:r>
              <a:rPr lang="en-GB" dirty="0"/>
              <a:t>Maths skills</a:t>
            </a:r>
          </a:p>
          <a:p>
            <a:r>
              <a:rPr lang="en-GB" dirty="0"/>
              <a:t>Queries about mark schemes – would X get credit or what about Y answer. We can’t mark students’ mock exams for you!</a:t>
            </a:r>
          </a:p>
          <a:p>
            <a:r>
              <a:rPr lang="en-GB" dirty="0"/>
              <a:t>What’s the AQA definition of X term? </a:t>
            </a:r>
            <a:r>
              <a:rPr lang="en-GB" dirty="0" err="1"/>
              <a:t>Eg</a:t>
            </a:r>
            <a:r>
              <a:rPr lang="en-GB" dirty="0"/>
              <a:t> </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94182277-34DE-4D80-A879-9819FD2DB019}"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13</a:t>
            </a:fld>
            <a:endParaRPr lang="en-US"/>
          </a:p>
        </p:txBody>
      </p:sp>
    </p:spTree>
    <p:extLst>
      <p:ext uri="{BB962C8B-B14F-4D97-AF65-F5344CB8AC3E}">
        <p14:creationId xmlns:p14="http://schemas.microsoft.com/office/powerpoint/2010/main" val="86427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 schemes show the kind of answers we would expect to see, based on the spec content</a:t>
            </a:r>
          </a:p>
          <a:p>
            <a:endParaRPr lang="en-GB" dirty="0"/>
          </a:p>
          <a:p>
            <a:r>
              <a:rPr lang="en-GB" dirty="0"/>
              <a:t>Phraseology will be based on that used in the spec, but it doesn’t mean alternative correct ways to say the same thing won’t be credited, </a:t>
            </a:r>
            <a:r>
              <a:rPr lang="en-GB" dirty="0" err="1"/>
              <a:t>eg</a:t>
            </a:r>
            <a:r>
              <a:rPr lang="en-GB" dirty="0"/>
              <a:t> talking about energy stores. If the student doesn’t use ‘store’ they can still get the marks if it is clear to the examiner what the student has written</a:t>
            </a:r>
          </a:p>
          <a:p>
            <a:endParaRPr lang="en-GB" dirty="0"/>
          </a:p>
          <a:p>
            <a:r>
              <a:rPr lang="en-GB" dirty="0"/>
              <a:t>Example of underlining – if we needed to see kinetic energy we would write </a:t>
            </a:r>
            <a:r>
              <a:rPr lang="en-GB" u="sng" dirty="0"/>
              <a:t>kinetic</a:t>
            </a:r>
            <a:r>
              <a:rPr lang="en-GB" u="none" dirty="0"/>
              <a:t> energy, so students writing just ‘energy’ or ‘potential energy’ for example would not get the mark</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2247B20-E2FF-4D91-BD3A-6C4AE3EE0574}"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182623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 schemes show the kind of answers we would expect to see, based on the spec content</a:t>
            </a:r>
          </a:p>
          <a:p>
            <a:endParaRPr lang="en-GB" dirty="0"/>
          </a:p>
          <a:p>
            <a:r>
              <a:rPr lang="en-GB" dirty="0"/>
              <a:t>Phraseology will be based on that used in the spec, but it doesn’t mean alternative correct ways to say the same thing won’t be credited, </a:t>
            </a:r>
            <a:r>
              <a:rPr lang="en-GB" dirty="0" err="1"/>
              <a:t>eg</a:t>
            </a:r>
            <a:r>
              <a:rPr lang="en-GB" dirty="0"/>
              <a:t> talking about energy stores. If the student doesn’t use ‘store’ they can still get the marks if it is clear to the examiner what the student has written</a:t>
            </a:r>
          </a:p>
          <a:p>
            <a:endParaRPr lang="en-GB" dirty="0"/>
          </a:p>
          <a:p>
            <a:r>
              <a:rPr lang="en-GB" dirty="0"/>
              <a:t>Example of underlining – if we needed to see kinetic energy we would write </a:t>
            </a:r>
            <a:r>
              <a:rPr lang="en-GB" u="sng" dirty="0"/>
              <a:t>kinetic</a:t>
            </a:r>
            <a:r>
              <a:rPr lang="en-GB" u="none" dirty="0"/>
              <a:t> energy, so students writing just ‘energy’ or ‘potential energy’ for example would not get the mark</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2247B20-E2FF-4D91-BD3A-6C4AE3EE0574}"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303379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If a question asks for a method, students should receive credit for any valid alternative method that answers the question</a:t>
            </a:r>
          </a:p>
          <a:p>
            <a:endParaRPr lang="en-GB" b="1" dirty="0"/>
          </a:p>
          <a:p>
            <a:r>
              <a:rPr lang="en-GB" b="0" dirty="0"/>
              <a:t>Could point to the hub materials:</a:t>
            </a:r>
          </a:p>
          <a:p>
            <a:endParaRPr lang="en-GB" b="0" dirty="0"/>
          </a:p>
          <a:p>
            <a:r>
              <a:rPr lang="en-GB" b="0" dirty="0"/>
              <a:t>Summer 2019 – using ISA questions and data sheets</a:t>
            </a:r>
          </a:p>
          <a:p>
            <a:endParaRPr lang="en-GB" b="0" dirty="0"/>
          </a:p>
          <a:p>
            <a:r>
              <a:rPr lang="en-GB" b="0" dirty="0"/>
              <a:t>Autumn 2017 – practical assessment and AO2 questions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DABB0D9B-9FAE-4814-BB48-49C046872B3E}"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16</a:t>
            </a:fld>
            <a:endParaRPr lang="en-US"/>
          </a:p>
        </p:txBody>
      </p:sp>
    </p:spTree>
    <p:extLst>
      <p:ext uri="{BB962C8B-B14F-4D97-AF65-F5344CB8AC3E}">
        <p14:creationId xmlns:p14="http://schemas.microsoft.com/office/powerpoint/2010/main" val="2806089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could ask questions on any aspect of the required </a:t>
            </a:r>
            <a:r>
              <a:rPr lang="en-GB" dirty="0" err="1"/>
              <a:t>practicals</a:t>
            </a:r>
            <a:r>
              <a:rPr lang="en-GB" dirty="0"/>
              <a:t>, or present contexts based on the RPs</a:t>
            </a:r>
          </a:p>
          <a:p>
            <a:endParaRPr lang="en-GB" dirty="0"/>
          </a:p>
          <a:p>
            <a:r>
              <a:rPr lang="en-GB" dirty="0"/>
              <a:t>Videos on </a:t>
            </a:r>
            <a:r>
              <a:rPr lang="en-GB" dirty="0" err="1"/>
              <a:t>youtube</a:t>
            </a:r>
            <a:r>
              <a:rPr lang="en-GB" dirty="0"/>
              <a:t> often don’t cover the working scientifically skills or ask things like ‘how could you improve the accuracy?’ which is the kind of thing students are likely to see questions on rather than AO1 recall of methods</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D1DEEB8-A1E6-40A5-8A1A-85D83AD9453C}"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17</a:t>
            </a:fld>
            <a:endParaRPr lang="en-US"/>
          </a:p>
        </p:txBody>
      </p:sp>
    </p:spTree>
    <p:extLst>
      <p:ext uri="{BB962C8B-B14F-4D97-AF65-F5344CB8AC3E}">
        <p14:creationId xmlns:p14="http://schemas.microsoft.com/office/powerpoint/2010/main" val="100454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could ask questions on any aspect of the required </a:t>
            </a:r>
            <a:r>
              <a:rPr lang="en-GB" dirty="0" err="1"/>
              <a:t>practicals</a:t>
            </a:r>
            <a:r>
              <a:rPr lang="en-GB" dirty="0"/>
              <a:t>, or present contexts based on the RPs</a:t>
            </a:r>
          </a:p>
          <a:p>
            <a:endParaRPr lang="en-GB" dirty="0"/>
          </a:p>
          <a:p>
            <a:r>
              <a:rPr lang="en-GB" dirty="0"/>
              <a:t>Videos on </a:t>
            </a:r>
            <a:r>
              <a:rPr lang="en-GB" dirty="0" err="1"/>
              <a:t>youtube</a:t>
            </a:r>
            <a:r>
              <a:rPr lang="en-GB" dirty="0"/>
              <a:t> often don’t cover the working scientifically skills or ask things like ‘how could you improve the accuracy?’ which is the kind of thing students are likely to see questions on rather than AO1 recall of methods</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D1DEEB8-A1E6-40A5-8A1A-85D83AD9453C}"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18</a:t>
            </a:fld>
            <a:endParaRPr lang="en-US"/>
          </a:p>
        </p:txBody>
      </p:sp>
    </p:spTree>
    <p:extLst>
      <p:ext uri="{BB962C8B-B14F-4D97-AF65-F5344CB8AC3E}">
        <p14:creationId xmlns:p14="http://schemas.microsoft.com/office/powerpoint/2010/main" val="1606680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get a lot of questions where people ask, if students were asked about spec area Y, what would the model answer be?</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We assess knowledge, understanding and application of content – wording of question can make slight difference to the answer you would expect, so there is no one model answer for all hypothetical questions on that topic.</a:t>
            </a:r>
          </a:p>
          <a:p>
            <a:endParaRPr lang="en-GB" dirty="0"/>
          </a:p>
          <a:p>
            <a:r>
              <a:rPr lang="en-GB" dirty="0"/>
              <a:t>Not really feasible to do this and often times the questions are not AQA style, </a:t>
            </a:r>
            <a:r>
              <a:rPr lang="en-GB" dirty="0" err="1"/>
              <a:t>ie</a:t>
            </a:r>
            <a:r>
              <a:rPr lang="en-GB" dirty="0"/>
              <a:t> we wouldn’t ask about that topic in the same way</a:t>
            </a:r>
          </a:p>
          <a:p>
            <a:endParaRPr lang="en-GB" dirty="0"/>
          </a:p>
          <a:p>
            <a:r>
              <a:rPr lang="en-GB" dirty="0"/>
              <a:t>Look at the past paper questions to get a feel for the depth with which we assess the spec statements</a:t>
            </a:r>
          </a:p>
          <a:p>
            <a:endParaRPr lang="en-GB" dirty="0"/>
          </a:p>
          <a:p>
            <a:r>
              <a:rPr lang="en-GB" b="1" dirty="0"/>
              <a:t>Also a point that specs are designed as they are to avoid too many statements being counted as AO1 in isolation when they are assessed. This allows other AOs to more easily cover the spec points. Means that there might be statements that students should be able to describe a phenomenon but not an example description.</a:t>
            </a:r>
          </a:p>
          <a:p>
            <a:endParaRPr lang="en-GB" dirty="0"/>
          </a:p>
          <a:p>
            <a:r>
              <a:rPr lang="en-GB" b="1" dirty="0"/>
              <a:t>Examples:</a:t>
            </a:r>
          </a:p>
          <a:p>
            <a:r>
              <a:rPr lang="en-GB" dirty="0"/>
              <a:t>Will AQA accept ‘giant structures of positive ions arranged in a regular pattern’ for describing a metallic structure?</a:t>
            </a:r>
          </a:p>
          <a:p>
            <a:endParaRPr lang="en-GB" dirty="0"/>
          </a:p>
          <a:p>
            <a:r>
              <a:rPr lang="en-GB" dirty="0"/>
              <a:t>If a question asks for an elimination mechanism of a halogenoalkane reacting with NaOH and displayed formulae are not specified in the question, will candidates will lose marks for explicitly drawing the C-H bond in a skeletal structure?</a:t>
            </a:r>
          </a:p>
          <a:p>
            <a:endParaRPr lang="en-GB" dirty="0"/>
          </a:p>
          <a:p>
            <a:r>
              <a:rPr lang="en-GB" dirty="0"/>
              <a:t>Will 'high to low water potential' always be accepted as an alternate answer for osmosis questions?</a:t>
            </a:r>
          </a:p>
          <a:p>
            <a:endParaRPr lang="en-GB" dirty="0"/>
          </a:p>
          <a:p>
            <a:r>
              <a:rPr lang="en-GB" dirty="0"/>
              <a:t>Do students need to be taught the following and if so, </a:t>
            </a:r>
            <a:r>
              <a:rPr lang="en-GB" b="1" dirty="0"/>
              <a:t>what are the definitions that we approve:</a:t>
            </a:r>
          </a:p>
          <a:p>
            <a:r>
              <a:rPr lang="en-GB" dirty="0"/>
              <a:t>Isotopic mass</a:t>
            </a:r>
          </a:p>
          <a:p>
            <a:r>
              <a:rPr lang="en-GB" dirty="0"/>
              <a:t>Relative atomic mass</a:t>
            </a:r>
          </a:p>
          <a:p>
            <a:r>
              <a:rPr lang="en-GB" dirty="0"/>
              <a:t>(the idea that AQA approve scientific definitions is odd!)</a:t>
            </a:r>
          </a:p>
          <a:p>
            <a:endParaRPr lang="en-GB" dirty="0"/>
          </a:p>
          <a:p>
            <a:r>
              <a:rPr lang="en-GB" sz="1200" b="1" kern="1200" dirty="0">
                <a:solidFill>
                  <a:schemeClr val="tx1"/>
                </a:solidFill>
                <a:latin typeface="+mn-lt"/>
                <a:ea typeface="+mn-ea"/>
                <a:cs typeface="+mn-cs"/>
              </a:rPr>
              <a:t>Please could you provide me with model explanations </a:t>
            </a:r>
            <a:r>
              <a:rPr lang="en-GB" sz="1200" kern="1200" dirty="0">
                <a:solidFill>
                  <a:schemeClr val="tx1"/>
                </a:solidFill>
                <a:latin typeface="+mn-lt"/>
                <a:ea typeface="+mn-ea"/>
                <a:cs typeface="+mn-cs"/>
              </a:rPr>
              <a:t>for </a:t>
            </a:r>
            <a:r>
              <a:rPr lang="en-GB" sz="1200" kern="1200" dirty="0" err="1">
                <a:solidFill>
                  <a:schemeClr val="tx1"/>
                </a:solidFill>
                <a:latin typeface="+mn-lt"/>
                <a:ea typeface="+mn-ea"/>
                <a:cs typeface="+mn-cs"/>
              </a:rPr>
              <a:t>em</a:t>
            </a:r>
            <a:r>
              <a:rPr lang="en-GB" sz="1200" kern="1200" dirty="0">
                <a:solidFill>
                  <a:schemeClr val="tx1"/>
                </a:solidFill>
                <a:latin typeface="+mn-lt"/>
                <a:ea typeface="+mn-ea"/>
                <a:cs typeface="+mn-cs"/>
              </a:rPr>
              <a:t> induction in the generator, microphone and transformer.</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68BF1D92-0632-4FC7-B0B8-3C3731B2ED69}"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19</a:t>
            </a:fld>
            <a:endParaRPr lang="en-US"/>
          </a:p>
        </p:txBody>
      </p:sp>
    </p:spTree>
    <p:extLst>
      <p:ext uri="{BB962C8B-B14F-4D97-AF65-F5344CB8AC3E}">
        <p14:creationId xmlns:p14="http://schemas.microsoft.com/office/powerpoint/2010/main" val="1371422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get a lot of questions where people ask, if students were asked about spec area Y, what would the model answer be?</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We assess knowledge, understanding and application of content – wording of question can make slight difference to the answer you would expect, so there is no one model answer for all hypothetical questions on that topic.</a:t>
            </a:r>
          </a:p>
          <a:p>
            <a:endParaRPr lang="en-GB" dirty="0"/>
          </a:p>
          <a:p>
            <a:r>
              <a:rPr lang="en-GB" dirty="0"/>
              <a:t>Not really feasible to do this and often times the questions are not AQA style, </a:t>
            </a:r>
            <a:r>
              <a:rPr lang="en-GB" dirty="0" err="1"/>
              <a:t>ie</a:t>
            </a:r>
            <a:r>
              <a:rPr lang="en-GB" dirty="0"/>
              <a:t> we wouldn’t ask about that topic in the same way</a:t>
            </a:r>
          </a:p>
          <a:p>
            <a:endParaRPr lang="en-GB" dirty="0"/>
          </a:p>
          <a:p>
            <a:r>
              <a:rPr lang="en-GB" dirty="0"/>
              <a:t>Look at the past paper questions to get a feel for the depth with which we assess the spec statements</a:t>
            </a:r>
          </a:p>
          <a:p>
            <a:endParaRPr lang="en-GB" dirty="0"/>
          </a:p>
          <a:p>
            <a:r>
              <a:rPr lang="en-GB" b="1" dirty="0"/>
              <a:t>Also a point that specs are designed as they are to avoid too many statements being counted as AO1 in isolation when they are assessed. This allows other AOs to more easily cover the spec points. Means that there might be statements that students should be able to describe a phenomenon but not an example description.</a:t>
            </a:r>
          </a:p>
          <a:p>
            <a:endParaRPr lang="en-GB" dirty="0"/>
          </a:p>
          <a:p>
            <a:r>
              <a:rPr lang="en-GB" b="1" dirty="0"/>
              <a:t>Examples:</a:t>
            </a:r>
          </a:p>
          <a:p>
            <a:r>
              <a:rPr lang="en-GB" dirty="0"/>
              <a:t>Will AQA accept ‘giant structures of positive ions arranged in a regular pattern’ for describing a metallic structure?</a:t>
            </a:r>
          </a:p>
          <a:p>
            <a:endParaRPr lang="en-GB" dirty="0"/>
          </a:p>
          <a:p>
            <a:r>
              <a:rPr lang="en-GB" dirty="0"/>
              <a:t>If a question asks for an elimination mechanism of a halogenoalkane reacting with NaOH and displayed formulae are not specified in the question, will candidates will lose marks for explicitly drawing the C-H bond in a skeletal structure?</a:t>
            </a:r>
          </a:p>
          <a:p>
            <a:endParaRPr lang="en-GB" dirty="0"/>
          </a:p>
          <a:p>
            <a:r>
              <a:rPr lang="en-GB" dirty="0"/>
              <a:t>Will 'high to low water potential' always be accepted as an alternate answer for osmosis questions?</a:t>
            </a:r>
          </a:p>
          <a:p>
            <a:endParaRPr lang="en-GB" dirty="0"/>
          </a:p>
          <a:p>
            <a:r>
              <a:rPr lang="en-GB" dirty="0"/>
              <a:t>Do students need to be taught the following and if so, </a:t>
            </a:r>
            <a:r>
              <a:rPr lang="en-GB" b="1" dirty="0"/>
              <a:t>what are the definitions that we approve:</a:t>
            </a:r>
          </a:p>
          <a:p>
            <a:r>
              <a:rPr lang="en-GB" dirty="0"/>
              <a:t>Isotopic mass</a:t>
            </a:r>
          </a:p>
          <a:p>
            <a:r>
              <a:rPr lang="en-GB" dirty="0"/>
              <a:t>Relative atomic mass</a:t>
            </a:r>
          </a:p>
          <a:p>
            <a:r>
              <a:rPr lang="en-GB" dirty="0"/>
              <a:t>(the idea that AQA approve scientific definitions is odd!)</a:t>
            </a:r>
          </a:p>
          <a:p>
            <a:endParaRPr lang="en-GB" dirty="0"/>
          </a:p>
          <a:p>
            <a:r>
              <a:rPr lang="en-GB" sz="1200" b="1" kern="1200" dirty="0">
                <a:solidFill>
                  <a:schemeClr val="tx1"/>
                </a:solidFill>
                <a:latin typeface="+mn-lt"/>
                <a:ea typeface="+mn-ea"/>
                <a:cs typeface="+mn-cs"/>
              </a:rPr>
              <a:t>Please could you provide me with model explanations </a:t>
            </a:r>
            <a:r>
              <a:rPr lang="en-GB" sz="1200" kern="1200" dirty="0">
                <a:solidFill>
                  <a:schemeClr val="tx1"/>
                </a:solidFill>
                <a:latin typeface="+mn-lt"/>
                <a:ea typeface="+mn-ea"/>
                <a:cs typeface="+mn-cs"/>
              </a:rPr>
              <a:t>for </a:t>
            </a:r>
            <a:r>
              <a:rPr lang="en-GB" sz="1200" kern="1200" dirty="0" err="1">
                <a:solidFill>
                  <a:schemeClr val="tx1"/>
                </a:solidFill>
                <a:latin typeface="+mn-lt"/>
                <a:ea typeface="+mn-ea"/>
                <a:cs typeface="+mn-cs"/>
              </a:rPr>
              <a:t>em</a:t>
            </a:r>
            <a:r>
              <a:rPr lang="en-GB" sz="1200" kern="1200" dirty="0">
                <a:solidFill>
                  <a:schemeClr val="tx1"/>
                </a:solidFill>
                <a:latin typeface="+mn-lt"/>
                <a:ea typeface="+mn-ea"/>
                <a:cs typeface="+mn-cs"/>
              </a:rPr>
              <a:t> induction in the generator, microphone and transformer.</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68BF1D92-0632-4FC7-B0B8-3C3731B2ED69}"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20</a:t>
            </a:fld>
            <a:endParaRPr lang="en-US"/>
          </a:p>
        </p:txBody>
      </p:sp>
    </p:spTree>
    <p:extLst>
      <p:ext uri="{BB962C8B-B14F-4D97-AF65-F5344CB8AC3E}">
        <p14:creationId xmlns:p14="http://schemas.microsoft.com/office/powerpoint/2010/main" val="416205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question mainly seems to come from schools that have been teaching the A-level specifications, because there is a clearly greater expectation at A-level, which you can find in the practical handbooks.</a:t>
            </a:r>
          </a:p>
          <a:p>
            <a:endParaRPr lang="en-GB" dirty="0"/>
          </a:p>
          <a:p>
            <a:r>
              <a:rPr lang="en-GB" dirty="0"/>
              <a:t>Don’t expect A-level detail! This is a GCSE qualification for 16 year old children, not people completing a PhD!</a:t>
            </a:r>
          </a:p>
          <a:p>
            <a:endParaRPr lang="en-GB" dirty="0"/>
          </a:p>
          <a:p>
            <a:r>
              <a:rPr lang="en-GB" dirty="0"/>
              <a:t>Only need to know about resolution of measurements and a simple means to calculate uncertainty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are not expecting a treatment at the level of the A-level science specifications, so understanding of the distinction between measurement/reading is not required.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resolution, we give a definition here, which is based on the ASE Language of Measurement guide: </a:t>
            </a:r>
            <a:r>
              <a:rPr lang="en-GB" sz="1200" kern="1200" dirty="0">
                <a:solidFill>
                  <a:schemeClr val="tx1"/>
                </a:solidFill>
                <a:effectLst/>
                <a:latin typeface="+mn-lt"/>
                <a:ea typeface="+mn-ea"/>
                <a:cs typeface="+mn-cs"/>
                <a:hlinkClick r:id="rId3"/>
              </a:rPr>
              <a:t>http://filestore.aqa.org.uk/resources/science/AQA-SCIENCE-GCSE-SUBJECT-VOCAB.PDF</a:t>
            </a:r>
            <a:endParaRPr lang="en-GB" sz="1200" kern="1200" dirty="0">
              <a:solidFill>
                <a:schemeClr val="tx1"/>
              </a:solidFill>
              <a:effectLst/>
              <a:latin typeface="+mn-lt"/>
              <a:ea typeface="+mn-ea"/>
              <a:cs typeface="+mn-cs"/>
            </a:endParaRP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37E2134-3951-4C9B-B6DD-D24A893E131E}"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21</a:t>
            </a:fld>
            <a:endParaRPr lang="en-US"/>
          </a:p>
        </p:txBody>
      </p:sp>
    </p:spTree>
    <p:extLst>
      <p:ext uri="{BB962C8B-B14F-4D97-AF65-F5344CB8AC3E}">
        <p14:creationId xmlns:p14="http://schemas.microsoft.com/office/powerpoint/2010/main" val="168032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tidy these contents so they are a bit more friendly</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7A6D62C-E4CF-4D24-AA8A-B9A528C8C9C4}"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2288358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Based on subject vocab booklet here: http://filestore.aqa.org.uk/resources/science/AQA-SCIENCE-GCSE-SUBJECT-VOCAB.PDF</a:t>
            </a:r>
          </a:p>
          <a:p>
            <a:endParaRPr lang="en-GB" b="1" dirty="0"/>
          </a:p>
          <a:p>
            <a:r>
              <a:rPr lang="en-GB" b="0" dirty="0"/>
              <a:t>It’s worth looking at the other science papers for ideas of working scientifically questions you could borrow for your subject area</a:t>
            </a:r>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EAB4B61-3D0A-427F-A2CF-59A2F21E5A7B}"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22</a:t>
            </a:fld>
            <a:endParaRPr lang="en-US"/>
          </a:p>
        </p:txBody>
      </p:sp>
    </p:spTree>
    <p:extLst>
      <p:ext uri="{BB962C8B-B14F-4D97-AF65-F5344CB8AC3E}">
        <p14:creationId xmlns:p14="http://schemas.microsoft.com/office/powerpoint/2010/main" val="2637391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separate papers might look more accessible but this is because they have 100 marks compared with 70 for combined.</a:t>
            </a:r>
          </a:p>
          <a:p>
            <a:endParaRPr lang="en-GB" dirty="0"/>
          </a:p>
          <a:p>
            <a:r>
              <a:rPr lang="en-GB" dirty="0"/>
              <a:t>This means 40% standard demand is 40 marks on separates, but 28 on a Trilogy paper</a:t>
            </a:r>
          </a:p>
          <a:p>
            <a:endParaRPr lang="en-GB" dirty="0"/>
          </a:p>
          <a:p>
            <a:r>
              <a:rPr lang="en-GB" b="1" dirty="0"/>
              <a:t>There are more questions at standard demand, but there are also more questions at high demand due to the greater length of the paper</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3E0ABA5-E4B5-4EEF-9E5B-6B25FA73BE19}"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23</a:t>
            </a:fld>
            <a:endParaRPr lang="en-US"/>
          </a:p>
        </p:txBody>
      </p:sp>
    </p:spTree>
    <p:extLst>
      <p:ext uri="{BB962C8B-B14F-4D97-AF65-F5344CB8AC3E}">
        <p14:creationId xmlns:p14="http://schemas.microsoft.com/office/powerpoint/2010/main" val="3418510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separate papers might look more accessible but this is because they have 100 marks compared with 70 for combined.</a:t>
            </a:r>
          </a:p>
          <a:p>
            <a:endParaRPr lang="en-GB" dirty="0"/>
          </a:p>
          <a:p>
            <a:r>
              <a:rPr lang="en-GB" dirty="0"/>
              <a:t>This means 40% standard demand is 40 marks on separates, but 28 on a Trilogy paper</a:t>
            </a:r>
          </a:p>
          <a:p>
            <a:endParaRPr lang="en-GB" dirty="0"/>
          </a:p>
          <a:p>
            <a:r>
              <a:rPr lang="en-GB" b="1" dirty="0"/>
              <a:t>There are more questions at standard demand, but there are also more questions at high demand due to the greater length of the paper</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3E0ABA5-E4B5-4EEF-9E5B-6B25FA73BE19}"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24</a:t>
            </a:fld>
            <a:endParaRPr lang="en-US"/>
          </a:p>
        </p:txBody>
      </p:sp>
    </p:spTree>
    <p:extLst>
      <p:ext uri="{BB962C8B-B14F-4D97-AF65-F5344CB8AC3E}">
        <p14:creationId xmlns:p14="http://schemas.microsoft.com/office/powerpoint/2010/main" val="949227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are required by </a:t>
            </a:r>
            <a:r>
              <a:rPr lang="en-GB" sz="1200" kern="1200" dirty="0" err="1">
                <a:solidFill>
                  <a:schemeClr val="tx1"/>
                </a:solidFill>
                <a:effectLst/>
                <a:latin typeface="+mn-lt"/>
                <a:ea typeface="+mn-ea"/>
                <a:cs typeface="+mn-cs"/>
              </a:rPr>
              <a:t>Ofqual</a:t>
            </a:r>
            <a:r>
              <a:rPr lang="en-GB" sz="1200" kern="1200" dirty="0">
                <a:solidFill>
                  <a:schemeClr val="tx1"/>
                </a:solidFill>
                <a:effectLst/>
                <a:latin typeface="+mn-lt"/>
                <a:ea typeface="+mn-ea"/>
                <a:cs typeface="+mn-cs"/>
              </a:rPr>
              <a:t> to examine all of the content at all levels of demand and covering all assessment objectives over the lifetime of the specification.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separate and combined science specifications are examined separately: we do not have common papers or questions and do not intentionally cover these points at the same time in Trilogy and Biology. Partly this is because the separate science content is best incorporated within the combined content, rather than being treated separately from it, which you cannot do if you use identical questions in both combined science and the separate sciences.</a:t>
            </a:r>
          </a:p>
          <a:p>
            <a:endParaRPr lang="en-GB" dirty="0"/>
          </a:p>
          <a:p>
            <a:endParaRPr lang="en-GB" dirty="0"/>
          </a:p>
          <a:p>
            <a:endParaRPr lang="en-GB" dirty="0"/>
          </a:p>
          <a:p>
            <a:endParaRPr lang="en-GB" dirty="0"/>
          </a:p>
          <a:p>
            <a:r>
              <a:rPr lang="en-GB" dirty="0"/>
              <a:t>Examples are</a:t>
            </a:r>
          </a:p>
          <a:p>
            <a:endParaRPr lang="en-GB" dirty="0"/>
          </a:p>
          <a:p>
            <a:r>
              <a:rPr lang="en-GB" dirty="0"/>
              <a:t>Magnification (standard demand on biology but high demand on Trilogy Biology as it included recall of equation and a unit conversion)</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2E3E8C0-CC16-47B8-BC7A-C4D7E3C84B13}"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25</a:t>
            </a:fld>
            <a:endParaRPr lang="en-US"/>
          </a:p>
        </p:txBody>
      </p:sp>
    </p:spTree>
    <p:extLst>
      <p:ext uri="{BB962C8B-B14F-4D97-AF65-F5344CB8AC3E}">
        <p14:creationId xmlns:p14="http://schemas.microsoft.com/office/powerpoint/2010/main" val="1847471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are required by </a:t>
            </a:r>
            <a:r>
              <a:rPr lang="en-GB" sz="1200" kern="1200" dirty="0" err="1">
                <a:solidFill>
                  <a:schemeClr val="tx1"/>
                </a:solidFill>
                <a:effectLst/>
                <a:latin typeface="+mn-lt"/>
                <a:ea typeface="+mn-ea"/>
                <a:cs typeface="+mn-cs"/>
              </a:rPr>
              <a:t>Ofqual</a:t>
            </a:r>
            <a:r>
              <a:rPr lang="en-GB" sz="1200" kern="1200" dirty="0">
                <a:solidFill>
                  <a:schemeClr val="tx1"/>
                </a:solidFill>
                <a:effectLst/>
                <a:latin typeface="+mn-lt"/>
                <a:ea typeface="+mn-ea"/>
                <a:cs typeface="+mn-cs"/>
              </a:rPr>
              <a:t> to examine all of the content at all levels of demand and covering all assessment objectives over the lifetime of the specification.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separate and combined science specifications are examined separately: we do not have common papers or questions and do not intentionally cover these points at the same time in Trilogy and Biology. Partly this is because the separate science content is best incorporated within the combined content, rather than being treated separately from it, which you cannot do if you use identical questions in both combined science and the separate sciences.</a:t>
            </a:r>
          </a:p>
          <a:p>
            <a:endParaRPr lang="en-GB" dirty="0"/>
          </a:p>
          <a:p>
            <a:endParaRPr lang="en-GB" dirty="0"/>
          </a:p>
          <a:p>
            <a:endParaRPr lang="en-GB" dirty="0"/>
          </a:p>
          <a:p>
            <a:endParaRPr lang="en-GB" dirty="0"/>
          </a:p>
          <a:p>
            <a:r>
              <a:rPr lang="en-GB" dirty="0"/>
              <a:t>Examples are</a:t>
            </a:r>
          </a:p>
          <a:p>
            <a:endParaRPr lang="en-GB" dirty="0"/>
          </a:p>
          <a:p>
            <a:r>
              <a:rPr lang="en-GB" dirty="0"/>
              <a:t>Magnification (standard demand on biology but high demand on Trilogy Biology as it included recall of equation and a unit conversion)</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2E3E8C0-CC16-47B8-BC7A-C4D7E3C84B13}"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26</a:t>
            </a:fld>
            <a:endParaRPr lang="en-US"/>
          </a:p>
        </p:txBody>
      </p:sp>
    </p:spTree>
    <p:extLst>
      <p:ext uri="{BB962C8B-B14F-4D97-AF65-F5344CB8AC3E}">
        <p14:creationId xmlns:p14="http://schemas.microsoft.com/office/powerpoint/2010/main" val="3564050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get a 5-5 on H tier, you need to get 73% of the standard demand marks right. What if the topics that come up are ones the student is not confident with?</a:t>
            </a:r>
          </a:p>
          <a:p>
            <a:endParaRPr lang="en-GB" dirty="0"/>
          </a:p>
          <a:p>
            <a:r>
              <a:rPr lang="en-GB" dirty="0"/>
              <a:t>On F tier, you can get a 5-5 with only the low demand marks</a:t>
            </a:r>
          </a:p>
          <a:p>
            <a:endParaRPr lang="en-GB" dirty="0"/>
          </a:p>
          <a:p>
            <a:r>
              <a:rPr lang="en-GB" dirty="0"/>
              <a:t>More marks, but lower demand. Also have the standard demand marks in case there are topics or skills the student is weak at</a:t>
            </a:r>
          </a:p>
          <a:p>
            <a:endParaRPr lang="en-GB" dirty="0"/>
          </a:p>
          <a:p>
            <a:r>
              <a:rPr lang="en-GB" dirty="0"/>
              <a:t>Less of a gamble the student will end up with a U after 5 years of secondary science.</a:t>
            </a:r>
          </a:p>
          <a:p>
            <a:endParaRPr lang="en-GB" dirty="0"/>
          </a:p>
          <a:p>
            <a:r>
              <a:rPr lang="en-GB" b="1" dirty="0"/>
              <a:t>Include handout:</a:t>
            </a:r>
          </a:p>
          <a:p>
            <a:r>
              <a:rPr lang="en-GB" b="1" dirty="0"/>
              <a:t>https://filestore.aqa.org.uk/resources/science/AQA-GCSE-SCIENCE-TG.PDF</a:t>
            </a:r>
          </a:p>
          <a:p>
            <a:endParaRPr lang="en-GB" dirty="0"/>
          </a:p>
          <a:p>
            <a:r>
              <a:rPr lang="en-GB" dirty="0"/>
              <a:t>Does the student perform consistently across all three sciences in both content and skills? Combined science: students must sit the same tier for all papers. Separate sciences: students must sit the same tier within each separate science but do not have to sit the same tier for all three separate sciences.</a:t>
            </a:r>
          </a:p>
          <a:p>
            <a:endParaRPr lang="en-GB" dirty="0"/>
          </a:p>
          <a:p>
            <a:r>
              <a:rPr lang="en-GB" dirty="0"/>
              <a:t>Is the student performing consistently well on common questions? Common questions (questions that feature in both tiers) are set at standard demand.</a:t>
            </a:r>
          </a:p>
          <a:p>
            <a:endParaRPr lang="en-GB" dirty="0"/>
          </a:p>
          <a:p>
            <a:r>
              <a:rPr lang="en-GB" dirty="0"/>
              <a:t>Does the student show resilience when tackling the papers under exam pressure? There are no low demand questions on the Higher tier and there is less scaffolding in standard demand questions, especially with formulas in physics.</a:t>
            </a:r>
          </a:p>
          <a:p>
            <a:endParaRPr lang="en-GB" dirty="0"/>
          </a:p>
          <a:p>
            <a:r>
              <a:rPr lang="en-GB" dirty="0"/>
              <a:t>How well can the student apply their maths skills? Students need to be confident with transferring their maths skills to science lessons and questions written in a scientific context.</a:t>
            </a:r>
          </a:p>
          <a:p>
            <a:endParaRPr lang="en-GB" dirty="0"/>
          </a:p>
          <a:p>
            <a:r>
              <a:rPr lang="en-GB" dirty="0"/>
              <a:t>Is the student confident in their understanding of the required </a:t>
            </a:r>
            <a:r>
              <a:rPr lang="en-GB" dirty="0" err="1"/>
              <a:t>practicals</a:t>
            </a:r>
            <a:r>
              <a:rPr lang="en-GB" dirty="0"/>
              <a:t>, the science behind the required </a:t>
            </a:r>
            <a:r>
              <a:rPr lang="en-GB" dirty="0" err="1"/>
              <a:t>practicals</a:t>
            </a:r>
            <a:r>
              <a:rPr lang="en-GB" dirty="0"/>
              <a:t> and all aspects of working scientifically?</a:t>
            </a:r>
          </a:p>
          <a:p>
            <a:endParaRPr lang="en-GB" dirty="0"/>
          </a:p>
          <a:p>
            <a:r>
              <a:rPr lang="en-GB" dirty="0"/>
              <a:t>Is the student confident at tackling questions when the science content or required practical skills are put in an unfamiliar context?</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51968EA4-CFD0-465D-B988-0EAE994913BE}"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27</a:t>
            </a:fld>
            <a:endParaRPr lang="en-US"/>
          </a:p>
        </p:txBody>
      </p:sp>
    </p:spTree>
    <p:extLst>
      <p:ext uri="{BB962C8B-B14F-4D97-AF65-F5344CB8AC3E}">
        <p14:creationId xmlns:p14="http://schemas.microsoft.com/office/powerpoint/2010/main" val="3123238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get a 5-5 on H tier, you need to get 73% of the standard demand marks right. What if the topics that come up are ones the student is not confident with?</a:t>
            </a:r>
          </a:p>
          <a:p>
            <a:endParaRPr lang="en-GB" dirty="0"/>
          </a:p>
          <a:p>
            <a:r>
              <a:rPr lang="en-GB" dirty="0"/>
              <a:t>On F tier, you can get a 5-5 with only the low demand marks</a:t>
            </a:r>
          </a:p>
          <a:p>
            <a:endParaRPr lang="en-GB" dirty="0"/>
          </a:p>
          <a:p>
            <a:r>
              <a:rPr lang="en-GB" dirty="0"/>
              <a:t>More marks, but lower demand. Also have the standard demand marks in case there are topics or skills the student is weak at</a:t>
            </a:r>
          </a:p>
          <a:p>
            <a:endParaRPr lang="en-GB" dirty="0"/>
          </a:p>
          <a:p>
            <a:r>
              <a:rPr lang="en-GB" dirty="0"/>
              <a:t>Less of a gamble the student will end up with a U after 5 years of secondary science.</a:t>
            </a:r>
          </a:p>
          <a:p>
            <a:endParaRPr lang="en-GB" dirty="0"/>
          </a:p>
          <a:p>
            <a:r>
              <a:rPr lang="en-GB" b="1" dirty="0"/>
              <a:t>Include handout:</a:t>
            </a:r>
          </a:p>
          <a:p>
            <a:r>
              <a:rPr lang="en-GB" b="1" dirty="0"/>
              <a:t>https://filestore.aqa.org.uk/resources/science/AQA-GCSE-SCIENCE-TG.PDF</a:t>
            </a:r>
          </a:p>
          <a:p>
            <a:endParaRPr lang="en-GB" dirty="0"/>
          </a:p>
          <a:p>
            <a:r>
              <a:rPr lang="en-GB" dirty="0"/>
              <a:t>Does the student perform consistently across all three sciences in both content and skills? Combined science: students must sit the same tier for all papers. Separate sciences: students must sit the same tier within each separate science but do not have to sit the same tier for all three separate sciences.</a:t>
            </a:r>
          </a:p>
          <a:p>
            <a:endParaRPr lang="en-GB" dirty="0"/>
          </a:p>
          <a:p>
            <a:r>
              <a:rPr lang="en-GB" dirty="0"/>
              <a:t>Is the student performing consistently well on common questions? Common questions (questions that feature in both tiers) are set at standard demand.</a:t>
            </a:r>
          </a:p>
          <a:p>
            <a:endParaRPr lang="en-GB" dirty="0"/>
          </a:p>
          <a:p>
            <a:r>
              <a:rPr lang="en-GB" dirty="0"/>
              <a:t>Does the student show resilience when tackling the papers under exam pressure? There are no low demand questions on the Higher tier and there is less scaffolding in standard demand questions, especially with formulas in physics.</a:t>
            </a:r>
          </a:p>
          <a:p>
            <a:endParaRPr lang="en-GB" dirty="0"/>
          </a:p>
          <a:p>
            <a:r>
              <a:rPr lang="en-GB" dirty="0"/>
              <a:t>How well can the student apply their maths skills? Students need to be confident with transferring their maths skills to science lessons and questions written in a scientific context.</a:t>
            </a:r>
          </a:p>
          <a:p>
            <a:endParaRPr lang="en-GB" dirty="0"/>
          </a:p>
          <a:p>
            <a:r>
              <a:rPr lang="en-GB" dirty="0"/>
              <a:t>Is the student confident in their understanding of the required </a:t>
            </a:r>
            <a:r>
              <a:rPr lang="en-GB" dirty="0" err="1"/>
              <a:t>practicals</a:t>
            </a:r>
            <a:r>
              <a:rPr lang="en-GB" dirty="0"/>
              <a:t>, the science behind the required </a:t>
            </a:r>
            <a:r>
              <a:rPr lang="en-GB" dirty="0" err="1"/>
              <a:t>practicals</a:t>
            </a:r>
            <a:r>
              <a:rPr lang="en-GB" dirty="0"/>
              <a:t> and all aspects of working scientifically?</a:t>
            </a:r>
          </a:p>
          <a:p>
            <a:endParaRPr lang="en-GB" dirty="0"/>
          </a:p>
          <a:p>
            <a:r>
              <a:rPr lang="en-GB" dirty="0"/>
              <a:t>Is the student confident at tackling questions when the science content or required practical skills are put in an unfamiliar context?</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51968EA4-CFD0-465D-B988-0EAE994913BE}"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28</a:t>
            </a:fld>
            <a:endParaRPr lang="en-US"/>
          </a:p>
        </p:txBody>
      </p:sp>
    </p:spTree>
    <p:extLst>
      <p:ext uri="{BB962C8B-B14F-4D97-AF65-F5344CB8AC3E}">
        <p14:creationId xmlns:p14="http://schemas.microsoft.com/office/powerpoint/2010/main" val="3172442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Detailed guide https://filestore.aqa.org.uk/resources/science/AQA-GCSE-SCIENCE-TG-FH.PDF</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2F3EAEA-5FE3-4DB2-A0F0-987F1DE96EA5}"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29</a:t>
            </a:fld>
            <a:endParaRPr lang="en-US"/>
          </a:p>
        </p:txBody>
      </p:sp>
    </p:spTree>
    <p:extLst>
      <p:ext uri="{BB962C8B-B14F-4D97-AF65-F5344CB8AC3E}">
        <p14:creationId xmlns:p14="http://schemas.microsoft.com/office/powerpoint/2010/main" val="3500976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Detailed guide https://filestore.aqa.org.uk/resources/science/AQA-GCSE-SCIENCE-TG-FH.PDF</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2F3EAEA-5FE3-4DB2-A0F0-987F1DE96EA5}"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30</a:t>
            </a:fld>
            <a:endParaRPr lang="en-US"/>
          </a:p>
        </p:txBody>
      </p:sp>
    </p:spTree>
    <p:extLst>
      <p:ext uri="{BB962C8B-B14F-4D97-AF65-F5344CB8AC3E}">
        <p14:creationId xmlns:p14="http://schemas.microsoft.com/office/powerpoint/2010/main" val="3296844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Querying when the question asks the candidate for a description, will they in principle have access to all the marks in the question if they provide a diagrammatic or graphical answer?</a:t>
            </a:r>
          </a:p>
          <a:p>
            <a:endParaRPr lang="en" sz="1200" kern="1200" dirty="0">
              <a:solidFill>
                <a:schemeClr val="tx1"/>
              </a:solidFill>
              <a:latin typeface="+mn-lt"/>
              <a:ea typeface="+mn-ea"/>
              <a:cs typeface="+mn-cs"/>
            </a:endParaRPr>
          </a:p>
          <a:p>
            <a:r>
              <a:rPr lang="en-GB" sz="1200" kern="1200" dirty="0">
                <a:solidFill>
                  <a:schemeClr val="tx1"/>
                </a:solidFill>
                <a:latin typeface="+mn-lt"/>
                <a:ea typeface="+mn-ea"/>
                <a:cs typeface="+mn-cs"/>
              </a:rPr>
              <a:t>what is the recommended number of topics for the essay question and more queries.</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11D8910-D692-4757-9B17-CE1917F579F4}"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31</a:t>
            </a:fld>
            <a:endParaRPr lang="en-US"/>
          </a:p>
        </p:txBody>
      </p:sp>
    </p:spTree>
    <p:extLst>
      <p:ext uri="{BB962C8B-B14F-4D97-AF65-F5344CB8AC3E}">
        <p14:creationId xmlns:p14="http://schemas.microsoft.com/office/powerpoint/2010/main" val="157342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data shows cases escalated to science curriculum. Most queries received by the business will likely be admin related to exam papers or entries</a:t>
            </a:r>
          </a:p>
          <a:p>
            <a:endParaRPr lang="en-GB" dirty="0"/>
          </a:p>
          <a:p>
            <a:r>
              <a:rPr lang="en-GB" dirty="0"/>
              <a:t>Queries tend to peak around November to February as we get questions related to using our papers as mock exams</a:t>
            </a:r>
          </a:p>
          <a:p>
            <a:endParaRPr lang="en-GB" dirty="0"/>
          </a:p>
          <a:p>
            <a:r>
              <a:rPr lang="en-GB" dirty="0"/>
              <a:t>Our biggest period is always the exam series in the Summer, when we receive the most queries – this data saw a big peak in queries from students over the summer period.</a:t>
            </a:r>
          </a:p>
          <a:p>
            <a:endParaRPr lang="en-GB" dirty="0"/>
          </a:p>
          <a:p>
            <a:r>
              <a:rPr lang="en-GB" dirty="0"/>
              <a:t>You can definitely see the school holidays in the troughs.</a:t>
            </a:r>
          </a:p>
          <a:p>
            <a:endParaRPr lang="en-GB" dirty="0"/>
          </a:p>
          <a:p>
            <a:r>
              <a:rPr lang="en-GB" dirty="0"/>
              <a:t>A-level queries rise more because of student queries during exam time, also they tend to be more complex queries about the subject detail so more likely to get escalated to the curriculum team</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6F6948D1-5365-43EA-9B05-C36D70F627DF}"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3195915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Querying when the question asks the candidate for a description, will they in principle have access to all the marks in the question if they provide a diagrammatic or graphical answer?</a:t>
            </a:r>
          </a:p>
          <a:p>
            <a:endParaRPr lang="en" sz="1200" kern="1200" dirty="0">
              <a:solidFill>
                <a:schemeClr val="tx1"/>
              </a:solidFill>
              <a:latin typeface="+mn-lt"/>
              <a:ea typeface="+mn-ea"/>
              <a:cs typeface="+mn-cs"/>
            </a:endParaRPr>
          </a:p>
          <a:p>
            <a:r>
              <a:rPr lang="en-GB" sz="1200" kern="1200" dirty="0">
                <a:solidFill>
                  <a:schemeClr val="tx1"/>
                </a:solidFill>
                <a:latin typeface="+mn-lt"/>
                <a:ea typeface="+mn-ea"/>
                <a:cs typeface="+mn-cs"/>
              </a:rPr>
              <a:t>what is the recommended number of topics for the essay question and more queries.</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11D8910-D692-4757-9B17-CE1917F579F4}"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32</a:t>
            </a:fld>
            <a:endParaRPr lang="en-US"/>
          </a:p>
        </p:txBody>
      </p:sp>
    </p:spTree>
    <p:extLst>
      <p:ext uri="{BB962C8B-B14F-4D97-AF65-F5344CB8AC3E}">
        <p14:creationId xmlns:p14="http://schemas.microsoft.com/office/powerpoint/2010/main" val="4048096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take all queries about our assessments seriously, so if you do feel something is valid, please don’t hesitate to get in touch.</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264C8B3-117B-436D-90B7-808519DB035D}"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33</a:t>
            </a:fld>
            <a:endParaRPr lang="en-US"/>
          </a:p>
        </p:txBody>
      </p:sp>
    </p:spTree>
    <p:extLst>
      <p:ext uri="{BB962C8B-B14F-4D97-AF65-F5344CB8AC3E}">
        <p14:creationId xmlns:p14="http://schemas.microsoft.com/office/powerpoint/2010/main" val="3171521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take all queries about our assessments seriously, so if you do feel something is valid, please don’t hesitate to get in touch.</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264C8B3-117B-436D-90B7-808519DB035D}"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34</a:t>
            </a:fld>
            <a:endParaRPr lang="en-US"/>
          </a:p>
        </p:txBody>
      </p:sp>
    </p:spTree>
    <p:extLst>
      <p:ext uri="{BB962C8B-B14F-4D97-AF65-F5344CB8AC3E}">
        <p14:creationId xmlns:p14="http://schemas.microsoft.com/office/powerpoint/2010/main" val="3784961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Also the handout with the ‘supporting teaching’ title that shows where to find various resources.</a:t>
            </a:r>
          </a:p>
          <a:p>
            <a:endParaRPr lang="en-GB" b="1" dirty="0"/>
          </a:p>
          <a:p>
            <a:r>
              <a:rPr lang="en-GB" b="0" dirty="0"/>
              <a:t>This is from the 2019 hub meetings, so might be familiar.</a:t>
            </a:r>
          </a:p>
          <a:p>
            <a:endParaRPr lang="en-GB" dirty="0"/>
          </a:p>
          <a:p>
            <a:r>
              <a:rPr lang="en-GB" dirty="0"/>
              <a:t>Hub materials include exemplars and help cover key themes – these are the kinds of things teachers ask us about</a:t>
            </a:r>
          </a:p>
          <a:p>
            <a:endParaRPr lang="en-GB" dirty="0"/>
          </a:p>
          <a:p>
            <a:r>
              <a:rPr lang="en-GB" dirty="0"/>
              <a:t>We use our Hub meetings to facilitate networking and discussion groups around things like AO2, how to embed working scientifically into teaching, covering maths skills, making tier of entry decisions</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CD3D365A-8AFD-4687-A9A8-4FAE9066CE1F}"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35</a:t>
            </a:fld>
            <a:endParaRPr lang="en-US"/>
          </a:p>
        </p:txBody>
      </p:sp>
    </p:spTree>
    <p:extLst>
      <p:ext uri="{BB962C8B-B14F-4D97-AF65-F5344CB8AC3E}">
        <p14:creationId xmlns:p14="http://schemas.microsoft.com/office/powerpoint/2010/main" val="2812866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Also the handout with the ‘supporting teaching’ title that shows where to find various resources.</a:t>
            </a:r>
          </a:p>
          <a:p>
            <a:endParaRPr lang="en-GB" b="1" dirty="0"/>
          </a:p>
          <a:p>
            <a:r>
              <a:rPr lang="en-GB" b="0" dirty="0"/>
              <a:t>This is from the 2019 hub meetings, so might be familiar.</a:t>
            </a:r>
          </a:p>
          <a:p>
            <a:endParaRPr lang="en-GB" dirty="0"/>
          </a:p>
          <a:p>
            <a:r>
              <a:rPr lang="en-GB" dirty="0"/>
              <a:t>Hub materials include exemplars and help cover key themes – these are the kinds of things teachers ask us about</a:t>
            </a:r>
          </a:p>
          <a:p>
            <a:endParaRPr lang="en-GB" dirty="0"/>
          </a:p>
          <a:p>
            <a:r>
              <a:rPr lang="en-GB" dirty="0"/>
              <a:t>We use our Hub meetings to facilitate networking and discussion groups around things like AO2, how to embed working scientifically into teaching, covering maths skills, making tier of entry decisions</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CD3D365A-8AFD-4687-A9A8-4FAE9066CE1F}"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36</a:t>
            </a:fld>
            <a:endParaRPr lang="en-US"/>
          </a:p>
        </p:txBody>
      </p:sp>
    </p:spTree>
    <p:extLst>
      <p:ext uri="{BB962C8B-B14F-4D97-AF65-F5344CB8AC3E}">
        <p14:creationId xmlns:p14="http://schemas.microsoft.com/office/powerpoint/2010/main" val="2577562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A-level support:</a:t>
            </a:r>
          </a:p>
          <a:p>
            <a:r>
              <a:rPr lang="en-GB" b="0" dirty="0"/>
              <a:t>Handbooks – including maths, uncertainty etc</a:t>
            </a:r>
          </a:p>
          <a:p>
            <a:r>
              <a:rPr lang="en-GB" b="0" dirty="0"/>
              <a:t>Practical set-up guides</a:t>
            </a:r>
          </a:p>
          <a:p>
            <a:r>
              <a:rPr lang="en-GB" b="0" dirty="0"/>
              <a:t>Examples of good practice</a:t>
            </a:r>
          </a:p>
          <a:p>
            <a:r>
              <a:rPr lang="en-GB" b="0" dirty="0"/>
              <a:t>Technician adviser</a:t>
            </a:r>
          </a:p>
          <a:p>
            <a:endParaRPr lang="en-GB" b="0" dirty="0"/>
          </a:p>
          <a:p>
            <a:r>
              <a:rPr lang="en-GB" b="1" dirty="0"/>
              <a:t>GCSE:</a:t>
            </a:r>
          </a:p>
          <a:p>
            <a:r>
              <a:rPr lang="en-GB" b="0" dirty="0"/>
              <a:t>Technician adviser</a:t>
            </a:r>
          </a:p>
          <a:p>
            <a:r>
              <a:rPr lang="en-GB" b="0" dirty="0"/>
              <a:t>Handbooks – example methods and student worksheets</a:t>
            </a:r>
          </a:p>
          <a:p>
            <a:r>
              <a:rPr lang="en-GB" b="0" dirty="0"/>
              <a:t>Webcast and slides about integrating practical as a core part of teaching science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1E866A7-3383-46D3-AD57-A90D6247DC6A}"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37</a:t>
            </a:fld>
            <a:endParaRPr lang="en-US"/>
          </a:p>
        </p:txBody>
      </p:sp>
    </p:spTree>
    <p:extLst>
      <p:ext uri="{BB962C8B-B14F-4D97-AF65-F5344CB8AC3E}">
        <p14:creationId xmlns:p14="http://schemas.microsoft.com/office/powerpoint/2010/main" val="3653626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repeat of the earlier slide really, but it’s important people look at it!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5E07524-1D80-4701-A9E5-22E03D8E6030}"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38</a:t>
            </a:fld>
            <a:endParaRPr lang="en-US"/>
          </a:p>
        </p:txBody>
      </p:sp>
    </p:spTree>
    <p:extLst>
      <p:ext uri="{BB962C8B-B14F-4D97-AF65-F5344CB8AC3E}">
        <p14:creationId xmlns:p14="http://schemas.microsoft.com/office/powerpoint/2010/main" val="1058433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729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Email - Complex queries are best dealt with by email – sometimes they require a bit of thought or we need to talk to our senior examiners</a:t>
            </a:r>
          </a:p>
          <a:p>
            <a:endParaRPr lang="en-GB" dirty="0"/>
          </a:p>
          <a:p>
            <a:r>
              <a:rPr lang="en-GB" dirty="0"/>
              <a:t>The vast majority of queries escalated to us are by email.</a:t>
            </a:r>
          </a:p>
          <a:p>
            <a:endParaRPr lang="en-GB" dirty="0"/>
          </a:p>
          <a:p>
            <a:r>
              <a:rPr lang="en-GB" dirty="0"/>
              <a:t>Senior examiners cannot be contacted by telephone – we get a lot of teachers asking for a ‘quick chat’, but the G4 condition from </a:t>
            </a:r>
            <a:r>
              <a:rPr lang="en-GB" dirty="0" err="1"/>
              <a:t>Ofqual</a:t>
            </a:r>
            <a:r>
              <a:rPr lang="en-GB" dirty="0"/>
              <a:t> about confidentiality of the exams means this is not possible</a:t>
            </a:r>
          </a:p>
          <a:p>
            <a:endParaRPr lang="en-GB" dirty="0"/>
          </a:p>
          <a:p>
            <a:r>
              <a:rPr lang="en-GB" dirty="0"/>
              <a:t>The last postal query I received was a letter from a parent about a school trip to CERN (???) and one before was a hand written pile of notes from somebody who wanted to show that Einstein was wrong about E=mc</a:t>
            </a:r>
            <a:r>
              <a:rPr lang="en-GB" baseline="30000" dirty="0"/>
              <a:t>2</a:t>
            </a:r>
          </a:p>
          <a:p>
            <a:endParaRPr lang="en-GB" baseline="30000" dirty="0"/>
          </a:p>
          <a:p>
            <a:endParaRPr lang="en-GB" dirty="0"/>
          </a:p>
          <a:p>
            <a:r>
              <a:rPr lang="en-GB" dirty="0"/>
              <a:t>We get more social media traffic than in previous years, but the large number of students active here mean queries from teachers can be harder to pick out. Queries from teachers are therefore best received by email.</a:t>
            </a:r>
          </a:p>
          <a:p>
            <a:r>
              <a:rPr lang="en-GB" dirty="0"/>
              <a:t> - We do monitor social media around exam time – it can be entertaining </a:t>
            </a:r>
          </a:p>
          <a:p>
            <a:endParaRPr lang="en-GB" baseline="30000" dirty="0"/>
          </a:p>
          <a:p>
            <a:endParaRPr lang="en-GB" baseline="0" dirty="0"/>
          </a:p>
          <a:p>
            <a:endParaRPr lang="en-GB" baseline="0"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C1BECFA-7650-4F3F-8798-948E1DFD10EB}"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95246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AQA papers without the contexts, which ironically are the contexts.</a:t>
            </a:r>
          </a:p>
          <a:p>
            <a:endParaRPr lang="en-GB" dirty="0"/>
          </a:p>
          <a:p>
            <a:r>
              <a:rPr lang="en-GB" dirty="0"/>
              <a:t>We do keep an eye on social media, partly to see how the question papers are received, but also to identify potential malpractice. Some of the student comments are quite entertaining! – see next slide</a:t>
            </a:r>
          </a:p>
          <a:p>
            <a:endParaRPr lang="en-GB" dirty="0"/>
          </a:p>
          <a:p>
            <a:endParaRPr lang="en-GB" dirty="0"/>
          </a:p>
          <a:p>
            <a:r>
              <a:rPr lang="en-GB" dirty="0"/>
              <a:t>On a serious note AQA have taken action as a result of child welfare concerns identified during monitoring social media, so it does have a serious role to play</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D13EEAE9-C740-41A0-81DC-EBD74AFF93B5}"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220389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tweet is from students saying not to say how easy the paper was otherwise AQA would increase the grade boundaries – they obviously don’t understand how awarding works!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F9FD089-A508-452A-BB51-3D40A7E806DA}"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57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took all of our queries (these are from 2017-18 actually) and generated a word cloud where the more times we saw a word, the larger it appears in the cloud</a:t>
            </a:r>
          </a:p>
          <a:p>
            <a:endParaRPr lang="en-GB" dirty="0"/>
          </a:p>
          <a:p>
            <a:r>
              <a:rPr lang="en-GB" dirty="0"/>
              <a:t>It’s nice to see ‘students’ appear quite prominently here</a:t>
            </a:r>
          </a:p>
          <a:p>
            <a:endParaRPr lang="en-GB" dirty="0"/>
          </a:p>
          <a:p>
            <a:r>
              <a:rPr lang="en-GB" dirty="0"/>
              <a:t>Some of the hot topics of the period were:</a:t>
            </a:r>
          </a:p>
          <a:p>
            <a:r>
              <a:rPr lang="en-GB" dirty="0"/>
              <a:t>‘energy’ – IOP and energy stores (on right side in purple)</a:t>
            </a:r>
          </a:p>
          <a:p>
            <a:r>
              <a:rPr lang="en-GB" dirty="0"/>
              <a:t>‘uncertainty’ – understanding how it differs at A-level (see practical handbook) and GCSE (see subject vocab definition for clarification) (on top left in green)</a:t>
            </a:r>
          </a:p>
          <a:p>
            <a:endParaRPr lang="en-GB" dirty="0"/>
          </a:p>
          <a:p>
            <a:r>
              <a:rPr lang="en-GB" dirty="0"/>
              <a:t>For 2018-19 ‘electrospray’ was the most common topic query, mostly due to queries from students</a:t>
            </a:r>
          </a:p>
          <a:p>
            <a:endParaRPr lang="en-GB" dirty="0"/>
          </a:p>
          <a:p>
            <a:r>
              <a:rPr lang="en-GB" dirty="0"/>
              <a:t>Error actually includes queries about uncertainty and errors in practical, so not as bad as it might appear!</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B7F12A5-CD16-4887-A491-347274D5A8A2}"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280456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data about queries received by Curriculum Science in the academic year 2018-19</a:t>
            </a:r>
          </a:p>
          <a:p>
            <a:r>
              <a:rPr lang="en-GB" dirty="0"/>
              <a:t>Teacher 83%</a:t>
            </a:r>
          </a:p>
          <a:p>
            <a:r>
              <a:rPr lang="en-GB" dirty="0"/>
              <a:t>Student 10%</a:t>
            </a:r>
          </a:p>
          <a:p>
            <a:r>
              <a:rPr lang="en-GB" dirty="0"/>
              <a:t>Exams Administrator 3%</a:t>
            </a:r>
          </a:p>
          <a:p>
            <a:r>
              <a:rPr lang="en-GB" dirty="0"/>
              <a:t>Private Tutor 1%</a:t>
            </a:r>
          </a:p>
          <a:p>
            <a:r>
              <a:rPr lang="en-GB" dirty="0"/>
              <a:t>Parent 2%</a:t>
            </a:r>
          </a:p>
          <a:p>
            <a:endParaRPr lang="en-GB" dirty="0"/>
          </a:p>
          <a:p>
            <a:r>
              <a:rPr lang="en-GB" dirty="0"/>
              <a:t>The vast majority of queries are from teachers as we would expect, but we also get an increasing number of queries from students.</a:t>
            </a:r>
          </a:p>
          <a:p>
            <a:endParaRPr lang="en-GB" dirty="0"/>
          </a:p>
          <a:p>
            <a:r>
              <a:rPr lang="en-GB" dirty="0"/>
              <a:t>We will look at what these queries are in the next few slides.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92C3BBB-7974-4931-A0C3-B97EE05841EE}"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32234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of escalated queries are from students, almost always about A-level</a:t>
            </a:r>
          </a:p>
          <a:p>
            <a:endParaRPr lang="en-GB" dirty="0"/>
          </a:p>
          <a:p>
            <a:r>
              <a:rPr lang="en-GB" dirty="0"/>
              <a:t>Point 2 (credit) – we use expert examiners who will seek to award credit for answers with correct science that answer the question, even if the science is beyond the spec content. We get lots of these queries from students using past papers to revise or who ask us about exams they have just sat</a:t>
            </a:r>
          </a:p>
          <a:p>
            <a:endParaRPr lang="en-GB" dirty="0"/>
          </a:p>
          <a:p>
            <a:r>
              <a:rPr lang="en-GB" dirty="0"/>
              <a:t>teachers are the experts in delivering their courses, we don’t want to undermine their relationship with the students and we try to ensure we have capacity to help with teachers as the priority. There are about 600,000 students per year group, so it would be problematic if they all started calling exam boards!</a:t>
            </a:r>
          </a:p>
          <a:p>
            <a:endParaRPr lang="en-GB" dirty="0"/>
          </a:p>
          <a:p>
            <a:r>
              <a:rPr lang="en-GB" dirty="0"/>
              <a:t>We encourage students to raise their concerns with their school, and to ask the teachers to raise them with us if they feel they are genuine</a:t>
            </a:r>
          </a:p>
          <a:p>
            <a:endParaRPr lang="en-GB" dirty="0"/>
          </a:p>
          <a:p>
            <a:r>
              <a:rPr lang="en-GB" dirty="0"/>
              <a:t>We sometimes get questions from students who are beginning to read beyond the spec and question some of the detail at A-level, but don’t quite understand enough of the topic to see why the A-level content is by necessity a bit of a simplification </a:t>
            </a:r>
            <a:r>
              <a:rPr lang="en-GB" dirty="0" err="1"/>
              <a:t>eg</a:t>
            </a:r>
            <a:r>
              <a:rPr lang="en-GB" dirty="0"/>
              <a:t> nuclear physics (GCE) or monoclonal antibodies (GCSE)</a:t>
            </a:r>
          </a:p>
          <a:p>
            <a:endParaRPr lang="en-GB" dirty="0"/>
          </a:p>
          <a:p>
            <a:r>
              <a:rPr lang="en-GB" dirty="0"/>
              <a:t>We always help with overseas universities. Often they don’t understand how UK GCSEs and A-levels map to their domestic qualifications, so we can produce headed letters to outline this for them. Our qualifications are gateways to further study, including those who seek to do that elsewhere in the world.</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1D85888-F445-484C-BB1C-15760A50E013}" type="datetime1">
              <a:rPr lang="en-US" smtClean="0"/>
              <a:t>1/8/2020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2855642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804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183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78" r:id="rId10"/>
    <p:sldLayoutId id="2147483669" r:id="rId11"/>
    <p:sldLayoutId id="2147483670" r:id="rId12"/>
    <p:sldLayoutId id="2147483671" r:id="rId13"/>
    <p:sldLayoutId id="2147483672" r:id="rId14"/>
    <p:sldLayoutId id="2147483674" r:id="rId15"/>
    <p:sldLayoutId id="2147483673" r:id="rId16"/>
    <p:sldLayoutId id="2147483675" r:id="rId17"/>
    <p:sldLayoutId id="2147483676" r:id="rId18"/>
    <p:sldLayoutId id="2147483682" r:id="rId19"/>
    <p:sldLayoutId id="2147483684" r:id="rId20"/>
    <p:sldLayoutId id="2147483685" r:id="rId21"/>
  </p:sldLayoutIdLst>
  <p:hf hdr="0" dt="0"/>
  <p:txStyles>
    <p:title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filestore.aqa.org.uk/resources/science/AQA-GCSE-SCIENCE-TG-FH.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youtube.com/watch?v=EcfDdLPravY"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qa.org.uk/subjects/science/hub-schools-networ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qa.org.uk/about-us/what-we-do/getting-the-right-result/how-exams-wor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qa.org.uk/resources/science/as-and-a-level/teach/practical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http://www.aqa.org.uk/science"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hyperlink" Target="mailto:alevelscience@aqa.org.uk" TargetMode="External"/><Relationship Id="rId4" Type="http://schemas.openxmlformats.org/officeDocument/2006/relationships/hyperlink" Target="mailto:gcsescience@aqa.org.uk"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gcsescience@aqa.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alevelscience@aqa.org.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twitter.com/peachytaeyongs/status/1137001680724209666"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6660900" cy="968675"/>
          </a:xfrm>
        </p:spPr>
        <p:txBody>
          <a:bodyPr/>
          <a:lstStyle/>
          <a:p>
            <a:r>
              <a:rPr lang="en-GB" dirty="0"/>
              <a:t>ASE Annual Conference:</a:t>
            </a:r>
            <a:br>
              <a:rPr lang="en-GB" dirty="0"/>
            </a:br>
            <a:r>
              <a:rPr lang="en-GB" dirty="0"/>
              <a:t>Top 10 questions people ask us</a:t>
            </a:r>
          </a:p>
        </p:txBody>
      </p:sp>
      <p:sp>
        <p:nvSpPr>
          <p:cNvPr id="3" name="Subtitle 2"/>
          <p:cNvSpPr>
            <a:spLocks noGrp="1"/>
          </p:cNvSpPr>
          <p:nvPr>
            <p:ph type="subTitle" idx="1"/>
          </p:nvPr>
        </p:nvSpPr>
        <p:spPr/>
        <p:txBody>
          <a:bodyPr/>
          <a:lstStyle/>
          <a:p>
            <a:r>
              <a:rPr lang="en-GB" dirty="0"/>
              <a:t>Julian Clarke</a:t>
            </a:r>
          </a:p>
        </p:txBody>
      </p:sp>
      <p:sp>
        <p:nvSpPr>
          <p:cNvPr id="4" name="Content Placeholder 3"/>
          <p:cNvSpPr>
            <a:spLocks noGrp="1"/>
          </p:cNvSpPr>
          <p:nvPr>
            <p:ph sz="quarter" idx="12"/>
          </p:nvPr>
        </p:nvSpPr>
        <p:spPr/>
        <p:txBody>
          <a:bodyPr/>
          <a:lstStyle/>
          <a:p>
            <a:r>
              <a:rPr lang="en-GB" dirty="0"/>
              <a:t>Spring 2020</a:t>
            </a:r>
          </a:p>
        </p:txBody>
      </p:sp>
      <p:pic>
        <p:nvPicPr>
          <p:cNvPr id="5" name="Picture 4">
            <a:extLst>
              <a:ext uri="{FF2B5EF4-FFF2-40B4-BE49-F238E27FC236}">
                <a16:creationId xmlns:a16="http://schemas.microsoft.com/office/drawing/2014/main" id="{36D2CD4B-9998-4142-8064-D7646185DE5C}"/>
              </a:ext>
            </a:extLst>
          </p:cNvPr>
          <p:cNvPicPr/>
          <p:nvPr/>
        </p:nvPicPr>
        <p:blipFill>
          <a:blip r:embed="rId2">
            <a:extLst>
              <a:ext uri="{28A0092B-C50C-407E-A947-70E740481C1C}">
                <a14:useLocalDpi xmlns:a14="http://schemas.microsoft.com/office/drawing/2010/main" val="0"/>
              </a:ext>
            </a:extLst>
          </a:blip>
          <a:stretch>
            <a:fillRect/>
          </a:stretch>
        </p:blipFill>
        <p:spPr>
          <a:xfrm>
            <a:off x="5295625" y="2395395"/>
            <a:ext cx="3810549" cy="3810549"/>
          </a:xfrm>
          <a:prstGeom prst="rect">
            <a:avLst/>
          </a:prstGeom>
        </p:spPr>
      </p:pic>
    </p:spTree>
    <p:extLst>
      <p:ext uri="{BB962C8B-B14F-4D97-AF65-F5344CB8AC3E}">
        <p14:creationId xmlns:p14="http://schemas.microsoft.com/office/powerpoint/2010/main" val="315233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931E-62A9-4D92-9972-2EAFD7322177}"/>
              </a:ext>
            </a:extLst>
          </p:cNvPr>
          <p:cNvSpPr>
            <a:spLocks noGrp="1"/>
          </p:cNvSpPr>
          <p:nvPr>
            <p:ph type="title"/>
          </p:nvPr>
        </p:nvSpPr>
        <p:spPr/>
        <p:txBody>
          <a:bodyPr/>
          <a:lstStyle/>
          <a:p>
            <a:r>
              <a:rPr lang="en-GB" sz="3200" dirty="0"/>
              <a:t>Who contacts us?</a:t>
            </a:r>
          </a:p>
        </p:txBody>
      </p:sp>
      <p:sp>
        <p:nvSpPr>
          <p:cNvPr id="3" name="Content Placeholder 2">
            <a:extLst>
              <a:ext uri="{FF2B5EF4-FFF2-40B4-BE49-F238E27FC236}">
                <a16:creationId xmlns:a16="http://schemas.microsoft.com/office/drawing/2014/main" id="{DA732A58-C269-4D3A-BD5F-149AC8961387}"/>
              </a:ext>
            </a:extLst>
          </p:cNvPr>
          <p:cNvSpPr>
            <a:spLocks noGrp="1"/>
          </p:cNvSpPr>
          <p:nvPr>
            <p:ph idx="1"/>
          </p:nvPr>
        </p:nvSpPr>
        <p:spPr/>
        <p:txBody>
          <a:bodyPr/>
          <a:lstStyle/>
          <a:p>
            <a:r>
              <a:rPr lang="en-GB" sz="2400" dirty="0"/>
              <a:t>Queries about our specifications and assessments in 2018-19:</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r>
              <a:rPr lang="en-GB" sz="2400" dirty="0"/>
              <a:t>Most queries received are from teachers, but 10% are from students.</a:t>
            </a:r>
          </a:p>
        </p:txBody>
      </p:sp>
      <p:sp>
        <p:nvSpPr>
          <p:cNvPr id="4" name="Slide Number Placeholder 3">
            <a:extLst>
              <a:ext uri="{FF2B5EF4-FFF2-40B4-BE49-F238E27FC236}">
                <a16:creationId xmlns:a16="http://schemas.microsoft.com/office/drawing/2014/main" id="{857AD5BA-B9DB-4DE6-8F7B-6BC54E584B34}"/>
              </a:ext>
            </a:extLst>
          </p:cNvPr>
          <p:cNvSpPr>
            <a:spLocks noGrp="1"/>
          </p:cNvSpPr>
          <p:nvPr>
            <p:ph type="sldNum" sz="quarter" idx="4"/>
          </p:nvPr>
        </p:nvSpPr>
        <p:spPr/>
        <p:txBody>
          <a:bodyPr/>
          <a:lstStyle/>
          <a:p>
            <a:fld id="{9D4704D4-DAEA-4D4A-A9DC-4373E3AC7101}" type="slidenum">
              <a:rPr lang="en-GB" smtClean="0"/>
              <a:pPr/>
              <a:t>10</a:t>
            </a:fld>
            <a:endParaRPr lang="en-GB" dirty="0"/>
          </a:p>
        </p:txBody>
      </p:sp>
      <p:sp>
        <p:nvSpPr>
          <p:cNvPr id="5" name="Footer Placeholder 4">
            <a:extLst>
              <a:ext uri="{FF2B5EF4-FFF2-40B4-BE49-F238E27FC236}">
                <a16:creationId xmlns:a16="http://schemas.microsoft.com/office/drawing/2014/main" id="{D63AAB77-7C0F-4E93-B732-3A869577FCD6}"/>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6" name="Picture 5">
            <a:extLst>
              <a:ext uri="{FF2B5EF4-FFF2-40B4-BE49-F238E27FC236}">
                <a16:creationId xmlns:a16="http://schemas.microsoft.com/office/drawing/2014/main" id="{56B8E972-2398-4550-8B61-20DEA26C0DAA}"/>
              </a:ext>
            </a:extLst>
          </p:cNvPr>
          <p:cNvPicPr>
            <a:picLocks noChangeAspect="1"/>
          </p:cNvPicPr>
          <p:nvPr/>
        </p:nvPicPr>
        <p:blipFill>
          <a:blip r:embed="rId3"/>
          <a:stretch>
            <a:fillRect/>
          </a:stretch>
        </p:blipFill>
        <p:spPr>
          <a:xfrm>
            <a:off x="2172761" y="2423176"/>
            <a:ext cx="4779678" cy="3023878"/>
          </a:xfrm>
          <a:prstGeom prst="rect">
            <a:avLst/>
          </a:prstGeom>
        </p:spPr>
      </p:pic>
    </p:spTree>
    <p:extLst>
      <p:ext uri="{BB962C8B-B14F-4D97-AF65-F5344CB8AC3E}">
        <p14:creationId xmlns:p14="http://schemas.microsoft.com/office/powerpoint/2010/main" val="421395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D7AC-7560-4C00-A41C-BE75A5B0CC83}"/>
              </a:ext>
            </a:extLst>
          </p:cNvPr>
          <p:cNvSpPr>
            <a:spLocks noGrp="1"/>
          </p:cNvSpPr>
          <p:nvPr>
            <p:ph type="title"/>
          </p:nvPr>
        </p:nvSpPr>
        <p:spPr/>
        <p:txBody>
          <a:bodyPr/>
          <a:lstStyle/>
          <a:p>
            <a:r>
              <a:rPr lang="en-GB" sz="3200" dirty="0"/>
              <a:t>What do students ask us?</a:t>
            </a:r>
          </a:p>
        </p:txBody>
      </p:sp>
      <p:sp>
        <p:nvSpPr>
          <p:cNvPr id="3" name="Content Placeholder 2">
            <a:extLst>
              <a:ext uri="{FF2B5EF4-FFF2-40B4-BE49-F238E27FC236}">
                <a16:creationId xmlns:a16="http://schemas.microsoft.com/office/drawing/2014/main" id="{B06127E2-2299-4ED5-A559-CBF7D25E2240}"/>
              </a:ext>
            </a:extLst>
          </p:cNvPr>
          <p:cNvSpPr>
            <a:spLocks noGrp="1"/>
          </p:cNvSpPr>
          <p:nvPr>
            <p:ph idx="1"/>
          </p:nvPr>
        </p:nvSpPr>
        <p:spPr/>
        <p:txBody>
          <a:bodyPr/>
          <a:lstStyle/>
          <a:p>
            <a:r>
              <a:rPr lang="en-GB" sz="2400" dirty="0"/>
              <a:t>Most questions are about A-level.</a:t>
            </a:r>
          </a:p>
          <a:p>
            <a:endParaRPr lang="en-GB" sz="2400" dirty="0"/>
          </a:p>
          <a:p>
            <a:r>
              <a:rPr lang="en-GB" sz="2400" dirty="0"/>
              <a:t>Questions about whether X answer would receive credit.</a:t>
            </a:r>
          </a:p>
          <a:p>
            <a:endParaRPr lang="en-GB" sz="2400" dirty="0"/>
          </a:p>
          <a:p>
            <a:r>
              <a:rPr lang="en-GB" sz="2400" dirty="0"/>
              <a:t>Queries about electrospray and the A-level Chemistry specification were popular last year.</a:t>
            </a:r>
          </a:p>
          <a:p>
            <a:endParaRPr lang="en-GB" sz="2400" dirty="0"/>
          </a:p>
          <a:p>
            <a:r>
              <a:rPr lang="en-GB" sz="2400" dirty="0"/>
              <a:t>Sometimes questions are clearly about homework!</a:t>
            </a:r>
          </a:p>
          <a:p>
            <a:endParaRPr lang="en-GB" sz="2400" dirty="0"/>
          </a:p>
          <a:p>
            <a:r>
              <a:rPr lang="en-GB" sz="2400" dirty="0"/>
              <a:t>Others ask for help explaining our UK qualifications to overseas universities.</a:t>
            </a:r>
          </a:p>
        </p:txBody>
      </p:sp>
      <p:sp>
        <p:nvSpPr>
          <p:cNvPr id="4" name="Slide Number Placeholder 3">
            <a:extLst>
              <a:ext uri="{FF2B5EF4-FFF2-40B4-BE49-F238E27FC236}">
                <a16:creationId xmlns:a16="http://schemas.microsoft.com/office/drawing/2014/main" id="{832BAC4D-9AFC-4949-99CF-D6D6778F8AEA}"/>
              </a:ext>
            </a:extLst>
          </p:cNvPr>
          <p:cNvSpPr>
            <a:spLocks noGrp="1"/>
          </p:cNvSpPr>
          <p:nvPr>
            <p:ph type="sldNum" sz="quarter" idx="4"/>
          </p:nvPr>
        </p:nvSpPr>
        <p:spPr/>
        <p:txBody>
          <a:bodyPr/>
          <a:lstStyle/>
          <a:p>
            <a:fld id="{9D4704D4-DAEA-4D4A-A9DC-4373E3AC7101}" type="slidenum">
              <a:rPr lang="en-GB" smtClean="0"/>
              <a:pPr/>
              <a:t>11</a:t>
            </a:fld>
            <a:endParaRPr lang="en-GB" dirty="0"/>
          </a:p>
        </p:txBody>
      </p:sp>
      <p:sp>
        <p:nvSpPr>
          <p:cNvPr id="5" name="Footer Placeholder 4">
            <a:extLst>
              <a:ext uri="{FF2B5EF4-FFF2-40B4-BE49-F238E27FC236}">
                <a16:creationId xmlns:a16="http://schemas.microsoft.com/office/drawing/2014/main" id="{5CCF8FCF-7615-4066-BEC9-849D56043E9A}"/>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08596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0503-B805-448E-BE64-DD59C7583F6A}"/>
              </a:ext>
            </a:extLst>
          </p:cNvPr>
          <p:cNvSpPr>
            <a:spLocks noGrp="1"/>
          </p:cNvSpPr>
          <p:nvPr>
            <p:ph type="title"/>
          </p:nvPr>
        </p:nvSpPr>
        <p:spPr/>
        <p:txBody>
          <a:bodyPr/>
          <a:lstStyle/>
          <a:p>
            <a:r>
              <a:rPr lang="en-GB" sz="3200" dirty="0"/>
              <a:t>What categories of query do we receive?</a:t>
            </a:r>
          </a:p>
        </p:txBody>
      </p:sp>
      <p:sp>
        <p:nvSpPr>
          <p:cNvPr id="3" name="Content Placeholder 2">
            <a:extLst>
              <a:ext uri="{FF2B5EF4-FFF2-40B4-BE49-F238E27FC236}">
                <a16:creationId xmlns:a16="http://schemas.microsoft.com/office/drawing/2014/main" id="{4EB076AD-60A8-4DC6-8574-6C63D39F3D8E}"/>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r>
              <a:rPr lang="en-GB" sz="2400" dirty="0"/>
              <a:t>Most questions are about the specification content and our assessments.</a:t>
            </a:r>
          </a:p>
          <a:p>
            <a:r>
              <a:rPr lang="en-GB" sz="2400" dirty="0"/>
              <a:t>‘</a:t>
            </a:r>
            <a:r>
              <a:rPr lang="en-GB" sz="2400" dirty="0" err="1"/>
              <a:t>Practicals</a:t>
            </a:r>
            <a:r>
              <a:rPr lang="en-GB" sz="2400" dirty="0"/>
              <a:t>’ is the next most common.</a:t>
            </a:r>
          </a:p>
        </p:txBody>
      </p:sp>
      <p:sp>
        <p:nvSpPr>
          <p:cNvPr id="4" name="Slide Number Placeholder 3">
            <a:extLst>
              <a:ext uri="{FF2B5EF4-FFF2-40B4-BE49-F238E27FC236}">
                <a16:creationId xmlns:a16="http://schemas.microsoft.com/office/drawing/2014/main" id="{36E6CDCE-DA63-4AE6-8487-93438B9DD986}"/>
              </a:ext>
            </a:extLst>
          </p:cNvPr>
          <p:cNvSpPr>
            <a:spLocks noGrp="1"/>
          </p:cNvSpPr>
          <p:nvPr>
            <p:ph type="sldNum" sz="quarter" idx="4"/>
          </p:nvPr>
        </p:nvSpPr>
        <p:spPr/>
        <p:txBody>
          <a:bodyPr/>
          <a:lstStyle/>
          <a:p>
            <a:fld id="{9D4704D4-DAEA-4D4A-A9DC-4373E3AC7101}" type="slidenum">
              <a:rPr lang="en-GB" smtClean="0"/>
              <a:pPr/>
              <a:t>12</a:t>
            </a:fld>
            <a:endParaRPr lang="en-GB" dirty="0"/>
          </a:p>
        </p:txBody>
      </p:sp>
      <p:sp>
        <p:nvSpPr>
          <p:cNvPr id="5" name="Footer Placeholder 4">
            <a:extLst>
              <a:ext uri="{FF2B5EF4-FFF2-40B4-BE49-F238E27FC236}">
                <a16:creationId xmlns:a16="http://schemas.microsoft.com/office/drawing/2014/main" id="{ED3D36D9-CBF4-4B00-9239-BF4D939C5639}"/>
              </a:ext>
            </a:extLst>
          </p:cNvPr>
          <p:cNvSpPr>
            <a:spLocks noGrp="1"/>
          </p:cNvSpPr>
          <p:nvPr>
            <p:ph type="ftr" sz="quarter" idx="3"/>
          </p:nvPr>
        </p:nvSpPr>
        <p:spPr/>
        <p:txBody>
          <a:bodyPr/>
          <a:lstStyle/>
          <a:p>
            <a:r>
              <a:rPr lang="en-US"/>
              <a:t>Copyright © AQA and its licensors. All rights reserved.</a:t>
            </a:r>
            <a:endParaRPr lang="en-US" dirty="0"/>
          </a:p>
        </p:txBody>
      </p:sp>
      <p:graphicFrame>
        <p:nvGraphicFramePr>
          <p:cNvPr id="6" name="Chart 5">
            <a:extLst>
              <a:ext uri="{FF2B5EF4-FFF2-40B4-BE49-F238E27FC236}">
                <a16:creationId xmlns:a16="http://schemas.microsoft.com/office/drawing/2014/main" id="{1CAC0EDA-A22C-419A-BC11-4EE9102341E8}"/>
              </a:ext>
            </a:extLst>
          </p:cNvPr>
          <p:cNvGraphicFramePr>
            <a:graphicFrameLocks/>
          </p:cNvGraphicFramePr>
          <p:nvPr>
            <p:extLst>
              <p:ext uri="{D42A27DB-BD31-4B8C-83A1-F6EECF244321}">
                <p14:modId xmlns:p14="http://schemas.microsoft.com/office/powerpoint/2010/main" val="1351555482"/>
              </p:ext>
            </p:extLst>
          </p:nvPr>
        </p:nvGraphicFramePr>
        <p:xfrm>
          <a:off x="1761259" y="1344801"/>
          <a:ext cx="5621481" cy="3728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890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A85-D82F-44A8-931F-4C102953FCE8}"/>
              </a:ext>
            </a:extLst>
          </p:cNvPr>
          <p:cNvSpPr>
            <a:spLocks noGrp="1"/>
          </p:cNvSpPr>
          <p:nvPr>
            <p:ph type="title"/>
          </p:nvPr>
        </p:nvSpPr>
        <p:spPr/>
        <p:txBody>
          <a:bodyPr/>
          <a:lstStyle/>
          <a:p>
            <a:r>
              <a:rPr lang="en-GB" sz="3200" dirty="0"/>
              <a:t>Top 10 questions</a:t>
            </a:r>
          </a:p>
        </p:txBody>
      </p:sp>
      <p:sp>
        <p:nvSpPr>
          <p:cNvPr id="5" name="Footer Placeholder 4">
            <a:extLst>
              <a:ext uri="{FF2B5EF4-FFF2-40B4-BE49-F238E27FC236}">
                <a16:creationId xmlns:a16="http://schemas.microsoft.com/office/drawing/2014/main" id="{0618B389-9B0F-4852-81D5-AC942DE89FD1}"/>
              </a:ext>
            </a:extLst>
          </p:cNvPr>
          <p:cNvSpPr>
            <a:spLocks noGrp="1"/>
          </p:cNvSpPr>
          <p:nvPr>
            <p:ph type="ftr" sz="quarter" idx="11"/>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F9F4189D-F893-4A42-B6A8-BFA13B84CDE9}"/>
              </a:ext>
            </a:extLst>
          </p:cNvPr>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2217293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5C1C-3661-4977-B21D-C6BC59A44054}"/>
              </a:ext>
            </a:extLst>
          </p:cNvPr>
          <p:cNvSpPr>
            <a:spLocks noGrp="1"/>
          </p:cNvSpPr>
          <p:nvPr>
            <p:ph type="title"/>
          </p:nvPr>
        </p:nvSpPr>
        <p:spPr/>
        <p:txBody>
          <a:bodyPr/>
          <a:lstStyle/>
          <a:p>
            <a:r>
              <a:rPr lang="en-GB" sz="3200" dirty="0"/>
              <a:t>Question 1</a:t>
            </a:r>
          </a:p>
        </p:txBody>
      </p:sp>
      <p:sp>
        <p:nvSpPr>
          <p:cNvPr id="3" name="Content Placeholder 2">
            <a:extLst>
              <a:ext uri="{FF2B5EF4-FFF2-40B4-BE49-F238E27FC236}">
                <a16:creationId xmlns:a16="http://schemas.microsoft.com/office/drawing/2014/main" id="{37E990E6-7A0F-4895-80F5-BAEC170BD958}"/>
              </a:ext>
            </a:extLst>
          </p:cNvPr>
          <p:cNvSpPr>
            <a:spLocks noGrp="1"/>
          </p:cNvSpPr>
          <p:nvPr>
            <p:ph idx="1"/>
          </p:nvPr>
        </p:nvSpPr>
        <p:spPr/>
        <p:txBody>
          <a:bodyPr/>
          <a:lstStyle/>
          <a:p>
            <a:pPr marL="0" indent="0">
              <a:buNone/>
            </a:pPr>
            <a:r>
              <a:rPr lang="en-GB" sz="2400" b="1" dirty="0"/>
              <a:t>Answer X isn’t on the mark scheme, would it get the mark?</a:t>
            </a:r>
          </a:p>
          <a:p>
            <a:pPr marL="0" indent="0">
              <a:buNone/>
            </a:pPr>
            <a:endParaRPr lang="en-GB" sz="2400" dirty="0"/>
          </a:p>
          <a:p>
            <a:r>
              <a:rPr lang="en-GB" sz="2400" dirty="0"/>
              <a:t>Mark schemes show typical answers we might expect.</a:t>
            </a:r>
          </a:p>
          <a:p>
            <a:endParaRPr lang="en-GB" sz="2400" dirty="0"/>
          </a:p>
          <a:p>
            <a:r>
              <a:rPr lang="en-GB" sz="2400" dirty="0"/>
              <a:t>We will accept words that mean the same as those in the mark scheme, except where we underline the term – that specific word must be used for the mark.</a:t>
            </a:r>
          </a:p>
          <a:p>
            <a:endParaRPr lang="en-GB" sz="2400" dirty="0"/>
          </a:p>
          <a:p>
            <a:pPr marL="0" indent="0">
              <a:buNone/>
            </a:pPr>
            <a:endParaRPr lang="en-GB" dirty="0"/>
          </a:p>
        </p:txBody>
      </p:sp>
      <p:sp>
        <p:nvSpPr>
          <p:cNvPr id="4" name="Slide Number Placeholder 3">
            <a:extLst>
              <a:ext uri="{FF2B5EF4-FFF2-40B4-BE49-F238E27FC236}">
                <a16:creationId xmlns:a16="http://schemas.microsoft.com/office/drawing/2014/main" id="{6A8947A0-F8B3-43E5-9C04-40219734A7E9}"/>
              </a:ext>
            </a:extLst>
          </p:cNvPr>
          <p:cNvSpPr>
            <a:spLocks noGrp="1"/>
          </p:cNvSpPr>
          <p:nvPr>
            <p:ph type="sldNum" sz="quarter" idx="4"/>
          </p:nvPr>
        </p:nvSpPr>
        <p:spPr/>
        <p:txBody>
          <a:bodyPr/>
          <a:lstStyle/>
          <a:p>
            <a:fld id="{9D4704D4-DAEA-4D4A-A9DC-4373E3AC7101}" type="slidenum">
              <a:rPr lang="en-GB" smtClean="0"/>
              <a:pPr/>
              <a:t>14</a:t>
            </a:fld>
            <a:endParaRPr lang="en-GB" dirty="0"/>
          </a:p>
        </p:txBody>
      </p:sp>
      <p:sp>
        <p:nvSpPr>
          <p:cNvPr id="5" name="Footer Placeholder 4">
            <a:extLst>
              <a:ext uri="{FF2B5EF4-FFF2-40B4-BE49-F238E27FC236}">
                <a16:creationId xmlns:a16="http://schemas.microsoft.com/office/drawing/2014/main" id="{F4ACF1D1-F9A5-4CED-AB64-70F2A726943A}"/>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61379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5C1C-3661-4977-B21D-C6BC59A44054}"/>
              </a:ext>
            </a:extLst>
          </p:cNvPr>
          <p:cNvSpPr>
            <a:spLocks noGrp="1"/>
          </p:cNvSpPr>
          <p:nvPr>
            <p:ph type="title"/>
          </p:nvPr>
        </p:nvSpPr>
        <p:spPr/>
        <p:txBody>
          <a:bodyPr/>
          <a:lstStyle/>
          <a:p>
            <a:r>
              <a:rPr lang="en-GB" sz="3200" dirty="0"/>
              <a:t>Question 1</a:t>
            </a:r>
          </a:p>
        </p:txBody>
      </p:sp>
      <p:sp>
        <p:nvSpPr>
          <p:cNvPr id="3" name="Content Placeholder 2">
            <a:extLst>
              <a:ext uri="{FF2B5EF4-FFF2-40B4-BE49-F238E27FC236}">
                <a16:creationId xmlns:a16="http://schemas.microsoft.com/office/drawing/2014/main" id="{37E990E6-7A0F-4895-80F5-BAEC170BD958}"/>
              </a:ext>
            </a:extLst>
          </p:cNvPr>
          <p:cNvSpPr>
            <a:spLocks noGrp="1"/>
          </p:cNvSpPr>
          <p:nvPr>
            <p:ph idx="1"/>
          </p:nvPr>
        </p:nvSpPr>
        <p:spPr/>
        <p:txBody>
          <a:bodyPr/>
          <a:lstStyle/>
          <a:p>
            <a:pPr marL="0" indent="0">
              <a:buNone/>
            </a:pPr>
            <a:r>
              <a:rPr lang="en-GB" sz="2400" b="1" dirty="0"/>
              <a:t>Answer X isn’t on the mark scheme, would it get the mark?</a:t>
            </a:r>
          </a:p>
          <a:p>
            <a:endParaRPr lang="en-GB" sz="2400" dirty="0"/>
          </a:p>
          <a:p>
            <a:r>
              <a:rPr lang="en-GB" sz="2400" dirty="0"/>
              <a:t>Our examiners are subject experts and will look to credit correct science that answers the question, even if it is beyond the level of the course.</a:t>
            </a:r>
          </a:p>
          <a:p>
            <a:endParaRPr lang="en-GB" sz="2400" dirty="0"/>
          </a:p>
          <a:p>
            <a:r>
              <a:rPr lang="en-GB" sz="2400" dirty="0">
                <a:solidFill>
                  <a:srgbClr val="4B4B4B"/>
                </a:solidFill>
              </a:rPr>
              <a:t>The front of each mark scheme has guidance to examiners, which covers most of the common questions about marking.</a:t>
            </a:r>
          </a:p>
          <a:p>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6A8947A0-F8B3-43E5-9C04-40219734A7E9}"/>
              </a:ext>
            </a:extLst>
          </p:cNvPr>
          <p:cNvSpPr>
            <a:spLocks noGrp="1"/>
          </p:cNvSpPr>
          <p:nvPr>
            <p:ph type="sldNum" sz="quarter" idx="4"/>
          </p:nvPr>
        </p:nvSpPr>
        <p:spPr/>
        <p:txBody>
          <a:bodyPr/>
          <a:lstStyle/>
          <a:p>
            <a:fld id="{9D4704D4-DAEA-4D4A-A9DC-4373E3AC7101}" type="slidenum">
              <a:rPr lang="en-GB" smtClean="0"/>
              <a:pPr/>
              <a:t>15</a:t>
            </a:fld>
            <a:endParaRPr lang="en-GB" dirty="0"/>
          </a:p>
        </p:txBody>
      </p:sp>
      <p:sp>
        <p:nvSpPr>
          <p:cNvPr id="5" name="Footer Placeholder 4">
            <a:extLst>
              <a:ext uri="{FF2B5EF4-FFF2-40B4-BE49-F238E27FC236}">
                <a16:creationId xmlns:a16="http://schemas.microsoft.com/office/drawing/2014/main" id="{F4ACF1D1-F9A5-4CED-AB64-70F2A726943A}"/>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52330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CEA-FD2D-4377-A0EF-924614D55423}"/>
              </a:ext>
            </a:extLst>
          </p:cNvPr>
          <p:cNvSpPr>
            <a:spLocks noGrp="1"/>
          </p:cNvSpPr>
          <p:nvPr>
            <p:ph type="title"/>
          </p:nvPr>
        </p:nvSpPr>
        <p:spPr/>
        <p:txBody>
          <a:bodyPr/>
          <a:lstStyle/>
          <a:p>
            <a:r>
              <a:rPr lang="en-GB" sz="3200" dirty="0"/>
              <a:t>Question 2</a:t>
            </a:r>
          </a:p>
        </p:txBody>
      </p:sp>
      <p:sp>
        <p:nvSpPr>
          <p:cNvPr id="3" name="Content Placeholder 2">
            <a:extLst>
              <a:ext uri="{FF2B5EF4-FFF2-40B4-BE49-F238E27FC236}">
                <a16:creationId xmlns:a16="http://schemas.microsoft.com/office/drawing/2014/main" id="{9FA56E8A-9558-4D2B-B77F-135AE375EB73}"/>
              </a:ext>
            </a:extLst>
          </p:cNvPr>
          <p:cNvSpPr>
            <a:spLocks noGrp="1"/>
          </p:cNvSpPr>
          <p:nvPr>
            <p:ph idx="1"/>
          </p:nvPr>
        </p:nvSpPr>
        <p:spPr/>
        <p:txBody>
          <a:bodyPr/>
          <a:lstStyle/>
          <a:p>
            <a:pPr marL="0" indent="0">
              <a:buNone/>
            </a:pPr>
            <a:r>
              <a:rPr lang="en-GB" sz="2400" b="1" dirty="0"/>
              <a:t>GCSE Required </a:t>
            </a:r>
            <a:r>
              <a:rPr lang="en-GB" sz="2400" b="1" dirty="0" err="1"/>
              <a:t>Practicals</a:t>
            </a:r>
            <a:r>
              <a:rPr lang="en-GB" sz="2400" b="1" dirty="0"/>
              <a:t> – do I have to do the method in the practical handbook?</a:t>
            </a:r>
          </a:p>
          <a:p>
            <a:endParaRPr lang="en-GB" sz="2400" dirty="0"/>
          </a:p>
          <a:p>
            <a:pPr>
              <a:lnSpc>
                <a:spcPts val="2800"/>
              </a:lnSpc>
            </a:pPr>
            <a:r>
              <a:rPr lang="en-GB" sz="2400" dirty="0"/>
              <a:t>No. These are example methods intended to cover the investigations and the apparatus and techniques of the specification.</a:t>
            </a:r>
          </a:p>
          <a:p>
            <a:pPr>
              <a:lnSpc>
                <a:spcPts val="2800"/>
              </a:lnSpc>
            </a:pPr>
            <a:endParaRPr lang="en-GB" sz="2400" dirty="0"/>
          </a:p>
          <a:p>
            <a:pPr>
              <a:lnSpc>
                <a:spcPts val="2800"/>
              </a:lnSpc>
            </a:pPr>
            <a:r>
              <a:rPr lang="en-GB" sz="2400" dirty="0"/>
              <a:t>You can use any method you wish that covers the apparatus and techniques.</a:t>
            </a:r>
          </a:p>
          <a:p>
            <a:pPr>
              <a:lnSpc>
                <a:spcPts val="2800"/>
              </a:lnSpc>
            </a:pPr>
            <a:endParaRPr lang="en-GB" sz="2400" dirty="0"/>
          </a:p>
          <a:p>
            <a:pPr>
              <a:lnSpc>
                <a:spcPts val="2800"/>
              </a:lnSpc>
            </a:pPr>
            <a:r>
              <a:rPr lang="en-GB" sz="2400" dirty="0"/>
              <a:t>Students can practise the techniques outside of the required </a:t>
            </a:r>
            <a:r>
              <a:rPr lang="en-GB" sz="2400" dirty="0" err="1"/>
              <a:t>practicals</a:t>
            </a:r>
            <a:r>
              <a:rPr lang="en-GB" sz="2400" dirty="0"/>
              <a:t>, to help build their confidence.</a:t>
            </a:r>
          </a:p>
          <a:p>
            <a:endParaRPr lang="en-GB" dirty="0"/>
          </a:p>
          <a:p>
            <a:endParaRPr lang="en-GB" dirty="0"/>
          </a:p>
        </p:txBody>
      </p:sp>
      <p:sp>
        <p:nvSpPr>
          <p:cNvPr id="4" name="Slide Number Placeholder 3">
            <a:extLst>
              <a:ext uri="{FF2B5EF4-FFF2-40B4-BE49-F238E27FC236}">
                <a16:creationId xmlns:a16="http://schemas.microsoft.com/office/drawing/2014/main" id="{E71B7C92-2D9B-4937-B499-977C22892697}"/>
              </a:ext>
            </a:extLst>
          </p:cNvPr>
          <p:cNvSpPr>
            <a:spLocks noGrp="1"/>
          </p:cNvSpPr>
          <p:nvPr>
            <p:ph type="sldNum" sz="quarter" idx="4"/>
          </p:nvPr>
        </p:nvSpPr>
        <p:spPr/>
        <p:txBody>
          <a:bodyPr/>
          <a:lstStyle/>
          <a:p>
            <a:fld id="{9D4704D4-DAEA-4D4A-A9DC-4373E3AC7101}" type="slidenum">
              <a:rPr lang="en-GB" smtClean="0"/>
              <a:pPr/>
              <a:t>16</a:t>
            </a:fld>
            <a:endParaRPr lang="en-GB" dirty="0"/>
          </a:p>
        </p:txBody>
      </p:sp>
      <p:sp>
        <p:nvSpPr>
          <p:cNvPr id="5" name="Footer Placeholder 4">
            <a:extLst>
              <a:ext uri="{FF2B5EF4-FFF2-40B4-BE49-F238E27FC236}">
                <a16:creationId xmlns:a16="http://schemas.microsoft.com/office/drawing/2014/main" id="{3E613AF1-7325-45D1-94E8-3A7361E88DF0}"/>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0214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5517-B486-4A22-96FC-3D17A09DB121}"/>
              </a:ext>
            </a:extLst>
          </p:cNvPr>
          <p:cNvSpPr>
            <a:spLocks noGrp="1"/>
          </p:cNvSpPr>
          <p:nvPr>
            <p:ph type="title"/>
          </p:nvPr>
        </p:nvSpPr>
        <p:spPr/>
        <p:txBody>
          <a:bodyPr/>
          <a:lstStyle/>
          <a:p>
            <a:r>
              <a:rPr lang="en-GB" sz="3200" dirty="0"/>
              <a:t>Question 3</a:t>
            </a:r>
          </a:p>
        </p:txBody>
      </p:sp>
      <p:sp>
        <p:nvSpPr>
          <p:cNvPr id="3" name="Content Placeholder 2">
            <a:extLst>
              <a:ext uri="{FF2B5EF4-FFF2-40B4-BE49-F238E27FC236}">
                <a16:creationId xmlns:a16="http://schemas.microsoft.com/office/drawing/2014/main" id="{C0EF5F1C-9E0C-4FBD-9246-16D0221E954B}"/>
              </a:ext>
            </a:extLst>
          </p:cNvPr>
          <p:cNvSpPr>
            <a:spLocks noGrp="1"/>
          </p:cNvSpPr>
          <p:nvPr>
            <p:ph idx="1"/>
          </p:nvPr>
        </p:nvSpPr>
        <p:spPr/>
        <p:txBody>
          <a:bodyPr/>
          <a:lstStyle/>
          <a:p>
            <a:pPr marL="0" indent="0">
              <a:buNone/>
            </a:pPr>
            <a:r>
              <a:rPr lang="en-GB" sz="2400" b="1" dirty="0"/>
              <a:t>GCSE Required </a:t>
            </a:r>
            <a:r>
              <a:rPr lang="en-GB" sz="2400" b="1" dirty="0" err="1"/>
              <a:t>Practicals</a:t>
            </a:r>
            <a:r>
              <a:rPr lang="en-GB" sz="2400" b="1" dirty="0"/>
              <a:t> – can I use a demo or show a video?</a:t>
            </a:r>
          </a:p>
          <a:p>
            <a:endParaRPr lang="en-GB" sz="2400" dirty="0"/>
          </a:p>
          <a:p>
            <a:r>
              <a:rPr lang="en-GB" sz="2400" dirty="0"/>
              <a:t>Science is a practical subject!</a:t>
            </a:r>
          </a:p>
          <a:p>
            <a:endParaRPr lang="en-GB" sz="2400" dirty="0"/>
          </a:p>
          <a:p>
            <a:r>
              <a:rPr lang="en-GB" sz="2400" dirty="0"/>
              <a:t>15% of the marks are on the </a:t>
            </a:r>
            <a:r>
              <a:rPr lang="en-GB" sz="2400" dirty="0" err="1"/>
              <a:t>practicals</a:t>
            </a:r>
            <a:r>
              <a:rPr lang="en-GB" sz="2400" dirty="0"/>
              <a:t>, so those who don’t do them will be at a disadvantage.</a:t>
            </a:r>
          </a:p>
          <a:p>
            <a:endParaRPr lang="en-GB" sz="2400" dirty="0"/>
          </a:p>
          <a:p>
            <a:r>
              <a:rPr lang="en-GB" sz="2400" dirty="0"/>
              <a:t>Students should, therefore, be experiencing the </a:t>
            </a:r>
            <a:r>
              <a:rPr lang="en-GB" sz="2400" dirty="0" err="1"/>
              <a:t>practicals</a:t>
            </a:r>
            <a:r>
              <a:rPr lang="en-GB" sz="2400" dirty="0"/>
              <a:t> themselves.</a:t>
            </a:r>
          </a:p>
          <a:p>
            <a:endParaRPr lang="en-GB" sz="2400" dirty="0"/>
          </a:p>
          <a:p>
            <a:endParaRPr lang="en-GB" dirty="0"/>
          </a:p>
        </p:txBody>
      </p:sp>
      <p:sp>
        <p:nvSpPr>
          <p:cNvPr id="4" name="Slide Number Placeholder 3">
            <a:extLst>
              <a:ext uri="{FF2B5EF4-FFF2-40B4-BE49-F238E27FC236}">
                <a16:creationId xmlns:a16="http://schemas.microsoft.com/office/drawing/2014/main" id="{C0AA23D9-A197-4BF9-A58C-C7084BAC6685}"/>
              </a:ext>
            </a:extLst>
          </p:cNvPr>
          <p:cNvSpPr>
            <a:spLocks noGrp="1"/>
          </p:cNvSpPr>
          <p:nvPr>
            <p:ph type="sldNum" sz="quarter" idx="4"/>
          </p:nvPr>
        </p:nvSpPr>
        <p:spPr/>
        <p:txBody>
          <a:bodyPr/>
          <a:lstStyle/>
          <a:p>
            <a:fld id="{9D4704D4-DAEA-4D4A-A9DC-4373E3AC7101}" type="slidenum">
              <a:rPr lang="en-GB" smtClean="0"/>
              <a:pPr/>
              <a:t>17</a:t>
            </a:fld>
            <a:endParaRPr lang="en-GB" dirty="0"/>
          </a:p>
        </p:txBody>
      </p:sp>
      <p:sp>
        <p:nvSpPr>
          <p:cNvPr id="5" name="Footer Placeholder 4">
            <a:extLst>
              <a:ext uri="{FF2B5EF4-FFF2-40B4-BE49-F238E27FC236}">
                <a16:creationId xmlns:a16="http://schemas.microsoft.com/office/drawing/2014/main" id="{BE1AF958-504F-426E-BC6B-89E623B71405}"/>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940608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5517-B486-4A22-96FC-3D17A09DB121}"/>
              </a:ext>
            </a:extLst>
          </p:cNvPr>
          <p:cNvSpPr>
            <a:spLocks noGrp="1"/>
          </p:cNvSpPr>
          <p:nvPr>
            <p:ph type="title"/>
          </p:nvPr>
        </p:nvSpPr>
        <p:spPr/>
        <p:txBody>
          <a:bodyPr/>
          <a:lstStyle/>
          <a:p>
            <a:r>
              <a:rPr lang="en-GB" sz="3200" dirty="0"/>
              <a:t>Question 3</a:t>
            </a:r>
          </a:p>
        </p:txBody>
      </p:sp>
      <p:sp>
        <p:nvSpPr>
          <p:cNvPr id="3" name="Content Placeholder 2">
            <a:extLst>
              <a:ext uri="{FF2B5EF4-FFF2-40B4-BE49-F238E27FC236}">
                <a16:creationId xmlns:a16="http://schemas.microsoft.com/office/drawing/2014/main" id="{C0EF5F1C-9E0C-4FBD-9246-16D0221E954B}"/>
              </a:ext>
            </a:extLst>
          </p:cNvPr>
          <p:cNvSpPr>
            <a:spLocks noGrp="1"/>
          </p:cNvSpPr>
          <p:nvPr>
            <p:ph idx="1"/>
          </p:nvPr>
        </p:nvSpPr>
        <p:spPr/>
        <p:txBody>
          <a:bodyPr/>
          <a:lstStyle/>
          <a:p>
            <a:pPr marL="0" indent="0">
              <a:buNone/>
            </a:pPr>
            <a:r>
              <a:rPr lang="en-GB" sz="2400" b="1" dirty="0"/>
              <a:t>GCSE Required </a:t>
            </a:r>
            <a:r>
              <a:rPr lang="en-GB" sz="2400" b="1" dirty="0" err="1"/>
              <a:t>Practicals</a:t>
            </a:r>
            <a:r>
              <a:rPr lang="en-GB" sz="2400" b="1" dirty="0"/>
              <a:t> – can I use a demo or show a video?</a:t>
            </a:r>
          </a:p>
          <a:p>
            <a:pPr marL="0" indent="0">
              <a:buNone/>
            </a:pPr>
            <a:endParaRPr lang="en-GB" sz="2400" dirty="0"/>
          </a:p>
          <a:p>
            <a:r>
              <a:rPr lang="en-GB" sz="2400" dirty="0"/>
              <a:t>The head of centre must sign a declaration that students have completed the required practical activities in the specification.</a:t>
            </a:r>
          </a:p>
          <a:p>
            <a:endParaRPr lang="en-GB" sz="2400" dirty="0"/>
          </a:p>
          <a:p>
            <a:r>
              <a:rPr lang="en-GB" sz="2400" dirty="0"/>
              <a:t>Videos often don’t embed working scientifically, so are of limited use for revision.</a:t>
            </a:r>
          </a:p>
          <a:p>
            <a:endParaRPr lang="en-GB" dirty="0"/>
          </a:p>
        </p:txBody>
      </p:sp>
      <p:sp>
        <p:nvSpPr>
          <p:cNvPr id="4" name="Slide Number Placeholder 3">
            <a:extLst>
              <a:ext uri="{FF2B5EF4-FFF2-40B4-BE49-F238E27FC236}">
                <a16:creationId xmlns:a16="http://schemas.microsoft.com/office/drawing/2014/main" id="{C0AA23D9-A197-4BF9-A58C-C7084BAC6685}"/>
              </a:ext>
            </a:extLst>
          </p:cNvPr>
          <p:cNvSpPr>
            <a:spLocks noGrp="1"/>
          </p:cNvSpPr>
          <p:nvPr>
            <p:ph type="sldNum" sz="quarter" idx="4"/>
          </p:nvPr>
        </p:nvSpPr>
        <p:spPr/>
        <p:txBody>
          <a:bodyPr/>
          <a:lstStyle/>
          <a:p>
            <a:fld id="{9D4704D4-DAEA-4D4A-A9DC-4373E3AC7101}" type="slidenum">
              <a:rPr lang="en-GB" smtClean="0"/>
              <a:pPr/>
              <a:t>18</a:t>
            </a:fld>
            <a:endParaRPr lang="en-GB" dirty="0"/>
          </a:p>
        </p:txBody>
      </p:sp>
      <p:sp>
        <p:nvSpPr>
          <p:cNvPr id="5" name="Footer Placeholder 4">
            <a:extLst>
              <a:ext uri="{FF2B5EF4-FFF2-40B4-BE49-F238E27FC236}">
                <a16:creationId xmlns:a16="http://schemas.microsoft.com/office/drawing/2014/main" id="{BE1AF958-504F-426E-BC6B-89E623B71405}"/>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96397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9B97-10BE-49D9-8C7F-0F0EDD6C9293}"/>
              </a:ext>
            </a:extLst>
          </p:cNvPr>
          <p:cNvSpPr>
            <a:spLocks noGrp="1"/>
          </p:cNvSpPr>
          <p:nvPr>
            <p:ph type="title"/>
          </p:nvPr>
        </p:nvSpPr>
        <p:spPr/>
        <p:txBody>
          <a:bodyPr/>
          <a:lstStyle/>
          <a:p>
            <a:r>
              <a:rPr lang="en-GB" sz="3200" dirty="0"/>
              <a:t>Question 4</a:t>
            </a:r>
          </a:p>
        </p:txBody>
      </p:sp>
      <p:sp>
        <p:nvSpPr>
          <p:cNvPr id="5" name="Footer Placeholder 4">
            <a:extLst>
              <a:ext uri="{FF2B5EF4-FFF2-40B4-BE49-F238E27FC236}">
                <a16:creationId xmlns:a16="http://schemas.microsoft.com/office/drawing/2014/main" id="{D154E454-F616-4F92-A097-CF722F3D84AB}"/>
              </a:ext>
            </a:extLst>
          </p:cNvPr>
          <p:cNvSpPr>
            <a:spLocks noGrp="1"/>
          </p:cNvSpPr>
          <p:nvPr>
            <p:ph type="ftr" sz="quarter" idx="10"/>
          </p:nvPr>
        </p:nvSpPr>
        <p:spPr/>
        <p:txBody>
          <a:bodyPr/>
          <a:lstStyle/>
          <a:p>
            <a:r>
              <a:rPr lang="en-US"/>
              <a:t>Copyright © AQA and its licensors. All rights reserved.</a:t>
            </a:r>
            <a:endParaRPr lang="en-US" dirty="0"/>
          </a:p>
        </p:txBody>
      </p:sp>
      <p:sp>
        <p:nvSpPr>
          <p:cNvPr id="3" name="Content Placeholder 2">
            <a:extLst>
              <a:ext uri="{FF2B5EF4-FFF2-40B4-BE49-F238E27FC236}">
                <a16:creationId xmlns:a16="http://schemas.microsoft.com/office/drawing/2014/main" id="{EED33938-77C1-4B4C-983A-BFD8C26EC56A}"/>
              </a:ext>
            </a:extLst>
          </p:cNvPr>
          <p:cNvSpPr>
            <a:spLocks noGrp="1"/>
          </p:cNvSpPr>
          <p:nvPr>
            <p:ph sz="quarter" idx="12"/>
          </p:nvPr>
        </p:nvSpPr>
        <p:spPr/>
        <p:txBody>
          <a:bodyPr/>
          <a:lstStyle/>
          <a:p>
            <a:pPr marL="0" indent="0">
              <a:buNone/>
            </a:pPr>
            <a:r>
              <a:rPr lang="en-GB" sz="2400" b="1" dirty="0"/>
              <a:t>What is the official definition of X?</a:t>
            </a:r>
          </a:p>
          <a:p>
            <a:endParaRPr lang="en-GB" sz="2400" dirty="0"/>
          </a:p>
          <a:p>
            <a:r>
              <a:rPr lang="en-GB" sz="2400" dirty="0"/>
              <a:t>Really, a lot of the time, the asker is looking for an AO1 definition.</a:t>
            </a:r>
          </a:p>
          <a:p>
            <a:endParaRPr lang="en-GB" sz="2400" dirty="0"/>
          </a:p>
          <a:p>
            <a:r>
              <a:rPr lang="en-GB" sz="2400" dirty="0"/>
              <a:t>Our questions assess topics at AO1, AO2 and AO3, so are not always about straight recall.</a:t>
            </a:r>
          </a:p>
          <a:p>
            <a:endParaRPr lang="en-GB" sz="2400" dirty="0"/>
          </a:p>
          <a:p>
            <a:endParaRPr lang="en-GB" dirty="0"/>
          </a:p>
        </p:txBody>
      </p:sp>
      <p:sp>
        <p:nvSpPr>
          <p:cNvPr id="4" name="Slide Number Placeholder 3">
            <a:extLst>
              <a:ext uri="{FF2B5EF4-FFF2-40B4-BE49-F238E27FC236}">
                <a16:creationId xmlns:a16="http://schemas.microsoft.com/office/drawing/2014/main" id="{8B22331F-3B7D-4E88-A839-D018C172989F}"/>
              </a:ext>
            </a:extLst>
          </p:cNvPr>
          <p:cNvSpPr>
            <a:spLocks noGrp="1"/>
          </p:cNvSpPr>
          <p:nvPr>
            <p:ph type="sldNum" sz="quarter" idx="4"/>
          </p:nvPr>
        </p:nvSpPr>
        <p:spPr/>
        <p:txBody>
          <a:bodyPr/>
          <a:lstStyle/>
          <a:p>
            <a:fld id="{9D4704D4-DAEA-4D4A-A9DC-4373E3AC7101}" type="slidenum">
              <a:rPr lang="en-GB" smtClean="0"/>
              <a:pPr/>
              <a:t>19</a:t>
            </a:fld>
            <a:endParaRPr lang="en-GB" dirty="0"/>
          </a:p>
        </p:txBody>
      </p:sp>
    </p:spTree>
    <p:extLst>
      <p:ext uri="{BB962C8B-B14F-4D97-AF65-F5344CB8AC3E}">
        <p14:creationId xmlns:p14="http://schemas.microsoft.com/office/powerpoint/2010/main" val="210799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a:t>Welcome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54341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9B97-10BE-49D9-8C7F-0F0EDD6C9293}"/>
              </a:ext>
            </a:extLst>
          </p:cNvPr>
          <p:cNvSpPr>
            <a:spLocks noGrp="1"/>
          </p:cNvSpPr>
          <p:nvPr>
            <p:ph type="title"/>
          </p:nvPr>
        </p:nvSpPr>
        <p:spPr/>
        <p:txBody>
          <a:bodyPr/>
          <a:lstStyle/>
          <a:p>
            <a:r>
              <a:rPr lang="en-GB" sz="3200" dirty="0"/>
              <a:t>Question 4</a:t>
            </a:r>
          </a:p>
        </p:txBody>
      </p:sp>
      <p:sp>
        <p:nvSpPr>
          <p:cNvPr id="5" name="Footer Placeholder 4">
            <a:extLst>
              <a:ext uri="{FF2B5EF4-FFF2-40B4-BE49-F238E27FC236}">
                <a16:creationId xmlns:a16="http://schemas.microsoft.com/office/drawing/2014/main" id="{D154E454-F616-4F92-A097-CF722F3D84AB}"/>
              </a:ext>
            </a:extLst>
          </p:cNvPr>
          <p:cNvSpPr>
            <a:spLocks noGrp="1"/>
          </p:cNvSpPr>
          <p:nvPr>
            <p:ph type="ftr" sz="quarter" idx="10"/>
          </p:nvPr>
        </p:nvSpPr>
        <p:spPr/>
        <p:txBody>
          <a:bodyPr/>
          <a:lstStyle/>
          <a:p>
            <a:r>
              <a:rPr lang="en-US"/>
              <a:t>Copyright © AQA and its licensors. All rights reserved.</a:t>
            </a:r>
            <a:endParaRPr lang="en-US" dirty="0"/>
          </a:p>
        </p:txBody>
      </p:sp>
      <p:sp>
        <p:nvSpPr>
          <p:cNvPr id="3" name="Content Placeholder 2">
            <a:extLst>
              <a:ext uri="{FF2B5EF4-FFF2-40B4-BE49-F238E27FC236}">
                <a16:creationId xmlns:a16="http://schemas.microsoft.com/office/drawing/2014/main" id="{EED33938-77C1-4B4C-983A-BFD8C26EC56A}"/>
              </a:ext>
            </a:extLst>
          </p:cNvPr>
          <p:cNvSpPr>
            <a:spLocks noGrp="1"/>
          </p:cNvSpPr>
          <p:nvPr>
            <p:ph sz="quarter" idx="12"/>
          </p:nvPr>
        </p:nvSpPr>
        <p:spPr/>
        <p:txBody>
          <a:bodyPr/>
          <a:lstStyle/>
          <a:p>
            <a:pPr marL="0" indent="0">
              <a:buNone/>
            </a:pPr>
            <a:r>
              <a:rPr lang="en-GB" sz="2400" b="1" dirty="0"/>
              <a:t>What is the official definition of X?</a:t>
            </a:r>
          </a:p>
          <a:p>
            <a:pPr marL="0" indent="0">
              <a:buNone/>
            </a:pPr>
            <a:endParaRPr lang="en-GB" sz="2400" dirty="0"/>
          </a:p>
          <a:p>
            <a:r>
              <a:rPr lang="en-GB" sz="2400" dirty="0"/>
              <a:t>Look at past papers to get a feel for the depth with which we assess the specifications.</a:t>
            </a:r>
          </a:p>
          <a:p>
            <a:endParaRPr lang="en-GB" sz="2400" dirty="0"/>
          </a:p>
          <a:p>
            <a:r>
              <a:rPr lang="en-GB" sz="2400" dirty="0"/>
              <a:t>Always happy to clarify specification points.</a:t>
            </a:r>
          </a:p>
          <a:p>
            <a:endParaRPr lang="en-GB" dirty="0"/>
          </a:p>
          <a:p>
            <a:endParaRPr lang="en-GB" dirty="0"/>
          </a:p>
        </p:txBody>
      </p:sp>
      <p:sp>
        <p:nvSpPr>
          <p:cNvPr id="4" name="Slide Number Placeholder 3">
            <a:extLst>
              <a:ext uri="{FF2B5EF4-FFF2-40B4-BE49-F238E27FC236}">
                <a16:creationId xmlns:a16="http://schemas.microsoft.com/office/drawing/2014/main" id="{8B22331F-3B7D-4E88-A839-D018C172989F}"/>
              </a:ext>
            </a:extLst>
          </p:cNvPr>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196100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F357-3F72-4EA7-B56A-94E0E4C0B226}"/>
              </a:ext>
            </a:extLst>
          </p:cNvPr>
          <p:cNvSpPr>
            <a:spLocks noGrp="1"/>
          </p:cNvSpPr>
          <p:nvPr>
            <p:ph type="title"/>
          </p:nvPr>
        </p:nvSpPr>
        <p:spPr/>
        <p:txBody>
          <a:bodyPr/>
          <a:lstStyle/>
          <a:p>
            <a:r>
              <a:rPr lang="en-GB" sz="3200" dirty="0"/>
              <a:t>Question 5</a:t>
            </a:r>
          </a:p>
        </p:txBody>
      </p:sp>
      <p:sp>
        <p:nvSpPr>
          <p:cNvPr id="3" name="Content Placeholder 2">
            <a:extLst>
              <a:ext uri="{FF2B5EF4-FFF2-40B4-BE49-F238E27FC236}">
                <a16:creationId xmlns:a16="http://schemas.microsoft.com/office/drawing/2014/main" id="{4F31E1D8-D48E-4F7E-A3D7-DA1C659BC1D6}"/>
              </a:ext>
            </a:extLst>
          </p:cNvPr>
          <p:cNvSpPr>
            <a:spLocks noGrp="1"/>
          </p:cNvSpPr>
          <p:nvPr>
            <p:ph idx="1"/>
          </p:nvPr>
        </p:nvSpPr>
        <p:spPr/>
        <p:txBody>
          <a:bodyPr/>
          <a:lstStyle/>
          <a:p>
            <a:pPr marL="0" indent="0">
              <a:buNone/>
            </a:pPr>
            <a:r>
              <a:rPr lang="en-GB" sz="2400" b="1" dirty="0"/>
              <a:t>To what level do we need to cover uncertainty for GCSE?</a:t>
            </a:r>
          </a:p>
          <a:p>
            <a:endParaRPr lang="en-GB" sz="2400" b="1" dirty="0"/>
          </a:p>
          <a:p>
            <a:r>
              <a:rPr lang="en-GB" sz="2400" dirty="0"/>
              <a:t>Working scientifically expectation:</a:t>
            </a:r>
          </a:p>
          <a:p>
            <a:endParaRPr lang="en-GB" sz="2400" dirty="0"/>
          </a:p>
          <a:p>
            <a:endParaRPr lang="en-GB" sz="2400" dirty="0"/>
          </a:p>
          <a:p>
            <a:endParaRPr lang="en-GB" sz="2400" dirty="0"/>
          </a:p>
          <a:p>
            <a:r>
              <a:rPr lang="en-GB" sz="2400" dirty="0"/>
              <a:t>Subject vocabulary:</a:t>
            </a:r>
          </a:p>
          <a:p>
            <a:endParaRPr lang="en-GB" dirty="0"/>
          </a:p>
          <a:p>
            <a:endParaRPr lang="en-GB" dirty="0"/>
          </a:p>
        </p:txBody>
      </p:sp>
      <p:sp>
        <p:nvSpPr>
          <p:cNvPr id="4" name="Slide Number Placeholder 3">
            <a:extLst>
              <a:ext uri="{FF2B5EF4-FFF2-40B4-BE49-F238E27FC236}">
                <a16:creationId xmlns:a16="http://schemas.microsoft.com/office/drawing/2014/main" id="{985B8376-7682-4FD6-A79C-A86AD10F3168}"/>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
        <p:nvSpPr>
          <p:cNvPr id="5" name="Footer Placeholder 4">
            <a:extLst>
              <a:ext uri="{FF2B5EF4-FFF2-40B4-BE49-F238E27FC236}">
                <a16:creationId xmlns:a16="http://schemas.microsoft.com/office/drawing/2014/main" id="{B3708C30-700E-4021-98E8-B92BCBDAB576}"/>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6" name="Picture 5">
            <a:extLst>
              <a:ext uri="{FF2B5EF4-FFF2-40B4-BE49-F238E27FC236}">
                <a16:creationId xmlns:a16="http://schemas.microsoft.com/office/drawing/2014/main" id="{F5C3E6D8-6CAB-4E6D-80F1-C93B4462EBC8}"/>
              </a:ext>
            </a:extLst>
          </p:cNvPr>
          <p:cNvPicPr>
            <a:picLocks noChangeAspect="1"/>
          </p:cNvPicPr>
          <p:nvPr/>
        </p:nvPicPr>
        <p:blipFill>
          <a:blip r:embed="rId3"/>
          <a:stretch>
            <a:fillRect/>
          </a:stretch>
        </p:blipFill>
        <p:spPr>
          <a:xfrm>
            <a:off x="793565" y="3342628"/>
            <a:ext cx="6877235" cy="1280428"/>
          </a:xfrm>
          <a:prstGeom prst="rect">
            <a:avLst/>
          </a:prstGeom>
        </p:spPr>
      </p:pic>
      <p:pic>
        <p:nvPicPr>
          <p:cNvPr id="7" name="Picture 6">
            <a:extLst>
              <a:ext uri="{FF2B5EF4-FFF2-40B4-BE49-F238E27FC236}">
                <a16:creationId xmlns:a16="http://schemas.microsoft.com/office/drawing/2014/main" id="{0DCE0B7D-E28D-4F82-B70C-B8A729A1F97B}"/>
              </a:ext>
            </a:extLst>
          </p:cNvPr>
          <p:cNvPicPr>
            <a:picLocks noChangeAspect="1"/>
          </p:cNvPicPr>
          <p:nvPr/>
        </p:nvPicPr>
        <p:blipFill>
          <a:blip r:embed="rId4"/>
          <a:stretch>
            <a:fillRect/>
          </a:stretch>
        </p:blipFill>
        <p:spPr>
          <a:xfrm>
            <a:off x="729921" y="5038562"/>
            <a:ext cx="7421707" cy="1268872"/>
          </a:xfrm>
          <a:prstGeom prst="rect">
            <a:avLst/>
          </a:prstGeom>
        </p:spPr>
      </p:pic>
    </p:spTree>
    <p:extLst>
      <p:ext uri="{BB962C8B-B14F-4D97-AF65-F5344CB8AC3E}">
        <p14:creationId xmlns:p14="http://schemas.microsoft.com/office/powerpoint/2010/main" val="1199360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35BA-3742-4041-96CD-D0D1C576752B}"/>
              </a:ext>
            </a:extLst>
          </p:cNvPr>
          <p:cNvSpPr>
            <a:spLocks noGrp="1"/>
          </p:cNvSpPr>
          <p:nvPr>
            <p:ph type="title"/>
          </p:nvPr>
        </p:nvSpPr>
        <p:spPr/>
        <p:txBody>
          <a:bodyPr/>
          <a:lstStyle/>
          <a:p>
            <a:r>
              <a:rPr lang="en-GB" sz="3200" dirty="0"/>
              <a:t>Question 5</a:t>
            </a:r>
          </a:p>
        </p:txBody>
      </p:sp>
      <p:sp>
        <p:nvSpPr>
          <p:cNvPr id="3" name="Content Placeholder 2">
            <a:extLst>
              <a:ext uri="{FF2B5EF4-FFF2-40B4-BE49-F238E27FC236}">
                <a16:creationId xmlns:a16="http://schemas.microsoft.com/office/drawing/2014/main" id="{D5703200-C77F-47F0-B5A7-BA2F98BA4571}"/>
              </a:ext>
            </a:extLst>
          </p:cNvPr>
          <p:cNvSpPr>
            <a:spLocks noGrp="1"/>
          </p:cNvSpPr>
          <p:nvPr>
            <p:ph idx="1"/>
          </p:nvPr>
        </p:nvSpPr>
        <p:spPr/>
        <p:txBody>
          <a:bodyPr/>
          <a:lstStyle/>
          <a:p>
            <a:r>
              <a:rPr lang="en-GB" sz="2400" dirty="0"/>
              <a:t>At this level, students could use one of these approaches to find the uncertainty about the mean:</a:t>
            </a:r>
          </a:p>
          <a:p>
            <a:pPr marL="903288" indent="-457200" fontAlgn="ctr">
              <a:buClr>
                <a:schemeClr val="tx2"/>
              </a:buClr>
              <a:buSzPct val="50000"/>
              <a:buFont typeface="Courier New" panose="02070309020205020404" pitchFamily="49" charset="0"/>
              <a:buChar char="o"/>
            </a:pPr>
            <a:r>
              <a:rPr lang="en-GB" sz="2400" dirty="0"/>
              <a:t>+/- half the range</a:t>
            </a:r>
          </a:p>
          <a:p>
            <a:pPr marL="903288" indent="-457200" fontAlgn="ctr">
              <a:buClr>
                <a:schemeClr val="tx2"/>
              </a:buClr>
              <a:buSzPct val="50000"/>
              <a:buFont typeface="Courier New" panose="02070309020205020404" pitchFamily="49" charset="0"/>
              <a:buChar char="o"/>
            </a:pPr>
            <a:r>
              <a:rPr lang="en-GB" sz="2400" dirty="0"/>
              <a:t>+/- the difference between the mean and the value farthest from the mean.</a:t>
            </a:r>
          </a:p>
          <a:p>
            <a:endParaRPr lang="en-GB" sz="2400" dirty="0"/>
          </a:p>
          <a:p>
            <a:r>
              <a:rPr lang="en-GB" sz="2400" dirty="0"/>
              <a:t>Examples of this are in 2018 and 2019 past papers – look in all sciences, as working scientifically is common to all our GCSE Science specifications.</a:t>
            </a:r>
          </a:p>
        </p:txBody>
      </p:sp>
      <p:sp>
        <p:nvSpPr>
          <p:cNvPr id="4" name="Slide Number Placeholder 3">
            <a:extLst>
              <a:ext uri="{FF2B5EF4-FFF2-40B4-BE49-F238E27FC236}">
                <a16:creationId xmlns:a16="http://schemas.microsoft.com/office/drawing/2014/main" id="{E31C662D-D64D-477A-B093-BE72729DD579}"/>
              </a:ext>
            </a:extLst>
          </p:cNvPr>
          <p:cNvSpPr>
            <a:spLocks noGrp="1"/>
          </p:cNvSpPr>
          <p:nvPr>
            <p:ph type="sldNum" sz="quarter" idx="4"/>
          </p:nvPr>
        </p:nvSpPr>
        <p:spPr/>
        <p:txBody>
          <a:bodyPr/>
          <a:lstStyle/>
          <a:p>
            <a:fld id="{9D4704D4-DAEA-4D4A-A9DC-4373E3AC7101}" type="slidenum">
              <a:rPr lang="en-GB" smtClean="0"/>
              <a:pPr/>
              <a:t>22</a:t>
            </a:fld>
            <a:endParaRPr lang="en-GB" dirty="0"/>
          </a:p>
        </p:txBody>
      </p:sp>
      <p:sp>
        <p:nvSpPr>
          <p:cNvPr id="5" name="Footer Placeholder 4">
            <a:extLst>
              <a:ext uri="{FF2B5EF4-FFF2-40B4-BE49-F238E27FC236}">
                <a16:creationId xmlns:a16="http://schemas.microsoft.com/office/drawing/2014/main" id="{DE2B464C-71BB-406B-90D3-FAF25558EECD}"/>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414079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DF07-B46E-4B77-8531-391B7781F31C}"/>
              </a:ext>
            </a:extLst>
          </p:cNvPr>
          <p:cNvSpPr>
            <a:spLocks noGrp="1"/>
          </p:cNvSpPr>
          <p:nvPr>
            <p:ph type="title"/>
          </p:nvPr>
        </p:nvSpPr>
        <p:spPr/>
        <p:txBody>
          <a:bodyPr/>
          <a:lstStyle/>
          <a:p>
            <a:r>
              <a:rPr lang="en-GB" sz="3200" dirty="0"/>
              <a:t>Question 6</a:t>
            </a:r>
          </a:p>
        </p:txBody>
      </p:sp>
      <p:sp>
        <p:nvSpPr>
          <p:cNvPr id="3" name="Content Placeholder 2">
            <a:extLst>
              <a:ext uri="{FF2B5EF4-FFF2-40B4-BE49-F238E27FC236}">
                <a16:creationId xmlns:a16="http://schemas.microsoft.com/office/drawing/2014/main" id="{A0DB3282-160C-42C2-8C2B-628AE15D59B3}"/>
              </a:ext>
            </a:extLst>
          </p:cNvPr>
          <p:cNvSpPr>
            <a:spLocks noGrp="1"/>
          </p:cNvSpPr>
          <p:nvPr>
            <p:ph idx="1"/>
          </p:nvPr>
        </p:nvSpPr>
        <p:spPr/>
        <p:txBody>
          <a:bodyPr/>
          <a:lstStyle/>
          <a:p>
            <a:pPr marL="0" indent="0">
              <a:buNone/>
            </a:pPr>
            <a:r>
              <a:rPr lang="en-GB" sz="2400" b="1" dirty="0"/>
              <a:t>How do we ensure comparability of demand between Combined Science and the Separate Sciences?</a:t>
            </a:r>
          </a:p>
          <a:p>
            <a:pPr marL="0" indent="0">
              <a:buNone/>
            </a:pPr>
            <a:endParaRPr lang="en-GB" sz="2400" b="1" dirty="0"/>
          </a:p>
          <a:p>
            <a:r>
              <a:rPr lang="en-GB" sz="2400" dirty="0"/>
              <a:t>Checkpoints throughout development of question papers</a:t>
            </a:r>
          </a:p>
          <a:p>
            <a:endParaRPr lang="en-GB" sz="2400" dirty="0"/>
          </a:p>
          <a:p>
            <a:r>
              <a:rPr lang="en-GB" sz="2400" dirty="0"/>
              <a:t>Senior Examiners scrutinise level of demand, demand of Assessment Objectives, overall demand of the paper</a:t>
            </a:r>
          </a:p>
          <a:p>
            <a:endParaRPr lang="en-GB" sz="2400" dirty="0"/>
          </a:p>
        </p:txBody>
      </p:sp>
      <p:sp>
        <p:nvSpPr>
          <p:cNvPr id="4" name="Slide Number Placeholder 3">
            <a:extLst>
              <a:ext uri="{FF2B5EF4-FFF2-40B4-BE49-F238E27FC236}">
                <a16:creationId xmlns:a16="http://schemas.microsoft.com/office/drawing/2014/main" id="{92B21439-47DF-440C-B4D6-AA6749EA0988}"/>
              </a:ext>
            </a:extLst>
          </p:cNvPr>
          <p:cNvSpPr>
            <a:spLocks noGrp="1"/>
          </p:cNvSpPr>
          <p:nvPr>
            <p:ph type="sldNum" sz="quarter" idx="4"/>
          </p:nvPr>
        </p:nvSpPr>
        <p:spPr/>
        <p:txBody>
          <a:bodyPr/>
          <a:lstStyle/>
          <a:p>
            <a:fld id="{9D4704D4-DAEA-4D4A-A9DC-4373E3AC7101}" type="slidenum">
              <a:rPr lang="en-GB" smtClean="0"/>
              <a:pPr/>
              <a:t>23</a:t>
            </a:fld>
            <a:endParaRPr lang="en-GB" dirty="0"/>
          </a:p>
        </p:txBody>
      </p:sp>
      <p:sp>
        <p:nvSpPr>
          <p:cNvPr id="5" name="Footer Placeholder 4">
            <a:extLst>
              <a:ext uri="{FF2B5EF4-FFF2-40B4-BE49-F238E27FC236}">
                <a16:creationId xmlns:a16="http://schemas.microsoft.com/office/drawing/2014/main" id="{DB6245C8-0714-4D93-B5D8-D879F0EC9CA4}"/>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564999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DF07-B46E-4B77-8531-391B7781F31C}"/>
              </a:ext>
            </a:extLst>
          </p:cNvPr>
          <p:cNvSpPr>
            <a:spLocks noGrp="1"/>
          </p:cNvSpPr>
          <p:nvPr>
            <p:ph type="title"/>
          </p:nvPr>
        </p:nvSpPr>
        <p:spPr/>
        <p:txBody>
          <a:bodyPr/>
          <a:lstStyle/>
          <a:p>
            <a:r>
              <a:rPr lang="en-GB" sz="3200" dirty="0"/>
              <a:t>Question 6</a:t>
            </a:r>
          </a:p>
        </p:txBody>
      </p:sp>
      <p:sp>
        <p:nvSpPr>
          <p:cNvPr id="3" name="Content Placeholder 2">
            <a:extLst>
              <a:ext uri="{FF2B5EF4-FFF2-40B4-BE49-F238E27FC236}">
                <a16:creationId xmlns:a16="http://schemas.microsoft.com/office/drawing/2014/main" id="{A0DB3282-160C-42C2-8C2B-628AE15D59B3}"/>
              </a:ext>
            </a:extLst>
          </p:cNvPr>
          <p:cNvSpPr>
            <a:spLocks noGrp="1"/>
          </p:cNvSpPr>
          <p:nvPr>
            <p:ph idx="1"/>
          </p:nvPr>
        </p:nvSpPr>
        <p:spPr/>
        <p:txBody>
          <a:bodyPr/>
          <a:lstStyle/>
          <a:p>
            <a:pPr marL="0" indent="0">
              <a:buNone/>
            </a:pPr>
            <a:r>
              <a:rPr lang="en-GB" sz="2400" b="1" dirty="0"/>
              <a:t>How do we ensure comparability of demand between Combined Science and the Separate Sciences?</a:t>
            </a:r>
          </a:p>
          <a:p>
            <a:pPr marL="0" indent="0">
              <a:buNone/>
            </a:pPr>
            <a:endParaRPr lang="en-GB" sz="2400" dirty="0"/>
          </a:p>
          <a:p>
            <a:r>
              <a:rPr lang="en-GB" sz="2400" dirty="0"/>
              <a:t>Balance levels of demand as follows:</a:t>
            </a:r>
          </a:p>
          <a:p>
            <a:pPr lvl="1">
              <a:buClr>
                <a:schemeClr val="tx2"/>
              </a:buClr>
              <a:buSzPct val="50000"/>
              <a:buFont typeface="Courier New" panose="02070309020205020404" pitchFamily="49" charset="0"/>
              <a:buChar char="o"/>
            </a:pPr>
            <a:r>
              <a:rPr lang="en-GB" sz="2400" dirty="0"/>
              <a:t>Foundation Tier 60% low demand, 40% standard demand</a:t>
            </a:r>
          </a:p>
          <a:p>
            <a:pPr lvl="1">
              <a:buClr>
                <a:schemeClr val="tx2"/>
              </a:buClr>
              <a:buSzPct val="50000"/>
              <a:buFont typeface="Courier New" panose="02070309020205020404" pitchFamily="49" charset="0"/>
              <a:buChar char="o"/>
            </a:pPr>
            <a:r>
              <a:rPr lang="en-GB" sz="2400" dirty="0"/>
              <a:t>Higher Tier 40% standard demand, 60% high demand.</a:t>
            </a:r>
          </a:p>
          <a:p>
            <a:pPr lvl="1"/>
            <a:endParaRPr lang="en-GB" sz="2400" dirty="0"/>
          </a:p>
          <a:p>
            <a:r>
              <a:rPr lang="en-GB" sz="2400" dirty="0"/>
              <a:t>These percentages are the same for Combined Science and the Separate Sciences.</a:t>
            </a:r>
          </a:p>
        </p:txBody>
      </p:sp>
      <p:sp>
        <p:nvSpPr>
          <p:cNvPr id="4" name="Slide Number Placeholder 3">
            <a:extLst>
              <a:ext uri="{FF2B5EF4-FFF2-40B4-BE49-F238E27FC236}">
                <a16:creationId xmlns:a16="http://schemas.microsoft.com/office/drawing/2014/main" id="{92B21439-47DF-440C-B4D6-AA6749EA0988}"/>
              </a:ext>
            </a:extLst>
          </p:cNvPr>
          <p:cNvSpPr>
            <a:spLocks noGrp="1"/>
          </p:cNvSpPr>
          <p:nvPr>
            <p:ph type="sldNum" sz="quarter" idx="4"/>
          </p:nvPr>
        </p:nvSpPr>
        <p:spPr/>
        <p:txBody>
          <a:bodyPr/>
          <a:lstStyle/>
          <a:p>
            <a:fld id="{9D4704D4-DAEA-4D4A-A9DC-4373E3AC7101}" type="slidenum">
              <a:rPr lang="en-GB" smtClean="0"/>
              <a:pPr/>
              <a:t>24</a:t>
            </a:fld>
            <a:endParaRPr lang="en-GB" dirty="0"/>
          </a:p>
        </p:txBody>
      </p:sp>
      <p:sp>
        <p:nvSpPr>
          <p:cNvPr id="5" name="Footer Placeholder 4">
            <a:extLst>
              <a:ext uri="{FF2B5EF4-FFF2-40B4-BE49-F238E27FC236}">
                <a16:creationId xmlns:a16="http://schemas.microsoft.com/office/drawing/2014/main" id="{DB6245C8-0714-4D93-B5D8-D879F0EC9CA4}"/>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070815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87B9-1AAD-4AA4-85ED-81B82215C948}"/>
              </a:ext>
            </a:extLst>
          </p:cNvPr>
          <p:cNvSpPr>
            <a:spLocks noGrp="1"/>
          </p:cNvSpPr>
          <p:nvPr>
            <p:ph type="title"/>
          </p:nvPr>
        </p:nvSpPr>
        <p:spPr/>
        <p:txBody>
          <a:bodyPr/>
          <a:lstStyle/>
          <a:p>
            <a:r>
              <a:rPr lang="en-GB" sz="3200" dirty="0"/>
              <a:t>Question 7</a:t>
            </a:r>
          </a:p>
        </p:txBody>
      </p:sp>
      <p:sp>
        <p:nvSpPr>
          <p:cNvPr id="3" name="Content Placeholder 2">
            <a:extLst>
              <a:ext uri="{FF2B5EF4-FFF2-40B4-BE49-F238E27FC236}">
                <a16:creationId xmlns:a16="http://schemas.microsoft.com/office/drawing/2014/main" id="{039B93E0-136B-455B-B877-5CE79174B813}"/>
              </a:ext>
            </a:extLst>
          </p:cNvPr>
          <p:cNvSpPr>
            <a:spLocks noGrp="1"/>
          </p:cNvSpPr>
          <p:nvPr>
            <p:ph idx="1"/>
          </p:nvPr>
        </p:nvSpPr>
        <p:spPr/>
        <p:txBody>
          <a:bodyPr/>
          <a:lstStyle/>
          <a:p>
            <a:pPr marL="0" indent="0">
              <a:buNone/>
            </a:pPr>
            <a:r>
              <a:rPr lang="en-GB" sz="2400" b="1" dirty="0"/>
              <a:t>Why do some topics look like they have different demand on Trilogy than on the Separate Sciences?</a:t>
            </a:r>
          </a:p>
          <a:p>
            <a:pPr marL="0" indent="0">
              <a:buNone/>
            </a:pPr>
            <a:endParaRPr lang="en-GB" sz="2400" b="1" dirty="0"/>
          </a:p>
          <a:p>
            <a:r>
              <a:rPr lang="en-GB" sz="2400" dirty="0"/>
              <a:t>Required to cover the whole specification content at all levels of demand and AOs during lifetime</a:t>
            </a:r>
          </a:p>
          <a:p>
            <a:endParaRPr lang="en-GB" sz="2400" dirty="0"/>
          </a:p>
          <a:p>
            <a:r>
              <a:rPr lang="en-GB" sz="2400" dirty="0"/>
              <a:t>Don’t always assess the same topics with the same AO, level of demand or command word</a:t>
            </a:r>
          </a:p>
          <a:p>
            <a:endParaRPr lang="en-GB" sz="2400" dirty="0"/>
          </a:p>
          <a:p>
            <a:endParaRPr lang="en-GB" dirty="0"/>
          </a:p>
        </p:txBody>
      </p:sp>
      <p:sp>
        <p:nvSpPr>
          <p:cNvPr id="4" name="Slide Number Placeholder 3">
            <a:extLst>
              <a:ext uri="{FF2B5EF4-FFF2-40B4-BE49-F238E27FC236}">
                <a16:creationId xmlns:a16="http://schemas.microsoft.com/office/drawing/2014/main" id="{50E7EFA7-77CE-464E-A520-2925FDB97555}"/>
              </a:ext>
            </a:extLst>
          </p:cNvPr>
          <p:cNvSpPr>
            <a:spLocks noGrp="1"/>
          </p:cNvSpPr>
          <p:nvPr>
            <p:ph type="sldNum" sz="quarter" idx="4"/>
          </p:nvPr>
        </p:nvSpPr>
        <p:spPr/>
        <p:txBody>
          <a:bodyPr/>
          <a:lstStyle/>
          <a:p>
            <a:fld id="{9D4704D4-DAEA-4D4A-A9DC-4373E3AC7101}" type="slidenum">
              <a:rPr lang="en-GB" smtClean="0"/>
              <a:pPr/>
              <a:t>25</a:t>
            </a:fld>
            <a:endParaRPr lang="en-GB" dirty="0"/>
          </a:p>
        </p:txBody>
      </p:sp>
      <p:sp>
        <p:nvSpPr>
          <p:cNvPr id="5" name="Footer Placeholder 4">
            <a:extLst>
              <a:ext uri="{FF2B5EF4-FFF2-40B4-BE49-F238E27FC236}">
                <a16:creationId xmlns:a16="http://schemas.microsoft.com/office/drawing/2014/main" id="{B88E9845-AF53-437C-A1A8-131BC556524A}"/>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22541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87B9-1AAD-4AA4-85ED-81B82215C948}"/>
              </a:ext>
            </a:extLst>
          </p:cNvPr>
          <p:cNvSpPr>
            <a:spLocks noGrp="1"/>
          </p:cNvSpPr>
          <p:nvPr>
            <p:ph type="title"/>
          </p:nvPr>
        </p:nvSpPr>
        <p:spPr/>
        <p:txBody>
          <a:bodyPr/>
          <a:lstStyle/>
          <a:p>
            <a:r>
              <a:rPr lang="en-GB" sz="3200" dirty="0"/>
              <a:t>Question 7</a:t>
            </a:r>
          </a:p>
        </p:txBody>
      </p:sp>
      <p:sp>
        <p:nvSpPr>
          <p:cNvPr id="3" name="Content Placeholder 2">
            <a:extLst>
              <a:ext uri="{FF2B5EF4-FFF2-40B4-BE49-F238E27FC236}">
                <a16:creationId xmlns:a16="http://schemas.microsoft.com/office/drawing/2014/main" id="{039B93E0-136B-455B-B877-5CE79174B813}"/>
              </a:ext>
            </a:extLst>
          </p:cNvPr>
          <p:cNvSpPr>
            <a:spLocks noGrp="1"/>
          </p:cNvSpPr>
          <p:nvPr>
            <p:ph idx="1"/>
          </p:nvPr>
        </p:nvSpPr>
        <p:spPr/>
        <p:txBody>
          <a:bodyPr/>
          <a:lstStyle/>
          <a:p>
            <a:pPr marL="0" indent="0">
              <a:buNone/>
            </a:pPr>
            <a:r>
              <a:rPr lang="en-GB" sz="2400" b="1" dirty="0"/>
              <a:t>Why do some topics look like they have different demand on Trilogy than on the Separate Sciences?</a:t>
            </a:r>
          </a:p>
          <a:p>
            <a:pPr marL="0" indent="0">
              <a:buNone/>
            </a:pPr>
            <a:endParaRPr lang="en-GB" sz="2400" dirty="0"/>
          </a:p>
          <a:p>
            <a:r>
              <a:rPr lang="en-GB" sz="2400" dirty="0"/>
              <a:t>Within a series you might see a difference.</a:t>
            </a:r>
          </a:p>
          <a:p>
            <a:endParaRPr lang="en-GB" sz="2400" dirty="0"/>
          </a:p>
          <a:p>
            <a:r>
              <a:rPr lang="en-GB" sz="2400" dirty="0"/>
              <a:t>Over the lifetime of the specifications you should see even coverage.</a:t>
            </a:r>
          </a:p>
          <a:p>
            <a:endParaRPr lang="en-GB" dirty="0"/>
          </a:p>
          <a:p>
            <a:endParaRPr lang="en-GB" dirty="0"/>
          </a:p>
        </p:txBody>
      </p:sp>
      <p:sp>
        <p:nvSpPr>
          <p:cNvPr id="4" name="Slide Number Placeholder 3">
            <a:extLst>
              <a:ext uri="{FF2B5EF4-FFF2-40B4-BE49-F238E27FC236}">
                <a16:creationId xmlns:a16="http://schemas.microsoft.com/office/drawing/2014/main" id="{50E7EFA7-77CE-464E-A520-2925FDB97555}"/>
              </a:ext>
            </a:extLst>
          </p:cNvPr>
          <p:cNvSpPr>
            <a:spLocks noGrp="1"/>
          </p:cNvSpPr>
          <p:nvPr>
            <p:ph type="sldNum" sz="quarter" idx="4"/>
          </p:nvPr>
        </p:nvSpPr>
        <p:spPr/>
        <p:txBody>
          <a:bodyPr/>
          <a:lstStyle/>
          <a:p>
            <a:fld id="{9D4704D4-DAEA-4D4A-A9DC-4373E3AC7101}" type="slidenum">
              <a:rPr lang="en-GB" smtClean="0"/>
              <a:pPr/>
              <a:t>26</a:t>
            </a:fld>
            <a:endParaRPr lang="en-GB" dirty="0"/>
          </a:p>
        </p:txBody>
      </p:sp>
      <p:sp>
        <p:nvSpPr>
          <p:cNvPr id="5" name="Footer Placeholder 4">
            <a:extLst>
              <a:ext uri="{FF2B5EF4-FFF2-40B4-BE49-F238E27FC236}">
                <a16:creationId xmlns:a16="http://schemas.microsoft.com/office/drawing/2014/main" id="{B88E9845-AF53-437C-A1A8-131BC556524A}"/>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789444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42C7-F97E-479A-9667-F1E8AC36386A}"/>
              </a:ext>
            </a:extLst>
          </p:cNvPr>
          <p:cNvSpPr>
            <a:spLocks noGrp="1"/>
          </p:cNvSpPr>
          <p:nvPr>
            <p:ph type="title"/>
          </p:nvPr>
        </p:nvSpPr>
        <p:spPr/>
        <p:txBody>
          <a:bodyPr/>
          <a:lstStyle/>
          <a:p>
            <a:r>
              <a:rPr lang="en-GB" sz="3200" dirty="0"/>
              <a:t>Question 8</a:t>
            </a:r>
          </a:p>
        </p:txBody>
      </p:sp>
      <p:sp>
        <p:nvSpPr>
          <p:cNvPr id="3" name="Content Placeholder 2">
            <a:extLst>
              <a:ext uri="{FF2B5EF4-FFF2-40B4-BE49-F238E27FC236}">
                <a16:creationId xmlns:a16="http://schemas.microsoft.com/office/drawing/2014/main" id="{B2E28D93-4632-437A-AC4C-5DAF652BA1DA}"/>
              </a:ext>
            </a:extLst>
          </p:cNvPr>
          <p:cNvSpPr>
            <a:spLocks noGrp="1"/>
          </p:cNvSpPr>
          <p:nvPr>
            <p:ph idx="1"/>
          </p:nvPr>
        </p:nvSpPr>
        <p:spPr/>
        <p:txBody>
          <a:bodyPr/>
          <a:lstStyle/>
          <a:p>
            <a:pPr marL="0" indent="0">
              <a:buNone/>
            </a:pPr>
            <a:r>
              <a:rPr lang="en-GB" sz="2400" b="1" dirty="0"/>
              <a:t>Should grade 5 students sit exams at Foundation Tier or Higher Tier?</a:t>
            </a:r>
          </a:p>
          <a:p>
            <a:pPr marL="0" indent="0">
              <a:buNone/>
            </a:pPr>
            <a:endParaRPr lang="en-GB" sz="2400" b="1" dirty="0"/>
          </a:p>
          <a:p>
            <a:r>
              <a:rPr lang="en-GB" sz="2400" dirty="0"/>
              <a:t>Grade boundaries for, </a:t>
            </a:r>
            <a:r>
              <a:rPr lang="en-GB" sz="2400" dirty="0" err="1"/>
              <a:t>eg</a:t>
            </a:r>
            <a:r>
              <a:rPr lang="en-GB" sz="2400" dirty="0"/>
              <a:t>, a grade 4 are lower on Higher Tier.</a:t>
            </a:r>
          </a:p>
          <a:p>
            <a:endParaRPr lang="en-GB" sz="2400" dirty="0"/>
          </a:p>
          <a:p>
            <a:r>
              <a:rPr lang="en-GB" sz="2400" dirty="0"/>
              <a:t>But the demand of questions is much greater, so it’s harder to achieve the marks.</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91A01C37-9DAD-4226-AE3D-E916FB0EFFED}"/>
              </a:ext>
            </a:extLst>
          </p:cNvPr>
          <p:cNvSpPr>
            <a:spLocks noGrp="1"/>
          </p:cNvSpPr>
          <p:nvPr>
            <p:ph type="sldNum" sz="quarter" idx="4"/>
          </p:nvPr>
        </p:nvSpPr>
        <p:spPr/>
        <p:txBody>
          <a:bodyPr/>
          <a:lstStyle/>
          <a:p>
            <a:fld id="{9D4704D4-DAEA-4D4A-A9DC-4373E3AC7101}" type="slidenum">
              <a:rPr lang="en-GB" smtClean="0"/>
              <a:pPr/>
              <a:t>27</a:t>
            </a:fld>
            <a:endParaRPr lang="en-GB" dirty="0"/>
          </a:p>
        </p:txBody>
      </p:sp>
      <p:sp>
        <p:nvSpPr>
          <p:cNvPr id="5" name="Footer Placeholder 4">
            <a:extLst>
              <a:ext uri="{FF2B5EF4-FFF2-40B4-BE49-F238E27FC236}">
                <a16:creationId xmlns:a16="http://schemas.microsoft.com/office/drawing/2014/main" id="{3B0E356A-6E19-47E7-8EAC-0A20AAE194DE}"/>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583819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42C7-F97E-479A-9667-F1E8AC36386A}"/>
              </a:ext>
            </a:extLst>
          </p:cNvPr>
          <p:cNvSpPr>
            <a:spLocks noGrp="1"/>
          </p:cNvSpPr>
          <p:nvPr>
            <p:ph type="title"/>
          </p:nvPr>
        </p:nvSpPr>
        <p:spPr/>
        <p:txBody>
          <a:bodyPr/>
          <a:lstStyle/>
          <a:p>
            <a:r>
              <a:rPr lang="en-GB" sz="3200" dirty="0"/>
              <a:t>Question 8</a:t>
            </a:r>
          </a:p>
        </p:txBody>
      </p:sp>
      <p:sp>
        <p:nvSpPr>
          <p:cNvPr id="3" name="Content Placeholder 2">
            <a:extLst>
              <a:ext uri="{FF2B5EF4-FFF2-40B4-BE49-F238E27FC236}">
                <a16:creationId xmlns:a16="http://schemas.microsoft.com/office/drawing/2014/main" id="{B2E28D93-4632-437A-AC4C-5DAF652BA1DA}"/>
              </a:ext>
            </a:extLst>
          </p:cNvPr>
          <p:cNvSpPr>
            <a:spLocks noGrp="1"/>
          </p:cNvSpPr>
          <p:nvPr>
            <p:ph idx="1"/>
          </p:nvPr>
        </p:nvSpPr>
        <p:spPr/>
        <p:txBody>
          <a:bodyPr/>
          <a:lstStyle/>
          <a:p>
            <a:pPr marL="0" indent="0">
              <a:buNone/>
            </a:pPr>
            <a:r>
              <a:rPr lang="en-GB" sz="2400" b="1" dirty="0"/>
              <a:t>Should grade 5 students sit exams at Foundation Tier or Higher Tier?</a:t>
            </a:r>
          </a:p>
          <a:p>
            <a:pPr marL="0" indent="0">
              <a:buNone/>
            </a:pPr>
            <a:endParaRPr lang="en-GB" sz="2400" dirty="0"/>
          </a:p>
          <a:p>
            <a:r>
              <a:rPr lang="en-GB" sz="2400" dirty="0"/>
              <a:t>Look at Combined Science Trilogy grade boundaries from 2019</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91A01C37-9DAD-4226-AE3D-E916FB0EFFED}"/>
              </a:ext>
            </a:extLst>
          </p:cNvPr>
          <p:cNvSpPr>
            <a:spLocks noGrp="1"/>
          </p:cNvSpPr>
          <p:nvPr>
            <p:ph type="sldNum" sz="quarter" idx="4"/>
          </p:nvPr>
        </p:nvSpPr>
        <p:spPr/>
        <p:txBody>
          <a:bodyPr/>
          <a:lstStyle/>
          <a:p>
            <a:fld id="{9D4704D4-DAEA-4D4A-A9DC-4373E3AC7101}" type="slidenum">
              <a:rPr lang="en-GB" smtClean="0"/>
              <a:pPr/>
              <a:t>28</a:t>
            </a:fld>
            <a:endParaRPr lang="en-GB" dirty="0"/>
          </a:p>
        </p:txBody>
      </p:sp>
      <p:sp>
        <p:nvSpPr>
          <p:cNvPr id="5" name="Footer Placeholder 4">
            <a:extLst>
              <a:ext uri="{FF2B5EF4-FFF2-40B4-BE49-F238E27FC236}">
                <a16:creationId xmlns:a16="http://schemas.microsoft.com/office/drawing/2014/main" id="{3B0E356A-6E19-47E7-8EAC-0A20AAE194DE}"/>
              </a:ext>
            </a:extLst>
          </p:cNvPr>
          <p:cNvSpPr>
            <a:spLocks noGrp="1"/>
          </p:cNvSpPr>
          <p:nvPr>
            <p:ph type="ftr" sz="quarter" idx="3"/>
          </p:nvPr>
        </p:nvSpPr>
        <p:spPr/>
        <p:txBody>
          <a:bodyPr/>
          <a:lstStyle/>
          <a:p>
            <a:r>
              <a:rPr lang="en-US"/>
              <a:t>Copyright © AQA and its licensors. All rights reserved.</a:t>
            </a:r>
            <a:endParaRPr lang="en-US" dirty="0"/>
          </a:p>
        </p:txBody>
      </p:sp>
      <p:graphicFrame>
        <p:nvGraphicFramePr>
          <p:cNvPr id="6" name="Table 5">
            <a:extLst>
              <a:ext uri="{FF2B5EF4-FFF2-40B4-BE49-F238E27FC236}">
                <a16:creationId xmlns:a16="http://schemas.microsoft.com/office/drawing/2014/main" id="{2D2F6B42-155C-4BD4-9400-A33FFF2D76B8}"/>
              </a:ext>
            </a:extLst>
          </p:cNvPr>
          <p:cNvGraphicFramePr>
            <a:graphicFrameLocks noGrp="1"/>
          </p:cNvGraphicFramePr>
          <p:nvPr>
            <p:extLst>
              <p:ext uri="{D42A27DB-BD31-4B8C-83A1-F6EECF244321}">
                <p14:modId xmlns:p14="http://schemas.microsoft.com/office/powerpoint/2010/main" val="1514666594"/>
              </p:ext>
            </p:extLst>
          </p:nvPr>
        </p:nvGraphicFramePr>
        <p:xfrm>
          <a:off x="626489" y="3761772"/>
          <a:ext cx="7977507" cy="2142206"/>
        </p:xfrm>
        <a:graphic>
          <a:graphicData uri="http://schemas.openxmlformats.org/drawingml/2006/table">
            <a:tbl>
              <a:tblPr firstRow="1" bandRow="1">
                <a:tableStyleId>{5C22544A-7EE6-4342-B048-85BDC9FD1C3A}</a:tableStyleId>
              </a:tblPr>
              <a:tblGrid>
                <a:gridCol w="692331">
                  <a:extLst>
                    <a:ext uri="{9D8B030D-6E8A-4147-A177-3AD203B41FA5}">
                      <a16:colId xmlns:a16="http://schemas.microsoft.com/office/drawing/2014/main" val="3618124886"/>
                    </a:ext>
                  </a:extLst>
                </a:gridCol>
                <a:gridCol w="910647">
                  <a:extLst>
                    <a:ext uri="{9D8B030D-6E8A-4147-A177-3AD203B41FA5}">
                      <a16:colId xmlns:a16="http://schemas.microsoft.com/office/drawing/2014/main" val="637687404"/>
                    </a:ext>
                  </a:extLst>
                </a:gridCol>
                <a:gridCol w="910647">
                  <a:extLst>
                    <a:ext uri="{9D8B030D-6E8A-4147-A177-3AD203B41FA5}">
                      <a16:colId xmlns:a16="http://schemas.microsoft.com/office/drawing/2014/main" val="1648712682"/>
                    </a:ext>
                  </a:extLst>
                </a:gridCol>
                <a:gridCol w="910647">
                  <a:extLst>
                    <a:ext uri="{9D8B030D-6E8A-4147-A177-3AD203B41FA5}">
                      <a16:colId xmlns:a16="http://schemas.microsoft.com/office/drawing/2014/main" val="2651267614"/>
                    </a:ext>
                  </a:extLst>
                </a:gridCol>
                <a:gridCol w="910647">
                  <a:extLst>
                    <a:ext uri="{9D8B030D-6E8A-4147-A177-3AD203B41FA5}">
                      <a16:colId xmlns:a16="http://schemas.microsoft.com/office/drawing/2014/main" val="176772839"/>
                    </a:ext>
                  </a:extLst>
                </a:gridCol>
                <a:gridCol w="910647">
                  <a:extLst>
                    <a:ext uri="{9D8B030D-6E8A-4147-A177-3AD203B41FA5}">
                      <a16:colId xmlns:a16="http://schemas.microsoft.com/office/drawing/2014/main" val="3530271350"/>
                    </a:ext>
                  </a:extLst>
                </a:gridCol>
                <a:gridCol w="910647">
                  <a:extLst>
                    <a:ext uri="{9D8B030D-6E8A-4147-A177-3AD203B41FA5}">
                      <a16:colId xmlns:a16="http://schemas.microsoft.com/office/drawing/2014/main" val="435977782"/>
                    </a:ext>
                  </a:extLst>
                </a:gridCol>
                <a:gridCol w="910647">
                  <a:extLst>
                    <a:ext uri="{9D8B030D-6E8A-4147-A177-3AD203B41FA5}">
                      <a16:colId xmlns:a16="http://schemas.microsoft.com/office/drawing/2014/main" val="3733350553"/>
                    </a:ext>
                  </a:extLst>
                </a:gridCol>
                <a:gridCol w="910647">
                  <a:extLst>
                    <a:ext uri="{9D8B030D-6E8A-4147-A177-3AD203B41FA5}">
                      <a16:colId xmlns:a16="http://schemas.microsoft.com/office/drawing/2014/main" val="1440224704"/>
                    </a:ext>
                  </a:extLst>
                </a:gridCol>
              </a:tblGrid>
              <a:tr h="677002">
                <a:tc>
                  <a:txBody>
                    <a:bodyPr/>
                    <a:lstStyle/>
                    <a:p>
                      <a:r>
                        <a:rPr lang="en-GB" sz="2000" dirty="0">
                          <a:solidFill>
                            <a:schemeClr val="bg1"/>
                          </a:solidFill>
                        </a:rPr>
                        <a:t>Tier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000" dirty="0">
                          <a:solidFill>
                            <a:schemeClr val="bg1"/>
                          </a:solidFill>
                        </a:rPr>
                        <a:t>Total mark</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000" dirty="0">
                          <a:solidFill>
                            <a:schemeClr val="bg1"/>
                          </a:solidFill>
                        </a:rPr>
                        <a:t>Low</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000" dirty="0">
                          <a:solidFill>
                            <a:schemeClr val="bg1"/>
                          </a:solidFill>
                        </a:rPr>
                        <a:t>Std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000" dirty="0">
                          <a:solidFill>
                            <a:schemeClr val="bg1"/>
                          </a:solidFill>
                        </a:rPr>
                        <a:t>High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000" dirty="0">
                          <a:solidFill>
                            <a:schemeClr val="bg1"/>
                          </a:solidFill>
                        </a:rPr>
                        <a:t>Mark ratio</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000" dirty="0">
                          <a:solidFill>
                            <a:schemeClr val="bg1"/>
                          </a:solidFill>
                        </a:rPr>
                        <a:t>5-5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000" dirty="0">
                          <a:solidFill>
                            <a:schemeClr val="bg1"/>
                          </a:solidFill>
                        </a:rPr>
                        <a:t>5-4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2000" dirty="0">
                          <a:solidFill>
                            <a:schemeClr val="bg1"/>
                          </a:solidFill>
                        </a:rPr>
                        <a:t>4-4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55576472"/>
                  </a:ext>
                </a:extLst>
              </a:tr>
              <a:tr h="720583">
                <a:tc>
                  <a:txBody>
                    <a:bodyPr/>
                    <a:lstStyle/>
                    <a:p>
                      <a:r>
                        <a:rPr lang="en-GB" sz="2000" dirty="0"/>
                        <a:t>F</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420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60%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40%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252:168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243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221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200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779651"/>
                  </a:ext>
                </a:extLst>
              </a:tr>
              <a:tr h="720583">
                <a:tc>
                  <a:txBody>
                    <a:bodyPr/>
                    <a:lstStyle/>
                    <a:p>
                      <a:r>
                        <a:rPr lang="en-GB" sz="2000" dirty="0"/>
                        <a:t>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420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40%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60%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168:252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123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105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t>87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223941"/>
                  </a:ext>
                </a:extLst>
              </a:tr>
            </a:tbl>
          </a:graphicData>
        </a:graphic>
      </p:graphicFrame>
    </p:spTree>
    <p:extLst>
      <p:ext uri="{BB962C8B-B14F-4D97-AF65-F5344CB8AC3E}">
        <p14:creationId xmlns:p14="http://schemas.microsoft.com/office/powerpoint/2010/main" val="3682078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8D18-1BE8-4B56-A1C1-E932C2283E7E}"/>
              </a:ext>
            </a:extLst>
          </p:cNvPr>
          <p:cNvSpPr>
            <a:spLocks noGrp="1"/>
          </p:cNvSpPr>
          <p:nvPr>
            <p:ph type="title"/>
          </p:nvPr>
        </p:nvSpPr>
        <p:spPr/>
        <p:txBody>
          <a:bodyPr/>
          <a:lstStyle/>
          <a:p>
            <a:r>
              <a:rPr lang="en-GB" sz="3200" dirty="0"/>
              <a:t>Question 8</a:t>
            </a:r>
          </a:p>
        </p:txBody>
      </p:sp>
      <p:sp>
        <p:nvSpPr>
          <p:cNvPr id="3" name="Content Placeholder 2">
            <a:extLst>
              <a:ext uri="{FF2B5EF4-FFF2-40B4-BE49-F238E27FC236}">
                <a16:creationId xmlns:a16="http://schemas.microsoft.com/office/drawing/2014/main" id="{550E103A-BF39-4CE2-8AE2-78191E91E3E8}"/>
              </a:ext>
            </a:extLst>
          </p:cNvPr>
          <p:cNvSpPr>
            <a:spLocks noGrp="1"/>
          </p:cNvSpPr>
          <p:nvPr>
            <p:ph idx="1"/>
          </p:nvPr>
        </p:nvSpPr>
        <p:spPr/>
        <p:txBody>
          <a:bodyPr/>
          <a:lstStyle/>
          <a:p>
            <a:pPr marL="0" indent="0">
              <a:buNone/>
            </a:pPr>
            <a:r>
              <a:rPr lang="en-GB" sz="2400" b="1" dirty="0"/>
              <a:t>Should grade 5 students sit exams at Foundation Tier or Higher Tier?</a:t>
            </a:r>
          </a:p>
          <a:p>
            <a:pPr marL="0" indent="0">
              <a:buNone/>
            </a:pPr>
            <a:endParaRPr lang="en-GB" sz="2400" b="1" dirty="0"/>
          </a:p>
          <a:p>
            <a:r>
              <a:rPr lang="en-GB" sz="2400" dirty="0"/>
              <a:t>Use performance on standard demand questions as benchmark – if students can’t consistently score marks on these then Higher Tier may be too much of a challenge.</a:t>
            </a:r>
          </a:p>
          <a:p>
            <a:endParaRPr lang="en-GB" sz="2400" dirty="0"/>
          </a:p>
          <a:p>
            <a:r>
              <a:rPr lang="en-GB" sz="2400" dirty="0"/>
              <a:t>Entry deadline is 21 February, but you can change tier for free up to 21 April.</a:t>
            </a:r>
          </a:p>
          <a:p>
            <a:endParaRPr lang="en-GB" sz="2400" dirty="0"/>
          </a:p>
          <a:p>
            <a:endParaRPr lang="en-GB" dirty="0"/>
          </a:p>
        </p:txBody>
      </p:sp>
      <p:sp>
        <p:nvSpPr>
          <p:cNvPr id="4" name="Slide Number Placeholder 3">
            <a:extLst>
              <a:ext uri="{FF2B5EF4-FFF2-40B4-BE49-F238E27FC236}">
                <a16:creationId xmlns:a16="http://schemas.microsoft.com/office/drawing/2014/main" id="{DE7D5C38-67C0-448D-9366-D1BA33A30CF8}"/>
              </a:ext>
            </a:extLst>
          </p:cNvPr>
          <p:cNvSpPr>
            <a:spLocks noGrp="1"/>
          </p:cNvSpPr>
          <p:nvPr>
            <p:ph type="sldNum" sz="quarter" idx="4"/>
          </p:nvPr>
        </p:nvSpPr>
        <p:spPr/>
        <p:txBody>
          <a:bodyPr/>
          <a:lstStyle/>
          <a:p>
            <a:fld id="{9D4704D4-DAEA-4D4A-A9DC-4373E3AC7101}" type="slidenum">
              <a:rPr lang="en-GB" smtClean="0"/>
              <a:pPr/>
              <a:t>29</a:t>
            </a:fld>
            <a:endParaRPr lang="en-GB" dirty="0"/>
          </a:p>
        </p:txBody>
      </p:sp>
      <p:sp>
        <p:nvSpPr>
          <p:cNvPr id="5" name="Footer Placeholder 4">
            <a:extLst>
              <a:ext uri="{FF2B5EF4-FFF2-40B4-BE49-F238E27FC236}">
                <a16:creationId xmlns:a16="http://schemas.microsoft.com/office/drawing/2014/main" id="{D5DFA921-C684-4AEB-960C-CA58C8E40646}"/>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09263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This meeting will be recorded</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Content Placeholder 5"/>
          <p:cNvSpPr>
            <a:spLocks noGrp="1"/>
          </p:cNvSpPr>
          <p:nvPr>
            <p:ph idx="1"/>
          </p:nvPr>
        </p:nvSpPr>
        <p:spPr/>
        <p:txBody>
          <a:bodyPr/>
          <a:lstStyle/>
          <a:p>
            <a:pPr marL="0" indent="0">
              <a:buNone/>
            </a:pPr>
            <a:r>
              <a:rPr lang="en-GB" sz="2400" dirty="0"/>
              <a:t>Exam boards have an Ofqual requirement to record event audio.</a:t>
            </a:r>
          </a:p>
          <a:p>
            <a:pPr marL="0" indent="0">
              <a:buNone/>
            </a:pPr>
            <a:endParaRPr lang="en-GB" sz="2400" dirty="0"/>
          </a:p>
          <a:p>
            <a:pPr marL="0" indent="0">
              <a:buNone/>
            </a:pPr>
            <a:r>
              <a:rPr lang="en-GB" sz="2400" dirty="0"/>
              <a:t>Recordings are kept for the lifetime of the specification and not shared as an accompaniment to session resources.</a:t>
            </a:r>
          </a:p>
          <a:p>
            <a:pPr marL="0" indent="0">
              <a:buNone/>
            </a:pPr>
            <a:endParaRPr lang="en-GB" sz="2400" dirty="0"/>
          </a:p>
          <a:p>
            <a:pPr marL="0" indent="0">
              <a:buNone/>
            </a:pPr>
            <a:r>
              <a:rPr lang="en-GB" sz="2400"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53687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8D18-1BE8-4B56-A1C1-E932C2283E7E}"/>
              </a:ext>
            </a:extLst>
          </p:cNvPr>
          <p:cNvSpPr>
            <a:spLocks noGrp="1"/>
          </p:cNvSpPr>
          <p:nvPr>
            <p:ph type="title"/>
          </p:nvPr>
        </p:nvSpPr>
        <p:spPr/>
        <p:txBody>
          <a:bodyPr/>
          <a:lstStyle/>
          <a:p>
            <a:r>
              <a:rPr lang="en-GB" sz="3200" dirty="0"/>
              <a:t>Question 8 </a:t>
            </a:r>
          </a:p>
        </p:txBody>
      </p:sp>
      <p:sp>
        <p:nvSpPr>
          <p:cNvPr id="3" name="Content Placeholder 2">
            <a:extLst>
              <a:ext uri="{FF2B5EF4-FFF2-40B4-BE49-F238E27FC236}">
                <a16:creationId xmlns:a16="http://schemas.microsoft.com/office/drawing/2014/main" id="{550E103A-BF39-4CE2-8AE2-78191E91E3E8}"/>
              </a:ext>
            </a:extLst>
          </p:cNvPr>
          <p:cNvSpPr>
            <a:spLocks noGrp="1"/>
          </p:cNvSpPr>
          <p:nvPr>
            <p:ph idx="1"/>
          </p:nvPr>
        </p:nvSpPr>
        <p:spPr/>
        <p:txBody>
          <a:bodyPr/>
          <a:lstStyle/>
          <a:p>
            <a:pPr marL="0" indent="0">
              <a:buNone/>
            </a:pPr>
            <a:r>
              <a:rPr lang="en-GB" sz="2400" b="1" dirty="0"/>
              <a:t>Should grade 5 students sit exams at Foundation Tier or Higher Tier?</a:t>
            </a:r>
          </a:p>
          <a:p>
            <a:pPr marL="0" indent="0">
              <a:buNone/>
            </a:pPr>
            <a:endParaRPr lang="en-GB" sz="2400" dirty="0"/>
          </a:p>
          <a:p>
            <a:r>
              <a:rPr lang="en-GB" sz="2400" dirty="0"/>
              <a:t>Tiering guide: </a:t>
            </a:r>
          </a:p>
          <a:p>
            <a:pPr marL="271463" indent="0">
              <a:buNone/>
            </a:pPr>
            <a:r>
              <a:rPr lang="en-GB" sz="2400" dirty="0">
                <a:hlinkClick r:id="rId3"/>
              </a:rPr>
              <a:t>filestore.aqa.org.uk/resources/science/AQA-GCSE-SCIENCE-TG-FH.PDF</a:t>
            </a:r>
            <a:endParaRPr lang="en-GB" sz="2400" dirty="0"/>
          </a:p>
          <a:p>
            <a:endParaRPr lang="en-GB" sz="2400" dirty="0"/>
          </a:p>
          <a:p>
            <a:r>
              <a:rPr lang="en-GB" sz="2400" dirty="0"/>
              <a:t>Key considerations to support your decision: </a:t>
            </a:r>
            <a:r>
              <a:rPr lang="en-GB" sz="2400" dirty="0">
                <a:hlinkClick r:id="rId4"/>
              </a:rPr>
              <a:t>youtube.com/watch?v=EcfDdLPravY</a:t>
            </a:r>
            <a:endParaRPr lang="en-GB" sz="2400" dirty="0"/>
          </a:p>
          <a:p>
            <a:endParaRPr lang="en-GB" dirty="0"/>
          </a:p>
        </p:txBody>
      </p:sp>
      <p:sp>
        <p:nvSpPr>
          <p:cNvPr id="4" name="Slide Number Placeholder 3">
            <a:extLst>
              <a:ext uri="{FF2B5EF4-FFF2-40B4-BE49-F238E27FC236}">
                <a16:creationId xmlns:a16="http://schemas.microsoft.com/office/drawing/2014/main" id="{DE7D5C38-67C0-448D-9366-D1BA33A30CF8}"/>
              </a:ext>
            </a:extLst>
          </p:cNvPr>
          <p:cNvSpPr>
            <a:spLocks noGrp="1"/>
          </p:cNvSpPr>
          <p:nvPr>
            <p:ph type="sldNum" sz="quarter" idx="4"/>
          </p:nvPr>
        </p:nvSpPr>
        <p:spPr/>
        <p:txBody>
          <a:bodyPr/>
          <a:lstStyle/>
          <a:p>
            <a:fld id="{9D4704D4-DAEA-4D4A-A9DC-4373E3AC7101}" type="slidenum">
              <a:rPr lang="en-GB" smtClean="0"/>
              <a:pPr/>
              <a:t>30</a:t>
            </a:fld>
            <a:endParaRPr lang="en-GB" dirty="0"/>
          </a:p>
        </p:txBody>
      </p:sp>
      <p:sp>
        <p:nvSpPr>
          <p:cNvPr id="5" name="Footer Placeholder 4">
            <a:extLst>
              <a:ext uri="{FF2B5EF4-FFF2-40B4-BE49-F238E27FC236}">
                <a16:creationId xmlns:a16="http://schemas.microsoft.com/office/drawing/2014/main" id="{D5DFA921-C684-4AEB-960C-CA58C8E40646}"/>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590922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2075-1D4C-4454-A0A7-231C0AC69537}"/>
              </a:ext>
            </a:extLst>
          </p:cNvPr>
          <p:cNvSpPr>
            <a:spLocks noGrp="1"/>
          </p:cNvSpPr>
          <p:nvPr>
            <p:ph type="title"/>
          </p:nvPr>
        </p:nvSpPr>
        <p:spPr/>
        <p:txBody>
          <a:bodyPr/>
          <a:lstStyle/>
          <a:p>
            <a:r>
              <a:rPr lang="en-GB" sz="3200" dirty="0"/>
              <a:t>Question 9</a:t>
            </a:r>
          </a:p>
        </p:txBody>
      </p:sp>
      <p:sp>
        <p:nvSpPr>
          <p:cNvPr id="3" name="Content Placeholder 2">
            <a:extLst>
              <a:ext uri="{FF2B5EF4-FFF2-40B4-BE49-F238E27FC236}">
                <a16:creationId xmlns:a16="http://schemas.microsoft.com/office/drawing/2014/main" id="{C7BAD338-ABC1-45D8-9001-9CB7AADB5FA3}"/>
              </a:ext>
            </a:extLst>
          </p:cNvPr>
          <p:cNvSpPr>
            <a:spLocks noGrp="1"/>
          </p:cNvSpPr>
          <p:nvPr>
            <p:ph idx="1"/>
          </p:nvPr>
        </p:nvSpPr>
        <p:spPr/>
        <p:txBody>
          <a:bodyPr/>
          <a:lstStyle/>
          <a:p>
            <a:pPr marL="0" indent="0">
              <a:buNone/>
            </a:pPr>
            <a:r>
              <a:rPr lang="en-GB" sz="2400" b="1" dirty="0"/>
              <a:t>The approved textbook has content that doesn’t seem to be in the specification; what do we teach?</a:t>
            </a:r>
          </a:p>
          <a:p>
            <a:pPr marL="0" indent="0">
              <a:buNone/>
            </a:pPr>
            <a:endParaRPr lang="en-GB" sz="2400" b="1" dirty="0"/>
          </a:p>
          <a:p>
            <a:r>
              <a:rPr lang="en-GB" sz="2400" dirty="0"/>
              <a:t>Textbooks are approved as broadly suitable to use to aid with teaching the course.</a:t>
            </a:r>
          </a:p>
          <a:p>
            <a:endParaRPr lang="en-GB" sz="2400" dirty="0"/>
          </a:p>
          <a:p>
            <a:r>
              <a:rPr lang="en-GB" sz="2400" dirty="0"/>
              <a:t>Authors can go beyond the requirements of the specification.</a:t>
            </a:r>
          </a:p>
          <a:p>
            <a:endParaRPr lang="en-GB" sz="2400" dirty="0"/>
          </a:p>
          <a:p>
            <a:pPr marL="0" indent="0">
              <a:buNone/>
            </a:pPr>
            <a:endParaRPr lang="en-GB" b="1" dirty="0"/>
          </a:p>
        </p:txBody>
      </p:sp>
      <p:sp>
        <p:nvSpPr>
          <p:cNvPr id="4" name="Slide Number Placeholder 3">
            <a:extLst>
              <a:ext uri="{FF2B5EF4-FFF2-40B4-BE49-F238E27FC236}">
                <a16:creationId xmlns:a16="http://schemas.microsoft.com/office/drawing/2014/main" id="{A07B8096-23E5-4836-8FC8-1D4DAA414B57}"/>
              </a:ext>
            </a:extLst>
          </p:cNvPr>
          <p:cNvSpPr>
            <a:spLocks noGrp="1"/>
          </p:cNvSpPr>
          <p:nvPr>
            <p:ph type="sldNum" sz="quarter" idx="4"/>
          </p:nvPr>
        </p:nvSpPr>
        <p:spPr/>
        <p:txBody>
          <a:bodyPr/>
          <a:lstStyle/>
          <a:p>
            <a:fld id="{9D4704D4-DAEA-4D4A-A9DC-4373E3AC7101}" type="slidenum">
              <a:rPr lang="en-GB" smtClean="0"/>
              <a:pPr/>
              <a:t>31</a:t>
            </a:fld>
            <a:endParaRPr lang="en-GB" dirty="0"/>
          </a:p>
        </p:txBody>
      </p:sp>
      <p:sp>
        <p:nvSpPr>
          <p:cNvPr id="5" name="Footer Placeholder 4">
            <a:extLst>
              <a:ext uri="{FF2B5EF4-FFF2-40B4-BE49-F238E27FC236}">
                <a16:creationId xmlns:a16="http://schemas.microsoft.com/office/drawing/2014/main" id="{EE02D653-8E82-40BA-B7CA-4FFA6A576A4C}"/>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332956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2075-1D4C-4454-A0A7-231C0AC69537}"/>
              </a:ext>
            </a:extLst>
          </p:cNvPr>
          <p:cNvSpPr>
            <a:spLocks noGrp="1"/>
          </p:cNvSpPr>
          <p:nvPr>
            <p:ph type="title"/>
          </p:nvPr>
        </p:nvSpPr>
        <p:spPr/>
        <p:txBody>
          <a:bodyPr/>
          <a:lstStyle/>
          <a:p>
            <a:r>
              <a:rPr lang="en-GB" sz="3200" dirty="0"/>
              <a:t>Question 9</a:t>
            </a:r>
          </a:p>
        </p:txBody>
      </p:sp>
      <p:sp>
        <p:nvSpPr>
          <p:cNvPr id="3" name="Content Placeholder 2">
            <a:extLst>
              <a:ext uri="{FF2B5EF4-FFF2-40B4-BE49-F238E27FC236}">
                <a16:creationId xmlns:a16="http://schemas.microsoft.com/office/drawing/2014/main" id="{C7BAD338-ABC1-45D8-9001-9CB7AADB5FA3}"/>
              </a:ext>
            </a:extLst>
          </p:cNvPr>
          <p:cNvSpPr>
            <a:spLocks noGrp="1"/>
          </p:cNvSpPr>
          <p:nvPr>
            <p:ph idx="1"/>
          </p:nvPr>
        </p:nvSpPr>
        <p:spPr/>
        <p:txBody>
          <a:bodyPr/>
          <a:lstStyle/>
          <a:p>
            <a:pPr marL="0" indent="0">
              <a:buNone/>
            </a:pPr>
            <a:r>
              <a:rPr lang="en-GB" sz="2400" b="1" dirty="0"/>
              <a:t>The approved textbook has content that doesn’t seem to be in the specification; what do we teach?</a:t>
            </a:r>
          </a:p>
          <a:p>
            <a:pPr marL="0" indent="0">
              <a:buNone/>
            </a:pPr>
            <a:endParaRPr lang="en-GB" sz="2400" dirty="0"/>
          </a:p>
          <a:p>
            <a:r>
              <a:rPr lang="en-GB" sz="2400" dirty="0"/>
              <a:t>Teachers can also do this anywhere they feel it better aids their students’ understanding, eg for further study in the sciences.</a:t>
            </a:r>
          </a:p>
          <a:p>
            <a:endParaRPr lang="en-GB" sz="2400" dirty="0"/>
          </a:p>
          <a:p>
            <a:r>
              <a:rPr lang="en-GB" sz="2400" dirty="0"/>
              <a:t>We assess the specification content not the textbooks.</a:t>
            </a:r>
          </a:p>
          <a:p>
            <a:pPr marL="0" indent="0">
              <a:buNone/>
            </a:pPr>
            <a:endParaRPr lang="en-GB" b="1" dirty="0"/>
          </a:p>
        </p:txBody>
      </p:sp>
      <p:sp>
        <p:nvSpPr>
          <p:cNvPr id="4" name="Slide Number Placeholder 3">
            <a:extLst>
              <a:ext uri="{FF2B5EF4-FFF2-40B4-BE49-F238E27FC236}">
                <a16:creationId xmlns:a16="http://schemas.microsoft.com/office/drawing/2014/main" id="{A07B8096-23E5-4836-8FC8-1D4DAA414B57}"/>
              </a:ext>
            </a:extLst>
          </p:cNvPr>
          <p:cNvSpPr>
            <a:spLocks noGrp="1"/>
          </p:cNvSpPr>
          <p:nvPr>
            <p:ph type="sldNum" sz="quarter" idx="4"/>
          </p:nvPr>
        </p:nvSpPr>
        <p:spPr/>
        <p:txBody>
          <a:bodyPr/>
          <a:lstStyle/>
          <a:p>
            <a:fld id="{9D4704D4-DAEA-4D4A-A9DC-4373E3AC7101}" type="slidenum">
              <a:rPr lang="en-GB" smtClean="0"/>
              <a:pPr/>
              <a:t>32</a:t>
            </a:fld>
            <a:endParaRPr lang="en-GB" dirty="0"/>
          </a:p>
        </p:txBody>
      </p:sp>
      <p:sp>
        <p:nvSpPr>
          <p:cNvPr id="5" name="Footer Placeholder 4">
            <a:extLst>
              <a:ext uri="{FF2B5EF4-FFF2-40B4-BE49-F238E27FC236}">
                <a16:creationId xmlns:a16="http://schemas.microsoft.com/office/drawing/2014/main" id="{EE02D653-8E82-40BA-B7CA-4FFA6A576A4C}"/>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4155107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B8E2-3DEB-47F6-9A16-4DD08ABF66C2}"/>
              </a:ext>
            </a:extLst>
          </p:cNvPr>
          <p:cNvSpPr>
            <a:spLocks noGrp="1"/>
          </p:cNvSpPr>
          <p:nvPr>
            <p:ph type="title"/>
          </p:nvPr>
        </p:nvSpPr>
        <p:spPr/>
        <p:txBody>
          <a:bodyPr/>
          <a:lstStyle/>
          <a:p>
            <a:r>
              <a:rPr lang="en-GB" sz="3200" dirty="0"/>
              <a:t>Question 10</a:t>
            </a:r>
          </a:p>
        </p:txBody>
      </p:sp>
      <p:sp>
        <p:nvSpPr>
          <p:cNvPr id="3" name="Content Placeholder 2">
            <a:extLst>
              <a:ext uri="{FF2B5EF4-FFF2-40B4-BE49-F238E27FC236}">
                <a16:creationId xmlns:a16="http://schemas.microsoft.com/office/drawing/2014/main" id="{B17E12C5-A208-4E84-BA00-55E813FDB3EE}"/>
              </a:ext>
            </a:extLst>
          </p:cNvPr>
          <p:cNvSpPr>
            <a:spLocks noGrp="1"/>
          </p:cNvSpPr>
          <p:nvPr>
            <p:ph idx="1"/>
          </p:nvPr>
        </p:nvSpPr>
        <p:spPr>
          <a:xfrm>
            <a:off x="540000" y="1731713"/>
            <a:ext cx="7744029" cy="4406804"/>
          </a:xfrm>
        </p:spPr>
        <p:txBody>
          <a:bodyPr/>
          <a:lstStyle/>
          <a:p>
            <a:pPr marL="0" indent="0">
              <a:buNone/>
            </a:pPr>
            <a:r>
              <a:rPr lang="en-GB" sz="2400" b="1" dirty="0"/>
              <a:t>Is this question on the specification?</a:t>
            </a:r>
          </a:p>
          <a:p>
            <a:pPr marL="0" indent="0">
              <a:buNone/>
            </a:pPr>
            <a:endParaRPr lang="en-GB" sz="2400" b="1" dirty="0"/>
          </a:p>
          <a:p>
            <a:r>
              <a:rPr lang="en-GB" sz="2400" dirty="0"/>
              <a:t>It’s not just about the subject content; questions can draw on knowledge and understanding of:</a:t>
            </a:r>
          </a:p>
          <a:p>
            <a:pPr lvl="1">
              <a:buClr>
                <a:schemeClr val="tx2"/>
              </a:buClr>
              <a:buSzPct val="50000"/>
              <a:buFont typeface="Courier New" panose="02070309020205020404" pitchFamily="49" charset="0"/>
              <a:buChar char="o"/>
            </a:pPr>
            <a:r>
              <a:rPr lang="en-GB" sz="2400" dirty="0"/>
              <a:t>working scientifically</a:t>
            </a:r>
          </a:p>
          <a:p>
            <a:pPr lvl="1">
              <a:buClr>
                <a:schemeClr val="tx2"/>
              </a:buClr>
              <a:buSzPct val="50000"/>
              <a:buFont typeface="Courier New" panose="02070309020205020404" pitchFamily="49" charset="0"/>
              <a:buChar char="o"/>
            </a:pPr>
            <a:r>
              <a:rPr lang="en-GB" sz="2400" dirty="0"/>
              <a:t>subject content</a:t>
            </a:r>
          </a:p>
          <a:p>
            <a:pPr lvl="1">
              <a:buClr>
                <a:schemeClr val="tx2"/>
              </a:buClr>
              <a:buSzPct val="50000"/>
              <a:buFont typeface="Courier New" panose="02070309020205020404" pitchFamily="49" charset="0"/>
              <a:buChar char="o"/>
            </a:pPr>
            <a:r>
              <a:rPr lang="en-GB" sz="2400" dirty="0"/>
              <a:t>mathematical requirements</a:t>
            </a:r>
          </a:p>
          <a:p>
            <a:pPr lvl="1">
              <a:buClr>
                <a:schemeClr val="tx2"/>
              </a:buClr>
              <a:buSzPct val="50000"/>
              <a:buFont typeface="Courier New" panose="02070309020205020404" pitchFamily="49" charset="0"/>
              <a:buChar char="o"/>
            </a:pPr>
            <a:r>
              <a:rPr lang="en-GB" sz="2400" dirty="0"/>
              <a:t>practical assessment</a:t>
            </a:r>
          </a:p>
          <a:p>
            <a:pPr lvl="1">
              <a:buClr>
                <a:schemeClr val="tx2"/>
              </a:buClr>
              <a:buSzPct val="50000"/>
              <a:buFont typeface="Courier New" panose="02070309020205020404" pitchFamily="49" charset="0"/>
              <a:buChar char="o"/>
            </a:pPr>
            <a:r>
              <a:rPr lang="en-GB" sz="2400" dirty="0"/>
              <a:t>appendices.</a:t>
            </a:r>
          </a:p>
          <a:p>
            <a:pPr lvl="1"/>
            <a:endParaRPr lang="en-GB" sz="2400" dirty="0"/>
          </a:p>
          <a:p>
            <a:endParaRPr lang="en-GB" dirty="0"/>
          </a:p>
          <a:p>
            <a:endParaRPr lang="en-GB" dirty="0"/>
          </a:p>
        </p:txBody>
      </p:sp>
      <p:sp>
        <p:nvSpPr>
          <p:cNvPr id="4" name="Slide Number Placeholder 3">
            <a:extLst>
              <a:ext uri="{FF2B5EF4-FFF2-40B4-BE49-F238E27FC236}">
                <a16:creationId xmlns:a16="http://schemas.microsoft.com/office/drawing/2014/main" id="{45DAA988-E6BA-4250-8EDF-7C86E4E2FF53}"/>
              </a:ext>
            </a:extLst>
          </p:cNvPr>
          <p:cNvSpPr>
            <a:spLocks noGrp="1"/>
          </p:cNvSpPr>
          <p:nvPr>
            <p:ph type="sldNum" sz="quarter" idx="4"/>
          </p:nvPr>
        </p:nvSpPr>
        <p:spPr/>
        <p:txBody>
          <a:bodyPr/>
          <a:lstStyle/>
          <a:p>
            <a:fld id="{9D4704D4-DAEA-4D4A-A9DC-4373E3AC7101}" type="slidenum">
              <a:rPr lang="en-GB" smtClean="0"/>
              <a:pPr/>
              <a:t>33</a:t>
            </a:fld>
            <a:endParaRPr lang="en-GB" dirty="0"/>
          </a:p>
        </p:txBody>
      </p:sp>
      <p:sp>
        <p:nvSpPr>
          <p:cNvPr id="5" name="Footer Placeholder 4">
            <a:extLst>
              <a:ext uri="{FF2B5EF4-FFF2-40B4-BE49-F238E27FC236}">
                <a16:creationId xmlns:a16="http://schemas.microsoft.com/office/drawing/2014/main" id="{6EDB8F0F-4822-4B2C-BD0A-82BE99377120}"/>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961954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B8E2-3DEB-47F6-9A16-4DD08ABF66C2}"/>
              </a:ext>
            </a:extLst>
          </p:cNvPr>
          <p:cNvSpPr>
            <a:spLocks noGrp="1"/>
          </p:cNvSpPr>
          <p:nvPr>
            <p:ph type="title"/>
          </p:nvPr>
        </p:nvSpPr>
        <p:spPr/>
        <p:txBody>
          <a:bodyPr/>
          <a:lstStyle/>
          <a:p>
            <a:r>
              <a:rPr lang="en-GB" sz="3200" dirty="0"/>
              <a:t>Question 10</a:t>
            </a:r>
          </a:p>
        </p:txBody>
      </p:sp>
      <p:sp>
        <p:nvSpPr>
          <p:cNvPr id="3" name="Content Placeholder 2">
            <a:extLst>
              <a:ext uri="{FF2B5EF4-FFF2-40B4-BE49-F238E27FC236}">
                <a16:creationId xmlns:a16="http://schemas.microsoft.com/office/drawing/2014/main" id="{B17E12C5-A208-4E84-BA00-55E813FDB3EE}"/>
              </a:ext>
            </a:extLst>
          </p:cNvPr>
          <p:cNvSpPr>
            <a:spLocks noGrp="1"/>
          </p:cNvSpPr>
          <p:nvPr>
            <p:ph idx="1"/>
          </p:nvPr>
        </p:nvSpPr>
        <p:spPr>
          <a:xfrm>
            <a:off x="540000" y="1731713"/>
            <a:ext cx="7744029" cy="4406804"/>
          </a:xfrm>
        </p:spPr>
        <p:txBody>
          <a:bodyPr/>
          <a:lstStyle/>
          <a:p>
            <a:pPr marL="0" indent="0">
              <a:buNone/>
            </a:pPr>
            <a:r>
              <a:rPr lang="en-GB" sz="2400" b="1" dirty="0"/>
              <a:t>Is this question on the specification?</a:t>
            </a:r>
          </a:p>
          <a:p>
            <a:pPr marL="0" indent="0">
              <a:buNone/>
            </a:pPr>
            <a:endParaRPr lang="en-GB" sz="2400" dirty="0"/>
          </a:p>
          <a:p>
            <a:r>
              <a:rPr lang="en-GB" sz="2400" dirty="0"/>
              <a:t>Questions assess these things in unfamiliar contexts at AO2 and AO3.</a:t>
            </a:r>
          </a:p>
          <a:p>
            <a:endParaRPr lang="en-GB" sz="2400" dirty="0"/>
          </a:p>
          <a:p>
            <a:r>
              <a:rPr lang="en-GB" sz="2400" dirty="0"/>
              <a:t>Sometimes a question assesses a combination of skills.</a:t>
            </a:r>
          </a:p>
          <a:p>
            <a:endParaRPr lang="en-GB" dirty="0"/>
          </a:p>
          <a:p>
            <a:endParaRPr lang="en-GB" dirty="0"/>
          </a:p>
        </p:txBody>
      </p:sp>
      <p:sp>
        <p:nvSpPr>
          <p:cNvPr id="4" name="Slide Number Placeholder 3">
            <a:extLst>
              <a:ext uri="{FF2B5EF4-FFF2-40B4-BE49-F238E27FC236}">
                <a16:creationId xmlns:a16="http://schemas.microsoft.com/office/drawing/2014/main" id="{45DAA988-E6BA-4250-8EDF-7C86E4E2FF53}"/>
              </a:ext>
            </a:extLst>
          </p:cNvPr>
          <p:cNvSpPr>
            <a:spLocks noGrp="1"/>
          </p:cNvSpPr>
          <p:nvPr>
            <p:ph type="sldNum" sz="quarter" idx="4"/>
          </p:nvPr>
        </p:nvSpPr>
        <p:spPr/>
        <p:txBody>
          <a:bodyPr/>
          <a:lstStyle/>
          <a:p>
            <a:fld id="{9D4704D4-DAEA-4D4A-A9DC-4373E3AC7101}" type="slidenum">
              <a:rPr lang="en-GB" smtClean="0"/>
              <a:pPr/>
              <a:t>34</a:t>
            </a:fld>
            <a:endParaRPr lang="en-GB" dirty="0"/>
          </a:p>
        </p:txBody>
      </p:sp>
      <p:sp>
        <p:nvSpPr>
          <p:cNvPr id="5" name="Footer Placeholder 4">
            <a:extLst>
              <a:ext uri="{FF2B5EF4-FFF2-40B4-BE49-F238E27FC236}">
                <a16:creationId xmlns:a16="http://schemas.microsoft.com/office/drawing/2014/main" id="{6EDB8F0F-4822-4B2C-BD0A-82BE99377120}"/>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575208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7857-227C-431E-BF86-20674FF21EB8}"/>
              </a:ext>
            </a:extLst>
          </p:cNvPr>
          <p:cNvSpPr>
            <a:spLocks noGrp="1"/>
          </p:cNvSpPr>
          <p:nvPr>
            <p:ph type="title"/>
          </p:nvPr>
        </p:nvSpPr>
        <p:spPr>
          <a:xfrm>
            <a:off x="540000" y="226800"/>
            <a:ext cx="8045200" cy="431181"/>
          </a:xfrm>
        </p:spPr>
        <p:txBody>
          <a:bodyPr/>
          <a:lstStyle/>
          <a:p>
            <a:r>
              <a:rPr lang="en-GB" sz="3200" dirty="0"/>
              <a:t>How you can find answers if the office is closed</a:t>
            </a:r>
          </a:p>
        </p:txBody>
      </p:sp>
      <p:sp>
        <p:nvSpPr>
          <p:cNvPr id="3" name="Content Placeholder 2">
            <a:extLst>
              <a:ext uri="{FF2B5EF4-FFF2-40B4-BE49-F238E27FC236}">
                <a16:creationId xmlns:a16="http://schemas.microsoft.com/office/drawing/2014/main" id="{C1BB7363-5F6C-469D-91D7-D0E44CF901F6}"/>
              </a:ext>
            </a:extLst>
          </p:cNvPr>
          <p:cNvSpPr>
            <a:spLocks noGrp="1"/>
          </p:cNvSpPr>
          <p:nvPr>
            <p:ph idx="1"/>
          </p:nvPr>
        </p:nvSpPr>
        <p:spPr/>
        <p:txBody>
          <a:bodyPr/>
          <a:lstStyle/>
          <a:p>
            <a:r>
              <a:rPr lang="en-GB" sz="2400" dirty="0"/>
              <a:t>Our Science Hub meeting materials cover topics such as:</a:t>
            </a:r>
          </a:p>
          <a:p>
            <a:pPr lvl="1">
              <a:buClr>
                <a:schemeClr val="tx2"/>
              </a:buClr>
              <a:buSzPct val="50000"/>
              <a:buFont typeface="Courier New" panose="02070309020205020404" pitchFamily="49" charset="0"/>
              <a:buChar char="o"/>
            </a:pPr>
            <a:r>
              <a:rPr lang="en-GB" sz="2400" dirty="0"/>
              <a:t>assessing </a:t>
            </a:r>
            <a:r>
              <a:rPr lang="en-GB" sz="2400" dirty="0" err="1"/>
              <a:t>practicals</a:t>
            </a:r>
            <a:endParaRPr lang="en-GB" sz="2400" dirty="0"/>
          </a:p>
          <a:p>
            <a:pPr lvl="1">
              <a:buClr>
                <a:schemeClr val="tx2"/>
              </a:buClr>
              <a:buSzPct val="50000"/>
              <a:buFont typeface="Courier New" panose="02070309020205020404" pitchFamily="49" charset="0"/>
              <a:buChar char="o"/>
            </a:pPr>
            <a:r>
              <a:rPr lang="en-GB" sz="2400" dirty="0"/>
              <a:t>using legacy ISA materials</a:t>
            </a:r>
          </a:p>
          <a:p>
            <a:pPr lvl="1">
              <a:buClr>
                <a:schemeClr val="tx2"/>
              </a:buClr>
              <a:buSzPct val="50000"/>
              <a:buFont typeface="Courier New" panose="02070309020205020404" pitchFamily="49" charset="0"/>
              <a:buChar char="o"/>
            </a:pPr>
            <a:r>
              <a:rPr lang="en-GB" sz="2400" dirty="0"/>
              <a:t>maths</a:t>
            </a:r>
          </a:p>
          <a:p>
            <a:pPr lvl="1">
              <a:buClr>
                <a:schemeClr val="tx2"/>
              </a:buClr>
              <a:buSzPct val="50000"/>
              <a:buFont typeface="Courier New" panose="02070309020205020404" pitchFamily="49" charset="0"/>
              <a:buChar char="o"/>
            </a:pPr>
            <a:r>
              <a:rPr lang="en-GB" sz="2400" dirty="0"/>
              <a:t>extended response questions with exemplars</a:t>
            </a:r>
          </a:p>
          <a:p>
            <a:pPr lvl="1">
              <a:buClr>
                <a:schemeClr val="tx2"/>
              </a:buClr>
              <a:buSzPct val="50000"/>
              <a:buFont typeface="Courier New" panose="02070309020205020404" pitchFamily="49" charset="0"/>
              <a:buChar char="o"/>
            </a:pPr>
            <a:r>
              <a:rPr lang="en-GB" sz="2400" dirty="0"/>
              <a:t>what AO2 questions look like.</a:t>
            </a:r>
          </a:p>
          <a:p>
            <a:pPr marL="288000" lvl="1" indent="0">
              <a:buNone/>
            </a:pPr>
            <a:endParaRPr lang="en-GB" sz="2400" dirty="0">
              <a:hlinkClick r:id="rId3"/>
            </a:endParaRPr>
          </a:p>
          <a:p>
            <a:pPr marL="288000" lvl="1" indent="0">
              <a:buNone/>
            </a:pPr>
            <a:r>
              <a:rPr lang="en-GB" sz="2400" dirty="0">
                <a:hlinkClick r:id="rId3"/>
              </a:rPr>
              <a:t>aqa.org.uk/subjects/science/hub-schools-network</a:t>
            </a:r>
            <a:endParaRPr lang="en-GB" sz="2400" dirty="0"/>
          </a:p>
          <a:p>
            <a:pPr marL="288000" lvl="1" indent="0">
              <a:buNone/>
            </a:pPr>
            <a:endParaRPr lang="en-GB" sz="2400" dirty="0"/>
          </a:p>
          <a:p>
            <a:endParaRPr lang="en-GB" dirty="0"/>
          </a:p>
        </p:txBody>
      </p:sp>
      <p:sp>
        <p:nvSpPr>
          <p:cNvPr id="4" name="Slide Number Placeholder 3">
            <a:extLst>
              <a:ext uri="{FF2B5EF4-FFF2-40B4-BE49-F238E27FC236}">
                <a16:creationId xmlns:a16="http://schemas.microsoft.com/office/drawing/2014/main" id="{9898F649-1347-4695-BA86-BDA41F885B88}"/>
              </a:ext>
            </a:extLst>
          </p:cNvPr>
          <p:cNvSpPr>
            <a:spLocks noGrp="1"/>
          </p:cNvSpPr>
          <p:nvPr>
            <p:ph type="sldNum" sz="quarter" idx="4"/>
          </p:nvPr>
        </p:nvSpPr>
        <p:spPr/>
        <p:txBody>
          <a:bodyPr/>
          <a:lstStyle/>
          <a:p>
            <a:fld id="{9D4704D4-DAEA-4D4A-A9DC-4373E3AC7101}" type="slidenum">
              <a:rPr lang="en-GB" smtClean="0"/>
              <a:pPr/>
              <a:t>35</a:t>
            </a:fld>
            <a:endParaRPr lang="en-GB" dirty="0"/>
          </a:p>
        </p:txBody>
      </p:sp>
      <p:sp>
        <p:nvSpPr>
          <p:cNvPr id="5" name="Footer Placeholder 4">
            <a:extLst>
              <a:ext uri="{FF2B5EF4-FFF2-40B4-BE49-F238E27FC236}">
                <a16:creationId xmlns:a16="http://schemas.microsoft.com/office/drawing/2014/main" id="{1CE0E083-629A-492B-B56C-BC6486731F5C}"/>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39697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7857-227C-431E-BF86-20674FF21EB8}"/>
              </a:ext>
            </a:extLst>
          </p:cNvPr>
          <p:cNvSpPr>
            <a:spLocks noGrp="1"/>
          </p:cNvSpPr>
          <p:nvPr>
            <p:ph type="title"/>
          </p:nvPr>
        </p:nvSpPr>
        <p:spPr>
          <a:xfrm>
            <a:off x="540000" y="226800"/>
            <a:ext cx="8045200" cy="431181"/>
          </a:xfrm>
        </p:spPr>
        <p:txBody>
          <a:bodyPr/>
          <a:lstStyle/>
          <a:p>
            <a:r>
              <a:rPr lang="en-GB" sz="3200" dirty="0"/>
              <a:t>How you can find answers if the office is closed</a:t>
            </a:r>
          </a:p>
        </p:txBody>
      </p:sp>
      <p:sp>
        <p:nvSpPr>
          <p:cNvPr id="3" name="Content Placeholder 2">
            <a:extLst>
              <a:ext uri="{FF2B5EF4-FFF2-40B4-BE49-F238E27FC236}">
                <a16:creationId xmlns:a16="http://schemas.microsoft.com/office/drawing/2014/main" id="{C1BB7363-5F6C-469D-91D7-D0E44CF901F6}"/>
              </a:ext>
            </a:extLst>
          </p:cNvPr>
          <p:cNvSpPr>
            <a:spLocks noGrp="1"/>
          </p:cNvSpPr>
          <p:nvPr>
            <p:ph idx="1"/>
          </p:nvPr>
        </p:nvSpPr>
        <p:spPr/>
        <p:txBody>
          <a:bodyPr/>
          <a:lstStyle/>
          <a:p>
            <a:r>
              <a:rPr lang="en-GB" sz="2400" dirty="0"/>
              <a:t>How exams work; how we set grade boundaries; how we create our specifications:</a:t>
            </a:r>
          </a:p>
          <a:p>
            <a:pPr marL="288000" lvl="1" indent="0">
              <a:buNone/>
            </a:pPr>
            <a:r>
              <a:rPr lang="en-GB" sz="2400" dirty="0">
                <a:hlinkClick r:id="rId3"/>
              </a:rPr>
              <a:t>aqa.org.uk/about-us/what-we-do/getting-the-right-result/how-exams-work</a:t>
            </a:r>
            <a:endParaRPr lang="en-GB" sz="2400" dirty="0"/>
          </a:p>
          <a:p>
            <a:endParaRPr lang="en-GB" dirty="0"/>
          </a:p>
        </p:txBody>
      </p:sp>
      <p:sp>
        <p:nvSpPr>
          <p:cNvPr id="4" name="Slide Number Placeholder 3">
            <a:extLst>
              <a:ext uri="{FF2B5EF4-FFF2-40B4-BE49-F238E27FC236}">
                <a16:creationId xmlns:a16="http://schemas.microsoft.com/office/drawing/2014/main" id="{9898F649-1347-4695-BA86-BDA41F885B88}"/>
              </a:ext>
            </a:extLst>
          </p:cNvPr>
          <p:cNvSpPr>
            <a:spLocks noGrp="1"/>
          </p:cNvSpPr>
          <p:nvPr>
            <p:ph type="sldNum" sz="quarter" idx="4"/>
          </p:nvPr>
        </p:nvSpPr>
        <p:spPr/>
        <p:txBody>
          <a:bodyPr/>
          <a:lstStyle/>
          <a:p>
            <a:fld id="{9D4704D4-DAEA-4D4A-A9DC-4373E3AC7101}" type="slidenum">
              <a:rPr lang="en-GB" smtClean="0"/>
              <a:pPr/>
              <a:t>36</a:t>
            </a:fld>
            <a:endParaRPr lang="en-GB" dirty="0"/>
          </a:p>
        </p:txBody>
      </p:sp>
      <p:sp>
        <p:nvSpPr>
          <p:cNvPr id="5" name="Footer Placeholder 4">
            <a:extLst>
              <a:ext uri="{FF2B5EF4-FFF2-40B4-BE49-F238E27FC236}">
                <a16:creationId xmlns:a16="http://schemas.microsoft.com/office/drawing/2014/main" id="{1CE0E083-629A-492B-B56C-BC6486731F5C}"/>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065879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FB95-9EC0-442F-8BE6-C5724FD7E01A}"/>
              </a:ext>
            </a:extLst>
          </p:cNvPr>
          <p:cNvSpPr>
            <a:spLocks noGrp="1"/>
          </p:cNvSpPr>
          <p:nvPr>
            <p:ph type="title"/>
          </p:nvPr>
        </p:nvSpPr>
        <p:spPr/>
        <p:txBody>
          <a:bodyPr/>
          <a:lstStyle/>
          <a:p>
            <a:r>
              <a:rPr lang="en-GB" sz="3200" dirty="0"/>
              <a:t>Resources</a:t>
            </a:r>
          </a:p>
        </p:txBody>
      </p:sp>
      <p:sp>
        <p:nvSpPr>
          <p:cNvPr id="3" name="Content Placeholder 2">
            <a:extLst>
              <a:ext uri="{FF2B5EF4-FFF2-40B4-BE49-F238E27FC236}">
                <a16:creationId xmlns:a16="http://schemas.microsoft.com/office/drawing/2014/main" id="{486BB949-E0A1-48DF-8731-5070E7750538}"/>
              </a:ext>
            </a:extLst>
          </p:cNvPr>
          <p:cNvSpPr>
            <a:spLocks noGrp="1"/>
          </p:cNvSpPr>
          <p:nvPr>
            <p:ph idx="1"/>
          </p:nvPr>
        </p:nvSpPr>
        <p:spPr/>
        <p:txBody>
          <a:bodyPr/>
          <a:lstStyle/>
          <a:p>
            <a:r>
              <a:rPr lang="en-GB" sz="2400" dirty="0"/>
              <a:t>Finding help with practical work at A-level:</a:t>
            </a:r>
          </a:p>
          <a:p>
            <a:pPr marL="288000" lvl="1" indent="0">
              <a:buNone/>
            </a:pPr>
            <a:r>
              <a:rPr lang="en-GB" sz="2400" dirty="0">
                <a:hlinkClick r:id="rId3"/>
              </a:rPr>
              <a:t>aqa.org.uk/resources/science/as-and-a-level/teach/practicals</a:t>
            </a:r>
            <a:endParaRPr lang="en-GB" sz="2400" dirty="0"/>
          </a:p>
          <a:p>
            <a:pPr marL="288000" lvl="1" indent="0">
              <a:buNone/>
            </a:pPr>
            <a:endParaRPr lang="en-GB" sz="2400" dirty="0"/>
          </a:p>
          <a:p>
            <a:r>
              <a:rPr lang="en-GB" sz="2400" dirty="0"/>
              <a:t>On the ‘Teach’ link of each GCSE Science:</a:t>
            </a:r>
          </a:p>
          <a:p>
            <a:endParaRPr lang="en-GB" dirty="0"/>
          </a:p>
          <a:p>
            <a:pPr marL="288000" lvl="1" indent="0">
              <a:buNone/>
            </a:pP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75C06CC-838B-4C5F-B9FA-7E733360EE5E}"/>
              </a:ext>
            </a:extLst>
          </p:cNvPr>
          <p:cNvSpPr>
            <a:spLocks noGrp="1"/>
          </p:cNvSpPr>
          <p:nvPr>
            <p:ph type="sldNum" sz="quarter" idx="4"/>
          </p:nvPr>
        </p:nvSpPr>
        <p:spPr/>
        <p:txBody>
          <a:bodyPr/>
          <a:lstStyle/>
          <a:p>
            <a:fld id="{9D4704D4-DAEA-4D4A-A9DC-4373E3AC7101}" type="slidenum">
              <a:rPr lang="en-GB" smtClean="0"/>
              <a:pPr/>
              <a:t>37</a:t>
            </a:fld>
            <a:endParaRPr lang="en-GB" dirty="0"/>
          </a:p>
        </p:txBody>
      </p:sp>
      <p:sp>
        <p:nvSpPr>
          <p:cNvPr id="5" name="Footer Placeholder 4">
            <a:extLst>
              <a:ext uri="{FF2B5EF4-FFF2-40B4-BE49-F238E27FC236}">
                <a16:creationId xmlns:a16="http://schemas.microsoft.com/office/drawing/2014/main" id="{73540043-8BBA-44AF-B23F-903116F21A39}"/>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6" name="Picture 5">
            <a:extLst>
              <a:ext uri="{FF2B5EF4-FFF2-40B4-BE49-F238E27FC236}">
                <a16:creationId xmlns:a16="http://schemas.microsoft.com/office/drawing/2014/main" id="{DF398C39-0448-4EB6-B5C1-A9019B14D33F}"/>
              </a:ext>
            </a:extLst>
          </p:cNvPr>
          <p:cNvPicPr>
            <a:picLocks noChangeAspect="1"/>
          </p:cNvPicPr>
          <p:nvPr/>
        </p:nvPicPr>
        <p:blipFill>
          <a:blip r:embed="rId4"/>
          <a:stretch>
            <a:fillRect/>
          </a:stretch>
        </p:blipFill>
        <p:spPr>
          <a:xfrm>
            <a:off x="558800" y="3713552"/>
            <a:ext cx="4660941" cy="1539491"/>
          </a:xfrm>
          <a:prstGeom prst="rect">
            <a:avLst/>
          </a:prstGeom>
        </p:spPr>
      </p:pic>
      <p:pic>
        <p:nvPicPr>
          <p:cNvPr id="7" name="Picture 6">
            <a:extLst>
              <a:ext uri="{FF2B5EF4-FFF2-40B4-BE49-F238E27FC236}">
                <a16:creationId xmlns:a16="http://schemas.microsoft.com/office/drawing/2014/main" id="{28C19808-8F7B-40CC-A5F8-81D25F02BC1A}"/>
              </a:ext>
            </a:extLst>
          </p:cNvPr>
          <p:cNvPicPr>
            <a:picLocks noChangeAspect="1"/>
          </p:cNvPicPr>
          <p:nvPr/>
        </p:nvPicPr>
        <p:blipFill>
          <a:blip r:embed="rId5"/>
          <a:stretch>
            <a:fillRect/>
          </a:stretch>
        </p:blipFill>
        <p:spPr>
          <a:xfrm>
            <a:off x="4346782" y="4714753"/>
            <a:ext cx="3947432" cy="1423764"/>
          </a:xfrm>
          <a:prstGeom prst="rect">
            <a:avLst/>
          </a:prstGeom>
        </p:spPr>
      </p:pic>
    </p:spTree>
    <p:extLst>
      <p:ext uri="{BB962C8B-B14F-4D97-AF65-F5344CB8AC3E}">
        <p14:creationId xmlns:p14="http://schemas.microsoft.com/office/powerpoint/2010/main" val="3574887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A634E8-E7A6-4A78-81FC-CDCA830F69AB}"/>
              </a:ext>
            </a:extLst>
          </p:cNvPr>
          <p:cNvPicPr>
            <a:picLocks noChangeAspect="1"/>
          </p:cNvPicPr>
          <p:nvPr/>
        </p:nvPicPr>
        <p:blipFill>
          <a:blip r:embed="rId3"/>
          <a:stretch>
            <a:fillRect/>
          </a:stretch>
        </p:blipFill>
        <p:spPr>
          <a:xfrm>
            <a:off x="6662510" y="2407087"/>
            <a:ext cx="1971675" cy="2752725"/>
          </a:xfrm>
          <a:prstGeom prst="rect">
            <a:avLst/>
          </a:prstGeom>
        </p:spPr>
      </p:pic>
      <p:sp>
        <p:nvSpPr>
          <p:cNvPr id="2" name="Title 1">
            <a:extLst>
              <a:ext uri="{FF2B5EF4-FFF2-40B4-BE49-F238E27FC236}">
                <a16:creationId xmlns:a16="http://schemas.microsoft.com/office/drawing/2014/main" id="{464CD45F-545D-4E24-A828-E4881FCD9654}"/>
              </a:ext>
            </a:extLst>
          </p:cNvPr>
          <p:cNvSpPr>
            <a:spLocks noGrp="1"/>
          </p:cNvSpPr>
          <p:nvPr>
            <p:ph type="title"/>
          </p:nvPr>
        </p:nvSpPr>
        <p:spPr/>
        <p:txBody>
          <a:bodyPr/>
          <a:lstStyle/>
          <a:p>
            <a:r>
              <a:rPr lang="en-GB" sz="3200" dirty="0"/>
              <a:t>Resources </a:t>
            </a:r>
          </a:p>
        </p:txBody>
      </p:sp>
      <p:sp>
        <p:nvSpPr>
          <p:cNvPr id="3" name="Content Placeholder 2">
            <a:extLst>
              <a:ext uri="{FF2B5EF4-FFF2-40B4-BE49-F238E27FC236}">
                <a16:creationId xmlns:a16="http://schemas.microsoft.com/office/drawing/2014/main" id="{C222E5D9-EB0F-4FB0-BCE8-20B31A00D7A1}"/>
              </a:ext>
            </a:extLst>
          </p:cNvPr>
          <p:cNvSpPr>
            <a:spLocks noGrp="1"/>
          </p:cNvSpPr>
          <p:nvPr>
            <p:ph idx="1"/>
          </p:nvPr>
        </p:nvSpPr>
        <p:spPr/>
        <p:txBody>
          <a:bodyPr/>
          <a:lstStyle/>
          <a:p>
            <a:r>
              <a:rPr lang="en-GB" sz="2400" dirty="0"/>
              <a:t>The specifications are the definitive source of information.</a:t>
            </a:r>
          </a:p>
          <a:p>
            <a:endParaRPr lang="en-GB" sz="2400" dirty="0"/>
          </a:p>
          <a:p>
            <a:r>
              <a:rPr lang="en-GB" sz="2400" dirty="0"/>
              <a:t>These include several sections, not just the </a:t>
            </a:r>
          </a:p>
          <a:p>
            <a:pPr marL="288000" lvl="1" indent="0">
              <a:buNone/>
            </a:pPr>
            <a:r>
              <a:rPr lang="en-GB" sz="2400" dirty="0"/>
              <a:t>subject content:</a:t>
            </a:r>
          </a:p>
          <a:p>
            <a:pPr marL="288000" lvl="1" indent="0">
              <a:buNone/>
            </a:pPr>
            <a:endParaRPr lang="en-GB" sz="2400" dirty="0"/>
          </a:p>
          <a:p>
            <a:pPr lvl="1">
              <a:buClr>
                <a:schemeClr val="tx2"/>
              </a:buClr>
              <a:buSzPct val="50000"/>
              <a:buFont typeface="Courier New" panose="02070309020205020404" pitchFamily="49" charset="0"/>
              <a:buChar char="o"/>
            </a:pPr>
            <a:r>
              <a:rPr lang="en-GB" sz="2400" dirty="0"/>
              <a:t>working scientifically</a:t>
            </a:r>
          </a:p>
          <a:p>
            <a:pPr lvl="1">
              <a:buClr>
                <a:schemeClr val="tx2"/>
              </a:buClr>
              <a:buSzPct val="50000"/>
              <a:buFont typeface="Courier New" panose="02070309020205020404" pitchFamily="49" charset="0"/>
              <a:buChar char="o"/>
            </a:pPr>
            <a:r>
              <a:rPr lang="en-GB" sz="2400" dirty="0"/>
              <a:t>subject content</a:t>
            </a:r>
          </a:p>
          <a:p>
            <a:pPr lvl="1">
              <a:buClr>
                <a:schemeClr val="tx2"/>
              </a:buClr>
              <a:buSzPct val="50000"/>
              <a:buFont typeface="Courier New" panose="02070309020205020404" pitchFamily="49" charset="0"/>
              <a:buChar char="o"/>
            </a:pPr>
            <a:r>
              <a:rPr lang="en-GB" sz="2400" dirty="0"/>
              <a:t>mathematical requirements</a:t>
            </a:r>
          </a:p>
          <a:p>
            <a:pPr lvl="1">
              <a:buClr>
                <a:schemeClr val="tx2"/>
              </a:buClr>
              <a:buSzPct val="50000"/>
              <a:buFont typeface="Courier New" panose="02070309020205020404" pitchFamily="49" charset="0"/>
              <a:buChar char="o"/>
            </a:pPr>
            <a:r>
              <a:rPr lang="en-GB" sz="2400" dirty="0"/>
              <a:t>practical assessment</a:t>
            </a:r>
          </a:p>
          <a:p>
            <a:pPr lvl="1">
              <a:buClr>
                <a:schemeClr val="tx2"/>
              </a:buClr>
              <a:buSzPct val="50000"/>
              <a:buFont typeface="Courier New" panose="02070309020205020404" pitchFamily="49" charset="0"/>
              <a:buChar char="o"/>
            </a:pPr>
            <a:r>
              <a:rPr lang="en-GB" sz="2400" dirty="0"/>
              <a:t>appendices.</a:t>
            </a:r>
          </a:p>
          <a:p>
            <a:endParaRPr lang="en-GB" dirty="0"/>
          </a:p>
        </p:txBody>
      </p:sp>
      <p:sp>
        <p:nvSpPr>
          <p:cNvPr id="4" name="Slide Number Placeholder 3">
            <a:extLst>
              <a:ext uri="{FF2B5EF4-FFF2-40B4-BE49-F238E27FC236}">
                <a16:creationId xmlns:a16="http://schemas.microsoft.com/office/drawing/2014/main" id="{909570D3-B55A-4435-8D09-CCDDCE1A6CA0}"/>
              </a:ext>
            </a:extLst>
          </p:cNvPr>
          <p:cNvSpPr>
            <a:spLocks noGrp="1"/>
          </p:cNvSpPr>
          <p:nvPr>
            <p:ph type="sldNum" sz="quarter" idx="4"/>
          </p:nvPr>
        </p:nvSpPr>
        <p:spPr/>
        <p:txBody>
          <a:bodyPr/>
          <a:lstStyle/>
          <a:p>
            <a:fld id="{9D4704D4-DAEA-4D4A-A9DC-4373E3AC7101}" type="slidenum">
              <a:rPr lang="en-GB" smtClean="0"/>
              <a:pPr/>
              <a:t>38</a:t>
            </a:fld>
            <a:endParaRPr lang="en-GB" dirty="0"/>
          </a:p>
        </p:txBody>
      </p:sp>
      <p:sp>
        <p:nvSpPr>
          <p:cNvPr id="5" name="Footer Placeholder 4">
            <a:extLst>
              <a:ext uri="{FF2B5EF4-FFF2-40B4-BE49-F238E27FC236}">
                <a16:creationId xmlns:a16="http://schemas.microsoft.com/office/drawing/2014/main" id="{E893FAA6-6A4A-4873-B5A1-25EC91ED24D2}"/>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7" name="Picture 6">
            <a:extLst>
              <a:ext uri="{FF2B5EF4-FFF2-40B4-BE49-F238E27FC236}">
                <a16:creationId xmlns:a16="http://schemas.microsoft.com/office/drawing/2014/main" id="{DEBB24C2-7243-44E5-B13E-79CE0EC3E3DF}"/>
              </a:ext>
            </a:extLst>
          </p:cNvPr>
          <p:cNvPicPr>
            <a:picLocks noChangeAspect="1"/>
          </p:cNvPicPr>
          <p:nvPr/>
        </p:nvPicPr>
        <p:blipFill>
          <a:blip r:embed="rId4"/>
          <a:stretch>
            <a:fillRect/>
          </a:stretch>
        </p:blipFill>
        <p:spPr>
          <a:xfrm>
            <a:off x="6046106" y="3276171"/>
            <a:ext cx="1962150" cy="2771775"/>
          </a:xfrm>
          <a:prstGeom prst="rect">
            <a:avLst/>
          </a:prstGeom>
        </p:spPr>
      </p:pic>
    </p:spTree>
    <p:extLst>
      <p:ext uri="{BB962C8B-B14F-4D97-AF65-F5344CB8AC3E}">
        <p14:creationId xmlns:p14="http://schemas.microsoft.com/office/powerpoint/2010/main" val="923536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science resources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t>39</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0">
            <a:off x="5365928" y="1940839"/>
            <a:ext cx="2104325" cy="29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0">
            <a:off x="6082104" y="1900105"/>
            <a:ext cx="2111071" cy="298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65395" y="2065894"/>
            <a:ext cx="2161575" cy="304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0000" y="1059483"/>
            <a:ext cx="4212235" cy="54168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a:t>Five self-guided modular training packs being released over the next year</a:t>
            </a:r>
          </a:p>
          <a:p>
            <a:endParaRPr lang="en-GB" sz="1600" dirty="0"/>
          </a:p>
          <a:p>
            <a:pPr marL="285750" lvl="0" indent="-285750">
              <a:buFont typeface="Arial" panose="020B0604020202020204" pitchFamily="34" charset="0"/>
              <a:buChar char="•"/>
            </a:pPr>
            <a:r>
              <a:rPr lang="en-GB" sz="1600" dirty="0"/>
              <a:t>Helping teachers to better understand the assessment requirements</a:t>
            </a:r>
          </a:p>
          <a:p>
            <a:pPr lvl="0"/>
            <a:endParaRPr lang="en-GB" sz="1600" dirty="0"/>
          </a:p>
          <a:p>
            <a:pPr marL="285750" indent="-285750">
              <a:buFont typeface="Arial" panose="020B0604020202020204" pitchFamily="34" charset="0"/>
              <a:buChar char="•"/>
            </a:pPr>
            <a:r>
              <a:rPr lang="en-GB" sz="1600" dirty="0"/>
              <a:t>Pack 1: Extended response questions – help your students master the extended response</a:t>
            </a:r>
          </a:p>
          <a:p>
            <a:pPr lvl="0"/>
            <a:endParaRPr lang="en-GB" sz="1600" dirty="0"/>
          </a:p>
          <a:p>
            <a:pPr marL="285750" indent="-285750">
              <a:buFont typeface="Arial" panose="020B0604020202020204" pitchFamily="34" charset="0"/>
              <a:buChar char="•"/>
            </a:pPr>
            <a:r>
              <a:rPr lang="en-GB" sz="1600" dirty="0"/>
              <a:t>Pack 2: AO2 – prepare students to manage scientific knowledge in an unfamiliar context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3: Practical questions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4: AO3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5: Maths in science coming Summer 2020</a:t>
            </a:r>
          </a:p>
          <a:p>
            <a:pPr marL="285750" lvl="0" indent="-285750">
              <a:buFont typeface="Arial" panose="020B0604020202020204" pitchFamily="34" charset="0"/>
              <a:buChar char="•"/>
            </a:pPr>
            <a:endParaRPr lang="en-GB" sz="800" dirty="0"/>
          </a:p>
          <a:p>
            <a:pPr lvl="0"/>
            <a:endParaRPr lang="en-GB" sz="800" dirty="0"/>
          </a:p>
        </p:txBody>
      </p:sp>
    </p:spTree>
    <p:extLst>
      <p:ext uri="{BB962C8B-B14F-4D97-AF65-F5344CB8AC3E}">
        <p14:creationId xmlns:p14="http://schemas.microsoft.com/office/powerpoint/2010/main" val="263822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67298A-2A1A-4581-9B75-BFC849206CCD}"/>
              </a:ext>
            </a:extLst>
          </p:cNvPr>
          <p:cNvSpPr>
            <a:spLocks noGrp="1"/>
          </p:cNvSpPr>
          <p:nvPr>
            <p:ph type="title"/>
          </p:nvPr>
        </p:nvSpPr>
        <p:spPr/>
        <p:txBody>
          <a:bodyPr/>
          <a:lstStyle/>
          <a:p>
            <a:r>
              <a:rPr lang="en-GB" sz="3200" dirty="0"/>
              <a:t>Outline of the session</a:t>
            </a:r>
          </a:p>
        </p:txBody>
      </p:sp>
      <p:sp>
        <p:nvSpPr>
          <p:cNvPr id="5" name="Footer Placeholder 4">
            <a:extLst>
              <a:ext uri="{FF2B5EF4-FFF2-40B4-BE49-F238E27FC236}">
                <a16:creationId xmlns:a16="http://schemas.microsoft.com/office/drawing/2014/main" id="{A417C517-2D28-42B3-9511-8217A849D206}"/>
              </a:ext>
            </a:extLst>
          </p:cNvPr>
          <p:cNvSpPr>
            <a:spLocks noGrp="1"/>
          </p:cNvSpPr>
          <p:nvPr>
            <p:ph type="ftr" sz="quarter" idx="11"/>
          </p:nvPr>
        </p:nvSpPr>
        <p:spPr/>
        <p:txBody>
          <a:bodyPr/>
          <a:lstStyle/>
          <a:p>
            <a:r>
              <a:rPr lang="en-US"/>
              <a:t>Copyright © AQA and its licensors. All rights reserved.</a:t>
            </a:r>
            <a:endParaRPr lang="en-US" dirty="0"/>
          </a:p>
        </p:txBody>
      </p:sp>
      <p:sp>
        <p:nvSpPr>
          <p:cNvPr id="7" name="Content Placeholder 6">
            <a:extLst>
              <a:ext uri="{FF2B5EF4-FFF2-40B4-BE49-F238E27FC236}">
                <a16:creationId xmlns:a16="http://schemas.microsoft.com/office/drawing/2014/main" id="{6F457ADE-4422-485D-B8E4-8A9314B50C76}"/>
              </a:ext>
            </a:extLst>
          </p:cNvPr>
          <p:cNvSpPr>
            <a:spLocks noGrp="1"/>
          </p:cNvSpPr>
          <p:nvPr>
            <p:ph idx="1"/>
          </p:nvPr>
        </p:nvSpPr>
        <p:spPr/>
        <p:txBody>
          <a:bodyPr/>
          <a:lstStyle/>
          <a:p>
            <a:r>
              <a:rPr lang="en-GB" sz="2400" dirty="0"/>
              <a:t>When people contact us</a:t>
            </a:r>
          </a:p>
          <a:p>
            <a:r>
              <a:rPr lang="en-GB" sz="2400" dirty="0"/>
              <a:t>How people can reach us</a:t>
            </a:r>
          </a:p>
          <a:p>
            <a:r>
              <a:rPr lang="en-GB" sz="2400" dirty="0"/>
              <a:t>Who we are contacted by</a:t>
            </a:r>
          </a:p>
          <a:p>
            <a:r>
              <a:rPr lang="en-GB" sz="2400" dirty="0"/>
              <a:t>What people ask us</a:t>
            </a:r>
          </a:p>
          <a:p>
            <a:r>
              <a:rPr lang="en-GB" sz="2400" dirty="0"/>
              <a:t>The top 10 queries we receive</a:t>
            </a:r>
          </a:p>
          <a:p>
            <a:r>
              <a:rPr lang="en-GB" sz="2400" dirty="0"/>
              <a:t>How you can find answers when the office is closed</a:t>
            </a:r>
          </a:p>
        </p:txBody>
      </p:sp>
      <p:sp>
        <p:nvSpPr>
          <p:cNvPr id="4" name="Slide Number Placeholder 3">
            <a:extLst>
              <a:ext uri="{FF2B5EF4-FFF2-40B4-BE49-F238E27FC236}">
                <a16:creationId xmlns:a16="http://schemas.microsoft.com/office/drawing/2014/main" id="{D7A7DC3F-D0E9-43D2-B939-D0BB57CC7881}"/>
              </a:ext>
            </a:extLst>
          </p:cNvPr>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1555947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Any questions?</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40</a:t>
            </a:fld>
            <a:endParaRPr lang="en-GB" dirty="0"/>
          </a:p>
        </p:txBody>
      </p:sp>
    </p:spTree>
    <p:extLst>
      <p:ext uri="{BB962C8B-B14F-4D97-AF65-F5344CB8AC3E}">
        <p14:creationId xmlns:p14="http://schemas.microsoft.com/office/powerpoint/2010/main" val="1783694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did we do?</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6" name="Slide Number Placeholder 2"/>
          <p:cNvSpPr>
            <a:spLocks noGrp="1"/>
          </p:cNvSpPr>
          <p:nvPr>
            <p:ph type="sldNum" sz="quarter" idx="4"/>
          </p:nvPr>
        </p:nvSpPr>
        <p:spPr/>
        <p:txBody>
          <a:bodyPr/>
          <a:lstStyle/>
          <a:p>
            <a:fld id="{9D4704D4-DAEA-4D4A-A9DC-4373E3AC7101}" type="slidenum">
              <a:rPr lang="en-GB" smtClean="0"/>
              <a:pPr/>
              <a:t>41</a:t>
            </a:fld>
            <a:endParaRPr lang="en-GB"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app</a:t>
            </a:r>
            <a:r>
              <a:rPr lang="en-GB" sz="2400" dirty="0"/>
              <a:t>.</a:t>
            </a:r>
          </a:p>
          <a:p>
            <a:pPr>
              <a:spcBef>
                <a:spcPts val="0"/>
              </a:spcBef>
            </a:pPr>
            <a:endParaRPr lang="en-GB" sz="2400" dirty="0"/>
          </a:p>
          <a:p>
            <a:pPr>
              <a:spcBef>
                <a:spcPts val="0"/>
              </a:spcBef>
            </a:pPr>
            <a:r>
              <a:rPr lang="en-GB" sz="2400" dirty="0"/>
              <a:t>Using the postcards provided, please write:</a:t>
            </a:r>
          </a:p>
          <a:p>
            <a:pPr lvl="1">
              <a:spcBef>
                <a:spcPts val="0"/>
              </a:spcBef>
              <a:buClr>
                <a:schemeClr val="tx2"/>
              </a:buClr>
              <a:buSzPct val="50000"/>
              <a:buFont typeface="Courier New" panose="02070309020205020404" pitchFamily="49" charset="0"/>
              <a:buChar char="o"/>
            </a:pPr>
            <a:r>
              <a:rPr lang="en-GB" sz="2400" dirty="0"/>
              <a:t>one thing you enjoyed about our session or will take away for your teaching</a:t>
            </a:r>
          </a:p>
          <a:p>
            <a:pPr lvl="1">
              <a:spcBef>
                <a:spcPts val="0"/>
              </a:spcBef>
              <a:buClr>
                <a:schemeClr val="tx2"/>
              </a:buClr>
              <a:buSzPct val="50000"/>
              <a:buFont typeface="Courier New" panose="02070309020205020404" pitchFamily="49" charset="0"/>
              <a:buChar char="o"/>
            </a:pPr>
            <a:r>
              <a:rPr lang="en-GB" sz="2400" dirty="0"/>
              <a:t>one thing you feel could be improved.</a:t>
            </a:r>
          </a:p>
          <a:p>
            <a:pPr lvl="1">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a:t>Please hand your postcard in as you leave.</a:t>
            </a:r>
          </a:p>
          <a:p>
            <a:pPr lvl="1">
              <a:buFont typeface="Arial" panose="020B0604020202020204" pitchFamily="34" charset="0"/>
              <a:buChar char="•"/>
            </a:pPr>
            <a:endParaRPr lang="en-GB" sz="1800" dirty="0"/>
          </a:p>
          <a:p>
            <a:pPr marL="0" indent="0">
              <a:buNone/>
            </a:pPr>
            <a:endParaRPr lang="en-GB" dirty="0"/>
          </a:p>
        </p:txBody>
      </p:sp>
    </p:spTree>
    <p:extLst>
      <p:ext uri="{BB962C8B-B14F-4D97-AF65-F5344CB8AC3E}">
        <p14:creationId xmlns:p14="http://schemas.microsoft.com/office/powerpoint/2010/main" val="1172896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a:t>Get in touch</a:t>
            </a:r>
          </a:p>
        </p:txBody>
      </p:sp>
      <p:sp>
        <p:nvSpPr>
          <p:cNvPr id="5" name="Content Placeholder 4"/>
          <p:cNvSpPr>
            <a:spLocks noGrp="1"/>
          </p:cNvSpPr>
          <p:nvPr>
            <p:ph idx="1"/>
          </p:nvPr>
        </p:nvSpPr>
        <p:spPr>
          <a:xfrm>
            <a:off x="540000" y="1731713"/>
            <a:ext cx="4000102" cy="4406804"/>
          </a:xfrm>
        </p:spPr>
        <p:txBody>
          <a:bodyPr/>
          <a:lstStyle/>
          <a:p>
            <a:pPr marL="0" indent="0">
              <a:lnSpc>
                <a:spcPct val="100000"/>
              </a:lnSpc>
              <a:buNone/>
            </a:pPr>
            <a:r>
              <a:rPr lang="en-US" sz="2400" dirty="0"/>
              <a:t>For qualification information, resources and support, please visit: </a:t>
            </a:r>
            <a:r>
              <a:rPr lang="en-US" sz="2400" dirty="0">
                <a:solidFill>
                  <a:schemeClr val="tx2"/>
                </a:solidFill>
                <a:hlinkClick r:id="rId3"/>
              </a:rPr>
              <a:t>aqa.org.uk/science</a:t>
            </a:r>
            <a:endParaRPr lang="en-US" sz="2400" dirty="0">
              <a:solidFill>
                <a:schemeClr val="tx2"/>
              </a:solidFill>
            </a:endParaRPr>
          </a:p>
          <a:p>
            <a:pPr>
              <a:lnSpc>
                <a:spcPct val="100000"/>
              </a:lnSpc>
            </a:pPr>
            <a:endParaRPr lang="en-US" sz="2400" b="1" dirty="0">
              <a:solidFill>
                <a:schemeClr val="tx2"/>
              </a:solidFill>
            </a:endParaRPr>
          </a:p>
          <a:p>
            <a:pPr marL="0" indent="0">
              <a:lnSpc>
                <a:spcPct val="100000"/>
              </a:lnSpc>
              <a:buNone/>
            </a:pPr>
            <a:r>
              <a:rPr lang="en-US" sz="2400" dirty="0"/>
              <a:t>Enquiries:</a:t>
            </a:r>
            <a:r>
              <a:rPr lang="en-US" sz="2400" b="1" dirty="0"/>
              <a:t> </a:t>
            </a:r>
          </a:p>
          <a:p>
            <a:pPr marL="0" indent="0">
              <a:lnSpc>
                <a:spcPct val="100000"/>
              </a:lnSpc>
              <a:buNone/>
            </a:pPr>
            <a:r>
              <a:rPr lang="en-US" sz="2400" b="1" dirty="0"/>
              <a:t>Tel</a:t>
            </a:r>
            <a:r>
              <a:rPr lang="en-US" sz="2400" dirty="0"/>
              <a:t>:</a:t>
            </a:r>
            <a:r>
              <a:rPr lang="en-US" sz="2400" b="1" dirty="0"/>
              <a:t> </a:t>
            </a:r>
            <a:r>
              <a:rPr lang="en-US" sz="2400" dirty="0"/>
              <a:t>01483 477 756</a:t>
            </a:r>
          </a:p>
          <a:p>
            <a:pPr marL="0" indent="0">
              <a:lnSpc>
                <a:spcPct val="100000"/>
              </a:lnSpc>
              <a:buNone/>
            </a:pPr>
            <a:r>
              <a:rPr lang="en-US" sz="2400" b="1" dirty="0"/>
              <a:t>Email</a:t>
            </a:r>
            <a:r>
              <a:rPr lang="en-US" sz="2400" dirty="0"/>
              <a:t>:</a:t>
            </a:r>
          </a:p>
          <a:p>
            <a:pPr marL="0" indent="0">
              <a:lnSpc>
                <a:spcPct val="100000"/>
              </a:lnSpc>
              <a:buNone/>
            </a:pPr>
            <a:r>
              <a:rPr lang="en-US" sz="2400" dirty="0">
                <a:hlinkClick r:id="rId4"/>
              </a:rPr>
              <a:t>gcsescience@aqa.org.uk</a:t>
            </a:r>
            <a:endParaRPr lang="en-US" sz="2400" dirty="0"/>
          </a:p>
          <a:p>
            <a:pPr marL="0" indent="0">
              <a:lnSpc>
                <a:spcPct val="100000"/>
              </a:lnSpc>
              <a:buNone/>
            </a:pPr>
            <a:r>
              <a:rPr lang="en-US" sz="2400" dirty="0">
                <a:hlinkClick r:id="rId5"/>
              </a:rPr>
              <a:t>alevelscience@aqa.org.uk</a:t>
            </a:r>
            <a:endParaRPr lang="en-US" sz="2400" dirty="0"/>
          </a:p>
          <a:p>
            <a:endParaRPr lang="en-GB" dirty="0"/>
          </a:p>
        </p:txBody>
      </p:sp>
      <p:sp>
        <p:nvSpPr>
          <p:cNvPr id="2" name="Footer Placeholder 1">
            <a:extLst>
              <a:ext uri="{FF2B5EF4-FFF2-40B4-BE49-F238E27FC236}">
                <a16:creationId xmlns:a16="http://schemas.microsoft.com/office/drawing/2014/main" id="{89DC650F-B33F-40E9-87F5-BF2836DC2D17}"/>
              </a:ext>
            </a:extLst>
          </p:cNvPr>
          <p:cNvSpPr>
            <a:spLocks noGrp="1"/>
          </p:cNvSpPr>
          <p:nvPr>
            <p:ph type="ftr" sz="quarter" idx="11"/>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6C2B9993-F93E-4713-BDA5-FD227D8AD3E4}"/>
              </a:ext>
            </a:extLst>
          </p:cNvPr>
          <p:cNvSpPr>
            <a:spLocks noGrp="1"/>
          </p:cNvSpPr>
          <p:nvPr>
            <p:ph type="sldNum" sz="quarter" idx="4"/>
          </p:nvPr>
        </p:nvSpPr>
        <p:spPr/>
        <p:txBody>
          <a:bodyPr/>
          <a:lstStyle/>
          <a:p>
            <a:fld id="{9D4704D4-DAEA-4D4A-A9DC-4373E3AC7101}" type="slidenum">
              <a:rPr lang="en-GB" smtClean="0"/>
              <a:pPr/>
              <a:t>42</a:t>
            </a:fld>
            <a:endParaRPr lang="en-GB" dirty="0"/>
          </a:p>
        </p:txBody>
      </p:sp>
    </p:spTree>
    <p:extLst>
      <p:ext uri="{BB962C8B-B14F-4D97-AF65-F5344CB8AC3E}">
        <p14:creationId xmlns:p14="http://schemas.microsoft.com/office/powerpoint/2010/main" val="2403726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0BAA4-CEAE-4F02-8DCD-53C84EE0EB0E}"/>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424933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8E35-7909-41C3-B1F2-8E7C240A46F8}"/>
              </a:ext>
            </a:extLst>
          </p:cNvPr>
          <p:cNvSpPr>
            <a:spLocks noGrp="1"/>
          </p:cNvSpPr>
          <p:nvPr>
            <p:ph type="title"/>
          </p:nvPr>
        </p:nvSpPr>
        <p:spPr/>
        <p:txBody>
          <a:bodyPr/>
          <a:lstStyle/>
          <a:p>
            <a:r>
              <a:rPr lang="en-GB" sz="3200" dirty="0"/>
              <a:t>When do people contact us?</a:t>
            </a:r>
          </a:p>
        </p:txBody>
      </p:sp>
      <p:sp>
        <p:nvSpPr>
          <p:cNvPr id="3" name="Content Placeholder 2">
            <a:extLst>
              <a:ext uri="{FF2B5EF4-FFF2-40B4-BE49-F238E27FC236}">
                <a16:creationId xmlns:a16="http://schemas.microsoft.com/office/drawing/2014/main" id="{FD3CE41F-AD13-4A93-A8A6-DC826D32AC69}"/>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2400" dirty="0"/>
          </a:p>
          <a:p>
            <a:r>
              <a:rPr lang="en-GB" sz="2400" dirty="0"/>
              <a:t>Peaks with mock exams and the exam series</a:t>
            </a:r>
          </a:p>
          <a:p>
            <a:r>
              <a:rPr lang="en-GB" sz="2400" dirty="0"/>
              <a:t>Can see the Christmas and Summer school holidays</a:t>
            </a:r>
          </a:p>
          <a:p>
            <a:endParaRPr lang="en-GB" dirty="0"/>
          </a:p>
        </p:txBody>
      </p:sp>
      <p:sp>
        <p:nvSpPr>
          <p:cNvPr id="4" name="Slide Number Placeholder 3">
            <a:extLst>
              <a:ext uri="{FF2B5EF4-FFF2-40B4-BE49-F238E27FC236}">
                <a16:creationId xmlns:a16="http://schemas.microsoft.com/office/drawing/2014/main" id="{2B83E45A-DB52-47E1-A32F-9C7835065D2C}"/>
              </a:ext>
            </a:extLst>
          </p:cNvPr>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Footer Placeholder 4">
            <a:extLst>
              <a:ext uri="{FF2B5EF4-FFF2-40B4-BE49-F238E27FC236}">
                <a16:creationId xmlns:a16="http://schemas.microsoft.com/office/drawing/2014/main" id="{07D45ABF-1F20-408B-AB29-97FB1CDFFACA}"/>
              </a:ext>
            </a:extLst>
          </p:cNvPr>
          <p:cNvSpPr>
            <a:spLocks noGrp="1"/>
          </p:cNvSpPr>
          <p:nvPr>
            <p:ph type="ftr" sz="quarter" idx="3"/>
          </p:nvPr>
        </p:nvSpPr>
        <p:spPr/>
        <p:txBody>
          <a:bodyPr/>
          <a:lstStyle/>
          <a:p>
            <a:r>
              <a:rPr lang="en-US"/>
              <a:t>Copyright © AQA and its licensors. All rights reserved.</a:t>
            </a:r>
            <a:endParaRPr lang="en-US" dirty="0"/>
          </a:p>
        </p:txBody>
      </p:sp>
      <p:graphicFrame>
        <p:nvGraphicFramePr>
          <p:cNvPr id="6" name="Chart 5">
            <a:extLst>
              <a:ext uri="{FF2B5EF4-FFF2-40B4-BE49-F238E27FC236}">
                <a16:creationId xmlns:a16="http://schemas.microsoft.com/office/drawing/2014/main" id="{9B3B5673-FC59-4DF9-863C-70215ADEB79B}"/>
              </a:ext>
            </a:extLst>
          </p:cNvPr>
          <p:cNvGraphicFramePr>
            <a:graphicFrameLocks/>
          </p:cNvGraphicFramePr>
          <p:nvPr>
            <p:extLst>
              <p:ext uri="{D42A27DB-BD31-4B8C-83A1-F6EECF244321}">
                <p14:modId xmlns:p14="http://schemas.microsoft.com/office/powerpoint/2010/main" val="2994313770"/>
              </p:ext>
            </p:extLst>
          </p:nvPr>
        </p:nvGraphicFramePr>
        <p:xfrm>
          <a:off x="1358736" y="1197246"/>
          <a:ext cx="6407727" cy="3844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437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951B-27C6-4F69-87D5-750DC6EF13C1}"/>
              </a:ext>
            </a:extLst>
          </p:cNvPr>
          <p:cNvSpPr>
            <a:spLocks noGrp="1"/>
          </p:cNvSpPr>
          <p:nvPr>
            <p:ph type="title"/>
          </p:nvPr>
        </p:nvSpPr>
        <p:spPr/>
        <p:txBody>
          <a:bodyPr/>
          <a:lstStyle/>
          <a:p>
            <a:r>
              <a:rPr lang="en-GB" sz="3200" dirty="0"/>
              <a:t>How people reach us</a:t>
            </a:r>
          </a:p>
        </p:txBody>
      </p:sp>
      <p:sp>
        <p:nvSpPr>
          <p:cNvPr id="3" name="Content Placeholder 2">
            <a:extLst>
              <a:ext uri="{FF2B5EF4-FFF2-40B4-BE49-F238E27FC236}">
                <a16:creationId xmlns:a16="http://schemas.microsoft.com/office/drawing/2014/main" id="{00E812A5-4890-49C1-B5DB-23F08D5E0990}"/>
              </a:ext>
            </a:extLst>
          </p:cNvPr>
          <p:cNvSpPr>
            <a:spLocks noGrp="1"/>
          </p:cNvSpPr>
          <p:nvPr>
            <p:ph idx="1"/>
          </p:nvPr>
        </p:nvSpPr>
        <p:spPr/>
        <p:txBody>
          <a:bodyPr/>
          <a:lstStyle/>
          <a:p>
            <a:r>
              <a:rPr lang="en-GB" sz="2400" dirty="0"/>
              <a:t>By email at </a:t>
            </a:r>
            <a:r>
              <a:rPr lang="en-GB" sz="2400" dirty="0">
                <a:hlinkClick r:id="rId3"/>
              </a:rPr>
              <a:t>gcsescience@aqa.org.uk</a:t>
            </a:r>
            <a:r>
              <a:rPr lang="en-GB" sz="2400" dirty="0"/>
              <a:t> or </a:t>
            </a:r>
            <a:r>
              <a:rPr lang="en-GB" sz="2400" dirty="0">
                <a:hlinkClick r:id="rId4"/>
              </a:rPr>
              <a:t>alevelscience@aqa.org.uk</a:t>
            </a:r>
            <a:endParaRPr lang="en-GB" sz="2400" dirty="0"/>
          </a:p>
          <a:p>
            <a:endParaRPr lang="en-GB" sz="2400" dirty="0"/>
          </a:p>
          <a:p>
            <a:r>
              <a:rPr lang="en-GB" sz="2400" dirty="0"/>
              <a:t>By telephone on 01483 477 756</a:t>
            </a:r>
          </a:p>
          <a:p>
            <a:endParaRPr lang="en-GB" sz="2400" dirty="0"/>
          </a:p>
          <a:p>
            <a:r>
              <a:rPr lang="en-GB" sz="2400" dirty="0"/>
              <a:t>By post to any of the offices on our website</a:t>
            </a:r>
          </a:p>
          <a:p>
            <a:endParaRPr lang="en-GB" sz="2400" dirty="0"/>
          </a:p>
          <a:p>
            <a:r>
              <a:rPr lang="en-GB" sz="2400" dirty="0"/>
              <a:t>We are on Twitter</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60DF7ED0-B2B4-46DB-8876-93D79C4029D7}"/>
              </a:ext>
            </a:extLst>
          </p:cNvPr>
          <p:cNvSpPr>
            <a:spLocks noGrp="1"/>
          </p:cNvSpPr>
          <p:nvPr>
            <p:ph type="sldNum" sz="quarter" idx="4"/>
          </p:nvPr>
        </p:nvSpPr>
        <p:spPr/>
        <p:txBody>
          <a:bodyPr/>
          <a:lstStyle/>
          <a:p>
            <a:fld id="{9D4704D4-DAEA-4D4A-A9DC-4373E3AC7101}" type="slidenum">
              <a:rPr lang="en-GB" smtClean="0"/>
              <a:pPr/>
              <a:t>6</a:t>
            </a:fld>
            <a:endParaRPr lang="en-GB" dirty="0"/>
          </a:p>
        </p:txBody>
      </p:sp>
      <p:sp>
        <p:nvSpPr>
          <p:cNvPr id="5" name="Footer Placeholder 4">
            <a:extLst>
              <a:ext uri="{FF2B5EF4-FFF2-40B4-BE49-F238E27FC236}">
                <a16:creationId xmlns:a16="http://schemas.microsoft.com/office/drawing/2014/main" id="{05DE932B-2197-4965-89D2-43384FF12AD5}"/>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7" name="Picture 6">
            <a:extLst>
              <a:ext uri="{FF2B5EF4-FFF2-40B4-BE49-F238E27FC236}">
                <a16:creationId xmlns:a16="http://schemas.microsoft.com/office/drawing/2014/main" id="{AA93E471-EA69-4BF2-842D-AFD2C92416EE}"/>
              </a:ext>
            </a:extLst>
          </p:cNvPr>
          <p:cNvPicPr>
            <a:picLocks noChangeAspect="1"/>
          </p:cNvPicPr>
          <p:nvPr/>
        </p:nvPicPr>
        <p:blipFill>
          <a:blip r:embed="rId5"/>
          <a:stretch>
            <a:fillRect/>
          </a:stretch>
        </p:blipFill>
        <p:spPr>
          <a:xfrm>
            <a:off x="540000" y="5176492"/>
            <a:ext cx="5600700" cy="962025"/>
          </a:xfrm>
          <a:prstGeom prst="rect">
            <a:avLst/>
          </a:prstGeom>
        </p:spPr>
      </p:pic>
    </p:spTree>
    <p:extLst>
      <p:ext uri="{BB962C8B-B14F-4D97-AF65-F5344CB8AC3E}">
        <p14:creationId xmlns:p14="http://schemas.microsoft.com/office/powerpoint/2010/main" val="304531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4E2D695-5110-4ACA-B702-0E769B7F9824}"/>
              </a:ext>
            </a:extLst>
          </p:cNvPr>
          <p:cNvPicPr>
            <a:picLocks noChangeAspect="1"/>
          </p:cNvPicPr>
          <p:nvPr/>
        </p:nvPicPr>
        <p:blipFill>
          <a:blip r:embed="rId3"/>
          <a:stretch>
            <a:fillRect/>
          </a:stretch>
        </p:blipFill>
        <p:spPr>
          <a:xfrm>
            <a:off x="319042" y="2229654"/>
            <a:ext cx="2943513" cy="2401420"/>
          </a:xfrm>
          <a:prstGeom prst="rect">
            <a:avLst/>
          </a:prstGeom>
        </p:spPr>
      </p:pic>
      <p:grpSp>
        <p:nvGrpSpPr>
          <p:cNvPr id="10" name="Group 9">
            <a:extLst>
              <a:ext uri="{FF2B5EF4-FFF2-40B4-BE49-F238E27FC236}">
                <a16:creationId xmlns:a16="http://schemas.microsoft.com/office/drawing/2014/main" id="{59E6371E-30FE-43FD-BB98-80D03BCE46F8}"/>
              </a:ext>
            </a:extLst>
          </p:cNvPr>
          <p:cNvGrpSpPr/>
          <p:nvPr/>
        </p:nvGrpSpPr>
        <p:grpSpPr>
          <a:xfrm>
            <a:off x="3060662" y="3700558"/>
            <a:ext cx="3081327" cy="2606876"/>
            <a:chOff x="3060662" y="3700558"/>
            <a:chExt cx="3081327" cy="2606876"/>
          </a:xfrm>
        </p:grpSpPr>
        <p:pic>
          <p:nvPicPr>
            <p:cNvPr id="24" name="Picture 23">
              <a:extLst>
                <a:ext uri="{FF2B5EF4-FFF2-40B4-BE49-F238E27FC236}">
                  <a16:creationId xmlns:a16="http://schemas.microsoft.com/office/drawing/2014/main" id="{6A23927D-6E48-4BDC-8FC9-A7FE584E674A}"/>
                </a:ext>
              </a:extLst>
            </p:cNvPr>
            <p:cNvPicPr>
              <a:picLocks noChangeAspect="1"/>
            </p:cNvPicPr>
            <p:nvPr/>
          </p:nvPicPr>
          <p:blipFill>
            <a:blip r:embed="rId4"/>
            <a:stretch>
              <a:fillRect/>
            </a:stretch>
          </p:blipFill>
          <p:spPr>
            <a:xfrm>
              <a:off x="3060662" y="3700558"/>
              <a:ext cx="3081327" cy="2606876"/>
            </a:xfrm>
            <a:prstGeom prst="rect">
              <a:avLst/>
            </a:prstGeom>
          </p:spPr>
        </p:pic>
        <p:sp>
          <p:nvSpPr>
            <p:cNvPr id="31" name="Oval 30">
              <a:extLst>
                <a:ext uri="{FF2B5EF4-FFF2-40B4-BE49-F238E27FC236}">
                  <a16:creationId xmlns:a16="http://schemas.microsoft.com/office/drawing/2014/main" id="{87B58BA7-F794-4AFD-9E45-941B9D4D2F58}"/>
                </a:ext>
              </a:extLst>
            </p:cNvPr>
            <p:cNvSpPr/>
            <p:nvPr/>
          </p:nvSpPr>
          <p:spPr>
            <a:xfrm flipH="1">
              <a:off x="3099492" y="3743483"/>
              <a:ext cx="286887" cy="265262"/>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69EE0E53-EBBB-4B41-BBE4-2C6A21D9D4BD}"/>
                </a:ext>
              </a:extLst>
            </p:cNvPr>
            <p:cNvSpPr/>
            <p:nvPr/>
          </p:nvSpPr>
          <p:spPr>
            <a:xfrm>
              <a:off x="3359150" y="3700558"/>
              <a:ext cx="1384704" cy="13709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F7BC02E-2A6C-4A99-AAB2-7B54A10F1526}"/>
              </a:ext>
            </a:extLst>
          </p:cNvPr>
          <p:cNvSpPr>
            <a:spLocks noGrp="1"/>
          </p:cNvSpPr>
          <p:nvPr>
            <p:ph type="title"/>
          </p:nvPr>
        </p:nvSpPr>
        <p:spPr/>
        <p:txBody>
          <a:bodyPr/>
          <a:lstStyle/>
          <a:p>
            <a:r>
              <a:rPr lang="en-GB" sz="3200" dirty="0"/>
              <a:t>Social media</a:t>
            </a:r>
          </a:p>
        </p:txBody>
      </p:sp>
      <p:sp>
        <p:nvSpPr>
          <p:cNvPr id="3" name="Content Placeholder 2">
            <a:extLst>
              <a:ext uri="{FF2B5EF4-FFF2-40B4-BE49-F238E27FC236}">
                <a16:creationId xmlns:a16="http://schemas.microsoft.com/office/drawing/2014/main" id="{F464E22F-6178-4661-A74C-E02BDBCA60BE}"/>
              </a:ext>
            </a:extLst>
          </p:cNvPr>
          <p:cNvSpPr>
            <a:spLocks noGrp="1"/>
          </p:cNvSpPr>
          <p:nvPr>
            <p:ph idx="1"/>
          </p:nvPr>
        </p:nvSpPr>
        <p:spPr/>
        <p:txBody>
          <a:bodyPr/>
          <a:lstStyle/>
          <a:p>
            <a:pPr marL="0" indent="0">
              <a:buNone/>
            </a:pPr>
            <a:r>
              <a:rPr lang="en-GB" sz="2400" dirty="0"/>
              <a:t>We monitor traffic, especially during exam season:</a:t>
            </a:r>
          </a:p>
          <a:p>
            <a:endParaRPr lang="en-GB" sz="2400" dirty="0"/>
          </a:p>
          <a:p>
            <a:endParaRPr lang="en-GB" sz="2400" dirty="0"/>
          </a:p>
          <a:p>
            <a:endParaRPr lang="en-GB" sz="2400" dirty="0"/>
          </a:p>
          <a:p>
            <a:endParaRPr lang="en-GB" sz="2400" dirty="0"/>
          </a:p>
          <a:p>
            <a:endParaRPr lang="en-GB" sz="2400" dirty="0"/>
          </a:p>
          <a:p>
            <a:pPr marL="0" indent="0">
              <a:buNone/>
            </a:pPr>
            <a:endParaRPr lang="en-GB" dirty="0">
              <a:hlinkClick r:id="rId5"/>
            </a:endParaRP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4B47A3BD-ED96-4EE6-9A4A-90CD6A01C40A}"/>
              </a:ext>
            </a:extLst>
          </p:cNvPr>
          <p:cNvSpPr>
            <a:spLocks noGrp="1"/>
          </p:cNvSpPr>
          <p:nvPr>
            <p:ph type="sldNum" sz="quarter" idx="4"/>
          </p:nvPr>
        </p:nvSpPr>
        <p:spPr/>
        <p:txBody>
          <a:bodyPr/>
          <a:lstStyle/>
          <a:p>
            <a:fld id="{9D4704D4-DAEA-4D4A-A9DC-4373E3AC7101}" type="slidenum">
              <a:rPr lang="en-GB" smtClean="0"/>
              <a:pPr/>
              <a:t>7</a:t>
            </a:fld>
            <a:endParaRPr lang="en-GB" dirty="0"/>
          </a:p>
        </p:txBody>
      </p:sp>
      <p:sp>
        <p:nvSpPr>
          <p:cNvPr id="5" name="Footer Placeholder 4">
            <a:extLst>
              <a:ext uri="{FF2B5EF4-FFF2-40B4-BE49-F238E27FC236}">
                <a16:creationId xmlns:a16="http://schemas.microsoft.com/office/drawing/2014/main" id="{C49C1E0F-65A3-4318-BDE9-BF2663CD1E27}"/>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25" name="Picture 24">
            <a:extLst>
              <a:ext uri="{FF2B5EF4-FFF2-40B4-BE49-F238E27FC236}">
                <a16:creationId xmlns:a16="http://schemas.microsoft.com/office/drawing/2014/main" id="{F6871488-D5F4-4EF9-B6B3-A87F28E41445}"/>
              </a:ext>
            </a:extLst>
          </p:cNvPr>
          <p:cNvPicPr>
            <a:picLocks noChangeAspect="1"/>
          </p:cNvPicPr>
          <p:nvPr/>
        </p:nvPicPr>
        <p:blipFill>
          <a:blip r:embed="rId6"/>
          <a:stretch>
            <a:fillRect/>
          </a:stretch>
        </p:blipFill>
        <p:spPr>
          <a:xfrm>
            <a:off x="5940096" y="2065487"/>
            <a:ext cx="2943514" cy="2408793"/>
          </a:xfrm>
          <a:prstGeom prst="rect">
            <a:avLst/>
          </a:prstGeom>
        </p:spPr>
      </p:pic>
      <p:sp>
        <p:nvSpPr>
          <p:cNvPr id="26" name="Rectangle 25">
            <a:extLst>
              <a:ext uri="{FF2B5EF4-FFF2-40B4-BE49-F238E27FC236}">
                <a16:creationId xmlns:a16="http://schemas.microsoft.com/office/drawing/2014/main" id="{1A6275BE-4A73-45F7-A4D4-0520CFF66935}"/>
              </a:ext>
            </a:extLst>
          </p:cNvPr>
          <p:cNvSpPr/>
          <p:nvPr/>
        </p:nvSpPr>
        <p:spPr>
          <a:xfrm>
            <a:off x="619724" y="2224272"/>
            <a:ext cx="1543184" cy="13709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8645935F-71EB-4362-BA8A-72EDF1DF0835}"/>
              </a:ext>
            </a:extLst>
          </p:cNvPr>
          <p:cNvSpPr/>
          <p:nvPr/>
        </p:nvSpPr>
        <p:spPr>
          <a:xfrm>
            <a:off x="332583" y="2292821"/>
            <a:ext cx="275839" cy="24973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AFD8E51E-5C34-4C68-834C-18167D2FEB7D}"/>
              </a:ext>
            </a:extLst>
          </p:cNvPr>
          <p:cNvSpPr/>
          <p:nvPr/>
        </p:nvSpPr>
        <p:spPr>
          <a:xfrm>
            <a:off x="5943222" y="2094569"/>
            <a:ext cx="298410" cy="270170"/>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C22D3D0D-3D53-4E7A-A53C-9C3D369A4725}"/>
              </a:ext>
            </a:extLst>
          </p:cNvPr>
          <p:cNvSpPr/>
          <p:nvPr/>
        </p:nvSpPr>
        <p:spPr>
          <a:xfrm>
            <a:off x="6288050" y="2065487"/>
            <a:ext cx="1384704" cy="13709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210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31F1-8230-444B-A0F1-9ABF5A16DF8D}"/>
              </a:ext>
            </a:extLst>
          </p:cNvPr>
          <p:cNvSpPr>
            <a:spLocks noGrp="1"/>
          </p:cNvSpPr>
          <p:nvPr>
            <p:ph type="title"/>
          </p:nvPr>
        </p:nvSpPr>
        <p:spPr/>
        <p:txBody>
          <a:bodyPr/>
          <a:lstStyle/>
          <a:p>
            <a:r>
              <a:rPr lang="en-GB" sz="3200" dirty="0"/>
              <a:t>Social media – student perceptions</a:t>
            </a:r>
          </a:p>
        </p:txBody>
      </p:sp>
      <p:sp>
        <p:nvSpPr>
          <p:cNvPr id="10" name="Content Placeholder 9">
            <a:extLst>
              <a:ext uri="{FF2B5EF4-FFF2-40B4-BE49-F238E27FC236}">
                <a16:creationId xmlns:a16="http://schemas.microsoft.com/office/drawing/2014/main" id="{31F69F14-23C4-421E-881E-3F981E102C08}"/>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pPr marL="0" indent="0">
              <a:buNone/>
            </a:pPr>
            <a:endParaRPr lang="en-GB" sz="2400"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D09109E7-9753-49F9-BF75-676352DDBC79}"/>
              </a:ext>
            </a:extLst>
          </p:cNvPr>
          <p:cNvSpPr>
            <a:spLocks noGrp="1"/>
          </p:cNvSpPr>
          <p:nvPr>
            <p:ph type="sldNum" sz="quarter" idx="4"/>
          </p:nvPr>
        </p:nvSpPr>
        <p:spPr/>
        <p:txBody>
          <a:bodyPr/>
          <a:lstStyle/>
          <a:p>
            <a:fld id="{9D4704D4-DAEA-4D4A-A9DC-4373E3AC7101}" type="slidenum">
              <a:rPr lang="en-GB" smtClean="0"/>
              <a:pPr/>
              <a:t>8</a:t>
            </a:fld>
            <a:endParaRPr lang="en-GB" dirty="0"/>
          </a:p>
        </p:txBody>
      </p:sp>
      <p:sp>
        <p:nvSpPr>
          <p:cNvPr id="5" name="Footer Placeholder 4">
            <a:extLst>
              <a:ext uri="{FF2B5EF4-FFF2-40B4-BE49-F238E27FC236}">
                <a16:creationId xmlns:a16="http://schemas.microsoft.com/office/drawing/2014/main" id="{274DEC0A-820F-4A82-A13C-25390607673F}"/>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11" name="Picture 10">
            <a:extLst>
              <a:ext uri="{FF2B5EF4-FFF2-40B4-BE49-F238E27FC236}">
                <a16:creationId xmlns:a16="http://schemas.microsoft.com/office/drawing/2014/main" id="{6EF82EFB-3283-4DA4-91FC-EE8CF50DF5B1}"/>
              </a:ext>
            </a:extLst>
          </p:cNvPr>
          <p:cNvPicPr>
            <a:picLocks noChangeAspect="1"/>
          </p:cNvPicPr>
          <p:nvPr/>
        </p:nvPicPr>
        <p:blipFill>
          <a:blip r:embed="rId3"/>
          <a:stretch>
            <a:fillRect/>
          </a:stretch>
        </p:blipFill>
        <p:spPr>
          <a:xfrm>
            <a:off x="642602" y="2276475"/>
            <a:ext cx="8102264" cy="1667727"/>
          </a:xfrm>
          <a:prstGeom prst="rect">
            <a:avLst/>
          </a:prstGeom>
        </p:spPr>
      </p:pic>
      <p:sp>
        <p:nvSpPr>
          <p:cNvPr id="13" name="Oval 12">
            <a:extLst>
              <a:ext uri="{FF2B5EF4-FFF2-40B4-BE49-F238E27FC236}">
                <a16:creationId xmlns:a16="http://schemas.microsoft.com/office/drawing/2014/main" id="{1FE325DF-139A-48CD-9707-602FC3C07272}"/>
              </a:ext>
            </a:extLst>
          </p:cNvPr>
          <p:cNvSpPr/>
          <p:nvPr/>
        </p:nvSpPr>
        <p:spPr>
          <a:xfrm>
            <a:off x="730902" y="2363304"/>
            <a:ext cx="704879" cy="638174"/>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AF96E7E-00F4-4D34-9181-FCB03ECAD571}"/>
              </a:ext>
            </a:extLst>
          </p:cNvPr>
          <p:cNvSpPr/>
          <p:nvPr/>
        </p:nvSpPr>
        <p:spPr>
          <a:xfrm>
            <a:off x="1538383" y="2369347"/>
            <a:ext cx="2954590" cy="173827"/>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152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7285-A6CF-4F5F-A306-72F93AFE57BA}"/>
              </a:ext>
            </a:extLst>
          </p:cNvPr>
          <p:cNvSpPr>
            <a:spLocks noGrp="1"/>
          </p:cNvSpPr>
          <p:nvPr>
            <p:ph type="title"/>
          </p:nvPr>
        </p:nvSpPr>
        <p:spPr/>
        <p:txBody>
          <a:bodyPr/>
          <a:lstStyle/>
          <a:p>
            <a:r>
              <a:rPr lang="en-GB" sz="3200" dirty="0"/>
              <a:t>Query word cloud</a:t>
            </a:r>
          </a:p>
        </p:txBody>
      </p:sp>
      <p:sp>
        <p:nvSpPr>
          <p:cNvPr id="4" name="Slide Number Placeholder 3">
            <a:extLst>
              <a:ext uri="{FF2B5EF4-FFF2-40B4-BE49-F238E27FC236}">
                <a16:creationId xmlns:a16="http://schemas.microsoft.com/office/drawing/2014/main" id="{12BB0471-E35C-4992-A805-47CB8FF16247}"/>
              </a:ext>
            </a:extLst>
          </p:cNvPr>
          <p:cNvSpPr>
            <a:spLocks noGrp="1"/>
          </p:cNvSpPr>
          <p:nvPr>
            <p:ph type="sldNum" sz="quarter" idx="4"/>
          </p:nvPr>
        </p:nvSpPr>
        <p:spPr/>
        <p:txBody>
          <a:bodyPr/>
          <a:lstStyle/>
          <a:p>
            <a:fld id="{9D4704D4-DAEA-4D4A-A9DC-4373E3AC7101}" type="slidenum">
              <a:rPr lang="en-GB" smtClean="0"/>
              <a:pPr/>
              <a:t>9</a:t>
            </a:fld>
            <a:endParaRPr lang="en-GB" dirty="0"/>
          </a:p>
        </p:txBody>
      </p:sp>
      <p:sp>
        <p:nvSpPr>
          <p:cNvPr id="5" name="Footer Placeholder 4">
            <a:extLst>
              <a:ext uri="{FF2B5EF4-FFF2-40B4-BE49-F238E27FC236}">
                <a16:creationId xmlns:a16="http://schemas.microsoft.com/office/drawing/2014/main" id="{5435CFCB-6D54-42C2-8F96-93BA1CE64E19}"/>
              </a:ext>
            </a:extLst>
          </p:cNvPr>
          <p:cNvSpPr>
            <a:spLocks noGrp="1"/>
          </p:cNvSpPr>
          <p:nvPr>
            <p:ph type="ftr" sz="quarter" idx="3"/>
          </p:nvPr>
        </p:nvSpPr>
        <p:spPr/>
        <p:txBody>
          <a:bodyPr/>
          <a:lstStyle/>
          <a:p>
            <a:r>
              <a:rPr lang="en-US"/>
              <a:t>Copyright © AQA and its licensors. All rights reserved.</a:t>
            </a:r>
            <a:endParaRPr lang="en-US" dirty="0"/>
          </a:p>
        </p:txBody>
      </p:sp>
      <p:pic>
        <p:nvPicPr>
          <p:cNvPr id="6" name="Picture 5">
            <a:extLst>
              <a:ext uri="{FF2B5EF4-FFF2-40B4-BE49-F238E27FC236}">
                <a16:creationId xmlns:a16="http://schemas.microsoft.com/office/drawing/2014/main" id="{CDD1297C-1639-4A54-9E2D-7BBB8B06ECE0}"/>
              </a:ext>
            </a:extLst>
          </p:cNvPr>
          <p:cNvPicPr>
            <a:picLocks noChangeAspect="1"/>
          </p:cNvPicPr>
          <p:nvPr/>
        </p:nvPicPr>
        <p:blipFill>
          <a:blip r:embed="rId3"/>
          <a:stretch>
            <a:fillRect/>
          </a:stretch>
        </p:blipFill>
        <p:spPr>
          <a:xfrm>
            <a:off x="1745673" y="993070"/>
            <a:ext cx="5288973" cy="5145447"/>
          </a:xfrm>
          <a:prstGeom prst="rect">
            <a:avLst/>
          </a:prstGeom>
        </p:spPr>
      </p:pic>
    </p:spTree>
    <p:extLst>
      <p:ext uri="{BB962C8B-B14F-4D97-AF65-F5344CB8AC3E}">
        <p14:creationId xmlns:p14="http://schemas.microsoft.com/office/powerpoint/2010/main" val="178603821"/>
      </p:ext>
    </p:extLst>
  </p:cSld>
  <p:clrMapOvr>
    <a:masterClrMapping/>
  </p:clrMapOvr>
</p:sld>
</file>

<file path=ppt/theme/theme1.xml><?xml version="1.0" encoding="utf-8"?>
<a:theme xmlns:a="http://schemas.openxmlformats.org/drawingml/2006/main" name="AQA presentation master">
  <a:themeElements>
    <a:clrScheme name="Custom 2">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2F71A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AQA presentation master</Template>
  <TotalTime>0</TotalTime>
  <Words>5662</Words>
  <Application>Microsoft Office PowerPoint</Application>
  <PresentationFormat>On-screen Show (4:3)</PresentationFormat>
  <Paragraphs>755</Paragraphs>
  <Slides>43</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Courier New</vt:lpstr>
      <vt:lpstr>AQA presentation master</vt:lpstr>
      <vt:lpstr>ASE Annual Conference: Top 10 questions people ask us</vt:lpstr>
      <vt:lpstr>Welcome</vt:lpstr>
      <vt:lpstr>This meeting will be recorded</vt:lpstr>
      <vt:lpstr>Outline of the session</vt:lpstr>
      <vt:lpstr>When do people contact us?</vt:lpstr>
      <vt:lpstr>How people reach us</vt:lpstr>
      <vt:lpstr>Social media</vt:lpstr>
      <vt:lpstr>Social media – student perceptions</vt:lpstr>
      <vt:lpstr>Query word cloud</vt:lpstr>
      <vt:lpstr>Who contacts us?</vt:lpstr>
      <vt:lpstr>What do students ask us?</vt:lpstr>
      <vt:lpstr>What categories of query do we receive?</vt:lpstr>
      <vt:lpstr>Top 10 questions</vt:lpstr>
      <vt:lpstr>Question 1</vt:lpstr>
      <vt:lpstr>Question 1</vt:lpstr>
      <vt:lpstr>Question 2</vt:lpstr>
      <vt:lpstr>Question 3</vt:lpstr>
      <vt:lpstr>Question 3</vt:lpstr>
      <vt:lpstr>Question 4</vt:lpstr>
      <vt:lpstr>Question 4</vt:lpstr>
      <vt:lpstr>Question 5</vt:lpstr>
      <vt:lpstr>Question 5</vt:lpstr>
      <vt:lpstr>Question 6</vt:lpstr>
      <vt:lpstr>Question 6</vt:lpstr>
      <vt:lpstr>Question 7</vt:lpstr>
      <vt:lpstr>Question 7</vt:lpstr>
      <vt:lpstr>Question 8</vt:lpstr>
      <vt:lpstr>Question 8</vt:lpstr>
      <vt:lpstr>Question 8</vt:lpstr>
      <vt:lpstr>Question 8 </vt:lpstr>
      <vt:lpstr>Question 9</vt:lpstr>
      <vt:lpstr>Question 9</vt:lpstr>
      <vt:lpstr>Question 10</vt:lpstr>
      <vt:lpstr>Question 10</vt:lpstr>
      <vt:lpstr>How you can find answers if the office is closed</vt:lpstr>
      <vt:lpstr>How you can find answers if the office is closed</vt:lpstr>
      <vt:lpstr>Resources</vt:lpstr>
      <vt:lpstr>Resources </vt:lpstr>
      <vt:lpstr>New GCSE science resources</vt:lpstr>
      <vt:lpstr>Any questions?</vt:lpstr>
      <vt:lpstr>How did we do?</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questions ASE 2020</dc:title>
  <dc:creator>AQA</dc:creator>
  <cp:lastPrinted>2017-02-06T11:47:27Z</cp:lastPrinted>
  <dcterms:created xsi:type="dcterms:W3CDTF">2019-10-23T06:38:01Z</dcterms:created>
  <dcterms:modified xsi:type="dcterms:W3CDTF">2020-01-08T10:45:19Z</dcterms:modified>
</cp:coreProperties>
</file>