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3" r:id="rId2"/>
    <p:sldId id="281" r:id="rId3"/>
    <p:sldId id="292" r:id="rId4"/>
    <p:sldId id="326" r:id="rId5"/>
    <p:sldId id="335" r:id="rId6"/>
    <p:sldId id="297" r:id="rId7"/>
    <p:sldId id="305" r:id="rId8"/>
    <p:sldId id="306" r:id="rId9"/>
    <p:sldId id="336" r:id="rId10"/>
    <p:sldId id="321" r:id="rId11"/>
    <p:sldId id="337" r:id="rId12"/>
    <p:sldId id="338" r:id="rId13"/>
    <p:sldId id="339" r:id="rId14"/>
    <p:sldId id="340" r:id="rId15"/>
    <p:sldId id="341" r:id="rId16"/>
    <p:sldId id="334" r:id="rId17"/>
    <p:sldId id="323" r:id="rId18"/>
    <p:sldId id="342" r:id="rId19"/>
    <p:sldId id="328" r:id="rId20"/>
    <p:sldId id="343" r:id="rId21"/>
    <p:sldId id="344" r:id="rId22"/>
    <p:sldId id="345" r:id="rId23"/>
    <p:sldId id="346" r:id="rId24"/>
    <p:sldId id="347" r:id="rId25"/>
    <p:sldId id="327" r:id="rId26"/>
  </p:sldIdLst>
  <p:sldSz cx="9144000" cy="6858000" type="screen4x3"/>
  <p:notesSz cx="7023100" cy="9309100"/>
  <p:embeddedFontLst>
    <p:embeddedFont>
      <p:font typeface="AQA Chevin Pro DemiBold" panose="020F0703030000060003" pitchFamily="34" charset="0"/>
      <p:bold r:id="rId29"/>
      <p:boldItalic r:id="rId30"/>
    </p:embeddedFont>
    <p:embeddedFont>
      <p:font typeface="AQA Chevin Pro Light" panose="020F0303030000060003" pitchFamily="34" charset="0"/>
      <p:regular r:id="rId31"/>
      <p:italic r:id="rId32"/>
    </p:embeddedFont>
    <p:embeddedFont>
      <p:font typeface="AQA Chevin Pro Medium" panose="020F0603030000060003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A1277E-EE90-465D-B6B5-0D7198C0D3F9}">
          <p14:sldIdLst>
            <p14:sldId id="263"/>
            <p14:sldId id="281"/>
            <p14:sldId id="292"/>
            <p14:sldId id="326"/>
            <p14:sldId id="335"/>
            <p14:sldId id="297"/>
            <p14:sldId id="305"/>
            <p14:sldId id="306"/>
            <p14:sldId id="336"/>
          </p14:sldIdLst>
        </p14:section>
        <p14:section name="Untitled Section" id="{96A02001-81B7-4E80-8823-6EADFA59AA0F}">
          <p14:sldIdLst>
            <p14:sldId id="321"/>
            <p14:sldId id="337"/>
            <p14:sldId id="338"/>
            <p14:sldId id="339"/>
            <p14:sldId id="340"/>
            <p14:sldId id="341"/>
            <p14:sldId id="334"/>
            <p14:sldId id="323"/>
            <p14:sldId id="342"/>
            <p14:sldId id="328"/>
            <p14:sldId id="343"/>
            <p14:sldId id="344"/>
            <p14:sldId id="345"/>
            <p14:sldId id="346"/>
            <p14:sldId id="347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yant, Jane" initials="BJ" lastIdx="1" clrIdx="6">
    <p:extLst>
      <p:ext uri="{19B8F6BF-5375-455C-9EA6-DF929625EA0E}">
        <p15:presenceInfo xmlns:p15="http://schemas.microsoft.com/office/powerpoint/2012/main" userId="S-1-5-21-1757981266-1078081533-725345543-2788" providerId="AD"/>
      </p:ext>
    </p:extLst>
  </p:cmAuthor>
  <p:cmAuthor id="1" name="Jackson, Emma" initials="JE" lastIdx="7" clrIdx="0">
    <p:extLst/>
  </p:cmAuthor>
  <p:cmAuthor id="8" name="Bairstow, Rebecca" initials="BR" lastIdx="28" clrIdx="7">
    <p:extLst>
      <p:ext uri="{19B8F6BF-5375-455C-9EA6-DF929625EA0E}">
        <p15:presenceInfo xmlns:p15="http://schemas.microsoft.com/office/powerpoint/2012/main" userId="S-1-5-21-1757981266-1078081533-725345543-121820" providerId="AD"/>
      </p:ext>
    </p:extLst>
  </p:cmAuthor>
  <p:cmAuthor id="2" name="Muncey, Stacey" initials="MS" lastIdx="2" clrIdx="1"/>
  <p:cmAuthor id="3" name="Neville, Deb" initials="ND" lastIdx="25" clrIdx="2">
    <p:extLst>
      <p:ext uri="{19B8F6BF-5375-455C-9EA6-DF929625EA0E}">
        <p15:presenceInfo xmlns:p15="http://schemas.microsoft.com/office/powerpoint/2012/main" userId="S-1-5-21-1757981266-1078081533-725345543-961762" providerId="AD"/>
      </p:ext>
    </p:extLst>
  </p:cmAuthor>
  <p:cmAuthor id="4" name="Bird, Kathryn" initials="BK" lastIdx="7" clrIdx="3">
    <p:extLst>
      <p:ext uri="{19B8F6BF-5375-455C-9EA6-DF929625EA0E}">
        <p15:presenceInfo xmlns:p15="http://schemas.microsoft.com/office/powerpoint/2012/main" userId="S-1-5-21-1757981266-1078081533-725345543-88405" providerId="AD"/>
      </p:ext>
    </p:extLst>
  </p:cmAuthor>
  <p:cmAuthor id="5" name="Jennifer Obaditch" initials="JO" lastIdx="8" clrIdx="4">
    <p:extLst>
      <p:ext uri="{19B8F6BF-5375-455C-9EA6-DF929625EA0E}">
        <p15:presenceInfo xmlns:p15="http://schemas.microsoft.com/office/powerpoint/2012/main" userId="S-1-5-21-1757981266-1078081533-725345543-109400" providerId="AD"/>
      </p:ext>
    </p:extLst>
  </p:cmAuthor>
  <p:cmAuthor id="6" name="Woodbridge, Zoe" initials="WZ" lastIdx="4" clrIdx="5">
    <p:extLst>
      <p:ext uri="{19B8F6BF-5375-455C-9EA6-DF929625EA0E}">
        <p15:presenceInfo xmlns:p15="http://schemas.microsoft.com/office/powerpoint/2012/main" userId="S-1-5-21-1757981266-1078081533-725345543-121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62D"/>
    <a:srgbClr val="91BCD7"/>
    <a:srgbClr val="6464A0"/>
    <a:srgbClr val="72AACC"/>
    <a:srgbClr val="B0CFE2"/>
    <a:srgbClr val="326889"/>
    <a:srgbClr val="EDF7F6"/>
    <a:srgbClr val="6B71A9"/>
    <a:srgbClr val="E6E6E6"/>
    <a:srgbClr val="F7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7" autoAdjust="0"/>
    <p:restoredTop sz="86094" autoAdjust="0"/>
  </p:normalViewPr>
  <p:slideViewPr>
    <p:cSldViewPr snapToGrid="0" snapToObjects="1" showGuides="1">
      <p:cViewPr varScale="1">
        <p:scale>
          <a:sx n="82" d="100"/>
          <a:sy n="82" d="100"/>
        </p:scale>
        <p:origin x="298" y="72"/>
      </p:cViewPr>
      <p:guideLst>
        <p:guide orient="horz" pos="2183"/>
        <p:guide pos="3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b="0" dirty="0">
                <a:solidFill>
                  <a:schemeClr val="tx1"/>
                </a:solidFill>
              </a:rPr>
              <a:t>Students that progress</a:t>
            </a:r>
            <a:r>
              <a:rPr lang="en-GB" sz="1600" b="0" baseline="0" dirty="0">
                <a:solidFill>
                  <a:schemeClr val="tx1"/>
                </a:solidFill>
              </a:rPr>
              <a:t> from first year</a:t>
            </a:r>
            <a:br>
              <a:rPr lang="en-GB" sz="1600" b="0" baseline="0" dirty="0">
                <a:solidFill>
                  <a:schemeClr val="tx1"/>
                </a:solidFill>
              </a:rPr>
            </a:br>
            <a:r>
              <a:rPr lang="en-GB" sz="1600" b="0" baseline="0" dirty="0">
                <a:solidFill>
                  <a:schemeClr val="tx1"/>
                </a:solidFill>
              </a:rPr>
              <a:t>to second year at University of Southampton</a:t>
            </a:r>
            <a:endParaRPr lang="en-GB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558373550034967"/>
          <c:y val="5.38656497621305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70456140580228"/>
          <c:y val="0.16066284707442272"/>
          <c:w val="0.76536854756805917"/>
          <c:h val="0.69677905443586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EPQ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</c:v>
                </c:pt>
                <c:pt idx="1">
                  <c:v>0.94</c:v>
                </c:pt>
                <c:pt idx="2">
                  <c:v>0.93</c:v>
                </c:pt>
                <c:pt idx="3">
                  <c:v>0.94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B-41C8-992B-188EE7951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EPQ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0.89</c:v>
                </c:pt>
                <c:pt idx="1">
                  <c:v>0.88</c:v>
                </c:pt>
                <c:pt idx="2">
                  <c:v>0.86</c:v>
                </c:pt>
                <c:pt idx="3">
                  <c:v>0.88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B-41C8-992B-188EE7951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4"/>
        <c:axId val="169220736"/>
        <c:axId val="169231104"/>
      </c:barChart>
      <c:catAx>
        <c:axId val="169220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1104"/>
        <c:crosses val="autoZero"/>
        <c:auto val="1"/>
        <c:lblAlgn val="ctr"/>
        <c:lblOffset val="100"/>
        <c:noMultiLvlLbl val="0"/>
      </c:catAx>
      <c:valAx>
        <c:axId val="16923110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20736"/>
        <c:crosses val="autoZero"/>
        <c:crossBetween val="between"/>
      </c:valAx>
      <c:spPr>
        <a:noFill/>
        <a:ln>
          <a:solidFill>
            <a:schemeClr val="tx1">
              <a:alpha val="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8571785743758269"/>
          <c:y val="0.23256096095917941"/>
          <c:w val="0.11428213582431551"/>
          <c:h val="0.16229060240287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b="0" baseline="0" dirty="0">
                <a:solidFill>
                  <a:schemeClr val="tx1"/>
                </a:solidFill>
              </a:rPr>
              <a:t>University of Southampton student achieving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b="0" baseline="0" dirty="0">
                <a:solidFill>
                  <a:schemeClr val="tx1"/>
                </a:solidFill>
              </a:rPr>
              <a:t>First Class Honours or Upper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600" b="0" baseline="0" dirty="0">
                <a:solidFill>
                  <a:schemeClr val="tx1"/>
                </a:solidFill>
              </a:rPr>
              <a:t>Second Class Honours</a:t>
            </a:r>
          </a:p>
        </c:rich>
      </c:tx>
      <c:layout>
        <c:manualLayout>
          <c:xMode val="edge"/>
          <c:yMode val="edge"/>
          <c:x val="0.15187160681225997"/>
          <c:y val="0.10855708175878466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40959262161341"/>
          <c:y val="0.22476535153602695"/>
          <c:w val="0.76280248615286061"/>
          <c:h val="0.65591319718575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EPQ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0.89</c:v>
                </c:pt>
                <c:pt idx="2">
                  <c:v>0.85</c:v>
                </c:pt>
                <c:pt idx="3">
                  <c:v>0.89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5-4C9A-9FBA-B2677868D2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EPQ</c:v>
                </c:pt>
              </c:strCache>
            </c:strRef>
          </c:tx>
          <c:spPr>
            <a:solidFill>
              <a:srgbClr val="EB96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</c:v>
                </c:pt>
                <c:pt idx="1">
                  <c:v>0.82</c:v>
                </c:pt>
                <c:pt idx="2">
                  <c:v>0.8</c:v>
                </c:pt>
                <c:pt idx="3">
                  <c:v>0.83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5-4C9A-9FBA-B2677868D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4"/>
        <c:axId val="169985536"/>
        <c:axId val="169987456"/>
      </c:barChart>
      <c:catAx>
        <c:axId val="16998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87456"/>
        <c:crosses val="autoZero"/>
        <c:auto val="1"/>
        <c:lblAlgn val="ctr"/>
        <c:lblOffset val="100"/>
        <c:noMultiLvlLbl val="0"/>
      </c:catAx>
      <c:valAx>
        <c:axId val="169987456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8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26589221190398"/>
          <c:y val="0.4349122239235898"/>
          <c:w val="0.1267341170375911"/>
          <c:h val="0.13844478541778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32ECE56-7028-4606-83C7-598AD64DE208}" type="datetime1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1623BF-C8F9-49A8-8B07-69A951125D76}" type="datetime1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35E574-78DD-47DD-8595-0EF33EB825CC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0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DDCE44-1387-4C36-AE0F-CCC62C72A058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0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4CCB44-8B5B-4454-811C-F19CF0B6C46F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5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11EAB5-39C0-4590-BC2B-26237FEDA1EB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8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3AA391-E92B-4383-8D8E-52D67560AF04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0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BE6EC8F-FF91-4DA8-8EEB-F62BD936817B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35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isn’t your ordinary A-level. You really can do an EPQ in anything. What are you passionate about? What annoys you? What have you always wanted to know more about?</a:t>
            </a:r>
          </a:p>
          <a:p>
            <a:endParaRPr lang="en-GB" dirty="0"/>
          </a:p>
          <a:p>
            <a:r>
              <a:rPr lang="en-GB" dirty="0"/>
              <a:t>Take a look at some of these examples of past EPQs.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0A50C9-15F4-4011-87F7-D56B9815EDA2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1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6A533B6-24A3-4F2C-82F1-DC523332A3DB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30A4699-B362-4093-BC03-7EBD7DCC9D80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5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B40729-88AF-41A5-A46A-D68DA6F87B4C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3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9355CC-FB4B-4FC3-83F0-140D3AC33D72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407AC75-2779-403F-B307-CB102B7873E8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12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D27B953-3151-4C24-AE2B-CB5A3EECF6A9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3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17F581-1280-448C-BB8C-A819986A4B95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1303C7-23D5-4A43-8310-43807C09F3BB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D63E779-A395-4197-9E3C-A4832F3CCF12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438693-6A3F-44E1-AB25-407808150153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9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CEE121-21D9-4ECF-8586-BD9BA6DADAF4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C879DF-E42F-4580-B969-7D5E8A6F02C9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071457B-6292-4AB7-A9C2-F2D75B15ECE1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288E3C-592B-4E04-A53A-E65C9FFDA8D4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22380D-01F0-4DC8-9941-0A2A3F05F1DB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23" y="6617829"/>
            <a:ext cx="3013415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rgbClr val="327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18E518-4FB3-4FBE-9043-595F2810CB1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4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title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F20289-3C98-4497-BEAB-A42FEBC762D6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QA_New_logo_20mm_no_strapline_WHITEOUT_RGB.png">
            <a:extLst>
              <a:ext uri="{FF2B5EF4-FFF2-40B4-BE49-F238E27FC236}">
                <a16:creationId xmlns:a16="http://schemas.microsoft.com/office/drawing/2014/main" id="{DE69303D-2315-4BBF-866B-7A0881F1A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E5885-138D-465A-87A6-28BC70770EAF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16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5E20C6-0A66-4976-99B6-7966E9A59F7D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rgbClr val="E16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E16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1168CA-8D82-4000-917D-361437A394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title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F20289-3C98-4497-BEAB-A42FEBC762D6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QA_New_logo_20mm_no_strapline_WHITEOUT_RGB.png">
            <a:extLst>
              <a:ext uri="{FF2B5EF4-FFF2-40B4-BE49-F238E27FC236}">
                <a16:creationId xmlns:a16="http://schemas.microsoft.com/office/drawing/2014/main" id="{DE69303D-2315-4BBF-866B-7A0881F1A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E5885-138D-465A-87A6-28BC70770EAF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7C3778-CA99-4FCA-AFEA-147B88D8D3AA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8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67A66F-16B3-40FA-89B0-3C7CB7396E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 Dark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23869" y="6617829"/>
            <a:ext cx="2930969" cy="241200"/>
          </a:xfr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7FE7A-CD5D-4EB5-BA24-5B70F4B77BE6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3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QA_New_logo_20mm_no_strapline_WHITEOUT_RGB.png">
            <a:extLst>
              <a:ext uri="{FF2B5EF4-FFF2-40B4-BE49-F238E27FC236}">
                <a16:creationId xmlns:a16="http://schemas.microsoft.com/office/drawing/2014/main" id="{8CE9798F-E84F-4867-A4B2-8E092AF5E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8E477-AA99-4239-AB57-FAD6C916B3E6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1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31364" y="6617829"/>
            <a:ext cx="2923474" cy="241200"/>
          </a:xfrm>
        </p:spPr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7C3778-CA99-4FCA-AFEA-147B88D8D3AA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9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rgbClr val="C87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1403" y="6617829"/>
            <a:ext cx="2983435" cy="241200"/>
          </a:xfr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C87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683C7F-8052-488C-9E81-53F4600E9A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3849" y="6617829"/>
            <a:ext cx="2900989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bg1"/>
                </a:solidFill>
                <a:latin typeface="+mn-lt"/>
                <a:cs typeface="AQA Chevin Pro Light"/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23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title Dark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8918" y="6617829"/>
            <a:ext cx="3005920" cy="241200"/>
          </a:xfr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7FE7A-CD5D-4EB5-BA24-5B70F4B77BE6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3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QA_New_logo_20mm_no_strapline_WHITEOUT_RGB.png">
            <a:extLst>
              <a:ext uri="{FF2B5EF4-FFF2-40B4-BE49-F238E27FC236}">
                <a16:creationId xmlns:a16="http://schemas.microsoft.com/office/drawing/2014/main" id="{8CE9798F-E84F-4867-A4B2-8E092AF5E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8E477-AA99-4239-AB57-FAD6C916B3E6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4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B81B4A-A1CA-4D1E-A91E-E520198E6CCF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4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51F05E-FFA4-4CB9-BA4F-2B86B828D99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2633D-A6A7-4D84-88D5-6B316BD04714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41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5E4EA5-E3D5-40DC-81B5-C5335F23674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Dark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QA_New_logo_20mm_no_strapline_WHITEOUT_RGB.png">
            <a:extLst>
              <a:ext uri="{FF2B5EF4-FFF2-40B4-BE49-F238E27FC236}">
                <a16:creationId xmlns:a16="http://schemas.microsoft.com/office/drawing/2014/main" id="{8CE9798F-E84F-4867-A4B2-8E092AF5E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2B4C3B-DD4F-4A4F-8A6B-ECD7893CC58D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3F58F2-0328-428D-86D2-53C347B3FCB5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3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0BE2B4-E6D0-4275-AB1E-94C3DA8D784A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4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189A21-A8EE-45CB-ABBF-C88AB9B8E8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title Dark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QA_New_logo_20mm_no_strapline_WHITEOUT_RGB.png">
            <a:extLst>
              <a:ext uri="{FF2B5EF4-FFF2-40B4-BE49-F238E27FC236}">
                <a16:creationId xmlns:a16="http://schemas.microsoft.com/office/drawing/2014/main" id="{8CE9798F-E84F-4867-A4B2-8E092AF5E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2B4C3B-DD4F-4A4F-8A6B-ECD7893CC58D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E4749-27BA-491C-9444-AB85C32EFD8C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3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1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esent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65C499-4327-49F4-998D-11908652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D5BF6-1DBA-4F67-A73E-593BB880F37A}"/>
              </a:ext>
            </a:extLst>
          </p:cNvPr>
          <p:cNvCxnSpPr>
            <a:cxnSpLocks/>
          </p:cNvCxnSpPr>
          <p:nvPr userDrawn="1"/>
        </p:nvCxnSpPr>
        <p:spPr>
          <a:xfrm>
            <a:off x="0" y="961293"/>
            <a:ext cx="85852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51596B02-BA54-44D3-9DD2-CB1C6D618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873D85-5069-4BBE-B1EC-2B281F6D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0BE2B4-E6D0-4275-AB1E-94C3DA8D784A}"/>
              </a:ext>
            </a:extLst>
          </p:cNvPr>
          <p:cNvCxnSpPr>
            <a:cxnSpLocks/>
          </p:cNvCxnSpPr>
          <p:nvPr userDrawn="1"/>
        </p:nvCxnSpPr>
        <p:spPr>
          <a:xfrm>
            <a:off x="0" y="6342186"/>
            <a:ext cx="70068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3869" y="6617829"/>
            <a:ext cx="2930969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bg1"/>
                </a:solidFill>
                <a:latin typeface="+mn-lt"/>
                <a:cs typeface="AQA Chevin Pro Light"/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4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02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75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913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70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6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 Dark Bri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D5339D-A585-4385-A869-D53EBF7C9419}"/>
              </a:ext>
            </a:extLst>
          </p:cNvPr>
          <p:cNvSpPr/>
          <p:nvPr userDrawn="1"/>
        </p:nvSpPr>
        <p:spPr>
          <a:xfrm>
            <a:off x="7006856" y="6138517"/>
            <a:ext cx="1331577" cy="72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53AB-A559-4CEF-A48F-E6C724D41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3996" cy="6857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295C-ECD3-4966-8452-125A06688E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401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F16076-A148-4F25-9081-951247FB5D0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9EE175-B2E6-444E-B5C1-E278F909E5E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1"/>
            <a:ext cx="8045200" cy="4679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459617"/>
            <a:ext cx="8045200" cy="4847484"/>
          </a:xfrm>
        </p:spPr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492298"/>
            <a:ext cx="3190875" cy="4641301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113F9F-6A92-4A0C-BC1C-C016601D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4592716" cy="4674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02747"/>
            <a:ext cx="8045200" cy="484748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889" y="6617829"/>
            <a:ext cx="2960949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93" r:id="rId3"/>
    <p:sldLayoutId id="2147483679" r:id="rId4"/>
    <p:sldLayoutId id="2147483677" r:id="rId5"/>
    <p:sldLayoutId id="2147483680" r:id="rId6"/>
    <p:sldLayoutId id="2147483662" r:id="rId7"/>
    <p:sldLayoutId id="2147483664" r:id="rId8"/>
    <p:sldLayoutId id="2147483665" r:id="rId9"/>
    <p:sldLayoutId id="2147483684" r:id="rId10"/>
    <p:sldLayoutId id="2147483689" r:id="rId11"/>
    <p:sldLayoutId id="2147483697" r:id="rId12"/>
    <p:sldLayoutId id="2147483669" r:id="rId13"/>
    <p:sldLayoutId id="2147483705" r:id="rId14"/>
    <p:sldLayoutId id="2147483706" r:id="rId15"/>
    <p:sldLayoutId id="2147483670" r:id="rId16"/>
    <p:sldLayoutId id="2147483690" r:id="rId17"/>
    <p:sldLayoutId id="2147483694" r:id="rId18"/>
    <p:sldLayoutId id="2147483671" r:id="rId19"/>
    <p:sldLayoutId id="2147483704" r:id="rId20"/>
    <p:sldLayoutId id="2147483692" r:id="rId21"/>
    <p:sldLayoutId id="2147483674" r:id="rId22"/>
    <p:sldLayoutId id="2147483698" r:id="rId23"/>
    <p:sldLayoutId id="2147483673" r:id="rId24"/>
    <p:sldLayoutId id="2147483695" r:id="rId25"/>
    <p:sldLayoutId id="2147483696" r:id="rId26"/>
    <p:sldLayoutId id="2147483675" r:id="rId27"/>
    <p:sldLayoutId id="2147483707" r:id="rId28"/>
    <p:sldLayoutId id="2147483708" r:id="rId29"/>
    <p:sldLayoutId id="2147483676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9" r:id="rId3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6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subjects/projects/project-qualifications/EPQ-7993/teaching-resources?f.Resource+type%7C6=Community+link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ds.ac.uk/download/downloads/id/1367/research_and_study_skills_programme_202021.pdf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extended-project-qualific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1DEC0C-3895-4F86-AC4C-0EB2F681C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079364" y="5702300"/>
            <a:ext cx="2497137" cy="23177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Jennifer Obaditch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ASE Conference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C79898-D610-4796-BA4C-88126D6FB202}"/>
              </a:ext>
            </a:extLst>
          </p:cNvPr>
          <p:cNvCxnSpPr>
            <a:cxnSpLocks/>
          </p:cNvCxnSpPr>
          <p:nvPr/>
        </p:nvCxnSpPr>
        <p:spPr>
          <a:xfrm>
            <a:off x="4079364" y="5538019"/>
            <a:ext cx="224769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What’s in an EPQ?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1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Where the journey starts: What’s in an EPQ?</a:t>
            </a:r>
            <a:endParaRPr lang="en-US" dirty="0">
              <a:latin typeface="AQA Chevin Pro Light" panose="020F03030300000600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GB" dirty="0">
              <a:solidFill>
                <a:srgbClr val="3273A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B1428-A7BD-4A02-B344-4B4CE6C8D3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80076"/>
            <a:ext cx="9143879" cy="37938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219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227E4D0-533F-473F-970F-15698CF89720}"/>
              </a:ext>
            </a:extLst>
          </p:cNvPr>
          <p:cNvSpPr/>
          <p:nvPr/>
        </p:nvSpPr>
        <p:spPr>
          <a:xfrm>
            <a:off x="0" y="5151872"/>
            <a:ext cx="9144000" cy="1465958"/>
          </a:xfrm>
          <a:prstGeom prst="rect">
            <a:avLst/>
          </a:prstGeom>
          <a:gradFill>
            <a:gsLst>
              <a:gs pos="65000">
                <a:schemeClr val="bg2">
                  <a:alpha val="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464A0"/>
                </a:solidFill>
                <a:latin typeface="AQA Chevin Pro Light" panose="020F0303030000060003" pitchFamily="34" charset="0"/>
              </a:rPr>
              <a:t>Presenting the outcome</a:t>
            </a:r>
            <a:endParaRPr lang="en-GB" dirty="0">
              <a:solidFill>
                <a:srgbClr val="6464A0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12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224C9-4CA3-4B1D-8096-CD667DE74801}"/>
              </a:ext>
            </a:extLst>
          </p:cNvPr>
          <p:cNvGrpSpPr/>
          <p:nvPr/>
        </p:nvGrpSpPr>
        <p:grpSpPr>
          <a:xfrm>
            <a:off x="480616" y="1434544"/>
            <a:ext cx="2553330" cy="3533696"/>
            <a:chOff x="480616" y="2035648"/>
            <a:chExt cx="2553330" cy="34082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7A2104E-3613-4C8F-8D04-B91CC97204D7}"/>
                </a:ext>
              </a:extLst>
            </p:cNvPr>
            <p:cNvGrpSpPr/>
            <p:nvPr/>
          </p:nvGrpSpPr>
          <p:grpSpPr>
            <a:xfrm>
              <a:off x="480616" y="2035648"/>
              <a:ext cx="2553330" cy="3408224"/>
              <a:chOff x="608211" y="2386528"/>
              <a:chExt cx="1519200" cy="2027851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4987E21-6990-4384-80B2-EEF4F144650B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2027851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2E4A40E-F207-4551-8FF1-C7A24ABC4767}"/>
                  </a:ext>
                </a:extLst>
              </p:cNvPr>
              <p:cNvSpPr/>
              <p:nvPr/>
            </p:nvSpPr>
            <p:spPr>
              <a:xfrm>
                <a:off x="679570" y="2451477"/>
                <a:ext cx="1373625" cy="18937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tIns="1080000" rIns="180000" bIns="180000" rtlCol="0" anchor="t" anchorCtr="0"/>
              <a:lstStyle/>
              <a:p>
                <a:r>
                  <a:rPr lang="en-GB" baseline="30000" dirty="0">
                    <a:solidFill>
                      <a:schemeClr val="tx2"/>
                    </a:solidFill>
                    <a:latin typeface="AQA Chevin Pro DemiBold" panose="020F0703030000060003" pitchFamily="34" charset="0"/>
                  </a:rPr>
                  <a:t>5000 words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A formal academic report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Research based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Fully referenced</a:t>
                </a:r>
              </a:p>
              <a:p>
                <a:endParaRPr lang="en-GB" baseline="30000" dirty="0">
                  <a:solidFill>
                    <a:schemeClr val="tx2"/>
                  </a:solidFill>
                  <a:latin typeface="AQA Chevin Pro DemiBold" panose="020F0703030000060003" pitchFamily="34" charset="0"/>
                </a:endParaRPr>
              </a:p>
              <a:p>
                <a:endParaRPr lang="en-GB" baseline="30000" dirty="0">
                  <a:solidFill>
                    <a:schemeClr val="tx2"/>
                  </a:solidFill>
                  <a:latin typeface="AQA Chevin Pro Light" panose="020F0303030000060003" pitchFamily="34" charset="0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2FB9A4B-3156-48C1-98C7-6EC80F912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085" y="2437342"/>
                <a:ext cx="442594" cy="442594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6CD4D3-7DD4-4B5B-9CA5-75378ED1F008}"/>
                </a:ext>
              </a:extLst>
            </p:cNvPr>
            <p:cNvSpPr/>
            <p:nvPr/>
          </p:nvSpPr>
          <p:spPr>
            <a:xfrm>
              <a:off x="600550" y="2815838"/>
              <a:ext cx="2308661" cy="2817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16000" bIns="108000" rtlCol="0" anchor="ctr"/>
            <a:lstStyle/>
            <a:p>
              <a:pPr algn="ctr"/>
              <a:r>
                <a:rPr lang="en-GB" b="1" baseline="30000" dirty="0">
                  <a:solidFill>
                    <a:schemeClr val="bg1"/>
                  </a:solidFill>
                  <a:latin typeface="+mj-lt"/>
                </a:rPr>
                <a:t>Written report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6BEB47-657C-41FA-A865-C67056EC44BB}"/>
              </a:ext>
            </a:extLst>
          </p:cNvPr>
          <p:cNvGrpSpPr/>
          <p:nvPr/>
        </p:nvGrpSpPr>
        <p:grpSpPr>
          <a:xfrm>
            <a:off x="3321476" y="1434544"/>
            <a:ext cx="2553330" cy="3533696"/>
            <a:chOff x="3321476" y="2035648"/>
            <a:chExt cx="2553330" cy="340822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1AD5D38-B8B0-4E9E-8AEF-E6FA690CF3A0}"/>
                </a:ext>
              </a:extLst>
            </p:cNvPr>
            <p:cNvGrpSpPr/>
            <p:nvPr/>
          </p:nvGrpSpPr>
          <p:grpSpPr>
            <a:xfrm>
              <a:off x="3321476" y="2035648"/>
              <a:ext cx="2553330" cy="3408223"/>
              <a:chOff x="608211" y="2386528"/>
              <a:chExt cx="1519200" cy="202785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E84837B-8EB3-4366-B332-8F13F3BAB61C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202785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3A4128-5F8E-44A4-A800-8356903A7700}"/>
                  </a:ext>
                </a:extLst>
              </p:cNvPr>
              <p:cNvSpPr/>
              <p:nvPr/>
            </p:nvSpPr>
            <p:spPr>
              <a:xfrm>
                <a:off x="679570" y="2451477"/>
                <a:ext cx="1373625" cy="19045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tIns="1080000" rIns="180000" bIns="180000" rtlCol="0" anchor="t" anchorCtr="0"/>
              <a:lstStyle/>
              <a:p>
                <a:r>
                  <a:rPr lang="en-GB" baseline="30000" dirty="0">
                    <a:solidFill>
                      <a:srgbClr val="522583"/>
                    </a:solidFill>
                    <a:latin typeface="AQA Chevin Pro DemiBold" panose="020F0703030000060003" pitchFamily="34" charset="0"/>
                  </a:rPr>
                  <a:t>Minimum 1,000 word report and something the student creates, for example: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an engineered piece of work; a robot or a model aeroplane etc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a play, written, produced, or directed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an original musical composition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a computer programme or  website.</a:t>
                </a:r>
              </a:p>
              <a:p>
                <a:endParaRPr lang="en-GB" baseline="30000" dirty="0">
                  <a:solidFill>
                    <a:srgbClr val="522583"/>
                  </a:solidFill>
                  <a:latin typeface="AQA Chevin Pro Light" panose="020F0303030000060003" pitchFamily="34" charset="0"/>
                </a:endParaRP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F35B791-599E-497F-9A9E-F63542FE3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5475" y="2437342"/>
                <a:ext cx="441815" cy="442594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A36A99-4352-4171-BFCE-2C7F7B9549FD}"/>
                </a:ext>
              </a:extLst>
            </p:cNvPr>
            <p:cNvSpPr/>
            <p:nvPr/>
          </p:nvSpPr>
          <p:spPr>
            <a:xfrm>
              <a:off x="3441410" y="2811799"/>
              <a:ext cx="2308661" cy="2817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16000" bIns="108000" rtlCol="0" anchor="ctr"/>
            <a:lstStyle/>
            <a:p>
              <a:pPr algn="ctr"/>
              <a:r>
                <a:rPr lang="en-GB" b="1" baseline="30000" dirty="0">
                  <a:solidFill>
                    <a:schemeClr val="bg1"/>
                  </a:solidFill>
                </a:rPr>
                <a:t>Artefact with written report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6D79F-B461-4724-9116-E158A264B757}"/>
              </a:ext>
            </a:extLst>
          </p:cNvPr>
          <p:cNvGrpSpPr/>
          <p:nvPr/>
        </p:nvGrpSpPr>
        <p:grpSpPr>
          <a:xfrm>
            <a:off x="6146069" y="1434544"/>
            <a:ext cx="2553330" cy="3532310"/>
            <a:chOff x="6146069" y="2035648"/>
            <a:chExt cx="2553330" cy="340822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2AA8B8E-4DC2-44D6-903C-C9EC12CCFAD8}"/>
                </a:ext>
              </a:extLst>
            </p:cNvPr>
            <p:cNvGrpSpPr/>
            <p:nvPr/>
          </p:nvGrpSpPr>
          <p:grpSpPr>
            <a:xfrm>
              <a:off x="6146069" y="2035648"/>
              <a:ext cx="2553330" cy="3408224"/>
              <a:chOff x="608211" y="2386528"/>
              <a:chExt cx="1519200" cy="202785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6F0C2FD-D76C-4D1C-B1EF-A43E81F16947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2027851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rgbClr val="6B71A9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B99EBA8-4EAF-4DA2-ADA1-E9DC4C91F9C7}"/>
                  </a:ext>
                </a:extLst>
              </p:cNvPr>
              <p:cNvSpPr/>
              <p:nvPr/>
            </p:nvSpPr>
            <p:spPr>
              <a:xfrm>
                <a:off x="679570" y="2451477"/>
                <a:ext cx="1373625" cy="18933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A0">
                    <a:alpha val="5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tIns="1080000" rIns="180000" bIns="180000" rtlCol="0" anchor="t" anchorCtr="0"/>
              <a:lstStyle/>
              <a:p>
                <a:r>
                  <a:rPr lang="en-GB" baseline="30000" dirty="0">
                    <a:solidFill>
                      <a:srgbClr val="522583"/>
                    </a:solidFill>
                    <a:latin typeface="AQA Chevin Pro DemiBold" panose="020F0703030000060003" pitchFamily="34" charset="0"/>
                  </a:rPr>
                  <a:t>A shared vision?</a:t>
                </a:r>
                <a:br>
                  <a:rPr lang="en-GB" baseline="30000" dirty="0">
                    <a:solidFill>
                      <a:srgbClr val="522583"/>
                    </a:solidFill>
                    <a:latin typeface="AQA Chevin Pro DemiBold" panose="020F0703030000060003" pitchFamily="34" charset="0"/>
                  </a:rPr>
                </a:br>
                <a:r>
                  <a:rPr lang="en-GB" baseline="30000" dirty="0">
                    <a:solidFill>
                      <a:srgbClr val="522583"/>
                    </a:solidFill>
                    <a:latin typeface="AQA Chevin Pro Light" panose="020F0303030000060003" pitchFamily="34" charset="0"/>
                  </a:rPr>
                  <a:t>Students can work in a group and create together, developing their individual EPQ along the way.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AF47C15-D697-4B05-966F-B7EB94C13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085" y="2437342"/>
                <a:ext cx="442594" cy="442594"/>
              </a:xfrm>
              <a:prstGeom prst="rect">
                <a:avLst/>
              </a:prstGeom>
            </p:spPr>
          </p:pic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DB30CB3-C19B-4F25-8D83-56ECA8E77146}"/>
                </a:ext>
              </a:extLst>
            </p:cNvPr>
            <p:cNvSpPr/>
            <p:nvPr/>
          </p:nvSpPr>
          <p:spPr>
            <a:xfrm>
              <a:off x="6266001" y="2815838"/>
              <a:ext cx="2308661" cy="281763"/>
            </a:xfrm>
            <a:prstGeom prst="rect">
              <a:avLst/>
            </a:prstGeom>
            <a:solidFill>
              <a:srgbClr val="6B71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16000" bIns="108000" rtlCol="0" anchor="ctr"/>
            <a:lstStyle/>
            <a:p>
              <a:pPr algn="ctr"/>
              <a:r>
                <a:rPr lang="en-GB" b="1" baseline="30000" dirty="0">
                  <a:solidFill>
                    <a:schemeClr val="bg1"/>
                  </a:solidFill>
                  <a:latin typeface="+mj-lt"/>
                </a:rPr>
                <a:t>Group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54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AQA Chevin Pro Light" panose="020F0303030000060003" pitchFamily="34" charset="0"/>
              </a:rPr>
              <a:t>30 hours supervised learning…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8045199" cy="46078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30 hours of learning – the taught element.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These may not be typical lessons and could be:</a:t>
            </a:r>
          </a:p>
          <a:p>
            <a:r>
              <a:rPr lang="en-GB" dirty="0"/>
              <a:t>learning from visiting speakers</a:t>
            </a:r>
          </a:p>
          <a:p>
            <a:r>
              <a:rPr lang="en-GB" dirty="0"/>
              <a:t>visiting university libraries</a:t>
            </a:r>
          </a:p>
          <a:p>
            <a:r>
              <a:rPr lang="en-GB" dirty="0"/>
              <a:t>completing online courses.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Students learn skills such as:</a:t>
            </a:r>
          </a:p>
          <a:p>
            <a:r>
              <a:rPr lang="en-GB" dirty="0"/>
              <a:t>how to develop titles, questions and proposals</a:t>
            </a:r>
          </a:p>
          <a:p>
            <a:r>
              <a:rPr lang="en-GB" dirty="0"/>
              <a:t>project management skills, including time management, planning techniques, and setting aims and objectives</a:t>
            </a:r>
          </a:p>
          <a:p>
            <a:r>
              <a:rPr lang="en-GB" dirty="0"/>
              <a:t>research methods, including research ethics, analysis and evaluation, risk assessment and data collection techniques</a:t>
            </a:r>
          </a:p>
          <a:p>
            <a:r>
              <a:rPr lang="en-GB" dirty="0"/>
              <a:t>report writing and presentation skills.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13</a:t>
            </a:fld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BF2918-A84B-4268-9961-2EB2C9E1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507" y="489991"/>
            <a:ext cx="590384" cy="1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QA Chevin Pro Light" panose="020F0303030000060003" pitchFamily="34" charset="0"/>
              </a:rPr>
              <a:t>… at least 90 hours to be independent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8045199" cy="46078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Independent research is the foundation of the EPQ.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Students will:</a:t>
            </a:r>
          </a:p>
          <a:p>
            <a:r>
              <a:rPr lang="en-GB" dirty="0"/>
              <a:t>carry out detailed research that informs the project product</a:t>
            </a:r>
            <a:br>
              <a:rPr lang="en-GB" dirty="0"/>
            </a:br>
            <a:r>
              <a:rPr lang="en-GB" dirty="0"/>
              <a:t>outcome and format</a:t>
            </a:r>
          </a:p>
          <a:p>
            <a:r>
              <a:rPr lang="en-GB" dirty="0"/>
              <a:t>use a wide range of relevant resources </a:t>
            </a:r>
          </a:p>
          <a:p>
            <a:r>
              <a:rPr lang="en-GB" dirty="0"/>
              <a:t>perform critical analysis and evaluation of resources</a:t>
            </a:r>
          </a:p>
          <a:p>
            <a:r>
              <a:rPr lang="en-GB" dirty="0"/>
              <a:t>use a mix of sources to realise the project product outcome.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B6C30-9080-45BA-83B8-81455379B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534"/>
                    </a14:imgEffect>
                    <a14:imgEffect>
                      <a14:saturation sat="127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507" y="489991"/>
            <a:ext cx="590384" cy="1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AQA Chevin Pro Light" panose="020F0303030000060003" pitchFamily="34" charset="0"/>
              </a:rPr>
              <a:t>Discover your true passions</a:t>
            </a:r>
            <a:endParaRPr lang="en-US" dirty="0">
              <a:solidFill>
                <a:schemeClr val="accent5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AD98B3-6E62-4F9A-BBAA-7012BEFC0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58671"/>
            <a:ext cx="3527908" cy="4607871"/>
          </a:xfrm>
        </p:spPr>
        <p:txBody>
          <a:bodyPr/>
          <a:lstStyle/>
          <a:p>
            <a:pPr marL="0" indent="0" fontAlgn="b">
              <a:buNone/>
            </a:pPr>
            <a:r>
              <a:rPr lang="en-GB" dirty="0">
                <a:solidFill>
                  <a:schemeClr val="tx2"/>
                </a:solidFill>
              </a:rPr>
              <a:t>Some examples of past projects:</a:t>
            </a:r>
            <a:br>
              <a:rPr lang="en-GB" b="1" dirty="0">
                <a:solidFill>
                  <a:schemeClr val="tx2"/>
                </a:solidFill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7988344-E1D8-4713-BECC-A393E2D941CA}"/>
              </a:ext>
            </a:extLst>
          </p:cNvPr>
          <p:cNvSpPr txBox="1">
            <a:spLocks/>
          </p:cNvSpPr>
          <p:nvPr/>
        </p:nvSpPr>
        <p:spPr>
          <a:xfrm>
            <a:off x="540000" y="1450804"/>
            <a:ext cx="4625558" cy="4847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61596-482B-4211-A930-EC9C2F69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780" y="546295"/>
            <a:ext cx="590384" cy="113582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A09D835-8A1B-40B1-9127-B81C3AA3C5D1}"/>
              </a:ext>
            </a:extLst>
          </p:cNvPr>
          <p:cNvGrpSpPr/>
          <p:nvPr/>
        </p:nvGrpSpPr>
        <p:grpSpPr>
          <a:xfrm>
            <a:off x="480615" y="2035649"/>
            <a:ext cx="8204440" cy="1774800"/>
            <a:chOff x="480615" y="2035649"/>
            <a:chExt cx="8204440" cy="1774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99AFEF-57FA-4090-95EA-E3945375EB59}"/>
                </a:ext>
              </a:extLst>
            </p:cNvPr>
            <p:cNvGrpSpPr/>
            <p:nvPr/>
          </p:nvGrpSpPr>
          <p:grpSpPr>
            <a:xfrm>
              <a:off x="480615" y="2035649"/>
              <a:ext cx="1519200" cy="1774800"/>
              <a:chOff x="608211" y="2386528"/>
              <a:chExt cx="1519200" cy="17748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3DDF41-1E20-4BF5-97CC-C135052C2119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A6D5F7-8FFF-4F97-8C37-29357A0A6D0C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540000" rIns="36000" bIns="72000" rtlCol="0" anchor="t" anchorCtr="0"/>
              <a:lstStyle/>
              <a:p>
                <a:pPr algn="ctr" defTabSz="263525"/>
                <a:r>
                  <a:rPr lang="en-GB" sz="1700" baseline="30000" dirty="0">
                    <a:solidFill>
                      <a:schemeClr val="tx2"/>
                    </a:solidFill>
                    <a:latin typeface="+mj-lt"/>
                  </a:rPr>
                  <a:t>To what extent is open source superior to proprietary software with respect to security?</a:t>
                </a:r>
                <a:endParaRPr lang="en-GB" baseline="30000" dirty="0">
                  <a:solidFill>
                    <a:schemeClr val="tx2"/>
                  </a:solidFill>
                  <a:latin typeface="AQA Chevin Pro Light" panose="020F0303030000060003" pitchFamily="34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912A473-E1B5-4D99-BB33-073BBFD86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085" y="2513259"/>
                <a:ext cx="442594" cy="442594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FE6364-7FD5-4D95-8F91-BC1A3E945FDA}"/>
                </a:ext>
              </a:extLst>
            </p:cNvPr>
            <p:cNvGrpSpPr/>
            <p:nvPr/>
          </p:nvGrpSpPr>
          <p:grpSpPr>
            <a:xfrm>
              <a:off x="2151925" y="2035649"/>
              <a:ext cx="1519200" cy="1774800"/>
              <a:chOff x="608211" y="2386528"/>
              <a:chExt cx="1519200" cy="17748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9A9299F-7A88-4277-A1BF-9AE675E46ED2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5FAB4F-89AA-40D9-BEC7-F503E6CF16EE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What was the most significant reason for Jet Airways’ decline?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BC3B01-27F6-4057-98C2-D47E6E3FD4B4}"/>
                </a:ext>
              </a:extLst>
            </p:cNvPr>
            <p:cNvGrpSpPr/>
            <p:nvPr/>
          </p:nvGrpSpPr>
          <p:grpSpPr>
            <a:xfrm>
              <a:off x="3823235" y="2035649"/>
              <a:ext cx="1519200" cy="1774800"/>
              <a:chOff x="608211" y="2386528"/>
              <a:chExt cx="1519200" cy="17748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69D511-A9F8-49FF-802E-6B0636840DB7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817856-6F29-4118-8313-7ED27159F75F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To what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extent do genetic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factors contribute to a propensity towards addiction in humans?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5683880-4B29-40CD-964E-82F4354D5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085" y="2513259"/>
                <a:ext cx="442594" cy="442594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81FA13-DC07-4810-8CEF-3BA1797EE227}"/>
                </a:ext>
              </a:extLst>
            </p:cNvPr>
            <p:cNvGrpSpPr/>
            <p:nvPr/>
          </p:nvGrpSpPr>
          <p:grpSpPr>
            <a:xfrm>
              <a:off x="5494545" y="2035649"/>
              <a:ext cx="1519200" cy="1774800"/>
              <a:chOff x="608211" y="2386528"/>
              <a:chExt cx="1519200" cy="177480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CA00E2C-94C6-41D5-B0DC-1AAF531E917A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9BDCC03-A70D-41A2-AC51-827420625766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How dimples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affect the aerodynamic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drag of a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golf ball.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982A12C-52A8-45BC-BD9C-47F2C8071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5085" y="2513259"/>
                <a:ext cx="442594" cy="442594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786158-4530-449D-B525-30414BA08BD9}"/>
                </a:ext>
              </a:extLst>
            </p:cNvPr>
            <p:cNvGrpSpPr/>
            <p:nvPr/>
          </p:nvGrpSpPr>
          <p:grpSpPr>
            <a:xfrm>
              <a:off x="7165855" y="2035649"/>
              <a:ext cx="1519200" cy="1774800"/>
              <a:chOff x="608211" y="2386528"/>
              <a:chExt cx="1519200" cy="1774800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950D858-C5B9-4016-ACB2-60016611431D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13BFDF-DF2A-49CD-9FBE-8AB5C8AA7C6A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Designing a solar powered ultraviolet water purification system for the developing world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F585FC-E6CB-4206-B4BE-547A38ED9E59}"/>
              </a:ext>
            </a:extLst>
          </p:cNvPr>
          <p:cNvGrpSpPr/>
          <p:nvPr/>
        </p:nvGrpSpPr>
        <p:grpSpPr>
          <a:xfrm>
            <a:off x="484076" y="4008422"/>
            <a:ext cx="8204440" cy="1889457"/>
            <a:chOff x="480615" y="2035649"/>
            <a:chExt cx="8204440" cy="17748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8CEAEA-30AA-4F99-8C2B-6494919C2478}"/>
                </a:ext>
              </a:extLst>
            </p:cNvPr>
            <p:cNvGrpSpPr/>
            <p:nvPr/>
          </p:nvGrpSpPr>
          <p:grpSpPr>
            <a:xfrm>
              <a:off x="480615" y="2035649"/>
              <a:ext cx="1519200" cy="1774800"/>
              <a:chOff x="608211" y="2386528"/>
              <a:chExt cx="1519200" cy="1774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35BD12D-19E8-4D13-B432-0C97CDCF5AD5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4C426B-3A86-482E-A276-4580193B1203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Could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hydro-electric power be created outside our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front door?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56BA336-1B0A-4C75-88BC-C2100E96E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5085" y="2513259"/>
                <a:ext cx="442594" cy="442594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70339C4-714A-4347-80CC-DFA39E0788D9}"/>
                </a:ext>
              </a:extLst>
            </p:cNvPr>
            <p:cNvGrpSpPr/>
            <p:nvPr/>
          </p:nvGrpSpPr>
          <p:grpSpPr>
            <a:xfrm>
              <a:off x="2151925" y="2035649"/>
              <a:ext cx="1519200" cy="1774800"/>
              <a:chOff x="608211" y="2386528"/>
              <a:chExt cx="1519200" cy="17748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1DEA20A-10F5-45A7-B963-B26394E8D7CD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AA767DB-A3FB-4331-B818-DC64044A87A4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How sustainable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is the financial inequality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between teams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in the English Premier League?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50FCD55-FF8E-464B-A0EC-E9BA310DD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5475" y="2513259"/>
                <a:ext cx="441814" cy="442594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5C84C8E-0D43-485D-9176-21FA35EE61EA}"/>
                </a:ext>
              </a:extLst>
            </p:cNvPr>
            <p:cNvGrpSpPr/>
            <p:nvPr/>
          </p:nvGrpSpPr>
          <p:grpSpPr>
            <a:xfrm>
              <a:off x="3823235" y="2035649"/>
              <a:ext cx="1519200" cy="1774800"/>
              <a:chOff x="608211" y="2386528"/>
              <a:chExt cx="1519200" cy="177480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17E294-6749-478E-BEB1-45F69480B9E5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B9FE06B-C993-49B8-AE57-30761913423C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To what extent can neuroaesthetic research be used to produce scientifically ‘attractive’ paintings?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9A11D4-4AAD-483C-8A1B-4296F8778AED}"/>
                </a:ext>
              </a:extLst>
            </p:cNvPr>
            <p:cNvGrpSpPr/>
            <p:nvPr/>
          </p:nvGrpSpPr>
          <p:grpSpPr>
            <a:xfrm>
              <a:off x="5494545" y="2035649"/>
              <a:ext cx="1519200" cy="1774800"/>
              <a:chOff x="608211" y="2386528"/>
              <a:chExt cx="1519200" cy="177480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189968A-734B-42F0-8A1B-75BC0556EF00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3692A0D-8736-4BA2-A0E7-58CF32C0B8AD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Can emergency whistles be optimised for design and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use in rural environments?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0B5B1BB-C53E-4F00-A0FF-B171A01C2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1009" y="2505557"/>
                <a:ext cx="415481" cy="416214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EDAEE62-6E6C-4BC9-B391-D3CBB2C356CA}"/>
                </a:ext>
              </a:extLst>
            </p:cNvPr>
            <p:cNvGrpSpPr/>
            <p:nvPr/>
          </p:nvGrpSpPr>
          <p:grpSpPr>
            <a:xfrm>
              <a:off x="7165855" y="2035649"/>
              <a:ext cx="1519200" cy="1774800"/>
              <a:chOff x="608211" y="2386528"/>
              <a:chExt cx="1519200" cy="177480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7BE62-9AFF-460D-B086-6DCF3B15BA95}"/>
                  </a:ext>
                </a:extLst>
              </p:cNvPr>
              <p:cNvSpPr/>
              <p:nvPr/>
            </p:nvSpPr>
            <p:spPr>
              <a:xfrm>
                <a:off x="608211" y="2386528"/>
                <a:ext cx="1519200" cy="1774800"/>
              </a:xfrm>
              <a:custGeom>
                <a:avLst/>
                <a:gdLst>
                  <a:gd name="connsiteX0" fmla="*/ 1446413 w 1519200"/>
                  <a:gd name="connsiteY0" fmla="*/ 1575235 h 1774800"/>
                  <a:gd name="connsiteX1" fmla="*/ 1519200 w 1519200"/>
                  <a:gd name="connsiteY1" fmla="*/ 1575235 h 1774800"/>
                  <a:gd name="connsiteX2" fmla="*/ 1519200 w 1519200"/>
                  <a:gd name="connsiteY2" fmla="*/ 1774800 h 1774800"/>
                  <a:gd name="connsiteX3" fmla="*/ 1303439 w 1519200"/>
                  <a:gd name="connsiteY3" fmla="*/ 1774800 h 1774800"/>
                  <a:gd name="connsiteX4" fmla="*/ 1303439 w 1519200"/>
                  <a:gd name="connsiteY4" fmla="*/ 1703524 h 1774800"/>
                  <a:gd name="connsiteX5" fmla="*/ 1446413 w 1519200"/>
                  <a:gd name="connsiteY5" fmla="*/ 1703524 h 1774800"/>
                  <a:gd name="connsiteX6" fmla="*/ 0 w 1519200"/>
                  <a:gd name="connsiteY6" fmla="*/ 1575235 h 1774800"/>
                  <a:gd name="connsiteX7" fmla="*/ 72788 w 1519200"/>
                  <a:gd name="connsiteY7" fmla="*/ 1575235 h 1774800"/>
                  <a:gd name="connsiteX8" fmla="*/ 72788 w 1519200"/>
                  <a:gd name="connsiteY8" fmla="*/ 1703524 h 1774800"/>
                  <a:gd name="connsiteX9" fmla="*/ 215760 w 1519200"/>
                  <a:gd name="connsiteY9" fmla="*/ 1703524 h 1774800"/>
                  <a:gd name="connsiteX10" fmla="*/ 215760 w 1519200"/>
                  <a:gd name="connsiteY10" fmla="*/ 1774800 h 1774800"/>
                  <a:gd name="connsiteX11" fmla="*/ 0 w 1519200"/>
                  <a:gd name="connsiteY11" fmla="*/ 1774800 h 1774800"/>
                  <a:gd name="connsiteX12" fmla="*/ 1303439 w 1519200"/>
                  <a:gd name="connsiteY12" fmla="*/ 0 h 1774800"/>
                  <a:gd name="connsiteX13" fmla="*/ 1519200 w 1519200"/>
                  <a:gd name="connsiteY13" fmla="*/ 0 h 1774800"/>
                  <a:gd name="connsiteX14" fmla="*/ 1519200 w 1519200"/>
                  <a:gd name="connsiteY14" fmla="*/ 214098 h 1774800"/>
                  <a:gd name="connsiteX15" fmla="*/ 1446413 w 1519200"/>
                  <a:gd name="connsiteY15" fmla="*/ 214098 h 1774800"/>
                  <a:gd name="connsiteX16" fmla="*/ 1446413 w 1519200"/>
                  <a:gd name="connsiteY16" fmla="*/ 71277 h 1774800"/>
                  <a:gd name="connsiteX17" fmla="*/ 1303439 w 1519200"/>
                  <a:gd name="connsiteY17" fmla="*/ 71277 h 1774800"/>
                  <a:gd name="connsiteX18" fmla="*/ 0 w 1519200"/>
                  <a:gd name="connsiteY18" fmla="*/ 0 h 1774800"/>
                  <a:gd name="connsiteX19" fmla="*/ 215760 w 1519200"/>
                  <a:gd name="connsiteY19" fmla="*/ 0 h 1774800"/>
                  <a:gd name="connsiteX20" fmla="*/ 215760 w 1519200"/>
                  <a:gd name="connsiteY20" fmla="*/ 71277 h 1774800"/>
                  <a:gd name="connsiteX21" fmla="*/ 72788 w 1519200"/>
                  <a:gd name="connsiteY21" fmla="*/ 71277 h 1774800"/>
                  <a:gd name="connsiteX22" fmla="*/ 72788 w 1519200"/>
                  <a:gd name="connsiteY22" fmla="*/ 214098 h 1774800"/>
                  <a:gd name="connsiteX23" fmla="*/ 0 w 1519200"/>
                  <a:gd name="connsiteY23" fmla="*/ 214098 h 17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200" h="1774800">
                    <a:moveTo>
                      <a:pt x="1446413" y="1575235"/>
                    </a:moveTo>
                    <a:lnTo>
                      <a:pt x="1519200" y="1575235"/>
                    </a:lnTo>
                    <a:lnTo>
                      <a:pt x="1519200" y="1774800"/>
                    </a:lnTo>
                    <a:lnTo>
                      <a:pt x="1303439" y="1774800"/>
                    </a:lnTo>
                    <a:lnTo>
                      <a:pt x="1303439" y="1703524"/>
                    </a:lnTo>
                    <a:lnTo>
                      <a:pt x="1446413" y="1703524"/>
                    </a:lnTo>
                    <a:close/>
                    <a:moveTo>
                      <a:pt x="0" y="1575235"/>
                    </a:moveTo>
                    <a:lnTo>
                      <a:pt x="72788" y="1575235"/>
                    </a:lnTo>
                    <a:lnTo>
                      <a:pt x="72788" y="1703524"/>
                    </a:lnTo>
                    <a:lnTo>
                      <a:pt x="215760" y="1703524"/>
                    </a:lnTo>
                    <a:lnTo>
                      <a:pt x="215760" y="1774800"/>
                    </a:lnTo>
                    <a:lnTo>
                      <a:pt x="0" y="1774800"/>
                    </a:lnTo>
                    <a:close/>
                    <a:moveTo>
                      <a:pt x="1303439" y="0"/>
                    </a:moveTo>
                    <a:lnTo>
                      <a:pt x="1519200" y="0"/>
                    </a:lnTo>
                    <a:lnTo>
                      <a:pt x="1519200" y="214098"/>
                    </a:lnTo>
                    <a:lnTo>
                      <a:pt x="1446413" y="214098"/>
                    </a:lnTo>
                    <a:lnTo>
                      <a:pt x="1446413" y="71277"/>
                    </a:lnTo>
                    <a:lnTo>
                      <a:pt x="1303439" y="71277"/>
                    </a:lnTo>
                    <a:close/>
                    <a:moveTo>
                      <a:pt x="0" y="0"/>
                    </a:moveTo>
                    <a:lnTo>
                      <a:pt x="215760" y="0"/>
                    </a:lnTo>
                    <a:lnTo>
                      <a:pt x="215760" y="71277"/>
                    </a:lnTo>
                    <a:lnTo>
                      <a:pt x="72788" y="71277"/>
                    </a:lnTo>
                    <a:lnTo>
                      <a:pt x="72788" y="214098"/>
                    </a:lnTo>
                    <a:lnTo>
                      <a:pt x="0" y="2140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\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7C98A18-E032-43A9-9F5D-F64A64E379A0}"/>
                  </a:ext>
                </a:extLst>
              </p:cNvPr>
              <p:cNvSpPr/>
              <p:nvPr/>
            </p:nvSpPr>
            <p:spPr>
              <a:xfrm>
                <a:off x="679570" y="2457804"/>
                <a:ext cx="1373625" cy="1632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5">
                    <a:alpha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540000" rIns="72000" bIns="72000" rtlCol="0" anchor="t" anchorCtr="0"/>
              <a:lstStyle/>
              <a:p>
                <a:pPr algn="ctr"/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Construction</a:t>
                </a:r>
                <a:b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</a:br>
                <a:r>
                  <a:rPr lang="en-GB" sz="1700" baseline="30000" dirty="0">
                    <a:solidFill>
                      <a:srgbClr val="522583"/>
                    </a:solidFill>
                    <a:latin typeface="+mj-lt"/>
                  </a:rPr>
                  <a:t>and testing of a small-scale hybrid rocket motor.</a:t>
                </a: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5221E9E-83D5-4718-B946-0D7BB2BEF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085" y="2513259"/>
                <a:ext cx="442594" cy="442594"/>
              </a:xfrm>
              <a:prstGeom prst="rect">
                <a:avLst/>
              </a:prstGeom>
            </p:spPr>
          </p:pic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94625160-9089-4D76-852E-1045BC361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03" y="4096366"/>
            <a:ext cx="442594" cy="4425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D89DB94-B1A8-4651-A644-DAAB6824B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4450" y="2162380"/>
            <a:ext cx="442594" cy="471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C6A8985-1615-4AA4-8A62-11ABCEFBA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190" y="2106925"/>
            <a:ext cx="442594" cy="4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BD49-19FD-47B5-B7D8-257E8835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QA Chevin Pro Light" panose="020F0303030000060003" pitchFamily="34" charset="0"/>
              </a:rPr>
              <a:t>Expanding scientific understanding and methodology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CDE0F-2DD3-4E48-8681-2A3C8235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46759-82E0-49F1-977B-90861172E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7906769" cy="46078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Students may have a fairly narrow view of what scientific investigation involves, centring around the ‘scientific method’ of developing and testing a hypothesis by manipulation of variables.</a:t>
            </a:r>
          </a:p>
          <a:p>
            <a:endParaRPr lang="en-GB" dirty="0"/>
          </a:p>
          <a:p>
            <a:pPr marL="0" indent="0">
              <a:lnSpc>
                <a:spcPts val="2800"/>
              </a:lnSpc>
              <a:spcBef>
                <a:spcPct val="0"/>
              </a:spcBef>
              <a:buNone/>
            </a:pPr>
            <a:r>
              <a:rPr lang="en-GB" dirty="0">
                <a:solidFill>
                  <a:schemeClr val="accent3"/>
                </a:solidFill>
                <a:ea typeface="+mj-ea"/>
              </a:rPr>
              <a:t>EPQ gives students the opportunity to:</a:t>
            </a:r>
          </a:p>
          <a:p>
            <a:r>
              <a:rPr lang="en-GB" dirty="0"/>
              <a:t>explore the wide variety of different methods scientists use when conducting investigations</a:t>
            </a:r>
          </a:p>
          <a:p>
            <a:r>
              <a:rPr lang="en-GB" dirty="0"/>
              <a:t>do more open-ended investigations</a:t>
            </a:r>
          </a:p>
          <a:p>
            <a:r>
              <a:rPr lang="en-GB" dirty="0"/>
              <a:t>explore interests beyond the required </a:t>
            </a:r>
            <a:r>
              <a:rPr lang="en-GB" dirty="0" err="1"/>
              <a:t>practicals</a:t>
            </a:r>
            <a:endParaRPr lang="en-GB" dirty="0"/>
          </a:p>
          <a:p>
            <a:r>
              <a:rPr lang="en-GB" dirty="0"/>
              <a:t>use and further develop the investigative and analytical skills introduced at GCSE and A-level.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2FE65-E1D7-4652-99B5-E7A081FA3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5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9852"/>
            <a:ext cx="8045200" cy="431181"/>
          </a:xfrm>
        </p:spPr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Project qualifications as a bridge to success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7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rgbClr val="EB962D"/>
                </a:solidFill>
                <a:latin typeface="AQA Chevin Pro Light" panose="020F0303030000060003" pitchFamily="34" charset="0"/>
              </a:rPr>
              <a:t>Bridging to the next stage with EPQ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8045200" cy="460787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B962D"/>
                </a:solidFill>
              </a:rPr>
              <a:t>The EPQ is seen as a desirable choice by many universities as a bridge to higher education study.</a:t>
            </a:r>
          </a:p>
          <a:p>
            <a:pPr marL="0" indent="0">
              <a:buNone/>
            </a:pPr>
            <a:endParaRPr lang="en-GB" dirty="0">
              <a:solidFill>
                <a:srgbClr val="EB962D"/>
              </a:solidFill>
            </a:endParaRPr>
          </a:p>
          <a:p>
            <a:pPr marL="0" indent="0">
              <a:buNone/>
            </a:pPr>
            <a:r>
              <a:rPr lang="en-GB" dirty="0"/>
              <a:t>The skills developed support transition to undergraduate courses.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 part of a Level 3 programme, students will build independent study and research skills.</a:t>
            </a:r>
          </a:p>
          <a:p>
            <a:r>
              <a:rPr lang="en-GB" dirty="0"/>
              <a:t>Students will be able to provide evidence of essential research and academic skills and is considered by tutors as part of alternative offers.</a:t>
            </a:r>
          </a:p>
          <a:p>
            <a:r>
              <a:rPr lang="en-GB" dirty="0"/>
              <a:t>Universities are researching the impact of EPQ on student progress and performance in undergraduate courses.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72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2FCC-0AD7-4123-9531-B0E872D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B3AA1-FCFF-4269-9FBB-43B86178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13AC5-60F9-4032-BE7A-11BD477DE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AQA Chevin Pro Light" panose="020F0303030000060003" pitchFamily="34" charset="0"/>
              </a:rPr>
              <a:t>Science - based Extended Project Qualifications (EPQs)</a:t>
            </a:r>
            <a:endParaRPr lang="en-US" dirty="0">
              <a:solidFill>
                <a:schemeClr val="accent5"/>
              </a:solidFill>
              <a:latin typeface="AQA Chevin Pro Light" panose="020F03030300000600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784838" y="6617829"/>
            <a:ext cx="2870000" cy="241200"/>
          </a:xfr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7988344-E1D8-4713-BECC-A393E2D941CA}"/>
              </a:ext>
            </a:extLst>
          </p:cNvPr>
          <p:cNvSpPr txBox="1">
            <a:spLocks/>
          </p:cNvSpPr>
          <p:nvPr/>
        </p:nvSpPr>
        <p:spPr>
          <a:xfrm>
            <a:off x="540000" y="1450804"/>
            <a:ext cx="4625558" cy="4847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B4925056-B3F4-4842-9266-DCF4CA5E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8045199" cy="460787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  <a:ea typeface="+mj-ea"/>
              </a:rPr>
              <a:t>What we’ll cover today: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benefits of EPQ and Project Qualifications </a:t>
            </a:r>
            <a:r>
              <a:rPr lang="en-GB" dirty="0">
                <a:latin typeface="Symbol" panose="05050102010706020507" pitchFamily="18" charset="2"/>
              </a:rPr>
              <a:t>-</a:t>
            </a:r>
            <a:r>
              <a:rPr lang="en-GB" dirty="0"/>
              <a:t> in school, at university and entering the workplace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what’s in an EPQ? Examples from science students and STEM EPQs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Project Qualifications as a bridge to successful transition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spotlight on University of Leeds outreach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 for EPQ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Q&amp;A.</a:t>
            </a:r>
          </a:p>
        </p:txBody>
      </p:sp>
    </p:spTree>
    <p:extLst>
      <p:ext uri="{BB962C8B-B14F-4D97-AF65-F5344CB8AC3E}">
        <p14:creationId xmlns:p14="http://schemas.microsoft.com/office/powerpoint/2010/main" val="287108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rgbClr val="EB962D"/>
                </a:solidFill>
                <a:latin typeface="AQA Chevin Pro Light" panose="020F0303030000060003" pitchFamily="34" charset="0"/>
              </a:rPr>
              <a:t>University advocacy and support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671"/>
            <a:ext cx="8045199" cy="46078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Universities provide resources, workshops, visits and library access for EPQ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EB962D"/>
                </a:solidFill>
              </a:rPr>
              <a:t>For example:</a:t>
            </a:r>
          </a:p>
          <a:p>
            <a:r>
              <a:rPr lang="en-GB" dirty="0"/>
              <a:t>MOOCs from Bath and Southampton</a:t>
            </a:r>
          </a:p>
          <a:p>
            <a:r>
              <a:rPr lang="en-GB" dirty="0"/>
              <a:t>library access, visits and workshops, eg Warwick, Leeds, Southampton, Sheffield </a:t>
            </a:r>
          </a:p>
          <a:p>
            <a:r>
              <a:rPr lang="en-GB" dirty="0"/>
              <a:t>guides to each stage of an EPQ research project, eg Birmingham, Oxford, Cardiff</a:t>
            </a:r>
          </a:p>
          <a:p>
            <a:r>
              <a:rPr lang="en-GB" dirty="0"/>
              <a:t>specific websites to support EPQ, </a:t>
            </a:r>
            <a:r>
              <a:rPr lang="en-GB" dirty="0" err="1"/>
              <a:t>eg</a:t>
            </a:r>
            <a:r>
              <a:rPr lang="en-GB" dirty="0"/>
              <a:t> Newcastle.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EB962D"/>
                </a:solidFill>
              </a:rPr>
              <a:t>Find out more by visiting our </a:t>
            </a: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links </a:t>
            </a:r>
            <a:r>
              <a:rPr lang="en-GB" dirty="0">
                <a:solidFill>
                  <a:srgbClr val="EB962D"/>
                </a:solidFill>
              </a:rPr>
              <a:t>page.</a:t>
            </a:r>
          </a:p>
          <a:p>
            <a:pPr marL="0" indent="0">
              <a:buNone/>
            </a:pPr>
            <a:endParaRPr lang="en-GB" dirty="0">
              <a:solidFill>
                <a:srgbClr val="EB962D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AQA | Project qualifications | Level 3 Extended Project Qualification | Teaching resources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EB962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30112-9492-4EEA-A873-E6D68BDED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86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507" y="304400"/>
            <a:ext cx="590384" cy="1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1B41-ADAC-4F5E-B744-FD69C13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Spotlight on the University of Leeds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C3A8A-1C9D-49DF-90B0-3FD34AAB3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26B93-57BC-4844-8C82-87275C68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21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40250-3A2C-4DA5-84F7-787DB115C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1" y="1038787"/>
            <a:ext cx="4655895" cy="4678469"/>
          </a:xfrm>
          <a:prstGeom prst="rect">
            <a:avLst/>
          </a:prstGeom>
          <a:ln w="38100">
            <a:solidFill>
              <a:srgbClr val="EB962D"/>
            </a:solidFill>
          </a:ln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0B81838B-B605-4C43-8AAD-C6B7E06BED6E}"/>
              </a:ext>
            </a:extLst>
          </p:cNvPr>
          <p:cNvSpPr/>
          <p:nvPr/>
        </p:nvSpPr>
        <p:spPr>
          <a:xfrm>
            <a:off x="4090608" y="5905242"/>
            <a:ext cx="3830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leeds.ac.uk/download/downloads/id/1367/research_and_study_skills_programme_202021.pdf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CEFE3-D15B-40A8-940C-878F24B8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929" y="1458671"/>
            <a:ext cx="4834489" cy="3843472"/>
          </a:xfrm>
          <a:prstGeom prst="rect">
            <a:avLst/>
          </a:prstGeom>
          <a:ln w="38100">
            <a:solidFill>
              <a:srgbClr val="EB962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25B6E-50E9-4444-88E6-E702C0E6C1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81" t="8295" r="64535" b="11086"/>
          <a:stretch/>
        </p:blipFill>
        <p:spPr>
          <a:xfrm>
            <a:off x="814398" y="1884262"/>
            <a:ext cx="3434537" cy="4027431"/>
          </a:xfrm>
          <a:prstGeom prst="rect">
            <a:avLst/>
          </a:prstGeom>
          <a:ln w="38100">
            <a:solidFill>
              <a:srgbClr val="EB962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8646A-7F19-4613-84F2-D8BA67314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614" y="1308699"/>
            <a:ext cx="3830453" cy="4596543"/>
          </a:xfrm>
          <a:prstGeom prst="rect">
            <a:avLst/>
          </a:prstGeom>
          <a:ln w="38100">
            <a:solidFill>
              <a:srgbClr val="EB962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6280D-DDA9-4ED6-AE23-46D7013A2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549" y="1577655"/>
            <a:ext cx="3316842" cy="4306075"/>
          </a:xfrm>
          <a:prstGeom prst="rect">
            <a:avLst/>
          </a:prstGeom>
          <a:ln w="38100">
            <a:solidFill>
              <a:srgbClr val="EB962D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7F552-D436-4906-B0C5-C320C2AB1214}"/>
              </a:ext>
            </a:extLst>
          </p:cNvPr>
          <p:cNvSpPr txBox="1"/>
          <p:nvPr/>
        </p:nvSpPr>
        <p:spPr>
          <a:xfrm>
            <a:off x="687132" y="6067094"/>
            <a:ext cx="458541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© University of Leeds</a:t>
            </a:r>
          </a:p>
        </p:txBody>
      </p:sp>
    </p:spTree>
    <p:extLst>
      <p:ext uri="{BB962C8B-B14F-4D97-AF65-F5344CB8AC3E}">
        <p14:creationId xmlns:p14="http://schemas.microsoft.com/office/powerpoint/2010/main" val="37318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New support and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Guides to delivering the Project Qualifications</a:t>
            </a:r>
          </a:p>
          <a:p>
            <a:endParaRPr lang="en-GB" dirty="0"/>
          </a:p>
          <a:p>
            <a:r>
              <a:rPr lang="en-GB" dirty="0"/>
              <a:t>Coordinator and supervisor training courses – we’re scheduling more dates</a:t>
            </a:r>
          </a:p>
          <a:p>
            <a:endParaRPr lang="en-GB" dirty="0"/>
          </a:p>
          <a:p>
            <a:r>
              <a:rPr lang="en-GB" dirty="0"/>
              <a:t>Online on-demand training modules for supervisors</a:t>
            </a:r>
          </a:p>
          <a:p>
            <a:endParaRPr lang="en-GB" dirty="0"/>
          </a:p>
          <a:p>
            <a:r>
              <a:rPr lang="en-GB" i="1" dirty="0"/>
              <a:t>Virtual communities </a:t>
            </a:r>
            <a:r>
              <a:rPr lang="en-GB" dirty="0"/>
              <a:t>events for coordinators</a:t>
            </a:r>
          </a:p>
          <a:p>
            <a:endParaRPr lang="en-GB" dirty="0"/>
          </a:p>
          <a:p>
            <a:r>
              <a:rPr lang="en-GB" dirty="0"/>
              <a:t>Network meetings</a:t>
            </a:r>
          </a:p>
          <a:p>
            <a:endParaRPr lang="en-GB" dirty="0"/>
          </a:p>
          <a:p>
            <a:r>
              <a:rPr lang="en-GB" dirty="0"/>
              <a:t>Student recruitment pack</a:t>
            </a:r>
          </a:p>
          <a:p>
            <a:endParaRPr lang="en-GB" dirty="0"/>
          </a:p>
          <a:p>
            <a:r>
              <a:rPr lang="en-GB" dirty="0"/>
              <a:t>Welcome pack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Available on our website: </a:t>
            </a:r>
            <a:r>
              <a:rPr lang="en-GB" b="1" dirty="0">
                <a:solidFill>
                  <a:schemeClr val="tx2"/>
                </a:solidFill>
              </a:rPr>
              <a:t>aqa.org.uk/extended-project-qualification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3DDB0932-DCD8-4335-A4C4-7D0DE345C408}"/>
              </a:ext>
            </a:extLst>
          </p:cNvPr>
          <p:cNvSpPr/>
          <p:nvPr/>
        </p:nvSpPr>
        <p:spPr>
          <a:xfrm>
            <a:off x="3103927" y="4328719"/>
            <a:ext cx="4681056" cy="4311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4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Resources and support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F5862-6979-4CBC-A2F8-9F4749F74CF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0000" y="1458670"/>
            <a:ext cx="8045200" cy="4958197"/>
          </a:xfrm>
        </p:spPr>
        <p:txBody>
          <a:bodyPr/>
          <a:lstStyle/>
          <a:p>
            <a:r>
              <a:rPr lang="en-GB" dirty="0"/>
              <a:t>NEA Adviser – contact via your exams officer or email </a:t>
            </a:r>
            <a:r>
              <a:rPr lang="en-GB" b="1" dirty="0"/>
              <a:t>projects@aqa.org.uk </a:t>
            </a:r>
          </a:p>
          <a:p>
            <a:endParaRPr lang="en-GB" b="1" dirty="0"/>
          </a:p>
          <a:p>
            <a:r>
              <a:rPr lang="en-GB" dirty="0"/>
              <a:t>Centre Services materials: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GB" sz="1800" dirty="0"/>
              <a:t>standardisation materials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GB" sz="1800" dirty="0"/>
              <a:t>previous course materials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GB" sz="1800" dirty="0" err="1"/>
              <a:t>peports</a:t>
            </a:r>
            <a:r>
              <a:rPr lang="en-GB" sz="1800" dirty="0"/>
              <a:t> on the series from the Principal moderator.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en-GB" sz="1800" dirty="0"/>
          </a:p>
          <a:p>
            <a:r>
              <a:rPr lang="en-GB" dirty="0"/>
              <a:t>Guides to delivering Project Qualifications</a:t>
            </a:r>
          </a:p>
          <a:p>
            <a:endParaRPr lang="en-GB" dirty="0"/>
          </a:p>
          <a:p>
            <a:r>
              <a:rPr lang="en-GB" dirty="0"/>
              <a:t>Endorsed textbook by Christine Andrews with free scheme of work and resources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r>
              <a:rPr lang="en-GB" dirty="0"/>
              <a:t>University support – see our community links</a:t>
            </a:r>
          </a:p>
        </p:txBody>
      </p:sp>
    </p:spTree>
    <p:extLst>
      <p:ext uri="{BB962C8B-B14F-4D97-AF65-F5344CB8AC3E}">
        <p14:creationId xmlns:p14="http://schemas.microsoft.com/office/powerpoint/2010/main" val="1019182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4C79E-B7F4-4F98-A4F7-B2942C2E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C0E1-A829-4C46-A55C-8A058B2BB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8D936-6418-47E8-A602-4447D3F5F54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Projects team – general support – </a:t>
            </a:r>
            <a:r>
              <a:rPr lang="en-GB" b="1" dirty="0"/>
              <a:t>projects@aqa.org.uk </a:t>
            </a:r>
          </a:p>
          <a:p>
            <a:endParaRPr lang="en-GB" dirty="0"/>
          </a:p>
          <a:p>
            <a:r>
              <a:rPr lang="en-GB" dirty="0"/>
              <a:t>Curriculum team – visits, email and telephone – expert support</a:t>
            </a:r>
          </a:p>
          <a:p>
            <a:endParaRPr lang="en-GB" dirty="0"/>
          </a:p>
          <a:p>
            <a:r>
              <a:rPr lang="en-GB" dirty="0"/>
              <a:t>Free online standardisation meetings</a:t>
            </a:r>
          </a:p>
          <a:p>
            <a:endParaRPr lang="en-GB" dirty="0"/>
          </a:p>
          <a:p>
            <a:r>
              <a:rPr lang="en-GB" dirty="0"/>
              <a:t>AQA training events: Supervisor, Coordinator</a:t>
            </a:r>
          </a:p>
          <a:p>
            <a:endParaRPr lang="en-GB" dirty="0"/>
          </a:p>
          <a:p>
            <a:r>
              <a:rPr lang="en-GB" dirty="0"/>
              <a:t>In-school events – single school or multiple schools, whole or half days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D79279-0E15-4DAC-9FA6-CA767F7F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41325"/>
            <a:ext cx="8045450" cy="430213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AQA Chevin Pro Light" panose="020F0303030000060003" pitchFamily="34" charset="0"/>
              </a:rPr>
              <a:t>Resources and support</a:t>
            </a:r>
          </a:p>
        </p:txBody>
      </p:sp>
    </p:spTree>
    <p:extLst>
      <p:ext uri="{BB962C8B-B14F-4D97-AF65-F5344CB8AC3E}">
        <p14:creationId xmlns:p14="http://schemas.microsoft.com/office/powerpoint/2010/main" val="3240375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8262-1427-4C69-A1F4-20E8294E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8125C-8D30-4266-AC0A-831E255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CAF8-B75F-4F6D-A4FE-1FF9B6C5E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0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The benefits 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3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7A59-3180-4399-940C-3A3A48DE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the EPQ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D9D4C-3910-43A7-B742-096066E2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25C0B-E858-4EC4-8139-A63BD081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9449C-567F-46B3-8A0F-A1E93D533CB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students </a:t>
            </a:r>
          </a:p>
          <a:p>
            <a:r>
              <a:rPr lang="en-GB" dirty="0"/>
              <a:t>It allows young people to follow their passions and to stand out from the crowd.</a:t>
            </a:r>
          </a:p>
          <a:p>
            <a:r>
              <a:rPr lang="en-GB" dirty="0"/>
              <a:t>It is flexible and allows students to follow the course independently, but with supervision.</a:t>
            </a:r>
          </a:p>
          <a:p>
            <a:r>
              <a:rPr lang="en-GB" dirty="0"/>
              <a:t>The taught element benefits all students and develops essential HE skills.</a:t>
            </a:r>
          </a:p>
          <a:p>
            <a:r>
              <a:rPr lang="en-GB" dirty="0"/>
              <a:t>It supports successful transition to HE.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For schools</a:t>
            </a:r>
          </a:p>
          <a:p>
            <a:r>
              <a:rPr lang="en-GB" dirty="0"/>
              <a:t>It can fit into the existing curriculum model.</a:t>
            </a:r>
          </a:p>
          <a:p>
            <a:r>
              <a:rPr lang="en-GB" dirty="0"/>
              <a:t>The deadlines can be flexible and set to meet the needs of your school. </a:t>
            </a:r>
          </a:p>
          <a:p>
            <a:r>
              <a:rPr lang="en-GB" dirty="0"/>
              <a:t>There are lots of resources and support from universities. </a:t>
            </a:r>
          </a:p>
          <a:p>
            <a:r>
              <a:rPr lang="en-GB" dirty="0"/>
              <a:t>University advocacy.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66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Be seen by universities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9B776D6-27B5-4896-B89A-0C85E7E363D8}"/>
              </a:ext>
            </a:extLst>
          </p:cNvPr>
          <p:cNvGrpSpPr/>
          <p:nvPr/>
        </p:nvGrpSpPr>
        <p:grpSpPr>
          <a:xfrm>
            <a:off x="480614" y="1313515"/>
            <a:ext cx="2099008" cy="2226853"/>
            <a:chOff x="608211" y="2386528"/>
            <a:chExt cx="1519200" cy="17748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D2F137B-EF41-4C86-85F5-D41DE57D38B3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60CAD2-ECF0-412D-A340-6C2541110827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/>
                <a:t>Increase chance of achieving</a:t>
              </a:r>
              <a:br>
                <a:rPr lang="en-GB" sz="2000" b="1" dirty="0"/>
              </a:br>
              <a:r>
                <a:rPr lang="en-GB" sz="2000" b="1" dirty="0"/>
                <a:t>A-level A*–B </a:t>
              </a: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by up to</a:t>
              </a:r>
              <a:b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29%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4FD9412-595B-44D4-893C-0C868680F150}"/>
              </a:ext>
            </a:extLst>
          </p:cNvPr>
          <p:cNvGrpSpPr/>
          <p:nvPr/>
        </p:nvGrpSpPr>
        <p:grpSpPr>
          <a:xfrm>
            <a:off x="2837530" y="1313515"/>
            <a:ext cx="2099008" cy="2226853"/>
            <a:chOff x="608211" y="2386528"/>
            <a:chExt cx="1519200" cy="17748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182029C-3532-40E2-BAB5-CD2141E8BF82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438B2F2-F26E-42B5-B62D-922EC13F5057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Worth half</a:t>
              </a:r>
              <a:br>
                <a:rPr lang="en-GB" sz="2000" b="1" dirty="0">
                  <a:solidFill>
                    <a:schemeClr val="tx1"/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an A-level</a:t>
              </a:r>
              <a:br>
                <a:rPr lang="en-GB" sz="2000" b="1" dirty="0"/>
              </a:b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in terms of UCAS points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21B5FD1-46B3-4830-AEDF-F01AC6302D76}"/>
              </a:ext>
            </a:extLst>
          </p:cNvPr>
          <p:cNvGrpSpPr/>
          <p:nvPr/>
        </p:nvGrpSpPr>
        <p:grpSpPr>
          <a:xfrm>
            <a:off x="480614" y="3774019"/>
            <a:ext cx="2099008" cy="2226853"/>
            <a:chOff x="608211" y="2386528"/>
            <a:chExt cx="1519200" cy="177480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78D8535-744C-44AE-A27C-1E5AC8BBDB37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DEB0AE-5B4E-4CE7-9D43-8E4138EFB2ED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Receive lower offers </a:t>
              </a: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from many universities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1371925-6400-4A29-937D-B607C779645A}"/>
              </a:ext>
            </a:extLst>
          </p:cNvPr>
          <p:cNvGrpSpPr/>
          <p:nvPr/>
        </p:nvGrpSpPr>
        <p:grpSpPr>
          <a:xfrm>
            <a:off x="2837530" y="3774019"/>
            <a:ext cx="2099008" cy="2226853"/>
            <a:chOff x="608211" y="2386528"/>
            <a:chExt cx="1519200" cy="17748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728D5AA-C884-4E89-9831-92176E9F74FD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665A3A-A074-4522-A16F-469944E5056A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Discuss in</a:t>
              </a:r>
              <a:b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UCAS statements </a:t>
              </a: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and</a:t>
              </a:r>
              <a:br>
                <a:rPr lang="en-GB" sz="2000" b="1" dirty="0">
                  <a:solidFill>
                    <a:schemeClr val="tx1"/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interviews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6E6B2EF-EED9-4033-BB59-E763F0182B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362" y="414971"/>
            <a:ext cx="590384" cy="11358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03FAA6-156A-4E53-80AF-D385C812CCC0}"/>
              </a:ext>
            </a:extLst>
          </p:cNvPr>
          <p:cNvGrpSpPr/>
          <p:nvPr/>
        </p:nvGrpSpPr>
        <p:grpSpPr>
          <a:xfrm>
            <a:off x="5194446" y="1313515"/>
            <a:ext cx="2099008" cy="2226853"/>
            <a:chOff x="608211" y="2386528"/>
            <a:chExt cx="1519200" cy="17748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FEB01C-750E-42B7-8134-209D4743EA4B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224E1D-2229-4C02-A4ED-54E2743AEC46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Learn how</a:t>
              </a:r>
              <a:b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to</a:t>
              </a: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GB" sz="2000" b="1" dirty="0">
                  <a:solidFill>
                    <a:schemeClr val="tx1"/>
                  </a:solidFill>
                </a:rPr>
                <a:t>work</a:t>
              </a:r>
              <a:br>
                <a:rPr lang="en-GB" sz="2000" b="1" dirty="0"/>
              </a:br>
              <a:r>
                <a:rPr lang="en-GB" sz="2000" b="1" dirty="0"/>
                <a:t>independently</a:t>
              </a:r>
              <a:br>
                <a:rPr lang="en-GB" sz="2000" b="1" dirty="0"/>
              </a:br>
              <a:endParaRPr lang="en-GB" sz="2000" b="1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D2D678-E490-4259-BB10-074F7A2CA2B3}"/>
              </a:ext>
            </a:extLst>
          </p:cNvPr>
          <p:cNvGrpSpPr/>
          <p:nvPr/>
        </p:nvGrpSpPr>
        <p:grpSpPr>
          <a:xfrm>
            <a:off x="5194446" y="3774019"/>
            <a:ext cx="2099008" cy="2226853"/>
            <a:chOff x="608211" y="2386528"/>
            <a:chExt cx="1519200" cy="1774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0D84C9-DD51-4971-BC4E-7CB09D624FEC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DF183E-C8FB-4AA5-A0DE-6942C08D45F6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Learn</a:t>
              </a:r>
              <a:b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how to </a:t>
              </a:r>
              <a:r>
                <a:rPr lang="en-GB" sz="2000" b="1" dirty="0">
                  <a:solidFill>
                    <a:schemeClr val="tx1"/>
                  </a:solidFill>
                </a:rPr>
                <a:t>research, write </a:t>
              </a:r>
              <a:r>
                <a:rPr lang="en-GB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and</a:t>
              </a:r>
              <a:r>
                <a:rPr lang="en-GB" sz="2000" b="1" dirty="0">
                  <a:solidFill>
                    <a:schemeClr val="tx1"/>
                  </a:solidFill>
                </a:rPr>
                <a:t> 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35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AB6BB-04C5-43C1-A08F-9171BBAC435E}"/>
              </a:ext>
            </a:extLst>
          </p:cNvPr>
          <p:cNvSpPr/>
          <p:nvPr/>
        </p:nvSpPr>
        <p:spPr>
          <a:xfrm>
            <a:off x="6473925" y="797076"/>
            <a:ext cx="56075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ECFF5-3054-4F86-8A58-40DEE121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Setting up for success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4287EE7-5775-4566-B26C-729F9B938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417310"/>
              </p:ext>
            </p:extLst>
          </p:nvPr>
        </p:nvGraphicFramePr>
        <p:xfrm>
          <a:off x="422770" y="1450663"/>
          <a:ext cx="6331532" cy="470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BF3A2D-49E5-46FA-B425-74393D44A865}"/>
              </a:ext>
            </a:extLst>
          </p:cNvPr>
          <p:cNvSpPr txBox="1"/>
          <p:nvPr/>
        </p:nvSpPr>
        <p:spPr>
          <a:xfrm>
            <a:off x="7035800" y="5577123"/>
            <a:ext cx="18161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University of Southampton and Thompson, 2018</a:t>
            </a: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971853A0-66D5-451A-90E7-48AEB5A643BA}"/>
              </a:ext>
            </a:extLst>
          </p:cNvPr>
          <p:cNvSpPr/>
          <p:nvPr/>
        </p:nvSpPr>
        <p:spPr>
          <a:xfrm>
            <a:off x="6840628" y="1051348"/>
            <a:ext cx="2046441" cy="1550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latin typeface="AQA Chevin Pro Medium" panose="020F0603030000060003" pitchFamily="34" charset="0"/>
              </a:rPr>
              <a:t>Less likely</a:t>
            </a:r>
            <a:br>
              <a:rPr lang="en-GB" sz="2400" kern="1200" dirty="0">
                <a:latin typeface="AQA Chevin Pro Medium" panose="020F0603030000060003" pitchFamily="34" charset="0"/>
              </a:rPr>
            </a:br>
            <a:r>
              <a:rPr lang="en-GB" sz="2400" kern="1200" dirty="0">
                <a:latin typeface="AQA Chevin Pro Medium" panose="020F0603030000060003" pitchFamily="34" charset="0"/>
              </a:rPr>
              <a:t>to leave university after the</a:t>
            </a:r>
            <a:br>
              <a:rPr lang="en-GB" sz="2400" kern="1200" dirty="0">
                <a:latin typeface="AQA Chevin Pro Medium" panose="020F0603030000060003" pitchFamily="34" charset="0"/>
              </a:rPr>
            </a:br>
            <a:r>
              <a:rPr lang="en-GB" sz="2400" kern="1200" dirty="0">
                <a:latin typeface="AQA Chevin Pro Medium" panose="020F0603030000060003" pitchFamily="34" charset="0"/>
              </a:rPr>
              <a:t>first year</a:t>
            </a:r>
            <a:endParaRPr lang="en-GB" sz="2400" kern="1200" baseline="60000" dirty="0">
              <a:latin typeface="AQA Chevin Pro Medium" panose="020F0603030000060003" pitchFamily="34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baseline="600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700" b="1" baseline="60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BE0135-EDEB-422E-90B5-6161496BC8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098479" flipH="1">
            <a:off x="7363606" y="3052166"/>
            <a:ext cx="639050" cy="1135825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E2F04E8-8D1B-4930-9892-29621EFB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t>6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035BF8-9C60-415C-BF55-8DEBBB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1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CCD59D3-3CB2-4EB0-81E0-C6B71B25C322}"/>
              </a:ext>
            </a:extLst>
          </p:cNvPr>
          <p:cNvSpPr/>
          <p:nvPr/>
        </p:nvSpPr>
        <p:spPr>
          <a:xfrm>
            <a:off x="6473925" y="797076"/>
            <a:ext cx="56075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76811-7299-4C4F-83E5-DD8EC225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Setting up for success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F3A2D-49E5-46FA-B425-74393D44A865}"/>
              </a:ext>
            </a:extLst>
          </p:cNvPr>
          <p:cNvSpPr txBox="1"/>
          <p:nvPr/>
        </p:nvSpPr>
        <p:spPr>
          <a:xfrm>
            <a:off x="7035800" y="5577123"/>
            <a:ext cx="18161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University of Southampton and Thompson, 2018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A18902E-AAED-4A87-9B54-7F77AFC2D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427577"/>
              </p:ext>
            </p:extLst>
          </p:nvPr>
        </p:nvGraphicFramePr>
        <p:xfrm>
          <a:off x="479945" y="1174140"/>
          <a:ext cx="6403455" cy="489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4">
            <a:extLst>
              <a:ext uri="{FF2B5EF4-FFF2-40B4-BE49-F238E27FC236}">
                <a16:creationId xmlns:a16="http://schemas.microsoft.com/office/drawing/2014/main" id="{72AEE233-3A2A-4C1C-938E-75CEC3195DDF}"/>
              </a:ext>
            </a:extLst>
          </p:cNvPr>
          <p:cNvSpPr/>
          <p:nvPr/>
        </p:nvSpPr>
        <p:spPr>
          <a:xfrm>
            <a:off x="6848231" y="968104"/>
            <a:ext cx="1968499" cy="15992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277368" rIns="277368" bIns="277368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latin typeface="AQA Chevin Pro Medium" panose="020F0603030000060003" pitchFamily="34" charset="0"/>
              </a:rPr>
              <a:t>More likely to obtain 1</a:t>
            </a:r>
            <a:r>
              <a:rPr lang="en-GB" sz="2400" kern="1200" baseline="30000" dirty="0">
                <a:latin typeface="AQA Chevin Pro Medium" panose="020F0603030000060003" pitchFamily="34" charset="0"/>
              </a:rPr>
              <a:t>st</a:t>
            </a:r>
            <a:r>
              <a:rPr lang="en-GB" sz="2400" kern="1200" dirty="0">
                <a:latin typeface="AQA Chevin Pro Medium" panose="020F0603030000060003" pitchFamily="34" charset="0"/>
              </a:rPr>
              <a:t> or 2:1</a:t>
            </a:r>
            <a:endParaRPr lang="en-GB" sz="2400" baseline="60000" dirty="0">
              <a:latin typeface="AQA Chevin Pro Medium" panose="020F0603030000060003" pitchFamily="34" charset="0"/>
            </a:endParaRPr>
          </a:p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kern="1200" baseline="60000" dirty="0"/>
          </a:p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baseline="60000" dirty="0"/>
              <a:t>Thompson and Jones</a:t>
            </a:r>
          </a:p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baseline="60000" dirty="0"/>
              <a:t>(2016)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9D1DBA-4D8A-4C4A-AF1E-973D636C13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098479" flipH="1">
            <a:off x="7363606" y="3052166"/>
            <a:ext cx="639050" cy="1135825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3022876-CED0-440A-AC99-428D0D022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t>7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D98837-8F20-47B2-BCE3-21E3959F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7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Be seen in the workplace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AAB-F2C4-4FC6-91BC-92EE8A30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Be seen in the workplace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06A18-D4FB-40E1-813B-E5672702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0254E-658D-44D2-BDC4-5ECB920E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AD0A94-0025-44A6-BB41-23E24237873A}"/>
              </a:ext>
            </a:extLst>
          </p:cNvPr>
          <p:cNvGrpSpPr/>
          <p:nvPr/>
        </p:nvGrpSpPr>
        <p:grpSpPr>
          <a:xfrm>
            <a:off x="480614" y="1313515"/>
            <a:ext cx="2099008" cy="2226853"/>
            <a:chOff x="608211" y="2386528"/>
            <a:chExt cx="1519200" cy="177480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2A3779-C085-4384-BAF1-2807D5E2EF95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8CAFD67-47D5-4370-8466-00799F3597A9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>
                  <a:solidFill>
                    <a:srgbClr val="91BCD7"/>
                  </a:solidFill>
                </a:rPr>
                <a:t>Gain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b="1" dirty="0">
                  <a:solidFill>
                    <a:schemeClr val="tx1"/>
                  </a:solidFill>
                </a:rPr>
                <a:t>CV-worthy skills</a:t>
              </a:r>
              <a:endParaRPr lang="en-GB" sz="2000" b="1" baseline="6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74CC02-6AFF-4813-A6CA-15117E050BFB}"/>
              </a:ext>
            </a:extLst>
          </p:cNvPr>
          <p:cNvGrpSpPr/>
          <p:nvPr/>
        </p:nvGrpSpPr>
        <p:grpSpPr>
          <a:xfrm>
            <a:off x="2837530" y="1313515"/>
            <a:ext cx="2099008" cy="2226853"/>
            <a:chOff x="608211" y="2386528"/>
            <a:chExt cx="1519200" cy="17748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DB63DA5-94A8-4BFA-A83C-CB1FD6F3BE79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672C247-B0B2-4782-9A11-F1F3690EC28D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91BCD7"/>
                  </a:solidFill>
                </a:rPr>
                <a:t>Learn</a:t>
              </a:r>
              <a:br>
                <a:rPr lang="en-GB" sz="2000" b="1" dirty="0">
                  <a:solidFill>
                    <a:srgbClr val="91BCD7"/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interview skills</a:t>
              </a:r>
              <a:endParaRPr lang="en-GB" sz="2000" b="1" baseline="6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7BB3768-69D8-4290-8E71-9D20796D9AFC}"/>
              </a:ext>
            </a:extLst>
          </p:cNvPr>
          <p:cNvGrpSpPr/>
          <p:nvPr/>
        </p:nvGrpSpPr>
        <p:grpSpPr>
          <a:xfrm>
            <a:off x="5192472" y="1313515"/>
            <a:ext cx="2099008" cy="2226853"/>
            <a:chOff x="608211" y="2386528"/>
            <a:chExt cx="1519200" cy="177480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04C5A4-8375-47DC-A3C9-429259B39EC5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68E26E2-5007-4B18-BE7D-D0F51C73F476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91BCD7"/>
                  </a:solidFill>
                </a:rPr>
                <a:t>Improve</a:t>
              </a:r>
              <a:br>
                <a:rPr lang="en-GB" sz="2000" b="1" dirty="0">
                  <a:solidFill>
                    <a:srgbClr val="91BCD7"/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planning skills</a:t>
              </a:r>
              <a:endParaRPr lang="en-GB" sz="2000" b="1" baseline="6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72F6C4-AA81-47BE-B8F7-1FFD23B17DC7}"/>
              </a:ext>
            </a:extLst>
          </p:cNvPr>
          <p:cNvGrpSpPr/>
          <p:nvPr/>
        </p:nvGrpSpPr>
        <p:grpSpPr>
          <a:xfrm>
            <a:off x="5194446" y="3774019"/>
            <a:ext cx="2099008" cy="2226853"/>
            <a:chOff x="608211" y="2386528"/>
            <a:chExt cx="1519200" cy="17748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E3EF3AE-EDCA-411F-89BA-65B228CDB6EC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C23335-4F01-42DA-B01C-C64F6FC19DCC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91BCD7"/>
                  </a:solidFill>
                </a:rPr>
                <a:t>Build</a:t>
              </a:r>
              <a:br>
                <a:rPr lang="en-GB" sz="2000" b="1" dirty="0">
                  <a:solidFill>
                    <a:srgbClr val="91BCD7"/>
                  </a:solidFill>
                </a:rPr>
              </a:br>
              <a:r>
                <a:rPr lang="en-GB" sz="2000" b="1" dirty="0">
                  <a:solidFill>
                    <a:srgbClr val="91BCD7"/>
                  </a:solidFill>
                </a:rPr>
                <a:t>abilities in </a:t>
              </a:r>
              <a:r>
                <a:rPr lang="en-GB" sz="2000" b="1" dirty="0">
                  <a:solidFill>
                    <a:schemeClr val="tx1"/>
                  </a:solidFill>
                </a:rPr>
                <a:t>conducting research</a:t>
              </a:r>
              <a:endParaRPr lang="en-GB" sz="2000" b="1" baseline="6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E931FD-AA2A-4C8E-A23C-995B5BC78EF6}"/>
              </a:ext>
            </a:extLst>
          </p:cNvPr>
          <p:cNvGrpSpPr/>
          <p:nvPr/>
        </p:nvGrpSpPr>
        <p:grpSpPr>
          <a:xfrm>
            <a:off x="480614" y="3774019"/>
            <a:ext cx="2099008" cy="2226853"/>
            <a:chOff x="608211" y="2386528"/>
            <a:chExt cx="1519200" cy="177480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9017B7B-0CAD-4C3F-BF45-56BDCF3C3108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55A2CF2-8286-496F-A7B1-AE6488AB8613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16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91BCD7"/>
                  </a:solidFill>
                </a:rPr>
                <a:t>Learn how</a:t>
              </a:r>
              <a:br>
                <a:rPr lang="en-GB" sz="2000" b="1" dirty="0">
                  <a:solidFill>
                    <a:srgbClr val="91BCD7"/>
                  </a:solidFill>
                </a:rPr>
              </a:br>
              <a:r>
                <a:rPr lang="en-GB" sz="2000" b="1" dirty="0">
                  <a:solidFill>
                    <a:srgbClr val="91BCD7"/>
                  </a:solidFill>
                </a:rPr>
                <a:t>to reflect on work and </a:t>
              </a:r>
              <a:r>
                <a:rPr lang="en-GB" sz="2000" b="1" dirty="0">
                  <a:solidFill>
                    <a:schemeClr val="tx1"/>
                  </a:solidFill>
                </a:rPr>
                <a:t>suggest improvements</a:t>
              </a:r>
              <a:endParaRPr lang="en-GB" sz="2000" b="1" baseline="6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CB536FD-8F78-4B2F-A3A6-013F63E4B823}"/>
              </a:ext>
            </a:extLst>
          </p:cNvPr>
          <p:cNvGrpSpPr/>
          <p:nvPr/>
        </p:nvGrpSpPr>
        <p:grpSpPr>
          <a:xfrm>
            <a:off x="2837530" y="3774019"/>
            <a:ext cx="2099008" cy="2226853"/>
            <a:chOff x="608211" y="2386528"/>
            <a:chExt cx="1519200" cy="177480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37C5B5-38C1-4BA4-87A0-988DCC371FCB}"/>
                </a:ext>
              </a:extLst>
            </p:cNvPr>
            <p:cNvSpPr/>
            <p:nvPr/>
          </p:nvSpPr>
          <p:spPr>
            <a:xfrm>
              <a:off x="608211" y="2386528"/>
              <a:ext cx="1519200" cy="1774800"/>
            </a:xfrm>
            <a:custGeom>
              <a:avLst/>
              <a:gdLst>
                <a:gd name="connsiteX0" fmla="*/ 1446413 w 1519200"/>
                <a:gd name="connsiteY0" fmla="*/ 1575235 h 1774800"/>
                <a:gd name="connsiteX1" fmla="*/ 1519200 w 1519200"/>
                <a:gd name="connsiteY1" fmla="*/ 1575235 h 1774800"/>
                <a:gd name="connsiteX2" fmla="*/ 1519200 w 1519200"/>
                <a:gd name="connsiteY2" fmla="*/ 1774800 h 1774800"/>
                <a:gd name="connsiteX3" fmla="*/ 1303439 w 1519200"/>
                <a:gd name="connsiteY3" fmla="*/ 1774800 h 1774800"/>
                <a:gd name="connsiteX4" fmla="*/ 1303439 w 1519200"/>
                <a:gd name="connsiteY4" fmla="*/ 1703524 h 1774800"/>
                <a:gd name="connsiteX5" fmla="*/ 1446413 w 1519200"/>
                <a:gd name="connsiteY5" fmla="*/ 1703524 h 1774800"/>
                <a:gd name="connsiteX6" fmla="*/ 0 w 1519200"/>
                <a:gd name="connsiteY6" fmla="*/ 1575235 h 1774800"/>
                <a:gd name="connsiteX7" fmla="*/ 72788 w 1519200"/>
                <a:gd name="connsiteY7" fmla="*/ 1575235 h 1774800"/>
                <a:gd name="connsiteX8" fmla="*/ 72788 w 1519200"/>
                <a:gd name="connsiteY8" fmla="*/ 1703524 h 1774800"/>
                <a:gd name="connsiteX9" fmla="*/ 215760 w 1519200"/>
                <a:gd name="connsiteY9" fmla="*/ 1703524 h 1774800"/>
                <a:gd name="connsiteX10" fmla="*/ 215760 w 1519200"/>
                <a:gd name="connsiteY10" fmla="*/ 1774800 h 1774800"/>
                <a:gd name="connsiteX11" fmla="*/ 0 w 1519200"/>
                <a:gd name="connsiteY11" fmla="*/ 1774800 h 1774800"/>
                <a:gd name="connsiteX12" fmla="*/ 1303439 w 1519200"/>
                <a:gd name="connsiteY12" fmla="*/ 0 h 1774800"/>
                <a:gd name="connsiteX13" fmla="*/ 1519200 w 1519200"/>
                <a:gd name="connsiteY13" fmla="*/ 0 h 1774800"/>
                <a:gd name="connsiteX14" fmla="*/ 1519200 w 1519200"/>
                <a:gd name="connsiteY14" fmla="*/ 214098 h 1774800"/>
                <a:gd name="connsiteX15" fmla="*/ 1446413 w 1519200"/>
                <a:gd name="connsiteY15" fmla="*/ 214098 h 1774800"/>
                <a:gd name="connsiteX16" fmla="*/ 1446413 w 1519200"/>
                <a:gd name="connsiteY16" fmla="*/ 71277 h 1774800"/>
                <a:gd name="connsiteX17" fmla="*/ 1303439 w 1519200"/>
                <a:gd name="connsiteY17" fmla="*/ 71277 h 1774800"/>
                <a:gd name="connsiteX18" fmla="*/ 0 w 1519200"/>
                <a:gd name="connsiteY18" fmla="*/ 0 h 1774800"/>
                <a:gd name="connsiteX19" fmla="*/ 215760 w 1519200"/>
                <a:gd name="connsiteY19" fmla="*/ 0 h 1774800"/>
                <a:gd name="connsiteX20" fmla="*/ 215760 w 1519200"/>
                <a:gd name="connsiteY20" fmla="*/ 71277 h 1774800"/>
                <a:gd name="connsiteX21" fmla="*/ 72788 w 1519200"/>
                <a:gd name="connsiteY21" fmla="*/ 71277 h 1774800"/>
                <a:gd name="connsiteX22" fmla="*/ 72788 w 1519200"/>
                <a:gd name="connsiteY22" fmla="*/ 214098 h 1774800"/>
                <a:gd name="connsiteX23" fmla="*/ 0 w 1519200"/>
                <a:gd name="connsiteY23" fmla="*/ 214098 h 17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200" h="1774800">
                  <a:moveTo>
                    <a:pt x="1446413" y="1575235"/>
                  </a:moveTo>
                  <a:lnTo>
                    <a:pt x="1519200" y="1575235"/>
                  </a:lnTo>
                  <a:lnTo>
                    <a:pt x="1519200" y="1774800"/>
                  </a:lnTo>
                  <a:lnTo>
                    <a:pt x="1303439" y="1774800"/>
                  </a:lnTo>
                  <a:lnTo>
                    <a:pt x="1303439" y="1703524"/>
                  </a:lnTo>
                  <a:lnTo>
                    <a:pt x="1446413" y="1703524"/>
                  </a:lnTo>
                  <a:close/>
                  <a:moveTo>
                    <a:pt x="0" y="1575235"/>
                  </a:moveTo>
                  <a:lnTo>
                    <a:pt x="72788" y="1575235"/>
                  </a:lnTo>
                  <a:lnTo>
                    <a:pt x="72788" y="1703524"/>
                  </a:lnTo>
                  <a:lnTo>
                    <a:pt x="215760" y="1703524"/>
                  </a:lnTo>
                  <a:lnTo>
                    <a:pt x="215760" y="1774800"/>
                  </a:lnTo>
                  <a:lnTo>
                    <a:pt x="0" y="1774800"/>
                  </a:lnTo>
                  <a:close/>
                  <a:moveTo>
                    <a:pt x="1303439" y="0"/>
                  </a:moveTo>
                  <a:lnTo>
                    <a:pt x="1519200" y="0"/>
                  </a:lnTo>
                  <a:lnTo>
                    <a:pt x="1519200" y="214098"/>
                  </a:lnTo>
                  <a:lnTo>
                    <a:pt x="1446413" y="214098"/>
                  </a:lnTo>
                  <a:lnTo>
                    <a:pt x="1446413" y="71277"/>
                  </a:lnTo>
                  <a:lnTo>
                    <a:pt x="1303439" y="71277"/>
                  </a:lnTo>
                  <a:close/>
                  <a:moveTo>
                    <a:pt x="0" y="0"/>
                  </a:moveTo>
                  <a:lnTo>
                    <a:pt x="215760" y="0"/>
                  </a:lnTo>
                  <a:lnTo>
                    <a:pt x="215760" y="71277"/>
                  </a:lnTo>
                  <a:lnTo>
                    <a:pt x="72788" y="71277"/>
                  </a:lnTo>
                  <a:lnTo>
                    <a:pt x="72788" y="214098"/>
                  </a:lnTo>
                  <a:lnTo>
                    <a:pt x="0" y="21409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D430B94-45F9-4EB4-B480-D9068F56F429}"/>
                </a:ext>
              </a:extLst>
            </p:cNvPr>
            <p:cNvSpPr/>
            <p:nvPr/>
          </p:nvSpPr>
          <p:spPr>
            <a:xfrm>
              <a:off x="679570" y="2457804"/>
              <a:ext cx="1373625" cy="1632247"/>
            </a:xfrm>
            <a:prstGeom prst="rect">
              <a:avLst/>
            </a:prstGeom>
            <a:solidFill>
              <a:srgbClr val="326889"/>
            </a:solidFill>
            <a:ln w="25400">
              <a:solidFill>
                <a:srgbClr val="72AA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Ins="72000" bIns="252000" rtlCol="0" anchor="t" anchorCtr="0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91BCD7"/>
                  </a:solidFill>
                </a:rPr>
                <a:t>Improve</a:t>
              </a:r>
              <a:br>
                <a:rPr lang="en-GB" sz="2000" b="1" dirty="0">
                  <a:solidFill>
                    <a:srgbClr val="91BCD7"/>
                  </a:solidFill>
                </a:rPr>
              </a:br>
              <a:r>
                <a:rPr lang="en-GB" sz="2000" b="1" dirty="0">
                  <a:solidFill>
                    <a:schemeClr val="tx1"/>
                  </a:solidFill>
                </a:rPr>
                <a:t>time management</a:t>
              </a: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67BAD412-203A-436B-A61C-6F8EFCDC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846" y="745602"/>
            <a:ext cx="590384" cy="1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3980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0</TotalTime>
  <Words>1653</Words>
  <PresentationFormat>On-screen Show (4:3)</PresentationFormat>
  <Paragraphs>307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Symbol</vt:lpstr>
      <vt:lpstr>AQA Chevin Pro DemiBold</vt:lpstr>
      <vt:lpstr>Arial</vt:lpstr>
      <vt:lpstr>Courier New</vt:lpstr>
      <vt:lpstr>Calibri</vt:lpstr>
      <vt:lpstr>AQA Chevin Pro Medium</vt:lpstr>
      <vt:lpstr>AQA Chevin Pro Light</vt:lpstr>
      <vt:lpstr>AQA Presentation</vt:lpstr>
      <vt:lpstr>PowerPoint Presentation</vt:lpstr>
      <vt:lpstr>Science - based Extended Project Qualifications (EPQs)</vt:lpstr>
      <vt:lpstr>The benefits </vt:lpstr>
      <vt:lpstr>Benefits of the EPQ </vt:lpstr>
      <vt:lpstr>Be seen by universities</vt:lpstr>
      <vt:lpstr>Setting up for success</vt:lpstr>
      <vt:lpstr>Setting up for success</vt:lpstr>
      <vt:lpstr>Be seen in the workplace</vt:lpstr>
      <vt:lpstr>Be seen in the workplace</vt:lpstr>
      <vt:lpstr>What’s in an EPQ?</vt:lpstr>
      <vt:lpstr>Where the journey starts: What’s in an EPQ?</vt:lpstr>
      <vt:lpstr>Presenting the outcome</vt:lpstr>
      <vt:lpstr>30 hours supervised learning…</vt:lpstr>
      <vt:lpstr>… at least 90 hours to be independent</vt:lpstr>
      <vt:lpstr>Discover your true passions</vt:lpstr>
      <vt:lpstr>Expanding scientific understanding and methodology</vt:lpstr>
      <vt:lpstr>Project qualifications as a bridge to success</vt:lpstr>
      <vt:lpstr>Bridging to the next stage with EPQ</vt:lpstr>
      <vt:lpstr>Support and resources</vt:lpstr>
      <vt:lpstr>University advocacy and support</vt:lpstr>
      <vt:lpstr>Spotlight on the University of Leeds</vt:lpstr>
      <vt:lpstr>New support and resources</vt:lpstr>
      <vt:lpstr>Resources and support</vt:lpstr>
      <vt:lpstr>Resources and support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 conference: Science - based Extended Project Qualifications (EPQs)</dc:title>
  <dc:creator>AQA</dc:creator>
  <cp:lastPrinted>2021-10-06T14:37:07Z</cp:lastPrinted>
  <dcterms:created xsi:type="dcterms:W3CDTF">2014-07-22T14:33:20Z</dcterms:created>
  <dcterms:modified xsi:type="dcterms:W3CDTF">2021-12-10T15:52:55Z</dcterms:modified>
</cp:coreProperties>
</file>