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305" r:id="rId2"/>
    <p:sldId id="298" r:id="rId3"/>
    <p:sldId id="299" r:id="rId4"/>
    <p:sldId id="296" r:id="rId5"/>
    <p:sldId id="309" r:id="rId6"/>
    <p:sldId id="300" r:id="rId7"/>
    <p:sldId id="294" r:id="rId8"/>
    <p:sldId id="311" r:id="rId9"/>
    <p:sldId id="259" r:id="rId10"/>
    <p:sldId id="301" r:id="rId11"/>
    <p:sldId id="284" r:id="rId12"/>
    <p:sldId id="307" r:id="rId13"/>
    <p:sldId id="312" r:id="rId14"/>
    <p:sldId id="313" r:id="rId15"/>
    <p:sldId id="316" r:id="rId16"/>
    <p:sldId id="317" r:id="rId17"/>
    <p:sldId id="308" r:id="rId18"/>
    <p:sldId id="283" r:id="rId19"/>
    <p:sldId id="314" r:id="rId20"/>
    <p:sldId id="289" r:id="rId21"/>
    <p:sldId id="315" r:id="rId22"/>
    <p:sldId id="281" r:id="rId23"/>
    <p:sldId id="263" r:id="rId24"/>
    <p:sldId id="280" r:id="rId25"/>
  </p:sldIdLst>
  <p:sldSz cx="9144000" cy="6858000" type="screen4x3"/>
  <p:notesSz cx="6808788" cy="9940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59857A7-F430-4EE6-B994-F510B0AE8F4E}">
          <p14:sldIdLst>
            <p14:sldId id="305"/>
            <p14:sldId id="298"/>
            <p14:sldId id="299"/>
            <p14:sldId id="296"/>
            <p14:sldId id="309"/>
            <p14:sldId id="300"/>
            <p14:sldId id="294"/>
            <p14:sldId id="311"/>
            <p14:sldId id="259"/>
            <p14:sldId id="301"/>
            <p14:sldId id="284"/>
            <p14:sldId id="307"/>
            <p14:sldId id="312"/>
            <p14:sldId id="313"/>
            <p14:sldId id="316"/>
            <p14:sldId id="317"/>
            <p14:sldId id="308"/>
            <p14:sldId id="283"/>
            <p14:sldId id="314"/>
            <p14:sldId id="289"/>
            <p14:sldId id="315"/>
            <p14:sldId id="281"/>
            <p14:sldId id="263"/>
            <p14:sldId id="28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ece, Elise" initials="RE" lastIdx="44" clrIdx="0"/>
  <p:cmAuthor id="1" name="jbryant" initials="j" lastIdx="1" clrIdx="1"/>
  <p:cmAuthor id="2" name="Weaver, Jenny" initials="WJ" lastIdx="2" clrIdx="2"/>
  <p:cmAuthor id="3" name="Bird, Kathryn" initials="BK" lastIdx="2" clrIdx="3"/>
  <p:cmAuthor id="4" name="Marshall, Katie" initials="MK" lastIdx="6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82B4"/>
    <a:srgbClr val="2F71AC"/>
    <a:srgbClr val="2F71AF"/>
    <a:srgbClr val="5AB455"/>
    <a:srgbClr val="C8194B"/>
    <a:srgbClr val="008CC8"/>
    <a:srgbClr val="325F78"/>
    <a:srgbClr val="AF64A0"/>
    <a:srgbClr val="4B4B4B"/>
    <a:srgbClr val="3273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3689" autoAdjust="0"/>
    <p:restoredTop sz="86330" autoAdjust="0"/>
  </p:normalViewPr>
  <p:slideViewPr>
    <p:cSldViewPr snapToGrid="0" snapToObjects="1" showGuides="1">
      <p:cViewPr>
        <p:scale>
          <a:sx n="90" d="100"/>
          <a:sy n="90" d="100"/>
        </p:scale>
        <p:origin x="-2244" y="-1050"/>
      </p:cViewPr>
      <p:guideLst>
        <p:guide orient="horz" pos="2157"/>
        <p:guide orient="horz" pos="4230"/>
        <p:guide pos="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1908" y="-12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457E0-B7E6-E24E-BA12-0ABEC3185120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8A59E-FE67-3043-A00A-EF9E0FCBD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87225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A8347-8DF1-B348-8F41-6E1345D82D34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5C70C-4F3D-A24C-BE6B-90E4410CB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4599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CC9F381-7F5C-4D7B-9F6E-E167AD099D16}" type="datetime1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33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CC9F381-7F5C-4D7B-9F6E-E167AD099D16}" type="datetime1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33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CC9F381-7F5C-4D7B-9F6E-E167AD099D16}" type="datetime1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33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CC9F381-7F5C-4D7B-9F6E-E167AD099D16}" type="datetime1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33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153" y="6246646"/>
            <a:ext cx="8796168" cy="165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892053"/>
            <a:ext cx="8796168" cy="165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1426720"/>
            <a:ext cx="4114551" cy="968675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800"/>
              </a:lnSpc>
              <a:defRPr sz="3600" baseline="0">
                <a:solidFill>
                  <a:schemeClr val="tx2"/>
                </a:solidFill>
                <a:latin typeface="AQA Chevin Pro Light"/>
              </a:defRPr>
            </a:lvl1pPr>
          </a:lstStyle>
          <a:p>
            <a:r>
              <a:rPr lang="en-US" dirty="0" smtClean="0"/>
              <a:t>Presentation</a:t>
            </a:r>
            <a:br>
              <a:rPr lang="en-US" dirty="0" smtClean="0"/>
            </a:br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2705615"/>
            <a:ext cx="4114551" cy="37831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2600"/>
              </a:lnSpc>
              <a:buNone/>
              <a:defRPr sz="2400" b="0" i="0">
                <a:solidFill>
                  <a:schemeClr val="tx2"/>
                </a:solidFill>
                <a:latin typeface="AQA Chevin Pro Light"/>
                <a:cs typeface="AQA Chevin Pro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Presented by</a:t>
            </a:r>
            <a:br>
              <a:rPr lang="en-US" dirty="0" smtClean="0"/>
            </a:br>
            <a:endParaRPr lang="en-US" dirty="0" smtClean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285819"/>
            <a:ext cx="4645025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0" y="2527176"/>
            <a:ext cx="4645025" cy="0"/>
          </a:xfrm>
          <a:prstGeom prst="line">
            <a:avLst/>
          </a:prstGeom>
          <a:ln w="3810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/>
          <p:cNvSpPr>
            <a:spLocks noGrp="1"/>
          </p:cNvSpPr>
          <p:nvPr>
            <p:ph sz="quarter" idx="12" hasCustomPrompt="1"/>
          </p:nvPr>
        </p:nvSpPr>
        <p:spPr>
          <a:xfrm>
            <a:off x="539750" y="3152188"/>
            <a:ext cx="4114801" cy="338138"/>
          </a:xfrm>
        </p:spPr>
        <p:txBody>
          <a:bodyPr rIns="0"/>
          <a:lstStyle>
            <a:lvl1pPr marL="0" indent="0">
              <a:lnSpc>
                <a:spcPts val="2600"/>
              </a:lnSpc>
              <a:buFontTx/>
              <a:buNone/>
              <a:defRPr sz="2400" b="0" i="0">
                <a:solidFill>
                  <a:schemeClr val="tx2"/>
                </a:solidFill>
                <a:latin typeface="AQA Chevin Pro Light"/>
                <a:cs typeface="AQA Chevin Pro Light"/>
              </a:defRPr>
            </a:lvl1pPr>
          </a:lstStyle>
          <a:p>
            <a:pPr lvl="0"/>
            <a:r>
              <a:rPr lang="en-US" dirty="0" smtClean="0"/>
              <a:t>Date &lt;</a:t>
            </a:r>
            <a:r>
              <a:rPr lang="en-US" dirty="0" err="1" smtClean="0"/>
              <a:t>dd</a:t>
            </a:r>
            <a:r>
              <a:rPr lang="en-US" dirty="0" smtClean="0"/>
              <a:t>/mm/</a:t>
            </a:r>
            <a:r>
              <a:rPr lang="en-US" dirty="0" err="1" smtClean="0"/>
              <a:t>yyyy</a:t>
            </a:r>
            <a:r>
              <a:rPr lang="en-US" dirty="0" smtClean="0"/>
              <a:t>&gt;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8" y="278675"/>
            <a:ext cx="1620000" cy="728567"/>
          </a:xfrm>
          <a:prstGeom prst="rect">
            <a:avLst/>
          </a:prstGeom>
        </p:spPr>
      </p:pic>
      <p:cxnSp>
        <p:nvCxnSpPr>
          <p:cNvPr id="20" name="Straight Connector 19"/>
          <p:cNvCxnSpPr/>
          <p:nvPr userDrawn="1"/>
        </p:nvCxnSpPr>
        <p:spPr>
          <a:xfrm>
            <a:off x="0" y="634047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207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26" name="Picture 2" descr="I:\Content and Resources\Events\Templates\Ppt break slide imagery\Welcom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450" y="1191400"/>
            <a:ext cx="4481513" cy="509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575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ffe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Content and Resources\Events\Templates\Ppt break slide imagery\Coffe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82700"/>
            <a:ext cx="4475163" cy="5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Coffee break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490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ffee and networking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Content and Resources\Events\Templates\Ppt break slide imagery\Networking_Coffe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67650"/>
            <a:ext cx="4475163" cy="509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Coffee and networking break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164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n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I:\Content and Resources\Events\Templates\Ppt break slide imagery\Lunch_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58950"/>
            <a:ext cx="4475163" cy="5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Lunch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278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t in tou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Get in touch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9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3570037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2" descr="I:\Content and Resources\Events\Templates\Ppt break slide imagery\Get_in_Touch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249" y="1668023"/>
            <a:ext cx="4043301" cy="458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992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Dark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1148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Oran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5894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Turquois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2778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Pi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71877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Gre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77853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050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876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Violet">
    <p:bg>
      <p:bgPr>
        <a:solidFill>
          <a:srgbClr val="646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6464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877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Teal">
    <p:bg>
      <p:bgPr>
        <a:solidFill>
          <a:srgbClr val="325F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325F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6506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Yellow">
    <p:bg>
      <p:bgPr>
        <a:solidFill>
          <a:srgbClr val="DC7D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DC7D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9401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Brick">
    <p:bg>
      <p:bgPr>
        <a:solidFill>
          <a:srgbClr val="783C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783C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916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513DCD-9555-44F1-94D1-793F3C7973F9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E24B-C398-4ECC-A560-A4078BA05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6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380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B4B4B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46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946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60000" indent="-360000">
              <a:defRPr/>
            </a:lvl1pPr>
          </a:lstStyle>
          <a:p>
            <a:pPr lvl="0"/>
            <a:r>
              <a:rPr lang="en-US" dirty="0" smtClean="0"/>
              <a:t>Insert video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3467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94324" y="1727199"/>
            <a:ext cx="3190875" cy="4406400"/>
          </a:xfrm>
        </p:spPr>
        <p:txBody>
          <a:bodyPr rIns="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Insert image or graphic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9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4506453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452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image are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Presentation title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974785"/>
            <a:ext cx="9144000" cy="536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pic>
        <p:nvPicPr>
          <p:cNvPr id="7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954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899455"/>
            <a:ext cx="8768155" cy="2211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1436294"/>
            <a:ext cx="4028825" cy="972952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800"/>
              </a:lnSpc>
              <a:defRPr sz="36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7780867" y="6458400"/>
            <a:ext cx="829733" cy="365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1285819"/>
            <a:ext cx="4645025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0" y="2527176"/>
            <a:ext cx="4645025" cy="0"/>
          </a:xfrm>
          <a:prstGeom prst="line">
            <a:avLst/>
          </a:prstGeom>
          <a:ln w="3810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8" y="278675"/>
            <a:ext cx="1620000" cy="728567"/>
          </a:xfrm>
          <a:prstGeom prst="rect">
            <a:avLst/>
          </a:prstGeom>
        </p:spPr>
      </p:pic>
      <p:sp>
        <p:nvSpPr>
          <p:cNvPr id="8" name="Footer Placeholder 3"/>
          <p:cNvSpPr txBox="1">
            <a:spLocks/>
          </p:cNvSpPr>
          <p:nvPr userDrawn="1"/>
        </p:nvSpPr>
        <p:spPr>
          <a:xfrm>
            <a:off x="6967203" y="6554109"/>
            <a:ext cx="1635126" cy="2413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lnSpc>
                <a:spcPts val="1000"/>
              </a:lnSpc>
              <a:defRPr sz="800" b="0" i="0" kern="1200">
                <a:solidFill>
                  <a:schemeClr val="tx1"/>
                </a:solidFill>
                <a:latin typeface="+mn-lt"/>
                <a:ea typeface="+mn-ea"/>
                <a:cs typeface="AQA Chevin Pro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/>
              <a:t>Follow us on Twitter @</a:t>
            </a:r>
            <a:r>
              <a:rPr lang="en-GB" dirty="0" smtClean="0"/>
              <a:t>AQA</a:t>
            </a:r>
            <a:endParaRPr lang="en-US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</p:spPr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16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441132"/>
            <a:ext cx="8045200" cy="431181"/>
          </a:xfrm>
          <a:prstGeom prst="rect">
            <a:avLst/>
          </a:prstGeom>
        </p:spPr>
        <p:txBody>
          <a:bodyPr vert="horz" lIns="0" tIns="0" rIns="91440" bIns="0" rtlCol="0" anchor="t" anchorCtr="0">
            <a:noAutofit/>
          </a:bodyPr>
          <a:lstStyle/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731713"/>
            <a:ext cx="8045200" cy="44068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96202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634047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77" r:id="rId3"/>
    <p:sldLayoutId id="2147483680" r:id="rId4"/>
    <p:sldLayoutId id="2147483667" r:id="rId5"/>
    <p:sldLayoutId id="2147483662" r:id="rId6"/>
    <p:sldLayoutId id="2147483664" r:id="rId7"/>
    <p:sldLayoutId id="2147483681" r:id="rId8"/>
    <p:sldLayoutId id="2147483665" r:id="rId9"/>
    <p:sldLayoutId id="2147483682" r:id="rId10"/>
    <p:sldLayoutId id="2147483683" r:id="rId11"/>
    <p:sldLayoutId id="2147483686" r:id="rId12"/>
    <p:sldLayoutId id="2147483685" r:id="rId13"/>
    <p:sldLayoutId id="2147483687" r:id="rId14"/>
    <p:sldLayoutId id="2147483678" r:id="rId15"/>
    <p:sldLayoutId id="2147483669" r:id="rId16"/>
    <p:sldLayoutId id="2147483670" r:id="rId17"/>
    <p:sldLayoutId id="2147483671" r:id="rId18"/>
    <p:sldLayoutId id="2147483672" r:id="rId19"/>
    <p:sldLayoutId id="2147483674" r:id="rId20"/>
    <p:sldLayoutId id="2147483673" r:id="rId21"/>
    <p:sldLayoutId id="2147483675" r:id="rId22"/>
    <p:sldLayoutId id="2147483676" r:id="rId23"/>
    <p:sldLayoutId id="2147483688" r:id="rId2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3200" b="0" i="0" kern="1200">
          <a:solidFill>
            <a:schemeClr val="tx2"/>
          </a:solidFill>
          <a:latin typeface="AQA Chevin Pro Light"/>
          <a:ea typeface="+mj-ea"/>
          <a:cs typeface="AQA Chevin Pro Light"/>
        </a:defRPr>
      </a:lvl1pPr>
    </p:titleStyle>
    <p:bodyStyle>
      <a:lvl1pPr marL="360000" indent="-360000" algn="l" defTabSz="457200" rtl="0" eaLnBrk="1" latinLnBrk="0" hangingPunct="1">
        <a:lnSpc>
          <a:spcPct val="100000"/>
        </a:lnSpc>
        <a:spcBef>
          <a:spcPts val="0"/>
        </a:spcBef>
        <a:buClr>
          <a:srgbClr val="4B4B4B"/>
        </a:buClr>
        <a:buFont typeface="Arial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1pPr>
      <a:lvl2pPr marL="72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2pPr>
      <a:lvl3pPr marL="108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3pPr>
      <a:lvl4pPr marL="144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4pPr>
      <a:lvl5pPr marL="180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5pPr>
      <a:lvl6pPr marL="2286000" indent="0" algn="l" defTabSz="457200" rtl="0" eaLnBrk="1" latinLnBrk="0" hangingPunct="1">
        <a:spcBef>
          <a:spcPct val="20000"/>
        </a:spcBef>
        <a:buFont typeface="Arial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?subject=A02%20training%20pack&amp;body=Hi,%20I&#8217;ve%20just%20found%20this%20really%20useful%20AO2%20training%20pack%20from%20AQA.%20Download%20your%20copy%20here%20%3e%20https://www.aqa.org.uk/subjects/science/gcse/focus-on-success-science" TargetMode="Externa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qa.org.uk/" TargetMode="External"/><Relationship Id="rId2" Type="http://schemas.openxmlformats.org/officeDocument/2006/relationships/hyperlink" Target="mailto:gcsescience@aqa.org.uk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228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441132"/>
            <a:ext cx="8280150" cy="431181"/>
          </a:xfrm>
        </p:spPr>
        <p:txBody>
          <a:bodyPr/>
          <a:lstStyle/>
          <a:p>
            <a:r>
              <a:rPr lang="en-GB" b="1" dirty="0"/>
              <a:t/>
            </a:r>
            <a:br>
              <a:rPr lang="en-GB" b="1" dirty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Activity 2</a:t>
            </a:r>
          </a:p>
          <a:p>
            <a:r>
              <a:rPr lang="en-GB" dirty="0" smtClean="0"/>
              <a:t>In small groups look at the questions from the 2019 papers on pages 15-32 in the activities booklet.</a:t>
            </a:r>
          </a:p>
          <a:p>
            <a:r>
              <a:rPr lang="en-GB" dirty="0" smtClean="0"/>
              <a:t>For each item, note down which AO it is addressing  (AO 1, 2 or 3).</a:t>
            </a:r>
          </a:p>
          <a:p>
            <a:r>
              <a:rPr lang="en-GB" dirty="0" smtClean="0"/>
              <a:t>If the item is addressing AO2, identify which strand   (2/1 or 2/2).</a:t>
            </a:r>
          </a:p>
          <a:p>
            <a:r>
              <a:rPr lang="en-GB" dirty="0" smtClean="0"/>
              <a:t>As a whole group, share </a:t>
            </a:r>
            <a:r>
              <a:rPr lang="en-GB" dirty="0"/>
              <a:t>what you decided for each </a:t>
            </a:r>
            <a:r>
              <a:rPr lang="en-GB" dirty="0" smtClean="0"/>
              <a:t>item.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40000" y="374882"/>
            <a:ext cx="8045200" cy="431181"/>
          </a:xfrm>
          <a:prstGeom prst="rect">
            <a:avLst/>
          </a:prstGeom>
        </p:spPr>
        <p:txBody>
          <a:bodyPr vert="horz" lIns="0" tIns="0" rIns="91440" bIns="0" rtlCol="0" anchor="t" anchorCtr="0">
            <a:noAutofit/>
          </a:bodyPr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3200" b="0" i="0" kern="1200">
                <a:solidFill>
                  <a:schemeClr val="tx2"/>
                </a:solidFill>
                <a:latin typeface="AQA Chevin Pro Light"/>
                <a:ea typeface="+mj-ea"/>
                <a:cs typeface="AQA Chevin Pro Light"/>
              </a:defRPr>
            </a:lvl1pPr>
          </a:lstStyle>
          <a:p>
            <a:r>
              <a:rPr lang="en-GB" dirty="0" smtClean="0"/>
              <a:t>Identifying AOs on exam items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5539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441131"/>
            <a:ext cx="8045200" cy="431181"/>
          </a:xfrm>
        </p:spPr>
        <p:txBody>
          <a:bodyPr/>
          <a:lstStyle/>
          <a:p>
            <a:r>
              <a:rPr lang="en-GB" dirty="0" smtClean="0"/>
              <a:t>Activity 2 – Identifying AOs on exam items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1845127"/>
            <a:ext cx="8045200" cy="41197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range of assessment items classified as AO2:</a:t>
            </a:r>
          </a:p>
          <a:p>
            <a:r>
              <a:rPr lang="en-GB" dirty="0"/>
              <a:t>u</a:t>
            </a:r>
            <a:r>
              <a:rPr lang="en-GB" dirty="0" smtClean="0"/>
              <a:t>nderstanding the use of models and theories</a:t>
            </a:r>
          </a:p>
          <a:p>
            <a:r>
              <a:rPr lang="en-GB" dirty="0" smtClean="0"/>
              <a:t>most maths skills; calculations, using equations or formulae, plotting, interpreting and using graphs</a:t>
            </a:r>
          </a:p>
          <a:p>
            <a:r>
              <a:rPr lang="en-GB" dirty="0"/>
              <a:t>p</a:t>
            </a:r>
            <a:r>
              <a:rPr lang="en-GB" dirty="0" smtClean="0"/>
              <a:t>ractical skills, </a:t>
            </a:r>
            <a:r>
              <a:rPr lang="en-GB" dirty="0" err="1" smtClean="0"/>
              <a:t>eg</a:t>
            </a:r>
            <a:r>
              <a:rPr lang="en-GB" dirty="0" smtClean="0"/>
              <a:t> reading scales, taking measurements</a:t>
            </a:r>
          </a:p>
          <a:p>
            <a:r>
              <a:rPr lang="en-GB" dirty="0"/>
              <a:t>u</a:t>
            </a:r>
            <a:r>
              <a:rPr lang="en-GB" dirty="0" smtClean="0"/>
              <a:t>nderstanding of variables, errors and uncertainties</a:t>
            </a:r>
          </a:p>
          <a:p>
            <a:r>
              <a:rPr lang="en-GB" dirty="0"/>
              <a:t>u</a:t>
            </a:r>
            <a:r>
              <a:rPr lang="en-GB" dirty="0" smtClean="0"/>
              <a:t>sing scientific vocabulary and terminology</a:t>
            </a:r>
          </a:p>
          <a:p>
            <a:r>
              <a:rPr lang="en-GB" dirty="0"/>
              <a:t>u</a:t>
            </a:r>
            <a:r>
              <a:rPr lang="en-GB" dirty="0" smtClean="0"/>
              <a:t>sing/interpreting specialist diagrams</a:t>
            </a:r>
          </a:p>
          <a:p>
            <a:r>
              <a:rPr lang="en-GB" dirty="0" smtClean="0"/>
              <a:t>applying knowledge from an area of the specification to a context (which may not be familiar)</a:t>
            </a:r>
          </a:p>
          <a:p>
            <a:r>
              <a:rPr lang="en-GB" dirty="0"/>
              <a:t>l</a:t>
            </a:r>
            <a:r>
              <a:rPr lang="en-GB" dirty="0" smtClean="0"/>
              <a:t>inking ideas.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890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441131"/>
            <a:ext cx="8045200" cy="431181"/>
          </a:xfrm>
        </p:spPr>
        <p:txBody>
          <a:bodyPr/>
          <a:lstStyle/>
          <a:p>
            <a:r>
              <a:rPr lang="en-GB" dirty="0" smtClean="0"/>
              <a:t>Activity 2 – Identifying AOs on exam items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2025880"/>
            <a:ext cx="8045200" cy="3736966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Questions for discussion</a:t>
            </a:r>
          </a:p>
          <a:p>
            <a:r>
              <a:rPr lang="en-GB" dirty="0" smtClean="0"/>
              <a:t>How many of the specification skills on the previous slide did you already know were related to AO2?</a:t>
            </a:r>
          </a:p>
          <a:p>
            <a:r>
              <a:rPr lang="en-GB" dirty="0" smtClean="0"/>
              <a:t>Which of these skills are you confident in teaching and improving students’ performance on through targeted intervention?</a:t>
            </a:r>
          </a:p>
          <a:p>
            <a:r>
              <a:rPr lang="en-GB" dirty="0" smtClean="0"/>
              <a:t>Considering the items in this activity, and using your understanding of the different elements that make up the AO, what are the challenges facing teachers and students when tackling AO2?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216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0"/>
            <a:ext cx="8045200" cy="431181"/>
          </a:xfrm>
        </p:spPr>
        <p:txBody>
          <a:bodyPr/>
          <a:lstStyle/>
          <a:p>
            <a:r>
              <a:rPr lang="en-GB" dirty="0" smtClean="0"/>
              <a:t>Activity 2 – Identifying AOs on exam items – teacher challenges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2132206"/>
            <a:ext cx="8045200" cy="315217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following are challenges teachers have shared with us concerning planning AO2 opportunities into lessons:</a:t>
            </a:r>
          </a:p>
          <a:p>
            <a:r>
              <a:rPr lang="en-GB" dirty="0"/>
              <a:t>t</a:t>
            </a:r>
            <a:r>
              <a:rPr lang="en-GB" dirty="0" smtClean="0"/>
              <a:t>ime to cover all of the content as well as covering different aspects of AO2</a:t>
            </a:r>
          </a:p>
          <a:p>
            <a:r>
              <a:rPr lang="en-GB" dirty="0"/>
              <a:t>s</a:t>
            </a:r>
            <a:r>
              <a:rPr lang="en-GB" dirty="0" smtClean="0"/>
              <a:t>etting the science, including </a:t>
            </a:r>
            <a:r>
              <a:rPr lang="en-GB" dirty="0" err="1" smtClean="0"/>
              <a:t>practicals</a:t>
            </a:r>
            <a:r>
              <a:rPr lang="en-GB" dirty="0" smtClean="0"/>
              <a:t>, in a different context than students have experienced in class</a:t>
            </a:r>
          </a:p>
          <a:p>
            <a:r>
              <a:rPr lang="en-GB" dirty="0"/>
              <a:t>w</a:t>
            </a:r>
            <a:r>
              <a:rPr lang="en-GB" dirty="0" smtClean="0"/>
              <a:t>riting questions which link different parts of the specification together.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103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0"/>
            <a:ext cx="8045200" cy="431181"/>
          </a:xfrm>
        </p:spPr>
        <p:txBody>
          <a:bodyPr/>
          <a:lstStyle/>
          <a:p>
            <a:r>
              <a:rPr lang="en-GB" dirty="0" smtClean="0"/>
              <a:t>Activity 2 – Identifying AOs on exam items – student challenges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2132207"/>
            <a:ext cx="8045200" cy="318407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following challenges have been identified as those that students face when answering AO2 questions:</a:t>
            </a:r>
          </a:p>
          <a:p>
            <a:r>
              <a:rPr lang="en-GB" dirty="0"/>
              <a:t>r</a:t>
            </a:r>
            <a:r>
              <a:rPr lang="en-GB" dirty="0" smtClean="0"/>
              <a:t>ecognising the science they need to apply to the question</a:t>
            </a:r>
          </a:p>
          <a:p>
            <a:r>
              <a:rPr lang="en-GB" dirty="0" smtClean="0"/>
              <a:t>recognising the practical when it’s slightly different to the one they are familiar with from the classroom</a:t>
            </a:r>
          </a:p>
          <a:p>
            <a:r>
              <a:rPr lang="en-GB" dirty="0" smtClean="0"/>
              <a:t>having the confidence to tackle a question when it appears unfamiliar to them.</a:t>
            </a:r>
          </a:p>
        </p:txBody>
      </p:sp>
    </p:spTree>
    <p:extLst>
      <p:ext uri="{BB962C8B-B14F-4D97-AF65-F5344CB8AC3E}">
        <p14:creationId xmlns:p14="http://schemas.microsoft.com/office/powerpoint/2010/main" val="312176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/>
              <a:t>Activity 3 - Adding unfamiliar context into schemes of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2167647"/>
            <a:ext cx="8045200" cy="2797757"/>
          </a:xfrm>
        </p:spPr>
        <p:txBody>
          <a:bodyPr/>
          <a:lstStyle/>
          <a:p>
            <a:r>
              <a:rPr lang="en-GB" dirty="0" smtClean="0"/>
              <a:t>A focus </a:t>
            </a:r>
            <a:r>
              <a:rPr lang="en-GB" dirty="0"/>
              <a:t>on the aspect of AO2 </a:t>
            </a:r>
            <a:r>
              <a:rPr lang="en-GB" dirty="0" smtClean="0"/>
              <a:t>covering science </a:t>
            </a:r>
            <a:r>
              <a:rPr lang="en-GB" dirty="0"/>
              <a:t>in </a:t>
            </a:r>
            <a:r>
              <a:rPr lang="en-GB" dirty="0" smtClean="0"/>
              <a:t> context.  </a:t>
            </a:r>
            <a:endParaRPr lang="en-GB" dirty="0"/>
          </a:p>
          <a:p>
            <a:r>
              <a:rPr lang="en-GB" dirty="0" smtClean="0"/>
              <a:t>Not all topic areas will need to be reviewed as some  already contain unfamiliar context, </a:t>
            </a:r>
            <a:r>
              <a:rPr lang="en-GB" dirty="0" err="1" smtClean="0"/>
              <a:t>eg</a:t>
            </a:r>
            <a:r>
              <a:rPr lang="en-GB" dirty="0" smtClean="0"/>
              <a:t> the environment in biology.</a:t>
            </a:r>
          </a:p>
          <a:p>
            <a:r>
              <a:rPr lang="en-GB" dirty="0" smtClean="0"/>
              <a:t>Use the amended schemes of work on pages 34-41 of the activities booklet to assist.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870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/>
              <a:t>Adding unfamiliar context into schemes of work</a:t>
            </a:r>
            <a:r>
              <a:rPr lang="en-GB" dirty="0">
                <a:solidFill>
                  <a:srgbClr val="FF0000"/>
                </a:solidFill>
              </a:rPr>
              <a:t/>
            </a:r>
            <a:br>
              <a:rPr lang="en-GB" dirty="0">
                <a:solidFill>
                  <a:srgbClr val="FF0000"/>
                </a:solidFill>
              </a:rPr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891202"/>
            <a:ext cx="8045200" cy="415872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Activity 3 </a:t>
            </a:r>
          </a:p>
          <a:p>
            <a:r>
              <a:rPr lang="en-GB" dirty="0" smtClean="0"/>
              <a:t>Choose a topic which you feel could benefit from the addition of unfamiliar contexts. </a:t>
            </a:r>
          </a:p>
          <a:p>
            <a:r>
              <a:rPr lang="en-GB" dirty="0" smtClean="0"/>
              <a:t>In groups, look at the lessons in the relevant scheme of work.</a:t>
            </a:r>
          </a:p>
          <a:p>
            <a:r>
              <a:rPr lang="en-GB" dirty="0" smtClean="0"/>
              <a:t>Add any examples where the phenomena/content can be used in an </a:t>
            </a:r>
            <a:r>
              <a:rPr lang="en-GB" b="1" dirty="0" smtClean="0"/>
              <a:t>everyday</a:t>
            </a:r>
            <a:r>
              <a:rPr lang="en-GB" dirty="0" smtClean="0"/>
              <a:t> context. </a:t>
            </a:r>
          </a:p>
          <a:p>
            <a:r>
              <a:rPr lang="en-GB" b="1" dirty="0"/>
              <a:t>Remember</a:t>
            </a:r>
            <a:r>
              <a:rPr lang="en-GB" dirty="0"/>
              <a:t> </a:t>
            </a:r>
            <a:r>
              <a:rPr lang="en-GB" dirty="0" smtClean="0"/>
              <a:t>not </a:t>
            </a:r>
            <a:r>
              <a:rPr lang="en-GB" dirty="0"/>
              <a:t>all </a:t>
            </a:r>
            <a:r>
              <a:rPr lang="en-GB" dirty="0" smtClean="0"/>
              <a:t>lessons or topics lend themselves to the addition of content in different contexts.</a:t>
            </a:r>
          </a:p>
          <a:p>
            <a:r>
              <a:rPr lang="en-GB" dirty="0" smtClean="0"/>
              <a:t>Come together as a whole group to discuss your suggestions.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844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50631"/>
            <a:ext cx="8045200" cy="431181"/>
          </a:xfrm>
        </p:spPr>
        <p:txBody>
          <a:bodyPr/>
          <a:lstStyle/>
          <a:p>
            <a:r>
              <a:rPr lang="en-GB" dirty="0" smtClean="0"/>
              <a:t>Activity 3 – Adding unfamiliar context into schemes of work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2082587"/>
            <a:ext cx="8045200" cy="321242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Questions for discussion</a:t>
            </a:r>
          </a:p>
          <a:p>
            <a:r>
              <a:rPr lang="en-GB" dirty="0"/>
              <a:t>Where can we look to get ideas for different </a:t>
            </a:r>
            <a:r>
              <a:rPr lang="en-GB" dirty="0" smtClean="0"/>
              <a:t>contexts?</a:t>
            </a:r>
          </a:p>
          <a:p>
            <a:r>
              <a:rPr lang="en-GB" dirty="0" smtClean="0"/>
              <a:t>Do </a:t>
            </a:r>
            <a:r>
              <a:rPr lang="en-GB" dirty="0"/>
              <a:t>our intervention and revision lessons include any  materials where content is presented in an </a:t>
            </a:r>
            <a:r>
              <a:rPr lang="en-GB" dirty="0" smtClean="0"/>
              <a:t>unfamiliar context?</a:t>
            </a:r>
            <a:endParaRPr lang="en-GB" dirty="0"/>
          </a:p>
          <a:p>
            <a:r>
              <a:rPr lang="en-GB" dirty="0"/>
              <a:t>Do we model with students how to identify the science that is being assessed in </a:t>
            </a:r>
            <a:r>
              <a:rPr lang="en-GB" dirty="0" smtClean="0"/>
              <a:t>these types of questions?  If not, how can we do this?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00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371338"/>
            <a:ext cx="8045200" cy="431181"/>
          </a:xfrm>
        </p:spPr>
        <p:txBody>
          <a:bodyPr/>
          <a:lstStyle/>
          <a:p>
            <a:r>
              <a:rPr lang="en-GB" dirty="0" smtClean="0"/>
              <a:t>Integrating AO2 into </a:t>
            </a:r>
            <a:r>
              <a:rPr lang="en-GB" dirty="0" err="1" smtClean="0"/>
              <a:t>practicals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1743076"/>
            <a:ext cx="8045200" cy="439544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Applying what you know and understand about the body of knowledge of science and its practical working is a fundamental part of science. It is how scientists work and think everyday. </a:t>
            </a:r>
            <a:endParaRPr lang="en-GB" dirty="0" smtClean="0"/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/>
              <a:t>Referring to the </a:t>
            </a:r>
            <a:r>
              <a:rPr lang="en-GB" dirty="0" err="1"/>
              <a:t>Ofqual</a:t>
            </a:r>
            <a:r>
              <a:rPr lang="en-GB" dirty="0"/>
              <a:t> strand document, AO2 includes applying knowledge and understanding of the following in a </a:t>
            </a:r>
            <a:r>
              <a:rPr lang="en-GB" b="1" dirty="0"/>
              <a:t>given context</a:t>
            </a:r>
            <a:r>
              <a:rPr lang="en-GB" dirty="0"/>
              <a:t>:</a:t>
            </a:r>
          </a:p>
          <a:p>
            <a:r>
              <a:rPr lang="en-GB" dirty="0"/>
              <a:t>working scientifically requirements 1–3 </a:t>
            </a:r>
          </a:p>
          <a:p>
            <a:r>
              <a:rPr lang="en-GB" dirty="0"/>
              <a:t>scientific enquiry</a:t>
            </a:r>
          </a:p>
          <a:p>
            <a:r>
              <a:rPr lang="en-GB" dirty="0"/>
              <a:t>techniques and procedures </a:t>
            </a:r>
          </a:p>
          <a:p>
            <a:pPr marL="0" indent="0">
              <a:buNone/>
            </a:pPr>
            <a:r>
              <a:rPr lang="en-GB" dirty="0" smtClean="0"/>
              <a:t>which includes, but is broader than, the RPs.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12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339841"/>
            <a:ext cx="8045200" cy="431181"/>
          </a:xfrm>
        </p:spPr>
        <p:txBody>
          <a:bodyPr/>
          <a:lstStyle/>
          <a:p>
            <a:r>
              <a:rPr lang="en-GB" dirty="0" smtClean="0"/>
              <a:t>Integrating AO2 into </a:t>
            </a:r>
            <a:r>
              <a:rPr lang="en-GB" dirty="0" err="1" smtClean="0"/>
              <a:t>practicals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1743741"/>
            <a:ext cx="8045200" cy="412543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Activity 4</a:t>
            </a:r>
          </a:p>
          <a:p>
            <a:r>
              <a:rPr lang="en-GB" dirty="0" smtClean="0"/>
              <a:t>In groups, look at the tables on </a:t>
            </a:r>
            <a:r>
              <a:rPr lang="en-GB" smtClean="0"/>
              <a:t>pages 44-56 </a:t>
            </a:r>
            <a:r>
              <a:rPr lang="en-GB" dirty="0" smtClean="0"/>
              <a:t>of the activities booklet. </a:t>
            </a:r>
          </a:p>
          <a:p>
            <a:r>
              <a:rPr lang="en-GB" dirty="0" smtClean="0"/>
              <a:t>These are modelling how you could add context to </a:t>
            </a:r>
            <a:r>
              <a:rPr lang="en-GB" dirty="0" err="1" smtClean="0"/>
              <a:t>practicals</a:t>
            </a:r>
            <a:r>
              <a:rPr lang="en-GB" dirty="0" smtClean="0"/>
              <a:t> and/or alter them so students have a different learning experience of the practical. </a:t>
            </a:r>
          </a:p>
          <a:p>
            <a:pPr lvl="0"/>
            <a:r>
              <a:rPr lang="en-GB" dirty="0" smtClean="0"/>
              <a:t>Choose </a:t>
            </a:r>
            <a:r>
              <a:rPr lang="en-GB" dirty="0"/>
              <a:t>one or </a:t>
            </a:r>
            <a:r>
              <a:rPr lang="en-GB" dirty="0" smtClean="0"/>
              <a:t>two other RPs or common experiments  </a:t>
            </a:r>
            <a:r>
              <a:rPr lang="en-GB" dirty="0"/>
              <a:t>and add </a:t>
            </a:r>
            <a:r>
              <a:rPr lang="en-GB" dirty="0" smtClean="0"/>
              <a:t>to the ‘themes and ideas’ column.</a:t>
            </a:r>
          </a:p>
          <a:p>
            <a:r>
              <a:rPr lang="en-GB" dirty="0" smtClean="0"/>
              <a:t>Share ideas as a whole group.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667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Activity 1a Quiz</a:t>
            </a:r>
          </a:p>
          <a:p>
            <a:endParaRPr lang="en-GB" dirty="0" smtClean="0"/>
          </a:p>
          <a:p>
            <a:r>
              <a:rPr lang="en-GB" dirty="0" smtClean="0"/>
              <a:t>Activity 1b Understanding the </a:t>
            </a:r>
            <a:r>
              <a:rPr lang="en-GB" dirty="0" err="1" smtClean="0"/>
              <a:t>Ofqual</a:t>
            </a:r>
            <a:r>
              <a:rPr lang="en-GB" dirty="0" smtClean="0"/>
              <a:t> guidance</a:t>
            </a:r>
          </a:p>
          <a:p>
            <a:endParaRPr lang="en-GB" dirty="0" smtClean="0"/>
          </a:p>
          <a:p>
            <a:r>
              <a:rPr lang="en-GB" dirty="0" smtClean="0"/>
              <a:t>Activity 2   Identifying AOs on exam items</a:t>
            </a:r>
          </a:p>
          <a:p>
            <a:endParaRPr lang="en-GB" dirty="0" smtClean="0"/>
          </a:p>
          <a:p>
            <a:r>
              <a:rPr lang="en-GB" dirty="0" smtClean="0"/>
              <a:t>Activity 3   Adding unfamiliar context into schemes of 					work</a:t>
            </a:r>
          </a:p>
          <a:p>
            <a:endParaRPr lang="en-GB" dirty="0" smtClean="0"/>
          </a:p>
          <a:p>
            <a:r>
              <a:rPr lang="en-GB" dirty="0" smtClean="0"/>
              <a:t>Activity 4   Integrating AO2 into </a:t>
            </a:r>
            <a:r>
              <a:rPr lang="en-GB" dirty="0" err="1" smtClean="0"/>
              <a:t>practicals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258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365135"/>
            <a:ext cx="8045200" cy="431181"/>
          </a:xfrm>
        </p:spPr>
        <p:txBody>
          <a:bodyPr/>
          <a:lstStyle/>
          <a:p>
            <a:r>
              <a:rPr lang="en-GB" dirty="0"/>
              <a:t>Activity </a:t>
            </a:r>
            <a:r>
              <a:rPr lang="en-GB" dirty="0" smtClean="0"/>
              <a:t>4 – Integrating AO2 into </a:t>
            </a:r>
            <a:r>
              <a:rPr lang="en-GB" dirty="0" err="1" smtClean="0"/>
              <a:t>practicals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Questions for discussion</a:t>
            </a:r>
          </a:p>
          <a:p>
            <a:r>
              <a:rPr lang="en-GB" dirty="0" smtClean="0"/>
              <a:t>Do </a:t>
            </a:r>
            <a:r>
              <a:rPr lang="en-GB" dirty="0"/>
              <a:t>our intervention and revision lessons include any  materials where </a:t>
            </a:r>
            <a:r>
              <a:rPr lang="en-GB" dirty="0" err="1"/>
              <a:t>practicals</a:t>
            </a:r>
            <a:r>
              <a:rPr lang="en-GB" dirty="0"/>
              <a:t> </a:t>
            </a:r>
            <a:r>
              <a:rPr lang="en-GB" dirty="0" smtClean="0"/>
              <a:t>are </a:t>
            </a:r>
            <a:r>
              <a:rPr lang="en-GB" dirty="0"/>
              <a:t>presented in an </a:t>
            </a:r>
            <a:r>
              <a:rPr lang="en-GB" dirty="0" smtClean="0"/>
              <a:t>unfamiliar context?</a:t>
            </a:r>
          </a:p>
          <a:p>
            <a:r>
              <a:rPr lang="en-GB" dirty="0"/>
              <a:t>How can we amend and improve homework questions </a:t>
            </a:r>
            <a:r>
              <a:rPr lang="en-GB" dirty="0" smtClean="0"/>
              <a:t>to </a:t>
            </a:r>
            <a:r>
              <a:rPr lang="en-GB" dirty="0"/>
              <a:t>build confidence in tackling other </a:t>
            </a:r>
            <a:r>
              <a:rPr lang="en-GB" dirty="0" err="1"/>
              <a:t>practicals</a:t>
            </a:r>
            <a:r>
              <a:rPr lang="en-GB" dirty="0"/>
              <a:t> set in different contexts than those experienced in class? </a:t>
            </a:r>
            <a:endParaRPr lang="en-GB" dirty="0" smtClean="0"/>
          </a:p>
          <a:p>
            <a:r>
              <a:rPr lang="en-GB" dirty="0" smtClean="0"/>
              <a:t>Do we explicitly share with students that practical questions in exams are likely to be different in some way than what they did in class?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79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446167"/>
            <a:ext cx="8045200" cy="431181"/>
          </a:xfrm>
        </p:spPr>
        <p:txBody>
          <a:bodyPr/>
          <a:lstStyle/>
          <a:p>
            <a:r>
              <a:rPr lang="en-GB" dirty="0"/>
              <a:t>Summary points on AO2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1762126"/>
            <a:ext cx="8045200" cy="4376392"/>
          </a:xfrm>
        </p:spPr>
        <p:txBody>
          <a:bodyPr/>
          <a:lstStyle/>
          <a:p>
            <a:r>
              <a:rPr lang="en-GB" dirty="0" smtClean="0"/>
              <a:t>Questions </a:t>
            </a:r>
            <a:r>
              <a:rPr lang="en-GB" dirty="0"/>
              <a:t>set in </a:t>
            </a:r>
            <a:r>
              <a:rPr lang="en-GB" dirty="0" smtClean="0"/>
              <a:t>unfamiliar contexts </a:t>
            </a:r>
            <a:r>
              <a:rPr lang="en-GB" dirty="0"/>
              <a:t>is just one part of </a:t>
            </a:r>
            <a:r>
              <a:rPr lang="en-GB" dirty="0" smtClean="0"/>
              <a:t>AO2. </a:t>
            </a:r>
          </a:p>
          <a:p>
            <a:r>
              <a:rPr lang="en-GB" dirty="0" smtClean="0"/>
              <a:t>Students </a:t>
            </a:r>
            <a:r>
              <a:rPr lang="en-GB" dirty="0"/>
              <a:t>should be prepared to expect questions </a:t>
            </a:r>
            <a:r>
              <a:rPr lang="en-GB" dirty="0" smtClean="0"/>
              <a:t>in a  </a:t>
            </a:r>
            <a:r>
              <a:rPr lang="en-GB" dirty="0"/>
              <a:t>context and have the confidence and techniques to  identify the science behind the </a:t>
            </a:r>
            <a:r>
              <a:rPr lang="en-GB" dirty="0" smtClean="0"/>
              <a:t>question. </a:t>
            </a:r>
          </a:p>
          <a:p>
            <a:r>
              <a:rPr lang="en-GB" dirty="0"/>
              <a:t>It is not </a:t>
            </a:r>
            <a:r>
              <a:rPr lang="en-GB" dirty="0" smtClean="0"/>
              <a:t>appropriate or necessary for </a:t>
            </a:r>
            <a:r>
              <a:rPr lang="en-GB" dirty="0"/>
              <a:t>all lessons to feature </a:t>
            </a:r>
            <a:r>
              <a:rPr lang="en-GB" dirty="0" smtClean="0"/>
              <a:t>content or </a:t>
            </a:r>
            <a:r>
              <a:rPr lang="en-GB" dirty="0" err="1" smtClean="0"/>
              <a:t>practicals</a:t>
            </a:r>
            <a:r>
              <a:rPr lang="en-GB" dirty="0" smtClean="0"/>
              <a:t> </a:t>
            </a:r>
            <a:r>
              <a:rPr lang="en-GB" dirty="0"/>
              <a:t>in different </a:t>
            </a:r>
            <a:r>
              <a:rPr lang="en-GB" dirty="0" smtClean="0"/>
              <a:t>contexts.</a:t>
            </a:r>
            <a:endParaRPr lang="en-GB" dirty="0"/>
          </a:p>
          <a:p>
            <a:r>
              <a:rPr lang="en-GB" dirty="0" smtClean="0"/>
              <a:t>The context should be within the students experience or </a:t>
            </a:r>
            <a:r>
              <a:rPr lang="en-GB" dirty="0" err="1" smtClean="0"/>
              <a:t>scaffolded</a:t>
            </a:r>
            <a:r>
              <a:rPr lang="en-GB" dirty="0" smtClean="0"/>
              <a:t> with enough information to allow students to identify the science behind the question.</a:t>
            </a:r>
          </a:p>
          <a:p>
            <a:r>
              <a:rPr lang="en-GB" dirty="0"/>
              <a:t>Do not try to second guess what context examiners will use in questions.</a:t>
            </a:r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574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reflection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Questions for discussion</a:t>
            </a:r>
            <a:endParaRPr lang="en-GB" dirty="0"/>
          </a:p>
          <a:p>
            <a:r>
              <a:rPr lang="en-GB" dirty="0" smtClean="0"/>
              <a:t>What has surprised us during this session?</a:t>
            </a:r>
          </a:p>
          <a:p>
            <a:r>
              <a:rPr lang="en-GB" dirty="0" smtClean="0"/>
              <a:t>What has been confirmed?</a:t>
            </a:r>
          </a:p>
          <a:p>
            <a:r>
              <a:rPr lang="en-GB" dirty="0" smtClean="0"/>
              <a:t>How do we judge ourselves in this area?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0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0000" y="3018674"/>
            <a:ext cx="80452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dirty="0" smtClean="0"/>
              <a:t>If you have enjoyed </a:t>
            </a:r>
            <a:r>
              <a:rPr lang="en-GB" sz="2400" dirty="0" smtClean="0"/>
              <a:t>this training </a:t>
            </a:r>
            <a:r>
              <a:rPr lang="en-GB" sz="2400" dirty="0" smtClean="0"/>
              <a:t>pack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Please </a:t>
            </a:r>
            <a:r>
              <a:rPr lang="en-GB" sz="2400" u="sng" dirty="0" smtClean="0">
                <a:hlinkClick r:id="rId2"/>
              </a:rPr>
              <a:t>share it</a:t>
            </a:r>
            <a:r>
              <a:rPr lang="en-GB" sz="2400" dirty="0" smtClean="0"/>
              <a:t> with your </a:t>
            </a:r>
            <a:r>
              <a:rPr lang="en-GB" sz="2400" dirty="0" smtClean="0"/>
              <a:t>colleagues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69033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 in touch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1731713"/>
            <a:ext cx="4114838" cy="440680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Science team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T: 01483 477756</a:t>
            </a:r>
          </a:p>
          <a:p>
            <a:pPr marL="0" indent="0">
              <a:buNone/>
            </a:pPr>
            <a:r>
              <a:rPr lang="en-GB" dirty="0" smtClean="0"/>
              <a:t>E: </a:t>
            </a:r>
            <a:r>
              <a:rPr lang="en-GB" u="sng" dirty="0" smtClean="0">
                <a:solidFill>
                  <a:srgbClr val="2F71AC"/>
                </a:solidFill>
                <a:hlinkClick r:id="rId2"/>
              </a:rPr>
              <a:t>gcsescience@aqa.org.uk</a:t>
            </a:r>
            <a:endParaRPr lang="en-GB" dirty="0" smtClean="0">
              <a:solidFill>
                <a:srgbClr val="2F71AC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hlinkClick r:id="rId3"/>
              </a:rPr>
              <a:t>aqa.org.uk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1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Activity 1a</a:t>
            </a:r>
          </a:p>
          <a:p>
            <a:r>
              <a:rPr lang="en-GB" dirty="0" smtClean="0"/>
              <a:t>Complete the quiz on slide 4/page 4 in the activities booklet about the general principles and ‘big picture’ of AO2.</a:t>
            </a:r>
          </a:p>
          <a:p>
            <a:r>
              <a:rPr lang="en-GB" dirty="0" smtClean="0"/>
              <a:t>The answers can be found on slide 5.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114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Activity 1a – Quiz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What does AO2 assess in general?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What percentage of marks are assigned to AO2?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Which of the following are assessed as AO2?</a:t>
            </a:r>
          </a:p>
          <a:p>
            <a:pPr lvl="1"/>
            <a:r>
              <a:rPr lang="en-GB" dirty="0" smtClean="0"/>
              <a:t>graphs</a:t>
            </a:r>
          </a:p>
          <a:p>
            <a:pPr lvl="1"/>
            <a:r>
              <a:rPr lang="en-GB" dirty="0" smtClean="0"/>
              <a:t>applying formulas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riting a conclusion</a:t>
            </a:r>
          </a:p>
          <a:p>
            <a:pPr lvl="1"/>
            <a:r>
              <a:rPr lang="en-GB" dirty="0"/>
              <a:t>u</a:t>
            </a:r>
            <a:r>
              <a:rPr lang="en-GB" dirty="0" smtClean="0"/>
              <a:t>sing Punnett squares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tarting the word equation for combustion</a:t>
            </a:r>
          </a:p>
          <a:p>
            <a:pPr lvl="1"/>
            <a:r>
              <a:rPr lang="en-GB" dirty="0"/>
              <a:t>u</a:t>
            </a:r>
            <a:r>
              <a:rPr lang="en-GB" dirty="0" smtClean="0"/>
              <a:t>sing the particle model to explain changes in state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dentifying errors in a practical.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47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Activity 1a – Quiz answers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Answers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A</a:t>
            </a:r>
            <a:r>
              <a:rPr lang="en-GB" dirty="0" smtClean="0"/>
              <a:t>pplication </a:t>
            </a:r>
            <a:r>
              <a:rPr lang="en-GB" dirty="0"/>
              <a:t>of knowledge and understanding of scientific ideas, scientific enquiry, </a:t>
            </a:r>
            <a:r>
              <a:rPr lang="en-GB" dirty="0" smtClean="0"/>
              <a:t>techniques </a:t>
            </a:r>
            <a:r>
              <a:rPr lang="en-GB" dirty="0"/>
              <a:t>and </a:t>
            </a:r>
            <a:r>
              <a:rPr lang="en-GB" dirty="0" smtClean="0"/>
              <a:t>procedures. Applying </a:t>
            </a:r>
            <a:r>
              <a:rPr lang="en-GB" dirty="0"/>
              <a:t>knowledge and understanding of </a:t>
            </a:r>
            <a:r>
              <a:rPr lang="en-GB" b="1" dirty="0"/>
              <a:t>all</a:t>
            </a:r>
            <a:r>
              <a:rPr lang="en-GB" dirty="0"/>
              <a:t> sections of the specification</a:t>
            </a:r>
            <a:r>
              <a:rPr lang="en-GB" dirty="0" smtClean="0"/>
              <a:t>, not </a:t>
            </a:r>
            <a:r>
              <a:rPr lang="en-GB" dirty="0"/>
              <a:t>just the content shown in section </a:t>
            </a:r>
            <a:r>
              <a:rPr lang="en-GB" dirty="0" smtClean="0"/>
              <a:t>3.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40% </a:t>
            </a:r>
            <a:r>
              <a:rPr lang="en-GB" dirty="0" smtClean="0"/>
              <a:t>– </a:t>
            </a:r>
            <a:r>
              <a:rPr lang="en-GB" dirty="0"/>
              <a:t>this is across the </a:t>
            </a:r>
            <a:r>
              <a:rPr lang="en-GB" dirty="0" smtClean="0"/>
              <a:t>award and </a:t>
            </a:r>
            <a:r>
              <a:rPr lang="en-GB" dirty="0"/>
              <a:t>not always a perfect 50:50 split across the </a:t>
            </a:r>
            <a:r>
              <a:rPr lang="en-GB" dirty="0" smtClean="0"/>
              <a:t>two papers.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G</a:t>
            </a:r>
            <a:r>
              <a:rPr lang="en-GB" dirty="0" smtClean="0"/>
              <a:t>raphs, applying formulas, using Punnett squares, using the particle model to explain changes in state.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766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390525"/>
            <a:ext cx="8045200" cy="428625"/>
          </a:xfrm>
        </p:spPr>
        <p:txBody>
          <a:bodyPr/>
          <a:lstStyle/>
          <a:p>
            <a:r>
              <a:rPr lang="en-GB" dirty="0" smtClean="0"/>
              <a:t>Understanding the </a:t>
            </a:r>
            <a:r>
              <a:rPr lang="en-GB" dirty="0" err="1" smtClean="0"/>
              <a:t>Ofqual</a:t>
            </a:r>
            <a:r>
              <a:rPr lang="en-GB" dirty="0" smtClean="0"/>
              <a:t> guidance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1562100"/>
            <a:ext cx="8045200" cy="457641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Activity 1b </a:t>
            </a:r>
          </a:p>
          <a:p>
            <a:r>
              <a:rPr lang="en-GB" dirty="0" smtClean="0"/>
              <a:t>In pairs, read </a:t>
            </a:r>
            <a:r>
              <a:rPr lang="en-GB" dirty="0"/>
              <a:t>through </a:t>
            </a:r>
            <a:r>
              <a:rPr lang="en-GB" dirty="0" err="1" smtClean="0"/>
              <a:t>Ofqual’s</a:t>
            </a:r>
            <a:r>
              <a:rPr lang="en-GB" dirty="0" smtClean="0"/>
              <a:t> </a:t>
            </a:r>
            <a:r>
              <a:rPr lang="en-GB" dirty="0"/>
              <a:t>subject level guidance document </a:t>
            </a:r>
            <a:r>
              <a:rPr lang="en-GB" dirty="0" smtClean="0"/>
              <a:t> (page 5 of the activities booklet). The guidance </a:t>
            </a:r>
            <a:r>
              <a:rPr lang="en-GB" dirty="0"/>
              <a:t>for each of the </a:t>
            </a:r>
            <a:r>
              <a:rPr lang="en-GB" dirty="0" smtClean="0"/>
              <a:t>sciences is identical.  </a:t>
            </a:r>
            <a:endParaRPr lang="en-GB" dirty="0"/>
          </a:p>
          <a:p>
            <a:r>
              <a:rPr lang="en-GB" dirty="0" smtClean="0"/>
              <a:t>Highlight or underline </a:t>
            </a:r>
            <a:r>
              <a:rPr lang="en-GB" dirty="0"/>
              <a:t>the key points </a:t>
            </a:r>
            <a:r>
              <a:rPr lang="en-GB" dirty="0" smtClean="0"/>
              <a:t>that AO2 </a:t>
            </a:r>
            <a:r>
              <a:rPr lang="en-GB" dirty="0"/>
              <a:t>covers that you think you should consider when planning your lessons </a:t>
            </a:r>
            <a:r>
              <a:rPr lang="en-GB" dirty="0" smtClean="0"/>
              <a:t>or </a:t>
            </a:r>
            <a:r>
              <a:rPr lang="en-GB" dirty="0"/>
              <a:t>writing a </a:t>
            </a:r>
            <a:r>
              <a:rPr lang="en-GB" dirty="0" smtClean="0"/>
              <a:t>scheme of work. </a:t>
            </a:r>
          </a:p>
          <a:p>
            <a:r>
              <a:rPr lang="en-GB" dirty="0" smtClean="0"/>
              <a:t>The answers can be found on the next slide.</a:t>
            </a:r>
          </a:p>
          <a:p>
            <a:r>
              <a:rPr lang="en-GB" dirty="0" smtClean="0"/>
              <a:t>Discuss your answers as whole group.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3600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82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 smtClean="0"/>
              <a:t>Activity 1b </a:t>
            </a:r>
            <a:r>
              <a:rPr lang="en-GB" dirty="0"/>
              <a:t>– </a:t>
            </a:r>
            <a:r>
              <a:rPr lang="en-GB" dirty="0" smtClean="0"/>
              <a:t>Understanding the </a:t>
            </a:r>
            <a:r>
              <a:rPr lang="en-GB" dirty="0" err="1" smtClean="0"/>
              <a:t>Ofqual</a:t>
            </a:r>
            <a:r>
              <a:rPr lang="en-GB" dirty="0" smtClean="0"/>
              <a:t> guidance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GCSE subject level guidance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7" name="Content Placeholder 5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5"/>
          <a:stretch/>
        </p:blipFill>
        <p:spPr>
          <a:xfrm>
            <a:off x="540000" y="2112031"/>
            <a:ext cx="6708525" cy="417446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10536" y="2906011"/>
            <a:ext cx="342014" cy="159488"/>
          </a:xfrm>
          <a:prstGeom prst="rect">
            <a:avLst/>
          </a:prstGeom>
          <a:solidFill>
            <a:srgbClr val="C8194B">
              <a:alpha val="1882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5845" y="3310709"/>
            <a:ext cx="733647" cy="283980"/>
          </a:xfrm>
          <a:prstGeom prst="rect">
            <a:avLst/>
          </a:prstGeom>
          <a:solidFill>
            <a:srgbClr val="C8194B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010534" y="3572982"/>
            <a:ext cx="413453" cy="210437"/>
          </a:xfrm>
          <a:prstGeom prst="rect">
            <a:avLst/>
          </a:prstGeom>
          <a:solidFill>
            <a:srgbClr val="C8194B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49124" y="4035720"/>
            <a:ext cx="936275" cy="648586"/>
          </a:xfrm>
          <a:prstGeom prst="rect">
            <a:avLst/>
          </a:prstGeom>
          <a:solidFill>
            <a:srgbClr val="C8194B">
              <a:alpha val="2117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5566144" y="2906011"/>
            <a:ext cx="791018" cy="159488"/>
          </a:xfrm>
          <a:prstGeom prst="rect">
            <a:avLst/>
          </a:prstGeom>
          <a:solidFill>
            <a:srgbClr val="7D82B4">
              <a:alpha val="1882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625191" y="2906011"/>
            <a:ext cx="446568" cy="159488"/>
          </a:xfrm>
          <a:prstGeom prst="rect">
            <a:avLst/>
          </a:prstGeom>
          <a:solidFill>
            <a:srgbClr val="7D82B4">
              <a:alpha val="16863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45688" y="3065499"/>
            <a:ext cx="1520456" cy="148856"/>
          </a:xfrm>
          <a:prstGeom prst="rect">
            <a:avLst/>
          </a:prstGeom>
          <a:solidFill>
            <a:srgbClr val="7D82B4">
              <a:alpha val="1882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824612" y="3214355"/>
            <a:ext cx="1161171" cy="137558"/>
          </a:xfrm>
          <a:prstGeom prst="rect">
            <a:avLst/>
          </a:prstGeom>
          <a:solidFill>
            <a:srgbClr val="7D82B4">
              <a:alpha val="18039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282291" y="3472414"/>
            <a:ext cx="683142" cy="122275"/>
          </a:xfrm>
          <a:prstGeom prst="rect">
            <a:avLst/>
          </a:prstGeom>
          <a:solidFill>
            <a:srgbClr val="5AB455">
              <a:alpha val="17647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016884" y="3582506"/>
            <a:ext cx="514027" cy="181863"/>
          </a:xfrm>
          <a:prstGeom prst="rect">
            <a:avLst/>
          </a:prstGeom>
          <a:solidFill>
            <a:srgbClr val="5AB455">
              <a:alpha val="1882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550763" y="3594689"/>
            <a:ext cx="393405" cy="169680"/>
          </a:xfrm>
          <a:prstGeom prst="rect">
            <a:avLst/>
          </a:prstGeom>
          <a:solidFill>
            <a:srgbClr val="5AB455">
              <a:alpha val="16863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824611" y="3764369"/>
            <a:ext cx="912857" cy="148855"/>
          </a:xfrm>
          <a:prstGeom prst="rect">
            <a:avLst/>
          </a:prstGeom>
          <a:solidFill>
            <a:srgbClr val="5AB455">
              <a:alpha val="16863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550763" y="3865599"/>
            <a:ext cx="414670" cy="170121"/>
          </a:xfrm>
          <a:prstGeom prst="rect">
            <a:avLst/>
          </a:prstGeom>
          <a:solidFill>
            <a:srgbClr val="5AB455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824612" y="4039111"/>
            <a:ext cx="511249" cy="160154"/>
          </a:xfrm>
          <a:prstGeom prst="rect">
            <a:avLst/>
          </a:prstGeom>
          <a:solidFill>
            <a:srgbClr val="5AB455">
              <a:alpha val="1882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824611" y="4323019"/>
            <a:ext cx="2137041" cy="183411"/>
          </a:xfrm>
          <a:prstGeom prst="rect">
            <a:avLst/>
          </a:prstGeom>
          <a:solidFill>
            <a:srgbClr val="5AB455">
              <a:alpha val="16863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975232" y="4909803"/>
            <a:ext cx="830684" cy="170121"/>
          </a:xfrm>
          <a:prstGeom prst="rect">
            <a:avLst/>
          </a:prstGeom>
          <a:solidFill>
            <a:srgbClr val="2F71AF">
              <a:alpha val="27451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5176505" y="4909804"/>
            <a:ext cx="1105786" cy="170121"/>
          </a:xfrm>
          <a:prstGeom prst="rect">
            <a:avLst/>
          </a:prstGeom>
          <a:solidFill>
            <a:srgbClr val="2F71AF">
              <a:alpha val="1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4001157" y="5169417"/>
            <a:ext cx="1059509" cy="170121"/>
          </a:xfrm>
          <a:prstGeom prst="rect">
            <a:avLst/>
          </a:prstGeom>
          <a:solidFill>
            <a:srgbClr val="2F71AF">
              <a:alpha val="1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984866" y="5339538"/>
            <a:ext cx="669972" cy="297711"/>
          </a:xfrm>
          <a:prstGeom prst="rect">
            <a:avLst/>
          </a:prstGeom>
          <a:solidFill>
            <a:srgbClr val="2F71AF">
              <a:alpha val="1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597873" y="5757123"/>
            <a:ext cx="1759290" cy="164252"/>
          </a:xfrm>
          <a:prstGeom prst="rect">
            <a:avLst/>
          </a:prstGeom>
          <a:solidFill>
            <a:srgbClr val="2F71AF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444464" y="1116160"/>
            <a:ext cx="806136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/>
              <a:t>This information is lifted directly from </a:t>
            </a:r>
            <a:r>
              <a:rPr lang="en-GB" sz="800" dirty="0" err="1"/>
              <a:t>Ofqual’s</a:t>
            </a:r>
            <a:r>
              <a:rPr lang="en-GB" sz="800" dirty="0"/>
              <a:t> GCSE Subject Level Guidance for Combined Science (July 2015) available in full here: </a:t>
            </a:r>
            <a:r>
              <a:rPr lang="en-GB" sz="800" dirty="0" smtClean="0"/>
              <a:t>gov.uk/government/uploads/system/uploads/</a:t>
            </a:r>
            <a:r>
              <a:rPr lang="en-GB" sz="800" dirty="0" err="1" smtClean="0"/>
              <a:t>attachment_data</a:t>
            </a:r>
            <a:r>
              <a:rPr lang="en-GB" sz="800" dirty="0" smtClean="0"/>
              <a:t>/file/443984/gcse-9-to-1-subject-level-guidance-for-combined-science.pdf</a:t>
            </a:r>
            <a:endParaRPr lang="en-GB" sz="800" dirty="0"/>
          </a:p>
          <a:p>
            <a:r>
              <a:rPr lang="en-GB" sz="800" dirty="0"/>
              <a:t> </a:t>
            </a:r>
          </a:p>
          <a:p>
            <a:r>
              <a:rPr lang="en-GB" sz="800" dirty="0"/>
              <a:t>This contains public sector information licensed under the Open Government License v.3.0.</a:t>
            </a:r>
          </a:p>
          <a:p>
            <a:endParaRPr lang="en-GB" sz="800" dirty="0" smtClean="0"/>
          </a:p>
        </p:txBody>
      </p:sp>
    </p:spTree>
    <p:extLst>
      <p:ext uri="{BB962C8B-B14F-4D97-AF65-F5344CB8AC3E}">
        <p14:creationId xmlns:p14="http://schemas.microsoft.com/office/powerpoint/2010/main" val="304339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390525"/>
            <a:ext cx="8045200" cy="428625"/>
          </a:xfrm>
        </p:spPr>
        <p:txBody>
          <a:bodyPr/>
          <a:lstStyle/>
          <a:p>
            <a:r>
              <a:rPr lang="en-GB" dirty="0" smtClean="0"/>
              <a:t>Summary of key assessment points of AO2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1734216"/>
            <a:ext cx="8045200" cy="4134957"/>
          </a:xfrm>
        </p:spPr>
        <p:txBody>
          <a:bodyPr/>
          <a:lstStyle/>
          <a:p>
            <a:r>
              <a:rPr lang="en-GB" dirty="0" smtClean="0"/>
              <a:t>Apply knowledge and understanding of scientific ideas to </a:t>
            </a:r>
            <a:r>
              <a:rPr lang="en-GB" b="1" dirty="0" smtClean="0"/>
              <a:t>both</a:t>
            </a:r>
            <a:r>
              <a:rPr lang="en-GB" dirty="0" smtClean="0"/>
              <a:t> specific content and working scientifically requirements 1–3.</a:t>
            </a:r>
          </a:p>
          <a:p>
            <a:r>
              <a:rPr lang="en-GB" dirty="0" smtClean="0"/>
              <a:t>Apply knowledge and understanding of scientific enquiry, techniques and procedures.</a:t>
            </a:r>
          </a:p>
          <a:p>
            <a:r>
              <a:rPr lang="en-GB" dirty="0" smtClean="0"/>
              <a:t>Includes, but is </a:t>
            </a:r>
            <a:r>
              <a:rPr lang="en-GB" b="1" dirty="0" smtClean="0"/>
              <a:t>broader</a:t>
            </a:r>
            <a:r>
              <a:rPr lang="en-GB" dirty="0" smtClean="0"/>
              <a:t> than, the required </a:t>
            </a:r>
            <a:r>
              <a:rPr lang="en-GB" dirty="0" err="1" smtClean="0"/>
              <a:t>practicals</a:t>
            </a:r>
            <a:r>
              <a:rPr lang="en-GB" dirty="0" smtClean="0"/>
              <a:t>.</a:t>
            </a:r>
          </a:p>
          <a:p>
            <a:r>
              <a:rPr lang="en-GB" dirty="0" smtClean="0"/>
              <a:t>Apply knowledge and understanding to explain </a:t>
            </a:r>
            <a:r>
              <a:rPr lang="en-GB" b="1" dirty="0" smtClean="0"/>
              <a:t>novel </a:t>
            </a:r>
            <a:r>
              <a:rPr lang="en-GB" dirty="0" smtClean="0"/>
              <a:t>or</a:t>
            </a:r>
            <a:r>
              <a:rPr lang="en-GB" b="1" dirty="0" smtClean="0"/>
              <a:t> unfamiliar </a:t>
            </a:r>
            <a:r>
              <a:rPr lang="en-GB" dirty="0" smtClean="0"/>
              <a:t>situations not stated on the specification.</a:t>
            </a:r>
          </a:p>
          <a:p>
            <a:r>
              <a:rPr lang="en-GB" dirty="0" smtClean="0"/>
              <a:t>Develop further material covered in the specification.</a:t>
            </a:r>
          </a:p>
          <a:p>
            <a:r>
              <a:rPr lang="en-GB" dirty="0" smtClean="0"/>
              <a:t>Makes </a:t>
            </a:r>
            <a:r>
              <a:rPr lang="en-GB" b="1" dirty="0" smtClean="0"/>
              <a:t>links</a:t>
            </a:r>
            <a:r>
              <a:rPr lang="en-GB" dirty="0" smtClean="0"/>
              <a:t> between material on the specification.</a:t>
            </a:r>
          </a:p>
          <a:p>
            <a:r>
              <a:rPr lang="en-GB" b="1" dirty="0" smtClean="0"/>
              <a:t>Both</a:t>
            </a:r>
            <a:r>
              <a:rPr lang="en-GB" dirty="0" smtClean="0"/>
              <a:t> strands 1 and 2 are covered in the assessment.	</a:t>
            </a:r>
          </a:p>
          <a:p>
            <a:endParaRPr lang="en-GB" b="1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3600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660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374882"/>
            <a:ext cx="8045200" cy="431181"/>
          </a:xfrm>
        </p:spPr>
        <p:txBody>
          <a:bodyPr/>
          <a:lstStyle/>
          <a:p>
            <a:r>
              <a:rPr lang="en-GB" dirty="0" smtClean="0"/>
              <a:t>Activities 1a and 1b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Questions for discussion</a:t>
            </a:r>
          </a:p>
          <a:p>
            <a:r>
              <a:rPr lang="en-GB" dirty="0" smtClean="0"/>
              <a:t>Has any of the assessment information surprised you?</a:t>
            </a:r>
          </a:p>
          <a:p>
            <a:r>
              <a:rPr lang="en-GB" dirty="0" smtClean="0"/>
              <a:t>Does the proportion/allocation of your teaching time reflect the ration/proportion of mark allocation for AO2?</a:t>
            </a:r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6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QA presentation master Events">
  <a:themeElements>
    <a:clrScheme name="AQA">
      <a:dk1>
        <a:srgbClr val="4B4B4B"/>
      </a:dk1>
      <a:lt1>
        <a:sysClr val="window" lastClr="FFFFFF"/>
      </a:lt1>
      <a:dk2>
        <a:srgbClr val="412878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F71AC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8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4590</TotalTime>
  <Words>1682</Words>
  <Application>Microsoft Office PowerPoint</Application>
  <PresentationFormat>On-screen Show (4:3)</PresentationFormat>
  <Paragraphs>210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AQA presentation master Events</vt:lpstr>
      <vt:lpstr>PowerPoint Presentation</vt:lpstr>
      <vt:lpstr>Contents </vt:lpstr>
      <vt:lpstr>Quiz</vt:lpstr>
      <vt:lpstr>Activity 1a – Quiz </vt:lpstr>
      <vt:lpstr>Activity 1a – Quiz answers </vt:lpstr>
      <vt:lpstr>Understanding the Ofqual guidance</vt:lpstr>
      <vt:lpstr>Activity 1b – Understanding the Ofqual guidance</vt:lpstr>
      <vt:lpstr>Summary of key assessment points of AO2</vt:lpstr>
      <vt:lpstr>Activities 1a and 1b </vt:lpstr>
      <vt:lpstr> </vt:lpstr>
      <vt:lpstr>Activity 2 – Identifying AOs on exam items</vt:lpstr>
      <vt:lpstr>Activity 2 – Identifying AOs on exam items</vt:lpstr>
      <vt:lpstr>Activity 2 – Identifying AOs on exam items – teacher challenges</vt:lpstr>
      <vt:lpstr>Activity 2 – Identifying AOs on exam items – student challenges</vt:lpstr>
      <vt:lpstr>Activity 3 - Adding unfamiliar context into schemes of work</vt:lpstr>
      <vt:lpstr>Adding unfamiliar context into schemes of work </vt:lpstr>
      <vt:lpstr>Activity 3 – Adding unfamiliar context into schemes of work </vt:lpstr>
      <vt:lpstr>Integrating AO2 into practicals</vt:lpstr>
      <vt:lpstr>Integrating AO2 into practicals</vt:lpstr>
      <vt:lpstr>Activity 4 – Integrating AO2 into practicals </vt:lpstr>
      <vt:lpstr>Summary points on AO2</vt:lpstr>
      <vt:lpstr>Group reflection</vt:lpstr>
      <vt:lpstr>Thank you</vt:lpstr>
      <vt:lpstr>Get in touch</vt:lpstr>
    </vt:vector>
  </TitlesOfParts>
  <Company>AQA Education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Marshall, Katie</dc:creator>
  <cp:lastModifiedBy>Marshall, Katie</cp:lastModifiedBy>
  <cp:revision>173</cp:revision>
  <cp:lastPrinted>2017-02-06T11:47:27Z</cp:lastPrinted>
  <dcterms:created xsi:type="dcterms:W3CDTF">2017-07-10T11:13:35Z</dcterms:created>
  <dcterms:modified xsi:type="dcterms:W3CDTF">2020-03-06T09:54:56Z</dcterms:modified>
</cp:coreProperties>
</file>