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305" r:id="rId2"/>
    <p:sldId id="298" r:id="rId3"/>
    <p:sldId id="338" r:id="rId4"/>
    <p:sldId id="347" r:id="rId5"/>
    <p:sldId id="321" r:id="rId6"/>
    <p:sldId id="348" r:id="rId7"/>
    <p:sldId id="352" r:id="rId8"/>
    <p:sldId id="350" r:id="rId9"/>
    <p:sldId id="343" r:id="rId10"/>
    <p:sldId id="355" r:id="rId11"/>
    <p:sldId id="339" r:id="rId12"/>
    <p:sldId id="334" r:id="rId13"/>
    <p:sldId id="333" r:id="rId14"/>
    <p:sldId id="357" r:id="rId15"/>
    <p:sldId id="330" r:id="rId16"/>
    <p:sldId id="359" r:id="rId17"/>
    <p:sldId id="263" r:id="rId18"/>
    <p:sldId id="280" r:id="rId19"/>
  </p:sldIdLst>
  <p:sldSz cx="9144000" cy="6858000" type="screen4x3"/>
  <p:notesSz cx="6808788" cy="9940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59857A7-F430-4EE6-B994-F510B0AE8F4E}">
          <p14:sldIdLst>
            <p14:sldId id="305"/>
            <p14:sldId id="298"/>
            <p14:sldId id="338"/>
            <p14:sldId id="347"/>
            <p14:sldId id="321"/>
            <p14:sldId id="348"/>
            <p14:sldId id="352"/>
            <p14:sldId id="350"/>
            <p14:sldId id="343"/>
            <p14:sldId id="355"/>
            <p14:sldId id="339"/>
            <p14:sldId id="334"/>
            <p14:sldId id="333"/>
            <p14:sldId id="357"/>
            <p14:sldId id="330"/>
            <p14:sldId id="359"/>
            <p14:sldId id="263"/>
            <p14:sldId id="280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57">
          <p15:clr>
            <a:srgbClr val="A4A3A4"/>
          </p15:clr>
        </p15:guide>
        <p15:guide id="2" orient="horz" pos="4230">
          <p15:clr>
            <a:srgbClr val="A4A3A4"/>
          </p15:clr>
        </p15:guide>
        <p15:guide id="3" pos="344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ece, Elise" initials="RE" lastIdx="58" clrIdx="0"/>
  <p:cmAuthor id="1" name="jbryant" initials="j" lastIdx="1" clrIdx="1"/>
  <p:cmAuthor id="2" name="Weaver, Jenny" initials="WJ" lastIdx="2" clrIdx="2"/>
  <p:cmAuthor id="3" name="Bird, Kathryn" initials="BK" lastIdx="2" clrIdx="3"/>
  <p:cmAuthor id="4" name="Marshall, Katie" initials="MK" lastIdx="19" clrIdx="4"/>
  <p:cmAuthor id="5" name="Bryant, Jane" initials="BJ" lastIdx="29" clrIdx="5">
    <p:extLst/>
  </p:cmAuthor>
  <p:cmAuthor id="6" name="Bairstow, Rebecca" initials="BR" lastIdx="9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AC96DC"/>
    <a:srgbClr val="4B4B4B"/>
    <a:srgbClr val="AF64A0"/>
    <a:srgbClr val="7D82B4"/>
    <a:srgbClr val="2F71AC"/>
    <a:srgbClr val="2F71AF"/>
    <a:srgbClr val="5AB455"/>
    <a:srgbClr val="C8194B"/>
    <a:srgbClr val="008C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1558" autoAdjust="0"/>
  </p:normalViewPr>
  <p:slideViewPr>
    <p:cSldViewPr snapToGrid="0" snapToObjects="1" showGuides="1">
      <p:cViewPr varScale="1">
        <p:scale>
          <a:sx n="122" d="100"/>
          <a:sy n="122" d="100"/>
        </p:scale>
        <p:origin x="-1314" y="-96"/>
      </p:cViewPr>
      <p:guideLst>
        <p:guide orient="horz" pos="2157"/>
        <p:guide orient="horz" pos="4230"/>
        <p:guide pos="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1908" y="-12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6" dt="2020-03-17T09:42:03.299" idx="8">
    <p:pos x="1459" y="2377"/>
    <p:text>Change link to AQA blue</p:text>
  </p:cm>
  <p:cm authorId="6" dt="2020-03-17T09:42:25.153" idx="9">
    <p:pos x="1828" y="1576"/>
    <p:text>Is this the right layout for telephone numbers?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457E0-B7E6-E24E-BA12-0ABEC3185120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8A59E-FE67-3043-A00A-EF9E0FCBD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7225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A8347-8DF1-B348-8F41-6E1345D82D34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5C70C-4F3D-A24C-BE6B-90E4410CB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459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C423D8A-487D-496A-89CE-9619AB7D29C7}" type="datetime1">
              <a:rPr lang="en-US" smtClean="0"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66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76355D0-99CA-4590-B981-177F5FDA0567}" type="datetime1">
              <a:rPr lang="en-US" smtClean="0"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BDD55E9-E37B-4FE9-9A36-03988D0A5CDB}" type="datetime1">
              <a:rPr lang="en-US" smtClean="0"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165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13ADA56-5123-4656-91CD-FF5C824D1452}" type="datetime1">
              <a:rPr lang="en-US" smtClean="0"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10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baseline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BDD55E9-E37B-4FE9-9A36-03988D0A5CDB}" type="datetime1">
              <a:rPr lang="en-US" smtClean="0"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65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BDD55E9-E37B-4FE9-9A36-03988D0A5CDB}" type="datetime1">
              <a:rPr lang="en-US" smtClean="0"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65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  <a:p>
            <a:endParaRPr lang="en-GB" baseline="0" dirty="0"/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BDD55E9-E37B-4FE9-9A36-03988D0A5CDB}" type="datetime1">
              <a:rPr lang="en-US" smtClean="0"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165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BDD55E9-E37B-4FE9-9A36-03988D0A5CDB}" type="datetime1">
              <a:rPr lang="en-US" smtClean="0"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165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CE38F21-CD4A-46BB-8797-9325506011D7}" type="datetime1">
              <a:rPr lang="en-US" smtClean="0"/>
              <a:t>3/19/2020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153" y="6246646"/>
            <a:ext cx="8796168" cy="165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892053"/>
            <a:ext cx="8796168" cy="165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426720"/>
            <a:ext cx="4114551" cy="968675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800"/>
              </a:lnSpc>
              <a:defRPr sz="3600" baseline="0">
                <a:solidFill>
                  <a:schemeClr val="tx2"/>
                </a:solidFill>
                <a:latin typeface="AQA Chevin Pro Light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2705615"/>
            <a:ext cx="4114551" cy="37831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2600"/>
              </a:lnSpc>
              <a:buNone/>
              <a:defRPr sz="2400" b="0" i="0">
                <a:solidFill>
                  <a:schemeClr val="tx2"/>
                </a:solidFill>
                <a:latin typeface="AQA Chevin Pro Light"/>
                <a:cs typeface="AQA Chevin Pro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Presented by</a:t>
            </a:r>
            <a:br>
              <a:rPr lang="en-US" dirty="0"/>
            </a:b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285819"/>
            <a:ext cx="4645025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0" y="2527176"/>
            <a:ext cx="4645025" cy="0"/>
          </a:xfrm>
          <a:prstGeom prst="line">
            <a:avLst/>
          </a:prstGeom>
          <a:ln w="3810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539750" y="3152188"/>
            <a:ext cx="4114801" cy="338138"/>
          </a:xfrm>
        </p:spPr>
        <p:txBody>
          <a:bodyPr rIns="0"/>
          <a:lstStyle>
            <a:lvl1pPr marL="0" indent="0">
              <a:lnSpc>
                <a:spcPts val="2600"/>
              </a:lnSpc>
              <a:buFontTx/>
              <a:buNone/>
              <a:defRPr sz="2400" b="0" i="0">
                <a:solidFill>
                  <a:schemeClr val="tx2"/>
                </a:solidFill>
                <a:latin typeface="AQA Chevin Pro Light"/>
                <a:cs typeface="AQA Chevin Pro Light"/>
              </a:defRPr>
            </a:lvl1pPr>
          </a:lstStyle>
          <a:p>
            <a:pPr lvl="0"/>
            <a:r>
              <a:rPr lang="en-US" dirty="0"/>
              <a:t>Date &lt;</a:t>
            </a:r>
            <a:r>
              <a:rPr lang="en-US" dirty="0" err="1"/>
              <a:t>dd</a:t>
            </a:r>
            <a:r>
              <a:rPr lang="en-US" dirty="0"/>
              <a:t>/mm/</a:t>
            </a:r>
            <a:r>
              <a:rPr lang="en-US" dirty="0" err="1"/>
              <a:t>yyyy</a:t>
            </a:r>
            <a:r>
              <a:rPr lang="en-US" dirty="0"/>
              <a:t>&gt;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8" y="278675"/>
            <a:ext cx="1620000" cy="728567"/>
          </a:xfrm>
          <a:prstGeom prst="rect">
            <a:avLst/>
          </a:prstGeom>
        </p:spPr>
      </p:pic>
      <p:cxnSp>
        <p:nvCxnSpPr>
          <p:cNvPr id="20" name="Straight Connector 19"/>
          <p:cNvCxnSpPr/>
          <p:nvPr userDrawn="1"/>
        </p:nvCxnSpPr>
        <p:spPr>
          <a:xfrm>
            <a:off x="0" y="634047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97520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Welcome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26" name="Picture 2" descr="I:\Content and Resources\Events\Templates\Ppt break slide imagery\Welcom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450" y="1191400"/>
            <a:ext cx="4481513" cy="509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57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ffe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Content and Resources\Events\Templates\Ppt break slide imagery\Coffe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82700"/>
            <a:ext cx="4475163" cy="5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Coffee break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490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ffee and networking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Content and Resources\Events\Templates\Ppt break slide imagery\Networking_Coffe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67650"/>
            <a:ext cx="4475163" cy="509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Coffee and networking break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164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n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I:\Content and Resources\Events\Templates\Ppt break slide imagery\Lunch_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58950"/>
            <a:ext cx="4475163" cy="5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Lunch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278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t in tou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Get in touch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9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3570037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2" descr="I:\Content and Resources\Events\Templates\Ppt break slide imagery\Get_in_Touch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249" y="1668023"/>
            <a:ext cx="4043301" cy="458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992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Dark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148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Oran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894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Turquois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778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Pi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877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Gre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7853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050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35876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Violet">
    <p:bg>
      <p:bgPr>
        <a:solidFill>
          <a:srgbClr val="646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6464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877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Teal">
    <p:bg>
      <p:bgPr>
        <a:solidFill>
          <a:srgbClr val="325F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325F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506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Yellow">
    <p:bg>
      <p:bgPr>
        <a:solidFill>
          <a:srgbClr val="DC7D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DC7D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01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Brick">
    <p:bg>
      <p:bgPr>
        <a:solidFill>
          <a:srgbClr val="783C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783C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6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513DCD-9555-44F1-94D1-793F3C7973F9}" type="datetimeFigureOut">
              <a:rPr lang="en-GB" smtClean="0"/>
              <a:t>19/03/2020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E24B-C398-4ECC-A560-A4078BA05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6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Contents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380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B4B4B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046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994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60000" indent="-360000">
              <a:defRPr/>
            </a:lvl1pPr>
          </a:lstStyle>
          <a:p>
            <a:pPr lvl="0"/>
            <a:r>
              <a:rPr lang="en-US" dirty="0"/>
              <a:t>Insert video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467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94324" y="1727199"/>
            <a:ext cx="3190875" cy="4406400"/>
          </a:xfrm>
        </p:spPr>
        <p:txBody>
          <a:bodyPr rIns="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Insert image or graphic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9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4506453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452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image are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974785"/>
            <a:ext cx="9144000" cy="536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pic>
        <p:nvPicPr>
          <p:cNvPr id="7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95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899455"/>
            <a:ext cx="8768155" cy="2211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436294"/>
            <a:ext cx="4028825" cy="972952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800"/>
              </a:lnSpc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7780867" y="6458400"/>
            <a:ext cx="829733" cy="365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1285819"/>
            <a:ext cx="4645025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0" y="2527176"/>
            <a:ext cx="4645025" cy="0"/>
          </a:xfrm>
          <a:prstGeom prst="line">
            <a:avLst/>
          </a:prstGeom>
          <a:ln w="3810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8" y="278675"/>
            <a:ext cx="1620000" cy="728567"/>
          </a:xfrm>
          <a:prstGeom prst="rect">
            <a:avLst/>
          </a:prstGeom>
        </p:spPr>
      </p:pic>
      <p:sp>
        <p:nvSpPr>
          <p:cNvPr id="8" name="Footer Placeholder 3"/>
          <p:cNvSpPr txBox="1">
            <a:spLocks/>
          </p:cNvSpPr>
          <p:nvPr userDrawn="1"/>
        </p:nvSpPr>
        <p:spPr>
          <a:xfrm>
            <a:off x="6967203" y="6554109"/>
            <a:ext cx="1635126" cy="2413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lnSpc>
                <a:spcPts val="1000"/>
              </a:lnSpc>
              <a:defRPr sz="800" b="0" i="0" kern="1200">
                <a:solidFill>
                  <a:schemeClr val="tx1"/>
                </a:solidFill>
                <a:latin typeface="+mn-lt"/>
                <a:ea typeface="+mn-ea"/>
                <a:cs typeface="AQA Chevin Pro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/>
              <a:t>Follow us on Twitter @AQA</a:t>
            </a:r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</p:spPr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  <a:prstGeom prst="rect">
            <a:avLst/>
          </a:prstGeom>
        </p:spPr>
        <p:txBody>
          <a:bodyPr vert="horz" lIns="0" tIns="0" rIns="91440" bIns="0" rtlCol="0" anchor="t" anchorCtr="0">
            <a:noAutofit/>
          </a:bodyPr>
          <a:lstStyle/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731713"/>
            <a:ext cx="8045200" cy="44068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96202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634047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0407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77" r:id="rId3"/>
    <p:sldLayoutId id="2147483680" r:id="rId4"/>
    <p:sldLayoutId id="2147483667" r:id="rId5"/>
    <p:sldLayoutId id="2147483662" r:id="rId6"/>
    <p:sldLayoutId id="2147483664" r:id="rId7"/>
    <p:sldLayoutId id="2147483681" r:id="rId8"/>
    <p:sldLayoutId id="2147483665" r:id="rId9"/>
    <p:sldLayoutId id="2147483682" r:id="rId10"/>
    <p:sldLayoutId id="2147483683" r:id="rId11"/>
    <p:sldLayoutId id="2147483686" r:id="rId12"/>
    <p:sldLayoutId id="2147483685" r:id="rId13"/>
    <p:sldLayoutId id="2147483687" r:id="rId14"/>
    <p:sldLayoutId id="2147483678" r:id="rId15"/>
    <p:sldLayoutId id="2147483669" r:id="rId16"/>
    <p:sldLayoutId id="2147483670" r:id="rId17"/>
    <p:sldLayoutId id="2147483671" r:id="rId18"/>
    <p:sldLayoutId id="2147483672" r:id="rId19"/>
    <p:sldLayoutId id="2147483674" r:id="rId20"/>
    <p:sldLayoutId id="2147483673" r:id="rId21"/>
    <p:sldLayoutId id="2147483675" r:id="rId22"/>
    <p:sldLayoutId id="2147483676" r:id="rId23"/>
    <p:sldLayoutId id="2147483688" r:id="rId24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3200" b="0" i="0" kern="1200">
          <a:solidFill>
            <a:schemeClr val="tx2"/>
          </a:solidFill>
          <a:latin typeface="AQA Chevin Pro Light"/>
          <a:ea typeface="+mj-ea"/>
          <a:cs typeface="AQA Chevin Pro Light"/>
        </a:defRPr>
      </a:lvl1pPr>
    </p:titleStyle>
    <p:bodyStyle>
      <a:lvl1pPr marL="360000" indent="-360000" algn="l" defTabSz="457200" rtl="0" eaLnBrk="1" latinLnBrk="0" hangingPunct="1">
        <a:lnSpc>
          <a:spcPct val="100000"/>
        </a:lnSpc>
        <a:spcBef>
          <a:spcPts val="0"/>
        </a:spcBef>
        <a:buClr>
          <a:srgbClr val="4B4B4B"/>
        </a:buClr>
        <a:buFont typeface="Arial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1pPr>
      <a:lvl2pPr marL="72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2pPr>
      <a:lvl3pPr marL="108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3pPr>
      <a:lvl4pPr marL="144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4pPr>
      <a:lvl5pPr marL="180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5pPr>
      <a:lvl6pPr marL="2286000" indent="0" algn="l" defTabSz="457200" rtl="0" eaLnBrk="1" latinLnBrk="0" hangingPunct="1">
        <a:spcBef>
          <a:spcPct val="20000"/>
        </a:spcBef>
        <a:buFont typeface="Arial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qa.org.uk/subjects/science/gcse/focus-on-success-science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?subject=A03%20training%20pack&amp;body=Hi,%20I&#8217;ve%20just%20found%20this%20really%20useful%20AO3%20training%20pack%20from%20AQA.%20Download%20your%20copy%20here%20%3e%20https://www.aqa.org.uk/subjects/science/gcse/focus-on-success-science" TargetMode="Externa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qa.org.uk/" TargetMode="External"/><Relationship Id="rId2" Type="http://schemas.openxmlformats.org/officeDocument/2006/relationships/hyperlink" Target="mailto:gcsescience@aqa.org.uk" TargetMode="External"/><Relationship Id="rId1" Type="http://schemas.openxmlformats.org/officeDocument/2006/relationships/slideLayout" Target="../slideLayouts/slideLayout14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gov.uk/government/publications/gcse-9-to-1-subject-level-guidance-for-single-scienc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:\Content and Resources\Campaigns\2019\GCSE Science\Pack 4 - AO3\From Graphics\G02159_47-GCSE-SRC-AO3-PP-Pres-1440x1080px_v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228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A66BAB7-3D32-4ED6-801A-CD5B125CB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3: AO3 teaching and learning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D7A7240-8629-4B63-91EA-B5D0651F97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04F621F-7834-4F5E-8158-D2BBE2893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A897DE7-6DFB-49DB-B82E-AF1872E51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In the slides that follow you can see the types of assessment tasks students might be required to do for each strand of AO3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Split into three groups taking one strand each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Add actions/reminders of things to do in lessons to help students develop these skills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Add any strategies students could use to access the questions more successfully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These might be different depending on the level of demand you are focusing on 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79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Interpret and evaluate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How this might be assessed</a:t>
            </a:r>
          </a:p>
          <a:p>
            <a:r>
              <a:rPr lang="en-GB" dirty="0"/>
              <a:t>Identify/describe patterns and trends in information</a:t>
            </a:r>
          </a:p>
          <a:p>
            <a:r>
              <a:rPr lang="en-GB" dirty="0"/>
              <a:t>Compare patterns and trends</a:t>
            </a:r>
          </a:p>
          <a:p>
            <a:r>
              <a:rPr lang="en-GB" dirty="0"/>
              <a:t>Draw inferences from patterns and trends</a:t>
            </a:r>
          </a:p>
          <a:p>
            <a:r>
              <a:rPr lang="en-GB" dirty="0"/>
              <a:t>Use information given to support or disprove a conclusion, judgement or hypothesis</a:t>
            </a:r>
          </a:p>
          <a:p>
            <a:r>
              <a:rPr lang="en-GB" dirty="0"/>
              <a:t>Interpret information to give advantages and disadvantages</a:t>
            </a:r>
          </a:p>
          <a:p>
            <a:r>
              <a:rPr lang="en-GB" dirty="0"/>
              <a:t>Calculate uncertainties</a:t>
            </a:r>
          </a:p>
          <a:p>
            <a:r>
              <a:rPr lang="en-GB" dirty="0"/>
              <a:t>Identify anomalous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61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judgements and draw conclusions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How this might be assessed</a:t>
            </a:r>
          </a:p>
          <a:p>
            <a:r>
              <a:rPr lang="en-GB" dirty="0"/>
              <a:t>Use data/information to make a judgement (</a:t>
            </a:r>
            <a:r>
              <a:rPr lang="en-GB" dirty="0" err="1"/>
              <a:t>eg</a:t>
            </a:r>
            <a:r>
              <a:rPr lang="en-GB" dirty="0"/>
              <a:t> about which of two </a:t>
            </a:r>
            <a:r>
              <a:rPr lang="en-GB" dirty="0" smtClean="0"/>
              <a:t>statements is </a:t>
            </a:r>
            <a:r>
              <a:rPr lang="en-GB" dirty="0"/>
              <a:t>correct) </a:t>
            </a:r>
          </a:p>
          <a:p>
            <a:r>
              <a:rPr lang="en-GB" dirty="0"/>
              <a:t>Use data/information to come to a conclusion about what the data is showing</a:t>
            </a:r>
          </a:p>
          <a:p>
            <a:r>
              <a:rPr lang="en-GB" dirty="0"/>
              <a:t>Use data/information to explain phenomena and relationships</a:t>
            </a:r>
          </a:p>
          <a:p>
            <a:r>
              <a:rPr lang="en-GB" dirty="0"/>
              <a:t>Consider the validity of data in presenting and justifying conclusions</a:t>
            </a:r>
          </a:p>
          <a:p>
            <a:r>
              <a:rPr lang="en-GB" dirty="0"/>
              <a:t>Make predictions based on data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396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 and improve experimental procedures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How this might be assessed</a:t>
            </a:r>
          </a:p>
          <a:p>
            <a:r>
              <a:rPr lang="en-GB" dirty="0"/>
              <a:t>Adapt/develop a given method to test/prove a hypothesis, answer a query, produce a particular result</a:t>
            </a:r>
          </a:p>
          <a:p>
            <a:r>
              <a:rPr lang="en-GB" dirty="0"/>
              <a:t>Identify variables that need to be controlled </a:t>
            </a:r>
          </a:p>
          <a:p>
            <a:r>
              <a:rPr lang="en-GB" dirty="0"/>
              <a:t>Identify and explain sources of error in experiments</a:t>
            </a:r>
          </a:p>
          <a:p>
            <a:r>
              <a:rPr lang="en-GB" dirty="0"/>
              <a:t>Identify reasons for anomalous results</a:t>
            </a:r>
          </a:p>
          <a:p>
            <a:r>
              <a:rPr lang="en-GB" dirty="0"/>
              <a:t>Identify and explain risks in experimental procedures</a:t>
            </a:r>
          </a:p>
          <a:p>
            <a:r>
              <a:rPr lang="en-GB" dirty="0"/>
              <a:t>Change a method to improve it – </a:t>
            </a:r>
            <a:r>
              <a:rPr lang="en-GB" dirty="0" err="1"/>
              <a:t>eg</a:t>
            </a:r>
            <a:r>
              <a:rPr lang="en-GB" dirty="0"/>
              <a:t> to correct/eliminate errors, increase accuracy</a:t>
            </a:r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30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13B8174-4FE8-429A-A856-909A3C05E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3: AO3 teaching and learning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BD88E23-F285-4C70-9C07-5024893204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2D5A3DF-25F1-4E92-8F29-EBD126B1F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82A7C1F-FE2D-469C-B680-988C6F63A0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Below </a:t>
            </a:r>
            <a:r>
              <a:rPr lang="en-GB" dirty="0" smtClean="0"/>
              <a:t>are some examples </a:t>
            </a:r>
            <a:r>
              <a:rPr lang="en-GB" dirty="0"/>
              <a:t>of </a:t>
            </a:r>
            <a:r>
              <a:rPr lang="en-GB" dirty="0" smtClean="0"/>
              <a:t>actions </a:t>
            </a:r>
            <a:r>
              <a:rPr lang="en-GB" dirty="0"/>
              <a:t>a teacher may share with their students when they are </a:t>
            </a:r>
            <a:r>
              <a:rPr lang="en-GB" dirty="0" smtClean="0"/>
              <a:t>identifying </a:t>
            </a:r>
            <a:r>
              <a:rPr lang="en-GB" dirty="0"/>
              <a:t>or describing patterns and trends in information: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annotate the data tables with arrows to show whether it is increasing, decreasing or staying the same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quote figures from the table to illustrate the </a:t>
            </a:r>
            <a:r>
              <a:rPr lang="en-GB" b="1" dirty="0"/>
              <a:t>change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use of appropriate language – increase, decrease, proportional.</a:t>
            </a:r>
          </a:p>
        </p:txBody>
      </p:sp>
    </p:spTree>
    <p:extLst>
      <p:ext uri="{BB962C8B-B14F-4D97-AF65-F5344CB8AC3E}">
        <p14:creationId xmlns:p14="http://schemas.microsoft.com/office/powerpoint/2010/main" val="121239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999" y="441132"/>
            <a:ext cx="8294511" cy="431181"/>
          </a:xfrm>
        </p:spPr>
        <p:txBody>
          <a:bodyPr/>
          <a:lstStyle/>
          <a:p>
            <a:r>
              <a:rPr lang="en-GB" dirty="0"/>
              <a:t>Activity 4: Data resources to support teaching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 part of the training materials we have produced three data source booklets, one for each science. These materials are taken from the legacy specification controlled assessments (ISAs).</a:t>
            </a:r>
          </a:p>
          <a:p>
            <a:endParaRPr lang="en-GB" dirty="0" smtClean="0"/>
          </a:p>
          <a:p>
            <a:r>
              <a:rPr lang="en-GB" dirty="0" smtClean="0"/>
              <a:t>Not </a:t>
            </a:r>
            <a:r>
              <a:rPr lang="en-GB" dirty="0"/>
              <a:t>all the ISAs are relevant to the new specification so the data </a:t>
            </a:r>
            <a:r>
              <a:rPr lang="en-GB" dirty="0" smtClean="0"/>
              <a:t>booklets include </a:t>
            </a:r>
            <a:r>
              <a:rPr lang="en-GB" dirty="0"/>
              <a:t>those ISAs that:</a:t>
            </a:r>
          </a:p>
          <a:p>
            <a:pPr lvl="1"/>
            <a:r>
              <a:rPr lang="en-GB" dirty="0" smtClean="0"/>
              <a:t>link </a:t>
            </a:r>
            <a:r>
              <a:rPr lang="en-GB" dirty="0"/>
              <a:t>directly to the </a:t>
            </a:r>
            <a:r>
              <a:rPr lang="en-GB" dirty="0" smtClean="0"/>
              <a:t>required </a:t>
            </a:r>
            <a:r>
              <a:rPr lang="en-GB" dirty="0" err="1"/>
              <a:t>practicals</a:t>
            </a:r>
            <a:endParaRPr lang="en-GB" dirty="0"/>
          </a:p>
          <a:p>
            <a:pPr lvl="1"/>
            <a:r>
              <a:rPr lang="en-GB" dirty="0"/>
              <a:t>link </a:t>
            </a:r>
            <a:r>
              <a:rPr lang="en-GB" dirty="0" smtClean="0"/>
              <a:t>to </a:t>
            </a:r>
            <a:r>
              <a:rPr lang="en-GB" dirty="0"/>
              <a:t>areas of the subject content.</a:t>
            </a:r>
            <a:br>
              <a:rPr lang="en-GB" dirty="0"/>
            </a:br>
            <a:endParaRPr lang="en-GB" dirty="0"/>
          </a:p>
          <a:p>
            <a:pPr marL="702900" lvl="2" indent="-342900">
              <a:buClr>
                <a:srgbClr val="4B4B4B"/>
              </a:buClr>
            </a:pPr>
            <a:endParaRPr lang="en-GB" dirty="0"/>
          </a:p>
          <a:p>
            <a:pPr marL="342900" lvl="1" indent="-342900">
              <a:buClr>
                <a:srgbClr val="4B4B4B"/>
              </a:buClr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06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27099F1-7D0D-43FD-9F0D-4721E218A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4: Data resources to support teaching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D6B9F034-460D-4DA0-8445-6D0B7107A1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F13ACB2-C91C-4A49-98A2-61AABB7356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89F705F0-3856-4685-9702-66BBE4FBE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Using the </a:t>
            </a:r>
            <a:r>
              <a:rPr lang="en-GB" dirty="0">
                <a:solidFill>
                  <a:schemeClr val="accent2"/>
                </a:solidFill>
                <a:hlinkClick r:id="rId2"/>
              </a:rPr>
              <a:t>data source booklets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/>
              <a:t>from the website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lvl="0"/>
            <a:r>
              <a:rPr lang="en-GB" dirty="0"/>
              <a:t>As a group familiarise yourselves with the information provided, particularly </a:t>
            </a:r>
            <a:r>
              <a:rPr lang="en-GB" dirty="0" smtClean="0"/>
              <a:t>the introduction on page 4.</a:t>
            </a:r>
            <a:endParaRPr lang="en-GB" dirty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In </a:t>
            </a:r>
            <a:r>
              <a:rPr lang="en-GB" dirty="0"/>
              <a:t>smaller groups discuss how you can use the ISA materials to develop your students AO3 </a:t>
            </a:r>
            <a:r>
              <a:rPr lang="en-GB" dirty="0" smtClean="0"/>
              <a:t>skills. 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4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46225" y="3018674"/>
            <a:ext cx="8045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dirty="0"/>
              <a:t>If you have enjoyed this training </a:t>
            </a:r>
            <a:r>
              <a:rPr lang="en-GB" sz="2400" dirty="0" smtClean="0"/>
              <a:t>pack, </a:t>
            </a:r>
          </a:p>
          <a:p>
            <a:endParaRPr lang="en-GB" sz="2400" dirty="0"/>
          </a:p>
          <a:p>
            <a:r>
              <a:rPr lang="en-GB" sz="2400" dirty="0" smtClean="0"/>
              <a:t>please </a:t>
            </a:r>
            <a:r>
              <a:rPr lang="en-GB" sz="2400" u="sng" dirty="0">
                <a:hlinkClick r:id="rId2"/>
              </a:rPr>
              <a:t>share </a:t>
            </a:r>
            <a:r>
              <a:rPr lang="en-GB" sz="2400" u="sng" dirty="0" smtClean="0">
                <a:hlinkClick r:id="rId2"/>
              </a:rPr>
              <a:t>it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9033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 in touch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1731713"/>
            <a:ext cx="4114838" cy="440680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Science team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T: 01483 477756</a:t>
            </a:r>
          </a:p>
          <a:p>
            <a:pPr marL="0" indent="0">
              <a:buNone/>
            </a:pPr>
            <a:r>
              <a:rPr lang="en-GB" dirty="0"/>
              <a:t>E: </a:t>
            </a:r>
            <a:r>
              <a:rPr lang="en-GB" u="sng" dirty="0">
                <a:solidFill>
                  <a:srgbClr val="2F71AC"/>
                </a:solidFill>
                <a:hlinkClick r:id="rId2"/>
              </a:rPr>
              <a:t>gcsescience@aqa.org.uk</a:t>
            </a:r>
            <a:endParaRPr lang="en-GB" dirty="0">
              <a:solidFill>
                <a:srgbClr val="2F71AC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3"/>
              </a:rPr>
              <a:t>aqa.org.uk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1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Activity </a:t>
            </a:r>
            <a:r>
              <a:rPr lang="en-GB" dirty="0" smtClean="0"/>
              <a:t>1: </a:t>
            </a:r>
            <a:r>
              <a:rPr lang="en-GB" dirty="0"/>
              <a:t>What is Assessment Objective 3 (AO3</a:t>
            </a:r>
            <a:r>
              <a:rPr lang="en-GB" dirty="0" smtClean="0"/>
              <a:t>)?</a:t>
            </a:r>
            <a:endParaRPr lang="en-GB" dirty="0"/>
          </a:p>
          <a:p>
            <a:endParaRPr lang="en-GB" dirty="0"/>
          </a:p>
          <a:p>
            <a:r>
              <a:rPr lang="en-GB" dirty="0"/>
              <a:t>Activity </a:t>
            </a:r>
            <a:r>
              <a:rPr lang="en-GB" dirty="0" smtClean="0"/>
              <a:t>2: </a:t>
            </a:r>
            <a:r>
              <a:rPr lang="en-GB" dirty="0"/>
              <a:t>Assessing AO3 at different levels of demand</a:t>
            </a:r>
          </a:p>
          <a:p>
            <a:endParaRPr lang="en-GB" dirty="0"/>
          </a:p>
          <a:p>
            <a:r>
              <a:rPr lang="en-GB" dirty="0"/>
              <a:t>Activity </a:t>
            </a:r>
            <a:r>
              <a:rPr lang="en-GB" dirty="0" smtClean="0"/>
              <a:t>3: </a:t>
            </a:r>
            <a:r>
              <a:rPr lang="en-GB" dirty="0"/>
              <a:t>AO3 teaching and learning </a:t>
            </a:r>
          </a:p>
          <a:p>
            <a:endParaRPr lang="en-GB" dirty="0"/>
          </a:p>
          <a:p>
            <a:r>
              <a:rPr lang="en-GB" dirty="0"/>
              <a:t>Activity </a:t>
            </a:r>
            <a:r>
              <a:rPr lang="en-GB" dirty="0" smtClean="0"/>
              <a:t>4: </a:t>
            </a:r>
            <a:r>
              <a:rPr lang="en-GB" dirty="0"/>
              <a:t>Data resources to support teaching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2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1: What is AO3?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AO3 covers the skill of looking </a:t>
            </a:r>
            <a:r>
              <a:rPr lang="en-GB" b="1" dirty="0"/>
              <a:t>critically</a:t>
            </a:r>
            <a:r>
              <a:rPr lang="en-GB" dirty="0"/>
              <a:t> at information given in tables, graphs, diagrams or written prose.</a:t>
            </a:r>
          </a:p>
          <a:p>
            <a:endParaRPr lang="en-GB" dirty="0"/>
          </a:p>
          <a:p>
            <a:r>
              <a:rPr lang="en-GB" dirty="0"/>
              <a:t>This can </a:t>
            </a:r>
            <a:r>
              <a:rPr lang="en-GB" dirty="0" smtClean="0"/>
              <a:t>involve </a:t>
            </a:r>
            <a:r>
              <a:rPr lang="en-GB" dirty="0"/>
              <a:t>analysing and interpreting that </a:t>
            </a:r>
            <a:r>
              <a:rPr lang="en-GB" dirty="0" smtClean="0"/>
              <a:t>information and </a:t>
            </a:r>
            <a:r>
              <a:rPr lang="en-GB" dirty="0"/>
              <a:t>ideas to: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identify and explain patterns and trends</a:t>
            </a:r>
          </a:p>
          <a:p>
            <a:pPr lvl="1"/>
            <a:r>
              <a:rPr lang="en-GB" dirty="0"/>
              <a:t>make judgements based on the data</a:t>
            </a:r>
          </a:p>
          <a:p>
            <a:pPr lvl="1"/>
            <a:r>
              <a:rPr lang="en-GB" dirty="0"/>
              <a:t>draw conclusions based on the data</a:t>
            </a:r>
          </a:p>
          <a:p>
            <a:pPr lvl="1"/>
            <a:r>
              <a:rPr lang="en-GB" dirty="0"/>
              <a:t>identify experimental errors, adapt and improve practical procedures.</a:t>
            </a:r>
          </a:p>
          <a:p>
            <a:pPr lvl="1"/>
            <a:endParaRPr lang="en-GB" dirty="0"/>
          </a:p>
          <a:p>
            <a:r>
              <a:rPr lang="en-GB" dirty="0"/>
              <a:t>20% of the marks are AO3.</a:t>
            </a:r>
          </a:p>
        </p:txBody>
      </p:sp>
    </p:spTree>
    <p:extLst>
      <p:ext uri="{BB962C8B-B14F-4D97-AF65-F5344CB8AC3E}">
        <p14:creationId xmlns:p14="http://schemas.microsoft.com/office/powerpoint/2010/main" val="215428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3FE4ADD-5FC1-4AF0-B97D-2BEE5126D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1a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92718137-901E-44A1-85C8-CC61C6493C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FF95A8A-1B3B-4E0F-9D6F-508299C3A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218FFF6-7E67-467E-97AD-ACD13CFDC6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Read through the </a:t>
            </a:r>
            <a:r>
              <a:rPr lang="en-GB" dirty="0" err="1"/>
              <a:t>Ofqual</a:t>
            </a:r>
            <a:r>
              <a:rPr lang="en-GB" dirty="0"/>
              <a:t> strand document in your booklet for </a:t>
            </a:r>
            <a:r>
              <a:rPr lang="en-GB" dirty="0" smtClean="0"/>
              <a:t>AO3. </a:t>
            </a:r>
            <a:endParaRPr lang="en-GB" dirty="0"/>
          </a:p>
          <a:p>
            <a:endParaRPr lang="en-GB" dirty="0"/>
          </a:p>
          <a:p>
            <a:r>
              <a:rPr lang="en-GB" dirty="0"/>
              <a:t>Highlight important points that will help you to identify the skills students need to </a:t>
            </a:r>
            <a:r>
              <a:rPr lang="en-GB" dirty="0" smtClean="0"/>
              <a:t>develop.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600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Regulatory requirements for AO3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731963"/>
            <a:ext cx="6282831" cy="4097777"/>
          </a:xfrm>
        </p:spPr>
      </p:pic>
      <p:sp>
        <p:nvSpPr>
          <p:cNvPr id="6" name="Rectangle 5"/>
          <p:cNvSpPr/>
          <p:nvPr/>
        </p:nvSpPr>
        <p:spPr>
          <a:xfrm>
            <a:off x="540000" y="5795968"/>
            <a:ext cx="846112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/>
              <a:t>Ofqual</a:t>
            </a:r>
            <a:r>
              <a:rPr lang="en-GB" sz="1400" dirty="0"/>
              <a:t> GCSE Subject Level Guidance for Single Science (Biology, Chemistry, Physics) July 2015  </a:t>
            </a:r>
            <a:r>
              <a:rPr lang="en-GB" sz="1600" dirty="0">
                <a:solidFill>
                  <a:schemeClr val="accent2"/>
                </a:solidFill>
                <a:hlinkClick r:id="rId4"/>
              </a:rPr>
              <a:t>gov.uk/government/publications/gcse-9-to-1-subject-level-guidance-for-single-science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5" name="Round Diagonal Corner Rectangle 4">
            <a:extLst>
              <a:ext uri="{FF2B5EF4-FFF2-40B4-BE49-F238E27FC236}">
                <a16:creationId xmlns="" xmlns:a16="http://schemas.microsoft.com/office/drawing/2014/main" id="{4E7FE7EE-C00F-4FF4-A4CF-E350A1B54835}"/>
              </a:ext>
            </a:extLst>
          </p:cNvPr>
          <p:cNvSpPr/>
          <p:nvPr/>
        </p:nvSpPr>
        <p:spPr>
          <a:xfrm>
            <a:off x="594803" y="3085562"/>
            <a:ext cx="882305" cy="329761"/>
          </a:xfrm>
          <a:prstGeom prst="round2DiagRect">
            <a:avLst/>
          </a:prstGeom>
          <a:solidFill>
            <a:schemeClr val="tx2">
              <a:alpha val="20000"/>
            </a:schemeClr>
          </a:solidFill>
          <a:ln>
            <a:solidFill>
              <a:schemeClr val="tx2">
                <a:alpha val="2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 Diagonal Corner Rectangle 7">
            <a:extLst>
              <a:ext uri="{FF2B5EF4-FFF2-40B4-BE49-F238E27FC236}">
                <a16:creationId xmlns="" xmlns:a16="http://schemas.microsoft.com/office/drawing/2014/main" id="{B88091AA-D300-4AC3-9C54-DA89C052CF48}"/>
              </a:ext>
            </a:extLst>
          </p:cNvPr>
          <p:cNvSpPr/>
          <p:nvPr/>
        </p:nvSpPr>
        <p:spPr>
          <a:xfrm>
            <a:off x="594803" y="3774831"/>
            <a:ext cx="882305" cy="592984"/>
          </a:xfrm>
          <a:prstGeom prst="round2DiagRect">
            <a:avLst/>
          </a:prstGeom>
          <a:solidFill>
            <a:schemeClr val="tx2">
              <a:alpha val="20000"/>
            </a:schemeClr>
          </a:solidFill>
          <a:ln>
            <a:solidFill>
              <a:schemeClr val="tx2">
                <a:alpha val="2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 Diagonal Corner Rectangle 8">
            <a:extLst>
              <a:ext uri="{FF2B5EF4-FFF2-40B4-BE49-F238E27FC236}">
                <a16:creationId xmlns="" xmlns:a16="http://schemas.microsoft.com/office/drawing/2014/main" id="{71756819-CEE0-4BBA-9B76-401BF858B757}"/>
              </a:ext>
            </a:extLst>
          </p:cNvPr>
          <p:cNvSpPr/>
          <p:nvPr/>
        </p:nvSpPr>
        <p:spPr>
          <a:xfrm>
            <a:off x="594803" y="4726786"/>
            <a:ext cx="882305" cy="603681"/>
          </a:xfrm>
          <a:prstGeom prst="round2DiagRect">
            <a:avLst/>
          </a:prstGeom>
          <a:solidFill>
            <a:schemeClr val="tx2">
              <a:alpha val="20000"/>
            </a:schemeClr>
          </a:solidFill>
          <a:ln>
            <a:solidFill>
              <a:schemeClr val="tx2">
                <a:alpha val="2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 Diagonal Corner Rectangle 9">
            <a:extLst>
              <a:ext uri="{FF2B5EF4-FFF2-40B4-BE49-F238E27FC236}">
                <a16:creationId xmlns="" xmlns:a16="http://schemas.microsoft.com/office/drawing/2014/main" id="{F195B732-7C5D-4643-841C-0AE39BB09E2C}"/>
              </a:ext>
            </a:extLst>
          </p:cNvPr>
          <p:cNvSpPr/>
          <p:nvPr/>
        </p:nvSpPr>
        <p:spPr>
          <a:xfrm>
            <a:off x="2930767" y="3063942"/>
            <a:ext cx="1039447" cy="270196"/>
          </a:xfrm>
          <a:prstGeom prst="round2DiagRect">
            <a:avLst/>
          </a:prstGeom>
          <a:solidFill>
            <a:schemeClr val="tx2">
              <a:alpha val="20000"/>
            </a:schemeClr>
          </a:solidFill>
          <a:ln>
            <a:solidFill>
              <a:schemeClr val="tx2">
                <a:alpha val="2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 Diagonal Corner Rectangle 10">
            <a:extLst>
              <a:ext uri="{FF2B5EF4-FFF2-40B4-BE49-F238E27FC236}">
                <a16:creationId xmlns="" xmlns:a16="http://schemas.microsoft.com/office/drawing/2014/main" id="{3906492B-196D-491B-B01A-90F4E402AA9F}"/>
              </a:ext>
            </a:extLst>
          </p:cNvPr>
          <p:cNvSpPr/>
          <p:nvPr/>
        </p:nvSpPr>
        <p:spPr>
          <a:xfrm>
            <a:off x="2930768" y="3384061"/>
            <a:ext cx="1039447" cy="390770"/>
          </a:xfrm>
          <a:prstGeom prst="round2DiagRect">
            <a:avLst/>
          </a:prstGeom>
          <a:solidFill>
            <a:schemeClr val="tx2">
              <a:alpha val="20000"/>
            </a:schemeClr>
          </a:solidFill>
          <a:ln>
            <a:solidFill>
              <a:schemeClr val="tx2">
                <a:alpha val="2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 Diagonal Corner Rectangle 12">
            <a:extLst>
              <a:ext uri="{FF2B5EF4-FFF2-40B4-BE49-F238E27FC236}">
                <a16:creationId xmlns="" xmlns:a16="http://schemas.microsoft.com/office/drawing/2014/main" id="{6C434F76-FDBA-4FCB-AB35-110D3AECB4A6}"/>
              </a:ext>
            </a:extLst>
          </p:cNvPr>
          <p:cNvSpPr/>
          <p:nvPr/>
        </p:nvSpPr>
        <p:spPr>
          <a:xfrm>
            <a:off x="4087447" y="3063942"/>
            <a:ext cx="2579683" cy="291817"/>
          </a:xfrm>
          <a:prstGeom prst="round2DiagRect">
            <a:avLst/>
          </a:prstGeom>
          <a:solidFill>
            <a:schemeClr val="tx2">
              <a:alpha val="20000"/>
            </a:schemeClr>
          </a:solidFill>
          <a:ln>
            <a:solidFill>
              <a:schemeClr val="tx2">
                <a:alpha val="2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 Diagonal Corner Rectangle 13">
            <a:extLst>
              <a:ext uri="{FF2B5EF4-FFF2-40B4-BE49-F238E27FC236}">
                <a16:creationId xmlns="" xmlns:a16="http://schemas.microsoft.com/office/drawing/2014/main" id="{089CE69B-D5BF-4511-887A-12B931EB1840}"/>
              </a:ext>
            </a:extLst>
          </p:cNvPr>
          <p:cNvSpPr/>
          <p:nvPr/>
        </p:nvSpPr>
        <p:spPr>
          <a:xfrm>
            <a:off x="4087447" y="3501667"/>
            <a:ext cx="2579683" cy="145909"/>
          </a:xfrm>
          <a:prstGeom prst="round2DiagRect">
            <a:avLst/>
          </a:prstGeom>
          <a:solidFill>
            <a:schemeClr val="tx2">
              <a:alpha val="20000"/>
            </a:schemeClr>
          </a:solidFill>
          <a:ln>
            <a:solidFill>
              <a:schemeClr val="tx2">
                <a:alpha val="2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 Diagonal Corner Rectangle 14">
            <a:extLst>
              <a:ext uri="{FF2B5EF4-FFF2-40B4-BE49-F238E27FC236}">
                <a16:creationId xmlns="" xmlns:a16="http://schemas.microsoft.com/office/drawing/2014/main" id="{61C434BA-8C19-460B-BDAC-5ACC7BC6A37B}"/>
              </a:ext>
            </a:extLst>
          </p:cNvPr>
          <p:cNvSpPr/>
          <p:nvPr/>
        </p:nvSpPr>
        <p:spPr>
          <a:xfrm>
            <a:off x="4087447" y="5184559"/>
            <a:ext cx="2579684" cy="291817"/>
          </a:xfrm>
          <a:prstGeom prst="round2DiagRect">
            <a:avLst/>
          </a:prstGeom>
          <a:solidFill>
            <a:schemeClr val="tx2">
              <a:alpha val="20000"/>
            </a:schemeClr>
          </a:solidFill>
          <a:ln>
            <a:solidFill>
              <a:schemeClr val="tx2">
                <a:alpha val="2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49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Assessing AO3 in GCSE Science papers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Three broad categories which cover AO3: </a:t>
            </a:r>
          </a:p>
          <a:p>
            <a:pPr lvl="1">
              <a:buClr>
                <a:srgbClr val="4B4B4B"/>
              </a:buClr>
            </a:pPr>
            <a:r>
              <a:rPr lang="en-GB" dirty="0"/>
              <a:t>interpret and evaluate</a:t>
            </a:r>
          </a:p>
          <a:p>
            <a:pPr lvl="1">
              <a:buClr>
                <a:srgbClr val="4B4B4B"/>
              </a:buClr>
            </a:pPr>
            <a:r>
              <a:rPr lang="en-GB" dirty="0"/>
              <a:t>make judgements and draw conclusions</a:t>
            </a:r>
          </a:p>
          <a:p>
            <a:pPr lvl="1">
              <a:buClr>
                <a:srgbClr val="4B4B4B"/>
              </a:buClr>
            </a:pPr>
            <a:r>
              <a:rPr lang="en-GB" dirty="0"/>
              <a:t>develop and improve experimental procedures.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Wide range of command words are used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Full range of marks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Closed, short answer and extended response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Coverage of working scientifically and maths skills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b="1" dirty="0"/>
              <a:t>All levels of demand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03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DEB4D2-5EA1-41EA-AA7D-82D5EED46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1b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BDF1888-82F4-4347-83A2-AEF51FFB9A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5214A19-A994-481C-BD55-B7697DDC90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0A1675E-EF7F-4306-804F-30873AF9B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Using the information from the two previous slides look at the items on pages </a:t>
            </a:r>
            <a:r>
              <a:rPr lang="en-GB" dirty="0" smtClean="0"/>
              <a:t>5 to 15 of your activities booklet, </a:t>
            </a:r>
            <a:r>
              <a:rPr lang="en-GB" dirty="0"/>
              <a:t>which are all assessing AO3: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identify which strand they are targeting</a:t>
            </a:r>
          </a:p>
          <a:p>
            <a:endParaRPr lang="en-GB" dirty="0"/>
          </a:p>
          <a:p>
            <a:r>
              <a:rPr lang="en-GB" dirty="0"/>
              <a:t>state what level of demand it is </a:t>
            </a:r>
            <a:r>
              <a:rPr lang="en-GB" dirty="0" smtClean="0"/>
              <a:t>assessing.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71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855C8A-06D8-47FE-B833-DC1686F7F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CDF3DF3-0E2C-4722-A0C2-5F2FCC6621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ABFDF06-C2BB-49AA-AE84-3B588BE67B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2D0CE4F-D8A0-4589-84A0-7FD949BB4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20% of the marks are allocated to assessing AO3. Do you think the teaching time allocated to this skill reflects this?</a:t>
            </a:r>
            <a:br>
              <a:rPr lang="en-GB" dirty="0"/>
            </a:br>
            <a:endParaRPr lang="en-GB" dirty="0"/>
          </a:p>
          <a:p>
            <a:r>
              <a:rPr lang="en-GB" dirty="0"/>
              <a:t>Do you think your students are </a:t>
            </a:r>
            <a:r>
              <a:rPr lang="en-GB" dirty="0" smtClean="0"/>
              <a:t>developing their </a:t>
            </a:r>
            <a:r>
              <a:rPr lang="en-GB" dirty="0"/>
              <a:t>AO3 skills as they progress from KS3 to KS4?</a:t>
            </a:r>
            <a:br>
              <a:rPr lang="en-GB" dirty="0"/>
            </a:br>
            <a:endParaRPr lang="en-GB" dirty="0"/>
          </a:p>
          <a:p>
            <a:r>
              <a:rPr lang="en-GB" dirty="0"/>
              <a:t>How easy was it to determine the level of demand of each item?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What did you use to decide on the level?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644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2: Progression of demand in AO3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dirty="0"/>
              <a:t>Look at the questions on </a:t>
            </a:r>
            <a:r>
              <a:rPr lang="en-GB" dirty="0" smtClean="0"/>
              <a:t>pages 16</a:t>
            </a:r>
            <a:r>
              <a:rPr lang="en-GB" dirty="0"/>
              <a:t> </a:t>
            </a:r>
            <a:r>
              <a:rPr lang="en-GB" dirty="0" smtClean="0"/>
              <a:t>to 23 of your activities booklet.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Each </a:t>
            </a:r>
            <a:r>
              <a:rPr lang="en-GB" dirty="0"/>
              <a:t>set of the questions assess the same thing, but at different levels of demand. </a:t>
            </a:r>
            <a:br>
              <a:rPr lang="en-GB" dirty="0"/>
            </a:br>
            <a:r>
              <a:rPr lang="en-GB" b="1" dirty="0" smtClean="0"/>
              <a:t>In </a:t>
            </a:r>
            <a:r>
              <a:rPr lang="en-GB" b="1" dirty="0"/>
              <a:t>your group consider: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dirty="0"/>
              <a:t>What has the examiner done to make the question work at the different levels of demand?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dirty="0"/>
              <a:t>How might you adapt your questions in class and homework tasks to ensure there is the appropriate level of challenge for different groups of students?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636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QA presentation master Events">
  <a:themeElements>
    <a:clrScheme name="Custom 1">
      <a:dk1>
        <a:srgbClr val="4B4B4B"/>
      </a:dk1>
      <a:lt1>
        <a:srgbClr val="FFFFFF"/>
      </a:lt1>
      <a:dk2>
        <a:srgbClr val="412878"/>
      </a:dk2>
      <a:lt2>
        <a:srgbClr val="FFFFFE"/>
      </a:lt2>
      <a:accent1>
        <a:srgbClr val="C8194B"/>
      </a:accent1>
      <a:accent2>
        <a:srgbClr val="3273AF"/>
      </a:accent2>
      <a:accent3>
        <a:srgbClr val="C84B32"/>
      </a:accent3>
      <a:accent4>
        <a:srgbClr val="418C87"/>
      </a:accent4>
      <a:accent5>
        <a:srgbClr val="AF64A0"/>
      </a:accent5>
      <a:accent6>
        <a:srgbClr val="4B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8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</TotalTime>
  <Words>1013</Words>
  <Application>Microsoft Office PowerPoint</Application>
  <PresentationFormat>On-screen Show (4:3)</PresentationFormat>
  <Paragraphs>172</Paragraphs>
  <Slides>18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AQA presentation master Events</vt:lpstr>
      <vt:lpstr>PowerPoint Presentation</vt:lpstr>
      <vt:lpstr>Contents </vt:lpstr>
      <vt:lpstr>Activity 1: What is AO3? </vt:lpstr>
      <vt:lpstr>Activity 1a </vt:lpstr>
      <vt:lpstr>Regulatory requirements for AO3</vt:lpstr>
      <vt:lpstr>Assessing AO3 in GCSE Science papers</vt:lpstr>
      <vt:lpstr>Activity 1b</vt:lpstr>
      <vt:lpstr>Discussion </vt:lpstr>
      <vt:lpstr>Activity 2: Progression of demand in AO3</vt:lpstr>
      <vt:lpstr>Activity 3: AO3 teaching and learning </vt:lpstr>
      <vt:lpstr>Interpret and evaluate</vt:lpstr>
      <vt:lpstr>Make judgements and draw conclusions</vt:lpstr>
      <vt:lpstr>Develop and improve experimental procedures</vt:lpstr>
      <vt:lpstr>Activity 3: AO3 teaching and learning </vt:lpstr>
      <vt:lpstr>Activity 4: Data resources to support teaching</vt:lpstr>
      <vt:lpstr>Activity 4: Data resources to support teaching</vt:lpstr>
      <vt:lpstr>Thank you</vt:lpstr>
      <vt:lpstr>Get in touch</vt:lpstr>
    </vt:vector>
  </TitlesOfParts>
  <Company>AQA Education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Marshall, Katie</dc:creator>
  <cp:lastModifiedBy>Marshall, Katie</cp:lastModifiedBy>
  <cp:revision>336</cp:revision>
  <cp:lastPrinted>2020-01-17T11:38:09Z</cp:lastPrinted>
  <dcterms:created xsi:type="dcterms:W3CDTF">2017-07-10T11:13:35Z</dcterms:created>
  <dcterms:modified xsi:type="dcterms:W3CDTF">2020-03-19T10:35:31Z</dcterms:modified>
</cp:coreProperties>
</file>