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3"/>
  </p:notesMasterIdLst>
  <p:handoutMasterIdLst>
    <p:handoutMasterId r:id="rId24"/>
  </p:handoutMasterIdLst>
  <p:sldIdLst>
    <p:sldId id="405" r:id="rId2"/>
    <p:sldId id="384" r:id="rId3"/>
    <p:sldId id="385" r:id="rId4"/>
    <p:sldId id="360" r:id="rId5"/>
    <p:sldId id="395" r:id="rId6"/>
    <p:sldId id="396" r:id="rId7"/>
    <p:sldId id="392" r:id="rId8"/>
    <p:sldId id="390" r:id="rId9"/>
    <p:sldId id="389" r:id="rId10"/>
    <p:sldId id="391" r:id="rId11"/>
    <p:sldId id="397" r:id="rId12"/>
    <p:sldId id="388" r:id="rId13"/>
    <p:sldId id="398" r:id="rId14"/>
    <p:sldId id="399" r:id="rId15"/>
    <p:sldId id="400" r:id="rId16"/>
    <p:sldId id="401" r:id="rId17"/>
    <p:sldId id="402" r:id="rId18"/>
    <p:sldId id="403" r:id="rId19"/>
    <p:sldId id="404" r:id="rId20"/>
    <p:sldId id="280" r:id="rId21"/>
    <p:sldId id="263" r:id="rId22"/>
  </p:sldIdLst>
  <p:sldSz cx="9144000" cy="6858000" type="screen4x3"/>
  <p:notesSz cx="6888163" cy="100218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59857A7-F430-4EE6-B994-F510B0AE8F4E}">
          <p14:sldIdLst>
            <p14:sldId id="405"/>
            <p14:sldId id="384"/>
            <p14:sldId id="385"/>
            <p14:sldId id="360"/>
            <p14:sldId id="395"/>
            <p14:sldId id="396"/>
            <p14:sldId id="392"/>
            <p14:sldId id="390"/>
            <p14:sldId id="389"/>
            <p14:sldId id="391"/>
            <p14:sldId id="397"/>
            <p14:sldId id="388"/>
            <p14:sldId id="398"/>
            <p14:sldId id="399"/>
            <p14:sldId id="400"/>
            <p14:sldId id="401"/>
            <p14:sldId id="402"/>
            <p14:sldId id="403"/>
            <p14:sldId id="404"/>
            <p14:sldId id="280"/>
            <p14:sldId id="263"/>
          </p14:sldIdLst>
        </p14:section>
      </p14:sectionLst>
    </p:ext>
    <p:ext uri="{EFAFB233-063F-42B5-8137-9DF3F51BA10A}">
      <p15:sldGuideLst xmlns:p15="http://schemas.microsoft.com/office/powerpoint/2012/main">
        <p15:guide id="1" orient="horz" pos="2160" userDrawn="1">
          <p15:clr>
            <a:srgbClr val="A4A3A4"/>
          </p15:clr>
        </p15:guide>
        <p15:guide id="2" orient="horz" pos="4225">
          <p15:clr>
            <a:srgbClr val="A4A3A4"/>
          </p15:clr>
        </p15:guide>
        <p15:guide id="3" pos="344">
          <p15:clr>
            <a:srgbClr val="A4A3A4"/>
          </p15:clr>
        </p15:guide>
      </p15:sldGuideLst>
    </p:ext>
    <p:ext uri="{2D200454-40CA-4A62-9FC3-DE9A4176ACB9}">
      <p15:notesGuideLst xmlns:p15="http://schemas.microsoft.com/office/powerpoint/2012/main">
        <p15:guide id="1" orient="horz" pos="3156">
          <p15:clr>
            <a:srgbClr val="A4A3A4"/>
          </p15:clr>
        </p15:guide>
        <p15:guide id="2" pos="216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eaver, Jenny" initials="WJ" lastIdx="94" clrIdx="0"/>
  <p:cmAuthor id="7" name="Bairstow, Rebecca" initials="BR" lastIdx="9" clrIdx="7"/>
  <p:cmAuthor id="1" name="Boothman, Lauren" initials="LB" lastIdx="3" clrIdx="1"/>
  <p:cmAuthor id="8" name="Thornton, Paul" initials="TP" lastIdx="29" clrIdx="8">
    <p:extLst>
      <p:ext uri="{19B8F6BF-5375-455C-9EA6-DF929625EA0E}">
        <p15:presenceInfo xmlns:p15="http://schemas.microsoft.com/office/powerpoint/2012/main" userId="S-1-5-21-1757981266-1078081533-725345543-138370" providerId="AD"/>
      </p:ext>
    </p:extLst>
  </p:cmAuthor>
  <p:cmAuthor id="2" name="Clarke, Julian" initials="CJ" lastIdx="7" clrIdx="2">
    <p:extLst/>
  </p:cmAuthor>
  <p:cmAuthor id="9" name="Harris, Robin" initials="HR" lastIdx="12" clrIdx="9">
    <p:extLst>
      <p:ext uri="{19B8F6BF-5375-455C-9EA6-DF929625EA0E}">
        <p15:presenceInfo xmlns:p15="http://schemas.microsoft.com/office/powerpoint/2012/main" userId="S-1-5-21-1757981266-1078081533-725345543-33310" providerId="AD"/>
      </p:ext>
    </p:extLst>
  </p:cmAuthor>
  <p:cmAuthor id="3" name="Fenton, Joshua" initials="FJ" lastIdx="1" clrIdx="3"/>
  <p:cmAuthor id="10" name="Vlachakis, Natalie" initials="VN" lastIdx="5" clrIdx="10">
    <p:extLst>
      <p:ext uri="{19B8F6BF-5375-455C-9EA6-DF929625EA0E}">
        <p15:presenceInfo xmlns:p15="http://schemas.microsoft.com/office/powerpoint/2012/main" userId="S-1-5-21-1757981266-1078081533-725345543-963176" providerId="AD"/>
      </p:ext>
    </p:extLst>
  </p:cmAuthor>
  <p:cmAuthor id="4" name="Reece, Elise" initials="RE" lastIdx="9" clrIdx="4">
    <p:extLst/>
  </p:cmAuthor>
  <p:cmAuthor id="11" name="Spurgeon, Ciara" initials="SC" lastIdx="2" clrIdx="11">
    <p:extLst>
      <p:ext uri="{19B8F6BF-5375-455C-9EA6-DF929625EA0E}">
        <p15:presenceInfo xmlns:p15="http://schemas.microsoft.com/office/powerpoint/2012/main" userId="S-1-5-21-1757981266-1078081533-725345543-115800" providerId="AD"/>
      </p:ext>
    </p:extLst>
  </p:cmAuthor>
  <p:cmAuthor id="5" name="Bryant, Jane" initials="BJ" lastIdx="23" clrIdx="5">
    <p:extLst/>
  </p:cmAuthor>
  <p:cmAuthor id="6" name="Taylor, Andrew" initials="TA" lastIdx="6" clrIdx="6">
    <p:extLst>
      <p:ext uri="{19B8F6BF-5375-455C-9EA6-DF929625EA0E}">
        <p15:presenceInfo xmlns:p15="http://schemas.microsoft.com/office/powerpoint/2012/main" userId="S-1-5-21-1757981266-1078081533-725345543-93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2878"/>
    <a:srgbClr val="4B4B4B"/>
    <a:srgbClr val="D2C8E1"/>
    <a:srgbClr val="3273AF"/>
    <a:srgbClr val="783C2D"/>
    <a:srgbClr val="DC7D28"/>
    <a:srgbClr val="6464A0"/>
    <a:srgbClr val="325F7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6" autoAdjust="0"/>
    <p:restoredTop sz="93883" autoAdjust="0"/>
  </p:normalViewPr>
  <p:slideViewPr>
    <p:cSldViewPr snapToGrid="0" snapToObjects="1" showGuides="1">
      <p:cViewPr varScale="1">
        <p:scale>
          <a:sx n="68" d="100"/>
          <a:sy n="68" d="100"/>
        </p:scale>
        <p:origin x="724" y="48"/>
      </p:cViewPr>
      <p:guideLst>
        <p:guide orient="horz" pos="2160"/>
        <p:guide orient="horz" pos="4225"/>
        <p:guide pos="3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92" d="100"/>
          <a:sy n="92" d="100"/>
        </p:scale>
        <p:origin x="-3714" y="-108"/>
      </p:cViewPr>
      <p:guideLst>
        <p:guide orient="horz" pos="3156"/>
        <p:guide pos="216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1094"/>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sz="quarter" idx="1"/>
          </p:nvPr>
        </p:nvSpPr>
        <p:spPr>
          <a:xfrm>
            <a:off x="3901698" y="0"/>
            <a:ext cx="2984871" cy="501094"/>
          </a:xfrm>
          <a:prstGeom prst="rect">
            <a:avLst/>
          </a:prstGeom>
        </p:spPr>
        <p:txBody>
          <a:bodyPr vert="horz" lIns="92309" tIns="46154" rIns="92309" bIns="46154" rtlCol="0"/>
          <a:lstStyle>
            <a:lvl1pPr algn="r">
              <a:defRPr sz="1200"/>
            </a:lvl1pPr>
          </a:lstStyle>
          <a:p>
            <a:fld id="{ADA457E0-B7E6-E24E-BA12-0ABEC3185120}" type="datetimeFigureOut">
              <a:rPr lang="en-US" smtClean="0"/>
              <a:t>9/1/2021</a:t>
            </a:fld>
            <a:endParaRPr lang="en-US"/>
          </a:p>
        </p:txBody>
      </p:sp>
      <p:sp>
        <p:nvSpPr>
          <p:cNvPr id="4" name="Footer Placeholder 3"/>
          <p:cNvSpPr>
            <a:spLocks noGrp="1"/>
          </p:cNvSpPr>
          <p:nvPr>
            <p:ph type="ftr" sz="quarter" idx="2"/>
          </p:nvPr>
        </p:nvSpPr>
        <p:spPr>
          <a:xfrm>
            <a:off x="0" y="9519055"/>
            <a:ext cx="2984871" cy="501094"/>
          </a:xfrm>
          <a:prstGeom prst="rect">
            <a:avLst/>
          </a:prstGeom>
        </p:spPr>
        <p:txBody>
          <a:bodyPr vert="horz" lIns="92309" tIns="46154" rIns="92309" bIns="46154" rtlCol="0" anchor="b"/>
          <a:lstStyle>
            <a:lvl1pPr algn="l">
              <a:defRPr sz="1200"/>
            </a:lvl1pPr>
          </a:lstStyle>
          <a:p>
            <a:endParaRPr lang="en-US"/>
          </a:p>
        </p:txBody>
      </p:sp>
      <p:sp>
        <p:nvSpPr>
          <p:cNvPr id="5" name="Slide Number Placeholder 4"/>
          <p:cNvSpPr>
            <a:spLocks noGrp="1"/>
          </p:cNvSpPr>
          <p:nvPr>
            <p:ph type="sldNum" sz="quarter" idx="3"/>
          </p:nvPr>
        </p:nvSpPr>
        <p:spPr>
          <a:xfrm>
            <a:off x="3901698" y="9519055"/>
            <a:ext cx="2984871" cy="501094"/>
          </a:xfrm>
          <a:prstGeom prst="rect">
            <a:avLst/>
          </a:prstGeom>
        </p:spPr>
        <p:txBody>
          <a:bodyPr vert="horz" lIns="92309" tIns="46154" rIns="92309" bIns="46154" rtlCol="0" anchor="b"/>
          <a:lstStyle>
            <a:lvl1pPr algn="r">
              <a:defRPr sz="1200"/>
            </a:lvl1pPr>
          </a:lstStyle>
          <a:p>
            <a:fld id="{E188A59E-FE67-3043-A00A-EF9E0FCBDE40}" type="slidenum">
              <a:rPr lang="en-US" smtClean="0"/>
              <a:t>‹#›</a:t>
            </a:fld>
            <a:endParaRPr lang="en-US"/>
          </a:p>
        </p:txBody>
      </p:sp>
    </p:spTree>
    <p:extLst>
      <p:ext uri="{BB962C8B-B14F-4D97-AF65-F5344CB8AC3E}">
        <p14:creationId xmlns:p14="http://schemas.microsoft.com/office/powerpoint/2010/main" val="748872257"/>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1094"/>
          </a:xfrm>
          <a:prstGeom prst="rect">
            <a:avLst/>
          </a:prstGeom>
        </p:spPr>
        <p:txBody>
          <a:bodyPr vert="horz" lIns="92309" tIns="46154" rIns="92309" bIns="46154" rtlCol="0"/>
          <a:lstStyle>
            <a:lvl1pPr algn="l">
              <a:defRPr sz="1200"/>
            </a:lvl1pPr>
          </a:lstStyle>
          <a:p>
            <a:endParaRPr lang="en-US"/>
          </a:p>
        </p:txBody>
      </p:sp>
      <p:sp>
        <p:nvSpPr>
          <p:cNvPr id="3" name="Date Placeholder 2"/>
          <p:cNvSpPr>
            <a:spLocks noGrp="1"/>
          </p:cNvSpPr>
          <p:nvPr>
            <p:ph type="dt" idx="1"/>
          </p:nvPr>
        </p:nvSpPr>
        <p:spPr>
          <a:xfrm>
            <a:off x="3901698" y="0"/>
            <a:ext cx="2984871" cy="501094"/>
          </a:xfrm>
          <a:prstGeom prst="rect">
            <a:avLst/>
          </a:prstGeom>
        </p:spPr>
        <p:txBody>
          <a:bodyPr vert="horz" lIns="92309" tIns="46154" rIns="92309" bIns="46154" rtlCol="0"/>
          <a:lstStyle>
            <a:lvl1pPr algn="r">
              <a:defRPr sz="1200"/>
            </a:lvl1pPr>
          </a:lstStyle>
          <a:p>
            <a:fld id="{538A8347-8DF1-B348-8F41-6E1345D82D34}" type="datetimeFigureOut">
              <a:rPr lang="en-US" smtClean="0"/>
              <a:t>9/1/2021</a:t>
            </a:fld>
            <a:endParaRPr lang="en-US"/>
          </a:p>
        </p:txBody>
      </p:sp>
      <p:sp>
        <p:nvSpPr>
          <p:cNvPr id="4" name="Slide Image Placeholder 3"/>
          <p:cNvSpPr>
            <a:spLocks noGrp="1" noRot="1" noChangeAspect="1"/>
          </p:cNvSpPr>
          <p:nvPr>
            <p:ph type="sldImg" idx="2"/>
          </p:nvPr>
        </p:nvSpPr>
        <p:spPr>
          <a:xfrm>
            <a:off x="938213" y="752475"/>
            <a:ext cx="5011737" cy="3757613"/>
          </a:xfrm>
          <a:prstGeom prst="rect">
            <a:avLst/>
          </a:prstGeom>
          <a:noFill/>
          <a:ln w="12700">
            <a:solidFill>
              <a:prstClr val="black"/>
            </a:solidFill>
          </a:ln>
        </p:spPr>
        <p:txBody>
          <a:bodyPr vert="horz" lIns="92309" tIns="46154" rIns="92309" bIns="46154" rtlCol="0" anchor="ctr"/>
          <a:lstStyle/>
          <a:p>
            <a:endParaRPr lang="en-US"/>
          </a:p>
        </p:txBody>
      </p:sp>
      <p:sp>
        <p:nvSpPr>
          <p:cNvPr id="5" name="Notes Placeholder 4"/>
          <p:cNvSpPr>
            <a:spLocks noGrp="1"/>
          </p:cNvSpPr>
          <p:nvPr>
            <p:ph type="body" sz="quarter" idx="3"/>
          </p:nvPr>
        </p:nvSpPr>
        <p:spPr>
          <a:xfrm>
            <a:off x="688817" y="4760398"/>
            <a:ext cx="5510530" cy="4509849"/>
          </a:xfrm>
          <a:prstGeom prst="rect">
            <a:avLst/>
          </a:prstGeom>
        </p:spPr>
        <p:txBody>
          <a:bodyPr vert="horz" lIns="92309" tIns="46154" rIns="92309" bIns="4615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19055"/>
            <a:ext cx="2984871" cy="501094"/>
          </a:xfrm>
          <a:prstGeom prst="rect">
            <a:avLst/>
          </a:prstGeom>
        </p:spPr>
        <p:txBody>
          <a:bodyPr vert="horz" lIns="92309" tIns="46154" rIns="92309" bIns="46154" rtlCol="0" anchor="b"/>
          <a:lstStyle>
            <a:lvl1pPr algn="l">
              <a:defRPr sz="1200"/>
            </a:lvl1pPr>
          </a:lstStyle>
          <a:p>
            <a:endParaRPr lang="en-US"/>
          </a:p>
        </p:txBody>
      </p:sp>
      <p:sp>
        <p:nvSpPr>
          <p:cNvPr id="7" name="Slide Number Placeholder 6"/>
          <p:cNvSpPr>
            <a:spLocks noGrp="1"/>
          </p:cNvSpPr>
          <p:nvPr>
            <p:ph type="sldNum" sz="quarter" idx="5"/>
          </p:nvPr>
        </p:nvSpPr>
        <p:spPr>
          <a:xfrm>
            <a:off x="3901698" y="9519055"/>
            <a:ext cx="2984871" cy="501094"/>
          </a:xfrm>
          <a:prstGeom prst="rect">
            <a:avLst/>
          </a:prstGeom>
        </p:spPr>
        <p:txBody>
          <a:bodyPr vert="horz" lIns="92309" tIns="46154" rIns="92309" bIns="46154" rtlCol="0" anchor="b"/>
          <a:lstStyle>
            <a:lvl1pPr algn="r">
              <a:defRPr sz="1200"/>
            </a:lvl1pPr>
          </a:lstStyle>
          <a:p>
            <a:fld id="{D3A5C70C-4F3D-A24C-BE6B-90E4410CB343}" type="slidenum">
              <a:rPr lang="en-US" smtClean="0"/>
              <a:t>‹#›</a:t>
            </a:fld>
            <a:endParaRPr lang="en-US"/>
          </a:p>
        </p:txBody>
      </p:sp>
    </p:spTree>
    <p:extLst>
      <p:ext uri="{BB962C8B-B14F-4D97-AF65-F5344CB8AC3E}">
        <p14:creationId xmlns:p14="http://schemas.microsoft.com/office/powerpoint/2010/main" val="3260845997"/>
      </p:ext>
    </p:extLst>
  </p:cSld>
  <p:clrMap bg1="lt1" tx1="dk1" bg2="lt2" tx2="dk2" accent1="accent1" accent2="accent2" accent3="accent3" accent4="accent4" accent5="accent5" accent6="accent6" hlink="hlink" folHlink="folHlink"/>
  <p:hf/>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5B29E62A-3DC6-48AB-AAA1-EFC17F91A05F}" type="datetime1">
              <a:rPr lang="en-US" smtClean="0"/>
              <a:t>9/1/2021</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2</a:t>
            </a:fld>
            <a:endParaRPr lang="en-US"/>
          </a:p>
        </p:txBody>
      </p:sp>
    </p:spTree>
    <p:extLst>
      <p:ext uri="{BB962C8B-B14F-4D97-AF65-F5344CB8AC3E}">
        <p14:creationId xmlns:p14="http://schemas.microsoft.com/office/powerpoint/2010/main" val="1508498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376355D0-99CA-4590-B981-177F5FDA0567}" type="datetime1">
              <a:rPr lang="en-US" smtClean="0"/>
              <a:t>9/1/2021</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D3A5C70C-4F3D-A24C-BE6B-90E4410CB343}" type="slidenum">
              <a:rPr lang="en-US" smtClean="0"/>
              <a:t>4</a:t>
            </a:fld>
            <a:endParaRPr lang="en-US"/>
          </a:p>
        </p:txBody>
      </p:sp>
    </p:spTree>
    <p:extLst>
      <p:ext uri="{BB962C8B-B14F-4D97-AF65-F5344CB8AC3E}">
        <p14:creationId xmlns:p14="http://schemas.microsoft.com/office/powerpoint/2010/main" val="4209203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The activity is asking teachers to use previous learning and classroom experience to try to identify why students struggle with the meaning of certain words and reasons will be specific to school context. There are no “correct” answers to these questions e.g. reasons could range from available teacher resources to the composition of student cohort.</a:t>
            </a:r>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17EFAD77-45F9-44BC-9B38-70BE5A0127E0}" type="datetime1">
              <a:rPr lang="en-US" smtClean="0"/>
              <a:t>9/1/2021</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8</a:t>
            </a:fld>
            <a:endParaRPr lang="en-US"/>
          </a:p>
        </p:txBody>
      </p:sp>
    </p:spTree>
    <p:extLst>
      <p:ext uri="{BB962C8B-B14F-4D97-AF65-F5344CB8AC3E}">
        <p14:creationId xmlns:p14="http://schemas.microsoft.com/office/powerpoint/2010/main" val="2905834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Again, the activity is asking teachers to use previous learning and classroom experience, so answers will be specific to school context. </a:t>
            </a:r>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CD4DBEA7-5922-4C2F-8FDB-348F728C67C3}" type="datetime1">
              <a:rPr lang="en-US" smtClean="0"/>
              <a:t>9/1/2021</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9</a:t>
            </a:fld>
            <a:endParaRPr lang="en-US"/>
          </a:p>
        </p:txBody>
      </p:sp>
    </p:spTree>
    <p:extLst>
      <p:ext uri="{BB962C8B-B14F-4D97-AF65-F5344CB8AC3E}">
        <p14:creationId xmlns:p14="http://schemas.microsoft.com/office/powerpoint/2010/main" val="1554770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endParaRPr lang="en-US"/>
          </a:p>
        </p:txBody>
      </p:sp>
      <p:sp>
        <p:nvSpPr>
          <p:cNvPr id="5" name="Date Placeholder 4"/>
          <p:cNvSpPr>
            <a:spLocks noGrp="1"/>
          </p:cNvSpPr>
          <p:nvPr>
            <p:ph type="dt" idx="1"/>
          </p:nvPr>
        </p:nvSpPr>
        <p:spPr/>
        <p:txBody>
          <a:bodyPr/>
          <a:lstStyle/>
          <a:p>
            <a:fld id="{10ED76B7-180E-48CF-90C2-2734908E7ECF}" type="datetime1">
              <a:rPr lang="en-US" smtClean="0"/>
              <a:t>9/1/2021</a:t>
            </a:fld>
            <a:endParaRPr lang="en-US"/>
          </a:p>
        </p:txBody>
      </p:sp>
      <p:sp>
        <p:nvSpPr>
          <p:cNvPr id="6" name="Footer Placeholder 5"/>
          <p:cNvSpPr>
            <a:spLocks noGrp="1"/>
          </p:cNvSpPr>
          <p:nvPr>
            <p:ph type="ftr" sz="quarter" idx="4"/>
          </p:nvPr>
        </p:nvSpPr>
        <p:spPr/>
        <p:txBody>
          <a:bodyPr/>
          <a:lstStyle/>
          <a:p>
            <a:endParaRPr lang="en-US"/>
          </a:p>
        </p:txBody>
      </p:sp>
      <p:sp>
        <p:nvSpPr>
          <p:cNvPr id="7" name="Slide Number Placeholder 6"/>
          <p:cNvSpPr>
            <a:spLocks noGrp="1"/>
          </p:cNvSpPr>
          <p:nvPr>
            <p:ph type="sldNum" sz="quarter" idx="5"/>
          </p:nvPr>
        </p:nvSpPr>
        <p:spPr/>
        <p:txBody>
          <a:bodyPr/>
          <a:lstStyle/>
          <a:p>
            <a:fld id="{D3A5C70C-4F3D-A24C-BE6B-90E4410CB343}" type="slidenum">
              <a:rPr lang="en-US" smtClean="0"/>
              <a:t>10</a:t>
            </a:fld>
            <a:endParaRPr lang="en-US"/>
          </a:p>
        </p:txBody>
      </p:sp>
    </p:spTree>
    <p:extLst>
      <p:ext uri="{BB962C8B-B14F-4D97-AF65-F5344CB8AC3E}">
        <p14:creationId xmlns:p14="http://schemas.microsoft.com/office/powerpoint/2010/main" val="13996609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Rectangle 11"/>
          <p:cNvSpPr/>
          <p:nvPr userDrawn="1"/>
        </p:nvSpPr>
        <p:spPr>
          <a:xfrm>
            <a:off x="4153" y="6246646"/>
            <a:ext cx="8796168" cy="1657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0" y="892053"/>
            <a:ext cx="8796168" cy="1657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540000" y="1426720"/>
            <a:ext cx="4114551" cy="968675"/>
          </a:xfrm>
        </p:spPr>
        <p:txBody>
          <a:bodyPr lIns="0" tIns="0" rIns="0" bIns="0" anchor="t" anchorCtr="0">
            <a:noAutofit/>
          </a:bodyPr>
          <a:lstStyle>
            <a:lvl1pPr algn="l">
              <a:lnSpc>
                <a:spcPts val="3800"/>
              </a:lnSpc>
              <a:defRPr sz="3600" baseline="0">
                <a:solidFill>
                  <a:schemeClr val="tx2"/>
                </a:solidFill>
                <a:latin typeface="Arial" panose="020B0604020202020204" pitchFamily="34" charset="0"/>
              </a:defRPr>
            </a:lvl1pPr>
          </a:lstStyle>
          <a:p>
            <a:r>
              <a:rPr lang="en-US" dirty="0"/>
              <a:t>Presentation</a:t>
            </a:r>
            <a:br>
              <a:rPr lang="en-US" dirty="0"/>
            </a:br>
            <a:r>
              <a:rPr lang="en-US" dirty="0"/>
              <a:t>title</a:t>
            </a:r>
          </a:p>
        </p:txBody>
      </p:sp>
      <p:sp>
        <p:nvSpPr>
          <p:cNvPr id="3" name="Subtitle 2"/>
          <p:cNvSpPr>
            <a:spLocks noGrp="1"/>
          </p:cNvSpPr>
          <p:nvPr>
            <p:ph type="subTitle" idx="1" hasCustomPrompt="1"/>
          </p:nvPr>
        </p:nvSpPr>
        <p:spPr>
          <a:xfrm>
            <a:off x="540000" y="2705615"/>
            <a:ext cx="4114551" cy="378312"/>
          </a:xfrm>
        </p:spPr>
        <p:txBody>
          <a:bodyPr lIns="0" tIns="0" rIns="0" bIns="0">
            <a:noAutofit/>
          </a:bodyPr>
          <a:lstStyle>
            <a:lvl1pPr marL="0" indent="0" algn="l">
              <a:lnSpc>
                <a:spcPts val="2600"/>
              </a:lnSpc>
              <a:buNone/>
              <a:defRPr sz="2400" b="0" i="0">
                <a:solidFill>
                  <a:schemeClr val="tx2"/>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Presented by</a:t>
            </a:r>
            <a:br>
              <a:rPr lang="en-US" dirty="0"/>
            </a:br>
            <a:endParaRPr lang="en-US" dirty="0"/>
          </a:p>
        </p:txBody>
      </p:sp>
      <p:cxnSp>
        <p:nvCxnSpPr>
          <p:cNvPr id="10" name="Straight Connector 9"/>
          <p:cNvCxnSpPr/>
          <p:nvPr userDrawn="1"/>
        </p:nvCxnSpPr>
        <p:spPr>
          <a:xfrm>
            <a:off x="0" y="1285819"/>
            <a:ext cx="4645025"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0" y="2527176"/>
            <a:ext cx="4645025" cy="0"/>
          </a:xfrm>
          <a:prstGeom prst="line">
            <a:avLst/>
          </a:prstGeom>
          <a:ln w="38100" cap="rnd">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 name="Rectangle 5"/>
          <p:cNvSpPr/>
          <p:nvPr userDrawn="1"/>
        </p:nvSpPr>
        <p:spPr>
          <a:xfrm>
            <a:off x="7825042" y="6455753"/>
            <a:ext cx="971126" cy="40224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ontent Placeholder 10"/>
          <p:cNvSpPr>
            <a:spLocks noGrp="1"/>
          </p:cNvSpPr>
          <p:nvPr>
            <p:ph sz="quarter" idx="12" hasCustomPrompt="1"/>
          </p:nvPr>
        </p:nvSpPr>
        <p:spPr>
          <a:xfrm>
            <a:off x="539750" y="3152188"/>
            <a:ext cx="4114801" cy="338138"/>
          </a:xfrm>
        </p:spPr>
        <p:txBody>
          <a:bodyPr rIns="0"/>
          <a:lstStyle>
            <a:lvl1pPr marL="0" indent="0">
              <a:lnSpc>
                <a:spcPts val="2600"/>
              </a:lnSpc>
              <a:buFontTx/>
              <a:buNone/>
              <a:defRPr sz="2400" b="0" i="0">
                <a:solidFill>
                  <a:schemeClr val="tx2"/>
                </a:solidFill>
                <a:latin typeface="Arial" panose="020B0604020202020204" pitchFamily="34" charset="0"/>
                <a:cs typeface="Arial" panose="020B0604020202020204" pitchFamily="34" charset="0"/>
              </a:defRPr>
            </a:lvl1pPr>
          </a:lstStyle>
          <a:p>
            <a:pPr lvl="0"/>
            <a:r>
              <a:rPr lang="en-US" dirty="0"/>
              <a:t>Date &lt;</a:t>
            </a:r>
            <a:r>
              <a:rPr lang="en-US" dirty="0" err="1"/>
              <a:t>dd</a:t>
            </a:r>
            <a:r>
              <a:rPr lang="en-US" dirty="0"/>
              <a:t>/mm/</a:t>
            </a:r>
            <a:r>
              <a:rPr lang="en-US" dirty="0" err="1"/>
              <a:t>yyyy</a:t>
            </a:r>
            <a:r>
              <a:rPr lang="en-US" dirty="0"/>
              <a:t>&gt;</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6348" y="278675"/>
            <a:ext cx="1620000" cy="728567"/>
          </a:xfrm>
          <a:prstGeom prst="rect">
            <a:avLst/>
          </a:prstGeom>
        </p:spPr>
      </p:pic>
      <p:cxnSp>
        <p:nvCxnSpPr>
          <p:cNvPr id="20" name="Straight Connector 19"/>
          <p:cNvCxnSpPr/>
          <p:nvPr userDrawn="1"/>
        </p:nvCxnSpPr>
        <p:spPr>
          <a:xfrm>
            <a:off x="0" y="6340475"/>
            <a:ext cx="8585200"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2"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24" name="Footer Placeholder 4"/>
          <p:cNvSpPr>
            <a:spLocks noGrp="1"/>
          </p:cNvSpPr>
          <p:nvPr>
            <p:ph type="ftr" sz="quarter" idx="3"/>
          </p:nvPr>
        </p:nvSpPr>
        <p:spPr>
          <a:xfrm>
            <a:off x="1524000" y="6611005"/>
            <a:ext cx="3130838" cy="241200"/>
          </a:xfrm>
          <a:prstGeom prst="rect">
            <a:avLst/>
          </a:prstGeom>
        </p:spPr>
        <p:txBody>
          <a:bodyPr vert="horz" lIns="0" tIns="0" rIns="0" bIns="0" rtlCol="0" anchor="t" anchorCtr="0"/>
          <a:lstStyle>
            <a:lvl1pPr algn="r">
              <a:lnSpc>
                <a:spcPts val="1000"/>
              </a:lnSpc>
              <a:defRPr sz="800" b="0" i="0">
                <a:solidFill>
                  <a:schemeClr val="tx1"/>
                </a:solidFill>
                <a:latin typeface="+mn-lt"/>
                <a:cs typeface="Arial" panose="020B0604020202020204" pitchFamily="34" charset="0"/>
              </a:defRPr>
            </a:lvl1pPr>
          </a:lstStyle>
          <a:p>
            <a:r>
              <a:rPr lang="en-US"/>
              <a:t>Copyright © 2020 AQA and its licensors. All rights reserved.</a:t>
            </a:r>
            <a:endParaRPr lang="en-US" dirty="0"/>
          </a:p>
        </p:txBody>
      </p:sp>
    </p:spTree>
    <p:extLst>
      <p:ext uri="{BB962C8B-B14F-4D97-AF65-F5344CB8AC3E}">
        <p14:creationId xmlns:p14="http://schemas.microsoft.com/office/powerpoint/2010/main" val="975207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ction title Dark Blu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sp>
        <p:nvSpPr>
          <p:cNvPr id="12"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userDrawn="1"/>
        </p:nvSpPr>
        <p:spPr>
          <a:xfrm>
            <a:off x="7845425" y="6459079"/>
            <a:ext cx="768350" cy="306846"/>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3"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371148119"/>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title Dark Orang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15"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35894494"/>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title Dark Turquois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sp>
        <p:nvSpPr>
          <p:cNvPr id="7" name="Rectangle 6"/>
          <p:cNvSpPr/>
          <p:nvPr userDrawn="1"/>
        </p:nvSpPr>
        <p:spPr>
          <a:xfrm>
            <a:off x="7845425" y="6459079"/>
            <a:ext cx="768350" cy="30684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15"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52778515"/>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title Dark Pink">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sp>
        <p:nvSpPr>
          <p:cNvPr id="7" name="Rectangle 6"/>
          <p:cNvSpPr/>
          <p:nvPr userDrawn="1"/>
        </p:nvSpPr>
        <p:spPr>
          <a:xfrm>
            <a:off x="7845425" y="6459079"/>
            <a:ext cx="768350" cy="306846"/>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15"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71877965"/>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title Dark Green">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sp>
        <p:nvSpPr>
          <p:cNvPr id="7" name="Rectangle 6"/>
          <p:cNvSpPr/>
          <p:nvPr userDrawn="1"/>
        </p:nvSpPr>
        <p:spPr>
          <a:xfrm>
            <a:off x="7845425" y="6459079"/>
            <a:ext cx="768350" cy="306846"/>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15"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27785336"/>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Dark Violet">
    <p:bg>
      <p:bgPr>
        <a:solidFill>
          <a:srgbClr val="6464A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sp>
        <p:nvSpPr>
          <p:cNvPr id="7" name="Rectangle 6"/>
          <p:cNvSpPr/>
          <p:nvPr userDrawn="1"/>
        </p:nvSpPr>
        <p:spPr>
          <a:xfrm>
            <a:off x="7845425" y="6459079"/>
            <a:ext cx="768350" cy="306846"/>
          </a:xfrm>
          <a:prstGeom prst="rect">
            <a:avLst/>
          </a:prstGeom>
          <a:solidFill>
            <a:srgbClr val="6464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15"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9877700"/>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Dark Teal">
    <p:bg>
      <p:bgPr>
        <a:solidFill>
          <a:srgbClr val="325F7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sp>
        <p:nvSpPr>
          <p:cNvPr id="7" name="Rectangle 6"/>
          <p:cNvSpPr/>
          <p:nvPr userDrawn="1"/>
        </p:nvSpPr>
        <p:spPr>
          <a:xfrm>
            <a:off x="7845425" y="6459079"/>
            <a:ext cx="768350" cy="306846"/>
          </a:xfrm>
          <a:prstGeom prst="rect">
            <a:avLst/>
          </a:prstGeom>
          <a:solidFill>
            <a:srgbClr val="325F7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3"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14"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6506365"/>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Dark Yellow">
    <p:bg>
      <p:bgPr>
        <a:solidFill>
          <a:srgbClr val="DC7D2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sp>
        <p:nvSpPr>
          <p:cNvPr id="7" name="Rectangle 6"/>
          <p:cNvSpPr/>
          <p:nvPr userDrawn="1"/>
        </p:nvSpPr>
        <p:spPr>
          <a:xfrm>
            <a:off x="7845425" y="6459079"/>
            <a:ext cx="768350" cy="306846"/>
          </a:xfrm>
          <a:prstGeom prst="rect">
            <a:avLst/>
          </a:prstGeom>
          <a:solidFill>
            <a:srgbClr val="DC7D2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15"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39401692"/>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title Dark Brick">
    <p:bg>
      <p:bgPr>
        <a:solidFill>
          <a:srgbClr val="783C2D"/>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a:t>Section title</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sp>
        <p:nvSpPr>
          <p:cNvPr id="7" name="Rectangle 6"/>
          <p:cNvSpPr/>
          <p:nvPr userDrawn="1"/>
        </p:nvSpPr>
        <p:spPr>
          <a:xfrm>
            <a:off x="7845425" y="6459079"/>
            <a:ext cx="768350" cy="306846"/>
          </a:xfrm>
          <a:prstGeom prst="rect">
            <a:avLst/>
          </a:prstGeom>
          <a:solidFill>
            <a:srgbClr val="783C2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4"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
        <p:nvSpPr>
          <p:cNvPr id="15"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7916534"/>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Get in touch">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2"/>
                </a:solidFill>
              </a:defRPr>
            </a:lvl1pPr>
          </a:lstStyle>
          <a:p>
            <a:r>
              <a:rPr lang="en-US" dirty="0"/>
              <a:t>Get in touch</a:t>
            </a:r>
          </a:p>
        </p:txBody>
      </p:sp>
      <p:sp>
        <p:nvSpPr>
          <p:cNvPr id="6" name="Footer Placeholder 5"/>
          <p:cNvSpPr>
            <a:spLocks noGrp="1"/>
          </p:cNvSpPr>
          <p:nvPr>
            <p:ph type="ftr" sz="quarter" idx="11"/>
          </p:nvPr>
        </p:nvSpPr>
        <p:spPr>
          <a:xfrm>
            <a:off x="1524000" y="6611005"/>
            <a:ext cx="3130838" cy="241200"/>
          </a:xfrm>
          <a:prstGeom prst="rect">
            <a:avLst/>
          </a:prstGeom>
        </p:spPr>
        <p:txBody>
          <a:bodyPr/>
          <a:lstStyle>
            <a:lvl1pPr>
              <a:lnSpc>
                <a:spcPts val="1000"/>
              </a:lnSpc>
              <a:defRPr/>
            </a:lvl1pPr>
          </a:lstStyle>
          <a:p>
            <a:r>
              <a:rPr lang="en-US"/>
              <a:t>Copyright © 2020 AQA and its licensors. All rights reserved.</a:t>
            </a:r>
            <a:endParaRPr lang="en-US" dirty="0"/>
          </a:p>
        </p:txBody>
      </p:sp>
      <p:pic>
        <p:nvPicPr>
          <p:cNvPr id="9"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11" name="Content Placeholder 2"/>
          <p:cNvSpPr>
            <a:spLocks noGrp="1"/>
          </p:cNvSpPr>
          <p:nvPr>
            <p:ph idx="1"/>
          </p:nvPr>
        </p:nvSpPr>
        <p:spPr>
          <a:xfrm>
            <a:off x="540000" y="1731713"/>
            <a:ext cx="3570037" cy="4406804"/>
          </a:xfrm>
        </p:spPr>
        <p:txBody>
          <a:bodyPr/>
          <a:lstStyle>
            <a:lvl1pPr marL="360000" indent="-360000">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2" descr="I:\Content and Resources\Events\Templates\Ppt break slide imagery\Get_in_Touch.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548249" y="1668023"/>
            <a:ext cx="4043301" cy="4587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358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Contents</a:t>
            </a:r>
          </a:p>
        </p:txBody>
      </p:sp>
      <p:sp>
        <p:nvSpPr>
          <p:cNvPr id="5" name="Content Placeholder 2"/>
          <p:cNvSpPr>
            <a:spLocks noGrp="1"/>
          </p:cNvSpPr>
          <p:nvPr>
            <p:ph idx="1"/>
          </p:nvPr>
        </p:nvSpPr>
        <p:spPr>
          <a:xfrm>
            <a:off x="540000" y="1731713"/>
            <a:ext cx="8045200" cy="4406804"/>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pic>
        <p:nvPicPr>
          <p:cNvPr id="2050"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4"/>
          <p:cNvSpPr>
            <a:spLocks noGrp="1"/>
          </p:cNvSpPr>
          <p:nvPr>
            <p:ph type="ftr" sz="quarter" idx="3"/>
          </p:nvPr>
        </p:nvSpPr>
        <p:spPr>
          <a:xfrm>
            <a:off x="1524000" y="6611005"/>
            <a:ext cx="3130838" cy="241200"/>
          </a:xfrm>
          <a:prstGeom prst="rect">
            <a:avLst/>
          </a:prstGeom>
        </p:spPr>
        <p:txBody>
          <a:bodyPr vert="horz" lIns="0" tIns="0" rIns="0" bIns="0" rtlCol="0" anchor="t" anchorCtr="0"/>
          <a:lstStyle>
            <a:lvl1pPr algn="r">
              <a:lnSpc>
                <a:spcPts val="1000"/>
              </a:lnSpc>
              <a:defRPr sz="800" b="0" i="0">
                <a:solidFill>
                  <a:schemeClr val="tx1"/>
                </a:solidFill>
                <a:latin typeface="+mn-lt"/>
                <a:cs typeface="Arial" panose="020B0604020202020204" pitchFamily="34" charset="0"/>
              </a:defRPr>
            </a:lvl1pPr>
          </a:lstStyle>
          <a:p>
            <a:r>
              <a:rPr lang="en-US"/>
              <a:t>Copyright © 2020 AQA and its licensors. All rights reserved.</a:t>
            </a:r>
            <a:endParaRPr lang="en-US" dirty="0"/>
          </a:p>
        </p:txBody>
      </p:sp>
    </p:spTree>
    <p:extLst>
      <p:ext uri="{BB962C8B-B14F-4D97-AF65-F5344CB8AC3E}">
        <p14:creationId xmlns:p14="http://schemas.microsoft.com/office/powerpoint/2010/main" val="18358767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Presenta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Presentation title</a:t>
            </a:r>
          </a:p>
        </p:txBody>
      </p:sp>
      <p:sp>
        <p:nvSpPr>
          <p:cNvPr id="3" name="Footer Placeholder 2"/>
          <p:cNvSpPr>
            <a:spLocks noGrp="1"/>
          </p:cNvSpPr>
          <p:nvPr>
            <p:ph type="ftr" sz="quarter" idx="10"/>
          </p:nvPr>
        </p:nvSpPr>
        <p:spPr>
          <a:xfrm>
            <a:off x="1976438" y="6611005"/>
            <a:ext cx="2678400" cy="241200"/>
          </a:xfrm>
          <a:prstGeom prst="rect">
            <a:avLst/>
          </a:prstGeom>
        </p:spPr>
        <p:txBody>
          <a:bodyPr/>
          <a:lstStyle/>
          <a:p>
            <a:r>
              <a:rPr lang="en-US" dirty="0"/>
              <a:t>Copyright © AQA and its licensors. All rights reserved.</a:t>
            </a:r>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10" name="Content Placeholder 2"/>
          <p:cNvSpPr>
            <a:spLocks noGrp="1"/>
          </p:cNvSpPr>
          <p:nvPr>
            <p:ph idx="1"/>
          </p:nvPr>
        </p:nvSpPr>
        <p:spPr>
          <a:xfrm>
            <a:off x="540000" y="1731713"/>
            <a:ext cx="8045200" cy="4406804"/>
          </a:xfrm>
        </p:spPr>
        <p:txBody>
          <a:bodyPr/>
          <a:lstStyle>
            <a:lvl1pPr marL="360000" indent="-360000">
              <a:defRPr>
                <a:solidFill>
                  <a:schemeClr val="tx1"/>
                </a:solidFill>
              </a:defRPr>
            </a:lvl1pPr>
            <a:lvl2pPr marL="720000" indent="-360000">
              <a:defRPr>
                <a:solidFill>
                  <a:schemeClr val="tx1"/>
                </a:solidFill>
              </a:defRPr>
            </a:lvl2pPr>
            <a:lvl3pPr marL="1080000" indent="-360000">
              <a:defRPr>
                <a:solidFill>
                  <a:schemeClr val="tx1"/>
                </a:solidFill>
              </a:defRPr>
            </a:lvl3pPr>
            <a:lvl4pPr marL="1440000" indent="-360000">
              <a:defRPr>
                <a:solidFill>
                  <a:schemeClr val="tx1"/>
                </a:solidFill>
              </a:defRPr>
            </a:lvl4pPr>
            <a:lvl5pPr marL="1800000" indent="-360000">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26993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s">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1"/>
                </a:solidFill>
              </a:defRPr>
            </a:lvl1pPr>
          </a:lstStyle>
          <a:p>
            <a:r>
              <a:rPr lang="en-US" dirty="0"/>
              <a:t>Contents</a:t>
            </a:r>
          </a:p>
        </p:txBody>
      </p:sp>
      <p:sp>
        <p:nvSpPr>
          <p:cNvPr id="4" name="Footer Placeholder 3"/>
          <p:cNvSpPr>
            <a:spLocks noGrp="1"/>
          </p:cNvSpPr>
          <p:nvPr>
            <p:ph type="ftr" sz="quarter" idx="11"/>
          </p:nvPr>
        </p:nvSpPr>
        <p:spPr>
          <a:xfrm>
            <a:off x="1524000" y="6611005"/>
            <a:ext cx="3130838" cy="241200"/>
          </a:xfrm>
          <a:prstGeom prst="rect">
            <a:avLst/>
          </a:prstGeom>
        </p:spPr>
        <p:txBody>
          <a:bodyPr/>
          <a:lstStyle>
            <a:lvl1pPr>
              <a:lnSpc>
                <a:spcPts val="1000"/>
              </a:lnSpc>
              <a:defRPr>
                <a:solidFill>
                  <a:schemeClr val="tx1"/>
                </a:solidFill>
              </a:defRPr>
            </a:lvl1pPr>
          </a:lstStyle>
          <a:p>
            <a:r>
              <a:rPr lang="en-US"/>
              <a:t>Copyright © 2020 AQA and its licensors. All rights reserved.</a:t>
            </a:r>
            <a:endParaRPr lang="en-US" dirty="0"/>
          </a:p>
        </p:txBody>
      </p:sp>
      <p:sp>
        <p:nvSpPr>
          <p:cNvPr id="12" name="Content Placeholder 2"/>
          <p:cNvSpPr>
            <a:spLocks noGrp="1"/>
          </p:cNvSpPr>
          <p:nvPr>
            <p:ph idx="1"/>
          </p:nvPr>
        </p:nvSpPr>
        <p:spPr>
          <a:xfrm>
            <a:off x="540000" y="1731713"/>
            <a:ext cx="8045200" cy="4406804"/>
          </a:xfrm>
        </p:spPr>
        <p:txBody>
          <a:bodyPr/>
          <a:lstStyle>
            <a:lvl1pPr>
              <a:buClr>
                <a:schemeClr val="tx1"/>
              </a:buCl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p:nvPr userDrawn="1"/>
        </p:nvSpPr>
        <p:spPr>
          <a:xfrm>
            <a:off x="7845425" y="6459079"/>
            <a:ext cx="768350" cy="30684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AQA_New_logo_20mm_no_strapline_WHITEOUT_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71610" y="6478180"/>
            <a:ext cx="719352" cy="246896"/>
          </a:xfrm>
          <a:prstGeom prst="rect">
            <a:avLst/>
          </a:prstGeom>
        </p:spPr>
      </p:pic>
      <p:sp>
        <p:nvSpPr>
          <p:cNvPr id="11"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chemeClr val="tx1">
                    <a:tint val="75000"/>
                  </a:schemeClr>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10538039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Section title</a:t>
            </a:r>
          </a:p>
        </p:txBody>
      </p:sp>
      <p:sp>
        <p:nvSpPr>
          <p:cNvPr id="3" name="Footer Placeholder 2"/>
          <p:cNvSpPr>
            <a:spLocks noGrp="1"/>
          </p:cNvSpPr>
          <p:nvPr>
            <p:ph type="ftr" sz="quarter" idx="10"/>
          </p:nvPr>
        </p:nvSpPr>
        <p:spPr>
          <a:xfrm>
            <a:off x="1524000" y="6611005"/>
            <a:ext cx="3130838" cy="241200"/>
          </a:xfrm>
          <a:prstGeom prst="rect">
            <a:avLst/>
          </a:prstGeom>
        </p:spPr>
        <p:txBody>
          <a:bodyPr/>
          <a:lstStyle>
            <a:lvl1pPr>
              <a:defRPr>
                <a:solidFill>
                  <a:srgbClr val="4B4B4B"/>
                </a:solidFill>
              </a:defRPr>
            </a:lvl1pPr>
          </a:lstStyle>
          <a:p>
            <a:r>
              <a:rPr lang="en-US"/>
              <a:t>Copyright © 2020 AQA and its licensors. All rights reserved.</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12" name="Content Placeholder 11"/>
          <p:cNvSpPr>
            <a:spLocks noGrp="1"/>
          </p:cNvSpPr>
          <p:nvPr>
            <p:ph sz="quarter" idx="11"/>
          </p:nvPr>
        </p:nvSpPr>
        <p:spPr>
          <a:xfrm>
            <a:off x="539999" y="1731712"/>
            <a:ext cx="8045201" cy="440680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90462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esenta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Presentation title</a:t>
            </a:r>
          </a:p>
        </p:txBody>
      </p:sp>
      <p:sp>
        <p:nvSpPr>
          <p:cNvPr id="3" name="Footer Placeholder 2"/>
          <p:cNvSpPr>
            <a:spLocks noGrp="1"/>
          </p:cNvSpPr>
          <p:nvPr>
            <p:ph type="ftr" sz="quarter" idx="10"/>
          </p:nvPr>
        </p:nvSpPr>
        <p:spPr>
          <a:xfrm>
            <a:off x="1524000" y="6611005"/>
            <a:ext cx="3130838" cy="241200"/>
          </a:xfrm>
          <a:prstGeom prst="rect">
            <a:avLst/>
          </a:prstGeom>
        </p:spPr>
        <p:txBody>
          <a:bodyPr/>
          <a:lstStyle/>
          <a:p>
            <a:r>
              <a:rPr lang="en-US"/>
              <a:t>Copyright © 2020 AQA and its licensors. All rights reserved.</a:t>
            </a:r>
            <a:endParaRPr lang="en-US" dirty="0"/>
          </a:p>
        </p:txBody>
      </p:sp>
      <p:sp>
        <p:nvSpPr>
          <p:cNvPr id="7" name="Content Placeholder 6"/>
          <p:cNvSpPr>
            <a:spLocks noGrp="1"/>
          </p:cNvSpPr>
          <p:nvPr>
            <p:ph sz="quarter" idx="12"/>
          </p:nvPr>
        </p:nvSpPr>
        <p:spPr>
          <a:xfrm>
            <a:off x="540000" y="1731600"/>
            <a:ext cx="8046000" cy="4406400"/>
          </a:xfrm>
        </p:spPr>
        <p:txBody>
          <a:bodyPr/>
          <a:lstStyle>
            <a:lvl1pPr>
              <a:defRPr>
                <a:solidFill>
                  <a:schemeClr val="tx1"/>
                </a:solidFill>
              </a:defRPr>
            </a:lvl1pPr>
            <a:lvl2pPr>
              <a:defRPr>
                <a:solidFill>
                  <a:schemeClr val="tx1"/>
                </a:solidFill>
              </a:defRPr>
            </a:lvl2pPr>
            <a:lvl3pPr>
              <a:defRPr>
                <a:solidFill>
                  <a:schemeClr val="tx1"/>
                </a:solidFill>
              </a:defRPr>
            </a:lvl3pPr>
            <a:lvl4pPr marL="1149750" indent="-285750">
              <a:buFont typeface="Arial" pitchFamily="34" charset="0"/>
              <a:buChar cha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3179946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Video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a:t>Presentation title</a:t>
            </a:r>
          </a:p>
        </p:txBody>
      </p:sp>
      <p:sp>
        <p:nvSpPr>
          <p:cNvPr id="3" name="Content Placeholder 2"/>
          <p:cNvSpPr>
            <a:spLocks noGrp="1"/>
          </p:cNvSpPr>
          <p:nvPr>
            <p:ph idx="1" hasCustomPrompt="1"/>
          </p:nvPr>
        </p:nvSpPr>
        <p:spPr/>
        <p:txBody>
          <a:bodyPr/>
          <a:lstStyle/>
          <a:p>
            <a:pPr lvl="0"/>
            <a:r>
              <a:rPr lang="en-US" dirty="0"/>
              <a:t>Insert video</a:t>
            </a:r>
          </a:p>
        </p:txBody>
      </p:sp>
      <p:sp>
        <p:nvSpPr>
          <p:cNvPr id="5" name="Footer Placeholder 4"/>
          <p:cNvSpPr>
            <a:spLocks noGrp="1"/>
          </p:cNvSpPr>
          <p:nvPr>
            <p:ph type="ftr" sz="quarter" idx="11"/>
          </p:nvPr>
        </p:nvSpPr>
        <p:spPr>
          <a:xfrm>
            <a:off x="1524000" y="6611005"/>
            <a:ext cx="3130838" cy="241200"/>
          </a:xfrm>
          <a:prstGeom prst="rect">
            <a:avLst/>
          </a:prstGeom>
        </p:spPr>
        <p:txBody>
          <a:bodyPr/>
          <a:lstStyle>
            <a:lvl1pPr>
              <a:lnSpc>
                <a:spcPts val="1000"/>
              </a:lnSpc>
              <a:defRPr/>
            </a:lvl1pPr>
          </a:lstStyle>
          <a:p>
            <a:r>
              <a:rPr lang="en-US"/>
              <a:t>Copyright © 2020 AQA and its licensors. All rights reserved.</a:t>
            </a:r>
            <a:endParaRPr lang="en-US" dirty="0"/>
          </a:p>
        </p:txBody>
      </p:sp>
      <p:pic>
        <p:nvPicPr>
          <p:cNvPr id="8"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Tree>
    <p:extLst>
      <p:ext uri="{BB962C8B-B14F-4D97-AF65-F5344CB8AC3E}">
        <p14:creationId xmlns:p14="http://schemas.microsoft.com/office/powerpoint/2010/main" val="1183467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a:t>Presentation title</a:t>
            </a:r>
          </a:p>
        </p:txBody>
      </p:sp>
      <p:sp>
        <p:nvSpPr>
          <p:cNvPr id="4" name="Content Placeholder 3"/>
          <p:cNvSpPr>
            <a:spLocks noGrp="1"/>
          </p:cNvSpPr>
          <p:nvPr>
            <p:ph sz="half" idx="2" hasCustomPrompt="1"/>
          </p:nvPr>
        </p:nvSpPr>
        <p:spPr>
          <a:xfrm>
            <a:off x="5394324" y="1727199"/>
            <a:ext cx="3190875" cy="4406400"/>
          </a:xfrm>
        </p:spPr>
        <p:txBody>
          <a:bodyPr rIns="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Insert image or graphic</a:t>
            </a:r>
          </a:p>
        </p:txBody>
      </p:sp>
      <p:sp>
        <p:nvSpPr>
          <p:cNvPr id="6" name="Footer Placeholder 5"/>
          <p:cNvSpPr>
            <a:spLocks noGrp="1"/>
          </p:cNvSpPr>
          <p:nvPr>
            <p:ph type="ftr" sz="quarter" idx="11"/>
          </p:nvPr>
        </p:nvSpPr>
        <p:spPr>
          <a:xfrm>
            <a:off x="1524000" y="6611005"/>
            <a:ext cx="3130838" cy="241200"/>
          </a:xfrm>
          <a:prstGeom prst="rect">
            <a:avLst/>
          </a:prstGeom>
        </p:spPr>
        <p:txBody>
          <a:bodyPr/>
          <a:lstStyle>
            <a:lvl1pPr>
              <a:lnSpc>
                <a:spcPts val="1000"/>
              </a:lnSpc>
              <a:defRPr/>
            </a:lvl1pPr>
          </a:lstStyle>
          <a:p>
            <a:r>
              <a:rPr lang="en-US"/>
              <a:t>Copyright © 2020 AQA and its licensors. All rights reserved.</a:t>
            </a:r>
            <a:endParaRPr lang="en-US" dirty="0"/>
          </a:p>
        </p:txBody>
      </p:sp>
      <p:pic>
        <p:nvPicPr>
          <p:cNvPr id="9"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8" name="Content Placeholder 6"/>
          <p:cNvSpPr>
            <a:spLocks noGrp="1"/>
          </p:cNvSpPr>
          <p:nvPr>
            <p:ph sz="quarter" idx="12"/>
          </p:nvPr>
        </p:nvSpPr>
        <p:spPr>
          <a:xfrm>
            <a:off x="540000" y="1731600"/>
            <a:ext cx="4500000" cy="4406400"/>
          </a:xfrm>
        </p:spPr>
        <p:txBody>
          <a:bodyPr/>
          <a:lstStyle>
            <a:lvl1pPr>
              <a:defRPr>
                <a:solidFill>
                  <a:schemeClr val="tx1"/>
                </a:solidFill>
              </a:defRPr>
            </a:lvl1pPr>
            <a:lvl2pPr>
              <a:defRPr>
                <a:solidFill>
                  <a:schemeClr val="tx1"/>
                </a:solidFill>
              </a:defRPr>
            </a:lvl2pPr>
            <a:lvl3pPr>
              <a:defRPr>
                <a:solidFill>
                  <a:schemeClr val="tx1"/>
                </a:solidFill>
              </a:defRPr>
            </a:lvl3pPr>
            <a:lvl4pPr marL="1149750" indent="-285750">
              <a:buFont typeface="Arial" pitchFamily="34" charset="0"/>
              <a:buChar cha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04452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Presentation title</a:t>
            </a:r>
            <a:endParaRPr lang="en-GB" dirty="0"/>
          </a:p>
        </p:txBody>
      </p:sp>
      <p:sp>
        <p:nvSpPr>
          <p:cNvPr id="3" name="Slide Number Placeholder 2"/>
          <p:cNvSpPr>
            <a:spLocks noGrp="1"/>
          </p:cNvSpPr>
          <p:nvPr>
            <p:ph type="sldNum" sz="quarter" idx="10"/>
          </p:nvPr>
        </p:nvSpPr>
        <p:spPr/>
        <p:txBody>
          <a:bodyPr/>
          <a:lstStyle/>
          <a:p>
            <a:fld id="{9D4704D4-DAEA-4D4A-A9DC-4373E3AC7101}" type="slidenum">
              <a:rPr lang="en-GB" smtClean="0"/>
              <a:pPr/>
              <a:t>‹#›</a:t>
            </a:fld>
            <a:endParaRPr lang="en-GB" dirty="0"/>
          </a:p>
        </p:txBody>
      </p:sp>
      <p:sp>
        <p:nvSpPr>
          <p:cNvPr id="4" name="Footer Placeholder 3"/>
          <p:cNvSpPr>
            <a:spLocks noGrp="1"/>
          </p:cNvSpPr>
          <p:nvPr>
            <p:ph type="ftr" sz="quarter" idx="11"/>
          </p:nvPr>
        </p:nvSpPr>
        <p:spPr/>
        <p:txBody>
          <a:bodyPr/>
          <a:lstStyle/>
          <a:p>
            <a:r>
              <a:rPr lang="en-US"/>
              <a:t>Copyright © 2020 AQA and its licensors. All rights reserved.</a:t>
            </a:r>
            <a:endParaRPr lang="en-US" dirty="0"/>
          </a:p>
        </p:txBody>
      </p:sp>
      <p:sp>
        <p:nvSpPr>
          <p:cNvPr id="6" name="Picture Placeholder 5"/>
          <p:cNvSpPr>
            <a:spLocks noGrp="1"/>
          </p:cNvSpPr>
          <p:nvPr>
            <p:ph type="pic" sz="quarter" idx="12"/>
          </p:nvPr>
        </p:nvSpPr>
        <p:spPr>
          <a:xfrm>
            <a:off x="0" y="974785"/>
            <a:ext cx="9144000" cy="5364000"/>
          </a:xfrm>
        </p:spPr>
        <p:txBody>
          <a:bodyPr/>
          <a:lstStyle>
            <a:lvl1pPr marL="0" indent="0">
              <a:buNone/>
              <a:defRPr/>
            </a:lvl1pPr>
          </a:lstStyle>
          <a:p>
            <a:r>
              <a:rPr lang="en-US"/>
              <a:t>Click icon to add picture</a:t>
            </a:r>
            <a:endParaRPr lang="en-GB" dirty="0"/>
          </a:p>
        </p:txBody>
      </p:sp>
      <p:pic>
        <p:nvPicPr>
          <p:cNvPr id="7" name="Picture 2" descr="G:\01 GRAPHIC DESIGN Oct 2012 onwards\03 LOGOS (other)\AQA NEW LOGO MASTER\RGB jpeg\AQA_New_logo_no_strapline_RGB.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71550" y="6476351"/>
            <a:ext cx="720000" cy="252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7954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16" name="Rectangle 15"/>
          <p:cNvSpPr/>
          <p:nvPr userDrawn="1"/>
        </p:nvSpPr>
        <p:spPr>
          <a:xfrm>
            <a:off x="0" y="899455"/>
            <a:ext cx="8768155" cy="2211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itle 1"/>
          <p:cNvSpPr>
            <a:spLocks noGrp="1"/>
          </p:cNvSpPr>
          <p:nvPr>
            <p:ph type="ctrTitle" hasCustomPrompt="1"/>
          </p:nvPr>
        </p:nvSpPr>
        <p:spPr>
          <a:xfrm>
            <a:off x="540000" y="1436294"/>
            <a:ext cx="4028825" cy="972952"/>
          </a:xfrm>
        </p:spPr>
        <p:txBody>
          <a:bodyPr lIns="0" tIns="0" rIns="0" bIns="0" anchor="t" anchorCtr="0">
            <a:noAutofit/>
          </a:bodyPr>
          <a:lstStyle>
            <a:lvl1pPr algn="l">
              <a:lnSpc>
                <a:spcPts val="3800"/>
              </a:lnSpc>
              <a:defRPr sz="3600" baseline="0">
                <a:solidFill>
                  <a:schemeClr val="tx2"/>
                </a:solidFill>
              </a:defRPr>
            </a:lvl1pPr>
          </a:lstStyle>
          <a:p>
            <a:r>
              <a:rPr lang="en-US" dirty="0"/>
              <a:t>Thank you</a:t>
            </a:r>
          </a:p>
        </p:txBody>
      </p:sp>
      <p:sp>
        <p:nvSpPr>
          <p:cNvPr id="2" name="Rectangle 1"/>
          <p:cNvSpPr/>
          <p:nvPr userDrawn="1"/>
        </p:nvSpPr>
        <p:spPr>
          <a:xfrm>
            <a:off x="7780867" y="6458400"/>
            <a:ext cx="829733" cy="3651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a:off x="0" y="1285819"/>
            <a:ext cx="4645025"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0" y="2527176"/>
            <a:ext cx="4645025" cy="0"/>
          </a:xfrm>
          <a:prstGeom prst="line">
            <a:avLst/>
          </a:prstGeom>
          <a:ln w="38100" cap="rnd">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6348" y="278675"/>
            <a:ext cx="1620000" cy="728567"/>
          </a:xfrm>
          <a:prstGeom prst="rect">
            <a:avLst/>
          </a:prstGeom>
        </p:spPr>
      </p:pic>
    </p:spTree>
    <p:extLst>
      <p:ext uri="{BB962C8B-B14F-4D97-AF65-F5344CB8AC3E}">
        <p14:creationId xmlns:p14="http://schemas.microsoft.com/office/powerpoint/2010/main" val="2345416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0000" y="441132"/>
            <a:ext cx="8045200" cy="431181"/>
          </a:xfrm>
          <a:prstGeom prst="rect">
            <a:avLst/>
          </a:prstGeom>
        </p:spPr>
        <p:txBody>
          <a:bodyPr vert="horz" lIns="0" tIns="0" rIns="91440" bIns="0" rtlCol="0" anchor="t" anchorCtr="0">
            <a:noAutofit/>
          </a:bodyPr>
          <a:lstStyle/>
          <a:p>
            <a:r>
              <a:rPr lang="en-US" dirty="0"/>
              <a:t>Presentation title</a:t>
            </a:r>
          </a:p>
        </p:txBody>
      </p:sp>
      <p:sp>
        <p:nvSpPr>
          <p:cNvPr id="3" name="Text Placeholder 2"/>
          <p:cNvSpPr>
            <a:spLocks noGrp="1"/>
          </p:cNvSpPr>
          <p:nvPr>
            <p:ph type="body" idx="1"/>
          </p:nvPr>
        </p:nvSpPr>
        <p:spPr>
          <a:xfrm>
            <a:off x="540000" y="1731713"/>
            <a:ext cx="8045200" cy="4406804"/>
          </a:xfrm>
          <a:prstGeom prst="rect">
            <a:avLst/>
          </a:prstGeom>
        </p:spPr>
        <p:txBody>
          <a:bodyPr vert="horz" lIns="0" tIns="0" rIns="9144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p:cNvCxnSpPr/>
          <p:nvPr/>
        </p:nvCxnSpPr>
        <p:spPr>
          <a:xfrm>
            <a:off x="0" y="962025"/>
            <a:ext cx="8585200"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0" y="6340475"/>
            <a:ext cx="8585200" cy="0"/>
          </a:xfrm>
          <a:prstGeom prst="line">
            <a:avLst/>
          </a:prstGeom>
          <a:ln w="7620" cap="rnd">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5"/>
          <p:cNvSpPr>
            <a:spLocks noGrp="1"/>
          </p:cNvSpPr>
          <p:nvPr>
            <p:ph type="sldNum" sz="quarter" idx="4"/>
          </p:nvPr>
        </p:nvSpPr>
        <p:spPr>
          <a:xfrm>
            <a:off x="444464" y="6476351"/>
            <a:ext cx="698205" cy="365125"/>
          </a:xfrm>
          <a:prstGeom prst="rect">
            <a:avLst/>
          </a:prstGeom>
        </p:spPr>
        <p:txBody>
          <a:bodyPr vert="horz" lIns="91440" tIns="45720" rIns="91440" bIns="45720" rtlCol="0" anchor="ctr"/>
          <a:lstStyle>
            <a:lvl1pPr algn="l">
              <a:defRPr sz="1100">
                <a:solidFill>
                  <a:srgbClr val="4B4B4B"/>
                </a:solidFill>
              </a:defRPr>
            </a:lvl1pPr>
          </a:lstStyle>
          <a:p>
            <a:fld id="{9D4704D4-DAEA-4D4A-A9DC-4373E3AC7101}" type="slidenum">
              <a:rPr lang="en-GB" smtClean="0"/>
              <a:pPr/>
              <a:t>‹#›</a:t>
            </a:fld>
            <a:endParaRPr lang="en-GB" dirty="0"/>
          </a:p>
        </p:txBody>
      </p:sp>
      <p:sp>
        <p:nvSpPr>
          <p:cNvPr id="12" name="Footer Placeholder 4"/>
          <p:cNvSpPr>
            <a:spLocks noGrp="1"/>
          </p:cNvSpPr>
          <p:nvPr>
            <p:ph type="ftr" sz="quarter" idx="3"/>
          </p:nvPr>
        </p:nvSpPr>
        <p:spPr>
          <a:xfrm>
            <a:off x="1524001" y="6611005"/>
            <a:ext cx="3130838" cy="241200"/>
          </a:xfrm>
          <a:prstGeom prst="rect">
            <a:avLst/>
          </a:prstGeom>
        </p:spPr>
        <p:txBody>
          <a:bodyPr vert="horz" lIns="0" tIns="0" rIns="0" bIns="0" rtlCol="0" anchor="t" anchorCtr="0"/>
          <a:lstStyle>
            <a:lvl1pPr algn="r">
              <a:lnSpc>
                <a:spcPts val="1000"/>
              </a:lnSpc>
              <a:defRPr sz="800" b="0" i="0">
                <a:solidFill>
                  <a:schemeClr val="tx1"/>
                </a:solidFill>
                <a:latin typeface="+mn-lt"/>
                <a:cs typeface="Arial" panose="020B0604020202020204" pitchFamily="34" charset="0"/>
              </a:defRPr>
            </a:lvl1pPr>
          </a:lstStyle>
          <a:p>
            <a:r>
              <a:rPr lang="en-US"/>
              <a:t>Copyright © 2020 AQA and its licensors. All rights reserved.</a:t>
            </a:r>
            <a:endParaRPr lang="en-US" dirty="0"/>
          </a:p>
        </p:txBody>
      </p:sp>
    </p:spTree>
    <p:extLst>
      <p:ext uri="{BB962C8B-B14F-4D97-AF65-F5344CB8AC3E}">
        <p14:creationId xmlns:p14="http://schemas.microsoft.com/office/powerpoint/2010/main" val="40407115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77" r:id="rId3"/>
    <p:sldLayoutId id="2147483680" r:id="rId4"/>
    <p:sldLayoutId id="2147483667" r:id="rId5"/>
    <p:sldLayoutId id="2147483662" r:id="rId6"/>
    <p:sldLayoutId id="2147483664" r:id="rId7"/>
    <p:sldLayoutId id="2147483681" r:id="rId8"/>
    <p:sldLayoutId id="2147483665" r:id="rId9"/>
    <p:sldLayoutId id="2147483678" r:id="rId10"/>
    <p:sldLayoutId id="2147483669" r:id="rId11"/>
    <p:sldLayoutId id="2147483670" r:id="rId12"/>
    <p:sldLayoutId id="2147483671" r:id="rId13"/>
    <p:sldLayoutId id="2147483672" r:id="rId14"/>
    <p:sldLayoutId id="2147483674" r:id="rId15"/>
    <p:sldLayoutId id="2147483673" r:id="rId16"/>
    <p:sldLayoutId id="2147483675" r:id="rId17"/>
    <p:sldLayoutId id="2147483676" r:id="rId18"/>
    <p:sldLayoutId id="2147483683" r:id="rId19"/>
    <p:sldLayoutId id="2147483684" r:id="rId20"/>
  </p:sldLayoutIdLst>
  <p:hf hdr="0" dt="0"/>
  <p:txStyles>
    <p:titleStyle>
      <a:lvl1pPr algn="l" defTabSz="457200" rtl="0" eaLnBrk="1" latinLnBrk="0" hangingPunct="1">
        <a:lnSpc>
          <a:spcPts val="2800"/>
        </a:lnSpc>
        <a:spcBef>
          <a:spcPct val="0"/>
        </a:spcBef>
        <a:buNone/>
        <a:defRPr sz="2600" b="0" i="0" kern="1200">
          <a:solidFill>
            <a:schemeClr val="tx2"/>
          </a:solidFill>
          <a:latin typeface="Arial" panose="020B0604020202020204" pitchFamily="34" charset="0"/>
          <a:ea typeface="+mj-ea"/>
          <a:cs typeface="Arial" panose="020B0604020202020204" pitchFamily="34" charset="0"/>
        </a:defRPr>
      </a:lvl1pPr>
    </p:titleStyle>
    <p:bodyStyle>
      <a:lvl1pPr marL="288000" indent="-288000" algn="l" defTabSz="457200" rtl="0" eaLnBrk="1" latinLnBrk="0" hangingPunct="1">
        <a:lnSpc>
          <a:spcPct val="100000"/>
        </a:lnSpc>
        <a:spcBef>
          <a:spcPts val="400"/>
        </a:spcBef>
        <a:buClr>
          <a:srgbClr val="4B4B4B"/>
        </a:buClr>
        <a:buFont typeface="Arial"/>
        <a:buChar char="•"/>
        <a:defRPr sz="1800" kern="1200">
          <a:solidFill>
            <a:srgbClr val="4B4B4B"/>
          </a:solidFill>
          <a:latin typeface="+mn-lt"/>
          <a:ea typeface="+mn-ea"/>
          <a:cs typeface="+mn-cs"/>
        </a:defRPr>
      </a:lvl1pPr>
      <a:lvl2pPr marL="576000" indent="-288000" algn="l" defTabSz="457200" rtl="0" eaLnBrk="1" latinLnBrk="0" hangingPunct="1">
        <a:lnSpc>
          <a:spcPct val="100000"/>
        </a:lnSpc>
        <a:spcBef>
          <a:spcPts val="400"/>
        </a:spcBef>
        <a:buFont typeface="Arial" pitchFamily="34" charset="0"/>
        <a:buChar char="•"/>
        <a:defRPr sz="1800" kern="1200">
          <a:solidFill>
            <a:srgbClr val="4B4B4B"/>
          </a:solidFill>
          <a:latin typeface="+mn-lt"/>
          <a:ea typeface="+mn-ea"/>
          <a:cs typeface="+mn-cs"/>
        </a:defRPr>
      </a:lvl2pPr>
      <a:lvl3pPr marL="864000" indent="-288000" algn="l" defTabSz="457200" rtl="0" eaLnBrk="1" latinLnBrk="0" hangingPunct="1">
        <a:lnSpc>
          <a:spcPct val="100000"/>
        </a:lnSpc>
        <a:spcBef>
          <a:spcPts val="400"/>
        </a:spcBef>
        <a:buFont typeface="Arial" pitchFamily="34" charset="0"/>
        <a:buChar char="•"/>
        <a:defRPr sz="1800" kern="1200">
          <a:solidFill>
            <a:srgbClr val="4B4B4B"/>
          </a:solidFill>
          <a:latin typeface="+mn-lt"/>
          <a:ea typeface="+mn-ea"/>
          <a:cs typeface="+mn-cs"/>
        </a:defRPr>
      </a:lvl3pPr>
      <a:lvl4pPr marL="1152000" indent="-288000" algn="l" defTabSz="457200" rtl="0" eaLnBrk="1" latinLnBrk="0" hangingPunct="1">
        <a:lnSpc>
          <a:spcPct val="100000"/>
        </a:lnSpc>
        <a:spcBef>
          <a:spcPts val="400"/>
        </a:spcBef>
        <a:buFont typeface="Arial" pitchFamily="34" charset="0"/>
        <a:buChar char="•"/>
        <a:defRPr sz="1800" kern="1200">
          <a:solidFill>
            <a:srgbClr val="4B4B4B"/>
          </a:solidFill>
          <a:latin typeface="+mn-lt"/>
          <a:ea typeface="+mn-ea"/>
          <a:cs typeface="+mn-cs"/>
        </a:defRPr>
      </a:lvl4pPr>
      <a:lvl5pPr marL="1440000" indent="-288000" algn="l" defTabSz="457200" rtl="0" eaLnBrk="1" latinLnBrk="0" hangingPunct="1">
        <a:lnSpc>
          <a:spcPct val="100000"/>
        </a:lnSpc>
        <a:spcBef>
          <a:spcPts val="400"/>
        </a:spcBef>
        <a:buFont typeface="Arial" pitchFamily="34" charset="0"/>
        <a:buChar char="•"/>
        <a:defRPr sz="1800" kern="1200">
          <a:solidFill>
            <a:srgbClr val="4B4B4B"/>
          </a:solidFill>
          <a:latin typeface="+mn-lt"/>
          <a:ea typeface="+mn-ea"/>
          <a:cs typeface="+mn-cs"/>
        </a:defRPr>
      </a:lvl5pPr>
      <a:lvl6pPr marL="2286000" indent="0" algn="l" defTabSz="457200" rtl="0" eaLnBrk="1" latinLnBrk="0" hangingPunct="1">
        <a:spcBef>
          <a:spcPct val="20000"/>
        </a:spcBef>
        <a:buFont typeface="Arial"/>
        <a:buNone/>
        <a:defRPr sz="800" kern="1200">
          <a:solidFill>
            <a:schemeClr val="tx1"/>
          </a:solidFill>
          <a:latin typeface="+mn-lt"/>
          <a:ea typeface="+mn-ea"/>
          <a:cs typeface="+mn-cs"/>
        </a:defRPr>
      </a:lvl6pPr>
      <a:lvl7pPr marL="2743200" indent="0" algn="l" defTabSz="457200" rtl="0" eaLnBrk="1" latinLnBrk="0" hangingPunct="1">
        <a:spcBef>
          <a:spcPct val="20000"/>
        </a:spcBef>
        <a:buFont typeface="Arial"/>
        <a:buNone/>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hyperlink" Target="mailto:?subject=A03%20training%20pack&amp;body=Hi,%20I&#8217;ve%20just%20found%20this%20really%20useful%20AO3%20training%20pack%20from%20AQA.%20Download%20your%20copy%20here%20%3e%20https://www.aqa.org.uk/subjects/science/gcse/focus-on-success-science" TargetMode="Externa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32BA9-7CC0-4310-952B-3F0F08077054}"/>
              </a:ext>
            </a:extLst>
          </p:cNvPr>
          <p:cNvSpPr>
            <a:spLocks noGrp="1"/>
          </p:cNvSpPr>
          <p:nvPr>
            <p:ph type="title"/>
          </p:nvPr>
        </p:nvSpPr>
        <p:spPr/>
        <p:txBody>
          <a:bodyPr/>
          <a:lstStyle/>
          <a:p>
            <a:endParaRPr lang="en-GB"/>
          </a:p>
        </p:txBody>
      </p:sp>
      <p:sp>
        <p:nvSpPr>
          <p:cNvPr id="3" name="Footer Placeholder 2">
            <a:extLst>
              <a:ext uri="{FF2B5EF4-FFF2-40B4-BE49-F238E27FC236}">
                <a16:creationId xmlns:a16="http://schemas.microsoft.com/office/drawing/2014/main" id="{7CFAB537-8CAD-470D-A3F5-C94203B60994}"/>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DDCD52DE-DDD9-4711-8CAE-27E785D6A419}"/>
              </a:ext>
            </a:extLst>
          </p:cNvPr>
          <p:cNvSpPr>
            <a:spLocks noGrp="1"/>
          </p:cNvSpPr>
          <p:nvPr>
            <p:ph type="sldNum" sz="quarter" idx="4"/>
          </p:nvPr>
        </p:nvSpPr>
        <p:spPr/>
        <p:txBody>
          <a:bodyPr/>
          <a:lstStyle/>
          <a:p>
            <a:fld id="{9D4704D4-DAEA-4D4A-A9DC-4373E3AC7101}" type="slidenum">
              <a:rPr lang="en-GB" smtClean="0"/>
              <a:pPr/>
              <a:t>1</a:t>
            </a:fld>
            <a:endParaRPr lang="en-GB" dirty="0"/>
          </a:p>
        </p:txBody>
      </p:sp>
      <p:pic>
        <p:nvPicPr>
          <p:cNvPr id="7" name="Content Placeholder 6">
            <a:extLst>
              <a:ext uri="{FF2B5EF4-FFF2-40B4-BE49-F238E27FC236}">
                <a16:creationId xmlns:a16="http://schemas.microsoft.com/office/drawing/2014/main" id="{6EFEC203-D186-4850-A430-0FEA60FFB275}"/>
              </a:ext>
            </a:extLst>
          </p:cNvPr>
          <p:cNvPicPr>
            <a:picLocks noGrp="1" noChangeAspect="1"/>
          </p:cNvPicPr>
          <p:nvPr>
            <p:ph idx="1"/>
          </p:nvPr>
        </p:nvPicPr>
        <p:blipFill>
          <a:blip r:embed="rId2"/>
          <a:stretch>
            <a:fillRect/>
          </a:stretch>
        </p:blipFill>
        <p:spPr>
          <a:xfrm>
            <a:off x="-1" y="-1"/>
            <a:ext cx="9326251" cy="6994689"/>
          </a:xfrm>
        </p:spPr>
      </p:pic>
    </p:spTree>
    <p:extLst>
      <p:ext uri="{BB962C8B-B14F-4D97-AF65-F5344CB8AC3E}">
        <p14:creationId xmlns:p14="http://schemas.microsoft.com/office/powerpoint/2010/main" val="476301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4EC969-0AF8-431B-877D-246D12280102}"/>
              </a:ext>
            </a:extLst>
          </p:cNvPr>
          <p:cNvSpPr>
            <a:spLocks noGrp="1"/>
          </p:cNvSpPr>
          <p:nvPr>
            <p:ph type="title"/>
          </p:nvPr>
        </p:nvSpPr>
        <p:spPr/>
        <p:txBody>
          <a:bodyPr/>
          <a:lstStyle/>
          <a:p>
            <a:r>
              <a:rPr lang="en-GB" dirty="0"/>
              <a:t>Activity 3a: Misconceptions</a:t>
            </a:r>
            <a:endParaRPr lang="en-GB" dirty="0">
              <a:solidFill>
                <a:srgbClr val="FF0000"/>
              </a:solidFill>
            </a:endParaRPr>
          </a:p>
        </p:txBody>
      </p:sp>
      <p:sp>
        <p:nvSpPr>
          <p:cNvPr id="4" name="Footer Placeholder 3">
            <a:extLst>
              <a:ext uri="{FF2B5EF4-FFF2-40B4-BE49-F238E27FC236}">
                <a16:creationId xmlns:a16="http://schemas.microsoft.com/office/drawing/2014/main" id="{2C642DF6-33CC-4EDF-81C9-E9DD11C3D8E6}"/>
              </a:ext>
            </a:extLst>
          </p:cNvPr>
          <p:cNvSpPr>
            <a:spLocks noGrp="1"/>
          </p:cNvSpPr>
          <p:nvPr>
            <p:ph type="ftr" sz="quarter" idx="11"/>
          </p:nvPr>
        </p:nvSpPr>
        <p:spPr/>
        <p:txBody>
          <a:bodyPr/>
          <a:lstStyle/>
          <a:p>
            <a:r>
              <a:rPr lang="en-US" dirty="0"/>
              <a:t>Copyright © AQA and its licensors. All rights reserved.</a:t>
            </a:r>
          </a:p>
        </p:txBody>
      </p:sp>
      <p:sp>
        <p:nvSpPr>
          <p:cNvPr id="5" name="Slide Number Placeholder 4">
            <a:extLst>
              <a:ext uri="{FF2B5EF4-FFF2-40B4-BE49-F238E27FC236}">
                <a16:creationId xmlns:a16="http://schemas.microsoft.com/office/drawing/2014/main" id="{A08ACA7B-0896-487D-B3B4-4535D257B84A}"/>
              </a:ext>
            </a:extLst>
          </p:cNvPr>
          <p:cNvSpPr>
            <a:spLocks noGrp="1"/>
          </p:cNvSpPr>
          <p:nvPr>
            <p:ph type="sldNum" sz="quarter" idx="4"/>
          </p:nvPr>
        </p:nvSpPr>
        <p:spPr/>
        <p:txBody>
          <a:bodyPr/>
          <a:lstStyle/>
          <a:p>
            <a:fld id="{9D4704D4-DAEA-4D4A-A9DC-4373E3AC7101}" type="slidenum">
              <a:rPr lang="en-GB" smtClean="0"/>
              <a:pPr/>
              <a:t>10</a:t>
            </a:fld>
            <a:endParaRPr lang="en-GB" dirty="0"/>
          </a:p>
        </p:txBody>
      </p:sp>
      <p:sp>
        <p:nvSpPr>
          <p:cNvPr id="7" name="Content Placeholder 6">
            <a:extLst>
              <a:ext uri="{FF2B5EF4-FFF2-40B4-BE49-F238E27FC236}">
                <a16:creationId xmlns:a16="http://schemas.microsoft.com/office/drawing/2014/main" id="{A098714E-2744-4259-9C0E-04F33D8BE704}"/>
              </a:ext>
            </a:extLst>
          </p:cNvPr>
          <p:cNvSpPr>
            <a:spLocks noGrp="1"/>
          </p:cNvSpPr>
          <p:nvPr>
            <p:ph idx="1"/>
          </p:nvPr>
        </p:nvSpPr>
        <p:spPr/>
        <p:txBody>
          <a:bodyPr/>
          <a:lstStyle/>
          <a:p>
            <a:pPr lvl="0"/>
            <a:r>
              <a:rPr lang="en-GB" dirty="0"/>
              <a:t>Look at pages 4 and 5 in the </a:t>
            </a:r>
            <a:r>
              <a:rPr lang="en-GB" i="1" dirty="0"/>
              <a:t>Appendix booklet</a:t>
            </a:r>
            <a:r>
              <a:rPr lang="en-GB" dirty="0"/>
              <a:t> which shows where the energy misconception can arise across all sciences. </a:t>
            </a:r>
          </a:p>
          <a:p>
            <a:pPr lvl="0"/>
            <a:r>
              <a:rPr lang="en-GB" dirty="0"/>
              <a:t>In your group, discuss some other common misconceptions across topics. </a:t>
            </a:r>
          </a:p>
          <a:p>
            <a:pPr lvl="0"/>
            <a:r>
              <a:rPr lang="en-GB" dirty="0"/>
              <a:t>We’ve illustrated one common strategy of using an image plus key words and phrases to scaffold a student’s writing as a way to address a misconception. Does linking ideas in this way help you address misconceptions?</a:t>
            </a:r>
          </a:p>
          <a:p>
            <a:pPr lvl="0"/>
            <a:r>
              <a:rPr lang="en-GB" dirty="0"/>
              <a:t>What other strategies can you use to address misconceptions like this?</a:t>
            </a:r>
          </a:p>
        </p:txBody>
      </p:sp>
    </p:spTree>
    <p:extLst>
      <p:ext uri="{BB962C8B-B14F-4D97-AF65-F5344CB8AC3E}">
        <p14:creationId xmlns:p14="http://schemas.microsoft.com/office/powerpoint/2010/main" val="3562020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4BDE9-AABE-4D78-AED2-5BCFFA08E79D}"/>
              </a:ext>
            </a:extLst>
          </p:cNvPr>
          <p:cNvSpPr>
            <a:spLocks noGrp="1"/>
          </p:cNvSpPr>
          <p:nvPr>
            <p:ph type="title"/>
          </p:nvPr>
        </p:nvSpPr>
        <p:spPr/>
        <p:txBody>
          <a:bodyPr/>
          <a:lstStyle/>
          <a:p>
            <a:r>
              <a:rPr lang="en-GB" dirty="0"/>
              <a:t>Activity 3b: Complex ideas</a:t>
            </a:r>
            <a:endParaRPr lang="en-GB" dirty="0">
              <a:solidFill>
                <a:srgbClr val="FF0000"/>
              </a:solidFill>
            </a:endParaRPr>
          </a:p>
        </p:txBody>
      </p:sp>
      <p:sp>
        <p:nvSpPr>
          <p:cNvPr id="3" name="Content Placeholder 2">
            <a:extLst>
              <a:ext uri="{FF2B5EF4-FFF2-40B4-BE49-F238E27FC236}">
                <a16:creationId xmlns:a16="http://schemas.microsoft.com/office/drawing/2014/main" id="{8BEAE964-684D-4417-B617-B91470693A04}"/>
              </a:ext>
            </a:extLst>
          </p:cNvPr>
          <p:cNvSpPr>
            <a:spLocks noGrp="1"/>
          </p:cNvSpPr>
          <p:nvPr>
            <p:ph idx="1"/>
          </p:nvPr>
        </p:nvSpPr>
        <p:spPr/>
        <p:txBody>
          <a:bodyPr/>
          <a:lstStyle/>
          <a:p>
            <a:pPr marL="0" indent="0">
              <a:buNone/>
            </a:pPr>
            <a:r>
              <a:rPr lang="en-GB" dirty="0"/>
              <a:t>Look at student responses A and B in the </a:t>
            </a:r>
            <a:r>
              <a:rPr lang="en-GB" i="1" dirty="0"/>
              <a:t>Activities booklet</a:t>
            </a:r>
            <a:r>
              <a:rPr lang="en-GB" dirty="0"/>
              <a:t>.</a:t>
            </a:r>
          </a:p>
          <a:p>
            <a:pPr marL="0" indent="0">
              <a:buNone/>
            </a:pPr>
            <a:endParaRPr lang="en-GB" dirty="0"/>
          </a:p>
          <a:p>
            <a:pPr lvl="0"/>
            <a:r>
              <a:rPr lang="en-GB" dirty="0"/>
              <a:t>What are the key concepts they’ve muddled up and misunderstood?</a:t>
            </a:r>
          </a:p>
          <a:p>
            <a:r>
              <a:rPr lang="en-GB" dirty="0"/>
              <a:t>How can you identify these types of misunderstandings from the assessment materials you currently use?</a:t>
            </a:r>
          </a:p>
          <a:p>
            <a:pPr lvl="0"/>
            <a:r>
              <a:rPr lang="en-GB" dirty="0"/>
              <a:t>What teaching strategies can you use to break down these complex ideas and processes to help students use the correct disciplinary language and sequence their explanations? </a:t>
            </a:r>
          </a:p>
          <a:p>
            <a:pPr marL="0" indent="0">
              <a:buNone/>
            </a:pPr>
            <a:endParaRPr lang="en-GB" dirty="0"/>
          </a:p>
        </p:txBody>
      </p:sp>
      <p:sp>
        <p:nvSpPr>
          <p:cNvPr id="4" name="Footer Placeholder 3">
            <a:extLst>
              <a:ext uri="{FF2B5EF4-FFF2-40B4-BE49-F238E27FC236}">
                <a16:creationId xmlns:a16="http://schemas.microsoft.com/office/drawing/2014/main" id="{33CF8F08-7BAE-4C0C-B624-86E6A61E2AFB}"/>
              </a:ext>
            </a:extLst>
          </p:cNvPr>
          <p:cNvSpPr>
            <a:spLocks noGrp="1"/>
          </p:cNvSpPr>
          <p:nvPr>
            <p:ph type="ftr" sz="quarter" idx="11"/>
          </p:nvPr>
        </p:nvSpPr>
        <p:spPr/>
        <p:txBody>
          <a:bodyPr/>
          <a:lstStyle/>
          <a:p>
            <a:r>
              <a:rPr lang="en-US" dirty="0"/>
              <a:t>Copyright © AQA and its licensors. All rights reserved.</a:t>
            </a:r>
          </a:p>
        </p:txBody>
      </p:sp>
      <p:sp>
        <p:nvSpPr>
          <p:cNvPr id="5" name="Slide Number Placeholder 4">
            <a:extLst>
              <a:ext uri="{FF2B5EF4-FFF2-40B4-BE49-F238E27FC236}">
                <a16:creationId xmlns:a16="http://schemas.microsoft.com/office/drawing/2014/main" id="{DD96908B-7E82-4093-A1E6-D34A0389E25D}"/>
              </a:ext>
            </a:extLst>
          </p:cNvPr>
          <p:cNvSpPr>
            <a:spLocks noGrp="1"/>
          </p:cNvSpPr>
          <p:nvPr>
            <p:ph type="sldNum" sz="quarter" idx="4"/>
          </p:nvPr>
        </p:nvSpPr>
        <p:spPr/>
        <p:txBody>
          <a:bodyPr/>
          <a:lstStyle/>
          <a:p>
            <a:fld id="{9D4704D4-DAEA-4D4A-A9DC-4373E3AC7101}" type="slidenum">
              <a:rPr lang="en-GB" smtClean="0"/>
              <a:pPr/>
              <a:t>11</a:t>
            </a:fld>
            <a:endParaRPr lang="en-GB" dirty="0"/>
          </a:p>
        </p:txBody>
      </p:sp>
    </p:spTree>
    <p:extLst>
      <p:ext uri="{BB962C8B-B14F-4D97-AF65-F5344CB8AC3E}">
        <p14:creationId xmlns:p14="http://schemas.microsoft.com/office/powerpoint/2010/main" val="616045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F5F1A-4C45-4EEC-AFDF-D62A8295A90A}"/>
              </a:ext>
            </a:extLst>
          </p:cNvPr>
          <p:cNvSpPr>
            <a:spLocks noGrp="1"/>
          </p:cNvSpPr>
          <p:nvPr>
            <p:ph type="title"/>
          </p:nvPr>
        </p:nvSpPr>
        <p:spPr/>
        <p:txBody>
          <a:bodyPr/>
          <a:lstStyle/>
          <a:p>
            <a:r>
              <a:rPr lang="en-GB" dirty="0"/>
              <a:t>Activity 4a: The language of working scientifically</a:t>
            </a:r>
            <a:endParaRPr lang="en-GB" dirty="0">
              <a:solidFill>
                <a:srgbClr val="FF0000"/>
              </a:solidFill>
            </a:endParaRPr>
          </a:p>
        </p:txBody>
      </p:sp>
      <p:sp>
        <p:nvSpPr>
          <p:cNvPr id="3" name="Footer Placeholder 2">
            <a:extLst>
              <a:ext uri="{FF2B5EF4-FFF2-40B4-BE49-F238E27FC236}">
                <a16:creationId xmlns:a16="http://schemas.microsoft.com/office/drawing/2014/main" id="{4C85DF80-9F63-4B80-8798-17CBF101F8C8}"/>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B1798BCF-0101-4691-ADB6-107367DF8A47}"/>
              </a:ext>
            </a:extLst>
          </p:cNvPr>
          <p:cNvSpPr>
            <a:spLocks noGrp="1"/>
          </p:cNvSpPr>
          <p:nvPr>
            <p:ph type="sldNum" sz="quarter" idx="4"/>
          </p:nvPr>
        </p:nvSpPr>
        <p:spPr/>
        <p:txBody>
          <a:bodyPr/>
          <a:lstStyle/>
          <a:p>
            <a:fld id="{9D4704D4-DAEA-4D4A-A9DC-4373E3AC7101}" type="slidenum">
              <a:rPr lang="en-GB" smtClean="0"/>
              <a:pPr/>
              <a:t>12</a:t>
            </a:fld>
            <a:endParaRPr lang="en-GB" dirty="0"/>
          </a:p>
        </p:txBody>
      </p:sp>
      <p:sp>
        <p:nvSpPr>
          <p:cNvPr id="5" name="Content Placeholder 4">
            <a:extLst>
              <a:ext uri="{FF2B5EF4-FFF2-40B4-BE49-F238E27FC236}">
                <a16:creationId xmlns:a16="http://schemas.microsoft.com/office/drawing/2014/main" id="{3BC8E241-76B4-408E-88CF-254D31D5F2CF}"/>
              </a:ext>
            </a:extLst>
          </p:cNvPr>
          <p:cNvSpPr>
            <a:spLocks noGrp="1"/>
          </p:cNvSpPr>
          <p:nvPr>
            <p:ph idx="1"/>
          </p:nvPr>
        </p:nvSpPr>
        <p:spPr/>
        <p:txBody>
          <a:bodyPr/>
          <a:lstStyle/>
          <a:p>
            <a:pPr lvl="0"/>
            <a:r>
              <a:rPr lang="en-GB" dirty="0"/>
              <a:t>Using Table 3 in the </a:t>
            </a:r>
            <a:r>
              <a:rPr lang="en-GB" i="1" dirty="0"/>
              <a:t>Activities booklet</a:t>
            </a:r>
            <a:r>
              <a:rPr lang="en-GB" dirty="0"/>
              <a:t>, identify which working scientifically words your students struggle with.</a:t>
            </a:r>
            <a:endParaRPr lang="en-GB" sz="5400" dirty="0"/>
          </a:p>
          <a:p>
            <a:pPr lvl="0"/>
            <a:r>
              <a:rPr lang="en-GB" dirty="0"/>
              <a:t>Which words are introduced and embedded at KS3?</a:t>
            </a:r>
          </a:p>
          <a:p>
            <a:pPr lvl="0"/>
            <a:r>
              <a:rPr lang="en-GB" dirty="0"/>
              <a:t>Referring to your scheme of work identify an order for your practical lessons where you’ll:</a:t>
            </a:r>
            <a:endParaRPr lang="en-GB" sz="5400" dirty="0"/>
          </a:p>
          <a:p>
            <a:pPr lvl="1">
              <a:buClr>
                <a:schemeClr val="tx2"/>
              </a:buClr>
              <a:buSzPct val="60000"/>
              <a:buFont typeface="Courier New" panose="02070309020205020404" pitchFamily="49" charset="0"/>
              <a:buChar char="o"/>
            </a:pPr>
            <a:r>
              <a:rPr lang="en-GB" dirty="0"/>
              <a:t>introduce and explicitly explain the meaning of the word </a:t>
            </a:r>
            <a:endParaRPr lang="en-GB" sz="5400" dirty="0"/>
          </a:p>
          <a:p>
            <a:pPr lvl="1">
              <a:buClr>
                <a:schemeClr val="tx2"/>
              </a:buClr>
              <a:buSzPct val="60000"/>
              <a:buFont typeface="Courier New" panose="02070309020205020404" pitchFamily="49" charset="0"/>
              <a:buChar char="o"/>
            </a:pPr>
            <a:r>
              <a:rPr lang="en-GB" dirty="0"/>
              <a:t>have an activity to check students’ understanding of it</a:t>
            </a:r>
            <a:endParaRPr lang="en-GB" sz="5400" dirty="0"/>
          </a:p>
          <a:p>
            <a:pPr lvl="1">
              <a:buClr>
                <a:schemeClr val="tx2"/>
              </a:buClr>
              <a:buSzPct val="60000"/>
              <a:buFont typeface="Courier New" panose="02070309020205020404" pitchFamily="49" charset="0"/>
              <a:buChar char="o"/>
            </a:pPr>
            <a:r>
              <a:rPr lang="en-GB" dirty="0"/>
              <a:t>embed its use to reinforce the understanding </a:t>
            </a:r>
            <a:endParaRPr lang="en-GB" sz="5400" dirty="0"/>
          </a:p>
          <a:p>
            <a:pPr lvl="1">
              <a:buClr>
                <a:schemeClr val="tx2"/>
              </a:buClr>
              <a:buSzPct val="60000"/>
              <a:buFont typeface="Courier New" panose="02070309020205020404" pitchFamily="49" charset="0"/>
              <a:buChar char="o"/>
            </a:pPr>
            <a:r>
              <a:rPr lang="en-GB" dirty="0"/>
              <a:t>compare across the three sciences to check each term you’ve identified is covered a number of times.</a:t>
            </a:r>
            <a:endParaRPr lang="en-GB" sz="5400" dirty="0"/>
          </a:p>
          <a:p>
            <a:pPr marL="0" lvl="0" indent="0">
              <a:buNone/>
            </a:pPr>
            <a:endParaRPr lang="en-GB" dirty="0"/>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544006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FE121-72EA-4FA6-88C8-6EC67DBAED60}"/>
              </a:ext>
            </a:extLst>
          </p:cNvPr>
          <p:cNvSpPr>
            <a:spLocks noGrp="1"/>
          </p:cNvSpPr>
          <p:nvPr>
            <p:ph type="title"/>
          </p:nvPr>
        </p:nvSpPr>
        <p:spPr/>
        <p:txBody>
          <a:bodyPr/>
          <a:lstStyle/>
          <a:p>
            <a:r>
              <a:rPr lang="en-GB" dirty="0"/>
              <a:t>Activity 4b: The language of working scientifically </a:t>
            </a:r>
          </a:p>
        </p:txBody>
      </p:sp>
      <p:sp>
        <p:nvSpPr>
          <p:cNvPr id="3" name="Footer Placeholder 2">
            <a:extLst>
              <a:ext uri="{FF2B5EF4-FFF2-40B4-BE49-F238E27FC236}">
                <a16:creationId xmlns:a16="http://schemas.microsoft.com/office/drawing/2014/main" id="{DC3BED51-BC34-4C36-BBA0-AFC0AF8A3B17}"/>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71FF8D5B-DF17-439A-828C-3792A4BC5B8A}"/>
              </a:ext>
            </a:extLst>
          </p:cNvPr>
          <p:cNvSpPr>
            <a:spLocks noGrp="1"/>
          </p:cNvSpPr>
          <p:nvPr>
            <p:ph type="sldNum" sz="quarter" idx="4"/>
          </p:nvPr>
        </p:nvSpPr>
        <p:spPr/>
        <p:txBody>
          <a:bodyPr/>
          <a:lstStyle/>
          <a:p>
            <a:fld id="{9D4704D4-DAEA-4D4A-A9DC-4373E3AC7101}" type="slidenum">
              <a:rPr lang="en-GB" smtClean="0"/>
              <a:pPr/>
              <a:t>13</a:t>
            </a:fld>
            <a:endParaRPr lang="en-GB" dirty="0"/>
          </a:p>
        </p:txBody>
      </p:sp>
      <p:sp>
        <p:nvSpPr>
          <p:cNvPr id="5" name="Content Placeholder 4">
            <a:extLst>
              <a:ext uri="{FF2B5EF4-FFF2-40B4-BE49-F238E27FC236}">
                <a16:creationId xmlns:a16="http://schemas.microsoft.com/office/drawing/2014/main" id="{3A03CCAD-8088-493A-9433-516757599725}"/>
              </a:ext>
            </a:extLst>
          </p:cNvPr>
          <p:cNvSpPr>
            <a:spLocks noGrp="1"/>
          </p:cNvSpPr>
          <p:nvPr>
            <p:ph idx="1"/>
          </p:nvPr>
        </p:nvSpPr>
        <p:spPr/>
        <p:txBody>
          <a:bodyPr/>
          <a:lstStyle/>
          <a:p>
            <a:pPr marL="0" indent="0">
              <a:buNone/>
            </a:pPr>
            <a:r>
              <a:rPr lang="en-GB" dirty="0"/>
              <a:t>Using the separate document </a:t>
            </a:r>
            <a:r>
              <a:rPr lang="en-GB" i="1" dirty="0"/>
              <a:t>Working scientifically vocabulary, </a:t>
            </a:r>
            <a:r>
              <a:rPr lang="en-GB" dirty="0"/>
              <a:t>discuss how you might use this with your students in: </a:t>
            </a:r>
          </a:p>
          <a:p>
            <a:r>
              <a:rPr lang="en-GB" dirty="0"/>
              <a:t>teaching and learning </a:t>
            </a:r>
          </a:p>
          <a:p>
            <a:r>
              <a:rPr lang="en-GB" dirty="0"/>
              <a:t>revision and exam preparation.</a:t>
            </a:r>
          </a:p>
          <a:p>
            <a:pPr marL="0" indent="0">
              <a:buNone/>
            </a:pPr>
            <a:endParaRPr lang="en-GB" dirty="0"/>
          </a:p>
        </p:txBody>
      </p:sp>
    </p:spTree>
    <p:extLst>
      <p:ext uri="{BB962C8B-B14F-4D97-AF65-F5344CB8AC3E}">
        <p14:creationId xmlns:p14="http://schemas.microsoft.com/office/powerpoint/2010/main" val="32866770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1C24F-816E-4025-BC07-6283AEDCCC4C}"/>
              </a:ext>
            </a:extLst>
          </p:cNvPr>
          <p:cNvSpPr>
            <a:spLocks noGrp="1"/>
          </p:cNvSpPr>
          <p:nvPr>
            <p:ph type="title"/>
          </p:nvPr>
        </p:nvSpPr>
        <p:spPr/>
        <p:txBody>
          <a:bodyPr/>
          <a:lstStyle/>
          <a:p>
            <a:r>
              <a:rPr lang="en-GB" dirty="0"/>
              <a:t>Activity 5a: Describe</a:t>
            </a:r>
          </a:p>
        </p:txBody>
      </p:sp>
      <p:sp>
        <p:nvSpPr>
          <p:cNvPr id="3" name="Footer Placeholder 2">
            <a:extLst>
              <a:ext uri="{FF2B5EF4-FFF2-40B4-BE49-F238E27FC236}">
                <a16:creationId xmlns:a16="http://schemas.microsoft.com/office/drawing/2014/main" id="{6F13CE88-0B12-4D17-9238-5994668E58F2}"/>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8EF5A016-B0A9-4A97-A1E8-B99FC0640780}"/>
              </a:ext>
            </a:extLst>
          </p:cNvPr>
          <p:cNvSpPr>
            <a:spLocks noGrp="1"/>
          </p:cNvSpPr>
          <p:nvPr>
            <p:ph type="sldNum" sz="quarter" idx="4"/>
          </p:nvPr>
        </p:nvSpPr>
        <p:spPr/>
        <p:txBody>
          <a:bodyPr/>
          <a:lstStyle/>
          <a:p>
            <a:fld id="{9D4704D4-DAEA-4D4A-A9DC-4373E3AC7101}" type="slidenum">
              <a:rPr lang="en-GB" smtClean="0"/>
              <a:pPr/>
              <a:t>14</a:t>
            </a:fld>
            <a:endParaRPr lang="en-GB" dirty="0"/>
          </a:p>
        </p:txBody>
      </p:sp>
      <p:sp>
        <p:nvSpPr>
          <p:cNvPr id="5" name="Content Placeholder 4">
            <a:extLst>
              <a:ext uri="{FF2B5EF4-FFF2-40B4-BE49-F238E27FC236}">
                <a16:creationId xmlns:a16="http://schemas.microsoft.com/office/drawing/2014/main" id="{C90C75CE-68DB-4630-A1C4-8A14A76D7844}"/>
              </a:ext>
            </a:extLst>
          </p:cNvPr>
          <p:cNvSpPr>
            <a:spLocks noGrp="1"/>
          </p:cNvSpPr>
          <p:nvPr>
            <p:ph idx="1"/>
          </p:nvPr>
        </p:nvSpPr>
        <p:spPr/>
        <p:txBody>
          <a:bodyPr/>
          <a:lstStyle/>
          <a:p>
            <a:pPr lvl="0"/>
            <a:r>
              <a:rPr lang="en-GB" dirty="0"/>
              <a:t>Look at student response 1.</a:t>
            </a:r>
          </a:p>
          <a:p>
            <a:pPr lvl="0"/>
            <a:r>
              <a:rPr lang="en-GB" dirty="0"/>
              <a:t>Has the student met the requirements of the command word?</a:t>
            </a:r>
          </a:p>
          <a:p>
            <a:pPr lvl="0"/>
            <a:r>
              <a:rPr lang="en-GB" dirty="0"/>
              <a:t>What about their response makes you think that? </a:t>
            </a:r>
          </a:p>
          <a:p>
            <a:pPr marL="0" indent="0">
              <a:buNone/>
            </a:pPr>
            <a:endParaRPr lang="en-GB" dirty="0"/>
          </a:p>
        </p:txBody>
      </p:sp>
    </p:spTree>
    <p:extLst>
      <p:ext uri="{BB962C8B-B14F-4D97-AF65-F5344CB8AC3E}">
        <p14:creationId xmlns:p14="http://schemas.microsoft.com/office/powerpoint/2010/main" val="4183957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6CD17-EECA-4538-9D5D-91DBC61AF3D2}"/>
              </a:ext>
            </a:extLst>
          </p:cNvPr>
          <p:cNvSpPr>
            <a:spLocks noGrp="1"/>
          </p:cNvSpPr>
          <p:nvPr>
            <p:ph type="title"/>
          </p:nvPr>
        </p:nvSpPr>
        <p:spPr/>
        <p:txBody>
          <a:bodyPr/>
          <a:lstStyle/>
          <a:p>
            <a:r>
              <a:rPr lang="en-GB" dirty="0"/>
              <a:t>Activity 5b: Explain</a:t>
            </a:r>
          </a:p>
        </p:txBody>
      </p:sp>
      <p:sp>
        <p:nvSpPr>
          <p:cNvPr id="3" name="Footer Placeholder 2">
            <a:extLst>
              <a:ext uri="{FF2B5EF4-FFF2-40B4-BE49-F238E27FC236}">
                <a16:creationId xmlns:a16="http://schemas.microsoft.com/office/drawing/2014/main" id="{30ED3D98-EAA7-4BA1-8B10-F2BB7A7FBE9A}"/>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4C5EA510-2FDC-4FD1-A067-A8EFAEC32A9E}"/>
              </a:ext>
            </a:extLst>
          </p:cNvPr>
          <p:cNvSpPr>
            <a:spLocks noGrp="1"/>
          </p:cNvSpPr>
          <p:nvPr>
            <p:ph type="sldNum" sz="quarter" idx="4"/>
          </p:nvPr>
        </p:nvSpPr>
        <p:spPr/>
        <p:txBody>
          <a:bodyPr/>
          <a:lstStyle/>
          <a:p>
            <a:fld id="{9D4704D4-DAEA-4D4A-A9DC-4373E3AC7101}" type="slidenum">
              <a:rPr lang="en-GB" smtClean="0"/>
              <a:pPr/>
              <a:t>15</a:t>
            </a:fld>
            <a:endParaRPr lang="en-GB" dirty="0"/>
          </a:p>
        </p:txBody>
      </p:sp>
      <p:sp>
        <p:nvSpPr>
          <p:cNvPr id="5" name="Content Placeholder 4">
            <a:extLst>
              <a:ext uri="{FF2B5EF4-FFF2-40B4-BE49-F238E27FC236}">
                <a16:creationId xmlns:a16="http://schemas.microsoft.com/office/drawing/2014/main" id="{9CE53A9B-5660-459C-A97D-E792A8E5FCDA}"/>
              </a:ext>
            </a:extLst>
          </p:cNvPr>
          <p:cNvSpPr>
            <a:spLocks noGrp="1"/>
          </p:cNvSpPr>
          <p:nvPr>
            <p:ph idx="1"/>
          </p:nvPr>
        </p:nvSpPr>
        <p:spPr/>
        <p:txBody>
          <a:bodyPr/>
          <a:lstStyle/>
          <a:p>
            <a:pPr lvl="0"/>
            <a:r>
              <a:rPr lang="en-GB" dirty="0"/>
              <a:t>Look at student response 2.</a:t>
            </a:r>
          </a:p>
          <a:p>
            <a:pPr lvl="0"/>
            <a:r>
              <a:rPr lang="en-GB" dirty="0"/>
              <a:t>Has the student written an explanation?</a:t>
            </a:r>
          </a:p>
          <a:p>
            <a:pPr lvl="0"/>
            <a:r>
              <a:rPr lang="en-GB" dirty="0"/>
              <a:t>What in their language makes you think this?</a:t>
            </a:r>
          </a:p>
          <a:p>
            <a:pPr marL="0" indent="0">
              <a:buNone/>
            </a:pPr>
            <a:endParaRPr lang="en-GB" dirty="0"/>
          </a:p>
        </p:txBody>
      </p:sp>
    </p:spTree>
    <p:extLst>
      <p:ext uri="{BB962C8B-B14F-4D97-AF65-F5344CB8AC3E}">
        <p14:creationId xmlns:p14="http://schemas.microsoft.com/office/powerpoint/2010/main" val="3014000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D88DA5-1939-4562-9DF8-623298246F7C}"/>
              </a:ext>
            </a:extLst>
          </p:cNvPr>
          <p:cNvSpPr>
            <a:spLocks noGrp="1"/>
          </p:cNvSpPr>
          <p:nvPr>
            <p:ph type="title"/>
          </p:nvPr>
        </p:nvSpPr>
        <p:spPr/>
        <p:txBody>
          <a:bodyPr/>
          <a:lstStyle/>
          <a:p>
            <a:r>
              <a:rPr lang="en-GB" dirty="0"/>
              <a:t>Activity 5c: Compare</a:t>
            </a:r>
          </a:p>
        </p:txBody>
      </p:sp>
      <p:sp>
        <p:nvSpPr>
          <p:cNvPr id="3" name="Footer Placeholder 2">
            <a:extLst>
              <a:ext uri="{FF2B5EF4-FFF2-40B4-BE49-F238E27FC236}">
                <a16:creationId xmlns:a16="http://schemas.microsoft.com/office/drawing/2014/main" id="{CAE0E266-77B2-4045-AB14-46868961BEC5}"/>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C830611E-6320-425C-B56C-E239DBC6D4E7}"/>
              </a:ext>
            </a:extLst>
          </p:cNvPr>
          <p:cNvSpPr>
            <a:spLocks noGrp="1"/>
          </p:cNvSpPr>
          <p:nvPr>
            <p:ph type="sldNum" sz="quarter" idx="4"/>
          </p:nvPr>
        </p:nvSpPr>
        <p:spPr/>
        <p:txBody>
          <a:bodyPr/>
          <a:lstStyle/>
          <a:p>
            <a:fld id="{9D4704D4-DAEA-4D4A-A9DC-4373E3AC7101}" type="slidenum">
              <a:rPr lang="en-GB" smtClean="0"/>
              <a:pPr/>
              <a:t>16</a:t>
            </a:fld>
            <a:endParaRPr lang="en-GB" dirty="0"/>
          </a:p>
        </p:txBody>
      </p:sp>
      <p:sp>
        <p:nvSpPr>
          <p:cNvPr id="5" name="Content Placeholder 4">
            <a:extLst>
              <a:ext uri="{FF2B5EF4-FFF2-40B4-BE49-F238E27FC236}">
                <a16:creationId xmlns:a16="http://schemas.microsoft.com/office/drawing/2014/main" id="{9E5F1B60-AFB6-4847-A1D7-937D7501622D}"/>
              </a:ext>
            </a:extLst>
          </p:cNvPr>
          <p:cNvSpPr>
            <a:spLocks noGrp="1"/>
          </p:cNvSpPr>
          <p:nvPr>
            <p:ph idx="1"/>
          </p:nvPr>
        </p:nvSpPr>
        <p:spPr/>
        <p:txBody>
          <a:bodyPr/>
          <a:lstStyle/>
          <a:p>
            <a:pPr lvl="0"/>
            <a:r>
              <a:rPr lang="en-GB" dirty="0"/>
              <a:t>Look at student response 3.</a:t>
            </a:r>
          </a:p>
          <a:p>
            <a:pPr lvl="0"/>
            <a:r>
              <a:rPr lang="en-GB" dirty="0"/>
              <a:t>This response gained full marks.</a:t>
            </a:r>
          </a:p>
          <a:p>
            <a:pPr lvl="0"/>
            <a:r>
              <a:rPr lang="en-GB" dirty="0"/>
              <a:t>Can you identify the features that make it a good response to the command word?</a:t>
            </a:r>
          </a:p>
          <a:p>
            <a:pPr marL="0" indent="0">
              <a:buNone/>
            </a:pPr>
            <a:endParaRPr lang="en-GB" dirty="0"/>
          </a:p>
        </p:txBody>
      </p:sp>
    </p:spTree>
    <p:extLst>
      <p:ext uri="{BB962C8B-B14F-4D97-AF65-F5344CB8AC3E}">
        <p14:creationId xmlns:p14="http://schemas.microsoft.com/office/powerpoint/2010/main" val="903478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01E70-B350-409E-B72D-C3A1A53C9ECB}"/>
              </a:ext>
            </a:extLst>
          </p:cNvPr>
          <p:cNvSpPr>
            <a:spLocks noGrp="1"/>
          </p:cNvSpPr>
          <p:nvPr>
            <p:ph type="title"/>
          </p:nvPr>
        </p:nvSpPr>
        <p:spPr/>
        <p:txBody>
          <a:bodyPr/>
          <a:lstStyle/>
          <a:p>
            <a:r>
              <a:rPr lang="en-GB" dirty="0"/>
              <a:t>Activity 5d: Evaluate</a:t>
            </a:r>
          </a:p>
        </p:txBody>
      </p:sp>
      <p:sp>
        <p:nvSpPr>
          <p:cNvPr id="3" name="Footer Placeholder 2">
            <a:extLst>
              <a:ext uri="{FF2B5EF4-FFF2-40B4-BE49-F238E27FC236}">
                <a16:creationId xmlns:a16="http://schemas.microsoft.com/office/drawing/2014/main" id="{6B70E4EC-07F9-4512-84C0-58CC484E2B37}"/>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59F876F5-4178-41BA-9F7A-1B453F13FFE5}"/>
              </a:ext>
            </a:extLst>
          </p:cNvPr>
          <p:cNvSpPr>
            <a:spLocks noGrp="1"/>
          </p:cNvSpPr>
          <p:nvPr>
            <p:ph type="sldNum" sz="quarter" idx="4"/>
          </p:nvPr>
        </p:nvSpPr>
        <p:spPr/>
        <p:txBody>
          <a:bodyPr/>
          <a:lstStyle/>
          <a:p>
            <a:fld id="{9D4704D4-DAEA-4D4A-A9DC-4373E3AC7101}" type="slidenum">
              <a:rPr lang="en-GB" smtClean="0"/>
              <a:pPr/>
              <a:t>17</a:t>
            </a:fld>
            <a:endParaRPr lang="en-GB" dirty="0"/>
          </a:p>
        </p:txBody>
      </p:sp>
      <p:sp>
        <p:nvSpPr>
          <p:cNvPr id="5" name="Content Placeholder 4">
            <a:extLst>
              <a:ext uri="{FF2B5EF4-FFF2-40B4-BE49-F238E27FC236}">
                <a16:creationId xmlns:a16="http://schemas.microsoft.com/office/drawing/2014/main" id="{C0934411-F162-4481-9933-BB152DCC1758}"/>
              </a:ext>
            </a:extLst>
          </p:cNvPr>
          <p:cNvSpPr>
            <a:spLocks noGrp="1"/>
          </p:cNvSpPr>
          <p:nvPr>
            <p:ph idx="1"/>
          </p:nvPr>
        </p:nvSpPr>
        <p:spPr/>
        <p:txBody>
          <a:bodyPr/>
          <a:lstStyle/>
          <a:p>
            <a:pPr lvl="0"/>
            <a:r>
              <a:rPr lang="en-GB" dirty="0"/>
              <a:t>Look at student responses 4 and 5, which are taken from 2019 GCSE Chemistry 1F Question 10.2</a:t>
            </a:r>
          </a:p>
          <a:p>
            <a:pPr lvl="0"/>
            <a:r>
              <a:rPr lang="en-GB" dirty="0"/>
              <a:t>Which of the two responses more closely meets the requirements of the command?</a:t>
            </a:r>
          </a:p>
          <a:p>
            <a:pPr lvl="0"/>
            <a:r>
              <a:rPr lang="en-GB" dirty="0"/>
              <a:t>What are the features of that response that make it better than the other?</a:t>
            </a:r>
          </a:p>
          <a:p>
            <a:pPr marL="0" indent="0">
              <a:buNone/>
            </a:pPr>
            <a:endParaRPr lang="en-GB" dirty="0"/>
          </a:p>
        </p:txBody>
      </p:sp>
    </p:spTree>
    <p:extLst>
      <p:ext uri="{BB962C8B-B14F-4D97-AF65-F5344CB8AC3E}">
        <p14:creationId xmlns:p14="http://schemas.microsoft.com/office/powerpoint/2010/main" val="3470628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753CF-BF5D-415B-BD64-BD65624F7A1D}"/>
              </a:ext>
            </a:extLst>
          </p:cNvPr>
          <p:cNvSpPr>
            <a:spLocks noGrp="1"/>
          </p:cNvSpPr>
          <p:nvPr>
            <p:ph type="title"/>
          </p:nvPr>
        </p:nvSpPr>
        <p:spPr/>
        <p:txBody>
          <a:bodyPr/>
          <a:lstStyle/>
          <a:p>
            <a:r>
              <a:rPr lang="en-GB" dirty="0"/>
              <a:t>Activity 5e: Determine</a:t>
            </a:r>
          </a:p>
        </p:txBody>
      </p:sp>
      <p:sp>
        <p:nvSpPr>
          <p:cNvPr id="3" name="Footer Placeholder 2">
            <a:extLst>
              <a:ext uri="{FF2B5EF4-FFF2-40B4-BE49-F238E27FC236}">
                <a16:creationId xmlns:a16="http://schemas.microsoft.com/office/drawing/2014/main" id="{F6B3784B-4303-4AC0-ABC0-45AA751D7854}"/>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8AD69DBB-917F-4EB3-9801-20605D82C833}"/>
              </a:ext>
            </a:extLst>
          </p:cNvPr>
          <p:cNvSpPr>
            <a:spLocks noGrp="1"/>
          </p:cNvSpPr>
          <p:nvPr>
            <p:ph type="sldNum" sz="quarter" idx="4"/>
          </p:nvPr>
        </p:nvSpPr>
        <p:spPr/>
        <p:txBody>
          <a:bodyPr/>
          <a:lstStyle/>
          <a:p>
            <a:fld id="{9D4704D4-DAEA-4D4A-A9DC-4373E3AC7101}" type="slidenum">
              <a:rPr lang="en-GB" smtClean="0"/>
              <a:pPr/>
              <a:t>18</a:t>
            </a:fld>
            <a:endParaRPr lang="en-GB" dirty="0"/>
          </a:p>
        </p:txBody>
      </p:sp>
      <p:sp>
        <p:nvSpPr>
          <p:cNvPr id="5" name="Content Placeholder 4">
            <a:extLst>
              <a:ext uri="{FF2B5EF4-FFF2-40B4-BE49-F238E27FC236}">
                <a16:creationId xmlns:a16="http://schemas.microsoft.com/office/drawing/2014/main" id="{10153D88-627F-46F4-B8FF-D3A80A8F293B}"/>
              </a:ext>
            </a:extLst>
          </p:cNvPr>
          <p:cNvSpPr>
            <a:spLocks noGrp="1"/>
          </p:cNvSpPr>
          <p:nvPr>
            <p:ph idx="1"/>
          </p:nvPr>
        </p:nvSpPr>
        <p:spPr/>
        <p:txBody>
          <a:bodyPr/>
          <a:lstStyle/>
          <a:p>
            <a:pPr lvl="0"/>
            <a:r>
              <a:rPr lang="en-GB" dirty="0"/>
              <a:t>Look at student response 6.</a:t>
            </a:r>
          </a:p>
          <a:p>
            <a:pPr lvl="0"/>
            <a:r>
              <a:rPr lang="en-GB" dirty="0"/>
              <a:t>To answer this question, a student needs to realise that they can’t read the required value directly from the graph: they must choose a particular time on the graph (</a:t>
            </a:r>
            <a:r>
              <a:rPr lang="en-GB" dirty="0" err="1"/>
              <a:t>eg</a:t>
            </a:r>
            <a:r>
              <a:rPr lang="en-GB" dirty="0"/>
              <a:t> 30 minutes), read the mass at this time and then multiply it up correctly to give the value at 24 hours.</a:t>
            </a:r>
          </a:p>
          <a:p>
            <a:pPr lvl="0"/>
            <a:r>
              <a:rPr lang="en-GB" dirty="0"/>
              <a:t>This is a high-demand question and there’s no indication as to the values students should be using, merely that they must use Figure 5.</a:t>
            </a:r>
          </a:p>
          <a:p>
            <a:pPr lvl="0"/>
            <a:r>
              <a:rPr lang="en-GB" dirty="0"/>
              <a:t>Discuss how well the student has addressed the requirements of the command word.</a:t>
            </a:r>
          </a:p>
          <a:p>
            <a:pPr marL="0" indent="0">
              <a:buNone/>
            </a:pPr>
            <a:endParaRPr lang="en-GB" dirty="0"/>
          </a:p>
        </p:txBody>
      </p:sp>
    </p:spTree>
    <p:extLst>
      <p:ext uri="{BB962C8B-B14F-4D97-AF65-F5344CB8AC3E}">
        <p14:creationId xmlns:p14="http://schemas.microsoft.com/office/powerpoint/2010/main" val="1222441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37DE3-924B-4668-9E96-DCA9ECCF63AF}"/>
              </a:ext>
            </a:extLst>
          </p:cNvPr>
          <p:cNvSpPr>
            <a:spLocks noGrp="1"/>
          </p:cNvSpPr>
          <p:nvPr>
            <p:ph type="title"/>
          </p:nvPr>
        </p:nvSpPr>
        <p:spPr/>
        <p:txBody>
          <a:bodyPr/>
          <a:lstStyle/>
          <a:p>
            <a:r>
              <a:rPr lang="en-GB" dirty="0"/>
              <a:t>Activity 5f: Suggest</a:t>
            </a:r>
          </a:p>
        </p:txBody>
      </p:sp>
      <p:sp>
        <p:nvSpPr>
          <p:cNvPr id="3" name="Footer Placeholder 2">
            <a:extLst>
              <a:ext uri="{FF2B5EF4-FFF2-40B4-BE49-F238E27FC236}">
                <a16:creationId xmlns:a16="http://schemas.microsoft.com/office/drawing/2014/main" id="{E5CC10CF-7187-41EF-A8BE-389DC1D76358}"/>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0E744235-C9F0-42DD-8B2C-6CDE06B52F8C}"/>
              </a:ext>
            </a:extLst>
          </p:cNvPr>
          <p:cNvSpPr>
            <a:spLocks noGrp="1"/>
          </p:cNvSpPr>
          <p:nvPr>
            <p:ph type="sldNum" sz="quarter" idx="4"/>
          </p:nvPr>
        </p:nvSpPr>
        <p:spPr/>
        <p:txBody>
          <a:bodyPr/>
          <a:lstStyle/>
          <a:p>
            <a:fld id="{9D4704D4-DAEA-4D4A-A9DC-4373E3AC7101}" type="slidenum">
              <a:rPr lang="en-GB" smtClean="0"/>
              <a:pPr/>
              <a:t>19</a:t>
            </a:fld>
            <a:endParaRPr lang="en-GB" dirty="0"/>
          </a:p>
        </p:txBody>
      </p:sp>
      <p:sp>
        <p:nvSpPr>
          <p:cNvPr id="5" name="Content Placeholder 4">
            <a:extLst>
              <a:ext uri="{FF2B5EF4-FFF2-40B4-BE49-F238E27FC236}">
                <a16:creationId xmlns:a16="http://schemas.microsoft.com/office/drawing/2014/main" id="{30A5A7D1-A7D5-4194-8803-1C8383B0D1E7}"/>
              </a:ext>
            </a:extLst>
          </p:cNvPr>
          <p:cNvSpPr>
            <a:spLocks noGrp="1"/>
          </p:cNvSpPr>
          <p:nvPr>
            <p:ph idx="1"/>
          </p:nvPr>
        </p:nvSpPr>
        <p:spPr/>
        <p:txBody>
          <a:bodyPr/>
          <a:lstStyle/>
          <a:p>
            <a:pPr lvl="0"/>
            <a:r>
              <a:rPr lang="en-GB" dirty="0"/>
              <a:t>Look at student response 7.</a:t>
            </a:r>
          </a:p>
          <a:p>
            <a:pPr lvl="0"/>
            <a:r>
              <a:rPr lang="en-GB" dirty="0"/>
              <a:t>The mark scheme is included so you can see the range of expected answers.</a:t>
            </a:r>
          </a:p>
          <a:p>
            <a:pPr lvl="0"/>
            <a:r>
              <a:rPr lang="en-GB" dirty="0"/>
              <a:t>This response did not gain full marks – why? </a:t>
            </a:r>
          </a:p>
          <a:p>
            <a:pPr lvl="0"/>
            <a:r>
              <a:rPr lang="en-GB" dirty="0"/>
              <a:t>Discuss how you could help students with such questions.</a:t>
            </a:r>
          </a:p>
          <a:p>
            <a:pPr marL="0" indent="0">
              <a:buNone/>
            </a:pPr>
            <a:endParaRPr lang="en-GB" dirty="0"/>
          </a:p>
        </p:txBody>
      </p:sp>
    </p:spTree>
    <p:extLst>
      <p:ext uri="{BB962C8B-B14F-4D97-AF65-F5344CB8AC3E}">
        <p14:creationId xmlns:p14="http://schemas.microsoft.com/office/powerpoint/2010/main" val="3693613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600B2-455D-4C10-847D-5A48902CA51A}"/>
              </a:ext>
            </a:extLst>
          </p:cNvPr>
          <p:cNvSpPr>
            <a:spLocks noGrp="1"/>
          </p:cNvSpPr>
          <p:nvPr>
            <p:ph type="title"/>
          </p:nvPr>
        </p:nvSpPr>
        <p:spPr/>
        <p:txBody>
          <a:bodyPr/>
          <a:lstStyle/>
          <a:p>
            <a:r>
              <a:rPr lang="en-GB" dirty="0"/>
              <a:t>Contents</a:t>
            </a:r>
          </a:p>
        </p:txBody>
      </p:sp>
      <p:sp>
        <p:nvSpPr>
          <p:cNvPr id="3" name="Footer Placeholder 2">
            <a:extLst>
              <a:ext uri="{FF2B5EF4-FFF2-40B4-BE49-F238E27FC236}">
                <a16:creationId xmlns:a16="http://schemas.microsoft.com/office/drawing/2014/main" id="{5A5638E2-9FB8-4D55-A622-54E46FDDF59F}"/>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18DD68A4-3E1C-46B7-807A-4FED12A99A95}"/>
              </a:ext>
            </a:extLst>
          </p:cNvPr>
          <p:cNvSpPr>
            <a:spLocks noGrp="1"/>
          </p:cNvSpPr>
          <p:nvPr>
            <p:ph type="sldNum" sz="quarter" idx="4"/>
          </p:nvPr>
        </p:nvSpPr>
        <p:spPr/>
        <p:txBody>
          <a:bodyPr/>
          <a:lstStyle/>
          <a:p>
            <a:fld id="{9D4704D4-DAEA-4D4A-A9DC-4373E3AC7101}" type="slidenum">
              <a:rPr lang="en-GB" smtClean="0"/>
              <a:pPr/>
              <a:t>2</a:t>
            </a:fld>
            <a:endParaRPr lang="en-GB" dirty="0"/>
          </a:p>
        </p:txBody>
      </p:sp>
      <p:sp>
        <p:nvSpPr>
          <p:cNvPr id="5" name="Content Placeholder 4">
            <a:extLst>
              <a:ext uri="{FF2B5EF4-FFF2-40B4-BE49-F238E27FC236}">
                <a16:creationId xmlns:a16="http://schemas.microsoft.com/office/drawing/2014/main" id="{0FB0B8F2-1B63-4A01-88CF-987DB7E5F5D2}"/>
              </a:ext>
            </a:extLst>
          </p:cNvPr>
          <p:cNvSpPr>
            <a:spLocks noGrp="1"/>
          </p:cNvSpPr>
          <p:nvPr>
            <p:ph idx="1"/>
          </p:nvPr>
        </p:nvSpPr>
        <p:spPr/>
        <p:txBody>
          <a:bodyPr/>
          <a:lstStyle/>
          <a:p>
            <a:r>
              <a:rPr lang="en-GB" dirty="0"/>
              <a:t>Activity 1: Setting the scene</a:t>
            </a:r>
            <a:br>
              <a:rPr lang="en-GB" dirty="0"/>
            </a:br>
            <a:endParaRPr lang="en-GB" dirty="0"/>
          </a:p>
          <a:p>
            <a:r>
              <a:rPr lang="en-GB" dirty="0"/>
              <a:t>Activity 2: Disciplinary literacy</a:t>
            </a:r>
          </a:p>
          <a:p>
            <a:endParaRPr lang="en-GB" dirty="0"/>
          </a:p>
          <a:p>
            <a:r>
              <a:rPr lang="en-GB" dirty="0"/>
              <a:t>Activity 3: Precision in writing</a:t>
            </a:r>
            <a:br>
              <a:rPr lang="en-GB" dirty="0"/>
            </a:br>
            <a:endParaRPr lang="en-GB" dirty="0"/>
          </a:p>
          <a:p>
            <a:r>
              <a:rPr lang="en-GB" dirty="0"/>
              <a:t>Activity 4: The language of working scientifically </a:t>
            </a:r>
            <a:br>
              <a:rPr lang="en-GB" dirty="0"/>
            </a:br>
            <a:endParaRPr lang="en-GB" dirty="0"/>
          </a:p>
          <a:p>
            <a:r>
              <a:rPr lang="en-GB" dirty="0"/>
              <a:t>Activity 5: Misunderstanding of command words</a:t>
            </a:r>
            <a:br>
              <a:rPr lang="en-GB" dirty="0"/>
            </a:br>
            <a:endParaRPr lang="en-GB" dirty="0"/>
          </a:p>
          <a:p>
            <a:endParaRPr lang="en-GB" dirty="0"/>
          </a:p>
        </p:txBody>
      </p:sp>
    </p:spTree>
    <p:extLst>
      <p:ext uri="{BB962C8B-B14F-4D97-AF65-F5344CB8AC3E}">
        <p14:creationId xmlns:p14="http://schemas.microsoft.com/office/powerpoint/2010/main" val="814556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Get in touch</a:t>
            </a:r>
          </a:p>
        </p:txBody>
      </p:sp>
      <p:sp>
        <p:nvSpPr>
          <p:cNvPr id="3" name="Footer Placeholder 2"/>
          <p:cNvSpPr>
            <a:spLocks noGrp="1"/>
          </p:cNvSpPr>
          <p:nvPr>
            <p:ph type="ftr" sz="quarter" idx="11"/>
          </p:nvPr>
        </p:nvSpPr>
        <p:spPr/>
        <p:txBody>
          <a:bodyPr/>
          <a:lstStyle/>
          <a:p>
            <a:r>
              <a:rPr lang="en-US"/>
              <a:t>Copyright © AQA and its licensors. All rights reserved.</a:t>
            </a:r>
            <a:endParaRPr lang="en-US" dirty="0"/>
          </a:p>
        </p:txBody>
      </p:sp>
      <p:sp>
        <p:nvSpPr>
          <p:cNvPr id="2" name="Slide Number Placeholder 1"/>
          <p:cNvSpPr>
            <a:spLocks noGrp="1"/>
          </p:cNvSpPr>
          <p:nvPr>
            <p:ph type="sldNum" sz="quarter" idx="4"/>
          </p:nvPr>
        </p:nvSpPr>
        <p:spPr/>
        <p:txBody>
          <a:bodyPr/>
          <a:lstStyle/>
          <a:p>
            <a:fld id="{9D4704D4-DAEA-4D4A-A9DC-4373E3AC7101}" type="slidenum">
              <a:rPr lang="en-GB" smtClean="0"/>
              <a:pPr/>
              <a:t>20</a:t>
            </a:fld>
            <a:endParaRPr lang="en-GB" dirty="0"/>
          </a:p>
        </p:txBody>
      </p:sp>
      <p:sp>
        <p:nvSpPr>
          <p:cNvPr id="9" name="Content Placeholder 4">
            <a:extLst>
              <a:ext uri="{FF2B5EF4-FFF2-40B4-BE49-F238E27FC236}">
                <a16:creationId xmlns:a16="http://schemas.microsoft.com/office/drawing/2014/main" id="{92C9386A-05B3-4125-A71F-8B130B4571E4}"/>
              </a:ext>
            </a:extLst>
          </p:cNvPr>
          <p:cNvSpPr>
            <a:spLocks noGrp="1"/>
          </p:cNvSpPr>
          <p:nvPr>
            <p:ph idx="1"/>
          </p:nvPr>
        </p:nvSpPr>
        <p:spPr>
          <a:xfrm>
            <a:off x="539750" y="1731963"/>
            <a:ext cx="3570288" cy="4406900"/>
          </a:xfrm>
        </p:spPr>
        <p:txBody>
          <a:bodyPr/>
          <a:lstStyle/>
          <a:p>
            <a:pPr marL="0" indent="0">
              <a:buNone/>
            </a:pPr>
            <a:r>
              <a:rPr lang="en-GB" dirty="0"/>
              <a:t>Our friendly team will be happy to support you between 8am and 4pm, Monday to Friday.</a:t>
            </a:r>
          </a:p>
          <a:p>
            <a:pPr marL="0" indent="0">
              <a:buNone/>
            </a:pPr>
            <a:endParaRPr lang="fr-FR" dirty="0"/>
          </a:p>
          <a:p>
            <a:pPr marL="0" indent="0">
              <a:buNone/>
            </a:pPr>
            <a:r>
              <a:rPr lang="fr-FR" dirty="0"/>
              <a:t>Tel:  01483 477756</a:t>
            </a:r>
          </a:p>
          <a:p>
            <a:pPr marL="0" indent="0">
              <a:buNone/>
            </a:pPr>
            <a:r>
              <a:rPr lang="fr-FR" dirty="0"/>
              <a:t>Email: gcsescience@aqa.org.uk</a:t>
            </a:r>
          </a:p>
          <a:p>
            <a:pPr marL="0" indent="0">
              <a:buNone/>
            </a:pPr>
            <a:endParaRPr lang="en-GB" dirty="0"/>
          </a:p>
          <a:p>
            <a:pPr marL="0" indent="0">
              <a:buNone/>
            </a:pPr>
            <a:r>
              <a:rPr lang="en-GB" dirty="0"/>
              <a:t>aqa.org.uk</a:t>
            </a:r>
          </a:p>
          <a:p>
            <a:pPr marL="0" indent="0">
              <a:buNone/>
            </a:pPr>
            <a:endParaRPr lang="en-GB" dirty="0"/>
          </a:p>
        </p:txBody>
      </p:sp>
    </p:spTree>
    <p:extLst>
      <p:ext uri="{BB962C8B-B14F-4D97-AF65-F5344CB8AC3E}">
        <p14:creationId xmlns:p14="http://schemas.microsoft.com/office/powerpoint/2010/main" val="20881766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Thank you</a:t>
            </a:r>
            <a:endParaRPr lang="en-GB" dirty="0"/>
          </a:p>
        </p:txBody>
      </p:sp>
      <p:sp>
        <p:nvSpPr>
          <p:cNvPr id="3" name="Footer Placeholder 2"/>
          <p:cNvSpPr>
            <a:spLocks noGrp="1"/>
          </p:cNvSpPr>
          <p:nvPr>
            <p:ph type="ftr" sz="quarter" idx="4294967295"/>
          </p:nvPr>
        </p:nvSpPr>
        <p:spPr/>
        <p:txBody>
          <a:bodyPr/>
          <a:lstStyle/>
          <a:p>
            <a:r>
              <a:rPr lang="en-US"/>
              <a:t>Copyright © AQA and its licensors. All rights reserved.</a:t>
            </a:r>
            <a:endParaRPr lang="en-US" dirty="0"/>
          </a:p>
        </p:txBody>
      </p:sp>
      <p:sp>
        <p:nvSpPr>
          <p:cNvPr id="4" name="Slide Number Placeholder 3"/>
          <p:cNvSpPr>
            <a:spLocks noGrp="1"/>
          </p:cNvSpPr>
          <p:nvPr>
            <p:ph type="sldNum" sz="quarter" idx="4294967295"/>
          </p:nvPr>
        </p:nvSpPr>
        <p:spPr/>
        <p:txBody>
          <a:bodyPr/>
          <a:lstStyle/>
          <a:p>
            <a:fld id="{9D4704D4-DAEA-4D4A-A9DC-4373E3AC7101}" type="slidenum">
              <a:rPr lang="en-GB" smtClean="0"/>
              <a:pPr/>
              <a:t>21</a:t>
            </a:fld>
            <a:endParaRPr lang="en-GB" dirty="0"/>
          </a:p>
        </p:txBody>
      </p:sp>
      <p:sp>
        <p:nvSpPr>
          <p:cNvPr id="5" name="TextBox 4"/>
          <p:cNvSpPr txBox="1"/>
          <p:nvPr/>
        </p:nvSpPr>
        <p:spPr>
          <a:xfrm>
            <a:off x="546225" y="3018674"/>
            <a:ext cx="8045200" cy="276999"/>
          </a:xfrm>
          <a:prstGeom prst="rect">
            <a:avLst/>
          </a:prstGeom>
          <a:noFill/>
        </p:spPr>
        <p:txBody>
          <a:bodyPr wrap="square" lIns="0" tIns="0" rIns="0" bIns="0" rtlCol="0">
            <a:spAutoFit/>
          </a:bodyPr>
          <a:lstStyle/>
          <a:p>
            <a:r>
              <a:rPr lang="en-GB" dirty="0"/>
              <a:t>If you have enjoyed this training pack, please </a:t>
            </a:r>
            <a:r>
              <a:rPr lang="en-GB" u="sng" dirty="0">
                <a:hlinkClick r:id="rId2"/>
              </a:rPr>
              <a:t>share it</a:t>
            </a:r>
            <a:r>
              <a:rPr lang="en-GB" dirty="0"/>
              <a:t>.</a:t>
            </a:r>
          </a:p>
        </p:txBody>
      </p:sp>
    </p:spTree>
    <p:extLst>
      <p:ext uri="{BB962C8B-B14F-4D97-AF65-F5344CB8AC3E}">
        <p14:creationId xmlns:p14="http://schemas.microsoft.com/office/powerpoint/2010/main" val="690332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47C4A-6276-4775-8C2E-85EB5DB12DB3}"/>
              </a:ext>
            </a:extLst>
          </p:cNvPr>
          <p:cNvSpPr>
            <a:spLocks noGrp="1"/>
          </p:cNvSpPr>
          <p:nvPr>
            <p:ph type="title"/>
          </p:nvPr>
        </p:nvSpPr>
        <p:spPr/>
        <p:txBody>
          <a:bodyPr/>
          <a:lstStyle/>
          <a:p>
            <a:r>
              <a:rPr lang="en-GB" dirty="0"/>
              <a:t>Setting the scene </a:t>
            </a:r>
          </a:p>
        </p:txBody>
      </p:sp>
      <p:sp>
        <p:nvSpPr>
          <p:cNvPr id="3" name="Footer Placeholder 2">
            <a:extLst>
              <a:ext uri="{FF2B5EF4-FFF2-40B4-BE49-F238E27FC236}">
                <a16:creationId xmlns:a16="http://schemas.microsoft.com/office/drawing/2014/main" id="{EDEEF9B6-0BA6-4880-B0B5-51F8CC870F24}"/>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D96745B3-1FC6-4A59-A9EF-7E8B3FD5A0AE}"/>
              </a:ext>
            </a:extLst>
          </p:cNvPr>
          <p:cNvSpPr>
            <a:spLocks noGrp="1"/>
          </p:cNvSpPr>
          <p:nvPr>
            <p:ph type="sldNum" sz="quarter" idx="4"/>
          </p:nvPr>
        </p:nvSpPr>
        <p:spPr/>
        <p:txBody>
          <a:bodyPr/>
          <a:lstStyle/>
          <a:p>
            <a:fld id="{9D4704D4-DAEA-4D4A-A9DC-4373E3AC7101}" type="slidenum">
              <a:rPr lang="en-GB" smtClean="0"/>
              <a:pPr/>
              <a:t>3</a:t>
            </a:fld>
            <a:endParaRPr lang="en-GB" dirty="0"/>
          </a:p>
        </p:txBody>
      </p:sp>
      <p:sp>
        <p:nvSpPr>
          <p:cNvPr id="5" name="Content Placeholder 4">
            <a:extLst>
              <a:ext uri="{FF2B5EF4-FFF2-40B4-BE49-F238E27FC236}">
                <a16:creationId xmlns:a16="http://schemas.microsoft.com/office/drawing/2014/main" id="{7A75C7A1-1BCF-4769-AF1B-EFF6598BA117}"/>
              </a:ext>
            </a:extLst>
          </p:cNvPr>
          <p:cNvSpPr>
            <a:spLocks noGrp="1"/>
          </p:cNvSpPr>
          <p:nvPr>
            <p:ph idx="1"/>
          </p:nvPr>
        </p:nvSpPr>
        <p:spPr/>
        <p:txBody>
          <a:bodyPr/>
          <a:lstStyle/>
          <a:p>
            <a:pPr marL="0" indent="0">
              <a:spcBef>
                <a:spcPts val="0"/>
              </a:spcBef>
              <a:buNone/>
            </a:pPr>
            <a:r>
              <a:rPr lang="en-GB" dirty="0"/>
              <a:t>The disciplinary language of science causes many issues for students. These include:</a:t>
            </a:r>
            <a:br>
              <a:rPr lang="en-GB" dirty="0"/>
            </a:br>
            <a:r>
              <a:rPr lang="en-GB" dirty="0"/>
              <a:t> </a:t>
            </a:r>
          </a:p>
          <a:p>
            <a:pPr>
              <a:spcBef>
                <a:spcPts val="0"/>
              </a:spcBef>
            </a:pPr>
            <a:r>
              <a:rPr lang="en-GB" dirty="0"/>
              <a:t>High-level language used in science (</a:t>
            </a:r>
            <a:r>
              <a:rPr lang="en-GB" dirty="0" err="1"/>
              <a:t>eg</a:t>
            </a:r>
            <a:r>
              <a:rPr lang="en-GB" dirty="0"/>
              <a:t> chromatography).</a:t>
            </a:r>
          </a:p>
          <a:p>
            <a:r>
              <a:rPr lang="en-GB" dirty="0"/>
              <a:t>Words with more than one meaning (</a:t>
            </a:r>
            <a:r>
              <a:rPr lang="en-GB" dirty="0" err="1"/>
              <a:t>eg</a:t>
            </a:r>
            <a:r>
              <a:rPr lang="en-GB" dirty="0"/>
              <a:t> tissue). </a:t>
            </a:r>
          </a:p>
          <a:p>
            <a:pPr>
              <a:spcBef>
                <a:spcPts val="200"/>
              </a:spcBef>
            </a:pPr>
            <a:r>
              <a:rPr lang="en-GB" dirty="0"/>
              <a:t>Imprecise use of scientific words in everyday life (</a:t>
            </a:r>
            <a:r>
              <a:rPr lang="en-GB" dirty="0" err="1"/>
              <a:t>eg</a:t>
            </a:r>
            <a:r>
              <a:rPr lang="en-GB" dirty="0"/>
              <a:t> mass and weight) (everyday meanings).</a:t>
            </a:r>
          </a:p>
          <a:p>
            <a:pPr>
              <a:spcBef>
                <a:spcPts val="200"/>
              </a:spcBef>
            </a:pPr>
            <a:r>
              <a:rPr lang="en-GB" dirty="0"/>
              <a:t>Specific names of things that are unfamiliar to students (</a:t>
            </a:r>
            <a:r>
              <a:rPr lang="en-GB" dirty="0" err="1"/>
              <a:t>eg</a:t>
            </a:r>
            <a:r>
              <a:rPr lang="en-GB" dirty="0"/>
              <a:t> glycogen).</a:t>
            </a:r>
          </a:p>
          <a:p>
            <a:pPr>
              <a:spcBef>
                <a:spcPts val="200"/>
              </a:spcBef>
            </a:pPr>
            <a:r>
              <a:rPr lang="en-GB" dirty="0"/>
              <a:t>Specific terms that aren’t frequently used by students (</a:t>
            </a:r>
            <a:r>
              <a:rPr lang="en-GB" dirty="0" err="1"/>
              <a:t>eg</a:t>
            </a:r>
            <a:r>
              <a:rPr lang="en-GB" dirty="0"/>
              <a:t> resolution).</a:t>
            </a:r>
          </a:p>
          <a:p>
            <a:pPr>
              <a:spcBef>
                <a:spcPts val="200"/>
              </a:spcBef>
            </a:pPr>
            <a:r>
              <a:rPr lang="en-GB" dirty="0"/>
              <a:t>Names of things that need spelling correctly because misspelling of them could result in naming a different substance (</a:t>
            </a:r>
            <a:r>
              <a:rPr lang="en-GB" dirty="0" err="1"/>
              <a:t>eg</a:t>
            </a:r>
            <a:r>
              <a:rPr lang="en-GB" dirty="0"/>
              <a:t> amylase).</a:t>
            </a:r>
          </a:p>
          <a:p>
            <a:pPr>
              <a:spcBef>
                <a:spcPts val="200"/>
              </a:spcBef>
            </a:pPr>
            <a:r>
              <a:rPr lang="en-GB" dirty="0"/>
              <a:t>Describing complex processes where students interchange words associated with the process so the meaning is incorrect (</a:t>
            </a:r>
            <a:r>
              <a:rPr lang="en-GB" dirty="0" err="1"/>
              <a:t>eg</a:t>
            </a:r>
            <a:r>
              <a:rPr lang="en-GB" dirty="0"/>
              <a:t> bonding and structures).</a:t>
            </a:r>
          </a:p>
          <a:p>
            <a:r>
              <a:rPr lang="en-GB" dirty="0"/>
              <a:t>Command words that mean different things in different subjects (</a:t>
            </a:r>
            <a:r>
              <a:rPr lang="en-GB" dirty="0" err="1"/>
              <a:t>eg</a:t>
            </a:r>
            <a:r>
              <a:rPr lang="en-GB" dirty="0"/>
              <a:t> evaluate).</a:t>
            </a:r>
          </a:p>
          <a:p>
            <a:endParaRPr lang="en-GB" dirty="0"/>
          </a:p>
        </p:txBody>
      </p:sp>
    </p:spTree>
    <p:extLst>
      <p:ext uri="{BB962C8B-B14F-4D97-AF65-F5344CB8AC3E}">
        <p14:creationId xmlns:p14="http://schemas.microsoft.com/office/powerpoint/2010/main" val="1711891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Activity 1a: Setting the scene</a:t>
            </a:r>
            <a:endParaRPr lang="en-GB" dirty="0">
              <a:highlight>
                <a:srgbClr val="FFFF00"/>
              </a:highlight>
            </a:endParaRPr>
          </a:p>
        </p:txBody>
      </p:sp>
      <p:sp>
        <p:nvSpPr>
          <p:cNvPr id="4" name="Footer Placeholder 3"/>
          <p:cNvSpPr>
            <a:spLocks noGrp="1"/>
          </p:cNvSpPr>
          <p:nvPr>
            <p:ph type="ftr" sz="quarter" idx="10"/>
          </p:nvPr>
        </p:nvSpPr>
        <p:spPr/>
        <p:txBody>
          <a:bodyPr/>
          <a:lstStyle/>
          <a:p>
            <a:r>
              <a:rPr lang="en-US" dirty="0"/>
              <a:t>Copyright © AQA and its licensors. All rights reserved.</a:t>
            </a:r>
          </a:p>
        </p:txBody>
      </p:sp>
      <p:sp>
        <p:nvSpPr>
          <p:cNvPr id="3" name="Slide Number Placeholder 2"/>
          <p:cNvSpPr>
            <a:spLocks noGrp="1"/>
          </p:cNvSpPr>
          <p:nvPr>
            <p:ph type="sldNum" sz="quarter" idx="4"/>
          </p:nvPr>
        </p:nvSpPr>
        <p:spPr/>
        <p:txBody>
          <a:bodyPr/>
          <a:lstStyle/>
          <a:p>
            <a:fld id="{9D4704D4-DAEA-4D4A-A9DC-4373E3AC7101}" type="slidenum">
              <a:rPr lang="en-GB" smtClean="0"/>
              <a:pPr/>
              <a:t>4</a:t>
            </a:fld>
            <a:endParaRPr lang="en-GB" dirty="0"/>
          </a:p>
        </p:txBody>
      </p:sp>
      <p:sp>
        <p:nvSpPr>
          <p:cNvPr id="10" name="Content Placeholder 9">
            <a:extLst>
              <a:ext uri="{FF2B5EF4-FFF2-40B4-BE49-F238E27FC236}">
                <a16:creationId xmlns:a16="http://schemas.microsoft.com/office/drawing/2014/main" id="{F823DBE9-A425-431A-B69E-6B9F5DEDC854}"/>
              </a:ext>
            </a:extLst>
          </p:cNvPr>
          <p:cNvSpPr>
            <a:spLocks noGrp="1"/>
          </p:cNvSpPr>
          <p:nvPr>
            <p:ph idx="1"/>
          </p:nvPr>
        </p:nvSpPr>
        <p:spPr>
          <a:xfrm>
            <a:off x="540000" y="1731713"/>
            <a:ext cx="8045200" cy="4406804"/>
          </a:xfrm>
        </p:spPr>
        <p:txBody>
          <a:bodyPr/>
          <a:lstStyle/>
          <a:p>
            <a:pPr lvl="0"/>
            <a:r>
              <a:rPr lang="en-GB" dirty="0"/>
              <a:t>Read through slide 2, which identifies some of the challenges students face when dealing with the complexities of the disciplinary language of science. </a:t>
            </a:r>
          </a:p>
          <a:p>
            <a:pPr marL="0" lvl="0" indent="0">
              <a:buNone/>
            </a:pPr>
            <a:endParaRPr lang="en-GB" dirty="0"/>
          </a:p>
          <a:p>
            <a:pPr lvl="0"/>
            <a:r>
              <a:rPr lang="en-GB" dirty="0"/>
              <a:t>Thinking about your cohort of students, discuss the particular high-level challenges your students have with:  </a:t>
            </a:r>
          </a:p>
          <a:p>
            <a:pPr lvl="1">
              <a:buClr>
                <a:schemeClr val="tx2"/>
              </a:buClr>
              <a:buSzPct val="60000"/>
              <a:buFont typeface="Courier New" panose="02070309020205020404" pitchFamily="49" charset="0"/>
              <a:buChar char="o"/>
            </a:pPr>
            <a:r>
              <a:rPr lang="en-GB" dirty="0"/>
              <a:t>the vocabulary/terms/words used by examiners in the questions</a:t>
            </a:r>
          </a:p>
          <a:p>
            <a:pPr lvl="1">
              <a:buClr>
                <a:schemeClr val="tx2"/>
              </a:buClr>
              <a:buSzPct val="60000"/>
              <a:buFont typeface="Courier New" panose="02070309020205020404" pitchFamily="49" charset="0"/>
              <a:buChar char="o"/>
            </a:pPr>
            <a:r>
              <a:rPr lang="en-GB" dirty="0"/>
              <a:t>expressing themselves clearly in their answers.</a:t>
            </a:r>
          </a:p>
          <a:p>
            <a:pPr marL="0" indent="0">
              <a:buNone/>
            </a:pPr>
            <a:endParaRPr lang="en-GB" dirty="0"/>
          </a:p>
          <a:p>
            <a:pPr marL="0" indent="0">
              <a:buNone/>
            </a:pPr>
            <a:endParaRPr lang="en-GB" dirty="0"/>
          </a:p>
          <a:p>
            <a:pPr marL="0" indent="0">
              <a:buNone/>
            </a:pPr>
            <a:endParaRPr lang="en-GB" dirty="0"/>
          </a:p>
          <a:p>
            <a:pPr marL="0" indent="0">
              <a:buNone/>
            </a:pPr>
            <a:endParaRPr lang="en-GB" dirty="0">
              <a:solidFill>
                <a:schemeClr val="tx2"/>
              </a:solidFill>
              <a:highlight>
                <a:srgbClr val="FFFF00"/>
              </a:highlight>
              <a:latin typeface="Arial" panose="020B0604020202020204" pitchFamily="34" charset="0"/>
              <a:ea typeface="+mj-ea"/>
              <a:cs typeface="Arial" panose="020B0604020202020204" pitchFamily="34" charset="0"/>
            </a:endParaRPr>
          </a:p>
          <a:p>
            <a:pPr marL="0" indent="0">
              <a:buNone/>
            </a:pPr>
            <a:endParaRPr lang="en-GB" dirty="0">
              <a:solidFill>
                <a:srgbClr val="4B4B4B"/>
              </a:solidFill>
              <a:highlight>
                <a:srgbClr val="FFFF00"/>
              </a:highlight>
            </a:endParaRPr>
          </a:p>
          <a:p>
            <a:endParaRPr lang="en-GB" dirty="0"/>
          </a:p>
          <a:p>
            <a:pPr marL="0" indent="0">
              <a:buNone/>
            </a:pPr>
            <a:endParaRPr lang="en-GB" dirty="0"/>
          </a:p>
        </p:txBody>
      </p:sp>
    </p:spTree>
    <p:extLst>
      <p:ext uri="{BB962C8B-B14F-4D97-AF65-F5344CB8AC3E}">
        <p14:creationId xmlns:p14="http://schemas.microsoft.com/office/powerpoint/2010/main" val="3397123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AE753A-3FC9-4953-A98C-65C03E3B2423}"/>
              </a:ext>
            </a:extLst>
          </p:cNvPr>
          <p:cNvSpPr>
            <a:spLocks noGrp="1"/>
          </p:cNvSpPr>
          <p:nvPr>
            <p:ph type="title"/>
          </p:nvPr>
        </p:nvSpPr>
        <p:spPr/>
        <p:txBody>
          <a:bodyPr/>
          <a:lstStyle/>
          <a:p>
            <a:r>
              <a:rPr lang="en-GB" dirty="0"/>
              <a:t>Activity 1b: Applying the research</a:t>
            </a:r>
          </a:p>
        </p:txBody>
      </p:sp>
      <p:sp>
        <p:nvSpPr>
          <p:cNvPr id="3" name="Footer Placeholder 2">
            <a:extLst>
              <a:ext uri="{FF2B5EF4-FFF2-40B4-BE49-F238E27FC236}">
                <a16:creationId xmlns:a16="http://schemas.microsoft.com/office/drawing/2014/main" id="{E9C6EE23-1CC5-4953-8B39-A96501860B28}"/>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7C613D1E-4894-410A-A061-233240461B86}"/>
              </a:ext>
            </a:extLst>
          </p:cNvPr>
          <p:cNvSpPr>
            <a:spLocks noGrp="1"/>
          </p:cNvSpPr>
          <p:nvPr>
            <p:ph type="sldNum" sz="quarter" idx="4"/>
          </p:nvPr>
        </p:nvSpPr>
        <p:spPr/>
        <p:txBody>
          <a:bodyPr/>
          <a:lstStyle/>
          <a:p>
            <a:fld id="{9D4704D4-DAEA-4D4A-A9DC-4373E3AC7101}" type="slidenum">
              <a:rPr lang="en-GB" smtClean="0"/>
              <a:pPr/>
              <a:t>5</a:t>
            </a:fld>
            <a:endParaRPr lang="en-GB" dirty="0"/>
          </a:p>
        </p:txBody>
      </p:sp>
      <p:sp>
        <p:nvSpPr>
          <p:cNvPr id="5" name="Content Placeholder 4">
            <a:extLst>
              <a:ext uri="{FF2B5EF4-FFF2-40B4-BE49-F238E27FC236}">
                <a16:creationId xmlns:a16="http://schemas.microsoft.com/office/drawing/2014/main" id="{7BBA8A79-12B7-4CB9-8440-A8CA255B966A}"/>
              </a:ext>
            </a:extLst>
          </p:cNvPr>
          <p:cNvSpPr>
            <a:spLocks noGrp="1"/>
          </p:cNvSpPr>
          <p:nvPr>
            <p:ph idx="1"/>
          </p:nvPr>
        </p:nvSpPr>
        <p:spPr/>
        <p:txBody>
          <a:bodyPr/>
          <a:lstStyle/>
          <a:p>
            <a:pPr marL="0" indent="0">
              <a:buNone/>
            </a:pPr>
            <a:r>
              <a:rPr lang="en-GB" dirty="0"/>
              <a:t>The Education Endowment Foundation (EEF) suggests that </a:t>
            </a:r>
            <a:r>
              <a:rPr lang="en-GB" b="1" dirty="0"/>
              <a:t>‘literacy in secondary school must not simply be seen as a basket of general skills. Instead, it must be grounded in the specifics of each subject’.</a:t>
            </a:r>
          </a:p>
          <a:p>
            <a:pPr marL="0" indent="0">
              <a:buNone/>
            </a:pPr>
            <a:r>
              <a:rPr lang="en-GB" dirty="0"/>
              <a:t> </a:t>
            </a:r>
          </a:p>
          <a:p>
            <a:pPr lvl="0"/>
            <a:r>
              <a:rPr lang="en-GB" dirty="0"/>
              <a:t>Consider your own school’s practice concerning the teaching of literacy.</a:t>
            </a:r>
          </a:p>
          <a:p>
            <a:pPr lvl="0"/>
            <a:r>
              <a:rPr lang="en-GB" dirty="0"/>
              <a:t>Would you agree with this statement and do you feel your department follows this approach?</a:t>
            </a:r>
            <a:br>
              <a:rPr lang="en-GB" b="1" dirty="0"/>
            </a:br>
            <a:endParaRPr lang="en-GB" b="1" dirty="0"/>
          </a:p>
          <a:p>
            <a:pPr marL="0" indent="0">
              <a:buNone/>
            </a:pPr>
            <a:br>
              <a:rPr lang="en-GB" b="1" dirty="0"/>
            </a:br>
            <a:endParaRPr lang="en-GB" b="1" dirty="0"/>
          </a:p>
          <a:p>
            <a:endParaRPr lang="en-GB" dirty="0"/>
          </a:p>
        </p:txBody>
      </p:sp>
    </p:spTree>
    <p:extLst>
      <p:ext uri="{BB962C8B-B14F-4D97-AF65-F5344CB8AC3E}">
        <p14:creationId xmlns:p14="http://schemas.microsoft.com/office/powerpoint/2010/main" val="290224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3ADB2-3E91-489D-8A4F-A5BFC48CE7BC}"/>
              </a:ext>
            </a:extLst>
          </p:cNvPr>
          <p:cNvSpPr>
            <a:spLocks noGrp="1"/>
          </p:cNvSpPr>
          <p:nvPr>
            <p:ph type="title"/>
          </p:nvPr>
        </p:nvSpPr>
        <p:spPr/>
        <p:txBody>
          <a:bodyPr/>
          <a:lstStyle/>
          <a:p>
            <a:r>
              <a:rPr lang="en-GB" dirty="0"/>
              <a:t>Activity 1b continued</a:t>
            </a:r>
          </a:p>
        </p:txBody>
      </p:sp>
      <p:sp>
        <p:nvSpPr>
          <p:cNvPr id="3" name="Footer Placeholder 2">
            <a:extLst>
              <a:ext uri="{FF2B5EF4-FFF2-40B4-BE49-F238E27FC236}">
                <a16:creationId xmlns:a16="http://schemas.microsoft.com/office/drawing/2014/main" id="{1335B7E9-593F-40FD-B096-ABAE1DDA31D7}"/>
              </a:ext>
            </a:extLst>
          </p:cNvPr>
          <p:cNvSpPr>
            <a:spLocks noGrp="1"/>
          </p:cNvSpPr>
          <p:nvPr>
            <p:ph type="ftr" sz="quarter" idx="10"/>
          </p:nvPr>
        </p:nvSpPr>
        <p:spPr/>
        <p:txBody>
          <a:bodyPr/>
          <a:lstStyle/>
          <a:p>
            <a:r>
              <a:rPr lang="en-US" dirty="0"/>
              <a:t>Copyright © AQA and its licensors. All rights reserved.</a:t>
            </a:r>
          </a:p>
        </p:txBody>
      </p:sp>
      <p:sp>
        <p:nvSpPr>
          <p:cNvPr id="4" name="Slide Number Placeholder 3">
            <a:extLst>
              <a:ext uri="{FF2B5EF4-FFF2-40B4-BE49-F238E27FC236}">
                <a16:creationId xmlns:a16="http://schemas.microsoft.com/office/drawing/2014/main" id="{122742AC-B779-4677-B23D-3C22E2802184}"/>
              </a:ext>
            </a:extLst>
          </p:cNvPr>
          <p:cNvSpPr>
            <a:spLocks noGrp="1"/>
          </p:cNvSpPr>
          <p:nvPr>
            <p:ph type="sldNum" sz="quarter" idx="4"/>
          </p:nvPr>
        </p:nvSpPr>
        <p:spPr/>
        <p:txBody>
          <a:bodyPr/>
          <a:lstStyle/>
          <a:p>
            <a:fld id="{9D4704D4-DAEA-4D4A-A9DC-4373E3AC7101}" type="slidenum">
              <a:rPr lang="en-GB" smtClean="0"/>
              <a:pPr/>
              <a:t>6</a:t>
            </a:fld>
            <a:endParaRPr lang="en-GB" dirty="0"/>
          </a:p>
        </p:txBody>
      </p:sp>
      <p:sp>
        <p:nvSpPr>
          <p:cNvPr id="5" name="Content Placeholder 4">
            <a:extLst>
              <a:ext uri="{FF2B5EF4-FFF2-40B4-BE49-F238E27FC236}">
                <a16:creationId xmlns:a16="http://schemas.microsoft.com/office/drawing/2014/main" id="{D3208F11-2947-49B9-83D4-F3A5DE459DB0}"/>
              </a:ext>
            </a:extLst>
          </p:cNvPr>
          <p:cNvSpPr>
            <a:spLocks noGrp="1"/>
          </p:cNvSpPr>
          <p:nvPr>
            <p:ph idx="1"/>
          </p:nvPr>
        </p:nvSpPr>
        <p:spPr/>
        <p:txBody>
          <a:bodyPr/>
          <a:lstStyle/>
          <a:p>
            <a:pPr marL="0" indent="0">
              <a:buNone/>
            </a:pPr>
            <a:r>
              <a:rPr lang="en-GB" dirty="0"/>
              <a:t>The vocabulary of secondary school is uniquely complex because the words and phrases used in the subject disciplines are more specialist and rarer than in everyday talk and language.</a:t>
            </a:r>
          </a:p>
          <a:p>
            <a:pPr marL="0" indent="0">
              <a:buNone/>
            </a:pPr>
            <a:endParaRPr lang="en-GB" dirty="0"/>
          </a:p>
          <a:p>
            <a:pPr marL="0" indent="0">
              <a:buNone/>
            </a:pPr>
            <a:r>
              <a:rPr lang="en-GB" dirty="0"/>
              <a:t>The EEF refers to the model developed by Isabel Beck and colleagues presenting tiers of vocabulary (see next slide). A key insight from this model is the need to explicitly teach Tier 2 and Tier 3 vocabulary which will be unfamiliar to many students.</a:t>
            </a:r>
            <a:br>
              <a:rPr lang="en-GB" dirty="0"/>
            </a:br>
            <a:endParaRPr lang="en-GB" dirty="0"/>
          </a:p>
          <a:p>
            <a:pPr lvl="0"/>
            <a:r>
              <a:rPr lang="en-GB" dirty="0"/>
              <a:t>Consider your own department’s practice. Do you explicitly teach disciplinary language and, if so, when does this start to happen?</a:t>
            </a:r>
            <a:br>
              <a:rPr lang="en-GB" dirty="0"/>
            </a:br>
            <a:endParaRPr lang="en-GB" dirty="0"/>
          </a:p>
          <a:p>
            <a:r>
              <a:rPr lang="en-GB" dirty="0"/>
              <a:t>Tier 3 words are perhaps easy to identify in science, but what sort of words would you classify as Tier 2, which need to be explicitly taught?</a:t>
            </a:r>
          </a:p>
        </p:txBody>
      </p:sp>
    </p:spTree>
    <p:extLst>
      <p:ext uri="{BB962C8B-B14F-4D97-AF65-F5344CB8AC3E}">
        <p14:creationId xmlns:p14="http://schemas.microsoft.com/office/powerpoint/2010/main" val="3375486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AC652-C728-4247-8EFA-1D58AA4544DC}"/>
              </a:ext>
            </a:extLst>
          </p:cNvPr>
          <p:cNvSpPr>
            <a:spLocks noGrp="1"/>
          </p:cNvSpPr>
          <p:nvPr>
            <p:ph type="title"/>
          </p:nvPr>
        </p:nvSpPr>
        <p:spPr/>
        <p:txBody>
          <a:bodyPr/>
          <a:lstStyle/>
          <a:p>
            <a:r>
              <a:rPr lang="en-GB" dirty="0"/>
              <a:t>Tiers of vocabulary</a:t>
            </a:r>
            <a:br>
              <a:rPr lang="en-GB" dirty="0"/>
            </a:br>
            <a:endParaRPr lang="en-GB" dirty="0"/>
          </a:p>
        </p:txBody>
      </p:sp>
      <p:sp>
        <p:nvSpPr>
          <p:cNvPr id="3" name="Footer Placeholder 2">
            <a:extLst>
              <a:ext uri="{FF2B5EF4-FFF2-40B4-BE49-F238E27FC236}">
                <a16:creationId xmlns:a16="http://schemas.microsoft.com/office/drawing/2014/main" id="{72DF05B2-68C1-4F17-9558-BABF8CC558EF}"/>
              </a:ext>
            </a:extLst>
          </p:cNvPr>
          <p:cNvSpPr>
            <a:spLocks noGrp="1"/>
          </p:cNvSpPr>
          <p:nvPr>
            <p:ph type="ftr" sz="quarter" idx="10"/>
          </p:nvPr>
        </p:nvSpPr>
        <p:spPr/>
        <p:txBody>
          <a:bodyPr/>
          <a:lstStyle/>
          <a:p>
            <a:r>
              <a:rPr lang="en-US"/>
              <a:t>Copyright © AQA and its licensors. All rights reserved.</a:t>
            </a:r>
            <a:endParaRPr lang="en-US" dirty="0"/>
          </a:p>
        </p:txBody>
      </p:sp>
      <p:sp>
        <p:nvSpPr>
          <p:cNvPr id="4" name="Slide Number Placeholder 3">
            <a:extLst>
              <a:ext uri="{FF2B5EF4-FFF2-40B4-BE49-F238E27FC236}">
                <a16:creationId xmlns:a16="http://schemas.microsoft.com/office/drawing/2014/main" id="{39B91CEA-B2D1-44CF-87F4-4A6D72A79308}"/>
              </a:ext>
            </a:extLst>
          </p:cNvPr>
          <p:cNvSpPr>
            <a:spLocks noGrp="1"/>
          </p:cNvSpPr>
          <p:nvPr>
            <p:ph type="sldNum" sz="quarter" idx="4"/>
          </p:nvPr>
        </p:nvSpPr>
        <p:spPr/>
        <p:txBody>
          <a:bodyPr/>
          <a:lstStyle/>
          <a:p>
            <a:fld id="{9D4704D4-DAEA-4D4A-A9DC-4373E3AC7101}" type="slidenum">
              <a:rPr lang="en-GB" smtClean="0"/>
              <a:pPr/>
              <a:t>7</a:t>
            </a:fld>
            <a:endParaRPr lang="en-GB" dirty="0"/>
          </a:p>
        </p:txBody>
      </p:sp>
      <p:sp>
        <p:nvSpPr>
          <p:cNvPr id="5" name="Content Placeholder 4">
            <a:extLst>
              <a:ext uri="{FF2B5EF4-FFF2-40B4-BE49-F238E27FC236}">
                <a16:creationId xmlns:a16="http://schemas.microsoft.com/office/drawing/2014/main" id="{22F25F71-362E-454C-A9C2-2ACCD22649E9}"/>
              </a:ext>
            </a:extLst>
          </p:cNvPr>
          <p:cNvSpPr>
            <a:spLocks noGrp="1"/>
          </p:cNvSpPr>
          <p:nvPr>
            <p:ph idx="1"/>
          </p:nvPr>
        </p:nvSpPr>
        <p:spPr/>
        <p:txBody>
          <a:bodyPr/>
          <a:lstStyle/>
          <a:p>
            <a:pPr marL="0" indent="0">
              <a:buNone/>
            </a:pPr>
            <a:r>
              <a:rPr lang="en-GB" dirty="0"/>
              <a:t>Education Endowment Foundation </a:t>
            </a:r>
            <a:r>
              <a:rPr lang="en-GB" i="1" dirty="0"/>
              <a:t>Guidance report on Improving Literacy in Secondary Schools.</a:t>
            </a:r>
            <a:r>
              <a:rPr lang="en-GB" dirty="0"/>
              <a:t> </a:t>
            </a:r>
          </a:p>
          <a:p>
            <a:endParaRPr lang="en-GB" dirty="0"/>
          </a:p>
        </p:txBody>
      </p:sp>
      <p:pic>
        <p:nvPicPr>
          <p:cNvPr id="8" name="Picture 7">
            <a:extLst>
              <a:ext uri="{FF2B5EF4-FFF2-40B4-BE49-F238E27FC236}">
                <a16:creationId xmlns:a16="http://schemas.microsoft.com/office/drawing/2014/main" id="{7CE155FF-5C80-47F7-899F-67420A12928E}"/>
              </a:ext>
            </a:extLst>
          </p:cNvPr>
          <p:cNvPicPr>
            <a:picLocks noChangeAspect="1"/>
          </p:cNvPicPr>
          <p:nvPr/>
        </p:nvPicPr>
        <p:blipFill>
          <a:blip r:embed="rId2"/>
          <a:stretch>
            <a:fillRect/>
          </a:stretch>
        </p:blipFill>
        <p:spPr>
          <a:xfrm>
            <a:off x="540000" y="2393026"/>
            <a:ext cx="6799631" cy="3521908"/>
          </a:xfrm>
          <a:prstGeom prst="rect">
            <a:avLst/>
          </a:prstGeom>
        </p:spPr>
      </p:pic>
      <p:sp>
        <p:nvSpPr>
          <p:cNvPr id="9" name="Rectangle 8">
            <a:extLst>
              <a:ext uri="{FF2B5EF4-FFF2-40B4-BE49-F238E27FC236}">
                <a16:creationId xmlns:a16="http://schemas.microsoft.com/office/drawing/2014/main" id="{58ECE513-6350-47D3-A11B-85ED3E8365BE}"/>
              </a:ext>
            </a:extLst>
          </p:cNvPr>
          <p:cNvSpPr/>
          <p:nvPr/>
        </p:nvSpPr>
        <p:spPr>
          <a:xfrm>
            <a:off x="4473019" y="5878072"/>
            <a:ext cx="4572000" cy="246542"/>
          </a:xfrm>
          <a:prstGeom prst="rect">
            <a:avLst/>
          </a:prstGeom>
        </p:spPr>
        <p:txBody>
          <a:bodyPr>
            <a:spAutoFit/>
          </a:bodyPr>
          <a:lstStyle/>
          <a:p>
            <a:pPr>
              <a:lnSpc>
                <a:spcPts val="1300"/>
              </a:lnSpc>
              <a:spcAft>
                <a:spcPts val="0"/>
              </a:spcAft>
            </a:pPr>
            <a:r>
              <a:rPr lang="en-GB" sz="1000" dirty="0">
                <a:latin typeface="Arial" panose="020B0604020202020204" pitchFamily="34" charset="0"/>
                <a:ea typeface="Times New Roman" panose="02020603050405020304" pitchFamily="18" charset="0"/>
                <a:cs typeface="Times New Roman" panose="02020603050405020304" pitchFamily="18" charset="0"/>
              </a:rPr>
              <a:t>©  EEF – The Education Endowment Foundation</a:t>
            </a:r>
          </a:p>
        </p:txBody>
      </p:sp>
    </p:spTree>
    <p:extLst>
      <p:ext uri="{BB962C8B-B14F-4D97-AF65-F5344CB8AC3E}">
        <p14:creationId xmlns:p14="http://schemas.microsoft.com/office/powerpoint/2010/main" val="1844045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D3097-E175-4749-AC8E-B92C4D2AB6EF}"/>
              </a:ext>
            </a:extLst>
          </p:cNvPr>
          <p:cNvSpPr>
            <a:spLocks noGrp="1"/>
          </p:cNvSpPr>
          <p:nvPr>
            <p:ph type="title"/>
          </p:nvPr>
        </p:nvSpPr>
        <p:spPr>
          <a:xfrm>
            <a:off x="540000" y="225541"/>
            <a:ext cx="8045200" cy="431181"/>
          </a:xfrm>
        </p:spPr>
        <p:txBody>
          <a:bodyPr/>
          <a:lstStyle/>
          <a:p>
            <a:r>
              <a:rPr lang="en-GB" dirty="0"/>
              <a:t>Activity 2a: Words in the same topic that have different meanings</a:t>
            </a:r>
          </a:p>
        </p:txBody>
      </p:sp>
      <p:sp>
        <p:nvSpPr>
          <p:cNvPr id="3" name="Content Placeholder 2">
            <a:extLst>
              <a:ext uri="{FF2B5EF4-FFF2-40B4-BE49-F238E27FC236}">
                <a16:creationId xmlns:a16="http://schemas.microsoft.com/office/drawing/2014/main" id="{21E0BC11-8A27-4591-8E63-F4495A468BFE}"/>
              </a:ext>
            </a:extLst>
          </p:cNvPr>
          <p:cNvSpPr>
            <a:spLocks noGrp="1"/>
          </p:cNvSpPr>
          <p:nvPr>
            <p:ph idx="1"/>
          </p:nvPr>
        </p:nvSpPr>
        <p:spPr/>
        <p:txBody>
          <a:bodyPr/>
          <a:lstStyle/>
          <a:p>
            <a:r>
              <a:rPr lang="en-GB" dirty="0"/>
              <a:t>Refer to Table 1 on page 5 of the </a:t>
            </a:r>
            <a:r>
              <a:rPr lang="en-GB" i="1" dirty="0"/>
              <a:t>Activities booklet</a:t>
            </a:r>
            <a:r>
              <a:rPr lang="en-GB" dirty="0"/>
              <a:t>. In your group, discuss:</a:t>
            </a:r>
          </a:p>
          <a:p>
            <a:pPr lvl="1">
              <a:buClr>
                <a:schemeClr val="tx2"/>
              </a:buClr>
              <a:buSzPct val="60000"/>
              <a:buFont typeface="Courier New" panose="02070309020205020404" pitchFamily="49" charset="0"/>
              <a:buChar char="o"/>
            </a:pPr>
            <a:r>
              <a:rPr lang="en-GB" dirty="0"/>
              <a:t>why do you think students confuse these words?</a:t>
            </a:r>
          </a:p>
          <a:p>
            <a:pPr lvl="1">
              <a:buClr>
                <a:schemeClr val="tx2"/>
              </a:buClr>
              <a:buSzPct val="60000"/>
              <a:buFont typeface="Courier New" panose="02070309020205020404" pitchFamily="49" charset="0"/>
              <a:buChar char="o"/>
            </a:pPr>
            <a:r>
              <a:rPr lang="en-GB" dirty="0"/>
              <a:t>can you identify other words that students confuse in this way?</a:t>
            </a:r>
          </a:p>
          <a:p>
            <a:pPr marL="0" lvl="0" indent="0">
              <a:buNone/>
            </a:pPr>
            <a:endParaRPr lang="en-GB" dirty="0"/>
          </a:p>
          <a:p>
            <a:pPr lvl="0"/>
            <a:r>
              <a:rPr lang="en-GB" dirty="0"/>
              <a:t>We’ve provided a domino activity that could be used to explicitly teach the meanings of these words. What other resources or strategies could you develop to explicitly teach this type vocabulary?</a:t>
            </a:r>
          </a:p>
          <a:p>
            <a:pPr marL="0" indent="0">
              <a:buNone/>
            </a:pPr>
            <a:endParaRPr lang="en-GB" dirty="0"/>
          </a:p>
        </p:txBody>
      </p:sp>
      <p:sp>
        <p:nvSpPr>
          <p:cNvPr id="4" name="Footer Placeholder 3">
            <a:extLst>
              <a:ext uri="{FF2B5EF4-FFF2-40B4-BE49-F238E27FC236}">
                <a16:creationId xmlns:a16="http://schemas.microsoft.com/office/drawing/2014/main" id="{5D857D50-17A7-4695-9842-301451F58638}"/>
              </a:ext>
            </a:extLst>
          </p:cNvPr>
          <p:cNvSpPr>
            <a:spLocks noGrp="1"/>
          </p:cNvSpPr>
          <p:nvPr>
            <p:ph type="ftr" sz="quarter" idx="11"/>
          </p:nvPr>
        </p:nvSpPr>
        <p:spPr/>
        <p:txBody>
          <a:bodyPr/>
          <a:lstStyle/>
          <a:p>
            <a:r>
              <a:rPr lang="en-US" dirty="0"/>
              <a:t>Copyright © AQA and its licensors. All rights reserved.</a:t>
            </a:r>
          </a:p>
        </p:txBody>
      </p:sp>
      <p:sp>
        <p:nvSpPr>
          <p:cNvPr id="5" name="Slide Number Placeholder 4">
            <a:extLst>
              <a:ext uri="{FF2B5EF4-FFF2-40B4-BE49-F238E27FC236}">
                <a16:creationId xmlns:a16="http://schemas.microsoft.com/office/drawing/2014/main" id="{47E8FD6A-D219-4CC0-99A0-B5A705B68E3E}"/>
              </a:ext>
            </a:extLst>
          </p:cNvPr>
          <p:cNvSpPr>
            <a:spLocks noGrp="1"/>
          </p:cNvSpPr>
          <p:nvPr>
            <p:ph type="sldNum" sz="quarter" idx="4"/>
          </p:nvPr>
        </p:nvSpPr>
        <p:spPr/>
        <p:txBody>
          <a:bodyPr/>
          <a:lstStyle/>
          <a:p>
            <a:fld id="{9D4704D4-DAEA-4D4A-A9DC-4373E3AC7101}" type="slidenum">
              <a:rPr lang="en-GB" smtClean="0"/>
              <a:pPr/>
              <a:t>8</a:t>
            </a:fld>
            <a:endParaRPr lang="en-GB" dirty="0"/>
          </a:p>
        </p:txBody>
      </p:sp>
    </p:spTree>
    <p:extLst>
      <p:ext uri="{BB962C8B-B14F-4D97-AF65-F5344CB8AC3E}">
        <p14:creationId xmlns:p14="http://schemas.microsoft.com/office/powerpoint/2010/main" val="20702609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6F13C-779E-4738-B4F2-4EDCE5A1A6D5}"/>
              </a:ext>
            </a:extLst>
          </p:cNvPr>
          <p:cNvSpPr>
            <a:spLocks noGrp="1"/>
          </p:cNvSpPr>
          <p:nvPr>
            <p:ph type="title"/>
          </p:nvPr>
        </p:nvSpPr>
        <p:spPr/>
        <p:txBody>
          <a:bodyPr/>
          <a:lstStyle/>
          <a:p>
            <a:r>
              <a:rPr lang="en-GB" dirty="0"/>
              <a:t>Activity 2b: Similar sounding and spelt words   </a:t>
            </a:r>
            <a:br>
              <a:rPr lang="en-GB" dirty="0"/>
            </a:br>
            <a:r>
              <a:rPr lang="en-GB" dirty="0"/>
              <a:t> </a:t>
            </a:r>
          </a:p>
        </p:txBody>
      </p:sp>
      <p:sp>
        <p:nvSpPr>
          <p:cNvPr id="4" name="Footer Placeholder 3">
            <a:extLst>
              <a:ext uri="{FF2B5EF4-FFF2-40B4-BE49-F238E27FC236}">
                <a16:creationId xmlns:a16="http://schemas.microsoft.com/office/drawing/2014/main" id="{63EFC2F0-4820-4662-9D70-9A1FE7A64AA4}"/>
              </a:ext>
            </a:extLst>
          </p:cNvPr>
          <p:cNvSpPr>
            <a:spLocks noGrp="1"/>
          </p:cNvSpPr>
          <p:nvPr>
            <p:ph type="ftr" sz="quarter" idx="10"/>
          </p:nvPr>
        </p:nvSpPr>
        <p:spPr/>
        <p:txBody>
          <a:bodyPr/>
          <a:lstStyle/>
          <a:p>
            <a:r>
              <a:rPr lang="en-US" dirty="0"/>
              <a:t>Copyright © AQA and its licensors. All rights reserved.</a:t>
            </a:r>
          </a:p>
        </p:txBody>
      </p:sp>
      <p:sp>
        <p:nvSpPr>
          <p:cNvPr id="3" name="Content Placeholder 2">
            <a:extLst>
              <a:ext uri="{FF2B5EF4-FFF2-40B4-BE49-F238E27FC236}">
                <a16:creationId xmlns:a16="http://schemas.microsoft.com/office/drawing/2014/main" id="{DC115C70-28CB-47CE-A18D-B8AB14CF84E1}"/>
              </a:ext>
            </a:extLst>
          </p:cNvPr>
          <p:cNvSpPr>
            <a:spLocks noGrp="1"/>
          </p:cNvSpPr>
          <p:nvPr>
            <p:ph sz="quarter" idx="12"/>
          </p:nvPr>
        </p:nvSpPr>
        <p:spPr/>
        <p:txBody>
          <a:bodyPr/>
          <a:lstStyle/>
          <a:p>
            <a:pPr marL="0" indent="0">
              <a:buNone/>
            </a:pPr>
            <a:r>
              <a:rPr lang="en-GB" dirty="0"/>
              <a:t>Refer to the Tier 3 words in Table 2 of page 6 of the </a:t>
            </a:r>
            <a:r>
              <a:rPr lang="en-GB" i="1" dirty="0"/>
              <a:t>Activities booklet</a:t>
            </a:r>
            <a:r>
              <a:rPr lang="en-GB" dirty="0"/>
              <a:t>. </a:t>
            </a:r>
          </a:p>
          <a:p>
            <a:pPr marL="0" indent="0">
              <a:buNone/>
            </a:pPr>
            <a:endParaRPr lang="en-GB" dirty="0"/>
          </a:p>
          <a:p>
            <a:pPr marL="0" indent="0">
              <a:buNone/>
            </a:pPr>
            <a:r>
              <a:rPr lang="en-GB" dirty="0"/>
              <a:t>In your groups:</a:t>
            </a:r>
          </a:p>
          <a:p>
            <a:r>
              <a:rPr lang="en-GB" dirty="0"/>
              <a:t>think of any other words that look/sound the same which students may confuse with one another</a:t>
            </a:r>
          </a:p>
          <a:p>
            <a:r>
              <a:rPr lang="en-GB" dirty="0"/>
              <a:t>discuss the particular barriers to learning and challenges to teaching the spelling of Tier 3 words in science lessons.</a:t>
            </a:r>
          </a:p>
          <a:p>
            <a:r>
              <a:rPr lang="en-GB" dirty="0"/>
              <a:t>Word-fills like the one shown are one way to teach these words. How could you adapt your teaching to explicitly teach Tier 3 words?</a:t>
            </a:r>
          </a:p>
          <a:p>
            <a:pPr marL="0" lvl="0" indent="0">
              <a:buNone/>
            </a:pPr>
            <a:endParaRPr lang="en-GB" dirty="0"/>
          </a:p>
          <a:p>
            <a:pPr marL="0" indent="0">
              <a:buNone/>
            </a:pPr>
            <a:endParaRPr lang="en-GB" dirty="0"/>
          </a:p>
        </p:txBody>
      </p:sp>
      <p:sp>
        <p:nvSpPr>
          <p:cNvPr id="5" name="Slide Number Placeholder 4">
            <a:extLst>
              <a:ext uri="{FF2B5EF4-FFF2-40B4-BE49-F238E27FC236}">
                <a16:creationId xmlns:a16="http://schemas.microsoft.com/office/drawing/2014/main" id="{9547E268-8C06-4C3F-A628-B1588466FB88}"/>
              </a:ext>
            </a:extLst>
          </p:cNvPr>
          <p:cNvSpPr>
            <a:spLocks noGrp="1"/>
          </p:cNvSpPr>
          <p:nvPr>
            <p:ph type="sldNum" sz="quarter" idx="4"/>
          </p:nvPr>
        </p:nvSpPr>
        <p:spPr/>
        <p:txBody>
          <a:bodyPr/>
          <a:lstStyle/>
          <a:p>
            <a:fld id="{9D4704D4-DAEA-4D4A-A9DC-4373E3AC7101}" type="slidenum">
              <a:rPr lang="en-GB" smtClean="0"/>
              <a:pPr/>
              <a:t>9</a:t>
            </a:fld>
            <a:endParaRPr lang="en-GB" dirty="0"/>
          </a:p>
        </p:txBody>
      </p:sp>
    </p:spTree>
    <p:extLst>
      <p:ext uri="{BB962C8B-B14F-4D97-AF65-F5344CB8AC3E}">
        <p14:creationId xmlns:p14="http://schemas.microsoft.com/office/powerpoint/2010/main" val="3169657822"/>
      </p:ext>
    </p:extLst>
  </p:cSld>
  <p:clrMapOvr>
    <a:masterClrMapping/>
  </p:clrMapOvr>
</p:sld>
</file>

<file path=ppt/theme/theme1.xml><?xml version="1.0" encoding="utf-8"?>
<a:theme xmlns:a="http://schemas.openxmlformats.org/drawingml/2006/main" name="2. Presentation template v5.2">
  <a:themeElements>
    <a:clrScheme name="AQA PowerPoint1">
      <a:dk1>
        <a:srgbClr val="4B4B4B"/>
      </a:dk1>
      <a:lt1>
        <a:srgbClr val="FFFFFF"/>
      </a:lt1>
      <a:dk2>
        <a:srgbClr val="412878"/>
      </a:dk2>
      <a:lt2>
        <a:srgbClr val="FFFFFE"/>
      </a:lt2>
      <a:accent1>
        <a:srgbClr val="C8194B"/>
      </a:accent1>
      <a:accent2>
        <a:srgbClr val="3273AF"/>
      </a:accent2>
      <a:accent3>
        <a:srgbClr val="C84B32"/>
      </a:accent3>
      <a:accent4>
        <a:srgbClr val="418C87"/>
      </a:accent4>
      <a:accent5>
        <a:srgbClr val="AF64A0"/>
      </a:accent5>
      <a:accent6>
        <a:srgbClr val="4B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defRPr sz="80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TEMPLATE</Template>
  <TotalTime>0</TotalTime>
  <Words>1641</Words>
  <Application>Microsoft Office PowerPoint</Application>
  <PresentationFormat>On-screen Show (4:3)</PresentationFormat>
  <Paragraphs>170</Paragraphs>
  <Slides>21</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Courier New</vt:lpstr>
      <vt:lpstr>Times New Roman</vt:lpstr>
      <vt:lpstr>2. Presentation template v5.2</vt:lpstr>
      <vt:lpstr>PowerPoint Presentation</vt:lpstr>
      <vt:lpstr>Contents</vt:lpstr>
      <vt:lpstr>Setting the scene </vt:lpstr>
      <vt:lpstr>Activity 1a: Setting the scene</vt:lpstr>
      <vt:lpstr>Activity 1b: Applying the research</vt:lpstr>
      <vt:lpstr>Activity 1b continued</vt:lpstr>
      <vt:lpstr>Tiers of vocabulary </vt:lpstr>
      <vt:lpstr>Activity 2a: Words in the same topic that have different meanings</vt:lpstr>
      <vt:lpstr>Activity 2b: Similar sounding and spelt words     </vt:lpstr>
      <vt:lpstr>Activity 3a: Misconceptions</vt:lpstr>
      <vt:lpstr>Activity 3b: Complex ideas</vt:lpstr>
      <vt:lpstr>Activity 4a: The language of working scientifically</vt:lpstr>
      <vt:lpstr>Activity 4b: The language of working scientifically </vt:lpstr>
      <vt:lpstr>Activity 5a: Describe</vt:lpstr>
      <vt:lpstr>Activity 5b: Explain</vt:lpstr>
      <vt:lpstr>Activity 5c: Compare</vt:lpstr>
      <vt:lpstr>Activity 5d: Evaluate</vt:lpstr>
      <vt:lpstr>Activity 5e: Determine</vt:lpstr>
      <vt:lpstr>Activity 5f: Suggest</vt:lpstr>
      <vt:lpstr>Get in touch</vt:lpstr>
      <vt:lpstr>Thank you</vt:lpstr>
    </vt:vector>
  </TitlesOfParts>
  <Company>AQA Education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Thornton, Paul</dc:creator>
  <cp:lastModifiedBy>Spurgeon, Ciara</cp:lastModifiedBy>
  <cp:revision>162</cp:revision>
  <cp:lastPrinted>2020-06-03T12:41:15Z</cp:lastPrinted>
  <dcterms:created xsi:type="dcterms:W3CDTF">2020-11-03T14:41:53Z</dcterms:created>
  <dcterms:modified xsi:type="dcterms:W3CDTF">2021-09-01T08:26:45Z</dcterms:modified>
</cp:coreProperties>
</file>