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305" r:id="rId2"/>
    <p:sldId id="298" r:id="rId3"/>
    <p:sldId id="299" r:id="rId4"/>
    <p:sldId id="296" r:id="rId5"/>
    <p:sldId id="294" r:id="rId6"/>
    <p:sldId id="295" r:id="rId7"/>
    <p:sldId id="297" r:id="rId8"/>
    <p:sldId id="293" r:id="rId9"/>
    <p:sldId id="300" r:id="rId10"/>
    <p:sldId id="259" r:id="rId11"/>
    <p:sldId id="301" r:id="rId12"/>
    <p:sldId id="302" r:id="rId13"/>
    <p:sldId id="260" r:id="rId14"/>
    <p:sldId id="284" r:id="rId15"/>
    <p:sldId id="285" r:id="rId16"/>
    <p:sldId id="283" r:id="rId17"/>
    <p:sldId id="287" r:id="rId18"/>
    <p:sldId id="288" r:id="rId19"/>
    <p:sldId id="286" r:id="rId20"/>
    <p:sldId id="291" r:id="rId21"/>
    <p:sldId id="290" r:id="rId22"/>
    <p:sldId id="289" r:id="rId23"/>
    <p:sldId id="303" r:id="rId24"/>
    <p:sldId id="282" r:id="rId25"/>
    <p:sldId id="281" r:id="rId26"/>
    <p:sldId id="304" r:id="rId27"/>
    <p:sldId id="263" r:id="rId28"/>
    <p:sldId id="280" r:id="rId29"/>
  </p:sldIdLst>
  <p:sldSz cx="9144000" cy="6858000" type="screen4x3"/>
  <p:notesSz cx="6808788" cy="9940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59857A7-F430-4EE6-B994-F510B0AE8F4E}">
          <p14:sldIdLst>
            <p14:sldId id="305"/>
            <p14:sldId id="298"/>
            <p14:sldId id="299"/>
            <p14:sldId id="296"/>
            <p14:sldId id="294"/>
            <p14:sldId id="295"/>
            <p14:sldId id="297"/>
            <p14:sldId id="293"/>
            <p14:sldId id="300"/>
            <p14:sldId id="259"/>
            <p14:sldId id="301"/>
            <p14:sldId id="302"/>
            <p14:sldId id="260"/>
            <p14:sldId id="284"/>
            <p14:sldId id="285"/>
            <p14:sldId id="283"/>
            <p14:sldId id="287"/>
            <p14:sldId id="288"/>
            <p14:sldId id="286"/>
            <p14:sldId id="291"/>
            <p14:sldId id="290"/>
            <p14:sldId id="289"/>
            <p14:sldId id="303"/>
            <p14:sldId id="282"/>
            <p14:sldId id="281"/>
            <p14:sldId id="304"/>
            <p14:sldId id="263"/>
            <p14:sldId id="28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ece, Elise" initials="RE" lastIdx="18" clrIdx="0"/>
  <p:cmAuthor id="1" name="jbryant" initials="j" lastIdx="1" clrIdx="1"/>
  <p:cmAuthor id="2" name="Weaver, Jenny" initials="WJ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C8"/>
    <a:srgbClr val="325F78"/>
    <a:srgbClr val="7D82B4"/>
    <a:srgbClr val="AF64A0"/>
    <a:srgbClr val="5AB455"/>
    <a:srgbClr val="2F71AC"/>
    <a:srgbClr val="4B4B4B"/>
    <a:srgbClr val="3273AF"/>
    <a:srgbClr val="783C2D"/>
    <a:srgbClr val="DC7D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3689" autoAdjust="0"/>
    <p:restoredTop sz="86330" autoAdjust="0"/>
  </p:normalViewPr>
  <p:slideViewPr>
    <p:cSldViewPr snapToGrid="0" snapToObjects="1" showGuides="1">
      <p:cViewPr>
        <p:scale>
          <a:sx n="100" d="100"/>
          <a:sy n="100" d="100"/>
        </p:scale>
        <p:origin x="-1944" y="-822"/>
      </p:cViewPr>
      <p:guideLst>
        <p:guide orient="horz" pos="2157"/>
        <p:guide orient="horz" pos="4230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1908" y="-126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457E0-B7E6-E24E-BA12-0ABEC3185120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8A59E-FE67-3043-A00A-EF9E0FCBDE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872257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A8347-8DF1-B348-8F41-6E1345D82D34}" type="datetimeFigureOut">
              <a:rPr lang="en-US" smtClean="0"/>
              <a:t>3/6/2020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5C70C-4F3D-A24C-BE6B-90E4410CB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8459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CC9F381-7F5C-4D7B-9F6E-E167AD099D16}" type="datetime1">
              <a:rPr lang="en-US" smtClean="0"/>
              <a:t>3/6/2020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D3A5C70C-4F3D-A24C-BE6B-90E4410CB34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433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4153" y="6246646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892053"/>
            <a:ext cx="8796168" cy="1657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26720"/>
            <a:ext cx="4114551" cy="968675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  <a:latin typeface="AQA Chevin Pro Light"/>
              </a:defRPr>
            </a:lvl1pPr>
          </a:lstStyle>
          <a:p>
            <a:r>
              <a:rPr lang="en-US" dirty="0" smtClean="0"/>
              <a:t>Presentation</a:t>
            </a:r>
            <a:br>
              <a:rPr lang="en-US" dirty="0" smtClean="0"/>
            </a:br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0000" y="2705615"/>
            <a:ext cx="4114551" cy="378312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ts val="2600"/>
              </a:lnSpc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Presented by</a:t>
            </a:r>
            <a:br>
              <a:rPr lang="en-US" dirty="0" smtClean="0"/>
            </a:br>
            <a:endParaRPr lang="en-US" dirty="0" smtClean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539750" y="3152188"/>
            <a:ext cx="4114801" cy="338138"/>
          </a:xfrm>
        </p:spPr>
        <p:txBody>
          <a:bodyPr rIns="0"/>
          <a:lstStyle>
            <a:lvl1pPr marL="0" indent="0">
              <a:lnSpc>
                <a:spcPts val="2600"/>
              </a:lnSpc>
              <a:buFontTx/>
              <a:buNone/>
              <a:defRPr sz="2400" b="0" i="0">
                <a:solidFill>
                  <a:schemeClr val="tx2"/>
                </a:solidFill>
                <a:latin typeface="AQA Chevin Pro Light"/>
                <a:cs typeface="AQA Chevin Pro Light"/>
              </a:defRPr>
            </a:lvl1pPr>
          </a:lstStyle>
          <a:p>
            <a:pPr lvl="0"/>
            <a:r>
              <a:rPr lang="en-US" dirty="0" smtClean="0"/>
              <a:t>Date &lt;</a:t>
            </a:r>
            <a:r>
              <a:rPr lang="en-US" dirty="0" err="1" smtClean="0"/>
              <a:t>dd</a:t>
            </a:r>
            <a:r>
              <a:rPr lang="en-US" dirty="0" smtClean="0"/>
              <a:t>/mm/</a:t>
            </a:r>
            <a:r>
              <a:rPr lang="en-US" dirty="0" err="1" smtClean="0"/>
              <a:t>yyyy</a:t>
            </a:r>
            <a:r>
              <a:rPr lang="en-US" dirty="0" smtClean="0"/>
              <a:t>&gt;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cxnSp>
        <p:nvCxnSpPr>
          <p:cNvPr id="20" name="Straight Connector 19"/>
          <p:cNvCxnSpPr/>
          <p:nvPr userDrawn="1"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207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26" name="Picture 2" descr="I:\Content and Resources\Events\Templates\Ppt break slide imagery\Welcome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0450" y="1191400"/>
            <a:ext cx="448151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575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Content and Resources\Events\Templates\Ppt break slide imagery\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8270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Coffee break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490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and networking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Content and Resources\Events\Templates\Ppt break slide imagery\Networking_Coffee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67650"/>
            <a:ext cx="4475163" cy="50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Coffee and networking break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16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u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I:\Content and Resources\Events\Templates\Ppt break slide imagery\Lunch_0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1158950"/>
            <a:ext cx="4475163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278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t in to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Get in touch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3570037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2" descr="I:\Content and Resources\Events\Templates\Ppt break slide imagery\Get_in_Touch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249" y="1668023"/>
            <a:ext cx="4043301" cy="4587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992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title Dark Blu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7114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Orang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5894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urquois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52778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Pink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718779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Green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77853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050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876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Violet">
    <p:bg>
      <p:bgPr>
        <a:solidFill>
          <a:srgbClr val="6464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6464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77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Teal">
    <p:bg>
      <p:bgPr>
        <a:solidFill>
          <a:srgbClr val="325F7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325F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6506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Yellow">
    <p:bg>
      <p:bgPr>
        <a:solidFill>
          <a:srgbClr val="DC7D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DC7D2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94016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Dark Brick">
    <p:bg>
      <p:bgPr>
        <a:solidFill>
          <a:srgbClr val="783C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rgbClr val="783C2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7916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4513DCD-9555-44F1-94D1-793F3C7973F9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E24B-C398-4ECC-A560-A4078BA05C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65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845425" y="6459079"/>
            <a:ext cx="768350" cy="3068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QA_New_logo_20mm_no_strapline_WHITEOUT_RG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610" y="6478180"/>
            <a:ext cx="719352" cy="246896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3803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Section title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B4B4B"/>
                </a:solidFill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46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8045200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946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60000" indent="-360000">
              <a:defRPr/>
            </a:lvl1pPr>
          </a:lstStyle>
          <a:p>
            <a:pPr lvl="0"/>
            <a:r>
              <a:rPr lang="en-US" dirty="0" smtClean="0"/>
              <a:t>Insert video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8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3467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394324" y="1727199"/>
            <a:ext cx="3190875" cy="4406400"/>
          </a:xfrm>
        </p:spPr>
        <p:txBody>
          <a:bodyPr r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Insert image or graphic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/>
          <a:lstStyle>
            <a:lvl1pPr>
              <a:lnSpc>
                <a:spcPts val="1000"/>
              </a:lnSpc>
              <a:defRPr/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  <p:pic>
        <p:nvPicPr>
          <p:cNvPr id="9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0000" y="1731713"/>
            <a:ext cx="4506453" cy="4406804"/>
          </a:xfrm>
        </p:spPr>
        <p:txBody>
          <a:bodyPr/>
          <a:lstStyle>
            <a:lvl1pPr marL="360000" indent="-360000">
              <a:defRPr>
                <a:solidFill>
                  <a:schemeClr val="tx1"/>
                </a:solidFill>
              </a:defRPr>
            </a:lvl1pPr>
            <a:lvl2pPr marL="720000" indent="-360000">
              <a:defRPr>
                <a:solidFill>
                  <a:schemeClr val="tx1"/>
                </a:solidFill>
              </a:defRPr>
            </a:lvl2pPr>
            <a:lvl3pPr marL="1080000" indent="-360000">
              <a:defRPr>
                <a:solidFill>
                  <a:schemeClr val="tx1"/>
                </a:solidFill>
              </a:defRPr>
            </a:lvl3pPr>
            <a:lvl4pPr marL="1440000" indent="-360000">
              <a:defRPr>
                <a:solidFill>
                  <a:schemeClr val="tx1"/>
                </a:solidFill>
              </a:defRPr>
            </a:lvl4pPr>
            <a:lvl5pPr marL="1800000" indent="-360000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452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image are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Presentation title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0" y="974785"/>
            <a:ext cx="9144000" cy="536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pic>
        <p:nvPicPr>
          <p:cNvPr id="7" name="Picture 2" descr="G:\01 GRAPHIC DESIGN Oct 2012 onwards\03 LOGOS (other)\AQA NEW LOGO MASTER\RGB jpeg\AQA_New_logo_no_strapline_RGB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50" y="6476351"/>
            <a:ext cx="720000" cy="25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7954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899455"/>
            <a:ext cx="8768155" cy="221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540000" y="1436294"/>
            <a:ext cx="4028825" cy="97295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ts val="3800"/>
              </a:lnSpc>
              <a:defRPr sz="36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7780867" y="6458400"/>
            <a:ext cx="829733" cy="3651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1285819"/>
            <a:ext cx="4645025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0" y="2527176"/>
            <a:ext cx="4645025" cy="0"/>
          </a:xfrm>
          <a:prstGeom prst="line">
            <a:avLst/>
          </a:prstGeom>
          <a:ln w="3810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348" y="278675"/>
            <a:ext cx="1620000" cy="728567"/>
          </a:xfrm>
          <a:prstGeom prst="rect">
            <a:avLst/>
          </a:prstGeom>
        </p:spPr>
      </p:pic>
      <p:sp>
        <p:nvSpPr>
          <p:cNvPr id="8" name="Footer Placeholder 3"/>
          <p:cNvSpPr txBox="1">
            <a:spLocks/>
          </p:cNvSpPr>
          <p:nvPr userDrawn="1"/>
        </p:nvSpPr>
        <p:spPr>
          <a:xfrm>
            <a:off x="6967203" y="6554109"/>
            <a:ext cx="1635126" cy="24130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lnSpc>
                <a:spcPts val="1000"/>
              </a:lnSpc>
              <a:defRPr sz="800" b="0" i="0" kern="1200">
                <a:solidFill>
                  <a:schemeClr val="tx1"/>
                </a:solidFill>
                <a:latin typeface="+mn-lt"/>
                <a:ea typeface="+mn-ea"/>
                <a:cs typeface="AQA Chevin Pro 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/>
              <a:t>Follow us on Twitter @</a:t>
            </a:r>
            <a:r>
              <a:rPr lang="en-GB" dirty="0" smtClean="0"/>
              <a:t>AQA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44464" y="6476351"/>
            <a:ext cx="698205" cy="365125"/>
          </a:xfrm>
        </p:spPr>
        <p:txBody>
          <a:bodyPr/>
          <a:lstStyle/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6438" y="6611005"/>
            <a:ext cx="2678400" cy="241200"/>
          </a:xfrm>
        </p:spPr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416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045200" cy="431181"/>
          </a:xfrm>
          <a:prstGeom prst="rect">
            <a:avLst/>
          </a:prstGeom>
        </p:spPr>
        <p:txBody>
          <a:bodyPr vert="horz" lIns="0" tIns="0" rIns="91440" bIns="0" rtlCol="0" anchor="t" anchorCtr="0">
            <a:noAutofit/>
          </a:bodyPr>
          <a:lstStyle/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731713"/>
            <a:ext cx="8045200" cy="4406804"/>
          </a:xfrm>
          <a:prstGeom prst="rect">
            <a:avLst/>
          </a:prstGeom>
        </p:spPr>
        <p:txBody>
          <a:bodyPr vert="horz" lIns="0" tIns="0" rIns="9144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96202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0" y="6340475"/>
            <a:ext cx="8585200" cy="0"/>
          </a:xfrm>
          <a:prstGeom prst="line">
            <a:avLst/>
          </a:prstGeom>
          <a:ln w="7620" cap="rnd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4464" y="6476351"/>
            <a:ext cx="6982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4B4B4B"/>
                </a:solidFill>
              </a:defRPr>
            </a:lvl1pPr>
          </a:lstStyle>
          <a:p>
            <a:fld id="{9D4704D4-DAEA-4D4A-A9DC-4373E3AC710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6438" y="6611005"/>
            <a:ext cx="2678400" cy="2412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lnSpc>
                <a:spcPts val="1000"/>
              </a:lnSpc>
              <a:defRPr sz="800" b="0" i="0">
                <a:solidFill>
                  <a:schemeClr val="tx1"/>
                </a:solidFill>
                <a:latin typeface="+mn-lt"/>
                <a:cs typeface="AQA Chevin Pro Light"/>
              </a:defRPr>
            </a:lvl1pPr>
          </a:lstStyle>
          <a:p>
            <a:r>
              <a:rPr lang="en-US" dirty="0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7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9" r:id="rId2"/>
    <p:sldLayoutId id="2147483677" r:id="rId3"/>
    <p:sldLayoutId id="2147483680" r:id="rId4"/>
    <p:sldLayoutId id="2147483667" r:id="rId5"/>
    <p:sldLayoutId id="2147483662" r:id="rId6"/>
    <p:sldLayoutId id="2147483664" r:id="rId7"/>
    <p:sldLayoutId id="2147483681" r:id="rId8"/>
    <p:sldLayoutId id="2147483665" r:id="rId9"/>
    <p:sldLayoutId id="2147483682" r:id="rId10"/>
    <p:sldLayoutId id="2147483683" r:id="rId11"/>
    <p:sldLayoutId id="2147483686" r:id="rId12"/>
    <p:sldLayoutId id="2147483685" r:id="rId13"/>
    <p:sldLayoutId id="2147483687" r:id="rId14"/>
    <p:sldLayoutId id="2147483678" r:id="rId15"/>
    <p:sldLayoutId id="2147483669" r:id="rId16"/>
    <p:sldLayoutId id="2147483670" r:id="rId17"/>
    <p:sldLayoutId id="2147483671" r:id="rId18"/>
    <p:sldLayoutId id="2147483672" r:id="rId19"/>
    <p:sldLayoutId id="2147483674" r:id="rId20"/>
    <p:sldLayoutId id="2147483673" r:id="rId21"/>
    <p:sldLayoutId id="2147483675" r:id="rId22"/>
    <p:sldLayoutId id="2147483676" r:id="rId23"/>
    <p:sldLayoutId id="2147483688" r:id="rId2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3200" b="0" i="0" kern="1200">
          <a:solidFill>
            <a:schemeClr val="tx2"/>
          </a:solidFill>
          <a:latin typeface="AQA Chevin Pro Light"/>
          <a:ea typeface="+mj-ea"/>
          <a:cs typeface="AQA Chevin Pro Light"/>
        </a:defRPr>
      </a:lvl1pPr>
    </p:titleStyle>
    <p:bodyStyle>
      <a:lvl1pPr marL="360000" indent="-360000" algn="l" defTabSz="457200" rtl="0" eaLnBrk="1" latinLnBrk="0" hangingPunct="1">
        <a:lnSpc>
          <a:spcPct val="100000"/>
        </a:lnSpc>
        <a:spcBef>
          <a:spcPts val="0"/>
        </a:spcBef>
        <a:buClr>
          <a:srgbClr val="4B4B4B"/>
        </a:buClr>
        <a:buFont typeface="Arial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1pPr>
      <a:lvl2pPr marL="72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2pPr>
      <a:lvl3pPr marL="108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3pPr>
      <a:lvl4pPr marL="144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4pPr>
      <a:lvl5pPr marL="1800000" indent="-360000" algn="l" defTabSz="457200" rtl="0" eaLnBrk="1" latinLnBrk="0" hangingPunct="1">
        <a:lnSpc>
          <a:spcPct val="100000"/>
        </a:lnSpc>
        <a:spcBef>
          <a:spcPts val="0"/>
        </a:spcBef>
        <a:buFont typeface="Arial" pitchFamily="34" charset="0"/>
        <a:buChar char="•"/>
        <a:defRPr sz="2400" kern="1200">
          <a:solidFill>
            <a:srgbClr val="4B4B4B"/>
          </a:solidFill>
          <a:latin typeface="+mn-lt"/>
          <a:ea typeface="+mn-ea"/>
          <a:cs typeface="+mn-cs"/>
        </a:defRPr>
      </a:lvl5pPr>
      <a:lvl6pPr marL="2286000" indent="0" algn="l" defTabSz="457200" rtl="0" eaLnBrk="1" latinLnBrk="0" hangingPunct="1">
        <a:spcBef>
          <a:spcPct val="20000"/>
        </a:spcBef>
        <a:buFont typeface="Arial"/>
        <a:buNone/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indent="0" algn="l" defTabSz="457200" rtl="0" eaLnBrk="1" latinLnBrk="0" hangingPunct="1">
        <a:spcBef>
          <a:spcPct val="20000"/>
        </a:spcBef>
        <a:buFont typeface="Arial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xampro.co.uk/science/latest/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mailto:?subject=Extended%20response%20questions%20training%20pack&amp;body=Hi,%20I&#8217;ve%20just%20found%20this%20really%20useful%20Extended%20response%20questions%20training%20pack%20from%20AQA.%20Download%20your%20copy%20here%20%3e%20https://www.aqa.org.uk/subjects/science/gcse/focus-on-success-science" TargetMode="Externa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qa.org.uk/" TargetMode="External"/><Relationship Id="rId2" Type="http://schemas.openxmlformats.org/officeDocument/2006/relationships/hyperlink" Target="mailto:gcsescience@aqa.org.uk" TargetMode="Externa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28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</a:t>
            </a:r>
            <a:r>
              <a:rPr lang="en-GB" dirty="0"/>
              <a:t>2 – </a:t>
            </a:r>
            <a:r>
              <a:rPr lang="en-GB" dirty="0" smtClean="0"/>
              <a:t>Command words students find challenging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Which command words do our students struggle with?</a:t>
            </a:r>
          </a:p>
          <a:p>
            <a:r>
              <a:rPr lang="en-GB" dirty="0" smtClean="0"/>
              <a:t>Do we use these command words in our topic tests/KS3 assessments?</a:t>
            </a:r>
          </a:p>
          <a:p>
            <a:r>
              <a:rPr lang="en-GB" dirty="0" smtClean="0"/>
              <a:t>What prompts or cues could we use in lessons to reinforce the meaning of the different command words?</a:t>
            </a:r>
          </a:p>
          <a:p>
            <a:r>
              <a:rPr lang="en-GB" dirty="0" smtClean="0"/>
              <a:t>What strategies do/could we use in class to ensure students are familiar with what is required for each different command word?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06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41132"/>
            <a:ext cx="8280150" cy="431181"/>
          </a:xfrm>
        </p:spPr>
        <p:txBody>
          <a:bodyPr/>
          <a:lstStyle/>
          <a:p>
            <a:r>
              <a:rPr lang="en-GB" dirty="0" smtClean="0"/>
              <a:t>Understanding </a:t>
            </a:r>
            <a:r>
              <a:rPr lang="en-GB" dirty="0" err="1" smtClean="0"/>
              <a:t>LoR</a:t>
            </a:r>
            <a:r>
              <a:rPr lang="en-GB" dirty="0" smtClean="0"/>
              <a:t> </a:t>
            </a:r>
            <a:r>
              <a:rPr lang="en-GB" dirty="0"/>
              <a:t>mark </a:t>
            </a:r>
            <a:r>
              <a:rPr lang="en-GB" dirty="0" smtClean="0"/>
              <a:t>schemes</a:t>
            </a:r>
            <a:r>
              <a:rPr lang="en-GB" b="1" dirty="0"/>
              <a:t/>
            </a:r>
            <a:br>
              <a:rPr lang="en-GB" b="1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Activity 3</a:t>
            </a:r>
          </a:p>
          <a:p>
            <a:pPr lvl="0"/>
            <a:r>
              <a:rPr lang="en-GB" dirty="0"/>
              <a:t>Using the template on page 27 of the activities booklet, </a:t>
            </a:r>
            <a:r>
              <a:rPr lang="en-GB" dirty="0" smtClean="0"/>
              <a:t>map </a:t>
            </a:r>
            <a:r>
              <a:rPr lang="en-GB" dirty="0"/>
              <a:t>the stages </a:t>
            </a:r>
            <a:r>
              <a:rPr lang="en-GB" dirty="0" smtClean="0"/>
              <a:t>you go through to apply </a:t>
            </a:r>
            <a:r>
              <a:rPr lang="en-GB" dirty="0"/>
              <a:t>a levels of response mark scheme.</a:t>
            </a:r>
          </a:p>
          <a:p>
            <a:pPr lvl="0"/>
            <a:r>
              <a:rPr lang="en-GB" dirty="0" smtClean="0"/>
              <a:t>Compare your answer to </a:t>
            </a:r>
            <a:r>
              <a:rPr lang="en-GB" dirty="0"/>
              <a:t>the examiner process on page 8 of the handouts booklet.</a:t>
            </a:r>
          </a:p>
          <a:p>
            <a:r>
              <a:rPr lang="en-GB" dirty="0"/>
              <a:t>Using pages 6–8 in the handouts booklet, </a:t>
            </a:r>
            <a:r>
              <a:rPr lang="en-GB" dirty="0" smtClean="0"/>
              <a:t>discuss:</a:t>
            </a:r>
          </a:p>
          <a:p>
            <a:pPr lvl="1"/>
            <a:r>
              <a:rPr lang="en-GB" dirty="0" smtClean="0"/>
              <a:t>how</a:t>
            </a:r>
            <a:r>
              <a:rPr lang="en-GB" dirty="0"/>
              <a:t>  each level is different for each level descriptor </a:t>
            </a:r>
          </a:p>
          <a:p>
            <a:pPr lvl="1"/>
            <a:r>
              <a:rPr lang="en-GB" dirty="0" smtClean="0"/>
              <a:t>what </a:t>
            </a:r>
            <a:r>
              <a:rPr lang="en-GB" dirty="0"/>
              <a:t>students need to do to access the next level.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539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85750"/>
            <a:ext cx="8045200" cy="586563"/>
          </a:xfrm>
        </p:spPr>
        <p:txBody>
          <a:bodyPr/>
          <a:lstStyle/>
          <a:p>
            <a:r>
              <a:rPr lang="en-GB" dirty="0" smtClean="0"/>
              <a:t>Bringing command </a:t>
            </a:r>
            <a:r>
              <a:rPr lang="en-GB" dirty="0"/>
              <a:t>words </a:t>
            </a:r>
            <a:r>
              <a:rPr lang="en-GB" dirty="0" smtClean="0"/>
              <a:t>and LOR mark schemes together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Activity 4</a:t>
            </a:r>
          </a:p>
          <a:p>
            <a:r>
              <a:rPr lang="en-GB" dirty="0" smtClean="0"/>
              <a:t>Look at the student responses on pages </a:t>
            </a:r>
            <a:r>
              <a:rPr lang="en-GB" dirty="0"/>
              <a:t>28–33 of the activities </a:t>
            </a:r>
            <a:r>
              <a:rPr lang="en-GB" dirty="0" smtClean="0"/>
              <a:t>booklet. </a:t>
            </a:r>
          </a:p>
          <a:p>
            <a:r>
              <a:rPr lang="en-GB" dirty="0" smtClean="0"/>
              <a:t>Each response was awarded 6 marks. </a:t>
            </a:r>
          </a:p>
          <a:p>
            <a:r>
              <a:rPr lang="en-GB" dirty="0"/>
              <a:t>U</a:t>
            </a:r>
            <a:r>
              <a:rPr lang="en-GB" dirty="0" smtClean="0"/>
              <a:t>se </a:t>
            </a:r>
            <a:r>
              <a:rPr lang="en-GB" dirty="0"/>
              <a:t>the </a:t>
            </a:r>
            <a:r>
              <a:rPr lang="en-GB" dirty="0" smtClean="0"/>
              <a:t>mark schemes</a:t>
            </a:r>
            <a:r>
              <a:rPr lang="en-GB" dirty="0"/>
              <a:t> </a:t>
            </a:r>
            <a:r>
              <a:rPr lang="en-GB" dirty="0" smtClean="0"/>
              <a:t>to identify on the script the </a:t>
            </a:r>
            <a:r>
              <a:rPr lang="en-GB" dirty="0"/>
              <a:t>parts of the student </a:t>
            </a:r>
            <a:r>
              <a:rPr lang="en-GB" dirty="0" smtClean="0"/>
              <a:t>responses </a:t>
            </a:r>
            <a:r>
              <a:rPr lang="en-GB" dirty="0"/>
              <a:t>which justify full marks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9423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 example 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"/>
          <a:stretch/>
        </p:blipFill>
        <p:spPr>
          <a:xfrm>
            <a:off x="540000" y="1209675"/>
            <a:ext cx="5721716" cy="4929188"/>
          </a:xfrm>
        </p:spPr>
      </p:pic>
    </p:spTree>
    <p:extLst>
      <p:ext uri="{BB962C8B-B14F-4D97-AF65-F5344CB8AC3E}">
        <p14:creationId xmlns:p14="http://schemas.microsoft.com/office/powerpoint/2010/main" val="310492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 example 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"/>
          <a:stretch/>
        </p:blipFill>
        <p:spPr>
          <a:xfrm>
            <a:off x="540000" y="1209600"/>
            <a:ext cx="5727646" cy="4934297"/>
          </a:xfrm>
        </p:spPr>
      </p:pic>
      <p:sp>
        <p:nvSpPr>
          <p:cNvPr id="7" name="Rectangle 6"/>
          <p:cNvSpPr/>
          <p:nvPr/>
        </p:nvSpPr>
        <p:spPr>
          <a:xfrm>
            <a:off x="2643188" y="2437678"/>
            <a:ext cx="1555668" cy="261257"/>
          </a:xfrm>
          <a:prstGeom prst="rect">
            <a:avLst/>
          </a:prstGeom>
          <a:solidFill>
            <a:srgbClr val="5AB455">
              <a:alpha val="2470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381125" y="2676028"/>
            <a:ext cx="1962150" cy="261257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927144" y="2937285"/>
            <a:ext cx="2149433" cy="261257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381125" y="3528209"/>
            <a:ext cx="4886521" cy="558016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693779" y="2698935"/>
            <a:ext cx="2165640" cy="215444"/>
          </a:xfrm>
          <a:prstGeom prst="rect">
            <a:avLst/>
          </a:prstGeom>
          <a:solidFill>
            <a:srgbClr val="5AB455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Points for triploid oysters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83556" y="4075585"/>
            <a:ext cx="4484090" cy="261257"/>
          </a:xfrm>
          <a:prstGeom prst="rect">
            <a:avLst/>
          </a:prstGeom>
          <a:solidFill>
            <a:srgbClr val="AF64A0">
              <a:alpha val="2470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381125" y="4386318"/>
            <a:ext cx="1543050" cy="261257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831660" y="4654623"/>
            <a:ext cx="2435986" cy="261257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272050" y="4915880"/>
            <a:ext cx="1185399" cy="294091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6816434" y="4288560"/>
            <a:ext cx="1995054" cy="430887"/>
          </a:xfrm>
          <a:prstGeom prst="rect">
            <a:avLst/>
          </a:prstGeom>
          <a:solidFill>
            <a:srgbClr val="AF64A0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Points against triploid oysters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457449" y="4915881"/>
            <a:ext cx="3810197" cy="294092"/>
          </a:xfrm>
          <a:prstGeom prst="rect">
            <a:avLst/>
          </a:prstGeom>
          <a:solidFill>
            <a:srgbClr val="008CC8">
              <a:alpha val="2470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272051" y="5209972"/>
            <a:ext cx="4995595" cy="967794"/>
          </a:xfrm>
          <a:prstGeom prst="rect">
            <a:avLst/>
          </a:prstGeom>
          <a:solidFill>
            <a:srgbClr val="008CC8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864365" y="5187828"/>
            <a:ext cx="1995054" cy="430887"/>
          </a:xfrm>
          <a:prstGeom prst="rect">
            <a:avLst/>
          </a:prstGeom>
          <a:solidFill>
            <a:srgbClr val="008CC8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Student has expressed a judgement</a:t>
            </a:r>
          </a:p>
        </p:txBody>
      </p:sp>
    </p:spTree>
    <p:extLst>
      <p:ext uri="{BB962C8B-B14F-4D97-AF65-F5344CB8AC3E}">
        <p14:creationId xmlns:p14="http://schemas.microsoft.com/office/powerpoint/2010/main" val="265890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Examiner commentary</a:t>
            </a:r>
          </a:p>
          <a:p>
            <a:r>
              <a:rPr lang="en-US" dirty="0"/>
              <a:t>The student has expressed a judgement/opinion at the end of the passage.</a:t>
            </a:r>
          </a:p>
          <a:p>
            <a:r>
              <a:rPr lang="en-US" dirty="0"/>
              <a:t>They have given a number of points for and against the use of triploid oysters, using both the information they are given (</a:t>
            </a:r>
            <a:r>
              <a:rPr lang="en-US" dirty="0" err="1"/>
              <a:t>eg</a:t>
            </a:r>
            <a:r>
              <a:rPr lang="en-US" dirty="0"/>
              <a:t> ‘Triploid oysters grow more quickly than diploid oysters’) and expanding on it with their own knowledge/understanding (</a:t>
            </a:r>
            <a:r>
              <a:rPr lang="en-US" dirty="0" err="1"/>
              <a:t>eg</a:t>
            </a:r>
            <a:r>
              <a:rPr lang="en-US" dirty="0"/>
              <a:t> ‘resulting in higher yield’ ‘as they are cheaper due to their quick growth’). </a:t>
            </a:r>
          </a:p>
          <a:p>
            <a:r>
              <a:rPr lang="en-US" dirty="0"/>
              <a:t>They have used these points to support their opinion.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955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31600"/>
            <a:ext cx="5561718" cy="4152626"/>
          </a:xfrm>
        </p:spPr>
      </p:pic>
    </p:spTree>
    <p:extLst>
      <p:ext uri="{BB962C8B-B14F-4D97-AF65-F5344CB8AC3E}">
        <p14:creationId xmlns:p14="http://schemas.microsoft.com/office/powerpoint/2010/main" val="117912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31600"/>
            <a:ext cx="5545248" cy="4140329"/>
          </a:xfrm>
        </p:spPr>
      </p:pic>
      <p:sp>
        <p:nvSpPr>
          <p:cNvPr id="7" name="Rectangle 6"/>
          <p:cNvSpPr/>
          <p:nvPr/>
        </p:nvSpPr>
        <p:spPr>
          <a:xfrm>
            <a:off x="641788" y="2760713"/>
            <a:ext cx="5416113" cy="323166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flipV="1">
            <a:off x="641788" y="3083879"/>
            <a:ext cx="5416113" cy="259396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41788" y="3357457"/>
            <a:ext cx="2491937" cy="371688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010025" y="3444138"/>
            <a:ext cx="2047876" cy="285007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641788" y="3732154"/>
            <a:ext cx="5416114" cy="341082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552700" y="4372594"/>
            <a:ext cx="3532548" cy="258841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41788" y="4962526"/>
            <a:ext cx="3044387" cy="368348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686175" y="4962526"/>
            <a:ext cx="2371726" cy="408515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41789" y="5330874"/>
            <a:ext cx="5443460" cy="386265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41788" y="4073236"/>
            <a:ext cx="5416113" cy="311683"/>
          </a:xfrm>
          <a:prstGeom prst="rect">
            <a:avLst/>
          </a:prstGeom>
          <a:solidFill>
            <a:srgbClr val="008CC8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41788" y="4365869"/>
            <a:ext cx="1245968" cy="265566"/>
          </a:xfrm>
          <a:prstGeom prst="rect">
            <a:avLst/>
          </a:prstGeom>
          <a:solidFill>
            <a:srgbClr val="008CC8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477000" y="2763290"/>
            <a:ext cx="2200275" cy="430887"/>
          </a:xfrm>
          <a:prstGeom prst="rect">
            <a:avLst/>
          </a:prstGeom>
          <a:solidFill>
            <a:srgbClr val="5AB455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Links to account of effects on the environment.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77000" y="3732153"/>
            <a:ext cx="2200275" cy="430887"/>
          </a:xfrm>
          <a:prstGeom prst="rect">
            <a:avLst/>
          </a:prstGeom>
          <a:solidFill>
            <a:srgbClr val="008CC8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Use of numbers  to support account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76999" y="4415992"/>
            <a:ext cx="2200275" cy="430887"/>
          </a:xfrm>
          <a:prstGeom prst="rect">
            <a:avLst/>
          </a:prstGeom>
          <a:solidFill>
            <a:srgbClr val="AF64A0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Relevant points made using information from Figure 2</a:t>
            </a:r>
          </a:p>
        </p:txBody>
      </p:sp>
    </p:spTree>
    <p:extLst>
      <p:ext uri="{BB962C8B-B14F-4D97-AF65-F5344CB8AC3E}">
        <p14:creationId xmlns:p14="http://schemas.microsoft.com/office/powerpoint/2010/main" val="14908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Examiner commentary</a:t>
            </a:r>
          </a:p>
          <a:p>
            <a:r>
              <a:rPr lang="en-US" dirty="0"/>
              <a:t>The student has given a number of relevant points regarding the change in use of fossil and renewable fuels.</a:t>
            </a:r>
          </a:p>
          <a:p>
            <a:r>
              <a:rPr lang="en-US" dirty="0"/>
              <a:t>They have referred to the information in Figure 2.</a:t>
            </a:r>
          </a:p>
          <a:p>
            <a:r>
              <a:rPr lang="en-US" dirty="0"/>
              <a:t>They have clearly linked these points to an account of their effects on the environment. </a:t>
            </a:r>
          </a:p>
          <a:p>
            <a:r>
              <a:rPr lang="en-US" dirty="0"/>
              <a:t>They have done something with the numbers to support their account rather than simply quote them.</a:t>
            </a:r>
          </a:p>
          <a:p>
            <a:r>
              <a:rPr lang="en-US" dirty="0"/>
              <a:t>Although the </a:t>
            </a:r>
            <a:r>
              <a:rPr lang="en-US" dirty="0" err="1"/>
              <a:t>maths</a:t>
            </a:r>
            <a:r>
              <a:rPr lang="en-US" dirty="0"/>
              <a:t> is not entirely correct, that does not detract from an excellent answer.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763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31600"/>
            <a:ext cx="6135176" cy="411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Activity 1 Command words card sort 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Activity 2 Command words students find challenging 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Activity 3 Understanding </a:t>
            </a:r>
            <a:r>
              <a:rPr lang="en-GB" dirty="0"/>
              <a:t>how to apply a levels of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 response </a:t>
            </a:r>
            <a:r>
              <a:rPr lang="en-GB" dirty="0"/>
              <a:t>mark </a:t>
            </a:r>
            <a:r>
              <a:rPr lang="en-GB" dirty="0" smtClean="0"/>
              <a:t>scheme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Activity 4 </a:t>
            </a:r>
            <a:r>
              <a:rPr lang="en-GB" dirty="0"/>
              <a:t>Bringing command words and levels of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               response mark schemes together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Activity 5 </a:t>
            </a:r>
            <a:r>
              <a:rPr lang="en-GB" dirty="0"/>
              <a:t>Process of applying a levels of response </a:t>
            </a:r>
            <a:r>
              <a:rPr lang="en-GB" dirty="0" smtClean="0"/>
              <a:t>mark</a:t>
            </a:r>
            <a:br>
              <a:rPr lang="en-GB" dirty="0" smtClean="0"/>
            </a:br>
            <a:r>
              <a:rPr lang="en-GB" dirty="0" smtClean="0"/>
              <a:t>                </a:t>
            </a:r>
            <a:r>
              <a:rPr lang="en-GB" dirty="0"/>
              <a:t>scheme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2583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 smtClean="0"/>
              <a:t>Activity 4 </a:t>
            </a:r>
            <a:r>
              <a:rPr lang="en-GB" dirty="0"/>
              <a:t>– </a:t>
            </a:r>
            <a:r>
              <a:rPr lang="en-GB" dirty="0" smtClean="0"/>
              <a:t>Bringing 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18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31600"/>
            <a:ext cx="6135176" cy="411422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504949" y="2443454"/>
            <a:ext cx="1352551" cy="379006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805673" y="3106562"/>
            <a:ext cx="760021" cy="392373"/>
          </a:xfrm>
          <a:prstGeom prst="rect">
            <a:avLst/>
          </a:prstGeom>
          <a:solidFill>
            <a:srgbClr val="008CC8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375805" y="3421915"/>
            <a:ext cx="1481695" cy="288384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2863757" y="3381533"/>
            <a:ext cx="2244437" cy="328766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5108194" y="3377550"/>
            <a:ext cx="807522" cy="288384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2056235" y="3708610"/>
            <a:ext cx="807522" cy="288384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2857500" y="3708610"/>
            <a:ext cx="1276350" cy="288384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228189" y="4086440"/>
            <a:ext cx="840426" cy="288384"/>
          </a:xfrm>
          <a:prstGeom prst="rect">
            <a:avLst/>
          </a:prstGeom>
          <a:solidFill>
            <a:srgbClr val="008CC8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2068615" y="4034779"/>
            <a:ext cx="1531506" cy="319723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3600121" y="4034780"/>
            <a:ext cx="2202680" cy="310111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1976438" y="4373422"/>
            <a:ext cx="1338759" cy="322761"/>
          </a:xfrm>
          <a:prstGeom prst="rect">
            <a:avLst/>
          </a:prstGeom>
          <a:solidFill>
            <a:srgbClr val="008CC8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3278633" y="4354503"/>
            <a:ext cx="1423830" cy="341679"/>
          </a:xfrm>
          <a:prstGeom prst="rect">
            <a:avLst/>
          </a:prstGeom>
          <a:solidFill>
            <a:srgbClr val="AF64A0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4701461" y="4323164"/>
            <a:ext cx="1989190" cy="373018"/>
          </a:xfrm>
          <a:prstGeom prst="rect">
            <a:avLst/>
          </a:prstGeom>
          <a:solidFill>
            <a:srgbClr val="5AB455">
              <a:alpha val="25098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502332" y="4715234"/>
            <a:ext cx="5188319" cy="936103"/>
          </a:xfrm>
          <a:prstGeom prst="rect">
            <a:avLst/>
          </a:prstGeom>
          <a:solidFill>
            <a:srgbClr val="325F78">
              <a:alpha val="2470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/>
          <p:cNvSpPr txBox="1"/>
          <p:nvPr/>
        </p:nvSpPr>
        <p:spPr>
          <a:xfrm>
            <a:off x="7314538" y="2368535"/>
            <a:ext cx="1627579" cy="430887"/>
          </a:xfrm>
          <a:prstGeom prst="rect">
            <a:avLst/>
          </a:prstGeom>
          <a:solidFill>
            <a:srgbClr val="5AB455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All aspects of the table addressed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314537" y="2991028"/>
            <a:ext cx="1627579" cy="861774"/>
          </a:xfrm>
          <a:prstGeom prst="rect">
            <a:avLst/>
          </a:prstGeom>
          <a:solidFill>
            <a:srgbClr val="AF64A0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‘More … than’ and ‘but’ demonstrate comparison of the two methods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14538" y="4123775"/>
            <a:ext cx="1627579" cy="646331"/>
          </a:xfrm>
          <a:prstGeom prst="rect">
            <a:avLst/>
          </a:prstGeom>
          <a:solidFill>
            <a:srgbClr val="008CC8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Figures used to indicate magnitude of the differences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14539" y="5068734"/>
            <a:ext cx="1627579" cy="430887"/>
          </a:xfrm>
          <a:prstGeom prst="rect">
            <a:avLst/>
          </a:prstGeom>
          <a:solidFill>
            <a:srgbClr val="325F78">
              <a:alpha val="25098"/>
            </a:srgb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 smtClean="0"/>
              <a:t>Judgement given, but not required</a:t>
            </a:r>
          </a:p>
        </p:txBody>
      </p:sp>
    </p:spTree>
    <p:extLst>
      <p:ext uri="{BB962C8B-B14F-4D97-AF65-F5344CB8AC3E}">
        <p14:creationId xmlns:p14="http://schemas.microsoft.com/office/powerpoint/2010/main" val="241974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/>
              <a:t>Activity </a:t>
            </a:r>
            <a:r>
              <a:rPr lang="en-GB" dirty="0" smtClean="0"/>
              <a:t>4 </a:t>
            </a:r>
            <a:r>
              <a:rPr lang="en-GB" dirty="0"/>
              <a:t>– Bringing </a:t>
            </a:r>
            <a:r>
              <a:rPr lang="en-GB" dirty="0" smtClean="0"/>
              <a:t>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together: example 3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Examiner commentary</a:t>
            </a:r>
          </a:p>
          <a:p>
            <a:r>
              <a:rPr lang="en-US" dirty="0"/>
              <a:t>The student has clearly written a comparison of the two methods of disposal.</a:t>
            </a:r>
          </a:p>
          <a:p>
            <a:r>
              <a:rPr lang="en-US" dirty="0"/>
              <a:t>They have addressed all three aspects of the table. </a:t>
            </a:r>
          </a:p>
          <a:p>
            <a:r>
              <a:rPr lang="en-US" dirty="0"/>
              <a:t>They have used figures in the table for all three aspects to indicate the magnitude of the differences.</a:t>
            </a:r>
          </a:p>
          <a:p>
            <a:r>
              <a:rPr lang="en-US" dirty="0"/>
              <a:t>They have gone on to give a judgement, which was not asked for and can be ignored.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88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25541"/>
            <a:ext cx="8045200" cy="431181"/>
          </a:xfrm>
        </p:spPr>
        <p:txBody>
          <a:bodyPr/>
          <a:lstStyle/>
          <a:p>
            <a:r>
              <a:rPr lang="en-GB" dirty="0"/>
              <a:t>Activity </a:t>
            </a:r>
            <a:r>
              <a:rPr lang="en-GB" dirty="0" smtClean="0"/>
              <a:t>4 </a:t>
            </a:r>
            <a:r>
              <a:rPr lang="en-GB" dirty="0"/>
              <a:t>– Bringing </a:t>
            </a:r>
            <a:r>
              <a:rPr lang="en-GB" dirty="0" smtClean="0"/>
              <a:t>command words and </a:t>
            </a:r>
            <a:r>
              <a:rPr lang="en-GB" dirty="0" err="1" smtClean="0"/>
              <a:t>LoR</a:t>
            </a:r>
            <a:r>
              <a:rPr lang="en-GB" dirty="0" smtClean="0"/>
              <a:t> mark schemes together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Were you able to identify most parts of the students’ answers that justified the mark awarded?</a:t>
            </a:r>
          </a:p>
          <a:p>
            <a:r>
              <a:rPr lang="en-GB" dirty="0" smtClean="0"/>
              <a:t>Are there any areas you disagree with? Why?</a:t>
            </a:r>
          </a:p>
          <a:p>
            <a:r>
              <a:rPr lang="en-GB" dirty="0" smtClean="0"/>
              <a:t>How can we use/adapt this exercise for use with our students?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7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Applying </a:t>
            </a:r>
            <a:r>
              <a:rPr lang="en-GB" dirty="0"/>
              <a:t>a levels of response </a:t>
            </a:r>
            <a:r>
              <a:rPr lang="en-GB" dirty="0" smtClean="0"/>
              <a:t>mark </a:t>
            </a:r>
            <a:r>
              <a:rPr lang="en-GB" dirty="0"/>
              <a:t>scheme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Activity 5</a:t>
            </a:r>
          </a:p>
          <a:p>
            <a:r>
              <a:rPr lang="en-GB" dirty="0" smtClean="0"/>
              <a:t>There is a selection of student responses for each command word. </a:t>
            </a:r>
          </a:p>
          <a:p>
            <a:r>
              <a:rPr lang="en-GB" dirty="0" smtClean="0"/>
              <a:t>These responses were awarded a variety of marks. </a:t>
            </a:r>
          </a:p>
          <a:p>
            <a:r>
              <a:rPr lang="en-GB" dirty="0" smtClean="0"/>
              <a:t>Using the mark schemes provided, mark a selection of the questions.</a:t>
            </a:r>
          </a:p>
          <a:p>
            <a:r>
              <a:rPr lang="en-GB" dirty="0" smtClean="0"/>
              <a:t>Discuss your marks as a whole group.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308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298257"/>
            <a:ext cx="8045200" cy="431181"/>
          </a:xfrm>
        </p:spPr>
        <p:txBody>
          <a:bodyPr/>
          <a:lstStyle/>
          <a:p>
            <a:r>
              <a:rPr lang="en-GB" dirty="0"/>
              <a:t>Activity </a:t>
            </a:r>
            <a:r>
              <a:rPr lang="en-GB" dirty="0" smtClean="0"/>
              <a:t>5 </a:t>
            </a:r>
            <a:r>
              <a:rPr lang="en-GB" dirty="0"/>
              <a:t>– Applying </a:t>
            </a:r>
            <a:r>
              <a:rPr lang="en-GB" dirty="0" smtClean="0"/>
              <a:t>a levels of response mark scheme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Did you assign the answer to the right level?</a:t>
            </a:r>
          </a:p>
          <a:p>
            <a:r>
              <a:rPr lang="en-GB" dirty="0" smtClean="0"/>
              <a:t>Did you agree with the mark awarded? Why?</a:t>
            </a:r>
          </a:p>
          <a:p>
            <a:r>
              <a:rPr lang="en-GB" dirty="0" smtClean="0"/>
              <a:t>Did you find it easy to mark holistically rather than ‘points’ marking?</a:t>
            </a:r>
          </a:p>
          <a:p>
            <a:r>
              <a:rPr lang="en-GB" dirty="0" smtClean="0"/>
              <a:t>Were you able to adjust your expectations when the level of demand of a question changed?</a:t>
            </a:r>
          </a:p>
          <a:p>
            <a:r>
              <a:rPr lang="en-GB" dirty="0" smtClean="0"/>
              <a:t>Could we use this activity with some model answers from our own students?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50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Group reflection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  <a:endParaRPr lang="en-GB" dirty="0"/>
          </a:p>
          <a:p>
            <a:r>
              <a:rPr lang="en-GB" dirty="0" smtClean="0"/>
              <a:t>What has surprised us during this session?</a:t>
            </a:r>
          </a:p>
          <a:p>
            <a:r>
              <a:rPr lang="en-GB" dirty="0" smtClean="0"/>
              <a:t>What has been confirmed?</a:t>
            </a:r>
          </a:p>
          <a:p>
            <a:r>
              <a:rPr lang="en-GB" dirty="0" smtClean="0"/>
              <a:t>How do we judge ourselves in this area?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20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resources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333715"/>
            <a:ext cx="841057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47700" y="1312903"/>
            <a:ext cx="74866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For more marked and annotated responses check out </a:t>
            </a:r>
            <a:r>
              <a:rPr lang="en-GB" sz="2400" dirty="0" err="1"/>
              <a:t>Exampro</a:t>
            </a:r>
            <a:r>
              <a:rPr lang="en-GB" sz="2400" dirty="0"/>
              <a:t> Science Highlights. It’s free to </a:t>
            </a:r>
            <a:r>
              <a:rPr lang="en-GB" sz="2400" dirty="0" err="1"/>
              <a:t>Exampro</a:t>
            </a:r>
            <a:r>
              <a:rPr lang="en-GB" sz="2400" dirty="0"/>
              <a:t> subscribers. </a:t>
            </a:r>
            <a:r>
              <a:rPr lang="en-GB" sz="2400" u="sng" dirty="0" smtClean="0">
                <a:hlinkClick r:id="rId3"/>
              </a:rPr>
              <a:t>exampro.co.uk/science/latest</a:t>
            </a:r>
            <a:r>
              <a:rPr lang="en-GB" sz="2400" u="sng" dirty="0">
                <a:hlinkClick r:id="rId3"/>
              </a:rPr>
              <a:t>/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1959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0000" y="3018674"/>
            <a:ext cx="80452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 smtClean="0"/>
              <a:t>If you have enjoyed </a:t>
            </a:r>
            <a:r>
              <a:rPr lang="en-GB" sz="2400" dirty="0" smtClean="0"/>
              <a:t>this training </a:t>
            </a:r>
            <a:r>
              <a:rPr lang="en-GB" sz="2400" dirty="0" smtClean="0"/>
              <a:t>pack</a:t>
            </a: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Please </a:t>
            </a:r>
            <a:r>
              <a:rPr lang="en-GB" sz="2400" u="sng" dirty="0" smtClean="0">
                <a:hlinkClick r:id="rId2"/>
              </a:rPr>
              <a:t>share it</a:t>
            </a:r>
            <a:r>
              <a:rPr lang="en-GB" sz="2400" dirty="0" smtClean="0"/>
              <a:t> with your </a:t>
            </a:r>
            <a:r>
              <a:rPr lang="en-GB" sz="2400" dirty="0" smtClean="0"/>
              <a:t>colleagues</a:t>
            </a: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69033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 in touch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731713"/>
            <a:ext cx="4114838" cy="4406804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Science team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T: 01483 477756</a:t>
            </a:r>
          </a:p>
          <a:p>
            <a:pPr marL="0" indent="0">
              <a:buNone/>
            </a:pPr>
            <a:r>
              <a:rPr lang="en-GB" dirty="0" smtClean="0"/>
              <a:t>E: </a:t>
            </a:r>
            <a:r>
              <a:rPr lang="en-GB" u="sng" dirty="0" smtClean="0">
                <a:solidFill>
                  <a:srgbClr val="2F71AC"/>
                </a:solidFill>
                <a:hlinkClick r:id="rId2"/>
              </a:rPr>
              <a:t>gcsescience@aqa.org.uk</a:t>
            </a:r>
            <a:endParaRPr lang="en-GB" dirty="0" smtClean="0">
              <a:solidFill>
                <a:srgbClr val="2F71AC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hlinkClick r:id="rId3"/>
              </a:rPr>
              <a:t>aqa.org.uk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17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Command words card sort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Activity 1</a:t>
            </a:r>
          </a:p>
          <a:p>
            <a:pPr marL="0" indent="0">
              <a:buNone/>
            </a:pPr>
            <a:r>
              <a:rPr lang="en-GB" dirty="0" smtClean="0"/>
              <a:t>Drag </a:t>
            </a:r>
            <a:r>
              <a:rPr lang="en-GB" dirty="0"/>
              <a:t>the description to match the command word. (Note there are </a:t>
            </a:r>
            <a:r>
              <a:rPr lang="en-GB" dirty="0" smtClean="0"/>
              <a:t>four slides</a:t>
            </a:r>
            <a:r>
              <a:rPr lang="en-GB" dirty="0"/>
              <a:t>.)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114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</a:t>
            </a:r>
            <a:r>
              <a:rPr lang="en-GB" dirty="0"/>
              <a:t>1 – </a:t>
            </a:r>
            <a:r>
              <a:rPr lang="en-GB" dirty="0" smtClean="0"/>
              <a:t>Command words card sort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7506" y="1102716"/>
            <a:ext cx="1864426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16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Plan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37506" y="2661787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Design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591268" y="1271993"/>
            <a:ext cx="2643463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Set out how something will be done</a:t>
            </a:r>
            <a:r>
              <a:rPr lang="en-GB" dirty="0" smtClean="0"/>
              <a:t>.</a:t>
            </a:r>
          </a:p>
          <a:p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617817" y="2923397"/>
            <a:ext cx="264346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Write a method</a:t>
            </a:r>
            <a:r>
              <a:rPr lang="en-GB" dirty="0" smtClean="0"/>
              <a:t>.</a:t>
            </a:r>
          </a:p>
          <a:p>
            <a:endParaRPr lang="en-GB" sz="1400" dirty="0"/>
          </a:p>
          <a:p>
            <a:endParaRPr lang="en-GB" sz="1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47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</a:t>
            </a:r>
            <a:r>
              <a:rPr lang="en-GB" dirty="0"/>
              <a:t>1 – </a:t>
            </a:r>
            <a:r>
              <a:rPr lang="en-GB" dirty="0" smtClean="0"/>
              <a:t>Command words card sort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7506" y="2307844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Describe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237506" y="3682145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Explain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591270" y="4102385"/>
            <a:ext cx="2643462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Students may be asked to recall some facts, events or process in an accurate way.</a:t>
            </a:r>
            <a:endParaRPr lang="en-GB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4591269" y="1070216"/>
            <a:ext cx="2643463" cy="11387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Students should make something clear, or state the reasons for something happening</a:t>
            </a:r>
            <a:r>
              <a:rPr lang="en-GB" sz="2000" dirty="0"/>
              <a:t>.</a:t>
            </a:r>
            <a:endParaRPr lang="en-GB" sz="20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237506" y="1070216"/>
            <a:ext cx="1864426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16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Suggest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591270" y="2600807"/>
            <a:ext cx="2643462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 smtClean="0"/>
              <a:t>Students need to apply their knowledge and understanding to a new situation.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39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</a:t>
            </a:r>
            <a:r>
              <a:rPr lang="en-GB" dirty="0"/>
              <a:t>1 – </a:t>
            </a:r>
            <a:r>
              <a:rPr lang="en-GB" dirty="0" smtClean="0"/>
              <a:t>Command words card sort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2012" y="1119366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Calculate</a:t>
            </a: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12012" y="2812135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Determine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353165" y="2281563"/>
            <a:ext cx="1864426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Students should use numbers given in the question to work out the answer.</a:t>
            </a:r>
            <a:endParaRPr lang="en-GB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5353165" y="1143242"/>
            <a:ext cx="186442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Use given data or information to obtain </a:t>
            </a:r>
            <a:r>
              <a:rPr lang="en-GB" dirty="0" smtClean="0"/>
              <a:t>an </a:t>
            </a:r>
            <a:r>
              <a:rPr lang="en-GB" dirty="0"/>
              <a:t>answer.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</a:t>
            </a:r>
            <a:r>
              <a:rPr lang="en-GB" dirty="0"/>
              <a:t>1 – </a:t>
            </a:r>
            <a:r>
              <a:rPr lang="en-GB" dirty="0" smtClean="0"/>
              <a:t>Command words card sort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0456" y="1226287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Evaluate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10456" y="3271246"/>
            <a:ext cx="1864426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GB" sz="2400" b="1" dirty="0" smtClean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r>
              <a:rPr lang="en-GB" sz="2400" b="1" dirty="0" smtClean="0">
                <a:solidFill>
                  <a:srgbClr val="412878"/>
                </a:solidFill>
                <a:latin typeface="AQA Chevin Pro Light" panose="020F0303030000060003" pitchFamily="34" charset="0"/>
              </a:rPr>
              <a:t>Compare</a:t>
            </a:r>
            <a:endParaRPr lang="en-GB" sz="2400" b="1" dirty="0">
              <a:solidFill>
                <a:srgbClr val="412878"/>
              </a:solidFill>
              <a:latin typeface="AQA Chevin Pro Light" panose="020F0303030000060003" pitchFamily="34" charset="0"/>
            </a:endParaRPr>
          </a:p>
          <a:p>
            <a:endParaRPr lang="en-GB" sz="1600" dirty="0"/>
          </a:p>
          <a:p>
            <a:endParaRPr lang="en-GB" sz="16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874916" y="1226287"/>
            <a:ext cx="1864426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Students should use the information supplied, as well as their knowledge and understanding, to consider evidence for and against when making a judgement.</a:t>
            </a:r>
            <a:endParaRPr lang="en-GB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722625" y="1240087"/>
            <a:ext cx="1864426" cy="221599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r>
              <a:rPr lang="en-GB" dirty="0"/>
              <a:t>This requires the student to describe the similarities and/or differences between things, not just write about one.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22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1 </a:t>
            </a:r>
            <a:r>
              <a:rPr lang="en-GB" dirty="0"/>
              <a:t>–</a:t>
            </a:r>
            <a:r>
              <a:rPr lang="en-GB" dirty="0" smtClean="0"/>
              <a:t> Command words card sort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Questions for discussion</a:t>
            </a:r>
          </a:p>
          <a:p>
            <a:r>
              <a:rPr lang="en-GB" dirty="0" smtClean="0"/>
              <a:t>Can you identify any pitfalls students might fall into?</a:t>
            </a:r>
          </a:p>
          <a:p>
            <a:r>
              <a:rPr lang="en-GB" dirty="0" smtClean="0"/>
              <a:t>Are there any activities we could implement to help students see the difference between similar command words?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268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361950"/>
            <a:ext cx="8045200" cy="510363"/>
          </a:xfrm>
        </p:spPr>
        <p:txBody>
          <a:bodyPr/>
          <a:lstStyle/>
          <a:p>
            <a:r>
              <a:rPr lang="en-GB" dirty="0" smtClean="0">
                <a:solidFill>
                  <a:srgbClr val="412878"/>
                </a:solidFill>
              </a:rPr>
              <a:t>Command </a:t>
            </a:r>
            <a:r>
              <a:rPr lang="en-GB" dirty="0">
                <a:solidFill>
                  <a:srgbClr val="412878"/>
                </a:solidFill>
              </a:rPr>
              <a:t>words </a:t>
            </a:r>
            <a:r>
              <a:rPr lang="en-GB" dirty="0" smtClean="0">
                <a:solidFill>
                  <a:srgbClr val="412878"/>
                </a:solidFill>
              </a:rPr>
              <a:t>students find challenging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Copyright © AQA and its licensors.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D4704D4-DAEA-4D4A-A9DC-4373E3AC7101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0000" y="1562100"/>
            <a:ext cx="8045200" cy="457641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Activity 2 </a:t>
            </a:r>
          </a:p>
          <a:p>
            <a:r>
              <a:rPr lang="en-GB" dirty="0" smtClean="0"/>
              <a:t>Using </a:t>
            </a:r>
            <a:r>
              <a:rPr lang="en-GB" dirty="0"/>
              <a:t>the example questions, mark schemes and commentaries on pages 5–26 of the activities </a:t>
            </a:r>
            <a:r>
              <a:rPr lang="en-GB" dirty="0" smtClean="0"/>
              <a:t>booklet, </a:t>
            </a:r>
            <a:r>
              <a:rPr lang="en-GB" dirty="0"/>
              <a:t>discuss what students find challenging when interpreting command words</a:t>
            </a:r>
            <a:r>
              <a:rPr lang="en-GB" dirty="0" smtClean="0"/>
              <a:t>.</a:t>
            </a:r>
            <a:endParaRPr lang="en-GB" dirty="0"/>
          </a:p>
          <a:p>
            <a:pPr lvl="0"/>
            <a:r>
              <a:rPr lang="en-GB" dirty="0"/>
              <a:t>focus </a:t>
            </a:r>
            <a:r>
              <a:rPr lang="en-GB" dirty="0" smtClean="0"/>
              <a:t>on:</a:t>
            </a:r>
          </a:p>
          <a:p>
            <a:pPr lvl="1"/>
            <a:r>
              <a:rPr lang="en-GB" dirty="0" smtClean="0"/>
              <a:t>what </a:t>
            </a:r>
            <a:r>
              <a:rPr lang="en-GB" dirty="0"/>
              <a:t>the command word is actually asking the students to do </a:t>
            </a:r>
            <a:endParaRPr lang="en-GB" dirty="0" smtClean="0"/>
          </a:p>
          <a:p>
            <a:pPr lvl="1"/>
            <a:r>
              <a:rPr lang="en-GB" dirty="0" smtClean="0"/>
              <a:t>what </a:t>
            </a:r>
            <a:r>
              <a:rPr lang="en-GB" dirty="0"/>
              <a:t>is expected for each answer </a:t>
            </a:r>
            <a:r>
              <a:rPr lang="en-GB" dirty="0" smtClean="0"/>
              <a:t>on the mark scheme</a:t>
            </a:r>
            <a:endParaRPr lang="en-GB" dirty="0"/>
          </a:p>
          <a:p>
            <a:pPr lvl="1"/>
            <a:r>
              <a:rPr lang="en-GB" dirty="0" smtClean="0"/>
              <a:t>what </a:t>
            </a:r>
            <a:r>
              <a:rPr lang="en-GB" dirty="0"/>
              <a:t>are the common mistakes students make when interpreting the command </a:t>
            </a:r>
            <a:r>
              <a:rPr lang="en-GB" dirty="0" smtClean="0"/>
              <a:t>word.</a:t>
            </a:r>
          </a:p>
          <a:p>
            <a:pPr marL="3600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982248"/>
      </p:ext>
    </p:extLst>
  </p:cSld>
  <p:clrMapOvr>
    <a:masterClrMapping/>
  </p:clrMapOvr>
</p:sld>
</file>

<file path=ppt/theme/theme1.xml><?xml version="1.0" encoding="utf-8"?>
<a:theme xmlns:a="http://schemas.openxmlformats.org/drawingml/2006/main" name="AQA presentation master Events">
  <a:themeElements>
    <a:clrScheme name="AQA">
      <a:dk1>
        <a:srgbClr val="4B4B4B"/>
      </a:dk1>
      <a:lt1>
        <a:sysClr val="window" lastClr="FFFFFF"/>
      </a:lt1>
      <a:dk2>
        <a:srgbClr val="412878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F71AC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80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1784</TotalTime>
  <Words>1490</Words>
  <Application>Microsoft Office PowerPoint</Application>
  <PresentationFormat>On-screen Show (4:3)</PresentationFormat>
  <Paragraphs>196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AQA presentation master Events</vt:lpstr>
      <vt:lpstr>PowerPoint Presentation</vt:lpstr>
      <vt:lpstr>Contents </vt:lpstr>
      <vt:lpstr>Command words card sort</vt:lpstr>
      <vt:lpstr>Activity 1 – Command words card sort</vt:lpstr>
      <vt:lpstr>Activity 1 – Command words card sort</vt:lpstr>
      <vt:lpstr>Activity 1 – Command words card sort</vt:lpstr>
      <vt:lpstr>Activity 1 – Command words card sort</vt:lpstr>
      <vt:lpstr>Activity 1 – Command words card sort</vt:lpstr>
      <vt:lpstr>Command words students find challenging</vt:lpstr>
      <vt:lpstr>Activity 2 – Command words students find challenging</vt:lpstr>
      <vt:lpstr>Understanding LoR mark schemes </vt:lpstr>
      <vt:lpstr>Bringing command words and LOR mark schemes together </vt:lpstr>
      <vt:lpstr>Activity 4 – Bringing command words and LoR mark schemes together example 1</vt:lpstr>
      <vt:lpstr>Activity 4 – Bringing command words and LoR mark schemes together example 1</vt:lpstr>
      <vt:lpstr>Activity 4 – Bringing command words and LoR mark schemes together: example 1</vt:lpstr>
      <vt:lpstr>Activity 4 – Bringing command words and LoR mark schemes together: example 2</vt:lpstr>
      <vt:lpstr>Activity 4 – Bringing command words and LoR mark schemes together: example 2</vt:lpstr>
      <vt:lpstr>Activity 4 – Bringing command words and LoR mark schemes together: example 2</vt:lpstr>
      <vt:lpstr>Activity 4 – Bringing command words and LoR mark schemes together: example 3</vt:lpstr>
      <vt:lpstr>Activity 4 – Bringing command words and LoR mark schemes together: example 3</vt:lpstr>
      <vt:lpstr>Activity 4 – Bringing command words and LoR mark schemes together: example 3</vt:lpstr>
      <vt:lpstr>Activity 4 – Bringing command words and LoR mark schemes together</vt:lpstr>
      <vt:lpstr>Applying a levels of response mark scheme</vt:lpstr>
      <vt:lpstr>Activity 5 – Applying a levels of response mark scheme</vt:lpstr>
      <vt:lpstr>Group reflection</vt:lpstr>
      <vt:lpstr>Further resources</vt:lpstr>
      <vt:lpstr>Thank you</vt:lpstr>
      <vt:lpstr>Get in touch</vt:lpstr>
    </vt:vector>
  </TitlesOfParts>
  <Company>AQA Education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Marshall, Katie</dc:creator>
  <cp:lastModifiedBy>Marshall, Katie</cp:lastModifiedBy>
  <cp:revision>83</cp:revision>
  <cp:lastPrinted>2017-02-06T11:47:27Z</cp:lastPrinted>
  <dcterms:created xsi:type="dcterms:W3CDTF">2017-07-10T11:13:35Z</dcterms:created>
  <dcterms:modified xsi:type="dcterms:W3CDTF">2020-03-06T09:56:24Z</dcterms:modified>
</cp:coreProperties>
</file>