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Layouts/slideLayout7.xml" ContentType="application/vnd.openxmlformats-officedocument.presentationml.slideLayout+xml"/>
  <Override PartName="/ppt/theme/theme4.xml" ContentType="application/vnd.openxmlformats-officedocument.theme+xml"/>
  <Override PartName="/ppt/slideLayouts/slideLayout8.xml" ContentType="application/vnd.openxmlformats-officedocument.presentationml.slideLayout+xml"/>
  <Override PartName="/ppt/theme/theme5.xml" ContentType="application/vnd.openxmlformats-officedocument.theme+xml"/>
  <Override PartName="/ppt/theme/theme6.xml" ContentType="application/vnd.openxmlformats-officedocument.theme+xml"/>
  <Override PartName="/ppt/theme/theme7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9" r:id="rId1"/>
    <p:sldMasterId id="2147483655" r:id="rId2"/>
    <p:sldMasterId id="2147483657" r:id="rId3"/>
    <p:sldMasterId id="2147483659" r:id="rId4"/>
    <p:sldMasterId id="2147483661" r:id="rId5"/>
  </p:sldMasterIdLst>
  <p:notesMasterIdLst>
    <p:notesMasterId r:id="rId18"/>
  </p:notesMasterIdLst>
  <p:handoutMasterIdLst>
    <p:handoutMasterId r:id="rId19"/>
  </p:handoutMasterIdLst>
  <p:sldIdLst>
    <p:sldId id="457" r:id="rId6"/>
    <p:sldId id="458" r:id="rId7"/>
    <p:sldId id="459" r:id="rId8"/>
    <p:sldId id="460" r:id="rId9"/>
    <p:sldId id="351" r:id="rId10"/>
    <p:sldId id="353" r:id="rId11"/>
    <p:sldId id="451" r:id="rId12"/>
    <p:sldId id="452" r:id="rId13"/>
    <p:sldId id="455" r:id="rId14"/>
    <p:sldId id="456" r:id="rId15"/>
    <p:sldId id="454" r:id="rId16"/>
    <p:sldId id="453" r:id="rId17"/>
  </p:sldIdLst>
  <p:sldSz cx="10693400" cy="7561263"/>
  <p:notesSz cx="7099300" cy="10234613"/>
  <p:defaultTextStyle>
    <a:defPPr>
      <a:defRPr lang="en-US"/>
    </a:defPPr>
    <a:lvl1pPr algn="l" defTabSz="104298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1pPr>
    <a:lvl2pPr marL="520700" indent="-63500" algn="l" defTabSz="104298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2pPr>
    <a:lvl3pPr marL="1042988" indent="-128588" algn="l" defTabSz="104298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3pPr>
    <a:lvl4pPr marL="1563688" indent="-192088" algn="l" defTabSz="104298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4pPr>
    <a:lvl5pPr marL="2085975" indent="-257175" algn="l" defTabSz="1042988" rtl="0" fontAlgn="base">
      <a:spcBef>
        <a:spcPct val="0"/>
      </a:spcBef>
      <a:spcAft>
        <a:spcPct val="0"/>
      </a:spcAft>
      <a:defRPr sz="21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1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1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1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1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82">
          <p15:clr>
            <a:srgbClr val="A4A3A4"/>
          </p15:clr>
        </p15:guide>
        <p15:guide id="2" pos="345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24">
          <p15:clr>
            <a:srgbClr val="A4A3A4"/>
          </p15:clr>
        </p15:guide>
        <p15:guide id="2" pos="2236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Woodbridge, Zoe" initials="WZ" lastIdx="3" clrIdx="0">
    <p:extLst>
      <p:ext uri="{19B8F6BF-5375-455C-9EA6-DF929625EA0E}">
        <p15:presenceInfo xmlns:p15="http://schemas.microsoft.com/office/powerpoint/2012/main" userId="S-1-5-21-1757981266-1078081533-725345543-121405" providerId="AD"/>
      </p:ext>
    </p:extLst>
  </p:cmAuthor>
  <p:cmAuthor id="2" name="Reece, Elise" initials="RE" lastIdx="3" clrIdx="1">
    <p:extLst>
      <p:ext uri="{19B8F6BF-5375-455C-9EA6-DF929625EA0E}">
        <p15:presenceInfo xmlns:p15="http://schemas.microsoft.com/office/powerpoint/2012/main" userId="S-1-5-21-1757981266-1078081533-725345543-55811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B5AF7"/>
    <a:srgbClr val="FFCC00"/>
    <a:srgbClr val="0827C4"/>
    <a:srgbClr val="865D5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ED083AE6-46FA-4A59-8FB0-9F97EB10719F}" styleName="Light Style 3 - Accent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997" autoAdjust="0"/>
    <p:restoredTop sz="99756" autoAdjust="0"/>
  </p:normalViewPr>
  <p:slideViewPr>
    <p:cSldViewPr>
      <p:cViewPr varScale="1">
        <p:scale>
          <a:sx n="76" d="100"/>
          <a:sy n="76" d="100"/>
        </p:scale>
        <p:origin x="53" y="101"/>
      </p:cViewPr>
      <p:guideLst>
        <p:guide orient="horz" pos="2382"/>
        <p:guide pos="345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2" d="100"/>
        <a:sy n="122" d="100"/>
      </p:scale>
      <p:origin x="0" y="0"/>
    </p:cViewPr>
  </p:sorterViewPr>
  <p:notesViewPr>
    <p:cSldViewPr>
      <p:cViewPr varScale="1">
        <p:scale>
          <a:sx n="80" d="100"/>
          <a:sy n="80" d="100"/>
        </p:scale>
        <p:origin x="-2022" y="-102"/>
      </p:cViewPr>
      <p:guideLst>
        <p:guide orient="horz" pos="3224"/>
        <p:guide pos="2236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notesMaster" Target="notesMasters/notesMaster1.xml"/><Relationship Id="rId3" Type="http://schemas.openxmlformats.org/officeDocument/2006/relationships/slideMaster" Target="slideMasters/slideMaster3.xml"/><Relationship Id="rId21" Type="http://schemas.openxmlformats.org/officeDocument/2006/relationships/presProps" Target="presProps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1.xml"/><Relationship Id="rId20" Type="http://schemas.openxmlformats.org/officeDocument/2006/relationships/commentAuthors" Target="commentAuthor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4" Type="http://schemas.openxmlformats.org/officeDocument/2006/relationships/tableStyles" Target="tableStyles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10.xml"/><Relationship Id="rId23" Type="http://schemas.openxmlformats.org/officeDocument/2006/relationships/theme" Target="theme/theme1.xml"/><Relationship Id="rId10" Type="http://schemas.openxmlformats.org/officeDocument/2006/relationships/slide" Target="slides/slide5.xml"/><Relationship Id="rId19" Type="http://schemas.openxmlformats.org/officeDocument/2006/relationships/handoutMaster" Target="handoutMasters/handoutMaster1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7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575" cy="511175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l" defTabSz="1129770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021138" y="0"/>
            <a:ext cx="3076575" cy="511175"/>
          </a:xfrm>
          <a:prstGeom prst="rect">
            <a:avLst/>
          </a:prstGeom>
        </p:spPr>
        <p:txBody>
          <a:bodyPr vert="horz" lIns="99048" tIns="49524" rIns="99048" bIns="49524" rtlCol="0"/>
          <a:lstStyle>
            <a:lvl1pPr algn="r" defTabSz="1129770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fld id="{C1ED2F1C-12AF-47D1-B5EF-30FE13A16906}" type="datetimeFigureOut">
              <a:rPr lang="en-US"/>
              <a:pPr>
                <a:defRPr/>
              </a:pPr>
              <a:t>6/15/2020</a:t>
            </a:fld>
            <a:endParaRPr lang="en-GB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721850"/>
            <a:ext cx="3076575" cy="511175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l" defTabSz="1129770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endParaRPr lang="en-GB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021138" y="9721850"/>
            <a:ext cx="3076575" cy="511175"/>
          </a:xfrm>
          <a:prstGeom prst="rect">
            <a:avLst/>
          </a:prstGeom>
        </p:spPr>
        <p:txBody>
          <a:bodyPr vert="horz" lIns="99048" tIns="49524" rIns="99048" bIns="49524" rtlCol="0" anchor="b"/>
          <a:lstStyle>
            <a:lvl1pPr algn="r" defTabSz="1129770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</a:defRPr>
            </a:lvl1pPr>
          </a:lstStyle>
          <a:p>
            <a:pPr>
              <a:defRPr/>
            </a:pPr>
            <a:fld id="{865A8704-D3A7-4634-93AD-AB357F3544DF}" type="slidenum">
              <a:rPr lang="en-GB"/>
              <a:pPr>
                <a:defRPr/>
              </a:pPr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42381143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6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6575" cy="5111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21138" y="0"/>
            <a:ext cx="3076575" cy="5111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F0CF3B-5679-454D-A9DA-070D0E1A0352}" type="datetimeFigureOut">
              <a:rPr lang="en-GB" smtClean="0"/>
              <a:t>15/06/2020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836613" y="768350"/>
            <a:ext cx="5426075" cy="38369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9613" y="4860925"/>
            <a:ext cx="5680075" cy="4605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6575" cy="5111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21138" y="9721850"/>
            <a:ext cx="3076575" cy="5111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0A586C-864B-42E0-80CC-0BD65685FA4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9997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jpe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" Target="../slides/slide5.xml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5.xml"/><Relationship Id="rId4" Type="http://schemas.openxmlformats.org/officeDocument/2006/relationships/image" Target="../media/image1.jpeg"/></Relationships>
</file>

<file path=ppt/slideMasters/_rels/slideMaster3.xml.rels><?xml version="1.0" encoding="UTF-8" standalone="yes"?>
<Relationships xmlns="http://schemas.openxmlformats.org/package/2006/relationships"><Relationship Id="rId3" Type="http://schemas.openxmlformats.org/officeDocument/2006/relationships/slide" Target="../slides/slide6.xml"/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1.jpeg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slide" Target="../slides/slide5.xml"/><Relationship Id="rId2" Type="http://schemas.openxmlformats.org/officeDocument/2006/relationships/theme" Target="../theme/theme4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.jpeg"/></Relationships>
</file>

<file path=ppt/slideMasters/_rels/slideMaster5.xml.rels><?xml version="1.0" encoding="UTF-8" standalone="yes"?>
<Relationships xmlns="http://schemas.openxmlformats.org/package/2006/relationships"><Relationship Id="rId3" Type="http://schemas.openxmlformats.org/officeDocument/2006/relationships/slide" Target="../slides/slide5.xml"/><Relationship Id="rId2" Type="http://schemas.openxmlformats.org/officeDocument/2006/relationships/theme" Target="../theme/theme5.xml"/><Relationship Id="rId1" Type="http://schemas.openxmlformats.org/officeDocument/2006/relationships/slideLayout" Target="../slideLayouts/slideLayout8.xml"/><Relationship Id="rId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120315" y="1181427"/>
          <a:ext cx="10441360" cy="5986045"/>
        </p:xfrm>
        <a:graphic>
          <a:graphicData uri="http://schemas.openxmlformats.org/drawingml/2006/table">
            <a:tbl>
              <a:tblPr firstRow="1" bandRow="1">
                <a:effectLst/>
                <a:tableStyleId>{5940675A-B579-460E-94D1-54222C63F5DA}</a:tableStyleId>
              </a:tblPr>
              <a:tblGrid>
                <a:gridCol w="104413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4413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4413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441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4413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441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44136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04413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044136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044136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</a:tblGrid>
              <a:tr h="1197209"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 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Wk3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Wk4 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Wk5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sz="800" b="0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Wk6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sz="800" b="0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Wk7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sz="800" b="0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Wk8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sz="800" b="0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Wk9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Wk10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97209"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Wk11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Wk12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Wk13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Wk14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Wk15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Wk16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Wk17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Wk18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Wk19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Wk20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dirty="0"/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97209"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Wk21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Wk22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Wk23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Wk24 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Wk25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Wk26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Wk27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Wk28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Wk29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Wk30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dirty="0"/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97209"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Wk31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Wk32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endParaRPr lang="en-GB" sz="800" b="1" i="0" u="sng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Wk33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Wk34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Wk35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Wk36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Wk37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Wk38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Wk39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Wk40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dirty="0"/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97209">
                <a:tc>
                  <a:txBody>
                    <a:bodyPr/>
                    <a:lstStyle/>
                    <a:p>
                      <a:r>
                        <a:rPr lang="en-GB" sz="800" b="1" i="0" baseline="0" dirty="0">
                          <a:latin typeface="Verdana" pitchFamily="34" charset="0"/>
                        </a:rPr>
                        <a:t> </a:t>
                      </a: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Wk41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Wk42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Wk43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algn="ctr"/>
                      <a:r>
                        <a:rPr lang="en-GB" sz="800" b="1" i="0" u="sng" baseline="0" dirty="0">
                          <a:latin typeface="Verdana" pitchFamily="34" charset="0"/>
                        </a:rPr>
                        <a:t>Wk44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l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GB" sz="800" b="1" i="0" baseline="0" dirty="0">
                        <a:latin typeface="Verdana" pitchFamily="34" charset="0"/>
                      </a:endParaRPr>
                    </a:p>
                    <a:p>
                      <a:pPr marL="0" marR="0" indent="0" algn="ctr" defTabSz="1042993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800" b="1" i="0" u="sng" baseline="0" dirty="0">
                          <a:latin typeface="Verdana" pitchFamily="34" charset="0"/>
                        </a:rPr>
                        <a:t>Wk45</a:t>
                      </a:r>
                      <a:endParaRPr lang="en-GB" sz="800" b="0" i="0" u="sng" baseline="0" dirty="0">
                        <a:latin typeface="Verdana" pitchFamily="34" charset="0"/>
                      </a:endParaRPr>
                    </a:p>
                    <a:p>
                      <a:endParaRPr lang="en-GB" dirty="0"/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GB" sz="800" b="1" i="0" baseline="0" dirty="0">
                        <a:latin typeface="Verdana" pitchFamily="34" charset="0"/>
                      </a:endParaRPr>
                    </a:p>
                  </a:txBody>
                  <a:tcPr marL="54000" marR="54000" marT="50408" marB="50408">
                    <a:cell3D prstMaterial="dkEdge">
                      <a:bevel/>
                      <a:lightRig rig="flood" dir="t"/>
                    </a:cell3D>
                    <a:solidFill>
                      <a:schemeClr val="bg1">
                        <a:lumMod val="95000"/>
                        <a:alpha val="2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028" name="TextBox 4"/>
          <p:cNvSpPr txBox="1">
            <a:spLocks noChangeArrowheads="1"/>
          </p:cNvSpPr>
          <p:nvPr userDrawn="1"/>
        </p:nvSpPr>
        <p:spPr bwMode="auto">
          <a:xfrm>
            <a:off x="125413" y="1189038"/>
            <a:ext cx="4103687" cy="1793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/>
              <a:t>SEPTEMBER</a:t>
            </a:r>
          </a:p>
        </p:txBody>
      </p:sp>
      <p:sp>
        <p:nvSpPr>
          <p:cNvPr id="1029" name="TextBox 5"/>
          <p:cNvSpPr txBox="1">
            <a:spLocks noChangeArrowheads="1"/>
          </p:cNvSpPr>
          <p:nvPr userDrawn="1"/>
        </p:nvSpPr>
        <p:spPr bwMode="auto">
          <a:xfrm>
            <a:off x="4211638" y="1187450"/>
            <a:ext cx="4645025" cy="180975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>
                <a:solidFill>
                  <a:schemeClr val="bg1"/>
                </a:solidFill>
              </a:rPr>
              <a:t>OCTOBER</a:t>
            </a:r>
          </a:p>
        </p:txBody>
      </p:sp>
      <p:sp>
        <p:nvSpPr>
          <p:cNvPr id="1030" name="TextBox 7"/>
          <p:cNvSpPr txBox="1">
            <a:spLocks noChangeArrowheads="1"/>
          </p:cNvSpPr>
          <p:nvPr userDrawn="1"/>
        </p:nvSpPr>
        <p:spPr bwMode="auto">
          <a:xfrm>
            <a:off x="8856663" y="1187450"/>
            <a:ext cx="1709737" cy="180975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/>
              <a:t>NOVEMBER</a:t>
            </a:r>
          </a:p>
        </p:txBody>
      </p:sp>
      <p:sp>
        <p:nvSpPr>
          <p:cNvPr id="1031" name="TextBox 8"/>
          <p:cNvSpPr txBox="1">
            <a:spLocks noChangeArrowheads="1"/>
          </p:cNvSpPr>
          <p:nvPr userDrawn="1"/>
        </p:nvSpPr>
        <p:spPr bwMode="auto">
          <a:xfrm>
            <a:off x="107950" y="2376488"/>
            <a:ext cx="2700338" cy="1793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/>
              <a:t>NOVEMBER</a:t>
            </a:r>
          </a:p>
        </p:txBody>
      </p:sp>
      <p:sp>
        <p:nvSpPr>
          <p:cNvPr id="1032" name="TextBox 9"/>
          <p:cNvSpPr txBox="1">
            <a:spLocks noChangeArrowheads="1"/>
          </p:cNvSpPr>
          <p:nvPr userDrawn="1"/>
        </p:nvSpPr>
        <p:spPr bwMode="auto">
          <a:xfrm>
            <a:off x="2808288" y="2376488"/>
            <a:ext cx="4498975" cy="179387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>
                <a:solidFill>
                  <a:schemeClr val="bg1"/>
                </a:solidFill>
              </a:rPr>
              <a:t>DECEMBER</a:t>
            </a:r>
          </a:p>
        </p:txBody>
      </p:sp>
      <p:sp>
        <p:nvSpPr>
          <p:cNvPr id="1033" name="TextBox 10"/>
          <p:cNvSpPr txBox="1">
            <a:spLocks noChangeArrowheads="1"/>
          </p:cNvSpPr>
          <p:nvPr userDrawn="1"/>
        </p:nvSpPr>
        <p:spPr bwMode="auto">
          <a:xfrm>
            <a:off x="7289800" y="2376488"/>
            <a:ext cx="3276600" cy="1793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/>
              <a:t>JANUARY</a:t>
            </a:r>
          </a:p>
        </p:txBody>
      </p:sp>
      <p:sp>
        <p:nvSpPr>
          <p:cNvPr id="1034" name="TextBox 11"/>
          <p:cNvSpPr txBox="1">
            <a:spLocks noChangeArrowheads="1"/>
          </p:cNvSpPr>
          <p:nvPr userDrawn="1"/>
        </p:nvSpPr>
        <p:spPr bwMode="auto">
          <a:xfrm>
            <a:off x="125413" y="3563938"/>
            <a:ext cx="1260475" cy="1793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/>
              <a:t>JANUARY</a:t>
            </a:r>
          </a:p>
        </p:txBody>
      </p:sp>
      <p:sp>
        <p:nvSpPr>
          <p:cNvPr id="1035" name="TextBox 12"/>
          <p:cNvSpPr txBox="1">
            <a:spLocks noChangeArrowheads="1"/>
          </p:cNvSpPr>
          <p:nvPr userDrawn="1"/>
        </p:nvSpPr>
        <p:spPr bwMode="auto">
          <a:xfrm>
            <a:off x="1368425" y="3563938"/>
            <a:ext cx="4175125" cy="179387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>
                <a:solidFill>
                  <a:schemeClr val="bg1"/>
                </a:solidFill>
              </a:rPr>
              <a:t>FEBRUARY</a:t>
            </a:r>
          </a:p>
        </p:txBody>
      </p:sp>
      <p:sp>
        <p:nvSpPr>
          <p:cNvPr id="1036" name="TextBox 13"/>
          <p:cNvSpPr txBox="1">
            <a:spLocks noChangeArrowheads="1"/>
          </p:cNvSpPr>
          <p:nvPr userDrawn="1"/>
        </p:nvSpPr>
        <p:spPr bwMode="auto">
          <a:xfrm>
            <a:off x="5543550" y="3563938"/>
            <a:ext cx="4500563" cy="1793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/>
              <a:t>MARCH</a:t>
            </a:r>
          </a:p>
        </p:txBody>
      </p:sp>
      <p:sp>
        <p:nvSpPr>
          <p:cNvPr id="1037" name="TextBox 14"/>
          <p:cNvSpPr txBox="1">
            <a:spLocks noChangeArrowheads="1"/>
          </p:cNvSpPr>
          <p:nvPr userDrawn="1"/>
        </p:nvSpPr>
        <p:spPr bwMode="auto">
          <a:xfrm>
            <a:off x="10044113" y="3563938"/>
            <a:ext cx="522287" cy="180975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endParaRPr lang="en-GB" sz="1000" b="1" dirty="0">
              <a:solidFill>
                <a:schemeClr val="bg1"/>
              </a:solidFill>
            </a:endParaRPr>
          </a:p>
        </p:txBody>
      </p:sp>
      <p:sp>
        <p:nvSpPr>
          <p:cNvPr id="1038" name="TextBox 15"/>
          <p:cNvSpPr txBox="1">
            <a:spLocks noChangeArrowheads="1"/>
          </p:cNvSpPr>
          <p:nvPr userDrawn="1"/>
        </p:nvSpPr>
        <p:spPr bwMode="auto">
          <a:xfrm>
            <a:off x="125413" y="4770438"/>
            <a:ext cx="3816350" cy="179387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>
                <a:solidFill>
                  <a:schemeClr val="bg1"/>
                </a:solidFill>
              </a:rPr>
              <a:t>APRIL</a:t>
            </a:r>
          </a:p>
        </p:txBody>
      </p:sp>
      <p:sp>
        <p:nvSpPr>
          <p:cNvPr id="1039" name="TextBox 16"/>
          <p:cNvSpPr txBox="1">
            <a:spLocks noChangeArrowheads="1"/>
          </p:cNvSpPr>
          <p:nvPr userDrawn="1"/>
        </p:nvSpPr>
        <p:spPr bwMode="auto">
          <a:xfrm>
            <a:off x="3924300" y="4770438"/>
            <a:ext cx="4498975" cy="179387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/>
              <a:t>MAY</a:t>
            </a:r>
          </a:p>
        </p:txBody>
      </p:sp>
      <p:sp>
        <p:nvSpPr>
          <p:cNvPr id="1040" name="TextBox 17"/>
          <p:cNvSpPr txBox="1">
            <a:spLocks noChangeArrowheads="1"/>
          </p:cNvSpPr>
          <p:nvPr userDrawn="1"/>
        </p:nvSpPr>
        <p:spPr bwMode="auto">
          <a:xfrm>
            <a:off x="8423275" y="4770438"/>
            <a:ext cx="2124075" cy="179387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>
                <a:solidFill>
                  <a:schemeClr val="bg1"/>
                </a:solidFill>
              </a:rPr>
              <a:t>JUNE</a:t>
            </a:r>
          </a:p>
        </p:txBody>
      </p:sp>
      <p:sp>
        <p:nvSpPr>
          <p:cNvPr id="1041" name="TextBox 18"/>
          <p:cNvSpPr txBox="1">
            <a:spLocks noChangeArrowheads="1"/>
          </p:cNvSpPr>
          <p:nvPr userDrawn="1"/>
        </p:nvSpPr>
        <p:spPr bwMode="auto">
          <a:xfrm>
            <a:off x="107950" y="5975350"/>
            <a:ext cx="2339975" cy="180975"/>
          </a:xfrm>
          <a:prstGeom prst="rect">
            <a:avLst/>
          </a:prstGeom>
          <a:solidFill>
            <a:schemeClr val="tx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>
                <a:solidFill>
                  <a:schemeClr val="bg1"/>
                </a:solidFill>
              </a:rPr>
              <a:t>JUNE</a:t>
            </a:r>
          </a:p>
        </p:txBody>
      </p:sp>
      <p:sp>
        <p:nvSpPr>
          <p:cNvPr id="1042" name="TextBox 19"/>
          <p:cNvSpPr txBox="1">
            <a:spLocks noChangeArrowheads="1"/>
          </p:cNvSpPr>
          <p:nvPr userDrawn="1"/>
        </p:nvSpPr>
        <p:spPr bwMode="auto">
          <a:xfrm>
            <a:off x="2411413" y="5975350"/>
            <a:ext cx="2916237" cy="180975"/>
          </a:xfrm>
          <a:prstGeom prst="rect">
            <a:avLst/>
          </a:prstGeom>
          <a:solidFill>
            <a:schemeClr val="bg1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anchor="ctr" anchorCtr="1">
            <a:spAutoFit/>
          </a:bodyPr>
          <a:lstStyle>
            <a:lvl1pPr eaLnBrk="0" hangingPunct="0">
              <a:defRPr sz="21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21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21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1042988" eaLnBrk="0" fontAlgn="base" hangingPunct="0">
              <a:spcBef>
                <a:spcPct val="0"/>
              </a:spcBef>
              <a:spcAft>
                <a:spcPct val="0"/>
              </a:spcAft>
              <a:defRPr sz="21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defRPr/>
            </a:pPr>
            <a:r>
              <a:rPr lang="en-GB" sz="1000" b="1" dirty="0"/>
              <a:t>JULY</a:t>
            </a:r>
          </a:p>
        </p:txBody>
      </p:sp>
      <p:pic>
        <p:nvPicPr>
          <p:cNvPr id="2" name="Picture 19"/>
          <p:cNvPicPr>
            <a:picLocks noChangeAspect="1" noChangeArrowheads="1"/>
          </p:cNvPicPr>
          <p:nvPr userDrawn="1"/>
        </p:nvPicPr>
        <p:blipFill>
          <a:blip r:embed="rId6" cstate="print"/>
          <a:srcRect/>
          <a:stretch>
            <a:fillRect/>
          </a:stretch>
        </p:blipFill>
        <p:spPr bwMode="auto">
          <a:xfrm>
            <a:off x="8867775" y="180975"/>
            <a:ext cx="1685925" cy="588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</p:sldLayoutIdLst>
  <p:txStyles>
    <p:titleStyle>
      <a:lvl1pPr algn="ctr" defTabSz="1042988" rtl="0" eaLnBrk="0" fontAlgn="base" hangingPunct="0">
        <a:spcBef>
          <a:spcPct val="0"/>
        </a:spcBef>
        <a:spcAft>
          <a:spcPct val="0"/>
        </a:spcAft>
        <a:defRPr sz="50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1042988" rtl="0" eaLnBrk="0" fontAlgn="base" hangingPunct="0">
        <a:spcBef>
          <a:spcPct val="0"/>
        </a:spcBef>
        <a:spcAft>
          <a:spcPct val="0"/>
        </a:spcAft>
        <a:defRPr sz="5000">
          <a:solidFill>
            <a:schemeClr val="tx1"/>
          </a:solidFill>
          <a:latin typeface="Calibri" pitchFamily="34" charset="0"/>
        </a:defRPr>
      </a:lvl2pPr>
      <a:lvl3pPr algn="ctr" defTabSz="1042988" rtl="0" eaLnBrk="0" fontAlgn="base" hangingPunct="0">
        <a:spcBef>
          <a:spcPct val="0"/>
        </a:spcBef>
        <a:spcAft>
          <a:spcPct val="0"/>
        </a:spcAft>
        <a:defRPr sz="5000">
          <a:solidFill>
            <a:schemeClr val="tx1"/>
          </a:solidFill>
          <a:latin typeface="Calibri" pitchFamily="34" charset="0"/>
        </a:defRPr>
      </a:lvl3pPr>
      <a:lvl4pPr algn="ctr" defTabSz="1042988" rtl="0" eaLnBrk="0" fontAlgn="base" hangingPunct="0">
        <a:spcBef>
          <a:spcPct val="0"/>
        </a:spcBef>
        <a:spcAft>
          <a:spcPct val="0"/>
        </a:spcAft>
        <a:defRPr sz="5000">
          <a:solidFill>
            <a:schemeClr val="tx1"/>
          </a:solidFill>
          <a:latin typeface="Calibri" pitchFamily="34" charset="0"/>
        </a:defRPr>
      </a:lvl4pPr>
      <a:lvl5pPr algn="ctr" defTabSz="1042988" rtl="0" eaLnBrk="0" fontAlgn="base" hangingPunct="0">
        <a:spcBef>
          <a:spcPct val="0"/>
        </a:spcBef>
        <a:spcAft>
          <a:spcPct val="0"/>
        </a:spcAft>
        <a:defRPr sz="5000">
          <a:solidFill>
            <a:schemeClr val="tx1"/>
          </a:solidFill>
          <a:latin typeface="Calibri" pitchFamily="34" charset="0"/>
        </a:defRPr>
      </a:lvl5pPr>
      <a:lvl6pPr marL="457200" algn="ctr" defTabSz="1042988" rtl="0" fontAlgn="base">
        <a:spcBef>
          <a:spcPct val="0"/>
        </a:spcBef>
        <a:spcAft>
          <a:spcPct val="0"/>
        </a:spcAft>
        <a:defRPr sz="5000">
          <a:solidFill>
            <a:schemeClr val="tx1"/>
          </a:solidFill>
          <a:latin typeface="Calibri" pitchFamily="34" charset="0"/>
        </a:defRPr>
      </a:lvl6pPr>
      <a:lvl7pPr marL="914400" algn="ctr" defTabSz="1042988" rtl="0" fontAlgn="base">
        <a:spcBef>
          <a:spcPct val="0"/>
        </a:spcBef>
        <a:spcAft>
          <a:spcPct val="0"/>
        </a:spcAft>
        <a:defRPr sz="5000">
          <a:solidFill>
            <a:schemeClr val="tx1"/>
          </a:solidFill>
          <a:latin typeface="Calibri" pitchFamily="34" charset="0"/>
        </a:defRPr>
      </a:lvl7pPr>
      <a:lvl8pPr marL="1371600" algn="ctr" defTabSz="1042988" rtl="0" fontAlgn="base">
        <a:spcBef>
          <a:spcPct val="0"/>
        </a:spcBef>
        <a:spcAft>
          <a:spcPct val="0"/>
        </a:spcAft>
        <a:defRPr sz="5000">
          <a:solidFill>
            <a:schemeClr val="tx1"/>
          </a:solidFill>
          <a:latin typeface="Calibri" pitchFamily="34" charset="0"/>
        </a:defRPr>
      </a:lvl8pPr>
      <a:lvl9pPr marL="1828800" algn="ctr" defTabSz="1042988" rtl="0" fontAlgn="base">
        <a:spcBef>
          <a:spcPct val="0"/>
        </a:spcBef>
        <a:spcAft>
          <a:spcPct val="0"/>
        </a:spcAft>
        <a:defRPr sz="5000">
          <a:solidFill>
            <a:schemeClr val="tx1"/>
          </a:solidFill>
          <a:latin typeface="Calibri" pitchFamily="34" charset="0"/>
        </a:defRPr>
      </a:lvl9pPr>
    </p:titleStyle>
    <p:bodyStyle>
      <a:lvl1pPr marL="390525" indent="-390525" algn="l" defTabSz="1042988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846138" indent="-325438" algn="l" defTabSz="1042988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3300" kern="1200">
          <a:solidFill>
            <a:schemeClr val="tx1"/>
          </a:solidFill>
          <a:latin typeface="+mn-lt"/>
          <a:ea typeface="+mn-ea"/>
          <a:cs typeface="+mn-cs"/>
        </a:defRPr>
      </a:lvl2pPr>
      <a:lvl3pPr marL="1303338" indent="-260350" algn="l" defTabSz="1042988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1824038" indent="-260350" algn="l" defTabSz="1042988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46325" indent="-260350" algn="l" defTabSz="1042988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68229" indent="-260748" algn="l" defTabSz="1042993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389725" indent="-260748" algn="l" defTabSz="1042993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3911222" indent="-260748" algn="l" defTabSz="1042993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432718" indent="-260748" algn="l" defTabSz="1042993" rtl="0" eaLnBrk="1" latinLnBrk="0" hangingPunct="1">
        <a:spcBef>
          <a:spcPct val="20000"/>
        </a:spcBef>
        <a:buFont typeface="Arial" pitchFamily="34" charset="0"/>
        <a:buChar char="•"/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42993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21496" algn="l" defTabSz="1042993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1042993" algn="l" defTabSz="1042993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564489" algn="l" defTabSz="1042993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85984" algn="l" defTabSz="1042993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607481" algn="l" defTabSz="1042993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3128977" algn="l" defTabSz="1042993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650473" algn="l" defTabSz="1042993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4171970" algn="l" defTabSz="1042993" rtl="0" eaLnBrk="1" latinLnBrk="0" hangingPunct="1">
        <a:defRPr sz="21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1065213"/>
            <a:ext cx="10693400" cy="6496050"/>
          </a:xfrm>
          <a:prstGeom prst="rect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tabLst>
                <a:tab pos="2959100" algn="l"/>
              </a:tabLst>
              <a:defRPr/>
            </a:pPr>
            <a:endParaRPr lang="en-GB" dirty="0"/>
          </a:p>
        </p:txBody>
      </p:sp>
      <p:sp>
        <p:nvSpPr>
          <p:cNvPr id="22" name="TextBox 21"/>
          <p:cNvSpPr txBox="1"/>
          <p:nvPr/>
        </p:nvSpPr>
        <p:spPr>
          <a:xfrm>
            <a:off x="9809825" y="7191931"/>
            <a:ext cx="877163" cy="338554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600" b="1" dirty="0">
                <a:solidFill>
                  <a:srgbClr val="FF0000">
                    <a:alpha val="25000"/>
                  </a:srgbClr>
                </a:solidFill>
                <a:latin typeface="Verdana" pitchFamily="34" charset="0"/>
              </a:rPr>
              <a:t>Unit 3</a:t>
            </a:r>
          </a:p>
        </p:txBody>
      </p:sp>
      <p:sp>
        <p:nvSpPr>
          <p:cNvPr id="23" name="Rounded Rectangle 22">
            <a:hlinkClick r:id="rId3" action="ppaction://hlinksldjump"/>
          </p:cNvPr>
          <p:cNvSpPr/>
          <p:nvPr/>
        </p:nvSpPr>
        <p:spPr>
          <a:xfrm>
            <a:off x="540690" y="7108721"/>
            <a:ext cx="2143140" cy="285752"/>
          </a:xfrm>
          <a:prstGeom prst="roundRect">
            <a:avLst/>
          </a:prstGeom>
          <a:gradFill>
            <a:gsLst>
              <a:gs pos="0">
                <a:srgbClr val="FF0000"/>
              </a:gs>
              <a:gs pos="80000">
                <a:schemeClr val="accent2">
                  <a:shade val="93000"/>
                  <a:satMod val="130000"/>
                </a:schemeClr>
              </a:gs>
              <a:gs pos="100000">
                <a:schemeClr val="accent2">
                  <a:shade val="94000"/>
                  <a:satMod val="135000"/>
                </a:schemeClr>
              </a:gs>
            </a:gsLst>
          </a:gradFill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200" b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Return to Routemap</a:t>
            </a:r>
          </a:p>
        </p:txBody>
      </p:sp>
      <p:pic>
        <p:nvPicPr>
          <p:cNvPr id="3079" name="Picture 5"/>
          <p:cNvPicPr>
            <a:picLocks noChangeAspect="1" noChangeArrowheads="1"/>
          </p:cNvPicPr>
          <p:nvPr userDrawn="1"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8875713" y="180975"/>
            <a:ext cx="1685925" cy="588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1065213"/>
            <a:ext cx="10693400" cy="6496050"/>
          </a:xfrm>
          <a:prstGeom prst="rect">
            <a:avLst/>
          </a:prstGeom>
          <a:solidFill>
            <a:srgbClr val="FF000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tabLst>
                <a:tab pos="2959100" algn="l"/>
              </a:tabLst>
              <a:defRPr/>
            </a:pPr>
            <a:endParaRPr lang="en-GB" dirty="0"/>
          </a:p>
        </p:txBody>
      </p:sp>
      <p:sp>
        <p:nvSpPr>
          <p:cNvPr id="22" name="TextBox 21"/>
          <p:cNvSpPr txBox="1"/>
          <p:nvPr/>
        </p:nvSpPr>
        <p:spPr>
          <a:xfrm>
            <a:off x="9809825" y="7191931"/>
            <a:ext cx="877163" cy="338554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600" b="1" dirty="0">
                <a:solidFill>
                  <a:srgbClr val="FF0000">
                    <a:alpha val="25000"/>
                  </a:srgbClr>
                </a:solidFill>
                <a:latin typeface="Verdana" pitchFamily="34" charset="0"/>
              </a:rPr>
              <a:t>Unit 3</a:t>
            </a:r>
          </a:p>
        </p:txBody>
      </p:sp>
      <p:sp>
        <p:nvSpPr>
          <p:cNvPr id="23" name="Rounded Rectangle 22">
            <a:hlinkClick r:id="rId3" action="ppaction://hlinksldjump"/>
          </p:cNvPr>
          <p:cNvSpPr/>
          <p:nvPr/>
        </p:nvSpPr>
        <p:spPr>
          <a:xfrm>
            <a:off x="540690" y="7108721"/>
            <a:ext cx="2143140" cy="285752"/>
          </a:xfrm>
          <a:prstGeom prst="roundRect">
            <a:avLst/>
          </a:prstGeom>
          <a:gradFill>
            <a:gsLst>
              <a:gs pos="0">
                <a:srgbClr val="FF0000"/>
              </a:gs>
              <a:gs pos="80000">
                <a:schemeClr val="accent2">
                  <a:shade val="93000"/>
                  <a:satMod val="130000"/>
                </a:schemeClr>
              </a:gs>
              <a:gs pos="100000">
                <a:schemeClr val="accent2">
                  <a:shade val="94000"/>
                  <a:satMod val="135000"/>
                </a:schemeClr>
              </a:gs>
            </a:gsLst>
          </a:gradFill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200" b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Return to Routemap</a:t>
            </a:r>
          </a:p>
        </p:txBody>
      </p:sp>
      <p:pic>
        <p:nvPicPr>
          <p:cNvPr id="4103" name="Picture 5"/>
          <p:cNvPicPr>
            <a:picLocks noChangeAspect="1" noChangeArrowheads="1"/>
          </p:cNvPicPr>
          <p:nvPr userDrawn="1"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8802688" y="180975"/>
            <a:ext cx="1685925" cy="588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1065213"/>
            <a:ext cx="10693400" cy="6496050"/>
          </a:xfrm>
          <a:prstGeom prst="rect">
            <a:avLst/>
          </a:prstGeom>
          <a:solidFill>
            <a:srgbClr val="00B050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tabLst>
                <a:tab pos="2959100" algn="l"/>
              </a:tabLst>
              <a:defRPr/>
            </a:pPr>
            <a:endParaRPr lang="en-GB" dirty="0"/>
          </a:p>
        </p:txBody>
      </p:sp>
      <p:sp>
        <p:nvSpPr>
          <p:cNvPr id="22" name="TextBox 21"/>
          <p:cNvSpPr txBox="1"/>
          <p:nvPr/>
        </p:nvSpPr>
        <p:spPr>
          <a:xfrm>
            <a:off x="9809825" y="7191931"/>
            <a:ext cx="877163" cy="338554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600" b="1" dirty="0">
                <a:solidFill>
                  <a:srgbClr val="00B050">
                    <a:alpha val="25000"/>
                  </a:srgbClr>
                </a:solidFill>
                <a:latin typeface="Verdana" pitchFamily="34" charset="0"/>
              </a:rPr>
              <a:t>Unit 1</a:t>
            </a:r>
          </a:p>
        </p:txBody>
      </p:sp>
      <p:sp>
        <p:nvSpPr>
          <p:cNvPr id="5" name="Rounded Rectangle 4">
            <a:hlinkClick r:id="rId3" action="ppaction://hlinksldjump"/>
          </p:cNvPr>
          <p:cNvSpPr/>
          <p:nvPr/>
        </p:nvSpPr>
        <p:spPr>
          <a:xfrm>
            <a:off x="540690" y="7108721"/>
            <a:ext cx="2143140" cy="285752"/>
          </a:xfrm>
          <a:prstGeom prst="roundRect">
            <a:avLst/>
          </a:prstGeom>
          <a:solidFill>
            <a:srgbClr val="00B050"/>
          </a:solidFill>
          <a:ln/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200" b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Return to Routemap</a:t>
            </a:r>
          </a:p>
        </p:txBody>
      </p:sp>
      <p:pic>
        <p:nvPicPr>
          <p:cNvPr id="5127" name="Picture 5"/>
          <p:cNvPicPr>
            <a:picLocks noChangeAspect="1" noChangeArrowheads="1"/>
          </p:cNvPicPr>
          <p:nvPr userDrawn="1"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8802688" y="180975"/>
            <a:ext cx="1685925" cy="588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1065213"/>
            <a:ext cx="10693400" cy="6496050"/>
          </a:xfrm>
          <a:prstGeom prst="rect">
            <a:avLst/>
          </a:prstGeom>
          <a:solidFill>
            <a:srgbClr val="3B5AF7">
              <a:alpha val="15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tabLst>
                <a:tab pos="2959100" algn="l"/>
              </a:tabLst>
              <a:defRPr/>
            </a:pPr>
            <a:endParaRPr lang="en-GB" dirty="0"/>
          </a:p>
        </p:txBody>
      </p:sp>
      <p:sp>
        <p:nvSpPr>
          <p:cNvPr id="5" name="Rounded Rectangle 4">
            <a:hlinkClick r:id="rId3" action="ppaction://hlinksldjump"/>
          </p:cNvPr>
          <p:cNvSpPr/>
          <p:nvPr/>
        </p:nvSpPr>
        <p:spPr>
          <a:xfrm>
            <a:off x="540690" y="7108721"/>
            <a:ext cx="2143140" cy="285752"/>
          </a:xfrm>
          <a:prstGeom prst="roundRect">
            <a:avLst/>
          </a:prstGeom>
          <a:solidFill>
            <a:srgbClr val="3B5AF7"/>
          </a:solidFill>
          <a:ln/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1200" b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Return to Routemap</a:t>
            </a:r>
          </a:p>
        </p:txBody>
      </p:sp>
      <p:pic>
        <p:nvPicPr>
          <p:cNvPr id="6150" name="Picture 5"/>
          <p:cNvPicPr>
            <a:picLocks noChangeAspect="1" noChangeArrowheads="1"/>
          </p:cNvPicPr>
          <p:nvPr userDrawn="1"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8802688" y="180975"/>
            <a:ext cx="1685925" cy="588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" Target="slide6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slide" Target="slide6.xml"/><Relationship Id="rId3" Type="http://schemas.openxmlformats.org/officeDocument/2006/relationships/slide" Target="slide5.xml"/><Relationship Id="rId7" Type="http://schemas.openxmlformats.org/officeDocument/2006/relationships/slide" Target="slide11.xml"/><Relationship Id="rId2" Type="http://schemas.openxmlformats.org/officeDocument/2006/relationships/slide" Target="slide9.xml"/><Relationship Id="rId1" Type="http://schemas.openxmlformats.org/officeDocument/2006/relationships/slideLayout" Target="../slideLayouts/slideLayout1.xml"/><Relationship Id="rId6" Type="http://schemas.openxmlformats.org/officeDocument/2006/relationships/slide" Target="slide8.xml"/><Relationship Id="rId5" Type="http://schemas.openxmlformats.org/officeDocument/2006/relationships/slide" Target="slide4.xml"/><Relationship Id="rId4" Type="http://schemas.openxmlformats.org/officeDocument/2006/relationships/slide" Target="slide10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" Target="slide3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6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" Target="slide6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" Target="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 Diagonal Corner Rectangle 4">
            <a:hlinkClick r:id="" action="ppaction://noaction"/>
          </p:cNvPr>
          <p:cNvSpPr>
            <a:spLocks/>
          </p:cNvSpPr>
          <p:nvPr/>
        </p:nvSpPr>
        <p:spPr>
          <a:xfrm>
            <a:off x="2976665" y="1662113"/>
            <a:ext cx="1075468" cy="65881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Factors and multiples</a:t>
            </a:r>
          </a:p>
        </p:txBody>
      </p:sp>
      <p:grpSp>
        <p:nvGrpSpPr>
          <p:cNvPr id="8199" name="Group 41"/>
          <p:cNvGrpSpPr>
            <a:grpSpLocks/>
          </p:cNvGrpSpPr>
          <p:nvPr/>
        </p:nvGrpSpPr>
        <p:grpSpPr bwMode="auto">
          <a:xfrm>
            <a:off x="7437438" y="1662113"/>
            <a:ext cx="1038225" cy="657225"/>
            <a:chOff x="6389698" y="1189818"/>
            <a:chExt cx="1038230" cy="1181456"/>
          </a:xfrm>
        </p:grpSpPr>
        <p:sp>
          <p:nvSpPr>
            <p:cNvPr id="34" name="Holiday 7"/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40" name="Holiday"/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2" name="Round Diagonal Corner Rectangle 1">
            <a:hlinkClick r:id="" action="ppaction://noaction"/>
          </p:cNvPr>
          <p:cNvSpPr>
            <a:spLocks/>
          </p:cNvSpPr>
          <p:nvPr/>
        </p:nvSpPr>
        <p:spPr>
          <a:xfrm>
            <a:off x="5373688" y="1662113"/>
            <a:ext cx="1008062" cy="65881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Basic fractions</a:t>
            </a:r>
          </a:p>
        </p:txBody>
      </p:sp>
      <p:sp>
        <p:nvSpPr>
          <p:cNvPr id="3" name="Round Diagonal Corner Rectangle 2">
            <a:hlinkClick r:id="" action="ppaction://noaction"/>
          </p:cNvPr>
          <p:cNvSpPr>
            <a:spLocks/>
          </p:cNvSpPr>
          <p:nvPr/>
        </p:nvSpPr>
        <p:spPr>
          <a:xfrm>
            <a:off x="2242736" y="1665288"/>
            <a:ext cx="727700" cy="65783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Basic Number</a:t>
            </a:r>
            <a:endParaRPr lang="en-GB" sz="900" b="1" dirty="0">
              <a:solidFill>
                <a:schemeClr val="bg1">
                  <a:alpha val="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4" name="Round Diagonal Corner Rectangle 3">
            <a:hlinkClick r:id="" action="ppaction://noaction"/>
          </p:cNvPr>
          <p:cNvSpPr>
            <a:spLocks/>
          </p:cNvSpPr>
          <p:nvPr/>
        </p:nvSpPr>
        <p:spPr>
          <a:xfrm>
            <a:off x="7450931" y="2843188"/>
            <a:ext cx="996045" cy="65881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Basic percentages</a:t>
            </a:r>
          </a:p>
        </p:txBody>
      </p:sp>
      <p:sp>
        <p:nvSpPr>
          <p:cNvPr id="8205" name="TextBox 8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10</a:t>
            </a:r>
          </a:p>
        </p:txBody>
      </p:sp>
      <p:sp>
        <p:nvSpPr>
          <p:cNvPr id="8206" name="TextBox 9"/>
          <p:cNvSpPr txBox="1">
            <a:spLocks noChangeArrowheads="1"/>
          </p:cNvSpPr>
          <p:nvPr/>
        </p:nvSpPr>
        <p:spPr bwMode="auto">
          <a:xfrm>
            <a:off x="17463" y="393700"/>
            <a:ext cx="5893281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Mathematics (8300) 2-year foundation tier Route Map</a:t>
            </a:r>
            <a:endParaRPr lang="en-US" sz="1600" dirty="0"/>
          </a:p>
        </p:txBody>
      </p:sp>
      <p:sp>
        <p:nvSpPr>
          <p:cNvPr id="16" name="Round Diagonal Corner Rectangle 15">
            <a:hlinkClick r:id="" action="ppaction://noaction"/>
          </p:cNvPr>
          <p:cNvSpPr>
            <a:spLocks/>
          </p:cNvSpPr>
          <p:nvPr/>
        </p:nvSpPr>
        <p:spPr>
          <a:xfrm>
            <a:off x="9547085" y="5240528"/>
            <a:ext cx="979190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Measures</a:t>
            </a:r>
          </a:p>
        </p:txBody>
      </p:sp>
      <p:sp>
        <p:nvSpPr>
          <p:cNvPr id="19" name="Round Diagonal Corner Rectangle 18">
            <a:hlinkClick r:id="" action="ppaction://noaction"/>
          </p:cNvPr>
          <p:cNvSpPr>
            <a:spLocks/>
          </p:cNvSpPr>
          <p:nvPr/>
        </p:nvSpPr>
        <p:spPr>
          <a:xfrm>
            <a:off x="6437313" y="1662113"/>
            <a:ext cx="969962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Coordinates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and linear graphs</a:t>
            </a:r>
          </a:p>
        </p:txBody>
      </p:sp>
      <p:sp>
        <p:nvSpPr>
          <p:cNvPr id="26" name="Round Diagonal Corner Rectangle 25">
            <a:hlinkClick r:id="" action="ppaction://noaction"/>
          </p:cNvPr>
          <p:cNvSpPr>
            <a:spLocks/>
          </p:cNvSpPr>
          <p:nvPr/>
        </p:nvSpPr>
        <p:spPr>
          <a:xfrm>
            <a:off x="2246424" y="2843982"/>
            <a:ext cx="985837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Sequences</a:t>
            </a:r>
          </a:p>
        </p:txBody>
      </p:sp>
      <p:sp>
        <p:nvSpPr>
          <p:cNvPr id="8210" name="TextBox 51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8258175" y="722153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11</a:t>
            </a:r>
          </a:p>
        </p:txBody>
      </p:sp>
      <p:sp>
        <p:nvSpPr>
          <p:cNvPr id="53" name="Isosceles Triangle 52">
            <a:hlinkClick r:id="rId2" action="ppaction://hlinksldjump"/>
          </p:cNvPr>
          <p:cNvSpPr/>
          <p:nvPr/>
        </p:nvSpPr>
        <p:spPr>
          <a:xfrm rot="5400000">
            <a:off x="9240071" y="7227150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u="sng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85" name="November Exam 12"/>
          <p:cNvSpPr/>
          <p:nvPr/>
        </p:nvSpPr>
        <p:spPr>
          <a:xfrm>
            <a:off x="9451156" y="1188343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87" name="March Exam 26"/>
          <p:cNvSpPr/>
          <p:nvPr/>
        </p:nvSpPr>
        <p:spPr>
          <a:xfrm>
            <a:off x="6376403" y="3593582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89" name="November Exam 12"/>
          <p:cNvSpPr/>
          <p:nvPr/>
        </p:nvSpPr>
        <p:spPr>
          <a:xfrm>
            <a:off x="128569" y="6462834"/>
            <a:ext cx="1030323" cy="639318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0" name="November Exam 12"/>
          <p:cNvSpPr/>
          <p:nvPr/>
        </p:nvSpPr>
        <p:spPr>
          <a:xfrm>
            <a:off x="1124670" y="6472732"/>
            <a:ext cx="1062156" cy="639735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1" name="TextBox 90"/>
          <p:cNvSpPr txBox="1">
            <a:spLocks/>
          </p:cNvSpPr>
          <p:nvPr/>
        </p:nvSpPr>
        <p:spPr>
          <a:xfrm>
            <a:off x="160286" y="6540112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 and revision</a:t>
            </a:r>
          </a:p>
        </p:txBody>
      </p:sp>
      <p:sp>
        <p:nvSpPr>
          <p:cNvPr id="92" name="TextBox 91"/>
          <p:cNvSpPr txBox="1">
            <a:spLocks/>
          </p:cNvSpPr>
          <p:nvPr/>
        </p:nvSpPr>
        <p:spPr>
          <a:xfrm>
            <a:off x="1169459" y="6540112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 and revision</a:t>
            </a:r>
          </a:p>
        </p:txBody>
      </p:sp>
      <p:sp>
        <p:nvSpPr>
          <p:cNvPr id="94" name="Round Diagonal Corner Rectangle 93">
            <a:hlinkClick r:id="" action="ppaction://noaction"/>
          </p:cNvPr>
          <p:cNvSpPr>
            <a:spLocks/>
          </p:cNvSpPr>
          <p:nvPr/>
        </p:nvSpPr>
        <p:spPr>
          <a:xfrm>
            <a:off x="3278467" y="5236368"/>
            <a:ext cx="2023444" cy="661987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Transformations</a:t>
            </a:r>
          </a:p>
        </p:txBody>
      </p:sp>
      <p:sp>
        <p:nvSpPr>
          <p:cNvPr id="96" name="Round Diagonal Corner Rectangle 95">
            <a:hlinkClick r:id="" action="ppaction://noaction"/>
          </p:cNvPr>
          <p:cNvSpPr>
            <a:spLocks/>
          </p:cNvSpPr>
          <p:nvPr/>
        </p:nvSpPr>
        <p:spPr>
          <a:xfrm>
            <a:off x="9541160" y="1662113"/>
            <a:ext cx="990116" cy="65722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Rounding</a:t>
            </a:r>
          </a:p>
        </p:txBody>
      </p:sp>
      <p:sp>
        <p:nvSpPr>
          <p:cNvPr id="66" name="Round Diagonal Corner Rectangle 65">
            <a:hlinkClick r:id="" action="ppaction://noaction"/>
          </p:cNvPr>
          <p:cNvSpPr>
            <a:spLocks/>
          </p:cNvSpPr>
          <p:nvPr/>
        </p:nvSpPr>
        <p:spPr>
          <a:xfrm>
            <a:off x="7088683" y="4059263"/>
            <a:ext cx="1354361" cy="65881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Equations</a:t>
            </a:r>
          </a:p>
        </p:txBody>
      </p:sp>
      <p:sp>
        <p:nvSpPr>
          <p:cNvPr id="63" name="Round Diagonal Corner Rectangle 62">
            <a:hlinkClick r:id="" action="ppaction://noaction"/>
          </p:cNvPr>
          <p:cNvSpPr>
            <a:spLocks/>
          </p:cNvSpPr>
          <p:nvPr/>
        </p:nvSpPr>
        <p:spPr>
          <a:xfrm>
            <a:off x="8515635" y="1662113"/>
            <a:ext cx="969380" cy="658812"/>
          </a:xfrm>
          <a:prstGeom prst="round2DiagRect">
            <a:avLst>
              <a:gd name="adj1" fmla="val 16667"/>
              <a:gd name="adj2" fmla="val 0"/>
            </a:avLst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Basic Decimals</a:t>
            </a:r>
          </a:p>
        </p:txBody>
      </p:sp>
      <p:sp>
        <p:nvSpPr>
          <p:cNvPr id="64" name="Round Diagonal Corner Rectangle 63">
            <a:hlinkClick r:id="" action="ppaction://noaction"/>
          </p:cNvPr>
          <p:cNvSpPr>
            <a:spLocks/>
          </p:cNvSpPr>
          <p:nvPr/>
        </p:nvSpPr>
        <p:spPr>
          <a:xfrm>
            <a:off x="4069359" y="1662113"/>
            <a:ext cx="1248766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Basic algebra</a:t>
            </a:r>
          </a:p>
        </p:txBody>
      </p:sp>
      <p:sp>
        <p:nvSpPr>
          <p:cNvPr id="67" name="Round Diagonal Corner Rectangle 66">
            <a:hlinkClick r:id="" action="ppaction://noaction"/>
          </p:cNvPr>
          <p:cNvSpPr>
            <a:spLocks/>
          </p:cNvSpPr>
          <p:nvPr/>
        </p:nvSpPr>
        <p:spPr>
          <a:xfrm>
            <a:off x="161924" y="1668463"/>
            <a:ext cx="963731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Angles</a:t>
            </a:r>
          </a:p>
        </p:txBody>
      </p:sp>
      <p:sp>
        <p:nvSpPr>
          <p:cNvPr id="68" name="November Exam 12"/>
          <p:cNvSpPr/>
          <p:nvPr/>
        </p:nvSpPr>
        <p:spPr>
          <a:xfrm>
            <a:off x="3272137" y="2844527"/>
            <a:ext cx="994443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69" name="November Exam 12"/>
          <p:cNvSpPr/>
          <p:nvPr/>
        </p:nvSpPr>
        <p:spPr>
          <a:xfrm>
            <a:off x="4303691" y="2844527"/>
            <a:ext cx="1014433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70" name="TextBox 69"/>
          <p:cNvSpPr txBox="1">
            <a:spLocks/>
          </p:cNvSpPr>
          <p:nvPr/>
        </p:nvSpPr>
        <p:spPr>
          <a:xfrm>
            <a:off x="3259138" y="2916238"/>
            <a:ext cx="981185" cy="498475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Year 10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 and revision</a:t>
            </a:r>
          </a:p>
        </p:txBody>
      </p:sp>
      <p:sp>
        <p:nvSpPr>
          <p:cNvPr id="71" name="TextBox 70"/>
          <p:cNvSpPr txBox="1">
            <a:spLocks/>
          </p:cNvSpPr>
          <p:nvPr/>
        </p:nvSpPr>
        <p:spPr>
          <a:xfrm>
            <a:off x="4338638" y="2916238"/>
            <a:ext cx="1008062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Year 10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 and revision</a:t>
            </a:r>
          </a:p>
        </p:txBody>
      </p:sp>
      <p:sp>
        <p:nvSpPr>
          <p:cNvPr id="72" name="Round Diagonal Corner Rectangle 71">
            <a:hlinkClick r:id="" action="ppaction://noaction"/>
          </p:cNvPr>
          <p:cNvSpPr>
            <a:spLocks/>
          </p:cNvSpPr>
          <p:nvPr/>
        </p:nvSpPr>
        <p:spPr>
          <a:xfrm>
            <a:off x="8515052" y="4051300"/>
            <a:ext cx="969963" cy="647700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Indices</a:t>
            </a:r>
          </a:p>
        </p:txBody>
      </p:sp>
      <p:sp>
        <p:nvSpPr>
          <p:cNvPr id="62" name="Right Arrow 61">
            <a:hlinkClick r:id="" action="ppaction://hlinkshowjump?jump=nextslide"/>
          </p:cNvPr>
          <p:cNvSpPr/>
          <p:nvPr/>
        </p:nvSpPr>
        <p:spPr>
          <a:xfrm>
            <a:off x="8226425" y="7164388"/>
            <a:ext cx="1535113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76" name="Round Diagonal Corner Rectangle 75">
            <a:hlinkClick r:id="" action="ppaction://noaction"/>
          </p:cNvPr>
          <p:cNvSpPr>
            <a:spLocks/>
          </p:cNvSpPr>
          <p:nvPr/>
        </p:nvSpPr>
        <p:spPr>
          <a:xfrm>
            <a:off x="2250356" y="4068663"/>
            <a:ext cx="981905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Real life graphs</a:t>
            </a:r>
          </a:p>
        </p:txBody>
      </p:sp>
      <p:sp>
        <p:nvSpPr>
          <p:cNvPr id="77" name="Round Diagonal Corner Rectangle 76">
            <a:hlinkClick r:id="" action="ppaction://noaction"/>
          </p:cNvPr>
          <p:cNvSpPr>
            <a:spLocks/>
          </p:cNvSpPr>
          <p:nvPr/>
        </p:nvSpPr>
        <p:spPr>
          <a:xfrm>
            <a:off x="6005388" y="4069487"/>
            <a:ext cx="1069503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Properties of polygons </a:t>
            </a:r>
          </a:p>
        </p:txBody>
      </p:sp>
      <p:sp>
        <p:nvSpPr>
          <p:cNvPr id="78" name="Round Diagonal Corner Rectangle 77">
            <a:hlinkClick r:id="" action="ppaction://noaction"/>
          </p:cNvPr>
          <p:cNvSpPr>
            <a:spLocks/>
          </p:cNvSpPr>
          <p:nvPr/>
        </p:nvSpPr>
        <p:spPr>
          <a:xfrm>
            <a:off x="1208386" y="1667769"/>
            <a:ext cx="969962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Scale diagrams and bearings</a:t>
            </a:r>
          </a:p>
        </p:txBody>
      </p:sp>
      <p:sp>
        <p:nvSpPr>
          <p:cNvPr id="79" name="Round Diagonal Corner Rectangle 78">
            <a:hlinkClick r:id="" action="ppaction://noaction"/>
          </p:cNvPr>
          <p:cNvSpPr>
            <a:spLocks/>
          </p:cNvSpPr>
          <p:nvPr/>
        </p:nvSpPr>
        <p:spPr>
          <a:xfrm>
            <a:off x="160286" y="2843982"/>
            <a:ext cx="2011164" cy="657225"/>
          </a:xfrm>
          <a:prstGeom prst="round2DiagRect">
            <a:avLst/>
          </a:prstGeom>
          <a:solidFill>
            <a:srgbClr val="FFC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Collecting and representing  data </a:t>
            </a:r>
          </a:p>
        </p:txBody>
      </p:sp>
      <p:sp>
        <p:nvSpPr>
          <p:cNvPr id="81" name="Round Diagonal Corner Rectangle 80">
            <a:hlinkClick r:id="" action="ppaction://noaction"/>
          </p:cNvPr>
          <p:cNvSpPr>
            <a:spLocks/>
          </p:cNvSpPr>
          <p:nvPr/>
        </p:nvSpPr>
        <p:spPr>
          <a:xfrm>
            <a:off x="2242736" y="6469540"/>
            <a:ext cx="1586334" cy="632611"/>
          </a:xfrm>
          <a:prstGeom prst="round2DiagRect">
            <a:avLst/>
          </a:prstGeom>
          <a:solidFill>
            <a:srgbClr val="FFCC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Statistical measures</a:t>
            </a:r>
          </a:p>
        </p:txBody>
      </p:sp>
      <p:sp>
        <p:nvSpPr>
          <p:cNvPr id="82" name="Round Diagonal Corner Rectangle 81">
            <a:hlinkClick r:id="" action="ppaction://noaction"/>
          </p:cNvPr>
          <p:cNvSpPr>
            <a:spLocks/>
          </p:cNvSpPr>
          <p:nvPr/>
        </p:nvSpPr>
        <p:spPr>
          <a:xfrm>
            <a:off x="8505825" y="2840038"/>
            <a:ext cx="2025451" cy="661987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Perimeter and area  </a:t>
            </a:r>
          </a:p>
        </p:txBody>
      </p:sp>
      <p:sp>
        <p:nvSpPr>
          <p:cNvPr id="84" name="Round Diagonal Corner Rectangle 83">
            <a:hlinkClick r:id="" action="ppaction://noaction"/>
          </p:cNvPr>
          <p:cNvSpPr>
            <a:spLocks/>
          </p:cNvSpPr>
          <p:nvPr/>
        </p:nvSpPr>
        <p:spPr>
          <a:xfrm>
            <a:off x="4338637" y="4064240"/>
            <a:ext cx="1652959" cy="6588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Ratio and proportion</a:t>
            </a:r>
          </a:p>
        </p:txBody>
      </p:sp>
      <p:sp>
        <p:nvSpPr>
          <p:cNvPr id="97" name="Round Diagonal Corner Rectangle 96">
            <a:hlinkClick r:id="" action="ppaction://noaction"/>
          </p:cNvPr>
          <p:cNvSpPr>
            <a:spLocks/>
          </p:cNvSpPr>
          <p:nvPr/>
        </p:nvSpPr>
        <p:spPr>
          <a:xfrm>
            <a:off x="5387806" y="5231631"/>
            <a:ext cx="952500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Congruence and similarity</a:t>
            </a:r>
          </a:p>
        </p:txBody>
      </p:sp>
      <p:sp>
        <p:nvSpPr>
          <p:cNvPr id="98" name="Round Diagonal Corner Rectangle 97">
            <a:hlinkClick r:id="" action="ppaction://noaction"/>
          </p:cNvPr>
          <p:cNvSpPr>
            <a:spLocks/>
          </p:cNvSpPr>
          <p:nvPr/>
        </p:nvSpPr>
        <p:spPr>
          <a:xfrm>
            <a:off x="6417531" y="5231630"/>
            <a:ext cx="998538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2400" tIns="39600" rIns="32400" bIns="52150"/>
          <a:lstStyle/>
          <a:p>
            <a:pPr>
              <a:defRPr/>
            </a:pPr>
            <a:r>
              <a:rPr lang="en-GB" sz="900" b="1" spc="-1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2D representations of 3D shapes</a:t>
            </a:r>
          </a:p>
        </p:txBody>
      </p:sp>
      <p:sp>
        <p:nvSpPr>
          <p:cNvPr id="100" name="Round Diagonal Corner Rectangle 99">
            <a:hlinkClick r:id="" action="ppaction://noaction"/>
          </p:cNvPr>
          <p:cNvSpPr>
            <a:spLocks/>
          </p:cNvSpPr>
          <p:nvPr/>
        </p:nvSpPr>
        <p:spPr>
          <a:xfrm>
            <a:off x="8505825" y="5238750"/>
            <a:ext cx="979190" cy="65881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Calculating with</a:t>
            </a:r>
            <a:r>
              <a:rPr lang="en-GB" sz="900" b="1" dirty="0">
                <a:solidFill>
                  <a:schemeClr val="bg1"/>
                </a:solidFill>
                <a:latin typeface="Verdana" pitchFamily="34" charset="0"/>
              </a:rPr>
              <a:t> </a:t>
            </a: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percentages</a:t>
            </a:r>
          </a:p>
        </p:txBody>
      </p:sp>
      <p:sp>
        <p:nvSpPr>
          <p:cNvPr id="74" name="Round Diagonal Corner Rectangle 73">
            <a:hlinkClick r:id="" action="ppaction://noaction"/>
          </p:cNvPr>
          <p:cNvSpPr>
            <a:spLocks/>
          </p:cNvSpPr>
          <p:nvPr/>
        </p:nvSpPr>
        <p:spPr>
          <a:xfrm>
            <a:off x="162124" y="4068663"/>
            <a:ext cx="2016224" cy="660400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latin typeface="Verdana" pitchFamily="34" charset="0"/>
              </a:rPr>
              <a:t>Circumference and area   </a:t>
            </a:r>
          </a:p>
        </p:txBody>
      </p:sp>
      <p:sp>
        <p:nvSpPr>
          <p:cNvPr id="75" name="Round Diagonal Corner Rectangle 74">
            <a:hlinkClick r:id="" action="ppaction://noaction"/>
          </p:cNvPr>
          <p:cNvSpPr>
            <a:spLocks/>
          </p:cNvSpPr>
          <p:nvPr/>
        </p:nvSpPr>
        <p:spPr>
          <a:xfrm>
            <a:off x="9541160" y="4049853"/>
            <a:ext cx="990116" cy="647700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Standard form</a:t>
            </a:r>
          </a:p>
        </p:txBody>
      </p:sp>
      <p:sp>
        <p:nvSpPr>
          <p:cNvPr id="80" name="Round Diagonal Corner Rectangle 79">
            <a:hlinkClick r:id="" action="ppaction://noaction"/>
          </p:cNvPr>
          <p:cNvSpPr>
            <a:spLocks/>
          </p:cNvSpPr>
          <p:nvPr/>
        </p:nvSpPr>
        <p:spPr>
          <a:xfrm>
            <a:off x="2242736" y="5238750"/>
            <a:ext cx="968375" cy="657225"/>
          </a:xfrm>
          <a:prstGeom prst="round2DiagRect">
            <a:avLst/>
          </a:prstGeom>
          <a:solidFill>
            <a:schemeClr val="accent5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Basic probability</a:t>
            </a:r>
          </a:p>
        </p:txBody>
      </p:sp>
      <p:sp>
        <p:nvSpPr>
          <p:cNvPr id="93" name="Round Diagonal Corner Rectangle 92">
            <a:hlinkClick r:id="" action="ppaction://noaction"/>
          </p:cNvPr>
          <p:cNvSpPr>
            <a:spLocks/>
          </p:cNvSpPr>
          <p:nvPr/>
        </p:nvSpPr>
        <p:spPr>
          <a:xfrm>
            <a:off x="3867297" y="6455242"/>
            <a:ext cx="1450827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Constructions and loci</a:t>
            </a:r>
          </a:p>
        </p:txBody>
      </p:sp>
      <p:grpSp>
        <p:nvGrpSpPr>
          <p:cNvPr id="83" name="Group 41">
            <a:extLst>
              <a:ext uri="{FF2B5EF4-FFF2-40B4-BE49-F238E27FC236}">
                <a16:creationId xmlns:a16="http://schemas.microsoft.com/office/drawing/2014/main" id="{9DA1E014-D4E7-4341-B659-7452D7FD34BA}"/>
              </a:ext>
            </a:extLst>
          </p:cNvPr>
          <p:cNvGrpSpPr>
            <a:grpSpLocks/>
          </p:cNvGrpSpPr>
          <p:nvPr/>
        </p:nvGrpSpPr>
        <p:grpSpPr bwMode="auto">
          <a:xfrm>
            <a:off x="5352430" y="2843982"/>
            <a:ext cx="1038225" cy="657225"/>
            <a:chOff x="6389698" y="1189818"/>
            <a:chExt cx="1038230" cy="1181456"/>
          </a:xfrm>
        </p:grpSpPr>
        <p:sp>
          <p:nvSpPr>
            <p:cNvPr id="86" name="Holiday 7">
              <a:extLst>
                <a:ext uri="{FF2B5EF4-FFF2-40B4-BE49-F238E27FC236}">
                  <a16:creationId xmlns:a16="http://schemas.microsoft.com/office/drawing/2014/main" id="{3555C8C9-F412-40AF-8096-B943B104BAC4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8" name="Holiday">
              <a:extLst>
                <a:ext uri="{FF2B5EF4-FFF2-40B4-BE49-F238E27FC236}">
                  <a16:creationId xmlns:a16="http://schemas.microsoft.com/office/drawing/2014/main" id="{0F7A962D-EC15-4C6C-A41B-63F669F9E003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5" name="Group 41">
            <a:extLst>
              <a:ext uri="{FF2B5EF4-FFF2-40B4-BE49-F238E27FC236}">
                <a16:creationId xmlns:a16="http://schemas.microsoft.com/office/drawing/2014/main" id="{4A2139AB-3DCF-4BB4-BF02-92A5640DBBCB}"/>
              </a:ext>
            </a:extLst>
          </p:cNvPr>
          <p:cNvGrpSpPr>
            <a:grpSpLocks/>
          </p:cNvGrpSpPr>
          <p:nvPr/>
        </p:nvGrpSpPr>
        <p:grpSpPr bwMode="auto">
          <a:xfrm>
            <a:off x="6372451" y="2840038"/>
            <a:ext cx="1038225" cy="657225"/>
            <a:chOff x="6389698" y="1189818"/>
            <a:chExt cx="1038230" cy="1181456"/>
          </a:xfrm>
        </p:grpSpPr>
        <p:sp>
          <p:nvSpPr>
            <p:cNvPr id="99" name="Holiday 7">
              <a:extLst>
                <a:ext uri="{FF2B5EF4-FFF2-40B4-BE49-F238E27FC236}">
                  <a16:creationId xmlns:a16="http://schemas.microsoft.com/office/drawing/2014/main" id="{957CA3F5-4535-41D6-BA81-671E81E15CB1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1" name="Holiday">
              <a:extLst>
                <a:ext uri="{FF2B5EF4-FFF2-40B4-BE49-F238E27FC236}">
                  <a16:creationId xmlns:a16="http://schemas.microsoft.com/office/drawing/2014/main" id="{DBDDCABB-29FE-4AF5-880C-50598ED87F44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102" name="Group 41">
            <a:extLst>
              <a:ext uri="{FF2B5EF4-FFF2-40B4-BE49-F238E27FC236}">
                <a16:creationId xmlns:a16="http://schemas.microsoft.com/office/drawing/2014/main" id="{203D013F-52D4-453C-999D-B2232F46B939}"/>
              </a:ext>
            </a:extLst>
          </p:cNvPr>
          <p:cNvGrpSpPr>
            <a:grpSpLocks/>
          </p:cNvGrpSpPr>
          <p:nvPr/>
        </p:nvGrpSpPr>
        <p:grpSpPr bwMode="auto">
          <a:xfrm>
            <a:off x="3258469" y="4065827"/>
            <a:ext cx="1038225" cy="657225"/>
            <a:chOff x="6389698" y="1189818"/>
            <a:chExt cx="1038230" cy="1181456"/>
          </a:xfrm>
        </p:grpSpPr>
        <p:sp>
          <p:nvSpPr>
            <p:cNvPr id="103" name="Holiday 7">
              <a:extLst>
                <a:ext uri="{FF2B5EF4-FFF2-40B4-BE49-F238E27FC236}">
                  <a16:creationId xmlns:a16="http://schemas.microsoft.com/office/drawing/2014/main" id="{BEE80D46-849A-4ABE-B49E-B762D941F5A3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4" name="Holiday">
              <a:extLst>
                <a:ext uri="{FF2B5EF4-FFF2-40B4-BE49-F238E27FC236}">
                  <a16:creationId xmlns:a16="http://schemas.microsoft.com/office/drawing/2014/main" id="{C0E30538-485A-4781-A07A-41967AE9586E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105" name="Group 41">
            <a:extLst>
              <a:ext uri="{FF2B5EF4-FFF2-40B4-BE49-F238E27FC236}">
                <a16:creationId xmlns:a16="http://schemas.microsoft.com/office/drawing/2014/main" id="{DFDCEA91-BB70-43FB-B526-3538FAD85DE6}"/>
              </a:ext>
            </a:extLst>
          </p:cNvPr>
          <p:cNvGrpSpPr>
            <a:grpSpLocks/>
          </p:cNvGrpSpPr>
          <p:nvPr/>
        </p:nvGrpSpPr>
        <p:grpSpPr bwMode="auto">
          <a:xfrm>
            <a:off x="144841" y="5235575"/>
            <a:ext cx="1038225" cy="657225"/>
            <a:chOff x="6389698" y="1189818"/>
            <a:chExt cx="1038230" cy="1181456"/>
          </a:xfrm>
        </p:grpSpPr>
        <p:sp>
          <p:nvSpPr>
            <p:cNvPr id="106" name="Holiday 7">
              <a:extLst>
                <a:ext uri="{FF2B5EF4-FFF2-40B4-BE49-F238E27FC236}">
                  <a16:creationId xmlns:a16="http://schemas.microsoft.com/office/drawing/2014/main" id="{148F018B-F6DE-47EA-9EAD-20C3F80F91EE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7" name="Holiday">
              <a:extLst>
                <a:ext uri="{FF2B5EF4-FFF2-40B4-BE49-F238E27FC236}">
                  <a16:creationId xmlns:a16="http://schemas.microsoft.com/office/drawing/2014/main" id="{F8E2F596-4794-4F71-AE0E-F181108520C0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108" name="Group 41">
            <a:extLst>
              <a:ext uri="{FF2B5EF4-FFF2-40B4-BE49-F238E27FC236}">
                <a16:creationId xmlns:a16="http://schemas.microsoft.com/office/drawing/2014/main" id="{D48CB6BD-4ED8-4069-A66D-4F26BBEB5F32}"/>
              </a:ext>
            </a:extLst>
          </p:cNvPr>
          <p:cNvGrpSpPr>
            <a:grpSpLocks/>
          </p:cNvGrpSpPr>
          <p:nvPr/>
        </p:nvGrpSpPr>
        <p:grpSpPr bwMode="auto">
          <a:xfrm>
            <a:off x="1164862" y="5231631"/>
            <a:ext cx="1038225" cy="657225"/>
            <a:chOff x="6389698" y="1189818"/>
            <a:chExt cx="1038230" cy="1181456"/>
          </a:xfrm>
        </p:grpSpPr>
        <p:sp>
          <p:nvSpPr>
            <p:cNvPr id="109" name="Holiday 7">
              <a:extLst>
                <a:ext uri="{FF2B5EF4-FFF2-40B4-BE49-F238E27FC236}">
                  <a16:creationId xmlns:a16="http://schemas.microsoft.com/office/drawing/2014/main" id="{E5B75DD7-FD25-4F63-BE6D-EE67D9EF38ED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10" name="Holiday">
              <a:extLst>
                <a:ext uri="{FF2B5EF4-FFF2-40B4-BE49-F238E27FC236}">
                  <a16:creationId xmlns:a16="http://schemas.microsoft.com/office/drawing/2014/main" id="{9C0E172E-B01B-4F87-A92A-E9AE444E21BF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111" name="Group 41">
            <a:extLst>
              <a:ext uri="{FF2B5EF4-FFF2-40B4-BE49-F238E27FC236}">
                <a16:creationId xmlns:a16="http://schemas.microsoft.com/office/drawing/2014/main" id="{4C4D81B0-41C6-48B0-8088-181549170135}"/>
              </a:ext>
            </a:extLst>
          </p:cNvPr>
          <p:cNvGrpSpPr>
            <a:grpSpLocks/>
          </p:cNvGrpSpPr>
          <p:nvPr/>
        </p:nvGrpSpPr>
        <p:grpSpPr bwMode="auto">
          <a:xfrm>
            <a:off x="7435850" y="5238750"/>
            <a:ext cx="1038225" cy="657225"/>
            <a:chOff x="6389698" y="1189818"/>
            <a:chExt cx="1038230" cy="1181456"/>
          </a:xfrm>
        </p:grpSpPr>
        <p:sp>
          <p:nvSpPr>
            <p:cNvPr id="112" name="Holiday 7">
              <a:extLst>
                <a:ext uri="{FF2B5EF4-FFF2-40B4-BE49-F238E27FC236}">
                  <a16:creationId xmlns:a16="http://schemas.microsoft.com/office/drawing/2014/main" id="{6E689948-1D9F-4B6D-AD4E-F5D1288E6D2C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13" name="Holiday">
              <a:extLst>
                <a:ext uri="{FF2B5EF4-FFF2-40B4-BE49-F238E27FC236}">
                  <a16:creationId xmlns:a16="http://schemas.microsoft.com/office/drawing/2014/main" id="{F07D5E2B-1E5E-4DCC-82B9-41967BEFE156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18" name="Group 41"/>
          <p:cNvGrpSpPr>
            <a:grpSpLocks/>
          </p:cNvGrpSpPr>
          <p:nvPr/>
        </p:nvGrpSpPr>
        <p:grpSpPr bwMode="auto">
          <a:xfrm>
            <a:off x="131763" y="5292725"/>
            <a:ext cx="1035050" cy="614067"/>
            <a:chOff x="131726" y="4784396"/>
            <a:chExt cx="1035087" cy="1181456"/>
          </a:xfrm>
        </p:grpSpPr>
        <p:sp>
          <p:nvSpPr>
            <p:cNvPr id="3" name="Holiday 31"/>
            <p:cNvSpPr/>
            <p:nvPr/>
          </p:nvSpPr>
          <p:spPr>
            <a:xfrm>
              <a:off x="131727" y="4784396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4" name="Holiday"/>
            <p:cNvSpPr txBox="1"/>
            <p:nvPr/>
          </p:nvSpPr>
          <p:spPr>
            <a:xfrm>
              <a:off x="131726" y="4943225"/>
              <a:ext cx="1035087" cy="24242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19" name="Group 39"/>
          <p:cNvGrpSpPr>
            <a:grpSpLocks/>
          </p:cNvGrpSpPr>
          <p:nvPr/>
        </p:nvGrpSpPr>
        <p:grpSpPr bwMode="auto">
          <a:xfrm>
            <a:off x="2178039" y="4041010"/>
            <a:ext cx="1050925" cy="660400"/>
            <a:chOff x="2203428" y="3586865"/>
            <a:chExt cx="1050391" cy="1181456"/>
          </a:xfrm>
        </p:grpSpPr>
        <p:sp>
          <p:nvSpPr>
            <p:cNvPr id="6" name="Holiday 23"/>
            <p:cNvSpPr/>
            <p:nvPr/>
          </p:nvSpPr>
          <p:spPr>
            <a:xfrm>
              <a:off x="2223496" y="3586865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" name="Holiday"/>
            <p:cNvSpPr txBox="1"/>
            <p:nvPr/>
          </p:nvSpPr>
          <p:spPr>
            <a:xfrm>
              <a:off x="2203428" y="3752877"/>
              <a:ext cx="1034524" cy="240719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0" name="Group 40"/>
          <p:cNvGrpSpPr>
            <a:grpSpLocks/>
          </p:cNvGrpSpPr>
          <p:nvPr/>
        </p:nvGrpSpPr>
        <p:grpSpPr bwMode="auto">
          <a:xfrm>
            <a:off x="7437438" y="5292725"/>
            <a:ext cx="1035050" cy="614067"/>
            <a:chOff x="7437452" y="4785175"/>
            <a:chExt cx="1035087" cy="1181456"/>
          </a:xfrm>
        </p:grpSpPr>
        <p:sp>
          <p:nvSpPr>
            <p:cNvPr id="9" name="Holiday 38"/>
            <p:cNvSpPr/>
            <p:nvPr/>
          </p:nvSpPr>
          <p:spPr>
            <a:xfrm>
              <a:off x="7440611" y="4785175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" name="Holiday"/>
            <p:cNvSpPr txBox="1"/>
            <p:nvPr/>
          </p:nvSpPr>
          <p:spPr>
            <a:xfrm>
              <a:off x="7437452" y="4938070"/>
              <a:ext cx="1035087" cy="241850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1" name="Group 37"/>
          <p:cNvGrpSpPr>
            <a:grpSpLocks/>
          </p:cNvGrpSpPr>
          <p:nvPr/>
        </p:nvGrpSpPr>
        <p:grpSpPr bwMode="auto">
          <a:xfrm>
            <a:off x="6365260" y="2860969"/>
            <a:ext cx="1039813" cy="626609"/>
            <a:chOff x="6384936" y="2385212"/>
            <a:chExt cx="1039842" cy="1181456"/>
          </a:xfrm>
        </p:grpSpPr>
        <p:sp>
          <p:nvSpPr>
            <p:cNvPr id="12" name="Holiday 17"/>
            <p:cNvSpPr/>
            <p:nvPr/>
          </p:nvSpPr>
          <p:spPr>
            <a:xfrm>
              <a:off x="6394455" y="2385212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3" name="Holiday"/>
            <p:cNvSpPr txBox="1"/>
            <p:nvPr/>
          </p:nvSpPr>
          <p:spPr>
            <a:xfrm>
              <a:off x="6384936" y="2541199"/>
              <a:ext cx="1035079" cy="242646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2" name="Group 35"/>
          <p:cNvGrpSpPr>
            <a:grpSpLocks/>
          </p:cNvGrpSpPr>
          <p:nvPr/>
        </p:nvGrpSpPr>
        <p:grpSpPr bwMode="auto">
          <a:xfrm>
            <a:off x="9539628" y="4040082"/>
            <a:ext cx="1035050" cy="661327"/>
            <a:chOff x="9520926" y="3585369"/>
            <a:chExt cx="1035087" cy="1181456"/>
          </a:xfrm>
        </p:grpSpPr>
        <p:sp>
          <p:nvSpPr>
            <p:cNvPr id="15" name="Holiday 30"/>
            <p:cNvSpPr/>
            <p:nvPr/>
          </p:nvSpPr>
          <p:spPr>
            <a:xfrm>
              <a:off x="9521077" y="3585369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6" name="Holiday"/>
            <p:cNvSpPr txBox="1"/>
            <p:nvPr/>
          </p:nvSpPr>
          <p:spPr>
            <a:xfrm>
              <a:off x="9520926" y="3781382"/>
              <a:ext cx="1035087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3" name="Group 38"/>
          <p:cNvGrpSpPr>
            <a:grpSpLocks/>
          </p:cNvGrpSpPr>
          <p:nvPr/>
        </p:nvGrpSpPr>
        <p:grpSpPr bwMode="auto">
          <a:xfrm>
            <a:off x="5348175" y="2858366"/>
            <a:ext cx="1035050" cy="629212"/>
            <a:chOff x="5346700" y="2384861"/>
            <a:chExt cx="1035087" cy="1181456"/>
          </a:xfrm>
        </p:grpSpPr>
        <p:sp>
          <p:nvSpPr>
            <p:cNvPr id="18" name="Holiday 16"/>
            <p:cNvSpPr/>
            <p:nvPr/>
          </p:nvSpPr>
          <p:spPr>
            <a:xfrm>
              <a:off x="5346700" y="2384861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9" name="Holiday 2"/>
            <p:cNvSpPr txBox="1"/>
            <p:nvPr/>
          </p:nvSpPr>
          <p:spPr>
            <a:xfrm>
              <a:off x="5346700" y="2540848"/>
              <a:ext cx="1035087" cy="245534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4" name="Group 36"/>
          <p:cNvGrpSpPr>
            <a:grpSpLocks/>
          </p:cNvGrpSpPr>
          <p:nvPr/>
        </p:nvGrpSpPr>
        <p:grpSpPr bwMode="auto">
          <a:xfrm>
            <a:off x="7424738" y="1644965"/>
            <a:ext cx="1054100" cy="639580"/>
            <a:chOff x="7425023" y="1198589"/>
            <a:chExt cx="1053564" cy="1181456"/>
          </a:xfrm>
        </p:grpSpPr>
        <p:sp>
          <p:nvSpPr>
            <p:cNvPr id="21" name="Holiday 8"/>
            <p:cNvSpPr/>
            <p:nvPr/>
          </p:nvSpPr>
          <p:spPr>
            <a:xfrm>
              <a:off x="7448264" y="1198589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22" name="Holiday 1"/>
            <p:cNvSpPr txBox="1"/>
            <p:nvPr/>
          </p:nvSpPr>
          <p:spPr>
            <a:xfrm>
              <a:off x="7425023" y="1337745"/>
              <a:ext cx="1034524" cy="234654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9225" name="TextBox 2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11</a:t>
            </a:r>
          </a:p>
        </p:txBody>
      </p:sp>
      <p:sp>
        <p:nvSpPr>
          <p:cNvPr id="9226" name="TextBox 3"/>
          <p:cNvSpPr txBox="1">
            <a:spLocks noChangeArrowheads="1"/>
          </p:cNvSpPr>
          <p:nvPr/>
        </p:nvSpPr>
        <p:spPr bwMode="auto">
          <a:xfrm>
            <a:off x="0" y="422275"/>
            <a:ext cx="7986675" cy="5977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Combined science (8464) Chemistry: 2 lessons a week Alternative Route Map </a:t>
            </a:r>
            <a:br>
              <a:rPr lang="en-GB" sz="1600" dirty="0"/>
            </a:br>
            <a:r>
              <a:rPr lang="en-GB" sz="1600" dirty="0"/>
              <a:t>Foundation tier  </a:t>
            </a:r>
            <a:endParaRPr lang="en-US" sz="1600" dirty="0"/>
          </a:p>
        </p:txBody>
      </p:sp>
      <p:sp>
        <p:nvSpPr>
          <p:cNvPr id="35" name="Isosceles Triangle 34">
            <a:hlinkClick r:id="rId2" action="ppaction://hlinksldjump"/>
          </p:cNvPr>
          <p:cNvSpPr/>
          <p:nvPr/>
        </p:nvSpPr>
        <p:spPr>
          <a:xfrm rot="16200000" flipH="1">
            <a:off x="2214067" y="7201296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9232" name="TextBox 43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2466975" y="716438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10</a:t>
            </a:r>
          </a:p>
        </p:txBody>
      </p:sp>
      <p:sp>
        <p:nvSpPr>
          <p:cNvPr id="37" name="November Exam 12"/>
          <p:cNvSpPr/>
          <p:nvPr/>
        </p:nvSpPr>
        <p:spPr>
          <a:xfrm>
            <a:off x="12763524" y="-457100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39" name="March Exam 26"/>
          <p:cNvSpPr/>
          <p:nvPr/>
        </p:nvSpPr>
        <p:spPr>
          <a:xfrm>
            <a:off x="6417668" y="3665359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1" name="November Exam 12"/>
          <p:cNvSpPr/>
          <p:nvPr/>
        </p:nvSpPr>
        <p:spPr>
          <a:xfrm>
            <a:off x="144134" y="6516935"/>
            <a:ext cx="1030323" cy="614067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2" name="November Exam 12"/>
          <p:cNvSpPr/>
          <p:nvPr/>
        </p:nvSpPr>
        <p:spPr>
          <a:xfrm>
            <a:off x="1141272" y="6516935"/>
            <a:ext cx="1062156" cy="610146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3" name="TextBox 42"/>
          <p:cNvSpPr txBox="1">
            <a:spLocks/>
          </p:cNvSpPr>
          <p:nvPr/>
        </p:nvSpPr>
        <p:spPr>
          <a:xfrm>
            <a:off x="144134" y="6681597"/>
            <a:ext cx="1035050" cy="236124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44" name="TextBox 43"/>
          <p:cNvSpPr txBox="1">
            <a:spLocks/>
          </p:cNvSpPr>
          <p:nvPr/>
        </p:nvSpPr>
        <p:spPr>
          <a:xfrm>
            <a:off x="1170236" y="6681597"/>
            <a:ext cx="1035050" cy="236124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52" name="November Exam 12"/>
          <p:cNvSpPr/>
          <p:nvPr/>
        </p:nvSpPr>
        <p:spPr>
          <a:xfrm>
            <a:off x="4313368" y="2856956"/>
            <a:ext cx="1015367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5" name="TextBox 54"/>
          <p:cNvSpPr txBox="1">
            <a:spLocks/>
          </p:cNvSpPr>
          <p:nvPr/>
        </p:nvSpPr>
        <p:spPr>
          <a:xfrm>
            <a:off x="4313479" y="2978129"/>
            <a:ext cx="1015367" cy="366929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1</a:t>
            </a:r>
            <a:r>
              <a:rPr lang="en-GB" sz="850" b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st</a:t>
            </a: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 Mock exam P2</a:t>
            </a:r>
          </a:p>
        </p:txBody>
      </p:sp>
      <p:sp>
        <p:nvSpPr>
          <p:cNvPr id="59" name="Round Diagonal Corner Rectangle 58">
            <a:hlinkClick r:id="" action="ppaction://noaction"/>
          </p:cNvPr>
          <p:cNvSpPr>
            <a:spLocks/>
          </p:cNvSpPr>
          <p:nvPr/>
        </p:nvSpPr>
        <p:spPr>
          <a:xfrm>
            <a:off x="2249823" y="2848840"/>
            <a:ext cx="2008818" cy="6588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revision/content/WS revision using RPS  </a:t>
            </a:r>
          </a:p>
        </p:txBody>
      </p:sp>
      <p:sp>
        <p:nvSpPr>
          <p:cNvPr id="63" name="Right Arrow 62">
            <a:hlinkClick r:id="" action="ppaction://hlinkshowjump?jump=previousslide"/>
          </p:cNvPr>
          <p:cNvSpPr/>
          <p:nvPr/>
        </p:nvSpPr>
        <p:spPr>
          <a:xfrm>
            <a:off x="2033588" y="7164388"/>
            <a:ext cx="1285875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75" name="Round Diagonal Corner Rectangle 74">
            <a:hlinkClick r:id="" action="ppaction://noaction"/>
          </p:cNvPr>
          <p:cNvSpPr>
            <a:spLocks/>
          </p:cNvSpPr>
          <p:nvPr/>
        </p:nvSpPr>
        <p:spPr>
          <a:xfrm>
            <a:off x="1207489" y="5292799"/>
            <a:ext cx="4088526" cy="644525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39600"/>
          <a:lstStyle/>
          <a:p>
            <a:pPr>
              <a:lnSpc>
                <a:spcPct val="90000"/>
              </a:lnSpc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Revision </a:t>
            </a:r>
          </a:p>
        </p:txBody>
      </p:sp>
      <p:sp>
        <p:nvSpPr>
          <p:cNvPr id="56" name="November Exam 12"/>
          <p:cNvSpPr/>
          <p:nvPr/>
        </p:nvSpPr>
        <p:spPr>
          <a:xfrm>
            <a:off x="5373688" y="5292725"/>
            <a:ext cx="1989236" cy="626610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7" name="TextBox 56"/>
          <p:cNvSpPr txBox="1">
            <a:spLocks/>
          </p:cNvSpPr>
          <p:nvPr/>
        </p:nvSpPr>
        <p:spPr>
          <a:xfrm>
            <a:off x="5399162" y="5407608"/>
            <a:ext cx="1747737" cy="23612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67" name="November Exam 12"/>
          <p:cNvSpPr/>
          <p:nvPr/>
        </p:nvSpPr>
        <p:spPr>
          <a:xfrm>
            <a:off x="8513686" y="5287175"/>
            <a:ext cx="2017590" cy="626610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70" name="TextBox 69"/>
          <p:cNvSpPr txBox="1">
            <a:spLocks/>
          </p:cNvSpPr>
          <p:nvPr/>
        </p:nvSpPr>
        <p:spPr>
          <a:xfrm>
            <a:off x="8587060" y="5419432"/>
            <a:ext cx="1460863" cy="23612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73" name="November Exam 12"/>
          <p:cNvSpPr/>
          <p:nvPr/>
        </p:nvSpPr>
        <p:spPr>
          <a:xfrm>
            <a:off x="8513686" y="4046744"/>
            <a:ext cx="987992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72" name="TextBox 71"/>
          <p:cNvSpPr txBox="1">
            <a:spLocks/>
          </p:cNvSpPr>
          <p:nvPr/>
        </p:nvSpPr>
        <p:spPr>
          <a:xfrm>
            <a:off x="8478838" y="4100284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2</a:t>
            </a:r>
            <a:r>
              <a:rPr lang="en-GB" sz="850" b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nd</a:t>
            </a: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 Mock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 P1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sz="850" b="1" dirty="0">
              <a:solidFill>
                <a:schemeClr val="tx1">
                  <a:lumMod val="65000"/>
                  <a:lumOff val="35000"/>
                </a:schemeClr>
              </a:solidFill>
              <a:latin typeface="Verdana" pitchFamily="34" charset="0"/>
            </a:endParaRPr>
          </a:p>
        </p:txBody>
      </p:sp>
      <p:sp>
        <p:nvSpPr>
          <p:cNvPr id="78" name="Round Diagonal Corner Rectangle 77">
            <a:hlinkClick r:id="" action="ppaction://noaction"/>
          </p:cNvPr>
          <p:cNvSpPr>
            <a:spLocks/>
          </p:cNvSpPr>
          <p:nvPr/>
        </p:nvSpPr>
        <p:spPr>
          <a:xfrm>
            <a:off x="7466703" y="4036004"/>
            <a:ext cx="987991" cy="6588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Revision</a:t>
            </a:r>
          </a:p>
        </p:txBody>
      </p:sp>
      <p:sp>
        <p:nvSpPr>
          <p:cNvPr id="80" name="Round Diagonal Corner Rectangle 79">
            <a:hlinkClick r:id="" action="ppaction://noaction"/>
          </p:cNvPr>
          <p:cNvSpPr>
            <a:spLocks/>
          </p:cNvSpPr>
          <p:nvPr/>
        </p:nvSpPr>
        <p:spPr>
          <a:xfrm>
            <a:off x="7459607" y="2858262"/>
            <a:ext cx="3071669" cy="656256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Recap ionic etc from year 10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Bonding/structure/properties </a:t>
            </a:r>
          </a:p>
        </p:txBody>
      </p:sp>
      <p:sp>
        <p:nvSpPr>
          <p:cNvPr id="81" name="Round Diagonal Corner Rectangle 80">
            <a:hlinkClick r:id="" action="ppaction://noaction"/>
          </p:cNvPr>
          <p:cNvSpPr>
            <a:spLocks/>
          </p:cNvSpPr>
          <p:nvPr/>
        </p:nvSpPr>
        <p:spPr>
          <a:xfrm>
            <a:off x="156765" y="4041010"/>
            <a:ext cx="2014924" cy="66040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Structure and bonding of carbon </a:t>
            </a:r>
          </a:p>
        </p:txBody>
      </p:sp>
      <p:sp>
        <p:nvSpPr>
          <p:cNvPr id="82" name="Round Diagonal Corner Rectangle 81">
            <a:hlinkClick r:id="" action="ppaction://noaction"/>
          </p:cNvPr>
          <p:cNvSpPr>
            <a:spLocks/>
          </p:cNvSpPr>
          <p:nvPr/>
        </p:nvSpPr>
        <p:spPr>
          <a:xfrm>
            <a:off x="136114" y="1654471"/>
            <a:ext cx="1000437" cy="650695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Conservation of mass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balanced equations</a:t>
            </a:r>
          </a:p>
        </p:txBody>
      </p:sp>
      <p:sp>
        <p:nvSpPr>
          <p:cNvPr id="83" name="Round Diagonal Corner Rectangle 82">
            <a:hlinkClick r:id="" action="ppaction://noaction"/>
          </p:cNvPr>
          <p:cNvSpPr>
            <a:spLocks/>
          </p:cNvSpPr>
          <p:nvPr/>
        </p:nvSpPr>
        <p:spPr>
          <a:xfrm>
            <a:off x="3263811" y="4040082"/>
            <a:ext cx="2041066" cy="661327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RFM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chemical uncertainty</a:t>
            </a:r>
          </a:p>
        </p:txBody>
      </p:sp>
      <p:sp>
        <p:nvSpPr>
          <p:cNvPr id="84" name="Round Diagonal Corner Rectangle 83">
            <a:hlinkClick r:id="" action="ppaction://noaction"/>
          </p:cNvPr>
          <p:cNvSpPr>
            <a:spLocks/>
          </p:cNvSpPr>
          <p:nvPr/>
        </p:nvSpPr>
        <p:spPr>
          <a:xfrm>
            <a:off x="5373688" y="4041009"/>
            <a:ext cx="2054579" cy="66040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Concentration of solutions </a:t>
            </a:r>
          </a:p>
        </p:txBody>
      </p:sp>
      <p:sp>
        <p:nvSpPr>
          <p:cNvPr id="85" name="Round Diagonal Corner Rectangle 84">
            <a:hlinkClick r:id="" action="ppaction://noaction"/>
          </p:cNvPr>
          <p:cNvSpPr>
            <a:spLocks/>
          </p:cNvSpPr>
          <p:nvPr/>
        </p:nvSpPr>
        <p:spPr>
          <a:xfrm>
            <a:off x="8505664" y="1630726"/>
            <a:ext cx="2025612" cy="660400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Electrolysis </a:t>
            </a:r>
          </a:p>
        </p:txBody>
      </p:sp>
      <p:sp>
        <p:nvSpPr>
          <p:cNvPr id="86" name="Round Diagonal Corner Rectangle 85">
            <a:hlinkClick r:id="" action="ppaction://noaction"/>
          </p:cNvPr>
          <p:cNvSpPr>
            <a:spLocks/>
          </p:cNvSpPr>
          <p:nvPr/>
        </p:nvSpPr>
        <p:spPr>
          <a:xfrm>
            <a:off x="144134" y="2848046"/>
            <a:ext cx="2027555" cy="660400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Electrolysis </a:t>
            </a:r>
          </a:p>
        </p:txBody>
      </p:sp>
      <p:sp>
        <p:nvSpPr>
          <p:cNvPr id="87" name="Round Diagonal Corner Rectangle 86">
            <a:hlinkClick r:id="" action="ppaction://noaction"/>
          </p:cNvPr>
          <p:cNvSpPr>
            <a:spLocks/>
          </p:cNvSpPr>
          <p:nvPr/>
        </p:nvSpPr>
        <p:spPr>
          <a:xfrm>
            <a:off x="1204594" y="1646726"/>
            <a:ext cx="2027555" cy="641473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Reactivity of metals </a:t>
            </a:r>
          </a:p>
        </p:txBody>
      </p:sp>
      <p:sp>
        <p:nvSpPr>
          <p:cNvPr id="88" name="Round Diagonal Corner Rectangle 87">
            <a:hlinkClick r:id="" action="ppaction://noaction"/>
          </p:cNvPr>
          <p:cNvSpPr>
            <a:spLocks/>
          </p:cNvSpPr>
          <p:nvPr/>
        </p:nvSpPr>
        <p:spPr>
          <a:xfrm>
            <a:off x="3277143" y="1638731"/>
            <a:ext cx="983147" cy="658812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Reaction of acids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with metals </a:t>
            </a:r>
          </a:p>
        </p:txBody>
      </p:sp>
      <p:sp>
        <p:nvSpPr>
          <p:cNvPr id="89" name="Round Diagonal Corner Rectangle 88">
            <a:hlinkClick r:id="" action="ppaction://noaction"/>
          </p:cNvPr>
          <p:cNvSpPr>
            <a:spLocks/>
          </p:cNvSpPr>
          <p:nvPr/>
        </p:nvSpPr>
        <p:spPr>
          <a:xfrm>
            <a:off x="4331723" y="1638568"/>
            <a:ext cx="2010711" cy="645977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Neutralisation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endParaRPr lang="en-GB" sz="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90" name="Round Diagonal Corner Rectangle 89">
            <a:hlinkClick r:id="" action="ppaction://noaction"/>
          </p:cNvPr>
          <p:cNvSpPr>
            <a:spLocks/>
          </p:cNvSpPr>
          <p:nvPr/>
        </p:nvSpPr>
        <p:spPr>
          <a:xfrm>
            <a:off x="6417668" y="1633653"/>
            <a:ext cx="983147" cy="654546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8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pH scale and neutralisation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</a:br>
            <a:endParaRPr lang="en-GB" sz="900" b="1" dirty="0">
              <a:solidFill>
                <a:schemeClr val="bg1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010987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94" name="Group 47"/>
          <p:cNvGrpSpPr>
            <a:grpSpLocks/>
          </p:cNvGrpSpPr>
          <p:nvPr/>
        </p:nvGrpSpPr>
        <p:grpSpPr bwMode="auto">
          <a:xfrm>
            <a:off x="131763" y="5292725"/>
            <a:ext cx="1035050" cy="604159"/>
            <a:chOff x="131726" y="4784396"/>
            <a:chExt cx="1035087" cy="1181456"/>
          </a:xfrm>
        </p:grpSpPr>
        <p:sp>
          <p:nvSpPr>
            <p:cNvPr id="30" name="Holiday 31"/>
            <p:cNvSpPr/>
            <p:nvPr/>
          </p:nvSpPr>
          <p:spPr>
            <a:xfrm>
              <a:off x="131727" y="4784396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5" name="Holiday"/>
            <p:cNvSpPr txBox="1"/>
            <p:nvPr/>
          </p:nvSpPr>
          <p:spPr>
            <a:xfrm>
              <a:off x="131726" y="4943225"/>
              <a:ext cx="1035087" cy="24242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5" name="Group 46"/>
          <p:cNvGrpSpPr>
            <a:grpSpLocks/>
          </p:cNvGrpSpPr>
          <p:nvPr/>
        </p:nvGrpSpPr>
        <p:grpSpPr bwMode="auto">
          <a:xfrm>
            <a:off x="1173163" y="5289550"/>
            <a:ext cx="1035050" cy="607334"/>
            <a:chOff x="1173097" y="4780763"/>
            <a:chExt cx="1035087" cy="1181456"/>
          </a:xfrm>
        </p:grpSpPr>
        <p:sp>
          <p:nvSpPr>
            <p:cNvPr id="29" name="Holiday 32"/>
            <p:cNvSpPr/>
            <p:nvPr/>
          </p:nvSpPr>
          <p:spPr>
            <a:xfrm>
              <a:off x="1173098" y="4780763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6" name="Holiday"/>
            <p:cNvSpPr txBox="1"/>
            <p:nvPr/>
          </p:nvSpPr>
          <p:spPr>
            <a:xfrm>
              <a:off x="1173097" y="4939592"/>
              <a:ext cx="1035087" cy="24242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6" name="Group 44"/>
          <p:cNvGrpSpPr>
            <a:grpSpLocks/>
          </p:cNvGrpSpPr>
          <p:nvPr/>
        </p:nvGrpSpPr>
        <p:grpSpPr bwMode="auto">
          <a:xfrm>
            <a:off x="3251200" y="4068764"/>
            <a:ext cx="1039813" cy="620804"/>
            <a:chOff x="3251190" y="3585369"/>
            <a:chExt cx="1039842" cy="1194960"/>
          </a:xfrm>
        </p:grpSpPr>
        <p:sp>
          <p:nvSpPr>
            <p:cNvPr id="31" name="Holiday 24"/>
            <p:cNvSpPr/>
            <p:nvPr/>
          </p:nvSpPr>
          <p:spPr>
            <a:xfrm>
              <a:off x="3260709" y="3585369"/>
              <a:ext cx="1030323" cy="1194960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7" name="Holiday"/>
            <p:cNvSpPr txBox="1"/>
            <p:nvPr/>
          </p:nvSpPr>
          <p:spPr>
            <a:xfrm>
              <a:off x="3251190" y="3753035"/>
              <a:ext cx="1035079" cy="242187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7" name="Group 45"/>
          <p:cNvGrpSpPr>
            <a:grpSpLocks/>
          </p:cNvGrpSpPr>
          <p:nvPr/>
        </p:nvGrpSpPr>
        <p:grpSpPr bwMode="auto">
          <a:xfrm>
            <a:off x="7435147" y="5262882"/>
            <a:ext cx="1035050" cy="644436"/>
            <a:chOff x="7437452" y="4785175"/>
            <a:chExt cx="1035087" cy="1181456"/>
          </a:xfrm>
        </p:grpSpPr>
        <p:sp>
          <p:nvSpPr>
            <p:cNvPr id="28" name="Holiday 38"/>
            <p:cNvSpPr/>
            <p:nvPr/>
          </p:nvSpPr>
          <p:spPr>
            <a:xfrm>
              <a:off x="7440611" y="4785175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8" name="Holiday"/>
            <p:cNvSpPr txBox="1"/>
            <p:nvPr/>
          </p:nvSpPr>
          <p:spPr>
            <a:xfrm>
              <a:off x="7437452" y="4938070"/>
              <a:ext cx="1035087" cy="241850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8" name="Group 42"/>
          <p:cNvGrpSpPr>
            <a:grpSpLocks/>
          </p:cNvGrpSpPr>
          <p:nvPr/>
        </p:nvGrpSpPr>
        <p:grpSpPr bwMode="auto">
          <a:xfrm>
            <a:off x="6394450" y="2844800"/>
            <a:ext cx="1066800" cy="647700"/>
            <a:chOff x="6394455" y="2385212"/>
            <a:chExt cx="1067458" cy="1172716"/>
          </a:xfrm>
        </p:grpSpPr>
        <p:sp>
          <p:nvSpPr>
            <p:cNvPr id="32" name="Holiday 17"/>
            <p:cNvSpPr/>
            <p:nvPr/>
          </p:nvSpPr>
          <p:spPr>
            <a:xfrm>
              <a:off x="6394455" y="2385212"/>
              <a:ext cx="1030323" cy="117271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9" name="Holiday"/>
            <p:cNvSpPr txBox="1"/>
            <p:nvPr/>
          </p:nvSpPr>
          <p:spPr>
            <a:xfrm>
              <a:off x="6426225" y="2514557"/>
              <a:ext cx="1035688" cy="244315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9" name="Group 41"/>
          <p:cNvGrpSpPr>
            <a:grpSpLocks/>
          </p:cNvGrpSpPr>
          <p:nvPr/>
        </p:nvGrpSpPr>
        <p:grpSpPr bwMode="auto">
          <a:xfrm>
            <a:off x="7418388" y="1664379"/>
            <a:ext cx="1038225" cy="626795"/>
            <a:chOff x="6389698" y="1189818"/>
            <a:chExt cx="1038230" cy="1181456"/>
          </a:xfrm>
        </p:grpSpPr>
        <p:sp>
          <p:nvSpPr>
            <p:cNvPr id="34" name="Holiday 7"/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40" name="Holiday"/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200" name="Group 43"/>
          <p:cNvGrpSpPr>
            <a:grpSpLocks/>
          </p:cNvGrpSpPr>
          <p:nvPr/>
        </p:nvGrpSpPr>
        <p:grpSpPr bwMode="auto">
          <a:xfrm>
            <a:off x="5346700" y="2844800"/>
            <a:ext cx="1035050" cy="650875"/>
            <a:chOff x="5346700" y="2827672"/>
            <a:chExt cx="1035087" cy="738645"/>
          </a:xfrm>
        </p:grpSpPr>
        <p:sp>
          <p:nvSpPr>
            <p:cNvPr id="33" name="Holiday 16"/>
            <p:cNvSpPr/>
            <p:nvPr/>
          </p:nvSpPr>
          <p:spPr>
            <a:xfrm>
              <a:off x="5346700" y="2827672"/>
              <a:ext cx="1030323" cy="738645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41" name="Holiday"/>
            <p:cNvSpPr txBox="1"/>
            <p:nvPr/>
          </p:nvSpPr>
          <p:spPr>
            <a:xfrm>
              <a:off x="5346700" y="2908743"/>
              <a:ext cx="1035087" cy="243212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8205" name="TextBox 8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10</a:t>
            </a:r>
          </a:p>
        </p:txBody>
      </p:sp>
      <p:sp>
        <p:nvSpPr>
          <p:cNvPr id="8206" name="TextBox 9"/>
          <p:cNvSpPr txBox="1">
            <a:spLocks noChangeArrowheads="1"/>
          </p:cNvSpPr>
          <p:nvPr/>
        </p:nvSpPr>
        <p:spPr bwMode="auto">
          <a:xfrm>
            <a:off x="17463" y="393700"/>
            <a:ext cx="7369646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Combined Science (8464) Physics: 2 lessons a week 2-year Route Map</a:t>
            </a:r>
            <a:endParaRPr lang="en-US" sz="1600" dirty="0"/>
          </a:p>
        </p:txBody>
      </p:sp>
      <p:sp>
        <p:nvSpPr>
          <p:cNvPr id="8210" name="TextBox 51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8258175" y="722153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11</a:t>
            </a:r>
          </a:p>
        </p:txBody>
      </p:sp>
      <p:sp>
        <p:nvSpPr>
          <p:cNvPr id="53" name="Isosceles Triangle 52">
            <a:hlinkClick r:id="rId2" action="ppaction://hlinksldjump"/>
          </p:cNvPr>
          <p:cNvSpPr/>
          <p:nvPr/>
        </p:nvSpPr>
        <p:spPr>
          <a:xfrm rot="5400000">
            <a:off x="9240071" y="7227150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u="sng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85" name="November Exam 12"/>
          <p:cNvSpPr/>
          <p:nvPr/>
        </p:nvSpPr>
        <p:spPr>
          <a:xfrm>
            <a:off x="9451156" y="1188343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87" name="March Exam 26"/>
          <p:cNvSpPr/>
          <p:nvPr/>
        </p:nvSpPr>
        <p:spPr>
          <a:xfrm>
            <a:off x="6376403" y="3593582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89" name="November Exam 12"/>
          <p:cNvSpPr/>
          <p:nvPr/>
        </p:nvSpPr>
        <p:spPr>
          <a:xfrm>
            <a:off x="131648" y="6476204"/>
            <a:ext cx="1030323" cy="604159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0" name="November Exam 12"/>
          <p:cNvSpPr/>
          <p:nvPr/>
        </p:nvSpPr>
        <p:spPr>
          <a:xfrm>
            <a:off x="1128786" y="6476204"/>
            <a:ext cx="1062156" cy="604159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1" name="TextBox 90"/>
          <p:cNvSpPr txBox="1">
            <a:spLocks/>
          </p:cNvSpPr>
          <p:nvPr/>
        </p:nvSpPr>
        <p:spPr>
          <a:xfrm>
            <a:off x="165055" y="6548982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92" name="TextBox 91"/>
          <p:cNvSpPr txBox="1">
            <a:spLocks/>
          </p:cNvSpPr>
          <p:nvPr/>
        </p:nvSpPr>
        <p:spPr>
          <a:xfrm>
            <a:off x="1173118" y="6548982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66" name="Round Diagonal Corner Rectangle 65">
            <a:hlinkClick r:id="" action="ppaction://noaction"/>
          </p:cNvPr>
          <p:cNvSpPr>
            <a:spLocks/>
          </p:cNvSpPr>
          <p:nvPr/>
        </p:nvSpPr>
        <p:spPr>
          <a:xfrm>
            <a:off x="3291755" y="5268913"/>
            <a:ext cx="1193693" cy="65881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Atoms</a:t>
            </a:r>
            <a:r>
              <a:rPr lang="en-GB" sz="900" b="1" i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 </a:t>
            </a: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and isotopes </a:t>
            </a:r>
          </a:p>
        </p:txBody>
      </p:sp>
      <p:sp>
        <p:nvSpPr>
          <p:cNvPr id="67" name="Round Diagonal Corner Rectangle 66">
            <a:hlinkClick r:id="" action="ppaction://noaction"/>
          </p:cNvPr>
          <p:cNvSpPr>
            <a:spLocks/>
          </p:cNvSpPr>
          <p:nvPr/>
        </p:nvSpPr>
        <p:spPr>
          <a:xfrm>
            <a:off x="159328" y="1664379"/>
            <a:ext cx="2028484" cy="65303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Energy stores and systems  energy changes </a:t>
            </a:r>
          </a:p>
        </p:txBody>
      </p:sp>
      <p:sp>
        <p:nvSpPr>
          <p:cNvPr id="69" name="November Exam 12"/>
          <p:cNvSpPr/>
          <p:nvPr/>
        </p:nvSpPr>
        <p:spPr>
          <a:xfrm>
            <a:off x="4338588" y="2844527"/>
            <a:ext cx="971000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School assessment </a:t>
            </a:r>
          </a:p>
        </p:txBody>
      </p:sp>
      <p:sp>
        <p:nvSpPr>
          <p:cNvPr id="72" name="Round Diagonal Corner Rectangle 71">
            <a:hlinkClick r:id="" action="ppaction://noaction"/>
          </p:cNvPr>
          <p:cNvSpPr>
            <a:spLocks/>
          </p:cNvSpPr>
          <p:nvPr/>
        </p:nvSpPr>
        <p:spPr>
          <a:xfrm>
            <a:off x="4531806" y="5259617"/>
            <a:ext cx="2854796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Atoms and nuclear radiation</a:t>
            </a:r>
          </a:p>
        </p:txBody>
      </p:sp>
      <p:sp>
        <p:nvSpPr>
          <p:cNvPr id="62" name="Right Arrow 61">
            <a:hlinkClick r:id="" action="ppaction://hlinkshowjump?jump=nextslide"/>
          </p:cNvPr>
          <p:cNvSpPr/>
          <p:nvPr/>
        </p:nvSpPr>
        <p:spPr>
          <a:xfrm>
            <a:off x="8226425" y="7164388"/>
            <a:ext cx="1535113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81" name="Round Diagonal Corner Rectangle 80">
            <a:hlinkClick r:id="" action="ppaction://noaction"/>
          </p:cNvPr>
          <p:cNvSpPr>
            <a:spLocks/>
          </p:cNvSpPr>
          <p:nvPr/>
        </p:nvSpPr>
        <p:spPr>
          <a:xfrm>
            <a:off x="2223109" y="6462282"/>
            <a:ext cx="3059233" cy="647699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revision/content/WS revision using RPS  </a:t>
            </a:r>
          </a:p>
        </p:txBody>
      </p:sp>
      <p:sp>
        <p:nvSpPr>
          <p:cNvPr id="82" name="Round Diagonal Corner Rectangle 81">
            <a:hlinkClick r:id="" action="ppaction://noaction"/>
          </p:cNvPr>
          <p:cNvSpPr>
            <a:spLocks/>
          </p:cNvSpPr>
          <p:nvPr/>
        </p:nvSpPr>
        <p:spPr>
          <a:xfrm>
            <a:off x="2250355" y="5265738"/>
            <a:ext cx="983817" cy="661987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Particle model and pressure </a:t>
            </a:r>
          </a:p>
        </p:txBody>
      </p:sp>
      <p:sp>
        <p:nvSpPr>
          <p:cNvPr id="84" name="Round Diagonal Corner Rectangle 83">
            <a:hlinkClick r:id="" action="ppaction://noaction"/>
          </p:cNvPr>
          <p:cNvSpPr>
            <a:spLocks/>
          </p:cNvSpPr>
          <p:nvPr/>
        </p:nvSpPr>
        <p:spPr>
          <a:xfrm>
            <a:off x="7469099" y="4035426"/>
            <a:ext cx="3062377" cy="65881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Internal energy and energy transfers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Changes of heat and specific latent heat </a:t>
            </a:r>
          </a:p>
        </p:txBody>
      </p:sp>
      <p:sp>
        <p:nvSpPr>
          <p:cNvPr id="100" name="Round Diagonal Corner Rectangle 99">
            <a:hlinkClick r:id="" action="ppaction://noaction"/>
          </p:cNvPr>
          <p:cNvSpPr>
            <a:spLocks/>
          </p:cNvSpPr>
          <p:nvPr/>
        </p:nvSpPr>
        <p:spPr>
          <a:xfrm>
            <a:off x="8491514" y="5259617"/>
            <a:ext cx="1975654" cy="658811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 WS revision using RPS  </a:t>
            </a:r>
          </a:p>
        </p:txBody>
      </p:sp>
      <p:sp>
        <p:nvSpPr>
          <p:cNvPr id="74" name="Round Diagonal Corner Rectangle 73">
            <a:hlinkClick r:id="" action="ppaction://noaction"/>
          </p:cNvPr>
          <p:cNvSpPr>
            <a:spLocks/>
          </p:cNvSpPr>
          <p:nvPr/>
        </p:nvSpPr>
        <p:spPr>
          <a:xfrm>
            <a:off x="6406142" y="4060534"/>
            <a:ext cx="1000583" cy="660400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Changes of state </a:t>
            </a:r>
          </a:p>
        </p:txBody>
      </p:sp>
      <p:sp>
        <p:nvSpPr>
          <p:cNvPr id="73" name="Round Diagonal Corner Rectangle 72">
            <a:hlinkClick r:id="" action="ppaction://noaction"/>
          </p:cNvPr>
          <p:cNvSpPr>
            <a:spLocks/>
          </p:cNvSpPr>
          <p:nvPr/>
        </p:nvSpPr>
        <p:spPr>
          <a:xfrm>
            <a:off x="2248555" y="1654787"/>
            <a:ext cx="2028483" cy="647881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Energy changes in systems</a:t>
            </a:r>
          </a:p>
        </p:txBody>
      </p:sp>
      <p:sp>
        <p:nvSpPr>
          <p:cNvPr id="86" name="Round Diagonal Corner Rectangle 85">
            <a:hlinkClick r:id="" action="ppaction://noaction"/>
          </p:cNvPr>
          <p:cNvSpPr>
            <a:spLocks/>
          </p:cNvSpPr>
          <p:nvPr/>
        </p:nvSpPr>
        <p:spPr>
          <a:xfrm>
            <a:off x="4337780" y="1664379"/>
            <a:ext cx="609187" cy="62928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Power</a:t>
            </a:r>
          </a:p>
        </p:txBody>
      </p:sp>
      <p:sp>
        <p:nvSpPr>
          <p:cNvPr id="88" name="Round Diagonal Corner Rectangle 87">
            <a:hlinkClick r:id="" action="ppaction://noaction"/>
          </p:cNvPr>
          <p:cNvSpPr>
            <a:spLocks/>
          </p:cNvSpPr>
          <p:nvPr/>
        </p:nvSpPr>
        <p:spPr>
          <a:xfrm>
            <a:off x="9307140" y="1657277"/>
            <a:ext cx="1214031" cy="633897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Current Pd and resistance </a:t>
            </a:r>
          </a:p>
        </p:txBody>
      </p:sp>
      <p:sp>
        <p:nvSpPr>
          <p:cNvPr id="65" name="Round Diagonal Corner Rectangle 64">
            <a:hlinkClick r:id="" action="ppaction://noaction"/>
          </p:cNvPr>
          <p:cNvSpPr>
            <a:spLocks/>
          </p:cNvSpPr>
          <p:nvPr/>
        </p:nvSpPr>
        <p:spPr>
          <a:xfrm>
            <a:off x="161924" y="2871695"/>
            <a:ext cx="2025887" cy="62080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Current Pd and resistance </a:t>
            </a:r>
          </a:p>
        </p:txBody>
      </p:sp>
      <p:sp>
        <p:nvSpPr>
          <p:cNvPr id="99" name="Round Diagonal Corner Rectangle 98">
            <a:hlinkClick r:id="" action="ppaction://noaction"/>
          </p:cNvPr>
          <p:cNvSpPr>
            <a:spLocks/>
          </p:cNvSpPr>
          <p:nvPr/>
        </p:nvSpPr>
        <p:spPr>
          <a:xfrm>
            <a:off x="2256056" y="2871695"/>
            <a:ext cx="1987863" cy="620803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Resistors </a:t>
            </a:r>
          </a:p>
        </p:txBody>
      </p:sp>
      <p:sp>
        <p:nvSpPr>
          <p:cNvPr id="101" name="Round Diagonal Corner Rectangle 100">
            <a:hlinkClick r:id="" action="ppaction://noaction"/>
          </p:cNvPr>
          <p:cNvSpPr>
            <a:spLocks/>
          </p:cNvSpPr>
          <p:nvPr/>
        </p:nvSpPr>
        <p:spPr>
          <a:xfrm>
            <a:off x="159328" y="4069598"/>
            <a:ext cx="966328" cy="65303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Domestic uses and safety </a:t>
            </a:r>
          </a:p>
        </p:txBody>
      </p:sp>
      <p:sp>
        <p:nvSpPr>
          <p:cNvPr id="103" name="Round Diagonal Corner Rectangle 102">
            <a:hlinkClick r:id="" action="ppaction://noaction"/>
          </p:cNvPr>
          <p:cNvSpPr>
            <a:spLocks/>
          </p:cNvSpPr>
          <p:nvPr/>
        </p:nvSpPr>
        <p:spPr>
          <a:xfrm>
            <a:off x="7435635" y="2871694"/>
            <a:ext cx="3095841" cy="61645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Series and parallel circuits </a:t>
            </a:r>
          </a:p>
        </p:txBody>
      </p:sp>
      <p:sp>
        <p:nvSpPr>
          <p:cNvPr id="106" name="Round Diagonal Corner Rectangle 105">
            <a:hlinkClick r:id="" action="ppaction://noaction"/>
          </p:cNvPr>
          <p:cNvSpPr>
            <a:spLocks/>
          </p:cNvSpPr>
          <p:nvPr/>
        </p:nvSpPr>
        <p:spPr>
          <a:xfrm>
            <a:off x="1181795" y="4066067"/>
            <a:ext cx="2052377" cy="65303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Energy transfer – power, energy transfer and national grid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</a:t>
            </a:r>
          </a:p>
        </p:txBody>
      </p:sp>
      <p:sp>
        <p:nvSpPr>
          <p:cNvPr id="107" name="Round Diagonal Corner Rectangle 106">
            <a:hlinkClick r:id="" action="ppaction://noaction"/>
          </p:cNvPr>
          <p:cNvSpPr>
            <a:spLocks/>
          </p:cNvSpPr>
          <p:nvPr/>
        </p:nvSpPr>
        <p:spPr>
          <a:xfrm>
            <a:off x="4986660" y="1657277"/>
            <a:ext cx="1389743" cy="636387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Conservation and dissipation of energy </a:t>
            </a:r>
          </a:p>
        </p:txBody>
      </p:sp>
      <p:sp>
        <p:nvSpPr>
          <p:cNvPr id="108" name="Round Diagonal Corner Rectangle 107">
            <a:hlinkClick r:id="" action="ppaction://noaction"/>
          </p:cNvPr>
          <p:cNvSpPr>
            <a:spLocks/>
          </p:cNvSpPr>
          <p:nvPr/>
        </p:nvSpPr>
        <p:spPr>
          <a:xfrm>
            <a:off x="4337780" y="4067661"/>
            <a:ext cx="2021596" cy="647699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Density </a:t>
            </a:r>
          </a:p>
        </p:txBody>
      </p:sp>
      <p:sp>
        <p:nvSpPr>
          <p:cNvPr id="57" name="Round Diagonal Corner Rectangle 56">
            <a:hlinkClick r:id="" action="ppaction://noaction"/>
          </p:cNvPr>
          <p:cNvSpPr>
            <a:spLocks/>
          </p:cNvSpPr>
          <p:nvPr/>
        </p:nvSpPr>
        <p:spPr>
          <a:xfrm>
            <a:off x="6423845" y="1654787"/>
            <a:ext cx="962757" cy="636387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National energy resources </a:t>
            </a:r>
          </a:p>
        </p:txBody>
      </p:sp>
      <p:sp>
        <p:nvSpPr>
          <p:cNvPr id="58" name="Round Diagonal Corner Rectangle 57">
            <a:hlinkClick r:id="" action="ppaction://noaction"/>
          </p:cNvPr>
          <p:cNvSpPr>
            <a:spLocks/>
          </p:cNvSpPr>
          <p:nvPr/>
        </p:nvSpPr>
        <p:spPr>
          <a:xfrm>
            <a:off x="8508224" y="1664379"/>
            <a:ext cx="798916" cy="62679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National energy resources</a:t>
            </a:r>
          </a:p>
        </p:txBody>
      </p:sp>
    </p:spTree>
    <p:extLst>
      <p:ext uri="{BB962C8B-B14F-4D97-AF65-F5344CB8AC3E}">
        <p14:creationId xmlns:p14="http://schemas.microsoft.com/office/powerpoint/2010/main" val="242958052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18" name="Group 41"/>
          <p:cNvGrpSpPr>
            <a:grpSpLocks/>
          </p:cNvGrpSpPr>
          <p:nvPr/>
        </p:nvGrpSpPr>
        <p:grpSpPr bwMode="auto">
          <a:xfrm>
            <a:off x="131763" y="5292725"/>
            <a:ext cx="1035050" cy="611187"/>
            <a:chOff x="131726" y="4784396"/>
            <a:chExt cx="1035087" cy="1181456"/>
          </a:xfrm>
        </p:grpSpPr>
        <p:sp>
          <p:nvSpPr>
            <p:cNvPr id="3" name="Holiday 31"/>
            <p:cNvSpPr/>
            <p:nvPr/>
          </p:nvSpPr>
          <p:spPr>
            <a:xfrm>
              <a:off x="131727" y="4784396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4" name="Holiday"/>
            <p:cNvSpPr txBox="1"/>
            <p:nvPr/>
          </p:nvSpPr>
          <p:spPr>
            <a:xfrm>
              <a:off x="131726" y="4943225"/>
              <a:ext cx="1035087" cy="24242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19" name="Group 39"/>
          <p:cNvGrpSpPr>
            <a:grpSpLocks/>
          </p:cNvGrpSpPr>
          <p:nvPr/>
        </p:nvGrpSpPr>
        <p:grpSpPr bwMode="auto">
          <a:xfrm>
            <a:off x="2196459" y="4059137"/>
            <a:ext cx="1050925" cy="644525"/>
            <a:chOff x="2203428" y="3586865"/>
            <a:chExt cx="1050391" cy="1181456"/>
          </a:xfrm>
        </p:grpSpPr>
        <p:sp>
          <p:nvSpPr>
            <p:cNvPr id="6" name="Holiday 23"/>
            <p:cNvSpPr/>
            <p:nvPr/>
          </p:nvSpPr>
          <p:spPr>
            <a:xfrm>
              <a:off x="2223496" y="3586865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" name="Holiday"/>
            <p:cNvSpPr txBox="1"/>
            <p:nvPr/>
          </p:nvSpPr>
          <p:spPr>
            <a:xfrm>
              <a:off x="2203428" y="3752877"/>
              <a:ext cx="1034524" cy="240719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0" name="Group 40"/>
          <p:cNvGrpSpPr>
            <a:grpSpLocks/>
          </p:cNvGrpSpPr>
          <p:nvPr/>
        </p:nvGrpSpPr>
        <p:grpSpPr bwMode="auto">
          <a:xfrm>
            <a:off x="7437438" y="5292725"/>
            <a:ext cx="1035050" cy="610490"/>
            <a:chOff x="7437452" y="4785175"/>
            <a:chExt cx="1035087" cy="1181456"/>
          </a:xfrm>
        </p:grpSpPr>
        <p:sp>
          <p:nvSpPr>
            <p:cNvPr id="9" name="Holiday 38"/>
            <p:cNvSpPr/>
            <p:nvPr/>
          </p:nvSpPr>
          <p:spPr>
            <a:xfrm>
              <a:off x="7440611" y="4785175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" name="Holiday"/>
            <p:cNvSpPr txBox="1"/>
            <p:nvPr/>
          </p:nvSpPr>
          <p:spPr>
            <a:xfrm>
              <a:off x="7437452" y="4938070"/>
              <a:ext cx="1035087" cy="241850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1" name="Group 37"/>
          <p:cNvGrpSpPr>
            <a:grpSpLocks/>
          </p:cNvGrpSpPr>
          <p:nvPr/>
        </p:nvGrpSpPr>
        <p:grpSpPr bwMode="auto">
          <a:xfrm>
            <a:off x="6396546" y="2858655"/>
            <a:ext cx="1039813" cy="649288"/>
            <a:chOff x="6384936" y="2385212"/>
            <a:chExt cx="1039842" cy="1181456"/>
          </a:xfrm>
        </p:grpSpPr>
        <p:sp>
          <p:nvSpPr>
            <p:cNvPr id="12" name="Holiday 17"/>
            <p:cNvSpPr/>
            <p:nvPr/>
          </p:nvSpPr>
          <p:spPr>
            <a:xfrm>
              <a:off x="6394455" y="2385212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3" name="Holiday"/>
            <p:cNvSpPr txBox="1"/>
            <p:nvPr/>
          </p:nvSpPr>
          <p:spPr>
            <a:xfrm>
              <a:off x="6384936" y="2541199"/>
              <a:ext cx="1035079" cy="242646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2" name="Group 35"/>
          <p:cNvGrpSpPr>
            <a:grpSpLocks/>
          </p:cNvGrpSpPr>
          <p:nvPr/>
        </p:nvGrpSpPr>
        <p:grpSpPr bwMode="auto">
          <a:xfrm>
            <a:off x="9520238" y="4058068"/>
            <a:ext cx="1035050" cy="643857"/>
            <a:chOff x="9520926" y="3585369"/>
            <a:chExt cx="1035087" cy="1181456"/>
          </a:xfrm>
        </p:grpSpPr>
        <p:sp>
          <p:nvSpPr>
            <p:cNvPr id="15" name="Holiday 30"/>
            <p:cNvSpPr/>
            <p:nvPr/>
          </p:nvSpPr>
          <p:spPr>
            <a:xfrm>
              <a:off x="9521077" y="3585369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6" name="Holiday"/>
            <p:cNvSpPr txBox="1"/>
            <p:nvPr/>
          </p:nvSpPr>
          <p:spPr>
            <a:xfrm>
              <a:off x="9520926" y="3781382"/>
              <a:ext cx="1035087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3" name="Group 38"/>
          <p:cNvGrpSpPr>
            <a:grpSpLocks/>
          </p:cNvGrpSpPr>
          <p:nvPr/>
        </p:nvGrpSpPr>
        <p:grpSpPr bwMode="auto">
          <a:xfrm>
            <a:off x="5345116" y="2855941"/>
            <a:ext cx="1035050" cy="649287"/>
            <a:chOff x="5346700" y="2384861"/>
            <a:chExt cx="1035087" cy="1181456"/>
          </a:xfrm>
        </p:grpSpPr>
        <p:sp>
          <p:nvSpPr>
            <p:cNvPr id="18" name="Holiday 16"/>
            <p:cNvSpPr/>
            <p:nvPr/>
          </p:nvSpPr>
          <p:spPr>
            <a:xfrm>
              <a:off x="5346700" y="2384861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9" name="Holiday 2"/>
            <p:cNvSpPr txBox="1"/>
            <p:nvPr/>
          </p:nvSpPr>
          <p:spPr>
            <a:xfrm>
              <a:off x="5346700" y="2540848"/>
              <a:ext cx="1035087" cy="245534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4" name="Group 36"/>
          <p:cNvGrpSpPr>
            <a:grpSpLocks/>
          </p:cNvGrpSpPr>
          <p:nvPr/>
        </p:nvGrpSpPr>
        <p:grpSpPr bwMode="auto">
          <a:xfrm>
            <a:off x="7437438" y="1649150"/>
            <a:ext cx="1054100" cy="657225"/>
            <a:chOff x="7425023" y="1198589"/>
            <a:chExt cx="1053564" cy="1181456"/>
          </a:xfrm>
        </p:grpSpPr>
        <p:sp>
          <p:nvSpPr>
            <p:cNvPr id="21" name="Holiday 8"/>
            <p:cNvSpPr/>
            <p:nvPr/>
          </p:nvSpPr>
          <p:spPr>
            <a:xfrm>
              <a:off x="7448264" y="1198589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22" name="Holiday 1"/>
            <p:cNvSpPr txBox="1"/>
            <p:nvPr/>
          </p:nvSpPr>
          <p:spPr>
            <a:xfrm>
              <a:off x="7425023" y="1337745"/>
              <a:ext cx="1034524" cy="234654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9225" name="TextBox 2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11</a:t>
            </a:r>
          </a:p>
        </p:txBody>
      </p:sp>
      <p:sp>
        <p:nvSpPr>
          <p:cNvPr id="9226" name="TextBox 3"/>
          <p:cNvSpPr txBox="1">
            <a:spLocks noChangeArrowheads="1"/>
          </p:cNvSpPr>
          <p:nvPr/>
        </p:nvSpPr>
        <p:spPr bwMode="auto">
          <a:xfrm>
            <a:off x="0" y="422275"/>
            <a:ext cx="7335984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Combined science (8464) Physics : 2 lessons a week 2-year Route Map</a:t>
            </a:r>
            <a:endParaRPr lang="en-US" sz="1600" dirty="0"/>
          </a:p>
        </p:txBody>
      </p:sp>
      <p:sp>
        <p:nvSpPr>
          <p:cNvPr id="30" name="Round Diagonal Corner Rectangle 29">
            <a:hlinkClick r:id="" action="ppaction://noaction"/>
          </p:cNvPr>
          <p:cNvSpPr>
            <a:spLocks/>
          </p:cNvSpPr>
          <p:nvPr/>
        </p:nvSpPr>
        <p:spPr>
          <a:xfrm>
            <a:off x="2233612" y="1649150"/>
            <a:ext cx="1012006" cy="658813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Work done and energy transfer</a:t>
            </a:r>
          </a:p>
        </p:txBody>
      </p:sp>
      <p:sp>
        <p:nvSpPr>
          <p:cNvPr id="33" name="Round Diagonal Corner Rectangle 32">
            <a:hlinkClick r:id="" action="ppaction://noaction"/>
          </p:cNvPr>
          <p:cNvSpPr>
            <a:spLocks/>
          </p:cNvSpPr>
          <p:nvPr/>
        </p:nvSpPr>
        <p:spPr>
          <a:xfrm>
            <a:off x="7477947" y="2847924"/>
            <a:ext cx="976025" cy="65722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86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Newton’s 3</a:t>
            </a:r>
            <a:r>
              <a:rPr lang="en-GB" sz="860" b="1" baseline="30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rd</a:t>
            </a:r>
            <a:r>
              <a:rPr lang="en-GB" sz="86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law </a:t>
            </a:r>
          </a:p>
        </p:txBody>
      </p:sp>
      <p:sp>
        <p:nvSpPr>
          <p:cNvPr id="35" name="Isosceles Triangle 34">
            <a:hlinkClick r:id="rId2" action="ppaction://hlinksldjump"/>
          </p:cNvPr>
          <p:cNvSpPr/>
          <p:nvPr/>
        </p:nvSpPr>
        <p:spPr>
          <a:xfrm rot="16200000" flipH="1">
            <a:off x="2214067" y="7201296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9232" name="TextBox 43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2466975" y="716438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10</a:t>
            </a:r>
          </a:p>
        </p:txBody>
      </p:sp>
      <p:sp>
        <p:nvSpPr>
          <p:cNvPr id="37" name="November Exam 12"/>
          <p:cNvSpPr/>
          <p:nvPr/>
        </p:nvSpPr>
        <p:spPr>
          <a:xfrm>
            <a:off x="12763524" y="-457100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39" name="March Exam 26"/>
          <p:cNvSpPr/>
          <p:nvPr/>
        </p:nvSpPr>
        <p:spPr>
          <a:xfrm>
            <a:off x="6417668" y="3665359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1" name="November Exam 12"/>
          <p:cNvSpPr/>
          <p:nvPr/>
        </p:nvSpPr>
        <p:spPr>
          <a:xfrm>
            <a:off x="144134" y="6516935"/>
            <a:ext cx="1030323" cy="611187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2" name="November Exam 12"/>
          <p:cNvSpPr/>
          <p:nvPr/>
        </p:nvSpPr>
        <p:spPr>
          <a:xfrm>
            <a:off x="1141272" y="6516935"/>
            <a:ext cx="1062156" cy="610146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3" name="TextBox 42"/>
          <p:cNvSpPr txBox="1">
            <a:spLocks/>
          </p:cNvSpPr>
          <p:nvPr/>
        </p:nvSpPr>
        <p:spPr>
          <a:xfrm>
            <a:off x="144134" y="6681597"/>
            <a:ext cx="1035050" cy="236124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44" name="TextBox 43"/>
          <p:cNvSpPr txBox="1">
            <a:spLocks/>
          </p:cNvSpPr>
          <p:nvPr/>
        </p:nvSpPr>
        <p:spPr>
          <a:xfrm>
            <a:off x="1182744" y="6678096"/>
            <a:ext cx="1035050" cy="236124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47" name="Round Diagonal Corner Rectangle 46">
            <a:hlinkClick r:id="" action="ppaction://noaction"/>
          </p:cNvPr>
          <p:cNvSpPr>
            <a:spLocks/>
          </p:cNvSpPr>
          <p:nvPr/>
        </p:nvSpPr>
        <p:spPr>
          <a:xfrm>
            <a:off x="3293856" y="4044700"/>
            <a:ext cx="2034879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Electromagnetic waves</a:t>
            </a:r>
          </a:p>
        </p:txBody>
      </p:sp>
      <p:sp>
        <p:nvSpPr>
          <p:cNvPr id="52" name="November Exam 12"/>
          <p:cNvSpPr/>
          <p:nvPr/>
        </p:nvSpPr>
        <p:spPr>
          <a:xfrm>
            <a:off x="4266580" y="2855616"/>
            <a:ext cx="1062156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5" name="TextBox 54"/>
          <p:cNvSpPr txBox="1">
            <a:spLocks/>
          </p:cNvSpPr>
          <p:nvPr/>
        </p:nvSpPr>
        <p:spPr>
          <a:xfrm>
            <a:off x="4313369" y="2993335"/>
            <a:ext cx="1015367" cy="366929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1</a:t>
            </a:r>
            <a:r>
              <a:rPr lang="en-GB" sz="850" b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st</a:t>
            </a: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 Mock exam P1</a:t>
            </a:r>
          </a:p>
        </p:txBody>
      </p:sp>
      <p:sp>
        <p:nvSpPr>
          <p:cNvPr id="58" name="Round Diagonal Corner Rectangle 57">
            <a:hlinkClick r:id="" action="ppaction://noaction"/>
          </p:cNvPr>
          <p:cNvSpPr>
            <a:spLocks/>
          </p:cNvSpPr>
          <p:nvPr/>
        </p:nvSpPr>
        <p:spPr>
          <a:xfrm>
            <a:off x="173597" y="2847465"/>
            <a:ext cx="2022862" cy="658813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Acceleration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Newton's 1</a:t>
            </a:r>
            <a:r>
              <a:rPr lang="en-GB" sz="900" b="1" baseline="30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st</a:t>
            </a: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and 2</a:t>
            </a:r>
            <a:r>
              <a:rPr lang="en-GB" sz="900" b="1" baseline="300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nd</a:t>
            </a: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laws</a:t>
            </a:r>
          </a:p>
        </p:txBody>
      </p:sp>
      <p:sp>
        <p:nvSpPr>
          <p:cNvPr id="59" name="Round Diagonal Corner Rectangle 58">
            <a:hlinkClick r:id="" action="ppaction://noaction"/>
          </p:cNvPr>
          <p:cNvSpPr>
            <a:spLocks/>
          </p:cNvSpPr>
          <p:nvPr/>
        </p:nvSpPr>
        <p:spPr>
          <a:xfrm>
            <a:off x="2250356" y="2868613"/>
            <a:ext cx="1998260" cy="628213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revision/content/WS revision using RPS  </a:t>
            </a:r>
          </a:p>
        </p:txBody>
      </p:sp>
      <p:sp>
        <p:nvSpPr>
          <p:cNvPr id="63" name="Right Arrow 62">
            <a:hlinkClick r:id="" action="ppaction://hlinkshowjump?jump=previousslide"/>
          </p:cNvPr>
          <p:cNvSpPr/>
          <p:nvPr/>
        </p:nvSpPr>
        <p:spPr>
          <a:xfrm>
            <a:off x="2033588" y="7164388"/>
            <a:ext cx="1285875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64" name="Round Diagonal Corner Rectangle 63">
            <a:hlinkClick r:id="" action="ppaction://noaction"/>
          </p:cNvPr>
          <p:cNvSpPr>
            <a:spLocks/>
          </p:cNvSpPr>
          <p:nvPr/>
        </p:nvSpPr>
        <p:spPr>
          <a:xfrm>
            <a:off x="6409687" y="1649151"/>
            <a:ext cx="921147" cy="658812"/>
          </a:xfrm>
          <a:prstGeom prst="round2DiagRect">
            <a:avLst/>
          </a:prstGeom>
          <a:solidFill>
            <a:srgbClr val="FFFF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School assessment </a:t>
            </a:r>
          </a:p>
        </p:txBody>
      </p:sp>
      <p:sp>
        <p:nvSpPr>
          <p:cNvPr id="65" name="Round Diagonal Corner Rectangle 64">
            <a:hlinkClick r:id="" action="ppaction://noaction"/>
          </p:cNvPr>
          <p:cNvSpPr>
            <a:spLocks/>
          </p:cNvSpPr>
          <p:nvPr/>
        </p:nvSpPr>
        <p:spPr>
          <a:xfrm>
            <a:off x="8515282" y="1657351"/>
            <a:ext cx="2040006" cy="658813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Motion along a line </a:t>
            </a:r>
          </a:p>
        </p:txBody>
      </p:sp>
      <p:sp>
        <p:nvSpPr>
          <p:cNvPr id="71" name="Round Diagonal Corner Rectangle 70">
            <a:hlinkClick r:id="" action="ppaction://noaction"/>
          </p:cNvPr>
          <p:cNvSpPr>
            <a:spLocks/>
          </p:cNvSpPr>
          <p:nvPr/>
        </p:nvSpPr>
        <p:spPr>
          <a:xfrm>
            <a:off x="162124" y="4068663"/>
            <a:ext cx="979148" cy="65881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Momentum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(HT)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Recap forces  (FT)</a:t>
            </a:r>
          </a:p>
        </p:txBody>
      </p:sp>
      <p:sp>
        <p:nvSpPr>
          <p:cNvPr id="74" name="Round Diagonal Corner Rectangle 73">
            <a:hlinkClick r:id="" action="ppaction://noaction"/>
          </p:cNvPr>
          <p:cNvSpPr>
            <a:spLocks/>
          </p:cNvSpPr>
          <p:nvPr/>
        </p:nvSpPr>
        <p:spPr>
          <a:xfrm>
            <a:off x="8502283" y="2847465"/>
            <a:ext cx="2017591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Forces and breaking </a:t>
            </a:r>
          </a:p>
        </p:txBody>
      </p:sp>
      <p:sp>
        <p:nvSpPr>
          <p:cNvPr id="77" name="Round Diagonal Corner Rectangle 76">
            <a:hlinkClick r:id="" action="ppaction://noaction"/>
          </p:cNvPr>
          <p:cNvSpPr>
            <a:spLocks/>
          </p:cNvSpPr>
          <p:nvPr/>
        </p:nvSpPr>
        <p:spPr>
          <a:xfrm>
            <a:off x="1190916" y="4058068"/>
            <a:ext cx="979148" cy="658813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Waves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types and Properties </a:t>
            </a:r>
          </a:p>
        </p:txBody>
      </p:sp>
      <p:sp>
        <p:nvSpPr>
          <p:cNvPr id="60" name="Round Diagonal Corner Rectangle 59">
            <a:hlinkClick r:id="" action="ppaction://noaction"/>
          </p:cNvPr>
          <p:cNvSpPr>
            <a:spLocks/>
          </p:cNvSpPr>
          <p:nvPr/>
        </p:nvSpPr>
        <p:spPr>
          <a:xfrm>
            <a:off x="171450" y="1657351"/>
            <a:ext cx="2006898" cy="658813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Forces and their interactions </a:t>
            </a:r>
          </a:p>
        </p:txBody>
      </p:sp>
      <p:sp>
        <p:nvSpPr>
          <p:cNvPr id="69" name="Round Diagonal Corner Rectangle 68">
            <a:hlinkClick r:id="" action="ppaction://noaction"/>
          </p:cNvPr>
          <p:cNvSpPr>
            <a:spLocks/>
          </p:cNvSpPr>
          <p:nvPr/>
        </p:nvSpPr>
        <p:spPr>
          <a:xfrm>
            <a:off x="5362858" y="4051265"/>
            <a:ext cx="2042829" cy="65881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Magnetism and electromagnetism</a:t>
            </a:r>
          </a:p>
        </p:txBody>
      </p:sp>
      <p:sp>
        <p:nvSpPr>
          <p:cNvPr id="75" name="Round Diagonal Corner Rectangle 74">
            <a:hlinkClick r:id="" action="ppaction://noaction"/>
          </p:cNvPr>
          <p:cNvSpPr>
            <a:spLocks/>
          </p:cNvSpPr>
          <p:nvPr/>
        </p:nvSpPr>
        <p:spPr>
          <a:xfrm>
            <a:off x="1194690" y="5292028"/>
            <a:ext cx="4108491" cy="611187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39600"/>
          <a:lstStyle/>
          <a:p>
            <a:pPr>
              <a:lnSpc>
                <a:spcPct val="90000"/>
              </a:lnSpc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Revision </a:t>
            </a:r>
          </a:p>
        </p:txBody>
      </p:sp>
      <p:sp>
        <p:nvSpPr>
          <p:cNvPr id="56" name="November Exam 12"/>
          <p:cNvSpPr/>
          <p:nvPr/>
        </p:nvSpPr>
        <p:spPr>
          <a:xfrm>
            <a:off x="5372733" y="5292028"/>
            <a:ext cx="2032954" cy="611187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7" name="TextBox 56"/>
          <p:cNvSpPr txBox="1">
            <a:spLocks/>
          </p:cNvSpPr>
          <p:nvPr/>
        </p:nvSpPr>
        <p:spPr>
          <a:xfrm>
            <a:off x="5399162" y="5407608"/>
            <a:ext cx="1747737" cy="23612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67" name="November Exam 12"/>
          <p:cNvSpPr/>
          <p:nvPr/>
        </p:nvSpPr>
        <p:spPr>
          <a:xfrm>
            <a:off x="8513685" y="5297518"/>
            <a:ext cx="2017591" cy="605697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70" name="TextBox 69"/>
          <p:cNvSpPr txBox="1">
            <a:spLocks/>
          </p:cNvSpPr>
          <p:nvPr/>
        </p:nvSpPr>
        <p:spPr>
          <a:xfrm>
            <a:off x="8546803" y="5419432"/>
            <a:ext cx="1501120" cy="23612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73" name="November Exam 12"/>
          <p:cNvSpPr/>
          <p:nvPr/>
        </p:nvSpPr>
        <p:spPr>
          <a:xfrm>
            <a:off x="8513685" y="4046744"/>
            <a:ext cx="975843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72" name="TextBox 71"/>
          <p:cNvSpPr txBox="1">
            <a:spLocks/>
          </p:cNvSpPr>
          <p:nvPr/>
        </p:nvSpPr>
        <p:spPr>
          <a:xfrm>
            <a:off x="8478838" y="4100284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2</a:t>
            </a:r>
            <a:r>
              <a:rPr lang="en-GB" sz="850" b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nd</a:t>
            </a: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 Mock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sz="850" b="1" dirty="0">
              <a:solidFill>
                <a:schemeClr val="tx1">
                  <a:lumMod val="65000"/>
                  <a:lumOff val="35000"/>
                </a:schemeClr>
              </a:solidFill>
              <a:latin typeface="Verdana" pitchFamily="34" charset="0"/>
            </a:endParaRPr>
          </a:p>
        </p:txBody>
      </p:sp>
      <p:sp>
        <p:nvSpPr>
          <p:cNvPr id="76" name="Round Diagonal Corner Rectangle 75">
            <a:hlinkClick r:id="" action="ppaction://noaction"/>
          </p:cNvPr>
          <p:cNvSpPr>
            <a:spLocks/>
          </p:cNvSpPr>
          <p:nvPr/>
        </p:nvSpPr>
        <p:spPr>
          <a:xfrm>
            <a:off x="3284361" y="1657379"/>
            <a:ext cx="3092625" cy="65722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Force and elasticity </a:t>
            </a:r>
          </a:p>
        </p:txBody>
      </p:sp>
      <p:sp>
        <p:nvSpPr>
          <p:cNvPr id="78" name="Round Diagonal Corner Rectangle 77">
            <a:hlinkClick r:id="" action="ppaction://noaction"/>
          </p:cNvPr>
          <p:cNvSpPr>
            <a:spLocks/>
          </p:cNvSpPr>
          <p:nvPr/>
        </p:nvSpPr>
        <p:spPr>
          <a:xfrm>
            <a:off x="7449763" y="4045102"/>
            <a:ext cx="975843" cy="6588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Revision</a:t>
            </a:r>
          </a:p>
        </p:txBody>
      </p:sp>
    </p:spTree>
    <p:extLst>
      <p:ext uri="{BB962C8B-B14F-4D97-AF65-F5344CB8AC3E}">
        <p14:creationId xmlns:p14="http://schemas.microsoft.com/office/powerpoint/2010/main" val="1790499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5" name="TextBox 2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11</a:t>
            </a:r>
          </a:p>
        </p:txBody>
      </p:sp>
      <p:sp>
        <p:nvSpPr>
          <p:cNvPr id="9226" name="TextBox 3"/>
          <p:cNvSpPr txBox="1">
            <a:spLocks noChangeArrowheads="1"/>
          </p:cNvSpPr>
          <p:nvPr/>
        </p:nvSpPr>
        <p:spPr bwMode="auto">
          <a:xfrm>
            <a:off x="0" y="422275"/>
            <a:ext cx="5721759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Mathematics (8300) 2-year foundation tier Route Map</a:t>
            </a:r>
            <a:endParaRPr lang="en-US" sz="1600" dirty="0"/>
          </a:p>
        </p:txBody>
      </p:sp>
      <p:sp>
        <p:nvSpPr>
          <p:cNvPr id="30" name="Round Diagonal Corner Rectangle 29">
            <a:hlinkClick r:id="" action="ppaction://noaction"/>
          </p:cNvPr>
          <p:cNvSpPr>
            <a:spLocks/>
          </p:cNvSpPr>
          <p:nvPr/>
        </p:nvSpPr>
        <p:spPr>
          <a:xfrm>
            <a:off x="9538870" y="1676462"/>
            <a:ext cx="983079" cy="648450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Pythagoras’ theorem</a:t>
            </a:r>
          </a:p>
        </p:txBody>
      </p:sp>
      <p:sp>
        <p:nvSpPr>
          <p:cNvPr id="33" name="Round Diagonal Corner Rectangle 32">
            <a:hlinkClick r:id="" action="ppaction://noaction"/>
          </p:cNvPr>
          <p:cNvSpPr>
            <a:spLocks/>
          </p:cNvSpPr>
          <p:nvPr/>
        </p:nvSpPr>
        <p:spPr>
          <a:xfrm>
            <a:off x="6427790" y="1681658"/>
            <a:ext cx="936104" cy="633711"/>
          </a:xfrm>
          <a:prstGeom prst="round2DiagRect">
            <a:avLst/>
          </a:prstGeom>
          <a:solidFill>
            <a:srgbClr val="FFCC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86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Scatter graphs</a:t>
            </a:r>
          </a:p>
        </p:txBody>
      </p:sp>
      <p:sp>
        <p:nvSpPr>
          <p:cNvPr id="35" name="Isosceles Triangle 34">
            <a:hlinkClick r:id="rId2" action="ppaction://hlinksldjump"/>
          </p:cNvPr>
          <p:cNvSpPr/>
          <p:nvPr/>
        </p:nvSpPr>
        <p:spPr>
          <a:xfrm rot="16200000" flipH="1">
            <a:off x="2214067" y="7201296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9232" name="TextBox 43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2466975" y="716438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10</a:t>
            </a:r>
          </a:p>
        </p:txBody>
      </p:sp>
      <p:sp>
        <p:nvSpPr>
          <p:cNvPr id="37" name="November Exam 12"/>
          <p:cNvSpPr/>
          <p:nvPr/>
        </p:nvSpPr>
        <p:spPr>
          <a:xfrm>
            <a:off x="12763524" y="-457100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39" name="March Exam 26"/>
          <p:cNvSpPr/>
          <p:nvPr/>
        </p:nvSpPr>
        <p:spPr>
          <a:xfrm>
            <a:off x="6417668" y="3665359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1" name="November Exam 12"/>
          <p:cNvSpPr/>
          <p:nvPr/>
        </p:nvSpPr>
        <p:spPr>
          <a:xfrm>
            <a:off x="144135" y="6516935"/>
            <a:ext cx="1004708" cy="622053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2" name="November Exam 12"/>
          <p:cNvSpPr/>
          <p:nvPr/>
        </p:nvSpPr>
        <p:spPr>
          <a:xfrm>
            <a:off x="1168378" y="6516935"/>
            <a:ext cx="1035050" cy="622053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3" name="TextBox 42"/>
          <p:cNvSpPr txBox="1">
            <a:spLocks/>
          </p:cNvSpPr>
          <p:nvPr/>
        </p:nvSpPr>
        <p:spPr>
          <a:xfrm>
            <a:off x="161925" y="6589713"/>
            <a:ext cx="1035050" cy="366712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June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44" name="TextBox 43"/>
          <p:cNvSpPr txBox="1">
            <a:spLocks/>
          </p:cNvSpPr>
          <p:nvPr/>
        </p:nvSpPr>
        <p:spPr>
          <a:xfrm>
            <a:off x="1169988" y="6589713"/>
            <a:ext cx="1035050" cy="366712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June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45" name="Round Diagonal Corner Rectangle 44">
            <a:hlinkClick r:id="" action="ppaction://noaction"/>
          </p:cNvPr>
          <p:cNvSpPr>
            <a:spLocks/>
          </p:cNvSpPr>
          <p:nvPr/>
        </p:nvSpPr>
        <p:spPr>
          <a:xfrm>
            <a:off x="7866980" y="4059510"/>
            <a:ext cx="1600870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Quadratic graphs</a:t>
            </a:r>
          </a:p>
        </p:txBody>
      </p:sp>
      <p:sp>
        <p:nvSpPr>
          <p:cNvPr id="46" name="Round Diagonal Corner Rectangle 45"/>
          <p:cNvSpPr>
            <a:spLocks/>
          </p:cNvSpPr>
          <p:nvPr/>
        </p:nvSpPr>
        <p:spPr>
          <a:xfrm>
            <a:off x="4308474" y="5281669"/>
            <a:ext cx="3095625" cy="654141"/>
          </a:xfrm>
          <a:prstGeom prst="round2DiagRect">
            <a:avLst/>
          </a:prstGeom>
          <a:solidFill>
            <a:srgbClr val="C0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latin typeface="Verdana" pitchFamily="34" charset="0"/>
              </a:rPr>
              <a:t>Revision</a:t>
            </a:r>
          </a:p>
        </p:txBody>
      </p:sp>
      <p:sp>
        <p:nvSpPr>
          <p:cNvPr id="47" name="Round Diagonal Corner Rectangle 46">
            <a:hlinkClick r:id="" action="ppaction://noaction"/>
          </p:cNvPr>
          <p:cNvSpPr>
            <a:spLocks/>
          </p:cNvSpPr>
          <p:nvPr/>
        </p:nvSpPr>
        <p:spPr>
          <a:xfrm>
            <a:off x="5801826" y="4068663"/>
            <a:ext cx="2049320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Solving quadratic equations</a:t>
            </a:r>
          </a:p>
        </p:txBody>
      </p:sp>
      <p:sp>
        <p:nvSpPr>
          <p:cNvPr id="52" name="November Exam 12"/>
          <p:cNvSpPr/>
          <p:nvPr/>
        </p:nvSpPr>
        <p:spPr>
          <a:xfrm>
            <a:off x="4312259" y="2878745"/>
            <a:ext cx="1006039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3" name="November Exam 12"/>
          <p:cNvSpPr/>
          <p:nvPr/>
        </p:nvSpPr>
        <p:spPr>
          <a:xfrm>
            <a:off x="3258194" y="2878745"/>
            <a:ext cx="1042977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4" name="TextBox 53"/>
          <p:cNvSpPr txBox="1">
            <a:spLocks/>
          </p:cNvSpPr>
          <p:nvPr/>
        </p:nvSpPr>
        <p:spPr>
          <a:xfrm>
            <a:off x="3330575" y="2916238"/>
            <a:ext cx="914259" cy="498475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Mock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 and revision</a:t>
            </a:r>
          </a:p>
        </p:txBody>
      </p:sp>
      <p:sp>
        <p:nvSpPr>
          <p:cNvPr id="55" name="TextBox 54"/>
          <p:cNvSpPr txBox="1">
            <a:spLocks/>
          </p:cNvSpPr>
          <p:nvPr/>
        </p:nvSpPr>
        <p:spPr>
          <a:xfrm>
            <a:off x="4338638" y="2916238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Mock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58" name="Round Diagonal Corner Rectangle 57">
            <a:hlinkClick r:id="" action="ppaction://noaction"/>
          </p:cNvPr>
          <p:cNvSpPr>
            <a:spLocks/>
          </p:cNvSpPr>
          <p:nvPr/>
        </p:nvSpPr>
        <p:spPr>
          <a:xfrm>
            <a:off x="8522833" y="1681658"/>
            <a:ext cx="945017" cy="633711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Inequalities</a:t>
            </a:r>
          </a:p>
        </p:txBody>
      </p:sp>
      <p:sp>
        <p:nvSpPr>
          <p:cNvPr id="59" name="Round Diagonal Corner Rectangle 58">
            <a:hlinkClick r:id="" action="ppaction://noaction"/>
          </p:cNvPr>
          <p:cNvSpPr>
            <a:spLocks/>
          </p:cNvSpPr>
          <p:nvPr/>
        </p:nvSpPr>
        <p:spPr>
          <a:xfrm>
            <a:off x="2242508" y="2883049"/>
            <a:ext cx="959569" cy="634504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Algebra and graphs</a:t>
            </a:r>
          </a:p>
        </p:txBody>
      </p:sp>
      <p:sp>
        <p:nvSpPr>
          <p:cNvPr id="61" name="Round Diagonal Corner Rectangle 60"/>
          <p:cNvSpPr>
            <a:spLocks/>
          </p:cNvSpPr>
          <p:nvPr/>
        </p:nvSpPr>
        <p:spPr>
          <a:xfrm>
            <a:off x="8483569" y="5253558"/>
            <a:ext cx="2038380" cy="657225"/>
          </a:xfrm>
          <a:prstGeom prst="round2DiagRect">
            <a:avLst/>
          </a:prstGeom>
          <a:solidFill>
            <a:srgbClr val="C0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latin typeface="Verdana" pitchFamily="34" charset="0"/>
              </a:rPr>
              <a:t>Revision</a:t>
            </a:r>
          </a:p>
        </p:txBody>
      </p:sp>
      <p:sp>
        <p:nvSpPr>
          <p:cNvPr id="63" name="Right Arrow 62">
            <a:hlinkClick r:id="" action="ppaction://hlinkshowjump?jump=previousslide"/>
          </p:cNvPr>
          <p:cNvSpPr/>
          <p:nvPr/>
        </p:nvSpPr>
        <p:spPr>
          <a:xfrm>
            <a:off x="2033588" y="7164388"/>
            <a:ext cx="1285875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64" name="Round Diagonal Corner Rectangle 63">
            <a:hlinkClick r:id="" action="ppaction://noaction"/>
          </p:cNvPr>
          <p:cNvSpPr>
            <a:spLocks/>
          </p:cNvSpPr>
          <p:nvPr/>
        </p:nvSpPr>
        <p:spPr>
          <a:xfrm>
            <a:off x="2233612" y="1681658"/>
            <a:ext cx="2032000" cy="63450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Volume</a:t>
            </a:r>
          </a:p>
        </p:txBody>
      </p:sp>
      <p:sp>
        <p:nvSpPr>
          <p:cNvPr id="65" name="Round Diagonal Corner Rectangle 64">
            <a:hlinkClick r:id="" action="ppaction://noaction"/>
          </p:cNvPr>
          <p:cNvSpPr>
            <a:spLocks/>
          </p:cNvSpPr>
          <p:nvPr/>
        </p:nvSpPr>
        <p:spPr>
          <a:xfrm>
            <a:off x="4339017" y="1682452"/>
            <a:ext cx="1989137" cy="633711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Algebra: Quadratics, rearranging formulae and identities</a:t>
            </a:r>
          </a:p>
        </p:txBody>
      </p:sp>
      <p:sp>
        <p:nvSpPr>
          <p:cNvPr id="68" name="Round Diagonal Corner Rectangle 67">
            <a:hlinkClick r:id="" action="ppaction://noaction"/>
          </p:cNvPr>
          <p:cNvSpPr>
            <a:spLocks/>
          </p:cNvSpPr>
          <p:nvPr/>
        </p:nvSpPr>
        <p:spPr>
          <a:xfrm>
            <a:off x="1184332" y="5292798"/>
            <a:ext cx="983587" cy="644525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39600"/>
          <a:lstStyle/>
          <a:p>
            <a:pPr>
              <a:lnSpc>
                <a:spcPct val="90000"/>
              </a:lnSpc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Growth and decay</a:t>
            </a:r>
          </a:p>
        </p:txBody>
      </p:sp>
      <p:sp>
        <p:nvSpPr>
          <p:cNvPr id="71" name="Round Diagonal Corner Rectangle 70">
            <a:hlinkClick r:id="" action="ppaction://noaction"/>
          </p:cNvPr>
          <p:cNvSpPr>
            <a:spLocks/>
          </p:cNvSpPr>
          <p:nvPr/>
        </p:nvSpPr>
        <p:spPr>
          <a:xfrm>
            <a:off x="162124" y="4068663"/>
            <a:ext cx="1995288" cy="6588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Direct and inverse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proportion</a:t>
            </a:r>
          </a:p>
        </p:txBody>
      </p:sp>
      <p:sp>
        <p:nvSpPr>
          <p:cNvPr id="74" name="Round Diagonal Corner Rectangle 73">
            <a:hlinkClick r:id="" action="ppaction://noaction"/>
          </p:cNvPr>
          <p:cNvSpPr>
            <a:spLocks/>
          </p:cNvSpPr>
          <p:nvPr/>
        </p:nvSpPr>
        <p:spPr>
          <a:xfrm>
            <a:off x="8855778" y="2874913"/>
            <a:ext cx="1675697" cy="634504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Sketching graphs</a:t>
            </a:r>
          </a:p>
        </p:txBody>
      </p:sp>
      <p:sp>
        <p:nvSpPr>
          <p:cNvPr id="77" name="Round Diagonal Corner Rectangle 76">
            <a:hlinkClick r:id="" action="ppaction://noaction"/>
          </p:cNvPr>
          <p:cNvSpPr>
            <a:spLocks/>
          </p:cNvSpPr>
          <p:nvPr/>
        </p:nvSpPr>
        <p:spPr>
          <a:xfrm>
            <a:off x="3287713" y="4068663"/>
            <a:ext cx="2491035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Trigonometry</a:t>
            </a:r>
          </a:p>
        </p:txBody>
      </p:sp>
      <p:sp>
        <p:nvSpPr>
          <p:cNvPr id="60" name="Round Diagonal Corner Rectangle 59">
            <a:hlinkClick r:id="" action="ppaction://noaction"/>
          </p:cNvPr>
          <p:cNvSpPr>
            <a:spLocks/>
          </p:cNvSpPr>
          <p:nvPr/>
        </p:nvSpPr>
        <p:spPr>
          <a:xfrm>
            <a:off x="171450" y="1681658"/>
            <a:ext cx="2006898" cy="634505"/>
          </a:xfrm>
          <a:prstGeom prst="round2DiagRect">
            <a:avLst/>
          </a:prstGeom>
          <a:solidFill>
            <a:schemeClr val="accent5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Probability</a:t>
            </a:r>
          </a:p>
        </p:txBody>
      </p:sp>
      <p:sp>
        <p:nvSpPr>
          <p:cNvPr id="69" name="Round Diagonal Corner Rectangle 68">
            <a:hlinkClick r:id="" action="ppaction://noaction"/>
          </p:cNvPr>
          <p:cNvSpPr>
            <a:spLocks/>
          </p:cNvSpPr>
          <p:nvPr/>
        </p:nvSpPr>
        <p:spPr>
          <a:xfrm>
            <a:off x="7461279" y="2878745"/>
            <a:ext cx="1368152" cy="643918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Algebra and graphs (cont.)</a:t>
            </a:r>
          </a:p>
        </p:txBody>
      </p:sp>
      <p:sp>
        <p:nvSpPr>
          <p:cNvPr id="75" name="Round Diagonal Corner Rectangle 74">
            <a:hlinkClick r:id="" action="ppaction://noaction"/>
          </p:cNvPr>
          <p:cNvSpPr>
            <a:spLocks/>
          </p:cNvSpPr>
          <p:nvPr/>
        </p:nvSpPr>
        <p:spPr>
          <a:xfrm>
            <a:off x="2250356" y="5292799"/>
            <a:ext cx="2015256" cy="6445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39600"/>
          <a:lstStyle/>
          <a:p>
            <a:pPr>
              <a:lnSpc>
                <a:spcPct val="90000"/>
              </a:lnSpc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Vectors</a:t>
            </a:r>
          </a:p>
        </p:txBody>
      </p:sp>
      <p:grpSp>
        <p:nvGrpSpPr>
          <p:cNvPr id="57" name="Group 41">
            <a:extLst>
              <a:ext uri="{FF2B5EF4-FFF2-40B4-BE49-F238E27FC236}">
                <a16:creationId xmlns:a16="http://schemas.microsoft.com/office/drawing/2014/main" id="{B840E214-AE88-4860-99F1-3A21E7AD17B1}"/>
              </a:ext>
            </a:extLst>
          </p:cNvPr>
          <p:cNvGrpSpPr>
            <a:grpSpLocks/>
          </p:cNvGrpSpPr>
          <p:nvPr/>
        </p:nvGrpSpPr>
        <p:grpSpPr bwMode="auto">
          <a:xfrm>
            <a:off x="7437438" y="1692399"/>
            <a:ext cx="1038225" cy="626939"/>
            <a:chOff x="6389698" y="1189818"/>
            <a:chExt cx="1038230" cy="1181456"/>
          </a:xfrm>
        </p:grpSpPr>
        <p:sp>
          <p:nvSpPr>
            <p:cNvPr id="62" name="Holiday 7">
              <a:extLst>
                <a:ext uri="{FF2B5EF4-FFF2-40B4-BE49-F238E27FC236}">
                  <a16:creationId xmlns:a16="http://schemas.microsoft.com/office/drawing/2014/main" id="{50CBDE8B-240B-4A70-B1AB-A7B84A432C42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67" name="Holiday">
              <a:extLst>
                <a:ext uri="{FF2B5EF4-FFF2-40B4-BE49-F238E27FC236}">
                  <a16:creationId xmlns:a16="http://schemas.microsoft.com/office/drawing/2014/main" id="{759E8665-D16F-41AD-9B1E-6C4E8EC77AA3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72" name="Round Diagonal Corner Rectangle 65">
            <a:hlinkClick r:id="" action="ppaction://noaction"/>
            <a:extLst>
              <a:ext uri="{FF2B5EF4-FFF2-40B4-BE49-F238E27FC236}">
                <a16:creationId xmlns:a16="http://schemas.microsoft.com/office/drawing/2014/main" id="{E578E16D-96D6-4A64-86C5-2ED0972AA68E}"/>
              </a:ext>
            </a:extLst>
          </p:cNvPr>
          <p:cNvSpPr>
            <a:spLocks/>
          </p:cNvSpPr>
          <p:nvPr/>
        </p:nvSpPr>
        <p:spPr>
          <a:xfrm>
            <a:off x="151695" y="2883842"/>
            <a:ext cx="2016224" cy="633711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Simultaneous equations</a:t>
            </a:r>
          </a:p>
        </p:txBody>
      </p:sp>
      <p:grpSp>
        <p:nvGrpSpPr>
          <p:cNvPr id="73" name="Group 41">
            <a:extLst>
              <a:ext uri="{FF2B5EF4-FFF2-40B4-BE49-F238E27FC236}">
                <a16:creationId xmlns:a16="http://schemas.microsoft.com/office/drawing/2014/main" id="{C7D684AF-4060-4140-979A-8F49B0361018}"/>
              </a:ext>
            </a:extLst>
          </p:cNvPr>
          <p:cNvGrpSpPr>
            <a:grpSpLocks/>
          </p:cNvGrpSpPr>
          <p:nvPr/>
        </p:nvGrpSpPr>
        <p:grpSpPr bwMode="auto">
          <a:xfrm>
            <a:off x="5333944" y="2886831"/>
            <a:ext cx="1038225" cy="626939"/>
            <a:chOff x="6389698" y="1189818"/>
            <a:chExt cx="1038230" cy="1181456"/>
          </a:xfrm>
        </p:grpSpPr>
        <p:sp>
          <p:nvSpPr>
            <p:cNvPr id="76" name="Holiday 7">
              <a:extLst>
                <a:ext uri="{FF2B5EF4-FFF2-40B4-BE49-F238E27FC236}">
                  <a16:creationId xmlns:a16="http://schemas.microsoft.com/office/drawing/2014/main" id="{6A59DC90-B782-4BEE-A4C3-BCA8EB15BBDD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8" name="Holiday">
              <a:extLst>
                <a:ext uri="{FF2B5EF4-FFF2-40B4-BE49-F238E27FC236}">
                  <a16:creationId xmlns:a16="http://schemas.microsoft.com/office/drawing/2014/main" id="{C38F0698-77CD-4E29-9ADF-FE3D02DD9B05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79" name="Group 41">
            <a:extLst>
              <a:ext uri="{FF2B5EF4-FFF2-40B4-BE49-F238E27FC236}">
                <a16:creationId xmlns:a16="http://schemas.microsoft.com/office/drawing/2014/main" id="{4D93434F-F80F-49CD-8A92-A258AA00F48A}"/>
              </a:ext>
            </a:extLst>
          </p:cNvPr>
          <p:cNvGrpSpPr>
            <a:grpSpLocks/>
          </p:cNvGrpSpPr>
          <p:nvPr/>
        </p:nvGrpSpPr>
        <p:grpSpPr bwMode="auto">
          <a:xfrm>
            <a:off x="6396707" y="2886830"/>
            <a:ext cx="1038225" cy="626939"/>
            <a:chOff x="6389698" y="1189818"/>
            <a:chExt cx="1038230" cy="1181456"/>
          </a:xfrm>
        </p:grpSpPr>
        <p:sp>
          <p:nvSpPr>
            <p:cNvPr id="80" name="Holiday 7">
              <a:extLst>
                <a:ext uri="{FF2B5EF4-FFF2-40B4-BE49-F238E27FC236}">
                  <a16:creationId xmlns:a16="http://schemas.microsoft.com/office/drawing/2014/main" id="{361892B0-4804-4FB0-8D06-09BB11C9865D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1" name="Holiday">
              <a:extLst>
                <a:ext uri="{FF2B5EF4-FFF2-40B4-BE49-F238E27FC236}">
                  <a16:creationId xmlns:a16="http://schemas.microsoft.com/office/drawing/2014/main" id="{E33EC6C9-87FB-45FB-9A37-0F4A81C28D47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2" name="Group 41">
            <a:extLst>
              <a:ext uri="{FF2B5EF4-FFF2-40B4-BE49-F238E27FC236}">
                <a16:creationId xmlns:a16="http://schemas.microsoft.com/office/drawing/2014/main" id="{330ABA99-F331-472B-A578-4EDB130EC0AB}"/>
              </a:ext>
            </a:extLst>
          </p:cNvPr>
          <p:cNvGrpSpPr>
            <a:grpSpLocks/>
          </p:cNvGrpSpPr>
          <p:nvPr/>
        </p:nvGrpSpPr>
        <p:grpSpPr bwMode="auto">
          <a:xfrm>
            <a:off x="2226410" y="4068663"/>
            <a:ext cx="1038225" cy="657225"/>
            <a:chOff x="6389698" y="1189818"/>
            <a:chExt cx="1038230" cy="1181456"/>
          </a:xfrm>
        </p:grpSpPr>
        <p:sp>
          <p:nvSpPr>
            <p:cNvPr id="83" name="Holiday 7">
              <a:extLst>
                <a:ext uri="{FF2B5EF4-FFF2-40B4-BE49-F238E27FC236}">
                  <a16:creationId xmlns:a16="http://schemas.microsoft.com/office/drawing/2014/main" id="{04ECD273-8B23-41A2-B728-FE43712F532A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4" name="Holiday">
              <a:extLst>
                <a:ext uri="{FF2B5EF4-FFF2-40B4-BE49-F238E27FC236}">
                  <a16:creationId xmlns:a16="http://schemas.microsoft.com/office/drawing/2014/main" id="{08A0A654-C054-4EFF-985C-D0EAF4D9E22C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5" name="Group 41">
            <a:extLst>
              <a:ext uri="{FF2B5EF4-FFF2-40B4-BE49-F238E27FC236}">
                <a16:creationId xmlns:a16="http://schemas.microsoft.com/office/drawing/2014/main" id="{C3DE7BA7-60D6-480A-825F-5FD1E63AB17D}"/>
              </a:ext>
            </a:extLst>
          </p:cNvPr>
          <p:cNvGrpSpPr>
            <a:grpSpLocks/>
          </p:cNvGrpSpPr>
          <p:nvPr/>
        </p:nvGrpSpPr>
        <p:grpSpPr bwMode="auto">
          <a:xfrm>
            <a:off x="9538871" y="4051846"/>
            <a:ext cx="992406" cy="626939"/>
            <a:chOff x="6389698" y="1189818"/>
            <a:chExt cx="1038230" cy="1181456"/>
          </a:xfrm>
        </p:grpSpPr>
        <p:sp>
          <p:nvSpPr>
            <p:cNvPr id="86" name="Holiday 7">
              <a:extLst>
                <a:ext uri="{FF2B5EF4-FFF2-40B4-BE49-F238E27FC236}">
                  <a16:creationId xmlns:a16="http://schemas.microsoft.com/office/drawing/2014/main" id="{228B87FA-4BF1-4362-94B0-FC4362986A75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7" name="Holiday">
              <a:extLst>
                <a:ext uri="{FF2B5EF4-FFF2-40B4-BE49-F238E27FC236}">
                  <a16:creationId xmlns:a16="http://schemas.microsoft.com/office/drawing/2014/main" id="{52F3001A-BC47-4D48-BB16-7BB9AC3BBD16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8" name="Group 41">
            <a:extLst>
              <a:ext uri="{FF2B5EF4-FFF2-40B4-BE49-F238E27FC236}">
                <a16:creationId xmlns:a16="http://schemas.microsoft.com/office/drawing/2014/main" id="{A2B6537C-138D-4E67-B931-A99E81533C09}"/>
              </a:ext>
            </a:extLst>
          </p:cNvPr>
          <p:cNvGrpSpPr>
            <a:grpSpLocks/>
          </p:cNvGrpSpPr>
          <p:nvPr/>
        </p:nvGrpSpPr>
        <p:grpSpPr bwMode="auto">
          <a:xfrm>
            <a:off x="113792" y="5278585"/>
            <a:ext cx="1038225" cy="657225"/>
            <a:chOff x="6389698" y="1189818"/>
            <a:chExt cx="1038230" cy="1181456"/>
          </a:xfrm>
        </p:grpSpPr>
        <p:sp>
          <p:nvSpPr>
            <p:cNvPr id="89" name="Holiday 7">
              <a:extLst>
                <a:ext uri="{FF2B5EF4-FFF2-40B4-BE49-F238E27FC236}">
                  <a16:creationId xmlns:a16="http://schemas.microsoft.com/office/drawing/2014/main" id="{EA4DFD37-1A6D-4E86-A723-E2BCC4F14FE7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90" name="Holiday">
              <a:extLst>
                <a:ext uri="{FF2B5EF4-FFF2-40B4-BE49-F238E27FC236}">
                  <a16:creationId xmlns:a16="http://schemas.microsoft.com/office/drawing/2014/main" id="{F69530E8-5024-4FA1-9D7F-2CEC4BC29043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1" name="Group 41">
            <a:extLst>
              <a:ext uri="{FF2B5EF4-FFF2-40B4-BE49-F238E27FC236}">
                <a16:creationId xmlns:a16="http://schemas.microsoft.com/office/drawing/2014/main" id="{4D52FBCC-86E4-4EE2-8943-8E12E5A39ED3}"/>
              </a:ext>
            </a:extLst>
          </p:cNvPr>
          <p:cNvGrpSpPr>
            <a:grpSpLocks/>
          </p:cNvGrpSpPr>
          <p:nvPr/>
        </p:nvGrpSpPr>
        <p:grpSpPr bwMode="auto">
          <a:xfrm>
            <a:off x="7440613" y="5280176"/>
            <a:ext cx="1002432" cy="626939"/>
            <a:chOff x="6389698" y="1189818"/>
            <a:chExt cx="1038230" cy="1181456"/>
          </a:xfrm>
        </p:grpSpPr>
        <p:sp>
          <p:nvSpPr>
            <p:cNvPr id="92" name="Holiday 7">
              <a:extLst>
                <a:ext uri="{FF2B5EF4-FFF2-40B4-BE49-F238E27FC236}">
                  <a16:creationId xmlns:a16="http://schemas.microsoft.com/office/drawing/2014/main" id="{AE6223BB-E29B-4B85-BA20-FBA96828FD12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93" name="Holiday">
              <a:extLst>
                <a:ext uri="{FF2B5EF4-FFF2-40B4-BE49-F238E27FC236}">
                  <a16:creationId xmlns:a16="http://schemas.microsoft.com/office/drawing/2014/main" id="{0990248C-AE89-4E60-B2DB-9B1FABFDCCFA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ound Diagonal Corner Rectangle 2">
            <a:hlinkClick r:id="rId2" action="ppaction://hlinksldjump"/>
          </p:cNvPr>
          <p:cNvSpPr>
            <a:spLocks/>
          </p:cNvSpPr>
          <p:nvPr/>
        </p:nvSpPr>
        <p:spPr>
          <a:xfrm>
            <a:off x="4713269" y="1653636"/>
            <a:ext cx="1646876" cy="65722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Fractions and decimals</a:t>
            </a:r>
            <a:endParaRPr lang="en-GB" sz="900" b="1" dirty="0">
              <a:solidFill>
                <a:schemeClr val="bg1">
                  <a:alpha val="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5" name="Round Diagonal Corner Rectangle 4">
            <a:hlinkClick r:id="rId3" action="ppaction://hlinksldjump"/>
          </p:cNvPr>
          <p:cNvSpPr>
            <a:spLocks/>
          </p:cNvSpPr>
          <p:nvPr/>
        </p:nvSpPr>
        <p:spPr>
          <a:xfrm>
            <a:off x="146050" y="1692275"/>
            <a:ext cx="1528242" cy="639763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Angles, scale diagrams and bearings</a:t>
            </a:r>
          </a:p>
        </p:txBody>
      </p:sp>
      <p:sp>
        <p:nvSpPr>
          <p:cNvPr id="8203" name="TextBox 8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10</a:t>
            </a:r>
          </a:p>
        </p:txBody>
      </p:sp>
      <p:sp>
        <p:nvSpPr>
          <p:cNvPr id="8204" name="TextBox 9"/>
          <p:cNvSpPr txBox="1">
            <a:spLocks noChangeArrowheads="1"/>
          </p:cNvSpPr>
          <p:nvPr/>
        </p:nvSpPr>
        <p:spPr bwMode="auto">
          <a:xfrm>
            <a:off x="17463" y="393700"/>
            <a:ext cx="5333832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Mathematics (8300) 2-year higher tier Route Map</a:t>
            </a:r>
            <a:endParaRPr lang="en-US" sz="1600" dirty="0"/>
          </a:p>
        </p:txBody>
      </p:sp>
      <p:sp>
        <p:nvSpPr>
          <p:cNvPr id="16" name="Round Diagonal Corner Rectangle 15">
            <a:hlinkClick r:id="" action="ppaction://noaction"/>
          </p:cNvPr>
          <p:cNvSpPr>
            <a:spLocks/>
          </p:cNvSpPr>
          <p:nvPr/>
        </p:nvSpPr>
        <p:spPr>
          <a:xfrm>
            <a:off x="5372812" y="4036979"/>
            <a:ext cx="980933" cy="65722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Indices</a:t>
            </a:r>
          </a:p>
        </p:txBody>
      </p:sp>
      <p:sp>
        <p:nvSpPr>
          <p:cNvPr id="19" name="Round Diagonal Corner Rectangle 18">
            <a:hlinkClick r:id="rId4" action="ppaction://hlinksldjump"/>
          </p:cNvPr>
          <p:cNvSpPr>
            <a:spLocks/>
          </p:cNvSpPr>
          <p:nvPr/>
        </p:nvSpPr>
        <p:spPr>
          <a:xfrm>
            <a:off x="6394444" y="1663089"/>
            <a:ext cx="1020769" cy="656249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Coordinates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and linear </a:t>
            </a: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graphs</a:t>
            </a:r>
          </a:p>
        </p:txBody>
      </p:sp>
      <p:sp>
        <p:nvSpPr>
          <p:cNvPr id="20" name="Round Diagonal Corner Rectangle 19">
            <a:hlinkClick r:id="" action="ppaction://noaction"/>
          </p:cNvPr>
          <p:cNvSpPr>
            <a:spLocks/>
          </p:cNvSpPr>
          <p:nvPr/>
        </p:nvSpPr>
        <p:spPr>
          <a:xfrm>
            <a:off x="8490629" y="4036979"/>
            <a:ext cx="989013" cy="65722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Standard form</a:t>
            </a:r>
          </a:p>
        </p:txBody>
      </p:sp>
      <p:sp>
        <p:nvSpPr>
          <p:cNvPr id="22" name="Round Diagonal Corner Rectangle 21">
            <a:hlinkClick r:id="" action="ppaction://noaction"/>
          </p:cNvPr>
          <p:cNvSpPr>
            <a:spLocks/>
          </p:cNvSpPr>
          <p:nvPr/>
        </p:nvSpPr>
        <p:spPr>
          <a:xfrm>
            <a:off x="9545199" y="4048150"/>
            <a:ext cx="992188" cy="658812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Measures</a:t>
            </a:r>
          </a:p>
        </p:txBody>
      </p:sp>
      <p:sp>
        <p:nvSpPr>
          <p:cNvPr id="26" name="Round Diagonal Corner Rectangle 25">
            <a:hlinkClick r:id="" action="ppaction://noaction"/>
          </p:cNvPr>
          <p:cNvSpPr>
            <a:spLocks/>
          </p:cNvSpPr>
          <p:nvPr/>
        </p:nvSpPr>
        <p:spPr>
          <a:xfrm>
            <a:off x="1173163" y="2849563"/>
            <a:ext cx="1003548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Sequences</a:t>
            </a:r>
          </a:p>
        </p:txBody>
      </p:sp>
      <p:sp>
        <p:nvSpPr>
          <p:cNvPr id="8210" name="TextBox 51">
            <a:hlinkClick r:id="rId5" action="ppaction://hlinksldjump"/>
          </p:cNvPr>
          <p:cNvSpPr txBox="1">
            <a:spLocks noChangeArrowheads="1"/>
          </p:cNvSpPr>
          <p:nvPr/>
        </p:nvSpPr>
        <p:spPr bwMode="auto">
          <a:xfrm>
            <a:off x="8258175" y="722153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11</a:t>
            </a:r>
          </a:p>
        </p:txBody>
      </p:sp>
      <p:sp>
        <p:nvSpPr>
          <p:cNvPr id="53" name="Isosceles Triangle 52">
            <a:hlinkClick r:id="rId5" action="ppaction://hlinksldjump"/>
          </p:cNvPr>
          <p:cNvSpPr/>
          <p:nvPr/>
        </p:nvSpPr>
        <p:spPr>
          <a:xfrm rot="5400000">
            <a:off x="9240071" y="7227150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u="sng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89" name="November Exam 12"/>
          <p:cNvSpPr/>
          <p:nvPr/>
        </p:nvSpPr>
        <p:spPr>
          <a:xfrm>
            <a:off x="128519" y="6443341"/>
            <a:ext cx="1002948" cy="658811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0" name="November Exam 12"/>
          <p:cNvSpPr/>
          <p:nvPr/>
        </p:nvSpPr>
        <p:spPr>
          <a:xfrm>
            <a:off x="1184862" y="6443341"/>
            <a:ext cx="1002949" cy="658811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1" name="TextBox 90"/>
          <p:cNvSpPr txBox="1">
            <a:spLocks/>
          </p:cNvSpPr>
          <p:nvPr/>
        </p:nvSpPr>
        <p:spPr>
          <a:xfrm>
            <a:off x="161238" y="6506979"/>
            <a:ext cx="969541" cy="498475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92" name="TextBox 91"/>
          <p:cNvSpPr txBox="1">
            <a:spLocks/>
          </p:cNvSpPr>
          <p:nvPr/>
        </p:nvSpPr>
        <p:spPr>
          <a:xfrm>
            <a:off x="1169301" y="6506979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93" name="Round Diagonal Corner Rectangle 92">
            <a:hlinkClick r:id="" action="ppaction://noaction"/>
          </p:cNvPr>
          <p:cNvSpPr>
            <a:spLocks/>
          </p:cNvSpPr>
          <p:nvPr/>
        </p:nvSpPr>
        <p:spPr>
          <a:xfrm>
            <a:off x="1180022" y="4048150"/>
            <a:ext cx="1008112" cy="657225"/>
          </a:xfrm>
          <a:prstGeom prst="round2DiagRect">
            <a:avLst/>
          </a:prstGeom>
          <a:solidFill>
            <a:schemeClr val="accent2">
              <a:lumMod val="60000"/>
              <a:lumOff val="4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Ratio and proportion</a:t>
            </a:r>
          </a:p>
        </p:txBody>
      </p:sp>
      <p:sp>
        <p:nvSpPr>
          <p:cNvPr id="94" name="Round Diagonal Corner Rectangle 93">
            <a:hlinkClick r:id="rId6" action="ppaction://hlinksldjump"/>
          </p:cNvPr>
          <p:cNvSpPr>
            <a:spLocks/>
          </p:cNvSpPr>
          <p:nvPr/>
        </p:nvSpPr>
        <p:spPr>
          <a:xfrm>
            <a:off x="3260725" y="1658938"/>
            <a:ext cx="1437903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Basic algebra review</a:t>
            </a:r>
          </a:p>
        </p:txBody>
      </p:sp>
      <p:sp>
        <p:nvSpPr>
          <p:cNvPr id="95" name="Round Diagonal Corner Rectangle 94">
            <a:hlinkClick r:id="" action="ppaction://noaction"/>
          </p:cNvPr>
          <p:cNvSpPr>
            <a:spLocks/>
          </p:cNvSpPr>
          <p:nvPr/>
        </p:nvSpPr>
        <p:spPr>
          <a:xfrm>
            <a:off x="156013" y="4048150"/>
            <a:ext cx="1003548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Real life graphs</a:t>
            </a:r>
          </a:p>
        </p:txBody>
      </p:sp>
      <p:sp>
        <p:nvSpPr>
          <p:cNvPr id="65" name="Round Diagonal Corner Rectangle 64">
            <a:hlinkClick r:id="rId7" action="ppaction://hlinksldjump"/>
          </p:cNvPr>
          <p:cNvSpPr>
            <a:spLocks/>
          </p:cNvSpPr>
          <p:nvPr/>
        </p:nvSpPr>
        <p:spPr>
          <a:xfrm>
            <a:off x="8509000" y="1663089"/>
            <a:ext cx="989013" cy="646823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Rounding </a:t>
            </a:r>
          </a:p>
          <a:p>
            <a:pPr>
              <a:defRPr/>
            </a:pPr>
            <a:endParaRPr lang="en-GB" sz="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68" name="November Exam 12"/>
          <p:cNvSpPr/>
          <p:nvPr/>
        </p:nvSpPr>
        <p:spPr>
          <a:xfrm>
            <a:off x="3258468" y="2844527"/>
            <a:ext cx="1034699" cy="6479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69" name="November Exam 12"/>
          <p:cNvSpPr/>
          <p:nvPr/>
        </p:nvSpPr>
        <p:spPr>
          <a:xfrm>
            <a:off x="4302686" y="2844527"/>
            <a:ext cx="1044014" cy="6479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70" name="TextBox 69"/>
          <p:cNvSpPr txBox="1">
            <a:spLocks/>
          </p:cNvSpPr>
          <p:nvPr/>
        </p:nvSpPr>
        <p:spPr>
          <a:xfrm>
            <a:off x="3259138" y="2916238"/>
            <a:ext cx="1035050" cy="366712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71" name="TextBox 70"/>
          <p:cNvSpPr txBox="1">
            <a:spLocks/>
          </p:cNvSpPr>
          <p:nvPr/>
        </p:nvSpPr>
        <p:spPr>
          <a:xfrm>
            <a:off x="4338638" y="2916238"/>
            <a:ext cx="1008062" cy="366712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62" name="Round Diagonal Corner Rectangle 61">
            <a:hlinkClick r:id="" action="ppaction://noaction"/>
          </p:cNvPr>
          <p:cNvSpPr>
            <a:spLocks/>
          </p:cNvSpPr>
          <p:nvPr/>
        </p:nvSpPr>
        <p:spPr>
          <a:xfrm>
            <a:off x="5346700" y="5220691"/>
            <a:ext cx="1002484" cy="684789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2D Representations of 3D shapes</a:t>
            </a:r>
          </a:p>
        </p:txBody>
      </p:sp>
      <p:sp>
        <p:nvSpPr>
          <p:cNvPr id="73" name="Round Diagonal Corner Rectangle 72">
            <a:hlinkClick r:id="" action="ppaction://noaction"/>
          </p:cNvPr>
          <p:cNvSpPr>
            <a:spLocks/>
          </p:cNvSpPr>
          <p:nvPr/>
        </p:nvSpPr>
        <p:spPr>
          <a:xfrm>
            <a:off x="4303956" y="4036979"/>
            <a:ext cx="1033463" cy="658813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latin typeface="Verdana" pitchFamily="34" charset="0"/>
              </a:rPr>
              <a:t>Equations</a:t>
            </a:r>
          </a:p>
        </p:txBody>
      </p:sp>
      <p:sp>
        <p:nvSpPr>
          <p:cNvPr id="60" name="Right Arrow 59">
            <a:hlinkClick r:id="" action="ppaction://hlinkshowjump?jump=nextslide"/>
          </p:cNvPr>
          <p:cNvSpPr/>
          <p:nvPr/>
        </p:nvSpPr>
        <p:spPr>
          <a:xfrm>
            <a:off x="8299450" y="7164388"/>
            <a:ext cx="1285875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63" name="Round Diagonal Corner Rectangle 62">
            <a:hlinkClick r:id="rId5" action="ppaction://hlinksldjump"/>
          </p:cNvPr>
          <p:cNvSpPr>
            <a:spLocks/>
          </p:cNvSpPr>
          <p:nvPr/>
        </p:nvSpPr>
        <p:spPr>
          <a:xfrm>
            <a:off x="155575" y="2846388"/>
            <a:ext cx="1006475" cy="657225"/>
          </a:xfrm>
          <a:prstGeom prst="round2DiagRect">
            <a:avLst/>
          </a:prstGeom>
          <a:solidFill>
            <a:srgbClr val="FFC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Collecting and representing data</a:t>
            </a:r>
          </a:p>
        </p:txBody>
      </p:sp>
      <p:sp>
        <p:nvSpPr>
          <p:cNvPr id="72" name="Round Diagonal Corner Rectangle 71">
            <a:hlinkClick r:id="" action="ppaction://noaction"/>
          </p:cNvPr>
          <p:cNvSpPr>
            <a:spLocks/>
          </p:cNvSpPr>
          <p:nvPr/>
        </p:nvSpPr>
        <p:spPr>
          <a:xfrm>
            <a:off x="2250356" y="4048150"/>
            <a:ext cx="989013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Properties of polygons</a:t>
            </a:r>
          </a:p>
          <a:p>
            <a:pPr>
              <a:defRPr/>
            </a:pPr>
            <a:endParaRPr lang="en-GB" sz="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76" name="Round Diagonal Corner Rectangle 75">
            <a:hlinkClick r:id="" action="ppaction://noaction"/>
          </p:cNvPr>
          <p:cNvSpPr>
            <a:spLocks/>
          </p:cNvSpPr>
          <p:nvPr/>
        </p:nvSpPr>
        <p:spPr>
          <a:xfrm>
            <a:off x="6417225" y="5220690"/>
            <a:ext cx="992749" cy="67297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Calculating with Percentages</a:t>
            </a:r>
            <a:endParaRPr lang="en-GB" sz="900" b="1" dirty="0">
              <a:solidFill>
                <a:schemeClr val="bg1">
                  <a:alpha val="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77" name="Round Diagonal Corner Rectangle 76">
            <a:hlinkClick r:id="" action="ppaction://noaction"/>
          </p:cNvPr>
          <p:cNvSpPr>
            <a:spLocks/>
          </p:cNvSpPr>
          <p:nvPr/>
        </p:nvSpPr>
        <p:spPr>
          <a:xfrm>
            <a:off x="7471063" y="2839293"/>
            <a:ext cx="1399554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Perimeter and area</a:t>
            </a:r>
          </a:p>
        </p:txBody>
      </p:sp>
      <p:sp>
        <p:nvSpPr>
          <p:cNvPr id="78" name="Round Diagonal Corner Rectangle 77">
            <a:hlinkClick r:id="" action="ppaction://noaction"/>
          </p:cNvPr>
          <p:cNvSpPr>
            <a:spLocks/>
          </p:cNvSpPr>
          <p:nvPr/>
        </p:nvSpPr>
        <p:spPr>
          <a:xfrm>
            <a:off x="8886176" y="2826897"/>
            <a:ext cx="1662426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Circumference and area</a:t>
            </a:r>
          </a:p>
        </p:txBody>
      </p:sp>
      <p:sp>
        <p:nvSpPr>
          <p:cNvPr id="79" name="Round Diagonal Corner Rectangle 78">
            <a:hlinkClick r:id="" action="ppaction://noaction"/>
          </p:cNvPr>
          <p:cNvSpPr>
            <a:spLocks/>
          </p:cNvSpPr>
          <p:nvPr/>
        </p:nvSpPr>
        <p:spPr>
          <a:xfrm>
            <a:off x="7471063" y="4036329"/>
            <a:ext cx="971981" cy="665702"/>
          </a:xfrm>
          <a:prstGeom prst="round2DiagRect">
            <a:avLst/>
          </a:prstGeom>
          <a:solidFill>
            <a:schemeClr val="accent5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Basic probability</a:t>
            </a:r>
          </a:p>
        </p:txBody>
      </p:sp>
      <p:sp>
        <p:nvSpPr>
          <p:cNvPr id="80" name="Round Diagonal Corner Rectangle 79">
            <a:hlinkClick r:id="" action="ppaction://noaction"/>
          </p:cNvPr>
          <p:cNvSpPr>
            <a:spLocks/>
          </p:cNvSpPr>
          <p:nvPr/>
        </p:nvSpPr>
        <p:spPr>
          <a:xfrm>
            <a:off x="3759675" y="5220691"/>
            <a:ext cx="1542113" cy="681634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2400" tIns="39600" rIns="32400" bIns="52150"/>
          <a:lstStyle/>
          <a:p>
            <a:pPr>
              <a:defRPr/>
            </a:pPr>
            <a:r>
              <a:rPr lang="en-GB" sz="900" b="1" spc="-1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Congruence and similarity</a:t>
            </a:r>
          </a:p>
        </p:txBody>
      </p:sp>
      <p:sp>
        <p:nvSpPr>
          <p:cNvPr id="82" name="Round Diagonal Corner Rectangle 81">
            <a:hlinkClick r:id="rId4" action="ppaction://hlinksldjump"/>
          </p:cNvPr>
          <p:cNvSpPr>
            <a:spLocks/>
          </p:cNvSpPr>
          <p:nvPr/>
        </p:nvSpPr>
        <p:spPr>
          <a:xfrm>
            <a:off x="3906540" y="6444927"/>
            <a:ext cx="1451992" cy="658812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Constructions and loci</a:t>
            </a:r>
          </a:p>
        </p:txBody>
      </p:sp>
      <p:sp>
        <p:nvSpPr>
          <p:cNvPr id="83" name="Round Diagonal Corner Rectangle 82">
            <a:hlinkClick r:id="rId8" action="ppaction://hlinksldjump"/>
          </p:cNvPr>
          <p:cNvSpPr>
            <a:spLocks/>
          </p:cNvSpPr>
          <p:nvPr/>
        </p:nvSpPr>
        <p:spPr>
          <a:xfrm>
            <a:off x="1674292" y="1673225"/>
            <a:ext cx="1562621" cy="658813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Basic number, factors and multiples </a:t>
            </a:r>
          </a:p>
        </p:txBody>
      </p:sp>
      <p:sp>
        <p:nvSpPr>
          <p:cNvPr id="86" name="Round Diagonal Corner Rectangle 85">
            <a:hlinkClick r:id="" action="ppaction://noaction"/>
          </p:cNvPr>
          <p:cNvSpPr>
            <a:spLocks/>
          </p:cNvSpPr>
          <p:nvPr/>
        </p:nvSpPr>
        <p:spPr>
          <a:xfrm>
            <a:off x="2250356" y="6444927"/>
            <a:ext cx="1617662" cy="657225"/>
          </a:xfrm>
          <a:prstGeom prst="round2DiagRect">
            <a:avLst/>
          </a:prstGeom>
          <a:solidFill>
            <a:srgbClr val="FFC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Statistical measures</a:t>
            </a:r>
          </a:p>
        </p:txBody>
      </p:sp>
      <p:sp>
        <p:nvSpPr>
          <p:cNvPr id="64" name="November Exam 12"/>
          <p:cNvSpPr/>
          <p:nvPr/>
        </p:nvSpPr>
        <p:spPr>
          <a:xfrm>
            <a:off x="9518537" y="5243877"/>
            <a:ext cx="1030323" cy="684789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67" name="TextBox 66"/>
          <p:cNvSpPr txBox="1">
            <a:spLocks/>
          </p:cNvSpPr>
          <p:nvPr/>
        </p:nvSpPr>
        <p:spPr>
          <a:xfrm>
            <a:off x="9523768" y="5296748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84" name="Round Diagonal Corner Rectangle 83">
            <a:hlinkClick r:id="" action="ppaction://noaction"/>
          </p:cNvPr>
          <p:cNvSpPr>
            <a:spLocks/>
          </p:cNvSpPr>
          <p:nvPr/>
        </p:nvSpPr>
        <p:spPr>
          <a:xfrm>
            <a:off x="2237495" y="2843213"/>
            <a:ext cx="992749" cy="649386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Basic percentages</a:t>
            </a:r>
            <a:endParaRPr lang="en-GB" sz="900" b="1" dirty="0">
              <a:solidFill>
                <a:schemeClr val="bg1">
                  <a:alpha val="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85" name="Round Diagonal Corner Rectangle 84">
            <a:hlinkClick r:id="" action="ppaction://noaction"/>
          </p:cNvPr>
          <p:cNvSpPr>
            <a:spLocks/>
          </p:cNvSpPr>
          <p:nvPr/>
        </p:nvSpPr>
        <p:spPr>
          <a:xfrm>
            <a:off x="2234467" y="5236441"/>
            <a:ext cx="1504180" cy="665702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32400" tIns="39600" rIns="32400" bIns="52150"/>
          <a:lstStyle/>
          <a:p>
            <a:pPr>
              <a:defRPr/>
            </a:pPr>
            <a:r>
              <a:rPr lang="en-GB" sz="900" b="1" spc="-100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Transformations</a:t>
            </a:r>
          </a:p>
        </p:txBody>
      </p:sp>
      <p:sp>
        <p:nvSpPr>
          <p:cNvPr id="87" name="Round Diagonal Corner Rectangle 86">
            <a:hlinkClick r:id="" action="ppaction://noaction"/>
          </p:cNvPr>
          <p:cNvSpPr>
            <a:spLocks/>
          </p:cNvSpPr>
          <p:nvPr/>
        </p:nvSpPr>
        <p:spPr>
          <a:xfrm>
            <a:off x="6414361" y="4036329"/>
            <a:ext cx="980933" cy="66570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Surds</a:t>
            </a:r>
          </a:p>
        </p:txBody>
      </p:sp>
      <p:sp>
        <p:nvSpPr>
          <p:cNvPr id="97" name="November Exam 12"/>
          <p:cNvSpPr/>
          <p:nvPr/>
        </p:nvSpPr>
        <p:spPr>
          <a:xfrm>
            <a:off x="8443044" y="5223470"/>
            <a:ext cx="1030323" cy="684789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9" name="TextBox 98"/>
          <p:cNvSpPr txBox="1">
            <a:spLocks/>
          </p:cNvSpPr>
          <p:nvPr/>
        </p:nvSpPr>
        <p:spPr>
          <a:xfrm>
            <a:off x="8471141" y="5296748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grpSp>
        <p:nvGrpSpPr>
          <p:cNvPr id="74" name="Group 41">
            <a:extLst>
              <a:ext uri="{FF2B5EF4-FFF2-40B4-BE49-F238E27FC236}">
                <a16:creationId xmlns:a16="http://schemas.microsoft.com/office/drawing/2014/main" id="{86B1086B-DB0C-46E5-8975-BFB17136DAF7}"/>
              </a:ext>
            </a:extLst>
          </p:cNvPr>
          <p:cNvGrpSpPr>
            <a:grpSpLocks/>
          </p:cNvGrpSpPr>
          <p:nvPr/>
        </p:nvGrpSpPr>
        <p:grpSpPr bwMode="auto">
          <a:xfrm>
            <a:off x="7437438" y="1653637"/>
            <a:ext cx="1038225" cy="665702"/>
            <a:chOff x="6389698" y="1189818"/>
            <a:chExt cx="1038230" cy="1181456"/>
          </a:xfrm>
        </p:grpSpPr>
        <p:sp>
          <p:nvSpPr>
            <p:cNvPr id="81" name="Holiday 7">
              <a:extLst>
                <a:ext uri="{FF2B5EF4-FFF2-40B4-BE49-F238E27FC236}">
                  <a16:creationId xmlns:a16="http://schemas.microsoft.com/office/drawing/2014/main" id="{C39050FA-3CEE-4560-B165-4D09D790765C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8" name="Holiday">
              <a:extLst>
                <a:ext uri="{FF2B5EF4-FFF2-40B4-BE49-F238E27FC236}">
                  <a16:creationId xmlns:a16="http://schemas.microsoft.com/office/drawing/2014/main" id="{0FCD50AA-D1AF-4476-B532-1D619D7A3A9A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96" name="Round Diagonal Corner Rectangle 62">
            <a:hlinkClick r:id="rId5" action="ppaction://hlinksldjump"/>
            <a:extLst>
              <a:ext uri="{FF2B5EF4-FFF2-40B4-BE49-F238E27FC236}">
                <a16:creationId xmlns:a16="http://schemas.microsoft.com/office/drawing/2014/main" id="{F34F8F5F-584F-4725-82E8-F1C6E293547A}"/>
              </a:ext>
            </a:extLst>
          </p:cNvPr>
          <p:cNvSpPr>
            <a:spLocks/>
          </p:cNvSpPr>
          <p:nvPr/>
        </p:nvSpPr>
        <p:spPr>
          <a:xfrm>
            <a:off x="9547225" y="1656553"/>
            <a:ext cx="1006475" cy="653360"/>
          </a:xfrm>
          <a:prstGeom prst="round2DiagRect">
            <a:avLst/>
          </a:prstGeom>
          <a:solidFill>
            <a:srgbClr val="FFC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Collecting and representing data</a:t>
            </a:r>
          </a:p>
        </p:txBody>
      </p:sp>
      <p:grpSp>
        <p:nvGrpSpPr>
          <p:cNvPr id="98" name="Group 41">
            <a:extLst>
              <a:ext uri="{FF2B5EF4-FFF2-40B4-BE49-F238E27FC236}">
                <a16:creationId xmlns:a16="http://schemas.microsoft.com/office/drawing/2014/main" id="{096A4CDD-2854-4EB8-AA60-5E291D5BEB99}"/>
              </a:ext>
            </a:extLst>
          </p:cNvPr>
          <p:cNvGrpSpPr>
            <a:grpSpLocks/>
          </p:cNvGrpSpPr>
          <p:nvPr/>
        </p:nvGrpSpPr>
        <p:grpSpPr bwMode="auto">
          <a:xfrm>
            <a:off x="5346700" y="2826897"/>
            <a:ext cx="1038225" cy="665702"/>
            <a:chOff x="6389698" y="1189818"/>
            <a:chExt cx="1038230" cy="1181456"/>
          </a:xfrm>
        </p:grpSpPr>
        <p:sp>
          <p:nvSpPr>
            <p:cNvPr id="100" name="Holiday 7">
              <a:extLst>
                <a:ext uri="{FF2B5EF4-FFF2-40B4-BE49-F238E27FC236}">
                  <a16:creationId xmlns:a16="http://schemas.microsoft.com/office/drawing/2014/main" id="{C4E95275-22E7-4EB1-8640-4351C321382F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1" name="Holiday">
              <a:extLst>
                <a:ext uri="{FF2B5EF4-FFF2-40B4-BE49-F238E27FC236}">
                  <a16:creationId xmlns:a16="http://schemas.microsoft.com/office/drawing/2014/main" id="{33F41D41-9D3D-44BB-8545-E9326E5DA779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102" name="Group 41">
            <a:extLst>
              <a:ext uri="{FF2B5EF4-FFF2-40B4-BE49-F238E27FC236}">
                <a16:creationId xmlns:a16="http://schemas.microsoft.com/office/drawing/2014/main" id="{87D51080-051D-4F4D-8C3A-5147D283BBC9}"/>
              </a:ext>
            </a:extLst>
          </p:cNvPr>
          <p:cNvGrpSpPr>
            <a:grpSpLocks/>
          </p:cNvGrpSpPr>
          <p:nvPr/>
        </p:nvGrpSpPr>
        <p:grpSpPr bwMode="auto">
          <a:xfrm>
            <a:off x="6396707" y="2826897"/>
            <a:ext cx="1038225" cy="665702"/>
            <a:chOff x="6389698" y="1189818"/>
            <a:chExt cx="1038230" cy="1181456"/>
          </a:xfrm>
        </p:grpSpPr>
        <p:sp>
          <p:nvSpPr>
            <p:cNvPr id="103" name="Holiday 7">
              <a:extLst>
                <a:ext uri="{FF2B5EF4-FFF2-40B4-BE49-F238E27FC236}">
                  <a16:creationId xmlns:a16="http://schemas.microsoft.com/office/drawing/2014/main" id="{31244291-E9C0-4ECB-93FF-41DC619FE815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4" name="Holiday">
              <a:extLst>
                <a:ext uri="{FF2B5EF4-FFF2-40B4-BE49-F238E27FC236}">
                  <a16:creationId xmlns:a16="http://schemas.microsoft.com/office/drawing/2014/main" id="{8A720A81-E19B-4A66-B71F-A2773908BF43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105" name="Group 41">
            <a:extLst>
              <a:ext uri="{FF2B5EF4-FFF2-40B4-BE49-F238E27FC236}">
                <a16:creationId xmlns:a16="http://schemas.microsoft.com/office/drawing/2014/main" id="{46E1A3E5-346B-4400-9CF0-F248A13F8CB6}"/>
              </a:ext>
            </a:extLst>
          </p:cNvPr>
          <p:cNvGrpSpPr>
            <a:grpSpLocks/>
          </p:cNvGrpSpPr>
          <p:nvPr/>
        </p:nvGrpSpPr>
        <p:grpSpPr bwMode="auto">
          <a:xfrm>
            <a:off x="3272745" y="4051033"/>
            <a:ext cx="997697" cy="665702"/>
            <a:chOff x="6389698" y="1189818"/>
            <a:chExt cx="1038230" cy="1181456"/>
          </a:xfrm>
        </p:grpSpPr>
        <p:sp>
          <p:nvSpPr>
            <p:cNvPr id="106" name="Holiday 7">
              <a:extLst>
                <a:ext uri="{FF2B5EF4-FFF2-40B4-BE49-F238E27FC236}">
                  <a16:creationId xmlns:a16="http://schemas.microsoft.com/office/drawing/2014/main" id="{A2972F33-4816-46D2-AF88-247BB8370421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7" name="Holiday">
              <a:extLst>
                <a:ext uri="{FF2B5EF4-FFF2-40B4-BE49-F238E27FC236}">
                  <a16:creationId xmlns:a16="http://schemas.microsoft.com/office/drawing/2014/main" id="{5F76EE21-5598-421A-ACA2-E083DBB8AE6B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108" name="Group 41">
            <a:extLst>
              <a:ext uri="{FF2B5EF4-FFF2-40B4-BE49-F238E27FC236}">
                <a16:creationId xmlns:a16="http://schemas.microsoft.com/office/drawing/2014/main" id="{68DCA14D-FE46-4607-A24F-6606647BC488}"/>
              </a:ext>
            </a:extLst>
          </p:cNvPr>
          <p:cNvGrpSpPr>
            <a:grpSpLocks/>
          </p:cNvGrpSpPr>
          <p:nvPr/>
        </p:nvGrpSpPr>
        <p:grpSpPr bwMode="auto">
          <a:xfrm>
            <a:off x="119294" y="5225179"/>
            <a:ext cx="1038225" cy="665702"/>
            <a:chOff x="6389698" y="1189818"/>
            <a:chExt cx="1038230" cy="1181456"/>
          </a:xfrm>
        </p:grpSpPr>
        <p:sp>
          <p:nvSpPr>
            <p:cNvPr id="109" name="Holiday 7">
              <a:extLst>
                <a:ext uri="{FF2B5EF4-FFF2-40B4-BE49-F238E27FC236}">
                  <a16:creationId xmlns:a16="http://schemas.microsoft.com/office/drawing/2014/main" id="{F0D8CB5E-E8C4-47CB-912D-A4DCF1CF3F88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10" name="Holiday">
              <a:extLst>
                <a:ext uri="{FF2B5EF4-FFF2-40B4-BE49-F238E27FC236}">
                  <a16:creationId xmlns:a16="http://schemas.microsoft.com/office/drawing/2014/main" id="{F81B042E-F424-490C-B77D-C465974C9DB4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111" name="Group 41">
            <a:extLst>
              <a:ext uri="{FF2B5EF4-FFF2-40B4-BE49-F238E27FC236}">
                <a16:creationId xmlns:a16="http://schemas.microsoft.com/office/drawing/2014/main" id="{CC038F6F-446B-4119-9EEE-100D6EE3B368}"/>
              </a:ext>
            </a:extLst>
          </p:cNvPr>
          <p:cNvGrpSpPr>
            <a:grpSpLocks/>
          </p:cNvGrpSpPr>
          <p:nvPr/>
        </p:nvGrpSpPr>
        <p:grpSpPr bwMode="auto">
          <a:xfrm>
            <a:off x="1169301" y="5225179"/>
            <a:ext cx="1038225" cy="665702"/>
            <a:chOff x="6389698" y="1189818"/>
            <a:chExt cx="1038230" cy="1181456"/>
          </a:xfrm>
        </p:grpSpPr>
        <p:sp>
          <p:nvSpPr>
            <p:cNvPr id="112" name="Holiday 7">
              <a:extLst>
                <a:ext uri="{FF2B5EF4-FFF2-40B4-BE49-F238E27FC236}">
                  <a16:creationId xmlns:a16="http://schemas.microsoft.com/office/drawing/2014/main" id="{9EA9F8DF-95C6-454E-85C5-9628A95B3B72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13" name="Holiday">
              <a:extLst>
                <a:ext uri="{FF2B5EF4-FFF2-40B4-BE49-F238E27FC236}">
                  <a16:creationId xmlns:a16="http://schemas.microsoft.com/office/drawing/2014/main" id="{759B3C1E-FBF3-493A-9F5C-8782A493EFA6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114" name="Group 41">
            <a:extLst>
              <a:ext uri="{FF2B5EF4-FFF2-40B4-BE49-F238E27FC236}">
                <a16:creationId xmlns:a16="http://schemas.microsoft.com/office/drawing/2014/main" id="{810E0EA8-B483-4C7E-B09A-53C0A4E566CE}"/>
              </a:ext>
            </a:extLst>
          </p:cNvPr>
          <p:cNvGrpSpPr>
            <a:grpSpLocks/>
          </p:cNvGrpSpPr>
          <p:nvPr/>
        </p:nvGrpSpPr>
        <p:grpSpPr bwMode="auto">
          <a:xfrm>
            <a:off x="7444664" y="5220431"/>
            <a:ext cx="1038225" cy="665702"/>
            <a:chOff x="6389698" y="1189818"/>
            <a:chExt cx="1038230" cy="1181456"/>
          </a:xfrm>
        </p:grpSpPr>
        <p:sp>
          <p:nvSpPr>
            <p:cNvPr id="115" name="Holiday 7">
              <a:extLst>
                <a:ext uri="{FF2B5EF4-FFF2-40B4-BE49-F238E27FC236}">
                  <a16:creationId xmlns:a16="http://schemas.microsoft.com/office/drawing/2014/main" id="{79F5C46E-A853-4552-805A-6098172FC942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16" name="Holiday">
              <a:extLst>
                <a:ext uri="{FF2B5EF4-FFF2-40B4-BE49-F238E27FC236}">
                  <a16:creationId xmlns:a16="http://schemas.microsoft.com/office/drawing/2014/main" id="{27D3C8ED-DC56-4C45-98F8-43F464434CEB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ound Diagonal Corner Rectangle 22">
            <a:hlinkClick r:id="" action="ppaction://noaction"/>
          </p:cNvPr>
          <p:cNvSpPr>
            <a:spLocks/>
          </p:cNvSpPr>
          <p:nvPr/>
        </p:nvSpPr>
        <p:spPr>
          <a:xfrm>
            <a:off x="9542487" y="1645231"/>
            <a:ext cx="988987" cy="680457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Further equations and graphs</a:t>
            </a:r>
          </a:p>
        </p:txBody>
      </p:sp>
      <p:sp>
        <p:nvSpPr>
          <p:cNvPr id="9226" name="TextBox 2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11</a:t>
            </a:r>
          </a:p>
        </p:txBody>
      </p:sp>
      <p:sp>
        <p:nvSpPr>
          <p:cNvPr id="9227" name="TextBox 3"/>
          <p:cNvSpPr txBox="1">
            <a:spLocks noChangeArrowheads="1"/>
          </p:cNvSpPr>
          <p:nvPr/>
        </p:nvSpPr>
        <p:spPr bwMode="auto">
          <a:xfrm>
            <a:off x="0" y="422275"/>
            <a:ext cx="5333832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Mathematics (8300) 2-year higher tier Route Map</a:t>
            </a:r>
            <a:endParaRPr lang="en-US" sz="1600" dirty="0"/>
          </a:p>
        </p:txBody>
      </p:sp>
      <p:sp>
        <p:nvSpPr>
          <p:cNvPr id="30" name="Round Diagonal Corner Rectangle 29">
            <a:hlinkClick r:id="" action="ppaction://noaction"/>
          </p:cNvPr>
          <p:cNvSpPr>
            <a:spLocks/>
          </p:cNvSpPr>
          <p:nvPr/>
        </p:nvSpPr>
        <p:spPr>
          <a:xfrm>
            <a:off x="5850756" y="4068663"/>
            <a:ext cx="1080121" cy="65881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Transforming functions</a:t>
            </a:r>
          </a:p>
        </p:txBody>
      </p:sp>
      <p:sp>
        <p:nvSpPr>
          <p:cNvPr id="32" name="Round Diagonal Corner Rectangle 31">
            <a:hlinkClick r:id="" action="ppaction://noaction"/>
          </p:cNvPr>
          <p:cNvSpPr>
            <a:spLocks/>
          </p:cNvSpPr>
          <p:nvPr/>
        </p:nvSpPr>
        <p:spPr>
          <a:xfrm>
            <a:off x="1192500" y="2831547"/>
            <a:ext cx="2016125" cy="670410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Simultaneous equations</a:t>
            </a:r>
          </a:p>
        </p:txBody>
      </p:sp>
      <p:sp>
        <p:nvSpPr>
          <p:cNvPr id="33" name="Round Diagonal Corner Rectangle 32">
            <a:hlinkClick r:id="" action="ppaction://noaction"/>
          </p:cNvPr>
          <p:cNvSpPr>
            <a:spLocks/>
          </p:cNvSpPr>
          <p:nvPr/>
        </p:nvSpPr>
        <p:spPr>
          <a:xfrm>
            <a:off x="2562753" y="5260964"/>
            <a:ext cx="1700652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Pre-calculus and area under a curve</a:t>
            </a:r>
          </a:p>
        </p:txBody>
      </p:sp>
      <p:sp>
        <p:nvSpPr>
          <p:cNvPr id="34" name="Round Diagonal Corner Rectangle 33">
            <a:hlinkClick r:id="" action="ppaction://noaction"/>
          </p:cNvPr>
          <p:cNvSpPr>
            <a:spLocks/>
          </p:cNvSpPr>
          <p:nvPr/>
        </p:nvSpPr>
        <p:spPr>
          <a:xfrm>
            <a:off x="4338588" y="4068663"/>
            <a:ext cx="1512168" cy="658813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Vectors</a:t>
            </a:r>
          </a:p>
        </p:txBody>
      </p:sp>
      <p:sp>
        <p:nvSpPr>
          <p:cNvPr id="35" name="Isosceles Triangle 34">
            <a:hlinkClick r:id="rId2" action="ppaction://hlinksldjump"/>
          </p:cNvPr>
          <p:cNvSpPr/>
          <p:nvPr/>
        </p:nvSpPr>
        <p:spPr>
          <a:xfrm rot="16200000" flipH="1">
            <a:off x="2646115" y="7311230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9235" name="TextBox 43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2825750" y="728503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10</a:t>
            </a:r>
          </a:p>
        </p:txBody>
      </p:sp>
      <p:sp>
        <p:nvSpPr>
          <p:cNvPr id="41" name="November Exam 12"/>
          <p:cNvSpPr/>
          <p:nvPr/>
        </p:nvSpPr>
        <p:spPr>
          <a:xfrm>
            <a:off x="144134" y="6444927"/>
            <a:ext cx="1007573" cy="694061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2" name="November Exam 12"/>
          <p:cNvSpPr/>
          <p:nvPr/>
        </p:nvSpPr>
        <p:spPr>
          <a:xfrm>
            <a:off x="1192499" y="6455701"/>
            <a:ext cx="992155" cy="694061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3" name="TextBox 42"/>
          <p:cNvSpPr txBox="1">
            <a:spLocks/>
          </p:cNvSpPr>
          <p:nvPr/>
        </p:nvSpPr>
        <p:spPr>
          <a:xfrm>
            <a:off x="90488" y="6445250"/>
            <a:ext cx="1035050" cy="366713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June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44" name="TextBox 43"/>
          <p:cNvSpPr txBox="1">
            <a:spLocks/>
          </p:cNvSpPr>
          <p:nvPr/>
        </p:nvSpPr>
        <p:spPr>
          <a:xfrm>
            <a:off x="1169988" y="6445250"/>
            <a:ext cx="1035050" cy="366713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June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45" name="Round Diagonal Corner Rectangle 44">
            <a:hlinkClick r:id="" action="ppaction://noaction"/>
          </p:cNvPr>
          <p:cNvSpPr>
            <a:spLocks/>
          </p:cNvSpPr>
          <p:nvPr/>
        </p:nvSpPr>
        <p:spPr>
          <a:xfrm>
            <a:off x="9542487" y="2846717"/>
            <a:ext cx="988987" cy="6572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Inequalities</a:t>
            </a:r>
          </a:p>
        </p:txBody>
      </p:sp>
      <p:sp>
        <p:nvSpPr>
          <p:cNvPr id="46" name="Round Diagonal Corner Rectangle 45"/>
          <p:cNvSpPr>
            <a:spLocks/>
          </p:cNvSpPr>
          <p:nvPr/>
        </p:nvSpPr>
        <p:spPr>
          <a:xfrm>
            <a:off x="5366766" y="5254244"/>
            <a:ext cx="2087562" cy="650445"/>
          </a:xfrm>
          <a:prstGeom prst="round2DiagRect">
            <a:avLst/>
          </a:prstGeom>
          <a:solidFill>
            <a:srgbClr val="C0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latin typeface="Verdana" pitchFamily="34" charset="0"/>
              </a:rPr>
              <a:t>Revision</a:t>
            </a:r>
          </a:p>
        </p:txBody>
      </p:sp>
      <p:sp>
        <p:nvSpPr>
          <p:cNvPr id="49" name="Round Diagonal Corner Rectangle 48">
            <a:hlinkClick r:id="" action="ppaction://noaction"/>
          </p:cNvPr>
          <p:cNvSpPr>
            <a:spLocks/>
          </p:cNvSpPr>
          <p:nvPr/>
        </p:nvSpPr>
        <p:spPr>
          <a:xfrm>
            <a:off x="3282951" y="4076700"/>
            <a:ext cx="983630" cy="657225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Growth and decay</a:t>
            </a:r>
          </a:p>
        </p:txBody>
      </p:sp>
      <p:sp>
        <p:nvSpPr>
          <p:cNvPr id="52" name="November Exam 12"/>
          <p:cNvSpPr/>
          <p:nvPr/>
        </p:nvSpPr>
        <p:spPr>
          <a:xfrm>
            <a:off x="4315327" y="2855289"/>
            <a:ext cx="995194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3" name="November Exam 12"/>
          <p:cNvSpPr/>
          <p:nvPr/>
        </p:nvSpPr>
        <p:spPr>
          <a:xfrm>
            <a:off x="3258518" y="2841438"/>
            <a:ext cx="1004887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4" name="TextBox 53"/>
          <p:cNvSpPr txBox="1">
            <a:spLocks/>
          </p:cNvSpPr>
          <p:nvPr/>
        </p:nvSpPr>
        <p:spPr>
          <a:xfrm>
            <a:off x="3259138" y="2916238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Mock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 and revision</a:t>
            </a:r>
          </a:p>
        </p:txBody>
      </p:sp>
      <p:sp>
        <p:nvSpPr>
          <p:cNvPr id="55" name="TextBox 54"/>
          <p:cNvSpPr txBox="1">
            <a:spLocks/>
          </p:cNvSpPr>
          <p:nvPr/>
        </p:nvSpPr>
        <p:spPr>
          <a:xfrm>
            <a:off x="4338638" y="2916238"/>
            <a:ext cx="995194" cy="49773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Mock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 and revision</a:t>
            </a:r>
          </a:p>
        </p:txBody>
      </p:sp>
      <p:sp>
        <p:nvSpPr>
          <p:cNvPr id="56" name="Round Diagonal Corner Rectangle 55">
            <a:hlinkClick r:id="" action="ppaction://noaction"/>
          </p:cNvPr>
          <p:cNvSpPr>
            <a:spLocks/>
          </p:cNvSpPr>
          <p:nvPr/>
        </p:nvSpPr>
        <p:spPr>
          <a:xfrm>
            <a:off x="162124" y="4068663"/>
            <a:ext cx="1993900" cy="658812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Pythagoras theorem and basic trigonometry </a:t>
            </a:r>
          </a:p>
        </p:txBody>
      </p:sp>
      <p:sp>
        <p:nvSpPr>
          <p:cNvPr id="58" name="Round Diagonal Corner Rectangle 57">
            <a:hlinkClick r:id="" action="ppaction://noaction"/>
          </p:cNvPr>
          <p:cNvSpPr>
            <a:spLocks/>
          </p:cNvSpPr>
          <p:nvPr/>
        </p:nvSpPr>
        <p:spPr>
          <a:xfrm>
            <a:off x="8488196" y="4068663"/>
            <a:ext cx="1008062" cy="6445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Circle theorems</a:t>
            </a:r>
          </a:p>
        </p:txBody>
      </p:sp>
      <p:sp>
        <p:nvSpPr>
          <p:cNvPr id="61" name="Round Diagonal Corner Rectangle 60"/>
          <p:cNvSpPr>
            <a:spLocks/>
          </p:cNvSpPr>
          <p:nvPr/>
        </p:nvSpPr>
        <p:spPr>
          <a:xfrm>
            <a:off x="8490249" y="5263285"/>
            <a:ext cx="2045338" cy="631678"/>
          </a:xfrm>
          <a:prstGeom prst="round2DiagRect">
            <a:avLst/>
          </a:prstGeom>
          <a:solidFill>
            <a:srgbClr val="C0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latin typeface="Verdana" pitchFamily="34" charset="0"/>
              </a:rPr>
              <a:t>Revision</a:t>
            </a:r>
          </a:p>
        </p:txBody>
      </p:sp>
      <p:sp>
        <p:nvSpPr>
          <p:cNvPr id="63" name="Right Arrow 62">
            <a:hlinkClick r:id="" action="ppaction://hlinkshowjump?jump=previousslide"/>
          </p:cNvPr>
          <p:cNvSpPr/>
          <p:nvPr/>
        </p:nvSpPr>
        <p:spPr>
          <a:xfrm>
            <a:off x="2466975" y="7164388"/>
            <a:ext cx="1285875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64" name="Round Diagonal Corner Rectangle 63">
            <a:hlinkClick r:id="" action="ppaction://noaction"/>
          </p:cNvPr>
          <p:cNvSpPr>
            <a:spLocks/>
          </p:cNvSpPr>
          <p:nvPr/>
        </p:nvSpPr>
        <p:spPr>
          <a:xfrm>
            <a:off x="3280910" y="1639814"/>
            <a:ext cx="2004442" cy="685874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Algebra: Quadratics, rearranging formulae and identities</a:t>
            </a:r>
          </a:p>
          <a:p>
            <a:pPr>
              <a:defRPr/>
            </a:pPr>
            <a:endParaRPr lang="en-GB" sz="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66" name="Round Diagonal Corner Rectangle 65">
            <a:hlinkClick r:id="" action="ppaction://noaction"/>
          </p:cNvPr>
          <p:cNvSpPr>
            <a:spLocks/>
          </p:cNvSpPr>
          <p:nvPr/>
        </p:nvSpPr>
        <p:spPr>
          <a:xfrm>
            <a:off x="2245829" y="1639814"/>
            <a:ext cx="962025" cy="677862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Volume</a:t>
            </a:r>
          </a:p>
        </p:txBody>
      </p:sp>
      <p:sp>
        <p:nvSpPr>
          <p:cNvPr id="67" name="Round Diagonal Corner Rectangle 66">
            <a:hlinkClick r:id="" action="ppaction://noaction"/>
          </p:cNvPr>
          <p:cNvSpPr>
            <a:spLocks/>
          </p:cNvSpPr>
          <p:nvPr/>
        </p:nvSpPr>
        <p:spPr>
          <a:xfrm>
            <a:off x="7454328" y="2854560"/>
            <a:ext cx="1010222" cy="644525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39600"/>
          <a:lstStyle/>
          <a:p>
            <a:pPr>
              <a:lnSpc>
                <a:spcPct val="90000"/>
              </a:lnSpc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Sketching graphs</a:t>
            </a:r>
          </a:p>
        </p:txBody>
      </p:sp>
      <p:sp>
        <p:nvSpPr>
          <p:cNvPr id="68" name="Round Diagonal Corner Rectangle 67">
            <a:hlinkClick r:id="" action="ppaction://noaction"/>
          </p:cNvPr>
          <p:cNvSpPr>
            <a:spLocks/>
          </p:cNvSpPr>
          <p:nvPr/>
        </p:nvSpPr>
        <p:spPr>
          <a:xfrm>
            <a:off x="6954571" y="4068663"/>
            <a:ext cx="1488473" cy="658812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Sine and cosine rules</a:t>
            </a:r>
          </a:p>
        </p:txBody>
      </p:sp>
      <p:sp>
        <p:nvSpPr>
          <p:cNvPr id="69" name="Round Diagonal Corner Rectangle 68">
            <a:hlinkClick r:id="" action="ppaction://noaction"/>
          </p:cNvPr>
          <p:cNvSpPr>
            <a:spLocks/>
          </p:cNvSpPr>
          <p:nvPr/>
        </p:nvSpPr>
        <p:spPr>
          <a:xfrm>
            <a:off x="162223" y="1650256"/>
            <a:ext cx="1993701" cy="658813"/>
          </a:xfrm>
          <a:prstGeom prst="round2DiagRect">
            <a:avLst/>
          </a:prstGeom>
          <a:solidFill>
            <a:schemeClr val="accent5">
              <a:lumMod val="40000"/>
              <a:lumOff val="60000"/>
            </a:schemeClr>
          </a:solidFill>
          <a:ln w="15875">
            <a:solidFill>
              <a:schemeClr val="accent5">
                <a:lumMod val="40000"/>
                <a:lumOff val="60000"/>
              </a:schemeClr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Probability </a:t>
            </a:r>
          </a:p>
        </p:txBody>
      </p:sp>
      <p:sp>
        <p:nvSpPr>
          <p:cNvPr id="71" name="Round Diagonal Corner Rectangle 70">
            <a:hlinkClick r:id="" action="ppaction://noaction"/>
          </p:cNvPr>
          <p:cNvSpPr>
            <a:spLocks/>
          </p:cNvSpPr>
          <p:nvPr/>
        </p:nvSpPr>
        <p:spPr>
          <a:xfrm>
            <a:off x="5362546" y="1638226"/>
            <a:ext cx="985871" cy="665703"/>
          </a:xfrm>
          <a:prstGeom prst="round2DiagRect">
            <a:avLst/>
          </a:prstGeom>
          <a:solidFill>
            <a:srgbClr val="FFC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Scatter graphs</a:t>
            </a:r>
          </a:p>
        </p:txBody>
      </p:sp>
      <p:sp>
        <p:nvSpPr>
          <p:cNvPr id="72" name="Round Diagonal Corner Rectangle 71">
            <a:hlinkClick r:id="" action="ppaction://noaction"/>
          </p:cNvPr>
          <p:cNvSpPr>
            <a:spLocks/>
          </p:cNvSpPr>
          <p:nvPr/>
        </p:nvSpPr>
        <p:spPr>
          <a:xfrm>
            <a:off x="8518381" y="1645231"/>
            <a:ext cx="954231" cy="680457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Equation of a circle</a:t>
            </a:r>
            <a:endParaRPr lang="en-GB" sz="900" b="1" dirty="0">
              <a:solidFill>
                <a:schemeClr val="bg1">
                  <a:alpha val="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75" name="Round Diagonal Corner Rectangle 74">
            <a:hlinkClick r:id="" action="ppaction://noaction"/>
          </p:cNvPr>
          <p:cNvSpPr>
            <a:spLocks/>
          </p:cNvSpPr>
          <p:nvPr/>
        </p:nvSpPr>
        <p:spPr>
          <a:xfrm>
            <a:off x="148408" y="2836068"/>
            <a:ext cx="1003300" cy="658813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Further equations and graphs</a:t>
            </a:r>
          </a:p>
        </p:txBody>
      </p:sp>
      <p:sp>
        <p:nvSpPr>
          <p:cNvPr id="76" name="Round Diagonal Corner Rectangle 75">
            <a:hlinkClick r:id="" action="ppaction://noaction"/>
          </p:cNvPr>
          <p:cNvSpPr>
            <a:spLocks/>
          </p:cNvSpPr>
          <p:nvPr/>
        </p:nvSpPr>
        <p:spPr>
          <a:xfrm>
            <a:off x="8511842" y="2854560"/>
            <a:ext cx="960770" cy="644525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39600"/>
          <a:lstStyle/>
          <a:p>
            <a:pPr>
              <a:lnSpc>
                <a:spcPct val="90000"/>
              </a:lnSpc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Direct and inverse proportion</a:t>
            </a:r>
          </a:p>
        </p:txBody>
      </p:sp>
      <p:sp>
        <p:nvSpPr>
          <p:cNvPr id="57" name="Round Diagonal Corner Rectangle 56">
            <a:hlinkClick r:id="" action="ppaction://noaction"/>
          </p:cNvPr>
          <p:cNvSpPr>
            <a:spLocks/>
          </p:cNvSpPr>
          <p:nvPr/>
        </p:nvSpPr>
        <p:spPr>
          <a:xfrm>
            <a:off x="6426820" y="1649537"/>
            <a:ext cx="955675" cy="665702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Numerical methods</a:t>
            </a:r>
          </a:p>
        </p:txBody>
      </p:sp>
      <p:sp>
        <p:nvSpPr>
          <p:cNvPr id="59" name="Round Diagonal Corner Rectangle 58">
            <a:hlinkClick r:id="" action="ppaction://noaction"/>
          </p:cNvPr>
          <p:cNvSpPr>
            <a:spLocks/>
          </p:cNvSpPr>
          <p:nvPr/>
        </p:nvSpPr>
        <p:spPr>
          <a:xfrm>
            <a:off x="1169988" y="5272789"/>
            <a:ext cx="1368152" cy="638217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Gradients and  rate of change</a:t>
            </a:r>
          </a:p>
        </p:txBody>
      </p:sp>
      <p:sp>
        <p:nvSpPr>
          <p:cNvPr id="60" name="Round Diagonal Corner Rectangle 59">
            <a:hlinkClick r:id="" action="ppaction://noaction"/>
          </p:cNvPr>
          <p:cNvSpPr>
            <a:spLocks/>
          </p:cNvSpPr>
          <p:nvPr/>
        </p:nvSpPr>
        <p:spPr>
          <a:xfrm>
            <a:off x="4315326" y="5260963"/>
            <a:ext cx="1031374" cy="647699"/>
          </a:xfrm>
          <a:prstGeom prst="round2DiagRect">
            <a:avLst/>
          </a:prstGeom>
          <a:solidFill>
            <a:srgbClr val="FF000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Algebraic fractions</a:t>
            </a:r>
          </a:p>
        </p:txBody>
      </p:sp>
      <p:grpSp>
        <p:nvGrpSpPr>
          <p:cNvPr id="62" name="Group 41">
            <a:extLst>
              <a:ext uri="{FF2B5EF4-FFF2-40B4-BE49-F238E27FC236}">
                <a16:creationId xmlns:a16="http://schemas.microsoft.com/office/drawing/2014/main" id="{4F6CCDA2-0101-4246-AE6F-4A957678BC26}"/>
              </a:ext>
            </a:extLst>
          </p:cNvPr>
          <p:cNvGrpSpPr>
            <a:grpSpLocks/>
          </p:cNvGrpSpPr>
          <p:nvPr/>
        </p:nvGrpSpPr>
        <p:grpSpPr bwMode="auto">
          <a:xfrm>
            <a:off x="7437438" y="1653637"/>
            <a:ext cx="1038225" cy="665702"/>
            <a:chOff x="6389698" y="1189818"/>
            <a:chExt cx="1038230" cy="1181456"/>
          </a:xfrm>
        </p:grpSpPr>
        <p:sp>
          <p:nvSpPr>
            <p:cNvPr id="65" name="Holiday 7">
              <a:extLst>
                <a:ext uri="{FF2B5EF4-FFF2-40B4-BE49-F238E27FC236}">
                  <a16:creationId xmlns:a16="http://schemas.microsoft.com/office/drawing/2014/main" id="{059EF9A2-6394-4846-A690-88A8201986F5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0" name="Holiday">
              <a:extLst>
                <a:ext uri="{FF2B5EF4-FFF2-40B4-BE49-F238E27FC236}">
                  <a16:creationId xmlns:a16="http://schemas.microsoft.com/office/drawing/2014/main" id="{07A535F6-88EA-4771-9622-924DFD582055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73" name="Group 41">
            <a:extLst>
              <a:ext uri="{FF2B5EF4-FFF2-40B4-BE49-F238E27FC236}">
                <a16:creationId xmlns:a16="http://schemas.microsoft.com/office/drawing/2014/main" id="{81C50C47-15BB-4797-B2B5-7EFA7FC48E5A}"/>
              </a:ext>
            </a:extLst>
          </p:cNvPr>
          <p:cNvGrpSpPr>
            <a:grpSpLocks/>
          </p:cNvGrpSpPr>
          <p:nvPr/>
        </p:nvGrpSpPr>
        <p:grpSpPr bwMode="auto">
          <a:xfrm>
            <a:off x="5362177" y="2854560"/>
            <a:ext cx="985871" cy="628360"/>
            <a:chOff x="6389698" y="1189818"/>
            <a:chExt cx="1038230" cy="1181456"/>
          </a:xfrm>
        </p:grpSpPr>
        <p:sp>
          <p:nvSpPr>
            <p:cNvPr id="74" name="Holiday 7">
              <a:extLst>
                <a:ext uri="{FF2B5EF4-FFF2-40B4-BE49-F238E27FC236}">
                  <a16:creationId xmlns:a16="http://schemas.microsoft.com/office/drawing/2014/main" id="{0A24272E-90FA-4E42-8151-8DA1D613507F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7" name="Holiday">
              <a:extLst>
                <a:ext uri="{FF2B5EF4-FFF2-40B4-BE49-F238E27FC236}">
                  <a16:creationId xmlns:a16="http://schemas.microsoft.com/office/drawing/2014/main" id="{88154309-4BF7-4536-80B8-711489182C70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78" name="Group 41">
            <a:extLst>
              <a:ext uri="{FF2B5EF4-FFF2-40B4-BE49-F238E27FC236}">
                <a16:creationId xmlns:a16="http://schemas.microsoft.com/office/drawing/2014/main" id="{0EB624E6-9AD8-4549-812A-230761094685}"/>
              </a:ext>
            </a:extLst>
          </p:cNvPr>
          <p:cNvGrpSpPr>
            <a:grpSpLocks/>
          </p:cNvGrpSpPr>
          <p:nvPr/>
        </p:nvGrpSpPr>
        <p:grpSpPr bwMode="auto">
          <a:xfrm>
            <a:off x="6395832" y="2861150"/>
            <a:ext cx="983089" cy="628360"/>
            <a:chOff x="6389698" y="1189818"/>
            <a:chExt cx="1038230" cy="1181456"/>
          </a:xfrm>
        </p:grpSpPr>
        <p:sp>
          <p:nvSpPr>
            <p:cNvPr id="79" name="Holiday 7">
              <a:extLst>
                <a:ext uri="{FF2B5EF4-FFF2-40B4-BE49-F238E27FC236}">
                  <a16:creationId xmlns:a16="http://schemas.microsoft.com/office/drawing/2014/main" id="{662296C6-5FB8-43B3-93D2-C202244C48EB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0" name="Holiday">
              <a:extLst>
                <a:ext uri="{FF2B5EF4-FFF2-40B4-BE49-F238E27FC236}">
                  <a16:creationId xmlns:a16="http://schemas.microsoft.com/office/drawing/2014/main" id="{273A294E-ED85-48A0-975E-CAA7B9D4F40C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" name="Group 41">
            <a:extLst>
              <a:ext uri="{FF2B5EF4-FFF2-40B4-BE49-F238E27FC236}">
                <a16:creationId xmlns:a16="http://schemas.microsoft.com/office/drawing/2014/main" id="{8A851860-31BA-4FA3-8A29-8F052581223A}"/>
              </a:ext>
            </a:extLst>
          </p:cNvPr>
          <p:cNvGrpSpPr>
            <a:grpSpLocks/>
          </p:cNvGrpSpPr>
          <p:nvPr/>
        </p:nvGrpSpPr>
        <p:grpSpPr bwMode="auto">
          <a:xfrm>
            <a:off x="2233905" y="4067281"/>
            <a:ext cx="985871" cy="628360"/>
            <a:chOff x="6389698" y="1189818"/>
            <a:chExt cx="1038230" cy="1181456"/>
          </a:xfrm>
        </p:grpSpPr>
        <p:sp>
          <p:nvSpPr>
            <p:cNvPr id="82" name="Holiday 7">
              <a:extLst>
                <a:ext uri="{FF2B5EF4-FFF2-40B4-BE49-F238E27FC236}">
                  <a16:creationId xmlns:a16="http://schemas.microsoft.com/office/drawing/2014/main" id="{000066DC-0E5C-4FD2-877A-BE009E5DE3E0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3" name="Holiday">
              <a:extLst>
                <a:ext uri="{FF2B5EF4-FFF2-40B4-BE49-F238E27FC236}">
                  <a16:creationId xmlns:a16="http://schemas.microsoft.com/office/drawing/2014/main" id="{6E1C7D76-D079-4205-B75A-B7D2F89C6666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4" name="Group 41">
            <a:extLst>
              <a:ext uri="{FF2B5EF4-FFF2-40B4-BE49-F238E27FC236}">
                <a16:creationId xmlns:a16="http://schemas.microsoft.com/office/drawing/2014/main" id="{629AB413-52DB-4C81-A3F9-2ED19AD82E2F}"/>
              </a:ext>
            </a:extLst>
          </p:cNvPr>
          <p:cNvGrpSpPr>
            <a:grpSpLocks/>
          </p:cNvGrpSpPr>
          <p:nvPr/>
        </p:nvGrpSpPr>
        <p:grpSpPr bwMode="auto">
          <a:xfrm>
            <a:off x="9545435" y="4066844"/>
            <a:ext cx="983089" cy="628360"/>
            <a:chOff x="6389698" y="1189818"/>
            <a:chExt cx="1038230" cy="1181456"/>
          </a:xfrm>
        </p:grpSpPr>
        <p:sp>
          <p:nvSpPr>
            <p:cNvPr id="85" name="Holiday 7">
              <a:extLst>
                <a:ext uri="{FF2B5EF4-FFF2-40B4-BE49-F238E27FC236}">
                  <a16:creationId xmlns:a16="http://schemas.microsoft.com/office/drawing/2014/main" id="{A2F6FDD3-3963-4688-8BC2-D3E8D589B2E9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6" name="Holiday">
              <a:extLst>
                <a:ext uri="{FF2B5EF4-FFF2-40B4-BE49-F238E27FC236}">
                  <a16:creationId xmlns:a16="http://schemas.microsoft.com/office/drawing/2014/main" id="{96401CAA-7F4B-4010-87B9-936119846F74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7" name="Group 41">
            <a:extLst>
              <a:ext uri="{FF2B5EF4-FFF2-40B4-BE49-F238E27FC236}">
                <a16:creationId xmlns:a16="http://schemas.microsoft.com/office/drawing/2014/main" id="{E12FF517-59A4-42F4-9F99-6C066DE8B530}"/>
              </a:ext>
            </a:extLst>
          </p:cNvPr>
          <p:cNvGrpSpPr>
            <a:grpSpLocks/>
          </p:cNvGrpSpPr>
          <p:nvPr/>
        </p:nvGrpSpPr>
        <p:grpSpPr bwMode="auto">
          <a:xfrm>
            <a:off x="157813" y="5272021"/>
            <a:ext cx="985871" cy="628360"/>
            <a:chOff x="6389698" y="1189818"/>
            <a:chExt cx="1038230" cy="1181456"/>
          </a:xfrm>
        </p:grpSpPr>
        <p:sp>
          <p:nvSpPr>
            <p:cNvPr id="88" name="Holiday 7">
              <a:extLst>
                <a:ext uri="{FF2B5EF4-FFF2-40B4-BE49-F238E27FC236}">
                  <a16:creationId xmlns:a16="http://schemas.microsoft.com/office/drawing/2014/main" id="{AAA1447E-9DAB-43EC-B6F1-F0E08A0CDD37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9" name="Holiday">
              <a:extLst>
                <a:ext uri="{FF2B5EF4-FFF2-40B4-BE49-F238E27FC236}">
                  <a16:creationId xmlns:a16="http://schemas.microsoft.com/office/drawing/2014/main" id="{C275C4E6-5AFC-44E6-8E14-FB12FF8F4229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0" name="Group 41">
            <a:extLst>
              <a:ext uri="{FF2B5EF4-FFF2-40B4-BE49-F238E27FC236}">
                <a16:creationId xmlns:a16="http://schemas.microsoft.com/office/drawing/2014/main" id="{84C55D10-4E24-4E14-B5E5-5B38529324F7}"/>
              </a:ext>
            </a:extLst>
          </p:cNvPr>
          <p:cNvGrpSpPr>
            <a:grpSpLocks/>
          </p:cNvGrpSpPr>
          <p:nvPr/>
        </p:nvGrpSpPr>
        <p:grpSpPr bwMode="auto">
          <a:xfrm>
            <a:off x="7474394" y="5260963"/>
            <a:ext cx="985871" cy="628360"/>
            <a:chOff x="6389698" y="1189818"/>
            <a:chExt cx="1038230" cy="1181456"/>
          </a:xfrm>
        </p:grpSpPr>
        <p:sp>
          <p:nvSpPr>
            <p:cNvPr id="91" name="Holiday 7">
              <a:extLst>
                <a:ext uri="{FF2B5EF4-FFF2-40B4-BE49-F238E27FC236}">
                  <a16:creationId xmlns:a16="http://schemas.microsoft.com/office/drawing/2014/main" id="{3361F564-2ECA-4D3D-9291-B3359A2F0C1A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92" name="Holiday">
              <a:extLst>
                <a:ext uri="{FF2B5EF4-FFF2-40B4-BE49-F238E27FC236}">
                  <a16:creationId xmlns:a16="http://schemas.microsoft.com/office/drawing/2014/main" id="{D3A04B7A-0CB0-4C7F-9FE6-FE8F10147F76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05" name="TextBox 8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10</a:t>
            </a:r>
          </a:p>
        </p:txBody>
      </p:sp>
      <p:sp>
        <p:nvSpPr>
          <p:cNvPr id="8206" name="TextBox 9"/>
          <p:cNvSpPr txBox="1">
            <a:spLocks noChangeArrowheads="1"/>
          </p:cNvSpPr>
          <p:nvPr/>
        </p:nvSpPr>
        <p:spPr bwMode="auto">
          <a:xfrm>
            <a:off x="17463" y="393700"/>
            <a:ext cx="7334380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Combined Science (8464) Biology : 2 lessons a week 2-year Route Map</a:t>
            </a:r>
            <a:endParaRPr lang="en-US" sz="1600" dirty="0"/>
          </a:p>
        </p:txBody>
      </p:sp>
      <p:sp>
        <p:nvSpPr>
          <p:cNvPr id="8210" name="TextBox 51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8258175" y="722153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11</a:t>
            </a:r>
          </a:p>
        </p:txBody>
      </p:sp>
      <p:sp>
        <p:nvSpPr>
          <p:cNvPr id="53" name="Isosceles Triangle 52">
            <a:hlinkClick r:id="rId2" action="ppaction://hlinksldjump"/>
          </p:cNvPr>
          <p:cNvSpPr/>
          <p:nvPr/>
        </p:nvSpPr>
        <p:spPr>
          <a:xfrm rot="5400000">
            <a:off x="9240071" y="7227150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u="sng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85" name="November Exam 12"/>
          <p:cNvSpPr/>
          <p:nvPr/>
        </p:nvSpPr>
        <p:spPr>
          <a:xfrm>
            <a:off x="9451156" y="1188343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87" name="March Exam 26"/>
          <p:cNvSpPr/>
          <p:nvPr/>
        </p:nvSpPr>
        <p:spPr>
          <a:xfrm>
            <a:off x="6376403" y="3593582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89" name="November Exam 12"/>
          <p:cNvSpPr/>
          <p:nvPr/>
        </p:nvSpPr>
        <p:spPr>
          <a:xfrm>
            <a:off x="139665" y="6468240"/>
            <a:ext cx="1002265" cy="65303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0" name="November Exam 12"/>
          <p:cNvSpPr/>
          <p:nvPr/>
        </p:nvSpPr>
        <p:spPr>
          <a:xfrm>
            <a:off x="1203746" y="6458430"/>
            <a:ext cx="984066" cy="653458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1" name="TextBox 90"/>
          <p:cNvSpPr txBox="1">
            <a:spLocks/>
          </p:cNvSpPr>
          <p:nvPr/>
        </p:nvSpPr>
        <p:spPr>
          <a:xfrm>
            <a:off x="161925" y="6589713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92" name="TextBox 91"/>
          <p:cNvSpPr txBox="1">
            <a:spLocks/>
          </p:cNvSpPr>
          <p:nvPr/>
        </p:nvSpPr>
        <p:spPr>
          <a:xfrm>
            <a:off x="1169988" y="6589713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94" name="Round Diagonal Corner Rectangle 93">
            <a:hlinkClick r:id="" action="ppaction://noaction"/>
          </p:cNvPr>
          <p:cNvSpPr>
            <a:spLocks/>
          </p:cNvSpPr>
          <p:nvPr/>
        </p:nvSpPr>
        <p:spPr>
          <a:xfrm>
            <a:off x="6404848" y="5270354"/>
            <a:ext cx="997647" cy="642793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Catch up FT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Negative feedback</a:t>
            </a:r>
          </a:p>
        </p:txBody>
      </p:sp>
      <p:sp>
        <p:nvSpPr>
          <p:cNvPr id="66" name="Round Diagonal Corner Rectangle 65">
            <a:hlinkClick r:id="" action="ppaction://noaction"/>
          </p:cNvPr>
          <p:cNvSpPr>
            <a:spLocks/>
          </p:cNvSpPr>
          <p:nvPr/>
        </p:nvSpPr>
        <p:spPr>
          <a:xfrm>
            <a:off x="2249627" y="5278521"/>
            <a:ext cx="959267" cy="637007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Start of Paper 2 endocrine system </a:t>
            </a:r>
          </a:p>
        </p:txBody>
      </p:sp>
      <p:sp>
        <p:nvSpPr>
          <p:cNvPr id="67" name="Round Diagonal Corner Rectangle 66">
            <a:hlinkClick r:id="" action="ppaction://noaction"/>
          </p:cNvPr>
          <p:cNvSpPr>
            <a:spLocks/>
          </p:cNvSpPr>
          <p:nvPr/>
        </p:nvSpPr>
        <p:spPr>
          <a:xfrm>
            <a:off x="140031" y="1665750"/>
            <a:ext cx="2047781" cy="647759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Cells and microscopes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endParaRPr lang="en-GB" sz="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69" name="November Exam 12"/>
          <p:cNvSpPr/>
          <p:nvPr/>
        </p:nvSpPr>
        <p:spPr>
          <a:xfrm>
            <a:off x="4328215" y="2879658"/>
            <a:ext cx="1008112" cy="632027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School assessment </a:t>
            </a:r>
          </a:p>
        </p:txBody>
      </p:sp>
      <p:sp>
        <p:nvSpPr>
          <p:cNvPr id="72" name="Round Diagonal Corner Rectangle 71">
            <a:hlinkClick r:id="" action="ppaction://noaction"/>
          </p:cNvPr>
          <p:cNvSpPr>
            <a:spLocks/>
          </p:cNvSpPr>
          <p:nvPr/>
        </p:nvSpPr>
        <p:spPr>
          <a:xfrm>
            <a:off x="3265104" y="5280025"/>
            <a:ext cx="1000681" cy="635503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Control of blood glucose conc. </a:t>
            </a:r>
          </a:p>
        </p:txBody>
      </p:sp>
      <p:sp>
        <p:nvSpPr>
          <p:cNvPr id="62" name="Right Arrow 61">
            <a:hlinkClick r:id="" action="ppaction://hlinkshowjump?jump=nextslide"/>
          </p:cNvPr>
          <p:cNvSpPr/>
          <p:nvPr/>
        </p:nvSpPr>
        <p:spPr>
          <a:xfrm>
            <a:off x="8226425" y="7164388"/>
            <a:ext cx="1535113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81" name="Round Diagonal Corner Rectangle 80">
            <a:hlinkClick r:id="" action="ppaction://noaction"/>
          </p:cNvPr>
          <p:cNvSpPr>
            <a:spLocks/>
          </p:cNvSpPr>
          <p:nvPr/>
        </p:nvSpPr>
        <p:spPr>
          <a:xfrm>
            <a:off x="2249627" y="6432984"/>
            <a:ext cx="1296145" cy="6588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 content/WS revision using RPS  </a:t>
            </a:r>
          </a:p>
        </p:txBody>
      </p:sp>
      <p:sp>
        <p:nvSpPr>
          <p:cNvPr id="82" name="Round Diagonal Corner Rectangle 81">
            <a:hlinkClick r:id="" action="ppaction://noaction"/>
          </p:cNvPr>
          <p:cNvSpPr>
            <a:spLocks/>
          </p:cNvSpPr>
          <p:nvPr/>
        </p:nvSpPr>
        <p:spPr>
          <a:xfrm>
            <a:off x="6400374" y="4034476"/>
            <a:ext cx="1016409" cy="661987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Homeostasis </a:t>
            </a:r>
          </a:p>
        </p:txBody>
      </p:sp>
      <p:sp>
        <p:nvSpPr>
          <p:cNvPr id="84" name="Round Diagonal Corner Rectangle 83">
            <a:hlinkClick r:id="" action="ppaction://noaction"/>
          </p:cNvPr>
          <p:cNvSpPr>
            <a:spLocks/>
          </p:cNvSpPr>
          <p:nvPr/>
        </p:nvSpPr>
        <p:spPr>
          <a:xfrm>
            <a:off x="7460207" y="4033926"/>
            <a:ext cx="3081741" cy="65881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Human nervous system</a:t>
            </a:r>
          </a:p>
        </p:txBody>
      </p:sp>
      <p:sp>
        <p:nvSpPr>
          <p:cNvPr id="100" name="Round Diagonal Corner Rectangle 99">
            <a:hlinkClick r:id="" action="ppaction://noaction"/>
          </p:cNvPr>
          <p:cNvSpPr>
            <a:spLocks/>
          </p:cNvSpPr>
          <p:nvPr/>
        </p:nvSpPr>
        <p:spPr>
          <a:xfrm>
            <a:off x="8493118" y="5258236"/>
            <a:ext cx="2056272" cy="6588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revision/content/WS revision using RPS  </a:t>
            </a:r>
          </a:p>
        </p:txBody>
      </p:sp>
      <p:sp>
        <p:nvSpPr>
          <p:cNvPr id="74" name="Round Diagonal Corner Rectangle 73">
            <a:hlinkClick r:id="" action="ppaction://noaction"/>
          </p:cNvPr>
          <p:cNvSpPr>
            <a:spLocks/>
          </p:cNvSpPr>
          <p:nvPr/>
        </p:nvSpPr>
        <p:spPr>
          <a:xfrm>
            <a:off x="4313919" y="4049436"/>
            <a:ext cx="2035855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Respiration </a:t>
            </a:r>
          </a:p>
        </p:txBody>
      </p:sp>
      <p:sp>
        <p:nvSpPr>
          <p:cNvPr id="75" name="Round Diagonal Corner Rectangle 74">
            <a:hlinkClick r:id="" action="ppaction://noaction"/>
          </p:cNvPr>
          <p:cNvSpPr>
            <a:spLocks/>
          </p:cNvSpPr>
          <p:nvPr/>
        </p:nvSpPr>
        <p:spPr>
          <a:xfrm>
            <a:off x="4319232" y="5280025"/>
            <a:ext cx="1001921" cy="635503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Hormones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in reproduction </a:t>
            </a:r>
          </a:p>
        </p:txBody>
      </p:sp>
      <p:sp>
        <p:nvSpPr>
          <p:cNvPr id="80" name="Round Diagonal Corner Rectangle 79">
            <a:hlinkClick r:id="" action="ppaction://noaction"/>
          </p:cNvPr>
          <p:cNvSpPr>
            <a:spLocks/>
          </p:cNvSpPr>
          <p:nvPr/>
        </p:nvSpPr>
        <p:spPr>
          <a:xfrm>
            <a:off x="5362372" y="5272735"/>
            <a:ext cx="1014032" cy="642793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85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Contraception</a:t>
            </a:r>
          </a:p>
          <a:p>
            <a:pPr>
              <a:defRPr/>
            </a:pPr>
            <a:r>
              <a:rPr lang="en-GB" sz="85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and infertility</a:t>
            </a:r>
          </a:p>
        </p:txBody>
      </p:sp>
      <p:sp>
        <p:nvSpPr>
          <p:cNvPr id="93" name="Round Diagonal Corner Rectangle 92">
            <a:hlinkClick r:id="" action="ppaction://noaction"/>
          </p:cNvPr>
          <p:cNvSpPr>
            <a:spLocks/>
          </p:cNvSpPr>
          <p:nvPr/>
        </p:nvSpPr>
        <p:spPr>
          <a:xfrm>
            <a:off x="3566484" y="6430963"/>
            <a:ext cx="1754669" cy="657225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revision/content/WS revision using RPS </a:t>
            </a:r>
          </a:p>
        </p:txBody>
      </p:sp>
      <p:sp>
        <p:nvSpPr>
          <p:cNvPr id="73" name="Round Diagonal Corner Rectangle 72">
            <a:hlinkClick r:id="" action="ppaction://noaction"/>
          </p:cNvPr>
          <p:cNvSpPr>
            <a:spLocks/>
          </p:cNvSpPr>
          <p:nvPr/>
        </p:nvSpPr>
        <p:spPr>
          <a:xfrm>
            <a:off x="2236787" y="1662488"/>
            <a:ext cx="972108" cy="645664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Cells division</a:t>
            </a:r>
          </a:p>
        </p:txBody>
      </p:sp>
      <p:sp>
        <p:nvSpPr>
          <p:cNvPr id="86" name="Round Diagonal Corner Rectangle 85">
            <a:hlinkClick r:id="" action="ppaction://noaction"/>
          </p:cNvPr>
          <p:cNvSpPr>
            <a:spLocks/>
          </p:cNvSpPr>
          <p:nvPr/>
        </p:nvSpPr>
        <p:spPr>
          <a:xfrm>
            <a:off x="3284457" y="1663855"/>
            <a:ext cx="2036697" cy="641599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Transport in cells</a:t>
            </a:r>
          </a:p>
        </p:txBody>
      </p:sp>
      <p:sp>
        <p:nvSpPr>
          <p:cNvPr id="88" name="Round Diagonal Corner Rectangle 87">
            <a:hlinkClick r:id="" action="ppaction://noaction"/>
          </p:cNvPr>
          <p:cNvSpPr>
            <a:spLocks/>
          </p:cNvSpPr>
          <p:nvPr/>
        </p:nvSpPr>
        <p:spPr>
          <a:xfrm>
            <a:off x="8505825" y="1640057"/>
            <a:ext cx="2043565" cy="679379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Organisation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enzymes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endParaRPr lang="en-GB" sz="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65" name="Round Diagonal Corner Rectangle 64">
            <a:hlinkClick r:id="" action="ppaction://noaction"/>
          </p:cNvPr>
          <p:cNvSpPr>
            <a:spLocks/>
          </p:cNvSpPr>
          <p:nvPr/>
        </p:nvSpPr>
        <p:spPr>
          <a:xfrm>
            <a:off x="142424" y="2874392"/>
            <a:ext cx="2039685" cy="628360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Heart and blood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health issues</a:t>
            </a:r>
          </a:p>
        </p:txBody>
      </p:sp>
      <p:sp>
        <p:nvSpPr>
          <p:cNvPr id="99" name="Round Diagonal Corner Rectangle 98">
            <a:hlinkClick r:id="" action="ppaction://noaction"/>
          </p:cNvPr>
          <p:cNvSpPr>
            <a:spLocks/>
          </p:cNvSpPr>
          <p:nvPr/>
        </p:nvSpPr>
        <p:spPr>
          <a:xfrm>
            <a:off x="2250355" y="2871695"/>
            <a:ext cx="1993564" cy="628360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Plant tissue and organs transpiration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stoma</a:t>
            </a:r>
          </a:p>
        </p:txBody>
      </p:sp>
      <p:sp>
        <p:nvSpPr>
          <p:cNvPr id="101" name="Round Diagonal Corner Rectangle 100">
            <a:hlinkClick r:id="" action="ppaction://noaction"/>
          </p:cNvPr>
          <p:cNvSpPr>
            <a:spLocks/>
          </p:cNvSpPr>
          <p:nvPr/>
        </p:nvSpPr>
        <p:spPr>
          <a:xfrm>
            <a:off x="9545811" y="2871695"/>
            <a:ext cx="1003579" cy="626458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Photo -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synthesis</a:t>
            </a:r>
          </a:p>
        </p:txBody>
      </p:sp>
      <p:sp>
        <p:nvSpPr>
          <p:cNvPr id="103" name="Round Diagonal Corner Rectangle 102">
            <a:hlinkClick r:id="" action="ppaction://noaction"/>
          </p:cNvPr>
          <p:cNvSpPr>
            <a:spLocks/>
          </p:cNvSpPr>
          <p:nvPr/>
        </p:nvSpPr>
        <p:spPr>
          <a:xfrm>
            <a:off x="7452700" y="2879658"/>
            <a:ext cx="2037404" cy="627936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Infection and response </a:t>
            </a:r>
          </a:p>
        </p:txBody>
      </p:sp>
      <p:sp>
        <p:nvSpPr>
          <p:cNvPr id="106" name="Round Diagonal Corner Rectangle 105">
            <a:hlinkClick r:id="" action="ppaction://noaction"/>
          </p:cNvPr>
          <p:cNvSpPr>
            <a:spLocks/>
          </p:cNvSpPr>
          <p:nvPr/>
        </p:nvSpPr>
        <p:spPr>
          <a:xfrm>
            <a:off x="146099" y="4035702"/>
            <a:ext cx="2038129" cy="674134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Photosynthesis</a:t>
            </a:r>
          </a:p>
        </p:txBody>
      </p:sp>
      <p:sp>
        <p:nvSpPr>
          <p:cNvPr id="107" name="Round Diagonal Corner Rectangle 106">
            <a:hlinkClick r:id="" action="ppaction://noaction"/>
          </p:cNvPr>
          <p:cNvSpPr>
            <a:spLocks/>
          </p:cNvSpPr>
          <p:nvPr/>
        </p:nvSpPr>
        <p:spPr>
          <a:xfrm>
            <a:off x="5361736" y="1655968"/>
            <a:ext cx="2053477" cy="649487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Organisation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enzymes</a:t>
            </a:r>
          </a:p>
        </p:txBody>
      </p:sp>
      <p:sp>
        <p:nvSpPr>
          <p:cNvPr id="108" name="Round Diagonal Corner Rectangle 107">
            <a:hlinkClick r:id="" action="ppaction://noaction"/>
          </p:cNvPr>
          <p:cNvSpPr>
            <a:spLocks/>
          </p:cNvSpPr>
          <p:nvPr/>
        </p:nvSpPr>
        <p:spPr>
          <a:xfrm>
            <a:off x="2230161" y="4034476"/>
            <a:ext cx="997311" cy="660400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Respiration </a:t>
            </a:r>
          </a:p>
        </p:txBody>
      </p:sp>
      <p:grpSp>
        <p:nvGrpSpPr>
          <p:cNvPr id="57" name="Group 41">
            <a:extLst>
              <a:ext uri="{FF2B5EF4-FFF2-40B4-BE49-F238E27FC236}">
                <a16:creationId xmlns:a16="http://schemas.microsoft.com/office/drawing/2014/main" id="{EBC41B89-2CE0-44B8-9ED6-CFE3C2D847E8}"/>
              </a:ext>
            </a:extLst>
          </p:cNvPr>
          <p:cNvGrpSpPr>
            <a:grpSpLocks/>
          </p:cNvGrpSpPr>
          <p:nvPr/>
        </p:nvGrpSpPr>
        <p:grpSpPr bwMode="auto">
          <a:xfrm>
            <a:off x="139785" y="5280025"/>
            <a:ext cx="985871" cy="628360"/>
            <a:chOff x="6389698" y="1189818"/>
            <a:chExt cx="1038230" cy="1181456"/>
          </a:xfrm>
        </p:grpSpPr>
        <p:sp>
          <p:nvSpPr>
            <p:cNvPr id="58" name="Holiday 7">
              <a:extLst>
                <a:ext uri="{FF2B5EF4-FFF2-40B4-BE49-F238E27FC236}">
                  <a16:creationId xmlns:a16="http://schemas.microsoft.com/office/drawing/2014/main" id="{7CB6EF3B-142C-4C7E-A1BA-52DE5E782FC6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59" name="Holiday">
              <a:extLst>
                <a:ext uri="{FF2B5EF4-FFF2-40B4-BE49-F238E27FC236}">
                  <a16:creationId xmlns:a16="http://schemas.microsoft.com/office/drawing/2014/main" id="{4C83A0E2-DABB-4D55-915F-AF32B2F3AF21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60" name="Group 41">
            <a:extLst>
              <a:ext uri="{FF2B5EF4-FFF2-40B4-BE49-F238E27FC236}">
                <a16:creationId xmlns:a16="http://schemas.microsoft.com/office/drawing/2014/main" id="{3870B93D-0765-4419-9F78-A5D20419D349}"/>
              </a:ext>
            </a:extLst>
          </p:cNvPr>
          <p:cNvGrpSpPr>
            <a:grpSpLocks/>
          </p:cNvGrpSpPr>
          <p:nvPr/>
        </p:nvGrpSpPr>
        <p:grpSpPr bwMode="auto">
          <a:xfrm>
            <a:off x="7452700" y="1654282"/>
            <a:ext cx="985871" cy="628360"/>
            <a:chOff x="6389698" y="1189818"/>
            <a:chExt cx="1038230" cy="1181456"/>
          </a:xfrm>
        </p:grpSpPr>
        <p:sp>
          <p:nvSpPr>
            <p:cNvPr id="61" name="Holiday 7">
              <a:extLst>
                <a:ext uri="{FF2B5EF4-FFF2-40B4-BE49-F238E27FC236}">
                  <a16:creationId xmlns:a16="http://schemas.microsoft.com/office/drawing/2014/main" id="{60377F70-05EA-48DC-81A1-DD0ECBC671DE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63" name="Holiday">
              <a:extLst>
                <a:ext uri="{FF2B5EF4-FFF2-40B4-BE49-F238E27FC236}">
                  <a16:creationId xmlns:a16="http://schemas.microsoft.com/office/drawing/2014/main" id="{F51490F0-531B-405C-B638-9A51326B10AF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64" name="Group 41">
            <a:extLst>
              <a:ext uri="{FF2B5EF4-FFF2-40B4-BE49-F238E27FC236}">
                <a16:creationId xmlns:a16="http://schemas.microsoft.com/office/drawing/2014/main" id="{9CB5239B-DD8B-4B3F-B11E-9516CFD2813F}"/>
              </a:ext>
            </a:extLst>
          </p:cNvPr>
          <p:cNvGrpSpPr>
            <a:grpSpLocks/>
          </p:cNvGrpSpPr>
          <p:nvPr/>
        </p:nvGrpSpPr>
        <p:grpSpPr bwMode="auto">
          <a:xfrm>
            <a:off x="5366919" y="2879658"/>
            <a:ext cx="985871" cy="628360"/>
            <a:chOff x="6389698" y="1189818"/>
            <a:chExt cx="1038230" cy="1181456"/>
          </a:xfrm>
        </p:grpSpPr>
        <p:sp>
          <p:nvSpPr>
            <p:cNvPr id="68" name="Holiday 7">
              <a:extLst>
                <a:ext uri="{FF2B5EF4-FFF2-40B4-BE49-F238E27FC236}">
                  <a16:creationId xmlns:a16="http://schemas.microsoft.com/office/drawing/2014/main" id="{E9DF7EF0-B9D8-4D11-BE53-F832EF8D4FE0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0" name="Holiday">
              <a:extLst>
                <a:ext uri="{FF2B5EF4-FFF2-40B4-BE49-F238E27FC236}">
                  <a16:creationId xmlns:a16="http://schemas.microsoft.com/office/drawing/2014/main" id="{1F39BE25-E4B8-432C-84B3-932B3D4FB998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71" name="Group 41">
            <a:extLst>
              <a:ext uri="{FF2B5EF4-FFF2-40B4-BE49-F238E27FC236}">
                <a16:creationId xmlns:a16="http://schemas.microsoft.com/office/drawing/2014/main" id="{93F5D6BF-B02D-4A84-B1B2-4C1844F22BBE}"/>
              </a:ext>
            </a:extLst>
          </p:cNvPr>
          <p:cNvGrpSpPr>
            <a:grpSpLocks/>
          </p:cNvGrpSpPr>
          <p:nvPr/>
        </p:nvGrpSpPr>
        <p:grpSpPr bwMode="auto">
          <a:xfrm>
            <a:off x="6376404" y="2869793"/>
            <a:ext cx="1032218" cy="628360"/>
            <a:chOff x="6389698" y="1189818"/>
            <a:chExt cx="1038230" cy="1181456"/>
          </a:xfrm>
        </p:grpSpPr>
        <p:sp>
          <p:nvSpPr>
            <p:cNvPr id="76" name="Holiday 7">
              <a:extLst>
                <a:ext uri="{FF2B5EF4-FFF2-40B4-BE49-F238E27FC236}">
                  <a16:creationId xmlns:a16="http://schemas.microsoft.com/office/drawing/2014/main" id="{B64F63E1-2DC2-4276-87D6-59FE5A3472FF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7" name="Holiday">
              <a:extLst>
                <a:ext uri="{FF2B5EF4-FFF2-40B4-BE49-F238E27FC236}">
                  <a16:creationId xmlns:a16="http://schemas.microsoft.com/office/drawing/2014/main" id="{9FF054DC-B6E3-46FA-978F-A91BC3E78904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78" name="Group 41">
            <a:extLst>
              <a:ext uri="{FF2B5EF4-FFF2-40B4-BE49-F238E27FC236}">
                <a16:creationId xmlns:a16="http://schemas.microsoft.com/office/drawing/2014/main" id="{5D6EAF79-7A74-4C2A-9A76-45783C20D08F}"/>
              </a:ext>
            </a:extLst>
          </p:cNvPr>
          <p:cNvGrpSpPr>
            <a:grpSpLocks/>
          </p:cNvGrpSpPr>
          <p:nvPr/>
        </p:nvGrpSpPr>
        <p:grpSpPr bwMode="auto">
          <a:xfrm>
            <a:off x="3282930" y="4034475"/>
            <a:ext cx="985871" cy="672185"/>
            <a:chOff x="6389698" y="1189818"/>
            <a:chExt cx="1038230" cy="1181456"/>
          </a:xfrm>
        </p:grpSpPr>
        <p:sp>
          <p:nvSpPr>
            <p:cNvPr id="79" name="Holiday 7">
              <a:extLst>
                <a:ext uri="{FF2B5EF4-FFF2-40B4-BE49-F238E27FC236}">
                  <a16:creationId xmlns:a16="http://schemas.microsoft.com/office/drawing/2014/main" id="{9720919B-CE26-4C14-BC98-B8DA8566E460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3" name="Holiday">
              <a:extLst>
                <a:ext uri="{FF2B5EF4-FFF2-40B4-BE49-F238E27FC236}">
                  <a16:creationId xmlns:a16="http://schemas.microsoft.com/office/drawing/2014/main" id="{F736C730-2009-4C21-8BCC-A4AB81656B2B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5" name="Group 41">
            <a:extLst>
              <a:ext uri="{FF2B5EF4-FFF2-40B4-BE49-F238E27FC236}">
                <a16:creationId xmlns:a16="http://schemas.microsoft.com/office/drawing/2014/main" id="{BF76BE9F-8666-4F1B-A316-787C5CDE0330}"/>
              </a:ext>
            </a:extLst>
          </p:cNvPr>
          <p:cNvGrpSpPr>
            <a:grpSpLocks/>
          </p:cNvGrpSpPr>
          <p:nvPr/>
        </p:nvGrpSpPr>
        <p:grpSpPr bwMode="auto">
          <a:xfrm>
            <a:off x="1196238" y="5287168"/>
            <a:ext cx="985871" cy="628360"/>
            <a:chOff x="6389698" y="1189818"/>
            <a:chExt cx="1038230" cy="1181456"/>
          </a:xfrm>
        </p:grpSpPr>
        <p:sp>
          <p:nvSpPr>
            <p:cNvPr id="96" name="Holiday 7">
              <a:extLst>
                <a:ext uri="{FF2B5EF4-FFF2-40B4-BE49-F238E27FC236}">
                  <a16:creationId xmlns:a16="http://schemas.microsoft.com/office/drawing/2014/main" id="{834454DB-DA87-46F9-83D6-BA763DFBBB2C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97" name="Holiday">
              <a:extLst>
                <a:ext uri="{FF2B5EF4-FFF2-40B4-BE49-F238E27FC236}">
                  <a16:creationId xmlns:a16="http://schemas.microsoft.com/office/drawing/2014/main" id="{053DACF0-8246-42D0-A368-A415751C6BDB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8" name="Group 41">
            <a:extLst>
              <a:ext uri="{FF2B5EF4-FFF2-40B4-BE49-F238E27FC236}">
                <a16:creationId xmlns:a16="http://schemas.microsoft.com/office/drawing/2014/main" id="{055A3383-C9BA-4D1B-B069-6F34D383FA40}"/>
              </a:ext>
            </a:extLst>
          </p:cNvPr>
          <p:cNvGrpSpPr>
            <a:grpSpLocks/>
          </p:cNvGrpSpPr>
          <p:nvPr/>
        </p:nvGrpSpPr>
        <p:grpSpPr bwMode="auto">
          <a:xfrm>
            <a:off x="7439276" y="5278621"/>
            <a:ext cx="985871" cy="628360"/>
            <a:chOff x="6389698" y="1189818"/>
            <a:chExt cx="1038230" cy="1181456"/>
          </a:xfrm>
        </p:grpSpPr>
        <p:sp>
          <p:nvSpPr>
            <p:cNvPr id="102" name="Holiday 7">
              <a:extLst>
                <a:ext uri="{FF2B5EF4-FFF2-40B4-BE49-F238E27FC236}">
                  <a16:creationId xmlns:a16="http://schemas.microsoft.com/office/drawing/2014/main" id="{014EB497-F93A-4BFD-97F9-1D19B1F07576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4" name="Holiday">
              <a:extLst>
                <a:ext uri="{FF2B5EF4-FFF2-40B4-BE49-F238E27FC236}">
                  <a16:creationId xmlns:a16="http://schemas.microsoft.com/office/drawing/2014/main" id="{8D8F5F27-01EA-4B59-B2FF-4AECCEA378AF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5" name="TextBox 2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11</a:t>
            </a:r>
          </a:p>
        </p:txBody>
      </p:sp>
      <p:sp>
        <p:nvSpPr>
          <p:cNvPr id="9226" name="TextBox 3"/>
          <p:cNvSpPr txBox="1">
            <a:spLocks noChangeArrowheads="1"/>
          </p:cNvSpPr>
          <p:nvPr/>
        </p:nvSpPr>
        <p:spPr bwMode="auto">
          <a:xfrm>
            <a:off x="0" y="422275"/>
            <a:ext cx="7300718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Combined science (8464) Biology: 2 lessons a week 2-year Route Map</a:t>
            </a:r>
            <a:endParaRPr lang="en-US" sz="1600" dirty="0"/>
          </a:p>
        </p:txBody>
      </p:sp>
      <p:sp>
        <p:nvSpPr>
          <p:cNvPr id="30" name="Round Diagonal Corner Rectangle 29">
            <a:hlinkClick r:id="" action="ppaction://noaction"/>
          </p:cNvPr>
          <p:cNvSpPr>
            <a:spLocks/>
          </p:cNvSpPr>
          <p:nvPr/>
        </p:nvSpPr>
        <p:spPr>
          <a:xfrm>
            <a:off x="8509949" y="2826791"/>
            <a:ext cx="2021327" cy="665246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Genetic inheritance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disorders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sex determination</a:t>
            </a:r>
          </a:p>
        </p:txBody>
      </p:sp>
      <p:sp>
        <p:nvSpPr>
          <p:cNvPr id="33" name="Round Diagonal Corner Rectangle 32">
            <a:hlinkClick r:id="" action="ppaction://noaction"/>
          </p:cNvPr>
          <p:cNvSpPr>
            <a:spLocks/>
          </p:cNvSpPr>
          <p:nvPr/>
        </p:nvSpPr>
        <p:spPr>
          <a:xfrm>
            <a:off x="144134" y="1672266"/>
            <a:ext cx="2029791" cy="65722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Abiotic and biotic factors </a:t>
            </a:r>
          </a:p>
        </p:txBody>
      </p:sp>
      <p:sp>
        <p:nvSpPr>
          <p:cNvPr id="35" name="Isosceles Triangle 34">
            <a:hlinkClick r:id="rId2" action="ppaction://hlinksldjump"/>
          </p:cNvPr>
          <p:cNvSpPr/>
          <p:nvPr/>
        </p:nvSpPr>
        <p:spPr>
          <a:xfrm rot="16200000" flipH="1">
            <a:off x="2214067" y="7201296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9232" name="TextBox 43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2466975" y="716438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10</a:t>
            </a:r>
          </a:p>
        </p:txBody>
      </p:sp>
      <p:sp>
        <p:nvSpPr>
          <p:cNvPr id="37" name="November Exam 12"/>
          <p:cNvSpPr/>
          <p:nvPr/>
        </p:nvSpPr>
        <p:spPr>
          <a:xfrm>
            <a:off x="12763524" y="-457100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39" name="March Exam 26"/>
          <p:cNvSpPr/>
          <p:nvPr/>
        </p:nvSpPr>
        <p:spPr>
          <a:xfrm>
            <a:off x="6417668" y="3665359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7" name="Round Diagonal Corner Rectangle 46">
            <a:hlinkClick r:id="" action="ppaction://noaction"/>
          </p:cNvPr>
          <p:cNvSpPr>
            <a:spLocks/>
          </p:cNvSpPr>
          <p:nvPr/>
        </p:nvSpPr>
        <p:spPr>
          <a:xfrm>
            <a:off x="8509949" y="1666359"/>
            <a:ext cx="2021327" cy="657225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Biodiversity and effect of human interaction on ecosystem </a:t>
            </a:r>
          </a:p>
        </p:txBody>
      </p:sp>
      <p:sp>
        <p:nvSpPr>
          <p:cNvPr id="52" name="November Exam 12"/>
          <p:cNvSpPr/>
          <p:nvPr/>
        </p:nvSpPr>
        <p:spPr>
          <a:xfrm>
            <a:off x="4311531" y="2860497"/>
            <a:ext cx="1006379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5" name="TextBox 54"/>
          <p:cNvSpPr txBox="1">
            <a:spLocks/>
          </p:cNvSpPr>
          <p:nvPr/>
        </p:nvSpPr>
        <p:spPr>
          <a:xfrm>
            <a:off x="4313875" y="2952289"/>
            <a:ext cx="1015367" cy="382317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1</a:t>
            </a:r>
            <a:r>
              <a:rPr lang="en-GB" sz="900" b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st</a:t>
            </a:r>
            <a:r>
              <a:rPr lang="en-GB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 Mock exam P1</a:t>
            </a:r>
          </a:p>
        </p:txBody>
      </p:sp>
      <p:sp>
        <p:nvSpPr>
          <p:cNvPr id="58" name="Round Diagonal Corner Rectangle 57">
            <a:hlinkClick r:id="" action="ppaction://noaction"/>
          </p:cNvPr>
          <p:cNvSpPr>
            <a:spLocks/>
          </p:cNvSpPr>
          <p:nvPr/>
        </p:nvSpPr>
        <p:spPr>
          <a:xfrm>
            <a:off x="6414654" y="4054302"/>
            <a:ext cx="989022" cy="636337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89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Classification</a:t>
            </a:r>
            <a:r>
              <a:rPr lang="en-GB" sz="890" b="1" dirty="0">
                <a:solidFill>
                  <a:schemeClr val="bg1"/>
                </a:solidFill>
                <a:latin typeface="Verdana" pitchFamily="34" charset="0"/>
              </a:rPr>
              <a:t> </a:t>
            </a:r>
          </a:p>
          <a:p>
            <a:pPr>
              <a:defRPr/>
            </a:pPr>
            <a:endParaRPr lang="en-GB" sz="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59" name="Round Diagonal Corner Rectangle 58">
            <a:hlinkClick r:id="" action="ppaction://noaction"/>
          </p:cNvPr>
          <p:cNvSpPr>
            <a:spLocks/>
          </p:cNvSpPr>
          <p:nvPr/>
        </p:nvSpPr>
        <p:spPr>
          <a:xfrm>
            <a:off x="2250356" y="2859277"/>
            <a:ext cx="1998260" cy="6505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revision/content/WS revision using RPS  </a:t>
            </a:r>
          </a:p>
        </p:txBody>
      </p:sp>
      <p:sp>
        <p:nvSpPr>
          <p:cNvPr id="63" name="Right Arrow 62">
            <a:hlinkClick r:id="" action="ppaction://hlinkshowjump?jump=previousslide"/>
          </p:cNvPr>
          <p:cNvSpPr/>
          <p:nvPr/>
        </p:nvSpPr>
        <p:spPr>
          <a:xfrm>
            <a:off x="2033588" y="7164388"/>
            <a:ext cx="1285875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64" name="Round Diagonal Corner Rectangle 63">
            <a:hlinkClick r:id="" action="ppaction://noaction"/>
          </p:cNvPr>
          <p:cNvSpPr>
            <a:spLocks/>
          </p:cNvSpPr>
          <p:nvPr/>
        </p:nvSpPr>
        <p:spPr>
          <a:xfrm>
            <a:off x="3294472" y="4068117"/>
            <a:ext cx="969822" cy="628360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Genetic engineering </a:t>
            </a:r>
          </a:p>
        </p:txBody>
      </p:sp>
      <p:sp>
        <p:nvSpPr>
          <p:cNvPr id="65" name="Round Diagonal Corner Rectangle 64">
            <a:hlinkClick r:id="" action="ppaction://noaction"/>
          </p:cNvPr>
          <p:cNvSpPr>
            <a:spLocks/>
          </p:cNvSpPr>
          <p:nvPr/>
        </p:nvSpPr>
        <p:spPr>
          <a:xfrm>
            <a:off x="4331971" y="4060140"/>
            <a:ext cx="2032165" cy="636337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Development and understanding of genetics and evolution </a:t>
            </a:r>
          </a:p>
        </p:txBody>
      </p:sp>
      <p:sp>
        <p:nvSpPr>
          <p:cNvPr id="74" name="Round Diagonal Corner Rectangle 73">
            <a:hlinkClick r:id="" action="ppaction://noaction"/>
          </p:cNvPr>
          <p:cNvSpPr>
            <a:spLocks/>
          </p:cNvSpPr>
          <p:nvPr/>
        </p:nvSpPr>
        <p:spPr>
          <a:xfrm>
            <a:off x="2233612" y="1665566"/>
            <a:ext cx="3084298" cy="65722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Levels of organisation </a:t>
            </a:r>
          </a:p>
        </p:txBody>
      </p:sp>
      <p:sp>
        <p:nvSpPr>
          <p:cNvPr id="77" name="Round Diagonal Corner Rectangle 76">
            <a:hlinkClick r:id="" action="ppaction://noaction"/>
          </p:cNvPr>
          <p:cNvSpPr>
            <a:spLocks/>
          </p:cNvSpPr>
          <p:nvPr/>
        </p:nvSpPr>
        <p:spPr>
          <a:xfrm>
            <a:off x="5373687" y="1665566"/>
            <a:ext cx="978475" cy="649617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Cycles  -carbon and water </a:t>
            </a:r>
          </a:p>
        </p:txBody>
      </p:sp>
      <p:sp>
        <p:nvSpPr>
          <p:cNvPr id="60" name="Round Diagonal Corner Rectangle 59">
            <a:hlinkClick r:id="" action="ppaction://noaction"/>
          </p:cNvPr>
          <p:cNvSpPr>
            <a:spLocks/>
          </p:cNvSpPr>
          <p:nvPr/>
        </p:nvSpPr>
        <p:spPr>
          <a:xfrm>
            <a:off x="1179184" y="2863395"/>
            <a:ext cx="1017916" cy="651122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Reproduction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Meiosis</a:t>
            </a:r>
          </a:p>
        </p:txBody>
      </p:sp>
      <p:sp>
        <p:nvSpPr>
          <p:cNvPr id="69" name="Round Diagonal Corner Rectangle 68">
            <a:hlinkClick r:id="" action="ppaction://noaction"/>
          </p:cNvPr>
          <p:cNvSpPr>
            <a:spLocks/>
          </p:cNvSpPr>
          <p:nvPr/>
        </p:nvSpPr>
        <p:spPr>
          <a:xfrm>
            <a:off x="149210" y="2863395"/>
            <a:ext cx="992062" cy="651123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Communities</a:t>
            </a:r>
          </a:p>
        </p:txBody>
      </p:sp>
      <p:sp>
        <p:nvSpPr>
          <p:cNvPr id="75" name="Round Diagonal Corner Rectangle 74">
            <a:hlinkClick r:id="" action="ppaction://noaction"/>
          </p:cNvPr>
          <p:cNvSpPr>
            <a:spLocks/>
          </p:cNvSpPr>
          <p:nvPr/>
        </p:nvSpPr>
        <p:spPr>
          <a:xfrm>
            <a:off x="1207809" y="5283338"/>
            <a:ext cx="4088206" cy="621351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39600"/>
          <a:lstStyle/>
          <a:p>
            <a:pPr>
              <a:lnSpc>
                <a:spcPct val="90000"/>
              </a:lnSpc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Revision </a:t>
            </a:r>
          </a:p>
        </p:txBody>
      </p:sp>
      <p:sp>
        <p:nvSpPr>
          <p:cNvPr id="56" name="November Exam 12"/>
          <p:cNvSpPr/>
          <p:nvPr/>
        </p:nvSpPr>
        <p:spPr>
          <a:xfrm>
            <a:off x="5373688" y="5269234"/>
            <a:ext cx="1989236" cy="621351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7" name="TextBox 56"/>
          <p:cNvSpPr txBox="1">
            <a:spLocks/>
          </p:cNvSpPr>
          <p:nvPr/>
        </p:nvSpPr>
        <p:spPr>
          <a:xfrm>
            <a:off x="5370529" y="5308086"/>
            <a:ext cx="1747737" cy="23612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73" name="November Exam 12"/>
          <p:cNvSpPr/>
          <p:nvPr/>
        </p:nvSpPr>
        <p:spPr>
          <a:xfrm>
            <a:off x="8513686" y="4046744"/>
            <a:ext cx="980972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72" name="TextBox 71"/>
          <p:cNvSpPr txBox="1">
            <a:spLocks/>
          </p:cNvSpPr>
          <p:nvPr/>
        </p:nvSpPr>
        <p:spPr>
          <a:xfrm>
            <a:off x="8478838" y="4100284"/>
            <a:ext cx="1035050" cy="513123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2</a:t>
            </a:r>
            <a:r>
              <a:rPr lang="en-GB" sz="900" b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nd</a:t>
            </a:r>
            <a:r>
              <a:rPr lang="en-GB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 Mock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sz="850" b="1" dirty="0">
              <a:solidFill>
                <a:schemeClr val="tx1">
                  <a:lumMod val="65000"/>
                  <a:lumOff val="35000"/>
                </a:schemeClr>
              </a:solidFill>
              <a:latin typeface="Verdana" pitchFamily="34" charset="0"/>
            </a:endParaRPr>
          </a:p>
        </p:txBody>
      </p:sp>
      <p:sp>
        <p:nvSpPr>
          <p:cNvPr id="76" name="Round Diagonal Corner Rectangle 75">
            <a:hlinkClick r:id="" action="ppaction://noaction"/>
          </p:cNvPr>
          <p:cNvSpPr>
            <a:spLocks/>
          </p:cNvSpPr>
          <p:nvPr/>
        </p:nvSpPr>
        <p:spPr>
          <a:xfrm>
            <a:off x="177906" y="4065628"/>
            <a:ext cx="969822" cy="638099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Variation and evolution </a:t>
            </a:r>
          </a:p>
        </p:txBody>
      </p:sp>
      <p:sp>
        <p:nvSpPr>
          <p:cNvPr id="78" name="Round Diagonal Corner Rectangle 77">
            <a:hlinkClick r:id="" action="ppaction://noaction"/>
          </p:cNvPr>
          <p:cNvSpPr>
            <a:spLocks/>
          </p:cNvSpPr>
          <p:nvPr/>
        </p:nvSpPr>
        <p:spPr>
          <a:xfrm>
            <a:off x="7458689" y="4037665"/>
            <a:ext cx="1004693" cy="6588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Revision</a:t>
            </a:r>
          </a:p>
        </p:txBody>
      </p:sp>
      <p:sp>
        <p:nvSpPr>
          <p:cNvPr id="61" name="Round Diagonal Corner Rectangle 76">
            <a:hlinkClick r:id="" action="ppaction://noaction"/>
            <a:extLst>
              <a:ext uri="{FF2B5EF4-FFF2-40B4-BE49-F238E27FC236}">
                <a16:creationId xmlns:a16="http://schemas.microsoft.com/office/drawing/2014/main" id="{D73000DE-D54C-4A0C-AB4E-57FF1BADCA55}"/>
              </a:ext>
            </a:extLst>
          </p:cNvPr>
          <p:cNvSpPr>
            <a:spLocks/>
          </p:cNvSpPr>
          <p:nvPr/>
        </p:nvSpPr>
        <p:spPr>
          <a:xfrm>
            <a:off x="6407939" y="1670678"/>
            <a:ext cx="989022" cy="658813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Biodiversity ecosystem </a:t>
            </a:r>
          </a:p>
        </p:txBody>
      </p:sp>
      <p:sp>
        <p:nvSpPr>
          <p:cNvPr id="62" name="Round Diagonal Corner Rectangle 63">
            <a:hlinkClick r:id="" action="ppaction://noaction"/>
            <a:extLst>
              <a:ext uri="{FF2B5EF4-FFF2-40B4-BE49-F238E27FC236}">
                <a16:creationId xmlns:a16="http://schemas.microsoft.com/office/drawing/2014/main" id="{A81C6066-B6B1-4A1F-A659-20C6088EC9B6}"/>
              </a:ext>
            </a:extLst>
          </p:cNvPr>
          <p:cNvSpPr>
            <a:spLocks/>
          </p:cNvSpPr>
          <p:nvPr/>
        </p:nvSpPr>
        <p:spPr>
          <a:xfrm>
            <a:off x="1198743" y="4054302"/>
            <a:ext cx="969822" cy="640514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Selective breeding </a:t>
            </a:r>
          </a:p>
        </p:txBody>
      </p:sp>
      <p:sp>
        <p:nvSpPr>
          <p:cNvPr id="66" name="Round Diagonal Corner Rectangle 63">
            <a:hlinkClick r:id="" action="ppaction://noaction"/>
            <a:extLst>
              <a:ext uri="{FF2B5EF4-FFF2-40B4-BE49-F238E27FC236}">
                <a16:creationId xmlns:a16="http://schemas.microsoft.com/office/drawing/2014/main" id="{D168D50C-4B2D-4FB6-AD84-E9F8C4A72F4F}"/>
              </a:ext>
            </a:extLst>
          </p:cNvPr>
          <p:cNvSpPr>
            <a:spLocks/>
          </p:cNvSpPr>
          <p:nvPr/>
        </p:nvSpPr>
        <p:spPr>
          <a:xfrm>
            <a:off x="7447991" y="2842018"/>
            <a:ext cx="992062" cy="658812"/>
          </a:xfrm>
          <a:prstGeom prst="round2DiagRect">
            <a:avLst/>
          </a:prstGeom>
          <a:solidFill>
            <a:srgbClr val="00B050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DNA and genome </a:t>
            </a:r>
          </a:p>
        </p:txBody>
      </p:sp>
      <p:grpSp>
        <p:nvGrpSpPr>
          <p:cNvPr id="68" name="Group 41">
            <a:extLst>
              <a:ext uri="{FF2B5EF4-FFF2-40B4-BE49-F238E27FC236}">
                <a16:creationId xmlns:a16="http://schemas.microsoft.com/office/drawing/2014/main" id="{BF1CA6FE-3473-48B7-9608-FB65794E953F}"/>
              </a:ext>
            </a:extLst>
          </p:cNvPr>
          <p:cNvGrpSpPr>
            <a:grpSpLocks/>
          </p:cNvGrpSpPr>
          <p:nvPr/>
        </p:nvGrpSpPr>
        <p:grpSpPr bwMode="auto">
          <a:xfrm>
            <a:off x="7462027" y="1674267"/>
            <a:ext cx="985871" cy="628360"/>
            <a:chOff x="6389698" y="1189818"/>
            <a:chExt cx="1038230" cy="1181456"/>
          </a:xfrm>
        </p:grpSpPr>
        <p:sp>
          <p:nvSpPr>
            <p:cNvPr id="71" name="Holiday 7">
              <a:extLst>
                <a:ext uri="{FF2B5EF4-FFF2-40B4-BE49-F238E27FC236}">
                  <a16:creationId xmlns:a16="http://schemas.microsoft.com/office/drawing/2014/main" id="{0D67F174-C0B0-4125-8EBC-0A88EC1B1528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9" name="Holiday">
              <a:extLst>
                <a:ext uri="{FF2B5EF4-FFF2-40B4-BE49-F238E27FC236}">
                  <a16:creationId xmlns:a16="http://schemas.microsoft.com/office/drawing/2014/main" id="{DDBEFABD-30AA-47FA-A491-E883C7C6D71F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0" name="Group 41">
            <a:extLst>
              <a:ext uri="{FF2B5EF4-FFF2-40B4-BE49-F238E27FC236}">
                <a16:creationId xmlns:a16="http://schemas.microsoft.com/office/drawing/2014/main" id="{1A21E3AF-FD8F-41B5-A698-EE39ACF7E9F3}"/>
              </a:ext>
            </a:extLst>
          </p:cNvPr>
          <p:cNvGrpSpPr>
            <a:grpSpLocks/>
          </p:cNvGrpSpPr>
          <p:nvPr/>
        </p:nvGrpSpPr>
        <p:grpSpPr bwMode="auto">
          <a:xfrm>
            <a:off x="5366291" y="2857244"/>
            <a:ext cx="985871" cy="628360"/>
            <a:chOff x="6389698" y="1189818"/>
            <a:chExt cx="1038230" cy="1181456"/>
          </a:xfrm>
        </p:grpSpPr>
        <p:sp>
          <p:nvSpPr>
            <p:cNvPr id="81" name="Holiday 7">
              <a:extLst>
                <a:ext uri="{FF2B5EF4-FFF2-40B4-BE49-F238E27FC236}">
                  <a16:creationId xmlns:a16="http://schemas.microsoft.com/office/drawing/2014/main" id="{1DD429BC-D027-40B6-9B9E-EE5055AD46A0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2" name="Holiday">
              <a:extLst>
                <a:ext uri="{FF2B5EF4-FFF2-40B4-BE49-F238E27FC236}">
                  <a16:creationId xmlns:a16="http://schemas.microsoft.com/office/drawing/2014/main" id="{864D5F8B-2E1D-47B0-AB0B-F5233078B58D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3" name="Group 41">
            <a:extLst>
              <a:ext uri="{FF2B5EF4-FFF2-40B4-BE49-F238E27FC236}">
                <a16:creationId xmlns:a16="http://schemas.microsoft.com/office/drawing/2014/main" id="{C4EE4AD1-13B4-4FDE-870A-E6F3C60BDEBB}"/>
              </a:ext>
            </a:extLst>
          </p:cNvPr>
          <p:cNvGrpSpPr>
            <a:grpSpLocks/>
          </p:cNvGrpSpPr>
          <p:nvPr/>
        </p:nvGrpSpPr>
        <p:grpSpPr bwMode="auto">
          <a:xfrm>
            <a:off x="6423438" y="2863677"/>
            <a:ext cx="985871" cy="628360"/>
            <a:chOff x="6389698" y="1189818"/>
            <a:chExt cx="1038230" cy="1181456"/>
          </a:xfrm>
        </p:grpSpPr>
        <p:sp>
          <p:nvSpPr>
            <p:cNvPr id="84" name="Holiday 7">
              <a:extLst>
                <a:ext uri="{FF2B5EF4-FFF2-40B4-BE49-F238E27FC236}">
                  <a16:creationId xmlns:a16="http://schemas.microsoft.com/office/drawing/2014/main" id="{0B7AD118-99F5-40FD-8230-95180A618A8C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5" name="Holiday">
              <a:extLst>
                <a:ext uri="{FF2B5EF4-FFF2-40B4-BE49-F238E27FC236}">
                  <a16:creationId xmlns:a16="http://schemas.microsoft.com/office/drawing/2014/main" id="{2997F875-A7F1-4A56-B41A-05FF5AA4E621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6" name="Group 41">
            <a:extLst>
              <a:ext uri="{FF2B5EF4-FFF2-40B4-BE49-F238E27FC236}">
                <a16:creationId xmlns:a16="http://schemas.microsoft.com/office/drawing/2014/main" id="{43BA0824-D0CA-4802-88AA-50DF80465C09}"/>
              </a:ext>
            </a:extLst>
          </p:cNvPr>
          <p:cNvGrpSpPr>
            <a:grpSpLocks/>
          </p:cNvGrpSpPr>
          <p:nvPr/>
        </p:nvGrpSpPr>
        <p:grpSpPr bwMode="auto">
          <a:xfrm>
            <a:off x="2230018" y="4060140"/>
            <a:ext cx="985871" cy="628360"/>
            <a:chOff x="6389698" y="1189818"/>
            <a:chExt cx="1038230" cy="1181456"/>
          </a:xfrm>
        </p:grpSpPr>
        <p:sp>
          <p:nvSpPr>
            <p:cNvPr id="87" name="Holiday 7">
              <a:extLst>
                <a:ext uri="{FF2B5EF4-FFF2-40B4-BE49-F238E27FC236}">
                  <a16:creationId xmlns:a16="http://schemas.microsoft.com/office/drawing/2014/main" id="{2B195800-19BB-481B-8CCD-4720498563D6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8" name="Holiday">
              <a:extLst>
                <a:ext uri="{FF2B5EF4-FFF2-40B4-BE49-F238E27FC236}">
                  <a16:creationId xmlns:a16="http://schemas.microsoft.com/office/drawing/2014/main" id="{99D551F0-0F31-4010-85C9-2EC6602BDE19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9" name="Group 41">
            <a:extLst>
              <a:ext uri="{FF2B5EF4-FFF2-40B4-BE49-F238E27FC236}">
                <a16:creationId xmlns:a16="http://schemas.microsoft.com/office/drawing/2014/main" id="{56B0F852-BD80-465F-8522-6274141E191F}"/>
              </a:ext>
            </a:extLst>
          </p:cNvPr>
          <p:cNvGrpSpPr>
            <a:grpSpLocks/>
          </p:cNvGrpSpPr>
          <p:nvPr/>
        </p:nvGrpSpPr>
        <p:grpSpPr bwMode="auto">
          <a:xfrm>
            <a:off x="9529623" y="4066970"/>
            <a:ext cx="985871" cy="628360"/>
            <a:chOff x="6389698" y="1189818"/>
            <a:chExt cx="1038230" cy="1181456"/>
          </a:xfrm>
        </p:grpSpPr>
        <p:sp>
          <p:nvSpPr>
            <p:cNvPr id="90" name="Holiday 7">
              <a:extLst>
                <a:ext uri="{FF2B5EF4-FFF2-40B4-BE49-F238E27FC236}">
                  <a16:creationId xmlns:a16="http://schemas.microsoft.com/office/drawing/2014/main" id="{30BE4EFC-0906-4F64-AEA1-A70E0400B182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91" name="Holiday">
              <a:extLst>
                <a:ext uri="{FF2B5EF4-FFF2-40B4-BE49-F238E27FC236}">
                  <a16:creationId xmlns:a16="http://schemas.microsoft.com/office/drawing/2014/main" id="{56776583-C56C-4762-80BC-B3782A7A1245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" name="Group 41">
            <a:extLst>
              <a:ext uri="{FF2B5EF4-FFF2-40B4-BE49-F238E27FC236}">
                <a16:creationId xmlns:a16="http://schemas.microsoft.com/office/drawing/2014/main" id="{B58391B3-A950-43AB-9D88-DA5BC4885A38}"/>
              </a:ext>
            </a:extLst>
          </p:cNvPr>
          <p:cNvGrpSpPr>
            <a:grpSpLocks/>
          </p:cNvGrpSpPr>
          <p:nvPr/>
        </p:nvGrpSpPr>
        <p:grpSpPr bwMode="auto">
          <a:xfrm>
            <a:off x="155401" y="5283338"/>
            <a:ext cx="985871" cy="628360"/>
            <a:chOff x="6389698" y="1189818"/>
            <a:chExt cx="1038230" cy="1181456"/>
          </a:xfrm>
        </p:grpSpPr>
        <p:sp>
          <p:nvSpPr>
            <p:cNvPr id="93" name="Holiday 7">
              <a:extLst>
                <a:ext uri="{FF2B5EF4-FFF2-40B4-BE49-F238E27FC236}">
                  <a16:creationId xmlns:a16="http://schemas.microsoft.com/office/drawing/2014/main" id="{259B8A3A-465B-47DB-B8BE-67B01F431956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94" name="Holiday">
              <a:extLst>
                <a:ext uri="{FF2B5EF4-FFF2-40B4-BE49-F238E27FC236}">
                  <a16:creationId xmlns:a16="http://schemas.microsoft.com/office/drawing/2014/main" id="{375DB742-189B-40B4-A6DF-3AD65EEF8798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5" name="Group 41">
            <a:extLst>
              <a:ext uri="{FF2B5EF4-FFF2-40B4-BE49-F238E27FC236}">
                <a16:creationId xmlns:a16="http://schemas.microsoft.com/office/drawing/2014/main" id="{DA595BC0-1B46-484B-9089-614405C8621B}"/>
              </a:ext>
            </a:extLst>
          </p:cNvPr>
          <p:cNvGrpSpPr>
            <a:grpSpLocks/>
          </p:cNvGrpSpPr>
          <p:nvPr/>
        </p:nvGrpSpPr>
        <p:grpSpPr bwMode="auto">
          <a:xfrm>
            <a:off x="7462045" y="5269234"/>
            <a:ext cx="985871" cy="628360"/>
            <a:chOff x="6389698" y="1189818"/>
            <a:chExt cx="1038230" cy="1181456"/>
          </a:xfrm>
        </p:grpSpPr>
        <p:sp>
          <p:nvSpPr>
            <p:cNvPr id="96" name="Holiday 7">
              <a:extLst>
                <a:ext uri="{FF2B5EF4-FFF2-40B4-BE49-F238E27FC236}">
                  <a16:creationId xmlns:a16="http://schemas.microsoft.com/office/drawing/2014/main" id="{FAC4D5F6-E09C-4A48-9818-4E3185BF2B12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97" name="Holiday">
              <a:extLst>
                <a:ext uri="{FF2B5EF4-FFF2-40B4-BE49-F238E27FC236}">
                  <a16:creationId xmlns:a16="http://schemas.microsoft.com/office/drawing/2014/main" id="{9CBC9E8D-9A7C-4130-8B18-D8A1FD3E9CD9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98" name="November Exam 12">
            <a:extLst>
              <a:ext uri="{FF2B5EF4-FFF2-40B4-BE49-F238E27FC236}">
                <a16:creationId xmlns:a16="http://schemas.microsoft.com/office/drawing/2014/main" id="{AF89FB2D-B86B-4276-A804-6FFF5F75B6DE}"/>
              </a:ext>
            </a:extLst>
          </p:cNvPr>
          <p:cNvSpPr/>
          <p:nvPr/>
        </p:nvSpPr>
        <p:spPr>
          <a:xfrm>
            <a:off x="8512936" y="5283338"/>
            <a:ext cx="1989236" cy="621351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834370D0-AF5D-470D-A3AB-D1CD9A98637F}"/>
              </a:ext>
            </a:extLst>
          </p:cNvPr>
          <p:cNvSpPr txBox="1">
            <a:spLocks/>
          </p:cNvSpPr>
          <p:nvPr/>
        </p:nvSpPr>
        <p:spPr>
          <a:xfrm>
            <a:off x="8509777" y="5322190"/>
            <a:ext cx="1747737" cy="23612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100" name="November Exam 12">
            <a:extLst>
              <a:ext uri="{FF2B5EF4-FFF2-40B4-BE49-F238E27FC236}">
                <a16:creationId xmlns:a16="http://schemas.microsoft.com/office/drawing/2014/main" id="{6814DC5D-B390-4230-9F48-7701E71273D3}"/>
              </a:ext>
            </a:extLst>
          </p:cNvPr>
          <p:cNvSpPr/>
          <p:nvPr/>
        </p:nvSpPr>
        <p:spPr>
          <a:xfrm>
            <a:off x="143639" y="6463636"/>
            <a:ext cx="1989236" cy="621351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101" name="TextBox 100">
            <a:extLst>
              <a:ext uri="{FF2B5EF4-FFF2-40B4-BE49-F238E27FC236}">
                <a16:creationId xmlns:a16="http://schemas.microsoft.com/office/drawing/2014/main" id="{29F18980-BA82-40D5-A02C-2D2610273814}"/>
              </a:ext>
            </a:extLst>
          </p:cNvPr>
          <p:cNvSpPr txBox="1">
            <a:spLocks/>
          </p:cNvSpPr>
          <p:nvPr/>
        </p:nvSpPr>
        <p:spPr>
          <a:xfrm>
            <a:off x="140480" y="6502488"/>
            <a:ext cx="1747737" cy="23612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99" name="Group 41"/>
          <p:cNvGrpSpPr>
            <a:grpSpLocks/>
          </p:cNvGrpSpPr>
          <p:nvPr/>
        </p:nvGrpSpPr>
        <p:grpSpPr bwMode="auto">
          <a:xfrm>
            <a:off x="7422550" y="1647552"/>
            <a:ext cx="1038225" cy="645046"/>
            <a:chOff x="6389698" y="1189818"/>
            <a:chExt cx="1038230" cy="1181456"/>
          </a:xfrm>
        </p:grpSpPr>
        <p:sp>
          <p:nvSpPr>
            <p:cNvPr id="34" name="Holiday 7"/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40" name="Holiday"/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8205" name="TextBox 8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10</a:t>
            </a:r>
          </a:p>
        </p:txBody>
      </p:sp>
      <p:sp>
        <p:nvSpPr>
          <p:cNvPr id="8206" name="TextBox 9"/>
          <p:cNvSpPr txBox="1">
            <a:spLocks noChangeArrowheads="1"/>
          </p:cNvSpPr>
          <p:nvPr/>
        </p:nvSpPr>
        <p:spPr bwMode="auto">
          <a:xfrm>
            <a:off x="17463" y="393700"/>
            <a:ext cx="7587655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Combined Science (8464) Chemistry: 2 lessons a week 2-year Route Map</a:t>
            </a:r>
            <a:endParaRPr lang="en-US" sz="1600" dirty="0"/>
          </a:p>
        </p:txBody>
      </p:sp>
      <p:sp>
        <p:nvSpPr>
          <p:cNvPr id="8210" name="TextBox 51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8258175" y="722153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11</a:t>
            </a:r>
          </a:p>
        </p:txBody>
      </p:sp>
      <p:sp>
        <p:nvSpPr>
          <p:cNvPr id="53" name="Isosceles Triangle 52">
            <a:hlinkClick r:id="rId2" action="ppaction://hlinksldjump"/>
          </p:cNvPr>
          <p:cNvSpPr/>
          <p:nvPr/>
        </p:nvSpPr>
        <p:spPr>
          <a:xfrm rot="5400000">
            <a:off x="9240071" y="7227150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u="sng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85" name="November Exam 12"/>
          <p:cNvSpPr/>
          <p:nvPr/>
        </p:nvSpPr>
        <p:spPr>
          <a:xfrm>
            <a:off x="9451156" y="1188343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87" name="March Exam 26"/>
          <p:cNvSpPr/>
          <p:nvPr/>
        </p:nvSpPr>
        <p:spPr>
          <a:xfrm>
            <a:off x="6376403" y="3593582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0" name="November Exam 12"/>
          <p:cNvSpPr/>
          <p:nvPr/>
        </p:nvSpPr>
        <p:spPr>
          <a:xfrm>
            <a:off x="1184572" y="6452988"/>
            <a:ext cx="1017824" cy="653458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2" name="TextBox 91"/>
          <p:cNvSpPr txBox="1">
            <a:spLocks/>
          </p:cNvSpPr>
          <p:nvPr/>
        </p:nvSpPr>
        <p:spPr>
          <a:xfrm>
            <a:off x="1184572" y="6525766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66" name="Round Diagonal Corner Rectangle 65">
            <a:hlinkClick r:id="" action="ppaction://noaction"/>
          </p:cNvPr>
          <p:cNvSpPr>
            <a:spLocks/>
          </p:cNvSpPr>
          <p:nvPr/>
        </p:nvSpPr>
        <p:spPr>
          <a:xfrm>
            <a:off x="171966" y="4040664"/>
            <a:ext cx="963731" cy="658812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Reaction of acids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with metals </a:t>
            </a:r>
          </a:p>
        </p:txBody>
      </p:sp>
      <p:sp>
        <p:nvSpPr>
          <p:cNvPr id="67" name="Round Diagonal Corner Rectangle 66">
            <a:hlinkClick r:id="" action="ppaction://noaction"/>
          </p:cNvPr>
          <p:cNvSpPr>
            <a:spLocks/>
          </p:cNvSpPr>
          <p:nvPr/>
        </p:nvSpPr>
        <p:spPr>
          <a:xfrm>
            <a:off x="161925" y="1668463"/>
            <a:ext cx="3089275" cy="645046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Atomic structure and the periodic table </a:t>
            </a:r>
          </a:p>
        </p:txBody>
      </p:sp>
      <p:sp>
        <p:nvSpPr>
          <p:cNvPr id="69" name="November Exam 12"/>
          <p:cNvSpPr/>
          <p:nvPr/>
        </p:nvSpPr>
        <p:spPr>
          <a:xfrm>
            <a:off x="4313474" y="2844527"/>
            <a:ext cx="1003786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9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School assessment </a:t>
            </a:r>
          </a:p>
        </p:txBody>
      </p:sp>
      <p:sp>
        <p:nvSpPr>
          <p:cNvPr id="72" name="Round Diagonal Corner Rectangle 71">
            <a:hlinkClick r:id="" action="ppaction://noaction"/>
          </p:cNvPr>
          <p:cNvSpPr>
            <a:spLocks/>
          </p:cNvSpPr>
          <p:nvPr/>
        </p:nvSpPr>
        <p:spPr>
          <a:xfrm>
            <a:off x="4312598" y="5241181"/>
            <a:ext cx="1009786" cy="658812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Reaction profiles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Bond energy (HT)</a:t>
            </a:r>
          </a:p>
        </p:txBody>
      </p:sp>
      <p:sp>
        <p:nvSpPr>
          <p:cNvPr id="62" name="Right Arrow 61">
            <a:hlinkClick r:id="" action="ppaction://hlinkshowjump?jump=nextslide"/>
          </p:cNvPr>
          <p:cNvSpPr/>
          <p:nvPr/>
        </p:nvSpPr>
        <p:spPr>
          <a:xfrm>
            <a:off x="8226425" y="7164388"/>
            <a:ext cx="1535113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81" name="Round Diagonal Corner Rectangle 80">
            <a:hlinkClick r:id="" action="ppaction://noaction"/>
          </p:cNvPr>
          <p:cNvSpPr>
            <a:spLocks/>
          </p:cNvSpPr>
          <p:nvPr/>
        </p:nvSpPr>
        <p:spPr>
          <a:xfrm>
            <a:off x="156931" y="6444927"/>
            <a:ext cx="969740" cy="641673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Revision </a:t>
            </a:r>
          </a:p>
        </p:txBody>
      </p:sp>
      <p:sp>
        <p:nvSpPr>
          <p:cNvPr id="82" name="Round Diagonal Corner Rectangle 81">
            <a:hlinkClick r:id="" action="ppaction://noaction"/>
          </p:cNvPr>
          <p:cNvSpPr>
            <a:spLocks/>
          </p:cNvSpPr>
          <p:nvPr/>
        </p:nvSpPr>
        <p:spPr>
          <a:xfrm>
            <a:off x="2233198" y="5241181"/>
            <a:ext cx="2029237" cy="65881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Exo and endothermic reactions</a:t>
            </a:r>
          </a:p>
        </p:txBody>
      </p:sp>
      <p:sp>
        <p:nvSpPr>
          <p:cNvPr id="100" name="Round Diagonal Corner Rectangle 99">
            <a:hlinkClick r:id="" action="ppaction://noaction"/>
          </p:cNvPr>
          <p:cNvSpPr>
            <a:spLocks/>
          </p:cNvSpPr>
          <p:nvPr/>
        </p:nvSpPr>
        <p:spPr>
          <a:xfrm>
            <a:off x="8499739" y="5251685"/>
            <a:ext cx="2021693" cy="641425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revision/content/WS revision using RPS  </a:t>
            </a:r>
          </a:p>
        </p:txBody>
      </p:sp>
      <p:sp>
        <p:nvSpPr>
          <p:cNvPr id="74" name="Round Diagonal Corner Rectangle 73">
            <a:hlinkClick r:id="" action="ppaction://noaction"/>
          </p:cNvPr>
          <p:cNvSpPr>
            <a:spLocks/>
          </p:cNvSpPr>
          <p:nvPr/>
        </p:nvSpPr>
        <p:spPr>
          <a:xfrm>
            <a:off x="8499740" y="4032659"/>
            <a:ext cx="2021693" cy="645046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latin typeface="Verdana" pitchFamily="34" charset="0"/>
              </a:rPr>
              <a:t>Electrolysis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latin typeface="Verdana" pitchFamily="34" charset="0"/>
              </a:rPr>
              <a:t>½ equations (HT)</a:t>
            </a:r>
          </a:p>
        </p:txBody>
      </p:sp>
      <p:sp>
        <p:nvSpPr>
          <p:cNvPr id="73" name="Round Diagonal Corner Rectangle 72">
            <a:hlinkClick r:id="" action="ppaction://noaction"/>
          </p:cNvPr>
          <p:cNvSpPr>
            <a:spLocks/>
          </p:cNvSpPr>
          <p:nvPr/>
        </p:nvSpPr>
        <p:spPr>
          <a:xfrm>
            <a:off x="3270729" y="1659427"/>
            <a:ext cx="2051655" cy="653629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Group 1 and 7 </a:t>
            </a:r>
          </a:p>
        </p:txBody>
      </p:sp>
      <p:sp>
        <p:nvSpPr>
          <p:cNvPr id="86" name="Round Diagonal Corner Rectangle 85">
            <a:hlinkClick r:id="" action="ppaction://noaction"/>
          </p:cNvPr>
          <p:cNvSpPr>
            <a:spLocks/>
          </p:cNvSpPr>
          <p:nvPr/>
        </p:nvSpPr>
        <p:spPr>
          <a:xfrm>
            <a:off x="5356167" y="1657118"/>
            <a:ext cx="2040111" cy="650874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Ionic bonds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Covalent bonds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Metallic bonds  </a:t>
            </a:r>
          </a:p>
        </p:txBody>
      </p:sp>
      <p:sp>
        <p:nvSpPr>
          <p:cNvPr id="88" name="Round Diagonal Corner Rectangle 87">
            <a:hlinkClick r:id="" action="ppaction://noaction"/>
          </p:cNvPr>
          <p:cNvSpPr>
            <a:spLocks/>
          </p:cNvSpPr>
          <p:nvPr/>
        </p:nvSpPr>
        <p:spPr>
          <a:xfrm>
            <a:off x="161925" y="2846999"/>
            <a:ext cx="2018936" cy="662927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Structure and bonding of Carbon </a:t>
            </a:r>
          </a:p>
        </p:txBody>
      </p:sp>
      <p:sp>
        <p:nvSpPr>
          <p:cNvPr id="65" name="Round Diagonal Corner Rectangle 64">
            <a:hlinkClick r:id="" action="ppaction://noaction"/>
          </p:cNvPr>
          <p:cNvSpPr>
            <a:spLocks/>
          </p:cNvSpPr>
          <p:nvPr/>
        </p:nvSpPr>
        <p:spPr>
          <a:xfrm>
            <a:off x="3282869" y="2844249"/>
            <a:ext cx="979567" cy="64770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RFM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Chemical uncertainty</a:t>
            </a:r>
          </a:p>
        </p:txBody>
      </p:sp>
      <p:sp>
        <p:nvSpPr>
          <p:cNvPr id="99" name="Round Diagonal Corner Rectangle 98">
            <a:hlinkClick r:id="" action="ppaction://noaction"/>
          </p:cNvPr>
          <p:cNvSpPr>
            <a:spLocks/>
          </p:cNvSpPr>
          <p:nvPr/>
        </p:nvSpPr>
        <p:spPr>
          <a:xfrm>
            <a:off x="8481213" y="2844249"/>
            <a:ext cx="2050261" cy="64770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Reactivity of metals </a:t>
            </a:r>
          </a:p>
        </p:txBody>
      </p:sp>
      <p:sp>
        <p:nvSpPr>
          <p:cNvPr id="103" name="Round Diagonal Corner Rectangle 102">
            <a:hlinkClick r:id="" action="ppaction://noaction"/>
          </p:cNvPr>
          <p:cNvSpPr>
            <a:spLocks/>
          </p:cNvSpPr>
          <p:nvPr/>
        </p:nvSpPr>
        <p:spPr>
          <a:xfrm>
            <a:off x="1169988" y="4044996"/>
            <a:ext cx="2044100" cy="649468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Neutralisation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</a:t>
            </a:r>
          </a:p>
        </p:txBody>
      </p:sp>
      <p:sp>
        <p:nvSpPr>
          <p:cNvPr id="106" name="Round Diagonal Corner Rectangle 105">
            <a:hlinkClick r:id="" action="ppaction://noaction"/>
          </p:cNvPr>
          <p:cNvSpPr>
            <a:spLocks/>
          </p:cNvSpPr>
          <p:nvPr/>
        </p:nvSpPr>
        <p:spPr>
          <a:xfrm>
            <a:off x="4313350" y="4047082"/>
            <a:ext cx="2044704" cy="645977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pH scale and neutralisation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Weak and strong acids (HT)</a:t>
            </a:r>
          </a:p>
        </p:txBody>
      </p:sp>
      <p:sp>
        <p:nvSpPr>
          <p:cNvPr id="107" name="Round Diagonal Corner Rectangle 106">
            <a:hlinkClick r:id="" action="ppaction://noaction"/>
          </p:cNvPr>
          <p:cNvSpPr>
            <a:spLocks/>
          </p:cNvSpPr>
          <p:nvPr/>
        </p:nvSpPr>
        <p:spPr>
          <a:xfrm>
            <a:off x="8487048" y="1652657"/>
            <a:ext cx="2040110" cy="66040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Bonding/structure/ properties </a:t>
            </a:r>
          </a:p>
        </p:txBody>
      </p:sp>
      <p:sp>
        <p:nvSpPr>
          <p:cNvPr id="108" name="Round Diagonal Corner Rectangle 107">
            <a:hlinkClick r:id="" action="ppaction://noaction"/>
          </p:cNvPr>
          <p:cNvSpPr>
            <a:spLocks/>
          </p:cNvSpPr>
          <p:nvPr/>
        </p:nvSpPr>
        <p:spPr>
          <a:xfrm>
            <a:off x="6389102" y="4040664"/>
            <a:ext cx="2049616" cy="645046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Electrolysis </a:t>
            </a:r>
          </a:p>
        </p:txBody>
      </p:sp>
      <p:sp>
        <p:nvSpPr>
          <p:cNvPr id="57" name="Round Diagonal Corner Rectangle 56">
            <a:hlinkClick r:id="" action="ppaction://noaction"/>
          </p:cNvPr>
          <p:cNvSpPr>
            <a:spLocks/>
          </p:cNvSpPr>
          <p:nvPr/>
        </p:nvSpPr>
        <p:spPr>
          <a:xfrm>
            <a:off x="2233199" y="2844249"/>
            <a:ext cx="980889" cy="66040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85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Conservation of mass</a:t>
            </a:r>
          </a:p>
          <a:p>
            <a:pPr>
              <a:defRPr/>
            </a:pPr>
            <a:r>
              <a:rPr lang="en-GB" sz="85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balanced equations</a:t>
            </a:r>
          </a:p>
        </p:txBody>
      </p:sp>
      <p:sp>
        <p:nvSpPr>
          <p:cNvPr id="58" name="Round Diagonal Corner Rectangle 57">
            <a:hlinkClick r:id="" action="ppaction://noaction"/>
          </p:cNvPr>
          <p:cNvSpPr>
            <a:spLocks/>
          </p:cNvSpPr>
          <p:nvPr/>
        </p:nvSpPr>
        <p:spPr>
          <a:xfrm>
            <a:off x="7434932" y="2844249"/>
            <a:ext cx="1003786" cy="66040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85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Moles (HT)</a:t>
            </a:r>
          </a:p>
          <a:p>
            <a:pPr>
              <a:defRPr/>
            </a:pPr>
            <a:r>
              <a:rPr lang="en-GB" sz="85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concentration of solutions </a:t>
            </a:r>
          </a:p>
        </p:txBody>
      </p:sp>
      <p:sp>
        <p:nvSpPr>
          <p:cNvPr id="59" name="Round Diagonal Corner Rectangle 58">
            <a:hlinkClick r:id="" action="ppaction://noaction"/>
          </p:cNvPr>
          <p:cNvSpPr>
            <a:spLocks/>
          </p:cNvSpPr>
          <p:nvPr/>
        </p:nvSpPr>
        <p:spPr>
          <a:xfrm>
            <a:off x="5371018" y="5242158"/>
            <a:ext cx="2022085" cy="65881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Start P2 material </a:t>
            </a:r>
            <a:b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</a:b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Rates of reactions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Calculating rates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Factors affect rates </a:t>
            </a:r>
          </a:p>
        </p:txBody>
      </p:sp>
      <p:sp>
        <p:nvSpPr>
          <p:cNvPr id="60" name="Round Diagonal Corner Rectangle 59">
            <a:hlinkClick r:id="" action="ppaction://noaction"/>
          </p:cNvPr>
          <p:cNvSpPr>
            <a:spLocks/>
          </p:cNvSpPr>
          <p:nvPr/>
        </p:nvSpPr>
        <p:spPr>
          <a:xfrm>
            <a:off x="3278833" y="6452988"/>
            <a:ext cx="2038427" cy="63361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Rates of reactions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Calculating rates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Factors affect rates </a:t>
            </a:r>
          </a:p>
        </p:txBody>
      </p:sp>
      <p:sp>
        <p:nvSpPr>
          <p:cNvPr id="61" name="November Exam 12"/>
          <p:cNvSpPr/>
          <p:nvPr/>
        </p:nvSpPr>
        <p:spPr>
          <a:xfrm>
            <a:off x="2228145" y="6453947"/>
            <a:ext cx="985943" cy="652499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63" name="TextBox 62"/>
          <p:cNvSpPr txBox="1">
            <a:spLocks/>
          </p:cNvSpPr>
          <p:nvPr/>
        </p:nvSpPr>
        <p:spPr>
          <a:xfrm>
            <a:off x="2218034" y="6561456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grpSp>
        <p:nvGrpSpPr>
          <p:cNvPr id="56" name="Group 41">
            <a:extLst>
              <a:ext uri="{FF2B5EF4-FFF2-40B4-BE49-F238E27FC236}">
                <a16:creationId xmlns:a16="http://schemas.microsoft.com/office/drawing/2014/main" id="{A75562E6-4F12-4353-9BE4-A1A40D198E5A}"/>
              </a:ext>
            </a:extLst>
          </p:cNvPr>
          <p:cNvGrpSpPr>
            <a:grpSpLocks/>
          </p:cNvGrpSpPr>
          <p:nvPr/>
        </p:nvGrpSpPr>
        <p:grpSpPr bwMode="auto">
          <a:xfrm>
            <a:off x="5345006" y="2852485"/>
            <a:ext cx="1038225" cy="645046"/>
            <a:chOff x="6389698" y="1189818"/>
            <a:chExt cx="1038230" cy="1181456"/>
          </a:xfrm>
        </p:grpSpPr>
        <p:sp>
          <p:nvSpPr>
            <p:cNvPr id="64" name="Holiday 7">
              <a:extLst>
                <a:ext uri="{FF2B5EF4-FFF2-40B4-BE49-F238E27FC236}">
                  <a16:creationId xmlns:a16="http://schemas.microsoft.com/office/drawing/2014/main" id="{F5703219-B0B8-4C94-8613-8A2063DE6977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68" name="Holiday">
              <a:extLst>
                <a:ext uri="{FF2B5EF4-FFF2-40B4-BE49-F238E27FC236}">
                  <a16:creationId xmlns:a16="http://schemas.microsoft.com/office/drawing/2014/main" id="{F5E7B7BA-11EC-460F-A697-9CF64442F3CC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70" name="Group 41">
            <a:extLst>
              <a:ext uri="{FF2B5EF4-FFF2-40B4-BE49-F238E27FC236}">
                <a16:creationId xmlns:a16="http://schemas.microsoft.com/office/drawing/2014/main" id="{1DFA887C-7758-4FE1-BE9B-CC7B252A60A3}"/>
              </a:ext>
            </a:extLst>
          </p:cNvPr>
          <p:cNvGrpSpPr>
            <a:grpSpLocks/>
          </p:cNvGrpSpPr>
          <p:nvPr/>
        </p:nvGrpSpPr>
        <p:grpSpPr bwMode="auto">
          <a:xfrm>
            <a:off x="6358053" y="2851926"/>
            <a:ext cx="1038225" cy="645046"/>
            <a:chOff x="6389698" y="1189818"/>
            <a:chExt cx="1038230" cy="1181456"/>
          </a:xfrm>
        </p:grpSpPr>
        <p:sp>
          <p:nvSpPr>
            <p:cNvPr id="71" name="Holiday 7">
              <a:extLst>
                <a:ext uri="{FF2B5EF4-FFF2-40B4-BE49-F238E27FC236}">
                  <a16:creationId xmlns:a16="http://schemas.microsoft.com/office/drawing/2014/main" id="{A73835F9-87A8-40E8-8B27-6433EE6C90B0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5" name="Holiday">
              <a:extLst>
                <a:ext uri="{FF2B5EF4-FFF2-40B4-BE49-F238E27FC236}">
                  <a16:creationId xmlns:a16="http://schemas.microsoft.com/office/drawing/2014/main" id="{B28DFEFF-C64E-414F-B558-7752067078D0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76" name="Group 41">
            <a:extLst>
              <a:ext uri="{FF2B5EF4-FFF2-40B4-BE49-F238E27FC236}">
                <a16:creationId xmlns:a16="http://schemas.microsoft.com/office/drawing/2014/main" id="{7338DC20-4A8C-468B-81C1-3452CA11DFDC}"/>
              </a:ext>
            </a:extLst>
          </p:cNvPr>
          <p:cNvGrpSpPr>
            <a:grpSpLocks/>
          </p:cNvGrpSpPr>
          <p:nvPr/>
        </p:nvGrpSpPr>
        <p:grpSpPr bwMode="auto">
          <a:xfrm>
            <a:off x="3251153" y="4042181"/>
            <a:ext cx="1038225" cy="645046"/>
            <a:chOff x="6389698" y="1189818"/>
            <a:chExt cx="1038230" cy="1181456"/>
          </a:xfrm>
        </p:grpSpPr>
        <p:sp>
          <p:nvSpPr>
            <p:cNvPr id="77" name="Holiday 7">
              <a:extLst>
                <a:ext uri="{FF2B5EF4-FFF2-40B4-BE49-F238E27FC236}">
                  <a16:creationId xmlns:a16="http://schemas.microsoft.com/office/drawing/2014/main" id="{6FD8E48E-14A4-43C4-8353-4DC5E788D9BA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8" name="Holiday">
              <a:extLst>
                <a:ext uri="{FF2B5EF4-FFF2-40B4-BE49-F238E27FC236}">
                  <a16:creationId xmlns:a16="http://schemas.microsoft.com/office/drawing/2014/main" id="{7D753554-17D5-474E-BFDE-E3E7E27A5953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79" name="Group 41">
            <a:extLst>
              <a:ext uri="{FF2B5EF4-FFF2-40B4-BE49-F238E27FC236}">
                <a16:creationId xmlns:a16="http://schemas.microsoft.com/office/drawing/2014/main" id="{15524545-4E9E-4FFD-8E62-8D42BD129D9B}"/>
              </a:ext>
            </a:extLst>
          </p:cNvPr>
          <p:cNvGrpSpPr>
            <a:grpSpLocks/>
          </p:cNvGrpSpPr>
          <p:nvPr/>
        </p:nvGrpSpPr>
        <p:grpSpPr bwMode="auto">
          <a:xfrm>
            <a:off x="131763" y="5241740"/>
            <a:ext cx="1038225" cy="645046"/>
            <a:chOff x="6389698" y="1189818"/>
            <a:chExt cx="1038230" cy="1181456"/>
          </a:xfrm>
        </p:grpSpPr>
        <p:sp>
          <p:nvSpPr>
            <p:cNvPr id="80" name="Holiday 7">
              <a:extLst>
                <a:ext uri="{FF2B5EF4-FFF2-40B4-BE49-F238E27FC236}">
                  <a16:creationId xmlns:a16="http://schemas.microsoft.com/office/drawing/2014/main" id="{5D0390A3-9E45-4C0F-83DC-F9779869A4BA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83" name="Holiday">
              <a:extLst>
                <a:ext uri="{FF2B5EF4-FFF2-40B4-BE49-F238E27FC236}">
                  <a16:creationId xmlns:a16="http://schemas.microsoft.com/office/drawing/2014/main" id="{DEE96B2F-C662-4605-8393-ECA44FB612F3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4" name="Group 41">
            <a:extLst>
              <a:ext uri="{FF2B5EF4-FFF2-40B4-BE49-F238E27FC236}">
                <a16:creationId xmlns:a16="http://schemas.microsoft.com/office/drawing/2014/main" id="{371663B9-43BB-4296-855F-9618E6B39DF1}"/>
              </a:ext>
            </a:extLst>
          </p:cNvPr>
          <p:cNvGrpSpPr>
            <a:grpSpLocks/>
          </p:cNvGrpSpPr>
          <p:nvPr/>
        </p:nvGrpSpPr>
        <p:grpSpPr bwMode="auto">
          <a:xfrm>
            <a:off x="1144810" y="5241181"/>
            <a:ext cx="1038225" cy="645046"/>
            <a:chOff x="6389698" y="1189818"/>
            <a:chExt cx="1038230" cy="1181456"/>
          </a:xfrm>
        </p:grpSpPr>
        <p:sp>
          <p:nvSpPr>
            <p:cNvPr id="89" name="Holiday 7">
              <a:extLst>
                <a:ext uri="{FF2B5EF4-FFF2-40B4-BE49-F238E27FC236}">
                  <a16:creationId xmlns:a16="http://schemas.microsoft.com/office/drawing/2014/main" id="{EF8A5904-6135-49E6-A7E3-C1EC67D73079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91" name="Holiday">
              <a:extLst>
                <a:ext uri="{FF2B5EF4-FFF2-40B4-BE49-F238E27FC236}">
                  <a16:creationId xmlns:a16="http://schemas.microsoft.com/office/drawing/2014/main" id="{53445BCE-2867-4B2B-A298-893A35A522D5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3" name="Group 41">
            <a:extLst>
              <a:ext uri="{FF2B5EF4-FFF2-40B4-BE49-F238E27FC236}">
                <a16:creationId xmlns:a16="http://schemas.microsoft.com/office/drawing/2014/main" id="{A74E741E-DCDE-4185-AB69-EDAEF829C3B9}"/>
              </a:ext>
            </a:extLst>
          </p:cNvPr>
          <p:cNvGrpSpPr>
            <a:grpSpLocks/>
          </p:cNvGrpSpPr>
          <p:nvPr/>
        </p:nvGrpSpPr>
        <p:grpSpPr bwMode="auto">
          <a:xfrm>
            <a:off x="7432546" y="5248064"/>
            <a:ext cx="1038225" cy="645046"/>
            <a:chOff x="6389698" y="1189818"/>
            <a:chExt cx="1038230" cy="1181456"/>
          </a:xfrm>
        </p:grpSpPr>
        <p:sp>
          <p:nvSpPr>
            <p:cNvPr id="94" name="Holiday 7">
              <a:extLst>
                <a:ext uri="{FF2B5EF4-FFF2-40B4-BE49-F238E27FC236}">
                  <a16:creationId xmlns:a16="http://schemas.microsoft.com/office/drawing/2014/main" id="{71F29613-220E-4B41-BD47-1308DC76052C}"/>
                </a:ext>
              </a:extLst>
            </p:cNvPr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95" name="Holiday">
              <a:extLst>
                <a:ext uri="{FF2B5EF4-FFF2-40B4-BE49-F238E27FC236}">
                  <a16:creationId xmlns:a16="http://schemas.microsoft.com/office/drawing/2014/main" id="{1949DFB8-21C6-466A-854C-15A18A4757FC}"/>
                </a:ext>
              </a:extLst>
            </p:cNvPr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30608542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18" name="Group 41"/>
          <p:cNvGrpSpPr>
            <a:grpSpLocks/>
          </p:cNvGrpSpPr>
          <p:nvPr/>
        </p:nvGrpSpPr>
        <p:grpSpPr bwMode="auto">
          <a:xfrm>
            <a:off x="131763" y="5292725"/>
            <a:ext cx="1035050" cy="610411"/>
            <a:chOff x="131726" y="4784396"/>
            <a:chExt cx="1035087" cy="1181456"/>
          </a:xfrm>
        </p:grpSpPr>
        <p:sp>
          <p:nvSpPr>
            <p:cNvPr id="3" name="Holiday 31"/>
            <p:cNvSpPr/>
            <p:nvPr/>
          </p:nvSpPr>
          <p:spPr>
            <a:xfrm>
              <a:off x="131727" y="4784396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4" name="Holiday"/>
            <p:cNvSpPr txBox="1"/>
            <p:nvPr/>
          </p:nvSpPr>
          <p:spPr>
            <a:xfrm>
              <a:off x="131726" y="4943225"/>
              <a:ext cx="1035087" cy="24242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19" name="Group 39"/>
          <p:cNvGrpSpPr>
            <a:grpSpLocks/>
          </p:cNvGrpSpPr>
          <p:nvPr/>
        </p:nvGrpSpPr>
        <p:grpSpPr bwMode="auto">
          <a:xfrm>
            <a:off x="2196567" y="4052608"/>
            <a:ext cx="1050925" cy="642208"/>
            <a:chOff x="2203428" y="3586865"/>
            <a:chExt cx="1050391" cy="1181456"/>
          </a:xfrm>
        </p:grpSpPr>
        <p:sp>
          <p:nvSpPr>
            <p:cNvPr id="6" name="Holiday 23"/>
            <p:cNvSpPr/>
            <p:nvPr/>
          </p:nvSpPr>
          <p:spPr>
            <a:xfrm>
              <a:off x="2223496" y="3586865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7" name="Holiday"/>
            <p:cNvSpPr txBox="1"/>
            <p:nvPr/>
          </p:nvSpPr>
          <p:spPr>
            <a:xfrm>
              <a:off x="2203428" y="3752877"/>
              <a:ext cx="1034524" cy="240719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0" name="Group 40"/>
          <p:cNvGrpSpPr>
            <a:grpSpLocks/>
          </p:cNvGrpSpPr>
          <p:nvPr/>
        </p:nvGrpSpPr>
        <p:grpSpPr bwMode="auto">
          <a:xfrm>
            <a:off x="7437438" y="5292725"/>
            <a:ext cx="1035050" cy="609290"/>
            <a:chOff x="7437452" y="4785175"/>
            <a:chExt cx="1035087" cy="1181456"/>
          </a:xfrm>
        </p:grpSpPr>
        <p:sp>
          <p:nvSpPr>
            <p:cNvPr id="9" name="Holiday 38"/>
            <p:cNvSpPr/>
            <p:nvPr/>
          </p:nvSpPr>
          <p:spPr>
            <a:xfrm>
              <a:off x="7440611" y="4785175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0" name="Holiday"/>
            <p:cNvSpPr txBox="1"/>
            <p:nvPr/>
          </p:nvSpPr>
          <p:spPr>
            <a:xfrm>
              <a:off x="7437452" y="4938070"/>
              <a:ext cx="1035087" cy="241850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1" name="Group 37"/>
          <p:cNvGrpSpPr>
            <a:grpSpLocks/>
          </p:cNvGrpSpPr>
          <p:nvPr/>
        </p:nvGrpSpPr>
        <p:grpSpPr bwMode="auto">
          <a:xfrm>
            <a:off x="6384925" y="2868612"/>
            <a:ext cx="1039813" cy="630517"/>
            <a:chOff x="6384936" y="2385212"/>
            <a:chExt cx="1039842" cy="1181456"/>
          </a:xfrm>
        </p:grpSpPr>
        <p:sp>
          <p:nvSpPr>
            <p:cNvPr id="12" name="Holiday 17"/>
            <p:cNvSpPr/>
            <p:nvPr/>
          </p:nvSpPr>
          <p:spPr>
            <a:xfrm>
              <a:off x="6394455" y="2385212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3" name="Holiday"/>
            <p:cNvSpPr txBox="1"/>
            <p:nvPr/>
          </p:nvSpPr>
          <p:spPr>
            <a:xfrm>
              <a:off x="6384936" y="2541199"/>
              <a:ext cx="1035079" cy="242646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2" name="Group 35"/>
          <p:cNvGrpSpPr>
            <a:grpSpLocks/>
          </p:cNvGrpSpPr>
          <p:nvPr/>
        </p:nvGrpSpPr>
        <p:grpSpPr bwMode="auto">
          <a:xfrm>
            <a:off x="9520238" y="4068763"/>
            <a:ext cx="1035050" cy="632582"/>
            <a:chOff x="9520926" y="3585369"/>
            <a:chExt cx="1035087" cy="1181456"/>
          </a:xfrm>
        </p:grpSpPr>
        <p:sp>
          <p:nvSpPr>
            <p:cNvPr id="15" name="Holiday 30"/>
            <p:cNvSpPr/>
            <p:nvPr/>
          </p:nvSpPr>
          <p:spPr>
            <a:xfrm>
              <a:off x="9521077" y="3585369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6" name="Holiday"/>
            <p:cNvSpPr txBox="1"/>
            <p:nvPr/>
          </p:nvSpPr>
          <p:spPr>
            <a:xfrm>
              <a:off x="9520926" y="3781382"/>
              <a:ext cx="1035087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3" name="Group 38"/>
          <p:cNvGrpSpPr>
            <a:grpSpLocks/>
          </p:cNvGrpSpPr>
          <p:nvPr/>
        </p:nvGrpSpPr>
        <p:grpSpPr bwMode="auto">
          <a:xfrm>
            <a:off x="5346700" y="2860118"/>
            <a:ext cx="1035050" cy="639012"/>
            <a:chOff x="5346700" y="2384861"/>
            <a:chExt cx="1035087" cy="1181456"/>
          </a:xfrm>
        </p:grpSpPr>
        <p:sp>
          <p:nvSpPr>
            <p:cNvPr id="18" name="Holiday 16"/>
            <p:cNvSpPr/>
            <p:nvPr/>
          </p:nvSpPr>
          <p:spPr>
            <a:xfrm>
              <a:off x="5346700" y="2384861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19" name="Holiday 2"/>
            <p:cNvSpPr txBox="1"/>
            <p:nvPr/>
          </p:nvSpPr>
          <p:spPr>
            <a:xfrm>
              <a:off x="5346700" y="2540848"/>
              <a:ext cx="1035087" cy="245534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9224" name="Group 36"/>
          <p:cNvGrpSpPr>
            <a:grpSpLocks/>
          </p:cNvGrpSpPr>
          <p:nvPr/>
        </p:nvGrpSpPr>
        <p:grpSpPr bwMode="auto">
          <a:xfrm>
            <a:off x="7449828" y="1671230"/>
            <a:ext cx="1054100" cy="633260"/>
            <a:chOff x="7425023" y="1198589"/>
            <a:chExt cx="1053564" cy="1181456"/>
          </a:xfrm>
        </p:grpSpPr>
        <p:sp>
          <p:nvSpPr>
            <p:cNvPr id="21" name="Holiday 8"/>
            <p:cNvSpPr/>
            <p:nvPr/>
          </p:nvSpPr>
          <p:spPr>
            <a:xfrm>
              <a:off x="7448264" y="1198589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22" name="Holiday 1"/>
            <p:cNvSpPr txBox="1"/>
            <p:nvPr/>
          </p:nvSpPr>
          <p:spPr>
            <a:xfrm>
              <a:off x="7425023" y="1337745"/>
              <a:ext cx="1034524" cy="234654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9225" name="TextBox 2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11</a:t>
            </a:r>
          </a:p>
        </p:txBody>
      </p:sp>
      <p:sp>
        <p:nvSpPr>
          <p:cNvPr id="9226" name="TextBox 3"/>
          <p:cNvSpPr txBox="1">
            <a:spLocks noChangeArrowheads="1"/>
          </p:cNvSpPr>
          <p:nvPr/>
        </p:nvSpPr>
        <p:spPr bwMode="auto">
          <a:xfrm>
            <a:off x="0" y="422275"/>
            <a:ext cx="7485062" cy="3515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Combined science (8464) Chemistry: 2 lessons a week 2-year Route Map</a:t>
            </a:r>
            <a:endParaRPr lang="en-US" sz="1600" dirty="0"/>
          </a:p>
        </p:txBody>
      </p:sp>
      <p:sp>
        <p:nvSpPr>
          <p:cNvPr id="30" name="Round Diagonal Corner Rectangle 29">
            <a:hlinkClick r:id="" action="ppaction://noaction"/>
          </p:cNvPr>
          <p:cNvSpPr>
            <a:spLocks/>
          </p:cNvSpPr>
          <p:nvPr/>
        </p:nvSpPr>
        <p:spPr>
          <a:xfrm>
            <a:off x="144134" y="1648902"/>
            <a:ext cx="2019733" cy="658813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Recap rates experiments via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Collision theory and activation energy </a:t>
            </a:r>
          </a:p>
        </p:txBody>
      </p:sp>
      <p:sp>
        <p:nvSpPr>
          <p:cNvPr id="33" name="Round Diagonal Corner Rectangle 32">
            <a:hlinkClick r:id="" action="ppaction://noaction"/>
          </p:cNvPr>
          <p:cNvSpPr>
            <a:spLocks/>
          </p:cNvSpPr>
          <p:nvPr/>
        </p:nvSpPr>
        <p:spPr>
          <a:xfrm>
            <a:off x="8489073" y="1671231"/>
            <a:ext cx="2042203" cy="63326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Properties of hydrocarbons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cracking </a:t>
            </a:r>
          </a:p>
        </p:txBody>
      </p:sp>
      <p:sp>
        <p:nvSpPr>
          <p:cNvPr id="35" name="Isosceles Triangle 34">
            <a:hlinkClick r:id="rId2" action="ppaction://hlinksldjump"/>
          </p:cNvPr>
          <p:cNvSpPr/>
          <p:nvPr/>
        </p:nvSpPr>
        <p:spPr>
          <a:xfrm rot="16200000" flipH="1">
            <a:off x="2214067" y="7201296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9232" name="TextBox 43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2466975" y="716438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10</a:t>
            </a:r>
          </a:p>
        </p:txBody>
      </p:sp>
      <p:sp>
        <p:nvSpPr>
          <p:cNvPr id="37" name="November Exam 12"/>
          <p:cNvSpPr/>
          <p:nvPr/>
        </p:nvSpPr>
        <p:spPr>
          <a:xfrm>
            <a:off x="12763524" y="-457100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39" name="March Exam 26"/>
          <p:cNvSpPr/>
          <p:nvPr/>
        </p:nvSpPr>
        <p:spPr>
          <a:xfrm>
            <a:off x="6417668" y="3665359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1" name="November Exam 12"/>
          <p:cNvSpPr/>
          <p:nvPr/>
        </p:nvSpPr>
        <p:spPr>
          <a:xfrm>
            <a:off x="144134" y="6516935"/>
            <a:ext cx="1030323" cy="610411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2" name="November Exam 12"/>
          <p:cNvSpPr/>
          <p:nvPr/>
        </p:nvSpPr>
        <p:spPr>
          <a:xfrm>
            <a:off x="1141272" y="6516935"/>
            <a:ext cx="1062156" cy="610146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43" name="TextBox 42"/>
          <p:cNvSpPr txBox="1">
            <a:spLocks/>
          </p:cNvSpPr>
          <p:nvPr/>
        </p:nvSpPr>
        <p:spPr>
          <a:xfrm>
            <a:off x="144134" y="6681597"/>
            <a:ext cx="1035050" cy="236124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44" name="TextBox 43"/>
          <p:cNvSpPr txBox="1">
            <a:spLocks/>
          </p:cNvSpPr>
          <p:nvPr/>
        </p:nvSpPr>
        <p:spPr>
          <a:xfrm>
            <a:off x="1182128" y="6707775"/>
            <a:ext cx="1035050" cy="236124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47" name="Round Diagonal Corner Rectangle 46">
            <a:hlinkClick r:id="" action="ppaction://noaction"/>
          </p:cNvPr>
          <p:cNvSpPr>
            <a:spLocks/>
          </p:cNvSpPr>
          <p:nvPr/>
        </p:nvSpPr>
        <p:spPr>
          <a:xfrm>
            <a:off x="1174457" y="4044120"/>
            <a:ext cx="996274" cy="65722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Using Earth’s resources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</a:t>
            </a:r>
          </a:p>
          <a:p>
            <a:pPr>
              <a:defRPr/>
            </a:pPr>
            <a:endParaRPr lang="en-GB" sz="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</p:txBody>
      </p:sp>
      <p:sp>
        <p:nvSpPr>
          <p:cNvPr id="52" name="November Exam 12"/>
          <p:cNvSpPr/>
          <p:nvPr/>
        </p:nvSpPr>
        <p:spPr>
          <a:xfrm>
            <a:off x="4312034" y="2868612"/>
            <a:ext cx="990335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5" name="TextBox 54"/>
          <p:cNvSpPr txBox="1">
            <a:spLocks/>
          </p:cNvSpPr>
          <p:nvPr/>
        </p:nvSpPr>
        <p:spPr>
          <a:xfrm>
            <a:off x="4313875" y="2979852"/>
            <a:ext cx="1015367" cy="366929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1</a:t>
            </a:r>
            <a:r>
              <a:rPr lang="en-GB" sz="850" b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st</a:t>
            </a: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 Mock Exam P1</a:t>
            </a:r>
          </a:p>
        </p:txBody>
      </p:sp>
      <p:sp>
        <p:nvSpPr>
          <p:cNvPr id="58" name="Round Diagonal Corner Rectangle 57">
            <a:hlinkClick r:id="" action="ppaction://noaction"/>
          </p:cNvPr>
          <p:cNvSpPr>
            <a:spLocks/>
          </p:cNvSpPr>
          <p:nvPr/>
        </p:nvSpPr>
        <p:spPr>
          <a:xfrm>
            <a:off x="4312034" y="1657044"/>
            <a:ext cx="995740" cy="647446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Equilibrium content HT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revisit topic</a:t>
            </a:r>
          </a:p>
        </p:txBody>
      </p:sp>
      <p:sp>
        <p:nvSpPr>
          <p:cNvPr id="59" name="Round Diagonal Corner Rectangle 58">
            <a:hlinkClick r:id="" action="ppaction://noaction"/>
          </p:cNvPr>
          <p:cNvSpPr>
            <a:spLocks/>
          </p:cNvSpPr>
          <p:nvPr/>
        </p:nvSpPr>
        <p:spPr>
          <a:xfrm>
            <a:off x="2250356" y="2868613"/>
            <a:ext cx="1998260" cy="658812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revision/content/WS revision using RPS  </a:t>
            </a:r>
          </a:p>
        </p:txBody>
      </p:sp>
      <p:sp>
        <p:nvSpPr>
          <p:cNvPr id="63" name="Right Arrow 62">
            <a:hlinkClick r:id="" action="ppaction://hlinkshowjump?jump=previousslide"/>
          </p:cNvPr>
          <p:cNvSpPr/>
          <p:nvPr/>
        </p:nvSpPr>
        <p:spPr>
          <a:xfrm>
            <a:off x="2033588" y="7164388"/>
            <a:ext cx="1285875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64" name="Round Diagonal Corner Rectangle 63">
            <a:hlinkClick r:id="" action="ppaction://noaction"/>
          </p:cNvPr>
          <p:cNvSpPr>
            <a:spLocks/>
          </p:cNvSpPr>
          <p:nvPr/>
        </p:nvSpPr>
        <p:spPr>
          <a:xfrm>
            <a:off x="6415911" y="1657349"/>
            <a:ext cx="993378" cy="643941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Crude oil and fractional distillation </a:t>
            </a:r>
          </a:p>
        </p:txBody>
      </p:sp>
      <p:sp>
        <p:nvSpPr>
          <p:cNvPr id="65" name="Round Diagonal Corner Rectangle 64">
            <a:hlinkClick r:id="" action="ppaction://noaction"/>
          </p:cNvPr>
          <p:cNvSpPr>
            <a:spLocks/>
          </p:cNvSpPr>
          <p:nvPr/>
        </p:nvSpPr>
        <p:spPr>
          <a:xfrm>
            <a:off x="144134" y="2861917"/>
            <a:ext cx="2019733" cy="639013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Purity formulation and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chromatography </a:t>
            </a:r>
          </a:p>
        </p:txBody>
      </p:sp>
      <p:sp>
        <p:nvSpPr>
          <p:cNvPr id="71" name="Round Diagonal Corner Rectangle 70">
            <a:hlinkClick r:id="" action="ppaction://noaction"/>
          </p:cNvPr>
          <p:cNvSpPr>
            <a:spLocks/>
          </p:cNvSpPr>
          <p:nvPr/>
        </p:nvSpPr>
        <p:spPr>
          <a:xfrm>
            <a:off x="7452922" y="2868613"/>
            <a:ext cx="990122" cy="658812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85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Identification of common gases</a:t>
            </a:r>
          </a:p>
        </p:txBody>
      </p:sp>
      <p:sp>
        <p:nvSpPr>
          <p:cNvPr id="74" name="Round Diagonal Corner Rectangle 73">
            <a:hlinkClick r:id="" action="ppaction://noaction"/>
          </p:cNvPr>
          <p:cNvSpPr>
            <a:spLocks/>
          </p:cNvSpPr>
          <p:nvPr/>
        </p:nvSpPr>
        <p:spPr>
          <a:xfrm>
            <a:off x="3284102" y="4052608"/>
            <a:ext cx="2031788" cy="658185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Potable water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</a:t>
            </a:r>
          </a:p>
        </p:txBody>
      </p:sp>
      <p:sp>
        <p:nvSpPr>
          <p:cNvPr id="77" name="Round Diagonal Corner Rectangle 76">
            <a:hlinkClick r:id="" action="ppaction://noaction"/>
          </p:cNvPr>
          <p:cNvSpPr>
            <a:spLocks/>
          </p:cNvSpPr>
          <p:nvPr/>
        </p:nvSpPr>
        <p:spPr>
          <a:xfrm>
            <a:off x="142724" y="4048071"/>
            <a:ext cx="988681" cy="662722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Carbon foot print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Pollutants  </a:t>
            </a:r>
          </a:p>
        </p:txBody>
      </p:sp>
      <p:sp>
        <p:nvSpPr>
          <p:cNvPr id="69" name="Round Diagonal Corner Rectangle 68">
            <a:hlinkClick r:id="" action="ppaction://noaction"/>
          </p:cNvPr>
          <p:cNvSpPr>
            <a:spLocks/>
          </p:cNvSpPr>
          <p:nvPr/>
        </p:nvSpPr>
        <p:spPr>
          <a:xfrm>
            <a:off x="3284102" y="1658127"/>
            <a:ext cx="1004678" cy="643163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Reversible reactions /dynamic equilibrium </a:t>
            </a:r>
          </a:p>
        </p:txBody>
      </p:sp>
      <p:sp>
        <p:nvSpPr>
          <p:cNvPr id="75" name="Round Diagonal Corner Rectangle 74">
            <a:hlinkClick r:id="" action="ppaction://noaction"/>
          </p:cNvPr>
          <p:cNvSpPr>
            <a:spLocks/>
          </p:cNvSpPr>
          <p:nvPr/>
        </p:nvSpPr>
        <p:spPr>
          <a:xfrm>
            <a:off x="1200053" y="5291605"/>
            <a:ext cx="4095961" cy="611531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39600"/>
          <a:lstStyle/>
          <a:p>
            <a:pPr>
              <a:lnSpc>
                <a:spcPct val="90000"/>
              </a:lnSpc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Revision</a:t>
            </a: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</a:t>
            </a:r>
          </a:p>
        </p:txBody>
      </p:sp>
      <p:sp>
        <p:nvSpPr>
          <p:cNvPr id="56" name="November Exam 12"/>
          <p:cNvSpPr/>
          <p:nvPr/>
        </p:nvSpPr>
        <p:spPr>
          <a:xfrm>
            <a:off x="5373688" y="5291604"/>
            <a:ext cx="1989236" cy="610411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57" name="TextBox 56"/>
          <p:cNvSpPr txBox="1">
            <a:spLocks/>
          </p:cNvSpPr>
          <p:nvPr/>
        </p:nvSpPr>
        <p:spPr>
          <a:xfrm>
            <a:off x="5399162" y="5407608"/>
            <a:ext cx="1747737" cy="23612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67" name="November Exam 12"/>
          <p:cNvSpPr/>
          <p:nvPr/>
        </p:nvSpPr>
        <p:spPr>
          <a:xfrm>
            <a:off x="8503928" y="5304741"/>
            <a:ext cx="2027348" cy="58529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70" name="TextBox 69"/>
          <p:cNvSpPr txBox="1">
            <a:spLocks/>
          </p:cNvSpPr>
          <p:nvPr/>
        </p:nvSpPr>
        <p:spPr>
          <a:xfrm>
            <a:off x="8556477" y="5400798"/>
            <a:ext cx="1501120" cy="236124"/>
          </a:xfrm>
          <a:prstGeom prst="rect">
            <a:avLst/>
          </a:prstGeom>
          <a:noFill/>
        </p:spPr>
        <p:txBody>
          <a:bodyPr wrap="square"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</p:txBody>
      </p:sp>
      <p:sp>
        <p:nvSpPr>
          <p:cNvPr id="73" name="November Exam 12"/>
          <p:cNvSpPr/>
          <p:nvPr/>
        </p:nvSpPr>
        <p:spPr>
          <a:xfrm>
            <a:off x="8513686" y="4046744"/>
            <a:ext cx="972938" cy="648072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72" name="TextBox 71"/>
          <p:cNvSpPr txBox="1">
            <a:spLocks/>
          </p:cNvSpPr>
          <p:nvPr/>
        </p:nvSpPr>
        <p:spPr>
          <a:xfrm>
            <a:off x="8478838" y="4100284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2</a:t>
            </a:r>
            <a:r>
              <a:rPr lang="en-GB" sz="850" b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nd</a:t>
            </a: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 Mock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sz="850" b="1" dirty="0">
              <a:solidFill>
                <a:schemeClr val="tx1">
                  <a:lumMod val="65000"/>
                  <a:lumOff val="35000"/>
                </a:schemeClr>
              </a:solidFill>
              <a:latin typeface="Verdana" pitchFamily="34" charset="0"/>
            </a:endParaRPr>
          </a:p>
        </p:txBody>
      </p:sp>
      <p:sp>
        <p:nvSpPr>
          <p:cNvPr id="76" name="Round Diagonal Corner Rectangle 75">
            <a:hlinkClick r:id="" action="ppaction://noaction"/>
          </p:cNvPr>
          <p:cNvSpPr>
            <a:spLocks/>
          </p:cNvSpPr>
          <p:nvPr/>
        </p:nvSpPr>
        <p:spPr>
          <a:xfrm>
            <a:off x="2239174" y="1657349"/>
            <a:ext cx="969822" cy="647445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Catalyst</a:t>
            </a:r>
          </a:p>
        </p:txBody>
      </p:sp>
      <p:sp>
        <p:nvSpPr>
          <p:cNvPr id="78" name="Round Diagonal Corner Rectangle 77">
            <a:hlinkClick r:id="" action="ppaction://noaction"/>
          </p:cNvPr>
          <p:cNvSpPr>
            <a:spLocks/>
          </p:cNvSpPr>
          <p:nvPr/>
        </p:nvSpPr>
        <p:spPr>
          <a:xfrm>
            <a:off x="7454340" y="4049625"/>
            <a:ext cx="988703" cy="644839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Revision</a:t>
            </a:r>
          </a:p>
        </p:txBody>
      </p:sp>
      <p:sp>
        <p:nvSpPr>
          <p:cNvPr id="61" name="Round Diagonal Corner Rectangle 60">
            <a:hlinkClick r:id="" action="ppaction://noaction"/>
          </p:cNvPr>
          <p:cNvSpPr>
            <a:spLocks/>
          </p:cNvSpPr>
          <p:nvPr/>
        </p:nvSpPr>
        <p:spPr>
          <a:xfrm>
            <a:off x="5360339" y="1655157"/>
            <a:ext cx="1003007" cy="649637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Equilibrium content HT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revisit topic</a:t>
            </a:r>
          </a:p>
        </p:txBody>
      </p:sp>
      <p:sp>
        <p:nvSpPr>
          <p:cNvPr id="62" name="Round Diagonal Corner Rectangle 61">
            <a:hlinkClick r:id="" action="ppaction://noaction"/>
          </p:cNvPr>
          <p:cNvSpPr>
            <a:spLocks/>
          </p:cNvSpPr>
          <p:nvPr/>
        </p:nvSpPr>
        <p:spPr>
          <a:xfrm>
            <a:off x="8495910" y="2861917"/>
            <a:ext cx="2035365" cy="658813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Earth’s atmosphere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Climate change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</a:t>
            </a:r>
          </a:p>
        </p:txBody>
      </p:sp>
      <p:sp>
        <p:nvSpPr>
          <p:cNvPr id="66" name="Round Diagonal Corner Rectangle 65">
            <a:hlinkClick r:id="" action="ppaction://noaction"/>
          </p:cNvPr>
          <p:cNvSpPr>
            <a:spLocks/>
          </p:cNvSpPr>
          <p:nvPr/>
        </p:nvSpPr>
        <p:spPr>
          <a:xfrm>
            <a:off x="5364644" y="4042533"/>
            <a:ext cx="2031788" cy="66826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Waste water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Life cycle assessment and recycling </a:t>
            </a:r>
          </a:p>
        </p:txBody>
      </p:sp>
    </p:spTree>
    <p:extLst>
      <p:ext uri="{BB962C8B-B14F-4D97-AF65-F5344CB8AC3E}">
        <p14:creationId xmlns:p14="http://schemas.microsoft.com/office/powerpoint/2010/main" val="179049959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94" name="Group 47"/>
          <p:cNvGrpSpPr>
            <a:grpSpLocks/>
          </p:cNvGrpSpPr>
          <p:nvPr/>
        </p:nvGrpSpPr>
        <p:grpSpPr bwMode="auto">
          <a:xfrm>
            <a:off x="131763" y="5292725"/>
            <a:ext cx="1035050" cy="615221"/>
            <a:chOff x="131726" y="4784396"/>
            <a:chExt cx="1035087" cy="1181456"/>
          </a:xfrm>
        </p:grpSpPr>
        <p:sp>
          <p:nvSpPr>
            <p:cNvPr id="30" name="Holiday 31"/>
            <p:cNvSpPr/>
            <p:nvPr/>
          </p:nvSpPr>
          <p:spPr>
            <a:xfrm>
              <a:off x="131727" y="4784396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5" name="Holiday"/>
            <p:cNvSpPr txBox="1"/>
            <p:nvPr/>
          </p:nvSpPr>
          <p:spPr>
            <a:xfrm>
              <a:off x="131726" y="4943225"/>
              <a:ext cx="1035087" cy="24242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5" name="Group 46"/>
          <p:cNvGrpSpPr>
            <a:grpSpLocks/>
          </p:cNvGrpSpPr>
          <p:nvPr/>
        </p:nvGrpSpPr>
        <p:grpSpPr bwMode="auto">
          <a:xfrm>
            <a:off x="1173163" y="5289550"/>
            <a:ext cx="1035050" cy="618396"/>
            <a:chOff x="1173097" y="4780763"/>
            <a:chExt cx="1035087" cy="1181456"/>
          </a:xfrm>
        </p:grpSpPr>
        <p:sp>
          <p:nvSpPr>
            <p:cNvPr id="29" name="Holiday 32"/>
            <p:cNvSpPr/>
            <p:nvPr/>
          </p:nvSpPr>
          <p:spPr>
            <a:xfrm>
              <a:off x="1173098" y="4780763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6" name="Holiday"/>
            <p:cNvSpPr txBox="1"/>
            <p:nvPr/>
          </p:nvSpPr>
          <p:spPr>
            <a:xfrm>
              <a:off x="1173097" y="4939592"/>
              <a:ext cx="1035087" cy="24242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6" name="Group 44"/>
          <p:cNvGrpSpPr>
            <a:grpSpLocks/>
          </p:cNvGrpSpPr>
          <p:nvPr/>
        </p:nvGrpSpPr>
        <p:grpSpPr bwMode="auto">
          <a:xfrm>
            <a:off x="3251200" y="4051093"/>
            <a:ext cx="1039813" cy="630476"/>
            <a:chOff x="3251190" y="3585369"/>
            <a:chExt cx="1039842" cy="1194960"/>
          </a:xfrm>
        </p:grpSpPr>
        <p:sp>
          <p:nvSpPr>
            <p:cNvPr id="31" name="Holiday 24"/>
            <p:cNvSpPr/>
            <p:nvPr/>
          </p:nvSpPr>
          <p:spPr>
            <a:xfrm>
              <a:off x="3260709" y="3585369"/>
              <a:ext cx="1030323" cy="1194960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7" name="Holiday"/>
            <p:cNvSpPr txBox="1"/>
            <p:nvPr/>
          </p:nvSpPr>
          <p:spPr>
            <a:xfrm>
              <a:off x="3251190" y="3753035"/>
              <a:ext cx="1035079" cy="242187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7" name="Group 45"/>
          <p:cNvGrpSpPr>
            <a:grpSpLocks/>
          </p:cNvGrpSpPr>
          <p:nvPr/>
        </p:nvGrpSpPr>
        <p:grpSpPr bwMode="auto">
          <a:xfrm>
            <a:off x="7436033" y="5284594"/>
            <a:ext cx="1035050" cy="617415"/>
            <a:chOff x="7437452" y="4785175"/>
            <a:chExt cx="1035087" cy="1181456"/>
          </a:xfrm>
        </p:grpSpPr>
        <p:sp>
          <p:nvSpPr>
            <p:cNvPr id="28" name="Holiday 38"/>
            <p:cNvSpPr/>
            <p:nvPr/>
          </p:nvSpPr>
          <p:spPr>
            <a:xfrm>
              <a:off x="7440611" y="4785175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8" name="Holiday"/>
            <p:cNvSpPr txBox="1"/>
            <p:nvPr/>
          </p:nvSpPr>
          <p:spPr>
            <a:xfrm>
              <a:off x="7437452" y="4938070"/>
              <a:ext cx="1035087" cy="241850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8" name="Group 42"/>
          <p:cNvGrpSpPr>
            <a:grpSpLocks/>
          </p:cNvGrpSpPr>
          <p:nvPr/>
        </p:nvGrpSpPr>
        <p:grpSpPr bwMode="auto">
          <a:xfrm>
            <a:off x="6394450" y="2874516"/>
            <a:ext cx="1066800" cy="617984"/>
            <a:chOff x="6394455" y="2385212"/>
            <a:chExt cx="1067458" cy="1172716"/>
          </a:xfrm>
        </p:grpSpPr>
        <p:sp>
          <p:nvSpPr>
            <p:cNvPr id="32" name="Holiday 17"/>
            <p:cNvSpPr/>
            <p:nvPr/>
          </p:nvSpPr>
          <p:spPr>
            <a:xfrm>
              <a:off x="6394455" y="2385212"/>
              <a:ext cx="1030323" cy="117271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39" name="Holiday"/>
            <p:cNvSpPr txBox="1"/>
            <p:nvPr/>
          </p:nvSpPr>
          <p:spPr>
            <a:xfrm>
              <a:off x="6426225" y="2514557"/>
              <a:ext cx="1035688" cy="244315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199" name="Group 41"/>
          <p:cNvGrpSpPr>
            <a:grpSpLocks/>
          </p:cNvGrpSpPr>
          <p:nvPr/>
        </p:nvGrpSpPr>
        <p:grpSpPr bwMode="auto">
          <a:xfrm>
            <a:off x="7414441" y="1642714"/>
            <a:ext cx="1038225" cy="624469"/>
            <a:chOff x="6389698" y="1189818"/>
            <a:chExt cx="1038230" cy="1181456"/>
          </a:xfrm>
        </p:grpSpPr>
        <p:sp>
          <p:nvSpPr>
            <p:cNvPr id="34" name="Holiday 7"/>
            <p:cNvSpPr/>
            <p:nvPr/>
          </p:nvSpPr>
          <p:spPr>
            <a:xfrm>
              <a:off x="6397605" y="1189818"/>
              <a:ext cx="1030323" cy="1181456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40" name="Holiday"/>
            <p:cNvSpPr txBox="1"/>
            <p:nvPr/>
          </p:nvSpPr>
          <p:spPr>
            <a:xfrm>
              <a:off x="6389698" y="1337501"/>
              <a:ext cx="1035055" cy="241661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grpSp>
        <p:nvGrpSpPr>
          <p:cNvPr id="8200" name="Group 43"/>
          <p:cNvGrpSpPr>
            <a:grpSpLocks/>
          </p:cNvGrpSpPr>
          <p:nvPr/>
        </p:nvGrpSpPr>
        <p:grpSpPr bwMode="auto">
          <a:xfrm>
            <a:off x="5346700" y="2874102"/>
            <a:ext cx="1035050" cy="621573"/>
            <a:chOff x="5346700" y="2827672"/>
            <a:chExt cx="1035087" cy="738645"/>
          </a:xfrm>
        </p:grpSpPr>
        <p:sp>
          <p:nvSpPr>
            <p:cNvPr id="33" name="Holiday 16"/>
            <p:cNvSpPr/>
            <p:nvPr/>
          </p:nvSpPr>
          <p:spPr>
            <a:xfrm>
              <a:off x="5346700" y="2827672"/>
              <a:ext cx="1030323" cy="738645"/>
            </a:xfrm>
            <a:prstGeom prst="rect">
              <a:avLst/>
            </a:prstGeom>
            <a:solidFill>
              <a:schemeClr val="accent6">
                <a:lumMod val="60000"/>
                <a:lumOff val="40000"/>
                <a:alpha val="63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104299" tIns="52150" rIns="104299" bIns="52150" anchor="ctr"/>
            <a:lstStyle/>
            <a:p>
              <a:pPr algn="ctr">
                <a:defRPr/>
              </a:pPr>
              <a:endParaRPr lang="en-GB" dirty="0"/>
            </a:p>
          </p:txBody>
        </p:sp>
        <p:sp>
          <p:nvSpPr>
            <p:cNvPr id="41" name="Holiday"/>
            <p:cNvSpPr txBox="1"/>
            <p:nvPr/>
          </p:nvSpPr>
          <p:spPr>
            <a:xfrm>
              <a:off x="5346700" y="2908743"/>
              <a:ext cx="1035087" cy="243212"/>
            </a:xfrm>
            <a:prstGeom prst="rect">
              <a:avLst/>
            </a:prstGeom>
            <a:noFill/>
          </p:spPr>
          <p:txBody>
            <a:bodyPr lIns="54000" tIns="52150" rIns="104299" bIns="52150">
              <a:spAutoFit/>
            </a:bodyPr>
            <a:lstStyle/>
            <a:p>
              <a:pPr>
                <a:defRPr/>
              </a:pPr>
              <a:r>
                <a:rPr lang="en-GB" sz="850" b="1" dirty="0">
                  <a:solidFill>
                    <a:schemeClr val="tx1">
                      <a:lumMod val="65000"/>
                      <a:lumOff val="35000"/>
                    </a:schemeClr>
                  </a:solidFill>
                  <a:latin typeface="Verdana" pitchFamily="34" charset="0"/>
                </a:rPr>
                <a:t>Holiday</a:t>
              </a:r>
            </a:p>
          </p:txBody>
        </p:sp>
      </p:grpSp>
      <p:sp>
        <p:nvSpPr>
          <p:cNvPr id="8205" name="TextBox 8"/>
          <p:cNvSpPr txBox="1">
            <a:spLocks noChangeArrowheads="1"/>
          </p:cNvSpPr>
          <p:nvPr/>
        </p:nvSpPr>
        <p:spPr bwMode="auto">
          <a:xfrm>
            <a:off x="17463" y="841375"/>
            <a:ext cx="1252537" cy="361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04299" tIns="52150" rIns="104299" bIns="52150">
            <a:spAutoFit/>
          </a:bodyPr>
          <a:lstStyle/>
          <a:p>
            <a:r>
              <a:rPr lang="en-GB" sz="1600" b="1" dirty="0">
                <a:latin typeface="Verdana" pitchFamily="34" charset="0"/>
              </a:rPr>
              <a:t>Year 10</a:t>
            </a:r>
          </a:p>
        </p:txBody>
      </p:sp>
      <p:sp>
        <p:nvSpPr>
          <p:cNvPr id="8206" name="TextBox 9"/>
          <p:cNvSpPr txBox="1">
            <a:spLocks noChangeArrowheads="1"/>
          </p:cNvSpPr>
          <p:nvPr/>
        </p:nvSpPr>
        <p:spPr bwMode="auto">
          <a:xfrm>
            <a:off x="17463" y="393700"/>
            <a:ext cx="7962629" cy="5977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lIns="104299" tIns="52150" rIns="104299" bIns="52150">
            <a:spAutoFit/>
          </a:bodyPr>
          <a:lstStyle/>
          <a:p>
            <a:r>
              <a:rPr lang="en-GB" sz="1600" dirty="0"/>
              <a:t>GCSE Combined Science (8464) Chemistry: 2 lessons a week Alternative Route Map</a:t>
            </a:r>
            <a:br>
              <a:rPr lang="en-GB" sz="1600" dirty="0"/>
            </a:br>
            <a:r>
              <a:rPr lang="en-GB" sz="1600" dirty="0"/>
              <a:t>Foundation Tier </a:t>
            </a:r>
            <a:endParaRPr lang="en-US" sz="1600" dirty="0"/>
          </a:p>
        </p:txBody>
      </p:sp>
      <p:sp>
        <p:nvSpPr>
          <p:cNvPr id="8210" name="TextBox 51">
            <a:hlinkClick r:id="rId2" action="ppaction://hlinksldjump"/>
          </p:cNvPr>
          <p:cNvSpPr txBox="1">
            <a:spLocks noChangeArrowheads="1"/>
          </p:cNvSpPr>
          <p:nvPr/>
        </p:nvSpPr>
        <p:spPr bwMode="auto">
          <a:xfrm>
            <a:off x="8258175" y="7221538"/>
            <a:ext cx="960438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en-GB" sz="1200" b="1" dirty="0">
                <a:latin typeface="Verdana" pitchFamily="34" charset="0"/>
              </a:rPr>
              <a:t>Year 11</a:t>
            </a:r>
          </a:p>
        </p:txBody>
      </p:sp>
      <p:sp>
        <p:nvSpPr>
          <p:cNvPr id="53" name="Isosceles Triangle 52">
            <a:hlinkClick r:id="rId2" action="ppaction://hlinksldjump"/>
          </p:cNvPr>
          <p:cNvSpPr/>
          <p:nvPr/>
        </p:nvSpPr>
        <p:spPr>
          <a:xfrm rot="5400000">
            <a:off x="9240071" y="7227150"/>
            <a:ext cx="214314" cy="285752"/>
          </a:xfrm>
          <a:prstGeom prst="triangle">
            <a:avLst/>
          </a:prstGeom>
          <a:ln/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lIns="41062" tIns="52150" rIns="104299" bIns="52150"/>
          <a:lstStyle/>
          <a:p>
            <a:pPr>
              <a:defRPr/>
            </a:pPr>
            <a:endParaRPr lang="en-GB" sz="900" u="sng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85" name="November Exam 12"/>
          <p:cNvSpPr/>
          <p:nvPr/>
        </p:nvSpPr>
        <p:spPr>
          <a:xfrm>
            <a:off x="9451156" y="1188343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87" name="March Exam 26"/>
          <p:cNvSpPr/>
          <p:nvPr/>
        </p:nvSpPr>
        <p:spPr>
          <a:xfrm>
            <a:off x="6376403" y="3593582"/>
            <a:ext cx="1030323" cy="1181456"/>
          </a:xfrm>
          <a:prstGeom prst="rect">
            <a:avLst/>
          </a:prstGeom>
          <a:noFill/>
          <a:ln>
            <a:noFill/>
          </a:ln>
          <a:effectLst/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0" name="November Exam 12"/>
          <p:cNvSpPr/>
          <p:nvPr/>
        </p:nvSpPr>
        <p:spPr>
          <a:xfrm>
            <a:off x="1188403" y="6485445"/>
            <a:ext cx="1007228" cy="602743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92" name="TextBox 91"/>
          <p:cNvSpPr txBox="1">
            <a:spLocks/>
          </p:cNvSpPr>
          <p:nvPr/>
        </p:nvSpPr>
        <p:spPr>
          <a:xfrm>
            <a:off x="1180697" y="6561752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69" name="November Exam 12"/>
          <p:cNvSpPr/>
          <p:nvPr/>
        </p:nvSpPr>
        <p:spPr>
          <a:xfrm>
            <a:off x="4330538" y="2874516"/>
            <a:ext cx="1008112" cy="607599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School assessment </a:t>
            </a:r>
          </a:p>
        </p:txBody>
      </p:sp>
      <p:sp>
        <p:nvSpPr>
          <p:cNvPr id="72" name="Round Diagonal Corner Rectangle 71">
            <a:hlinkClick r:id="" action="ppaction://noaction"/>
          </p:cNvPr>
          <p:cNvSpPr>
            <a:spLocks/>
          </p:cNvSpPr>
          <p:nvPr/>
        </p:nvSpPr>
        <p:spPr>
          <a:xfrm>
            <a:off x="3268378" y="6477615"/>
            <a:ext cx="1001541" cy="630477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Reaction profiles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Bond energy (HT)</a:t>
            </a:r>
          </a:p>
        </p:txBody>
      </p:sp>
      <p:sp>
        <p:nvSpPr>
          <p:cNvPr id="62" name="Right Arrow 61">
            <a:hlinkClick r:id="" action="ppaction://hlinkshowjump?jump=nextslide"/>
          </p:cNvPr>
          <p:cNvSpPr/>
          <p:nvPr/>
        </p:nvSpPr>
        <p:spPr>
          <a:xfrm>
            <a:off x="8226425" y="7164388"/>
            <a:ext cx="1535113" cy="396875"/>
          </a:xfrm>
          <a:prstGeom prst="rightArrow">
            <a:avLst/>
          </a:prstGeom>
          <a:solidFill>
            <a:schemeClr val="accent1">
              <a:alpha val="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GB" dirty="0"/>
          </a:p>
        </p:txBody>
      </p:sp>
      <p:sp>
        <p:nvSpPr>
          <p:cNvPr id="81" name="Round Diagonal Corner Rectangle 80">
            <a:hlinkClick r:id="" action="ppaction://noaction"/>
          </p:cNvPr>
          <p:cNvSpPr>
            <a:spLocks/>
          </p:cNvSpPr>
          <p:nvPr/>
        </p:nvSpPr>
        <p:spPr>
          <a:xfrm>
            <a:off x="148756" y="6472967"/>
            <a:ext cx="976900" cy="615221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Revision </a:t>
            </a:r>
          </a:p>
        </p:txBody>
      </p:sp>
      <p:sp>
        <p:nvSpPr>
          <p:cNvPr id="82" name="Round Diagonal Corner Rectangle 81">
            <a:hlinkClick r:id="" action="ppaction://noaction"/>
          </p:cNvPr>
          <p:cNvSpPr>
            <a:spLocks/>
          </p:cNvSpPr>
          <p:nvPr/>
        </p:nvSpPr>
        <p:spPr>
          <a:xfrm>
            <a:off x="5361920" y="5282197"/>
            <a:ext cx="2036450" cy="619812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Exo and endothermic reactions</a:t>
            </a:r>
          </a:p>
        </p:txBody>
      </p:sp>
      <p:sp>
        <p:nvSpPr>
          <p:cNvPr id="100" name="Round Diagonal Corner Rectangle 99">
            <a:hlinkClick r:id="" action="ppaction://noaction"/>
          </p:cNvPr>
          <p:cNvSpPr>
            <a:spLocks/>
          </p:cNvSpPr>
          <p:nvPr/>
        </p:nvSpPr>
        <p:spPr>
          <a:xfrm>
            <a:off x="8505824" y="5281981"/>
            <a:ext cx="2016835" cy="617415"/>
          </a:xfrm>
          <a:prstGeom prst="round2DiagRect">
            <a:avLst/>
          </a:prstGeom>
          <a:solidFill>
            <a:schemeClr val="accent2">
              <a:lumMod val="40000"/>
              <a:lumOff val="60000"/>
            </a:schemeClr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Skills revision/content/WS revision using RPS  </a:t>
            </a:r>
          </a:p>
        </p:txBody>
      </p:sp>
      <p:sp>
        <p:nvSpPr>
          <p:cNvPr id="60" name="Round Diagonal Corner Rectangle 59">
            <a:hlinkClick r:id="" action="ppaction://noaction"/>
          </p:cNvPr>
          <p:cNvSpPr>
            <a:spLocks/>
          </p:cNvSpPr>
          <p:nvPr/>
        </p:nvSpPr>
        <p:spPr>
          <a:xfrm>
            <a:off x="2219561" y="2874102"/>
            <a:ext cx="2050359" cy="618397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Rates of reactions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Calculating rates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Factors affect rates </a:t>
            </a:r>
          </a:p>
        </p:txBody>
      </p:sp>
      <p:sp>
        <p:nvSpPr>
          <p:cNvPr id="61" name="November Exam 12"/>
          <p:cNvSpPr/>
          <p:nvPr/>
        </p:nvSpPr>
        <p:spPr>
          <a:xfrm>
            <a:off x="2228491" y="6477211"/>
            <a:ext cx="994739" cy="610977"/>
          </a:xfrm>
          <a:prstGeom prst="rect">
            <a:avLst/>
          </a:prstGeom>
          <a:solidFill>
            <a:srgbClr val="FFFF00">
              <a:alpha val="63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04299" tIns="52150" rIns="104299" bIns="52150" anchor="ctr"/>
          <a:lstStyle/>
          <a:p>
            <a:pPr algn="ctr" defTabSz="1042993" fontAlgn="auto">
              <a:spcBef>
                <a:spcPts val="0"/>
              </a:spcBef>
              <a:spcAft>
                <a:spcPts val="0"/>
              </a:spcAft>
              <a:defRPr/>
            </a:pPr>
            <a:endParaRPr lang="en-GB" dirty="0"/>
          </a:p>
        </p:txBody>
      </p:sp>
      <p:sp>
        <p:nvSpPr>
          <p:cNvPr id="63" name="TextBox 62"/>
          <p:cNvSpPr txBox="1">
            <a:spLocks/>
          </p:cNvSpPr>
          <p:nvPr/>
        </p:nvSpPr>
        <p:spPr>
          <a:xfrm>
            <a:off x="2203450" y="6561753"/>
            <a:ext cx="1035050" cy="498475"/>
          </a:xfrm>
          <a:prstGeom prst="rect">
            <a:avLst/>
          </a:prstGeom>
          <a:noFill/>
        </p:spPr>
        <p:txBody>
          <a:bodyPr lIns="54000" tIns="52150" rIns="104299" bIns="52150">
            <a:spAutoFit/>
          </a:bodyPr>
          <a:lstStyle/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Summer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exams</a:t>
            </a:r>
          </a:p>
          <a:p>
            <a:pPr defTabSz="1042993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GB" sz="850" b="1" dirty="0">
                <a:solidFill>
                  <a:schemeClr val="tx1">
                    <a:lumMod val="65000"/>
                    <a:lumOff val="35000"/>
                  </a:schemeClr>
                </a:solidFill>
                <a:latin typeface="Verdana" pitchFamily="34" charset="0"/>
              </a:rPr>
              <a:t>and revision</a:t>
            </a:r>
          </a:p>
        </p:txBody>
      </p:sp>
      <p:sp>
        <p:nvSpPr>
          <p:cNvPr id="55" name="Round Diagonal Corner Rectangle 54">
            <a:hlinkClick r:id="" action="ppaction://noaction"/>
          </p:cNvPr>
          <p:cNvSpPr>
            <a:spLocks/>
          </p:cNvSpPr>
          <p:nvPr/>
        </p:nvSpPr>
        <p:spPr>
          <a:xfrm>
            <a:off x="1188403" y="1648234"/>
            <a:ext cx="2017837" cy="651546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Earths atmosphere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Greenhouse gases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Climate change</a:t>
            </a:r>
          </a:p>
          <a:p>
            <a:pPr>
              <a:defRPr/>
            </a:pPr>
            <a:endParaRPr lang="en-GB" sz="9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Verdana" pitchFamily="34" charset="0"/>
            </a:endParaRP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</a:t>
            </a:r>
          </a:p>
        </p:txBody>
      </p:sp>
      <p:sp>
        <p:nvSpPr>
          <p:cNvPr id="56" name="Round Diagonal Corner Rectangle 55">
            <a:hlinkClick r:id="" action="ppaction://noaction"/>
          </p:cNvPr>
          <p:cNvSpPr>
            <a:spLocks/>
          </p:cNvSpPr>
          <p:nvPr/>
        </p:nvSpPr>
        <p:spPr>
          <a:xfrm>
            <a:off x="3290149" y="1642934"/>
            <a:ext cx="2017837" cy="654467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Carbon foot print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Pollutants  </a:t>
            </a:r>
          </a:p>
        </p:txBody>
      </p:sp>
      <p:sp>
        <p:nvSpPr>
          <p:cNvPr id="70" name="Round Diagonal Corner Rectangle 69">
            <a:hlinkClick r:id="" action="ppaction://noaction"/>
          </p:cNvPr>
          <p:cNvSpPr>
            <a:spLocks/>
          </p:cNvSpPr>
          <p:nvPr/>
        </p:nvSpPr>
        <p:spPr>
          <a:xfrm>
            <a:off x="5361920" y="1632817"/>
            <a:ext cx="2016836" cy="664584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Using Earths resources Potable water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</a:t>
            </a:r>
          </a:p>
        </p:txBody>
      </p:sp>
      <p:sp>
        <p:nvSpPr>
          <p:cNvPr id="71" name="Round Diagonal Corner Rectangle 70">
            <a:hlinkClick r:id="" action="ppaction://noaction"/>
          </p:cNvPr>
          <p:cNvSpPr>
            <a:spLocks/>
          </p:cNvSpPr>
          <p:nvPr/>
        </p:nvSpPr>
        <p:spPr>
          <a:xfrm>
            <a:off x="8505825" y="1637227"/>
            <a:ext cx="2016836" cy="658812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Waste water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Life cycle assessment and recycling </a:t>
            </a:r>
          </a:p>
        </p:txBody>
      </p:sp>
      <p:sp>
        <p:nvSpPr>
          <p:cNvPr id="75" name="Round Diagonal Corner Rectangle 74">
            <a:hlinkClick r:id="" action="ppaction://noaction"/>
          </p:cNvPr>
          <p:cNvSpPr>
            <a:spLocks/>
          </p:cNvSpPr>
          <p:nvPr/>
        </p:nvSpPr>
        <p:spPr>
          <a:xfrm>
            <a:off x="145663" y="1640967"/>
            <a:ext cx="996134" cy="658812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85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Identification of common gases</a:t>
            </a:r>
          </a:p>
        </p:txBody>
      </p:sp>
      <p:sp>
        <p:nvSpPr>
          <p:cNvPr id="76" name="Round Diagonal Corner Rectangle 75">
            <a:hlinkClick r:id="" action="ppaction://noaction"/>
          </p:cNvPr>
          <p:cNvSpPr>
            <a:spLocks/>
          </p:cNvSpPr>
          <p:nvPr/>
        </p:nvSpPr>
        <p:spPr>
          <a:xfrm>
            <a:off x="145663" y="2874103"/>
            <a:ext cx="2042149" cy="618396"/>
          </a:xfrm>
          <a:prstGeom prst="round2DiagRect">
            <a:avLst/>
          </a:prstGeom>
          <a:solidFill>
            <a:srgbClr val="3B5AF7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Purity formulation and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chromatography </a:t>
            </a:r>
          </a:p>
          <a:p>
            <a:pPr>
              <a:defRPr/>
            </a:pPr>
            <a:endParaRPr lang="en-GB" sz="900" b="1" dirty="0">
              <a:solidFill>
                <a:schemeClr val="bg1"/>
              </a:solidFill>
              <a:latin typeface="Verdana" pitchFamily="34" charset="0"/>
            </a:endParaRPr>
          </a:p>
        </p:txBody>
      </p:sp>
      <p:sp>
        <p:nvSpPr>
          <p:cNvPr id="77" name="Round Diagonal Corner Rectangle 76">
            <a:hlinkClick r:id="" action="ppaction://noaction"/>
          </p:cNvPr>
          <p:cNvSpPr>
            <a:spLocks/>
          </p:cNvSpPr>
          <p:nvPr/>
        </p:nvSpPr>
        <p:spPr>
          <a:xfrm>
            <a:off x="7442518" y="2875968"/>
            <a:ext cx="2047585" cy="629720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Collision theory and activation energy </a:t>
            </a:r>
          </a:p>
        </p:txBody>
      </p:sp>
      <p:sp>
        <p:nvSpPr>
          <p:cNvPr id="79" name="Round Diagonal Corner Rectangle 78">
            <a:hlinkClick r:id="" action="ppaction://noaction"/>
          </p:cNvPr>
          <p:cNvSpPr>
            <a:spLocks/>
          </p:cNvSpPr>
          <p:nvPr/>
        </p:nvSpPr>
        <p:spPr>
          <a:xfrm>
            <a:off x="9535873" y="2874101"/>
            <a:ext cx="986787" cy="608013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Catalyst</a:t>
            </a:r>
          </a:p>
        </p:txBody>
      </p:sp>
      <p:sp>
        <p:nvSpPr>
          <p:cNvPr id="80" name="Round Diagonal Corner Rectangle 79">
            <a:hlinkClick r:id="" action="ppaction://noaction"/>
          </p:cNvPr>
          <p:cNvSpPr>
            <a:spLocks/>
          </p:cNvSpPr>
          <p:nvPr/>
        </p:nvSpPr>
        <p:spPr>
          <a:xfrm>
            <a:off x="141391" y="4056427"/>
            <a:ext cx="1004678" cy="630477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Reversible reactions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/dynamic equilibrium </a:t>
            </a:r>
          </a:p>
        </p:txBody>
      </p:sp>
      <p:sp>
        <p:nvSpPr>
          <p:cNvPr id="83" name="Round Diagonal Corner Rectangle 82">
            <a:hlinkClick r:id="" action="ppaction://noaction"/>
          </p:cNvPr>
          <p:cNvSpPr>
            <a:spLocks/>
          </p:cNvSpPr>
          <p:nvPr/>
        </p:nvSpPr>
        <p:spPr>
          <a:xfrm>
            <a:off x="2243155" y="5289550"/>
            <a:ext cx="980075" cy="615221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Crude oil and fractional distillation </a:t>
            </a:r>
          </a:p>
        </p:txBody>
      </p:sp>
      <p:sp>
        <p:nvSpPr>
          <p:cNvPr id="84" name="Round Diagonal Corner Rectangle 83">
            <a:hlinkClick r:id="" action="ppaction://noaction"/>
          </p:cNvPr>
          <p:cNvSpPr>
            <a:spLocks/>
          </p:cNvSpPr>
          <p:nvPr/>
        </p:nvSpPr>
        <p:spPr>
          <a:xfrm>
            <a:off x="3271535" y="5282196"/>
            <a:ext cx="2036451" cy="622575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3960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Properties of hydrocarbons 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Cracking </a:t>
            </a:r>
          </a:p>
        </p:txBody>
      </p:sp>
      <p:sp>
        <p:nvSpPr>
          <p:cNvPr id="89" name="Round Diagonal Corner Rectangle 88">
            <a:hlinkClick r:id="" action="ppaction://noaction"/>
          </p:cNvPr>
          <p:cNvSpPr>
            <a:spLocks/>
          </p:cNvSpPr>
          <p:nvPr/>
        </p:nvSpPr>
        <p:spPr>
          <a:xfrm>
            <a:off x="1188403" y="4051092"/>
            <a:ext cx="2034827" cy="630476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 Atomic structure</a:t>
            </a:r>
          </a:p>
        </p:txBody>
      </p:sp>
      <p:sp>
        <p:nvSpPr>
          <p:cNvPr id="91" name="Round Diagonal Corner Rectangle 90">
            <a:hlinkClick r:id="" action="ppaction://noaction"/>
          </p:cNvPr>
          <p:cNvSpPr>
            <a:spLocks/>
          </p:cNvSpPr>
          <p:nvPr/>
        </p:nvSpPr>
        <p:spPr>
          <a:xfrm>
            <a:off x="7444186" y="4051092"/>
            <a:ext cx="3078474" cy="627322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Ionic bonds (revisit in </a:t>
            </a:r>
            <a:r>
              <a:rPr lang="en-GB" sz="900" b="1" dirty="0" err="1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Yr</a:t>
            </a:r>
            <a:r>
              <a:rPr lang="en-GB" sz="900" b="1" dirty="0">
                <a:solidFill>
                  <a:schemeClr val="bg1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Verdana" pitchFamily="34" charset="0"/>
              </a:rPr>
              <a:t> 11)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Covalent bonds</a:t>
            </a:r>
          </a:p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Metallic bonds  </a:t>
            </a:r>
          </a:p>
        </p:txBody>
      </p:sp>
      <p:sp>
        <p:nvSpPr>
          <p:cNvPr id="93" name="Round Diagonal Corner Rectangle 92">
            <a:hlinkClick r:id="" action="ppaction://noaction"/>
          </p:cNvPr>
          <p:cNvSpPr>
            <a:spLocks/>
          </p:cNvSpPr>
          <p:nvPr/>
        </p:nvSpPr>
        <p:spPr>
          <a:xfrm>
            <a:off x="5364710" y="4058602"/>
            <a:ext cx="2028665" cy="619812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Group 1 and 7 </a:t>
            </a:r>
          </a:p>
        </p:txBody>
      </p:sp>
      <p:sp>
        <p:nvSpPr>
          <p:cNvPr id="94" name="Round Diagonal Corner Rectangle 93">
            <a:hlinkClick r:id="" action="ppaction://noaction"/>
          </p:cNvPr>
          <p:cNvSpPr>
            <a:spLocks/>
          </p:cNvSpPr>
          <p:nvPr/>
        </p:nvSpPr>
        <p:spPr>
          <a:xfrm>
            <a:off x="4330538" y="4057803"/>
            <a:ext cx="977448" cy="630476"/>
          </a:xfrm>
          <a:prstGeom prst="round2DiagRect">
            <a:avLst/>
          </a:prstGeom>
          <a:solidFill>
            <a:schemeClr val="accent1"/>
          </a:solidFill>
          <a:ln w="15875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lIns="41062" tIns="52150" rIns="39600" bIns="52150"/>
          <a:lstStyle/>
          <a:p>
            <a:pPr>
              <a:defRPr/>
            </a:pPr>
            <a:r>
              <a:rPr lang="en-GB" sz="9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Verdana" pitchFamily="34" charset="0"/>
              </a:rPr>
              <a:t>Periodic table </a:t>
            </a:r>
          </a:p>
        </p:txBody>
      </p:sp>
    </p:spTree>
    <p:extLst>
      <p:ext uri="{BB962C8B-B14F-4D97-AF65-F5344CB8AC3E}">
        <p14:creationId xmlns:p14="http://schemas.microsoft.com/office/powerpoint/2010/main" val="2097896441"/>
      </p:ext>
    </p:extLst>
  </p:cSld>
  <p:clrMapOvr>
    <a:masterClrMapping/>
  </p:clrMapOvr>
</p:sld>
</file>

<file path=ppt/theme/theme1.xml><?xml version="1.0" encoding="utf-8"?>
<a:theme xmlns:a="http://schemas.openxmlformats.org/drawingml/2006/main" name="2_GCSE Year 10 Calender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3B5AF7"/>
        </a:solidFill>
        <a:ln>
          <a:solidFill>
            <a:schemeClr val="bg1"/>
          </a:solidFill>
        </a:ln>
      </a:spPr>
      <a:bodyPr lIns="41062" tIns="52150" rIns="104299" bIns="52150" rtlCol="0" anchor="t" anchorCtr="0"/>
      <a:lstStyle>
        <a:defPPr algn="l">
          <a:defRPr sz="900" baseline="0" dirty="0" smtClean="0">
            <a:solidFill>
              <a:schemeClr val="bg1"/>
            </a:solidFill>
            <a:latin typeface="Verdana" pitchFamily="34" charset="0"/>
          </a:defRPr>
        </a:defPPr>
      </a:lstStyle>
      <a:style>
        <a:lnRef idx="2">
          <a:schemeClr val="accent1"/>
        </a:lnRef>
        <a:fillRef idx="1">
          <a:schemeClr val="lt1"/>
        </a:fillRef>
        <a:effectRef idx="0">
          <a:schemeClr val="accent1"/>
        </a:effectRef>
        <a:fontRef idx="minor">
          <a:schemeClr val="dk1"/>
        </a:fontRef>
      </a:style>
    </a:spDef>
  </a:objectDefaults>
  <a:extraClrSchemeLst/>
</a:theme>
</file>

<file path=ppt/theme/theme2.xml><?xml version="1.0" encoding="utf-8"?>
<a:theme xmlns:a="http://schemas.openxmlformats.org/drawingml/2006/main" name="Year 10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Year 1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1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2_Custom Design">
  <a:themeElements>
    <a:clrScheme name="Custom 2">
      <a:dk1>
        <a:sysClr val="windowText" lastClr="000000"/>
      </a:dk1>
      <a:lt1>
        <a:sysClr val="window" lastClr="FFFFFF"/>
      </a:lt1>
      <a:dk2>
        <a:srgbClr val="3B5AF7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1353</Words>
  <Application>Microsoft Office PowerPoint</Application>
  <PresentationFormat>Custom</PresentationFormat>
  <Paragraphs>511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5</vt:i4>
      </vt:variant>
      <vt:variant>
        <vt:lpstr>Slide Titles</vt:lpstr>
      </vt:variant>
      <vt:variant>
        <vt:i4>12</vt:i4>
      </vt:variant>
    </vt:vector>
  </HeadingPairs>
  <TitlesOfParts>
    <vt:vector size="20" baseType="lpstr">
      <vt:lpstr>Arial</vt:lpstr>
      <vt:lpstr>Calibri</vt:lpstr>
      <vt:lpstr>Verdana</vt:lpstr>
      <vt:lpstr>2_GCSE Year 10 Calender</vt:lpstr>
      <vt:lpstr>Year 10</vt:lpstr>
      <vt:lpstr>Year 11</vt:lpstr>
      <vt:lpstr>1_Custom Design</vt:lpstr>
      <vt:lpstr>2_Custom Design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AQA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AQA</dc:creator>
  <cp:lastModifiedBy>Woodbridge, Zoe</cp:lastModifiedBy>
  <cp:revision>1281</cp:revision>
  <cp:lastPrinted>2012-08-11T17:21:34Z</cp:lastPrinted>
  <dcterms:created xsi:type="dcterms:W3CDTF">2010-05-17T14:40:02Z</dcterms:created>
  <dcterms:modified xsi:type="dcterms:W3CDTF">2020-06-15T09:58:57Z</dcterms:modified>
</cp:coreProperties>
</file>