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9"/>
  </p:notesMasterIdLst>
  <p:handoutMasterIdLst>
    <p:handoutMasterId r:id="rId30"/>
  </p:handoutMasterIdLst>
  <p:sldIdLst>
    <p:sldId id="305" r:id="rId2"/>
    <p:sldId id="298" r:id="rId3"/>
    <p:sldId id="317" r:id="rId4"/>
    <p:sldId id="318" r:id="rId5"/>
    <p:sldId id="296" r:id="rId6"/>
    <p:sldId id="371" r:id="rId7"/>
    <p:sldId id="377" r:id="rId8"/>
    <p:sldId id="323" r:id="rId9"/>
    <p:sldId id="383" r:id="rId10"/>
    <p:sldId id="378" r:id="rId11"/>
    <p:sldId id="379" r:id="rId12"/>
    <p:sldId id="325" r:id="rId13"/>
    <p:sldId id="390" r:id="rId14"/>
    <p:sldId id="391" r:id="rId15"/>
    <p:sldId id="382" r:id="rId16"/>
    <p:sldId id="384" r:id="rId17"/>
    <p:sldId id="327" r:id="rId18"/>
    <p:sldId id="376" r:id="rId19"/>
    <p:sldId id="289" r:id="rId20"/>
    <p:sldId id="374" r:id="rId21"/>
    <p:sldId id="380" r:id="rId22"/>
    <p:sldId id="381" r:id="rId23"/>
    <p:sldId id="386" r:id="rId24"/>
    <p:sldId id="387" r:id="rId25"/>
    <p:sldId id="281" r:id="rId26"/>
    <p:sldId id="280" r:id="rId27"/>
    <p:sldId id="263" r:id="rId28"/>
  </p:sldIdLst>
  <p:sldSz cx="9144000" cy="6858000" type="screen4x3"/>
  <p:notesSz cx="6808788" cy="99409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59857A7-F430-4EE6-B994-F510B0AE8F4E}">
          <p14:sldIdLst>
            <p14:sldId id="305"/>
            <p14:sldId id="298"/>
            <p14:sldId id="317"/>
            <p14:sldId id="318"/>
            <p14:sldId id="296"/>
            <p14:sldId id="371"/>
            <p14:sldId id="377"/>
            <p14:sldId id="323"/>
            <p14:sldId id="383"/>
            <p14:sldId id="378"/>
            <p14:sldId id="379"/>
            <p14:sldId id="325"/>
            <p14:sldId id="390"/>
            <p14:sldId id="391"/>
            <p14:sldId id="382"/>
            <p14:sldId id="384"/>
            <p14:sldId id="327"/>
            <p14:sldId id="376"/>
            <p14:sldId id="289"/>
            <p14:sldId id="374"/>
            <p14:sldId id="380"/>
            <p14:sldId id="381"/>
            <p14:sldId id="386"/>
            <p14:sldId id="387"/>
            <p14:sldId id="281"/>
            <p14:sldId id="280"/>
            <p14:sldId id="263"/>
          </p14:sldIdLst>
        </p14:section>
      </p14:sectionLst>
    </p:ext>
    <p:ext uri="{EFAFB233-063F-42B5-8137-9DF3F51BA10A}">
      <p15:sldGuideLst xmlns:p15="http://schemas.microsoft.com/office/powerpoint/2012/main">
        <p15:guide id="1" orient="horz" pos="2160" userDrawn="1">
          <p15:clr>
            <a:srgbClr val="A4A3A4"/>
          </p15:clr>
        </p15:guide>
        <p15:guide id="2" orient="horz" pos="4247" userDrawn="1">
          <p15:clr>
            <a:srgbClr val="A4A3A4"/>
          </p15:clr>
        </p15:guide>
        <p15:guide id="3" pos="344">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ece, Elise" initials="RE" lastIdx="73" clrIdx="0"/>
  <p:cmAuthor id="7" name="Woodbridge, Zoe" initials="WZ" lastIdx="37" clrIdx="7">
    <p:extLst/>
  </p:cmAuthor>
  <p:cmAuthor id="1" name="jbryant" initials="j" lastIdx="1" clrIdx="1"/>
  <p:cmAuthor id="8" name="Ainsworth, Miriam" initials="AM" lastIdx="6" clrIdx="8">
    <p:extLst>
      <p:ext uri="{19B8F6BF-5375-455C-9EA6-DF929625EA0E}">
        <p15:presenceInfo xmlns:p15="http://schemas.microsoft.com/office/powerpoint/2012/main" userId="S-1-5-21-1757981266-1078081533-725345543-34675" providerId="AD"/>
      </p:ext>
    </p:extLst>
  </p:cmAuthor>
  <p:cmAuthor id="2" name="Weaver, Jenny" initials="WJ" lastIdx="2" clrIdx="2"/>
  <p:cmAuthor id="3" name="Bird, Kathryn" initials="BK" lastIdx="2" clrIdx="3"/>
  <p:cmAuthor id="4" name="Marshall, Katie" initials="MK" lastIdx="6" clrIdx="4"/>
  <p:cmAuthor id="5" name="Bryant, Jane" initials="BJ" lastIdx="49" clrIdx="5">
    <p:extLst/>
  </p:cmAuthor>
  <p:cmAuthor id="6" name="Elise Reece" initials="ER" lastIdx="1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71AF"/>
    <a:srgbClr val="CC66FF"/>
    <a:srgbClr val="7D82B4"/>
    <a:srgbClr val="2F71AC"/>
    <a:srgbClr val="5AB455"/>
    <a:srgbClr val="C8194B"/>
    <a:srgbClr val="008CC8"/>
    <a:srgbClr val="325F78"/>
    <a:srgbClr val="AF64A0"/>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06" autoAdjust="0"/>
    <p:restoredTop sz="77278" autoAdjust="0"/>
  </p:normalViewPr>
  <p:slideViewPr>
    <p:cSldViewPr snapToGrid="0" snapToObjects="1" showGuides="1">
      <p:cViewPr varScale="1">
        <p:scale>
          <a:sx n="63" d="100"/>
          <a:sy n="63" d="100"/>
        </p:scale>
        <p:origin x="562" y="48"/>
      </p:cViewPr>
      <p:guideLst>
        <p:guide orient="horz" pos="2160"/>
        <p:guide orient="horz" pos="4247"/>
        <p:guide pos="3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90" d="100"/>
          <a:sy n="90" d="100"/>
        </p:scale>
        <p:origin x="-1908" y="-126"/>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704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6737" y="0"/>
            <a:ext cx="2950475" cy="497046"/>
          </a:xfrm>
          <a:prstGeom prst="rect">
            <a:avLst/>
          </a:prstGeom>
        </p:spPr>
        <p:txBody>
          <a:bodyPr vert="horz" lIns="91440" tIns="45720" rIns="91440" bIns="45720" rtlCol="0"/>
          <a:lstStyle>
            <a:lvl1pPr algn="r">
              <a:defRPr sz="1200"/>
            </a:lvl1pPr>
          </a:lstStyle>
          <a:p>
            <a:fld id="{24A62242-EF60-4C7C-A0FD-0D70BB1A0993}" type="datetime1">
              <a:rPr lang="en-US" smtClean="0"/>
              <a:t>9/8/2020</a:t>
            </a:fld>
            <a:endParaRPr lang="en-US"/>
          </a:p>
        </p:txBody>
      </p:sp>
      <p:sp>
        <p:nvSpPr>
          <p:cNvPr id="4" name="Footer Placeholder 3"/>
          <p:cNvSpPr>
            <a:spLocks noGrp="1"/>
          </p:cNvSpPr>
          <p:nvPr>
            <p:ph type="ftr" sz="quarter" idx="2"/>
          </p:nvPr>
        </p:nvSpPr>
        <p:spPr>
          <a:xfrm>
            <a:off x="0" y="9442154"/>
            <a:ext cx="2950475" cy="49704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6737" y="9442154"/>
            <a:ext cx="2950475" cy="497046"/>
          </a:xfrm>
          <a:prstGeom prst="rect">
            <a:avLst/>
          </a:prstGeom>
        </p:spPr>
        <p:txBody>
          <a:bodyPr vert="horz" lIns="91440" tIns="45720" rIns="91440" bIns="45720" rtlCol="0" anchor="b"/>
          <a:lstStyle>
            <a:lvl1pPr algn="r">
              <a:defRPr sz="1200"/>
            </a:lvl1pPr>
          </a:lstStyle>
          <a:p>
            <a:fld id="{E188A59E-FE67-3043-A00A-EF9E0FCBDE40}" type="slidenum">
              <a:rPr lang="en-US" smtClean="0"/>
              <a:t>‹#›</a:t>
            </a:fld>
            <a:endParaRPr lang="en-US"/>
          </a:p>
        </p:txBody>
      </p:sp>
    </p:spTree>
    <p:extLst>
      <p:ext uri="{BB962C8B-B14F-4D97-AF65-F5344CB8AC3E}">
        <p14:creationId xmlns:p14="http://schemas.microsoft.com/office/powerpoint/2010/main" val="74887225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704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6737" y="0"/>
            <a:ext cx="2950475" cy="497046"/>
          </a:xfrm>
          <a:prstGeom prst="rect">
            <a:avLst/>
          </a:prstGeom>
        </p:spPr>
        <p:txBody>
          <a:bodyPr vert="horz" lIns="91440" tIns="45720" rIns="91440" bIns="45720" rtlCol="0"/>
          <a:lstStyle>
            <a:lvl1pPr algn="r">
              <a:defRPr sz="1200"/>
            </a:lvl1pPr>
          </a:lstStyle>
          <a:p>
            <a:fld id="{A9DCF299-97F1-455E-ACC7-796144681972}" type="datetime1">
              <a:rPr lang="en-US" smtClean="0"/>
              <a:t>9/8/2020</a:t>
            </a:fld>
            <a:endParaRPr lang="en-US"/>
          </a:p>
        </p:txBody>
      </p:sp>
      <p:sp>
        <p:nvSpPr>
          <p:cNvPr id="4" name="Slide Image Placeholder 3"/>
          <p:cNvSpPr>
            <a:spLocks noGrp="1" noRot="1" noChangeAspect="1"/>
          </p:cNvSpPr>
          <p:nvPr>
            <p:ph type="sldImg" idx="2"/>
          </p:nvPr>
        </p:nvSpPr>
        <p:spPr>
          <a:xfrm>
            <a:off x="920750" y="746125"/>
            <a:ext cx="4967288" cy="3727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879" y="4721940"/>
            <a:ext cx="5447030" cy="447341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2154"/>
            <a:ext cx="2950475" cy="49704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6737" y="9442154"/>
            <a:ext cx="2950475" cy="497046"/>
          </a:xfrm>
          <a:prstGeom prst="rect">
            <a:avLst/>
          </a:prstGeom>
        </p:spPr>
        <p:txBody>
          <a:bodyPr vert="horz" lIns="91440" tIns="45720" rIns="91440" bIns="45720" rtlCol="0" anchor="b"/>
          <a:lstStyle>
            <a:lvl1pPr algn="r">
              <a:defRPr sz="1200"/>
            </a:lvl1pPr>
          </a:lstStyle>
          <a:p>
            <a:fld id="{D3A5C70C-4F3D-A24C-BE6B-90E4410CB343}" type="slidenum">
              <a:rPr lang="en-US" smtClean="0"/>
              <a:t>‹#›</a:t>
            </a:fld>
            <a:endParaRPr lang="en-US"/>
          </a:p>
        </p:txBody>
      </p:sp>
    </p:spTree>
    <p:extLst>
      <p:ext uri="{BB962C8B-B14F-4D97-AF65-F5344CB8AC3E}">
        <p14:creationId xmlns:p14="http://schemas.microsoft.com/office/powerpoint/2010/main" val="3260845997"/>
      </p:ext>
    </p:extLst>
  </p:cSld>
  <p:clrMap bg1="lt1" tx1="dk1" bg2="lt2" tx2="dk2" accent1="accent1" accent2="accent2" accent3="accent3" accent4="accent4" accent5="accent5" accent6="accent6" hlink="hlink" folHlink="folHlink"/>
  <p:hf/>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Scientists do use maths</a:t>
            </a:r>
            <a:r>
              <a:rPr lang="en-GB" baseline="0" dirty="0"/>
              <a:t> therefore it is appropriate that it </a:t>
            </a:r>
            <a:r>
              <a:rPr lang="en-GB" baseline="0" dirty="0" err="1"/>
              <a:t>it</a:t>
            </a:r>
            <a:r>
              <a:rPr lang="en-GB" baseline="0" dirty="0"/>
              <a:t> included in the assessment criteria </a:t>
            </a:r>
          </a:p>
          <a:p>
            <a:r>
              <a:rPr lang="en-GB" baseline="0" dirty="0"/>
              <a:t>Maths </a:t>
            </a:r>
            <a:r>
              <a:rPr lang="en-GB" baseline="0" dirty="0" err="1"/>
              <a:t>requirment</a:t>
            </a:r>
            <a:r>
              <a:rPr lang="en-GB" baseline="0" dirty="0"/>
              <a:t> is at </a:t>
            </a:r>
            <a:r>
              <a:rPr lang="en-GB" baseline="0" dirty="0" err="1"/>
              <a:t>Alevel</a:t>
            </a:r>
            <a:r>
              <a:rPr lang="en-GB" baseline="0" dirty="0"/>
              <a:t> not only in science but other subjects like phycology and geography </a:t>
            </a:r>
            <a:endParaRPr lang="en-GB"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2B8378FF-F825-4370-A144-B42E24A4FA6C}" type="datetime1">
              <a:rPr lang="en-US" smtClean="0"/>
              <a:t>9/8/2020</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D3A5C70C-4F3D-A24C-BE6B-90E4410CB343}" type="slidenum">
              <a:rPr lang="en-US" smtClean="0"/>
              <a:t>3</a:t>
            </a:fld>
            <a:endParaRPr lang="en-US"/>
          </a:p>
        </p:txBody>
      </p:sp>
    </p:spTree>
    <p:extLst>
      <p:ext uri="{BB962C8B-B14F-4D97-AF65-F5344CB8AC3E}">
        <p14:creationId xmlns:p14="http://schemas.microsoft.com/office/powerpoint/2010/main" val="3883995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73399439-2106-46FA-A16F-59E0E62E7E28}" type="datetime1">
              <a:rPr lang="en-US" smtClean="0"/>
              <a:t>9/8/2020</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4</a:t>
            </a:fld>
            <a:endParaRPr lang="en-US"/>
          </a:p>
        </p:txBody>
      </p:sp>
    </p:spTree>
    <p:extLst>
      <p:ext uri="{BB962C8B-B14F-4D97-AF65-F5344CB8AC3E}">
        <p14:creationId xmlns:p14="http://schemas.microsoft.com/office/powerpoint/2010/main" val="3926460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E4287402-91AE-4E36-B601-F3659E573D18}" type="datetime1">
              <a:rPr lang="en-US" smtClean="0"/>
              <a:t>9/8/2020</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5</a:t>
            </a:fld>
            <a:endParaRPr lang="en-US"/>
          </a:p>
        </p:txBody>
      </p:sp>
    </p:spTree>
    <p:extLst>
      <p:ext uri="{BB962C8B-B14F-4D97-AF65-F5344CB8AC3E}">
        <p14:creationId xmlns:p14="http://schemas.microsoft.com/office/powerpoint/2010/main" val="2457958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B59F8AC6-AE31-4C49-84F6-DCDB97AB7E19}" type="datetime1">
              <a:rPr lang="en-US" smtClean="0"/>
              <a:t>9/8/2020</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D3A5C70C-4F3D-A24C-BE6B-90E4410CB343}" type="slidenum">
              <a:rPr lang="en-US" smtClean="0"/>
              <a:t>10</a:t>
            </a:fld>
            <a:endParaRPr lang="en-US"/>
          </a:p>
        </p:txBody>
      </p:sp>
    </p:spTree>
    <p:extLst>
      <p:ext uri="{BB962C8B-B14F-4D97-AF65-F5344CB8AC3E}">
        <p14:creationId xmlns:p14="http://schemas.microsoft.com/office/powerpoint/2010/main" val="3725433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Find 1% then multiply number up” is only one approach. Percentages comes up as part of fractions, algebra and ratios and there are a variety of approaches. So “multiple approaches and they may not know the one you prefer” might be more accurate.</a:t>
            </a:r>
          </a:p>
          <a:p>
            <a:endParaRPr lang="en-GB"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CA5EF6EC-CFAB-44AB-B4AF-CEEB477EA969}" type="datetime1">
              <a:rPr lang="en-US" smtClean="0"/>
              <a:t>9/8/2020</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12</a:t>
            </a:fld>
            <a:endParaRPr lang="en-US"/>
          </a:p>
        </p:txBody>
      </p:sp>
    </p:spTree>
    <p:extLst>
      <p:ext uri="{BB962C8B-B14F-4D97-AF65-F5344CB8AC3E}">
        <p14:creationId xmlns:p14="http://schemas.microsoft.com/office/powerpoint/2010/main" val="3366024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AC33BAC2-63BF-4EF5-99F9-E5F30C328D5B}" type="datetime1">
              <a:rPr lang="en-US" smtClean="0"/>
              <a:t>9/8/2020</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14</a:t>
            </a:fld>
            <a:endParaRPr lang="en-US"/>
          </a:p>
        </p:txBody>
      </p:sp>
    </p:spTree>
    <p:extLst>
      <p:ext uri="{BB962C8B-B14F-4D97-AF65-F5344CB8AC3E}">
        <p14:creationId xmlns:p14="http://schemas.microsoft.com/office/powerpoint/2010/main" val="1612305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8C662810-C704-4BA2-AD35-3AAB78887805}" type="datetime1">
              <a:rPr lang="en-US" smtClean="0"/>
              <a:t>9/8/2020</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20</a:t>
            </a:fld>
            <a:endParaRPr lang="en-US"/>
          </a:p>
        </p:txBody>
      </p:sp>
    </p:spTree>
    <p:extLst>
      <p:ext uri="{BB962C8B-B14F-4D97-AF65-F5344CB8AC3E}">
        <p14:creationId xmlns:p14="http://schemas.microsoft.com/office/powerpoint/2010/main" val="3530327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B34F4D-916C-4DA9-9283-7FDE9235C939}" type="datetime1">
              <a:rPr lang="en-US" smtClean="0"/>
              <a:t>9/8/2020</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26</a:t>
            </a:fld>
            <a:endParaRPr lang="en-US"/>
          </a:p>
        </p:txBody>
      </p:sp>
    </p:spTree>
    <p:extLst>
      <p:ext uri="{BB962C8B-B14F-4D97-AF65-F5344CB8AC3E}">
        <p14:creationId xmlns:p14="http://schemas.microsoft.com/office/powerpoint/2010/main" val="1591779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A9DCF299-97F1-455E-ACC7-796144681972}" type="datetime1">
              <a:rPr lang="en-US" smtClean="0"/>
              <a:t>9/8/2020</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27</a:t>
            </a:fld>
            <a:endParaRPr lang="en-US"/>
          </a:p>
        </p:txBody>
      </p:sp>
    </p:spTree>
    <p:extLst>
      <p:ext uri="{BB962C8B-B14F-4D97-AF65-F5344CB8AC3E}">
        <p14:creationId xmlns:p14="http://schemas.microsoft.com/office/powerpoint/2010/main" val="25145947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Rectangle 11"/>
          <p:cNvSpPr/>
          <p:nvPr userDrawn="1"/>
        </p:nvSpPr>
        <p:spPr>
          <a:xfrm>
            <a:off x="4153" y="6246646"/>
            <a:ext cx="8796168" cy="1657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0" y="892053"/>
            <a:ext cx="8796168" cy="1657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540000" y="1426720"/>
            <a:ext cx="4114551" cy="968675"/>
          </a:xfrm>
        </p:spPr>
        <p:txBody>
          <a:bodyPr lIns="0" tIns="0" rIns="0" bIns="0" anchor="t" anchorCtr="0">
            <a:noAutofit/>
          </a:bodyPr>
          <a:lstStyle>
            <a:lvl1pPr algn="l">
              <a:lnSpc>
                <a:spcPts val="3800"/>
              </a:lnSpc>
              <a:defRPr sz="3600" baseline="0">
                <a:solidFill>
                  <a:schemeClr val="tx2"/>
                </a:solidFill>
                <a:latin typeface="Arial" panose="020B0604020202020204" pitchFamily="34" charset="0"/>
              </a:defRPr>
            </a:lvl1pPr>
          </a:lstStyle>
          <a:p>
            <a:r>
              <a:rPr lang="en-US" dirty="0"/>
              <a:t>Presentation</a:t>
            </a:r>
            <a:br>
              <a:rPr lang="en-US" dirty="0"/>
            </a:br>
            <a:r>
              <a:rPr lang="en-US" dirty="0"/>
              <a:t>title</a:t>
            </a:r>
          </a:p>
        </p:txBody>
      </p:sp>
      <p:sp>
        <p:nvSpPr>
          <p:cNvPr id="3" name="Subtitle 2"/>
          <p:cNvSpPr>
            <a:spLocks noGrp="1"/>
          </p:cNvSpPr>
          <p:nvPr>
            <p:ph type="subTitle" idx="1" hasCustomPrompt="1"/>
          </p:nvPr>
        </p:nvSpPr>
        <p:spPr>
          <a:xfrm>
            <a:off x="540000" y="2705615"/>
            <a:ext cx="4114551" cy="378312"/>
          </a:xfrm>
        </p:spPr>
        <p:txBody>
          <a:bodyPr lIns="0" tIns="0" rIns="0" bIns="0">
            <a:noAutofit/>
          </a:bodyPr>
          <a:lstStyle>
            <a:lvl1pPr marL="0" indent="0" algn="l">
              <a:lnSpc>
                <a:spcPts val="2600"/>
              </a:lnSpc>
              <a:buNone/>
              <a:defRPr sz="2400" b="0" i="0">
                <a:solidFill>
                  <a:schemeClr val="tx2"/>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Presented by</a:t>
            </a:r>
            <a:br>
              <a:rPr lang="en-US" dirty="0"/>
            </a:br>
            <a:endParaRPr lang="en-US" dirty="0"/>
          </a:p>
        </p:txBody>
      </p:sp>
      <p:cxnSp>
        <p:nvCxnSpPr>
          <p:cNvPr id="10" name="Straight Connector 9"/>
          <p:cNvCxnSpPr/>
          <p:nvPr userDrawn="1"/>
        </p:nvCxnSpPr>
        <p:spPr>
          <a:xfrm>
            <a:off x="0" y="1285819"/>
            <a:ext cx="4645025"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0" y="2527176"/>
            <a:ext cx="4645025" cy="0"/>
          </a:xfrm>
          <a:prstGeom prst="line">
            <a:avLst/>
          </a:prstGeom>
          <a:ln w="38100" cap="rnd">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1" name="Content Placeholder 10"/>
          <p:cNvSpPr>
            <a:spLocks noGrp="1"/>
          </p:cNvSpPr>
          <p:nvPr>
            <p:ph sz="quarter" idx="12" hasCustomPrompt="1"/>
          </p:nvPr>
        </p:nvSpPr>
        <p:spPr>
          <a:xfrm>
            <a:off x="539750" y="3152188"/>
            <a:ext cx="4114801" cy="338138"/>
          </a:xfrm>
        </p:spPr>
        <p:txBody>
          <a:bodyPr rIns="0"/>
          <a:lstStyle>
            <a:lvl1pPr marL="0" indent="0">
              <a:lnSpc>
                <a:spcPts val="2600"/>
              </a:lnSpc>
              <a:buFontTx/>
              <a:buNone/>
              <a:defRPr sz="2400" b="0" i="0">
                <a:solidFill>
                  <a:schemeClr val="tx2"/>
                </a:solidFill>
                <a:latin typeface="Arial" panose="020B0604020202020204" pitchFamily="34" charset="0"/>
                <a:cs typeface="Arial" panose="020B0604020202020204" pitchFamily="34" charset="0"/>
              </a:defRPr>
            </a:lvl1pPr>
          </a:lstStyle>
          <a:p>
            <a:pPr lvl="0"/>
            <a:r>
              <a:rPr lang="en-US" dirty="0"/>
              <a:t>Date &lt;</a:t>
            </a:r>
            <a:r>
              <a:rPr lang="en-US" dirty="0" err="1"/>
              <a:t>dd</a:t>
            </a:r>
            <a:r>
              <a:rPr lang="en-US" dirty="0"/>
              <a:t>/mm/</a:t>
            </a:r>
            <a:r>
              <a:rPr lang="en-US" dirty="0" err="1"/>
              <a:t>yyyy</a:t>
            </a:r>
            <a:r>
              <a:rPr lang="en-US" dirty="0"/>
              <a:t>&gt;</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6348" y="278675"/>
            <a:ext cx="1620000" cy="728567"/>
          </a:xfrm>
          <a:prstGeom prst="rect">
            <a:avLst/>
          </a:prstGeom>
        </p:spPr>
      </p:pic>
      <p:cxnSp>
        <p:nvCxnSpPr>
          <p:cNvPr id="20" name="Straight Connector 19"/>
          <p:cNvCxnSpPr/>
          <p:nvPr userDrawn="1"/>
        </p:nvCxnSpPr>
        <p:spPr>
          <a:xfrm>
            <a:off x="0" y="6340475"/>
            <a:ext cx="8585200"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2"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24" name="Footer Placeholder 4"/>
          <p:cNvSpPr>
            <a:spLocks noGrp="1"/>
          </p:cNvSpPr>
          <p:nvPr>
            <p:ph type="ftr" sz="quarter" idx="3"/>
          </p:nvPr>
        </p:nvSpPr>
        <p:spPr>
          <a:xfrm>
            <a:off x="1976438" y="6611005"/>
            <a:ext cx="2678400" cy="241200"/>
          </a:xfrm>
          <a:prstGeom prst="rect">
            <a:avLst/>
          </a:prstGeom>
        </p:spPr>
        <p:txBody>
          <a:bodyPr vert="horz" lIns="0" tIns="0" rIns="0" bIns="0" rtlCol="0" anchor="t" anchorCtr="0"/>
          <a:lstStyle>
            <a:lvl1pPr algn="r">
              <a:lnSpc>
                <a:spcPts val="1000"/>
              </a:lnSpc>
              <a:defRPr sz="800" b="0" i="0">
                <a:solidFill>
                  <a:schemeClr val="tx1"/>
                </a:solidFill>
                <a:latin typeface="+mn-lt"/>
                <a:cs typeface="Arial" panose="020B0604020202020204" pitchFamily="34" charset="0"/>
              </a:defRPr>
            </a:lvl1pPr>
          </a:lstStyle>
          <a:p>
            <a:r>
              <a:rPr lang="en-US"/>
              <a:t>© AQA 2020</a:t>
            </a:r>
            <a:endParaRPr lang="en-US" dirty="0"/>
          </a:p>
        </p:txBody>
      </p:sp>
    </p:spTree>
    <p:extLst>
      <p:ext uri="{BB962C8B-B14F-4D97-AF65-F5344CB8AC3E}">
        <p14:creationId xmlns:p14="http://schemas.microsoft.com/office/powerpoint/2010/main" val="975207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Welcome</a:t>
            </a:r>
          </a:p>
        </p:txBody>
      </p:sp>
      <p:sp>
        <p:nvSpPr>
          <p:cNvPr id="3" name="Footer Placeholder 2"/>
          <p:cNvSpPr>
            <a:spLocks noGrp="1"/>
          </p:cNvSpPr>
          <p:nvPr>
            <p:ph type="ftr" sz="quarter" idx="10"/>
          </p:nvPr>
        </p:nvSpPr>
        <p:spPr>
          <a:xfrm>
            <a:off x="1976438" y="6611005"/>
            <a:ext cx="2678400" cy="241200"/>
          </a:xfrm>
          <a:prstGeom prst="rect">
            <a:avLst/>
          </a:prstGeom>
        </p:spPr>
        <p:txBody>
          <a:bodyPr/>
          <a:lstStyle/>
          <a:p>
            <a:r>
              <a:rPr lang="en-US"/>
              <a:t>© AQA 2020</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pic>
        <p:nvPicPr>
          <p:cNvPr id="1026" name="Picture 2" descr="I:\Content and Resources\Events\Templates\Ppt break slide imagery\Welcom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0450" y="1191400"/>
            <a:ext cx="4481513" cy="5091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575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ffee break">
    <p:spTree>
      <p:nvGrpSpPr>
        <p:cNvPr id="1" name=""/>
        <p:cNvGrpSpPr/>
        <p:nvPr/>
      </p:nvGrpSpPr>
      <p:grpSpPr>
        <a:xfrm>
          <a:off x="0" y="0"/>
          <a:ext cx="0" cy="0"/>
          <a:chOff x="0" y="0"/>
          <a:chExt cx="0" cy="0"/>
        </a:xfrm>
      </p:grpSpPr>
      <p:pic>
        <p:nvPicPr>
          <p:cNvPr id="2050" name="Picture 2" descr="I:\Content and Resources\Events\Templates\Ppt break slide imagery\Coffee.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3625" y="1182700"/>
            <a:ext cx="4475163" cy="50847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p:txBody>
          <a:bodyPr/>
          <a:lstStyle>
            <a:lvl1pPr>
              <a:defRPr baseline="0"/>
            </a:lvl1pPr>
          </a:lstStyle>
          <a:p>
            <a:r>
              <a:rPr lang="en-US" dirty="0"/>
              <a:t>Coffee break</a:t>
            </a:r>
          </a:p>
        </p:txBody>
      </p:sp>
      <p:sp>
        <p:nvSpPr>
          <p:cNvPr id="3" name="Footer Placeholder 2"/>
          <p:cNvSpPr>
            <a:spLocks noGrp="1"/>
          </p:cNvSpPr>
          <p:nvPr>
            <p:ph type="ftr" sz="quarter" idx="10"/>
          </p:nvPr>
        </p:nvSpPr>
        <p:spPr>
          <a:xfrm>
            <a:off x="1976438" y="6611005"/>
            <a:ext cx="2678400" cy="241200"/>
          </a:xfrm>
          <a:prstGeom prst="rect">
            <a:avLst/>
          </a:prstGeom>
        </p:spPr>
        <p:txBody>
          <a:bodyPr/>
          <a:lstStyle/>
          <a:p>
            <a:r>
              <a:rPr lang="en-US"/>
              <a:t>© AQA 2020</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528490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ffee and networking break">
    <p:spTree>
      <p:nvGrpSpPr>
        <p:cNvPr id="1" name=""/>
        <p:cNvGrpSpPr/>
        <p:nvPr/>
      </p:nvGrpSpPr>
      <p:grpSpPr>
        <a:xfrm>
          <a:off x="0" y="0"/>
          <a:ext cx="0" cy="0"/>
          <a:chOff x="0" y="0"/>
          <a:chExt cx="0" cy="0"/>
        </a:xfrm>
      </p:grpSpPr>
      <p:pic>
        <p:nvPicPr>
          <p:cNvPr id="5122" name="Picture 2" descr="I:\Content and Resources\Events\Templates\Ppt break slide imagery\Networking_Coffee.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3625" y="1167650"/>
            <a:ext cx="4475163" cy="50911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p:txBody>
          <a:bodyPr/>
          <a:lstStyle>
            <a:lvl1pPr>
              <a:defRPr baseline="0"/>
            </a:lvl1pPr>
          </a:lstStyle>
          <a:p>
            <a:r>
              <a:rPr lang="en-US" dirty="0"/>
              <a:t>Coffee and networking break</a:t>
            </a:r>
          </a:p>
        </p:txBody>
      </p:sp>
      <p:sp>
        <p:nvSpPr>
          <p:cNvPr id="3" name="Footer Placeholder 2"/>
          <p:cNvSpPr>
            <a:spLocks noGrp="1"/>
          </p:cNvSpPr>
          <p:nvPr>
            <p:ph type="ftr" sz="quarter" idx="10"/>
          </p:nvPr>
        </p:nvSpPr>
        <p:spPr>
          <a:xfrm>
            <a:off x="1976438" y="6611005"/>
            <a:ext cx="2678400" cy="241200"/>
          </a:xfrm>
          <a:prstGeom prst="rect">
            <a:avLst/>
          </a:prstGeom>
        </p:spPr>
        <p:txBody>
          <a:bodyPr/>
          <a:lstStyle/>
          <a:p>
            <a:r>
              <a:rPr lang="en-US"/>
              <a:t>© AQA 2020</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9411644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unch">
    <p:spTree>
      <p:nvGrpSpPr>
        <p:cNvPr id="1" name=""/>
        <p:cNvGrpSpPr/>
        <p:nvPr/>
      </p:nvGrpSpPr>
      <p:grpSpPr>
        <a:xfrm>
          <a:off x="0" y="0"/>
          <a:ext cx="0" cy="0"/>
          <a:chOff x="0" y="0"/>
          <a:chExt cx="0" cy="0"/>
        </a:xfrm>
      </p:grpSpPr>
      <p:pic>
        <p:nvPicPr>
          <p:cNvPr id="4099" name="Picture 3" descr="I:\Content and Resources\Events\Templates\Ppt break slide imagery\Lunch_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3625" y="1158950"/>
            <a:ext cx="4475163" cy="50847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p:txBody>
          <a:bodyPr/>
          <a:lstStyle>
            <a:lvl1pPr>
              <a:defRPr baseline="0"/>
            </a:lvl1pPr>
          </a:lstStyle>
          <a:p>
            <a:r>
              <a:rPr lang="en-US" dirty="0"/>
              <a:t>Lunch</a:t>
            </a:r>
          </a:p>
        </p:txBody>
      </p:sp>
      <p:sp>
        <p:nvSpPr>
          <p:cNvPr id="3" name="Footer Placeholder 2"/>
          <p:cNvSpPr>
            <a:spLocks noGrp="1"/>
          </p:cNvSpPr>
          <p:nvPr>
            <p:ph type="ftr" sz="quarter" idx="10"/>
          </p:nvPr>
        </p:nvSpPr>
        <p:spPr>
          <a:xfrm>
            <a:off x="1976438" y="6611005"/>
            <a:ext cx="2678400" cy="241200"/>
          </a:xfrm>
          <a:prstGeom prst="rect">
            <a:avLst/>
          </a:prstGeom>
        </p:spPr>
        <p:txBody>
          <a:bodyPr/>
          <a:lstStyle/>
          <a:p>
            <a:r>
              <a:rPr lang="en-US"/>
              <a:t>© AQA 2020</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2892278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et in touch">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2"/>
                </a:solidFill>
              </a:defRPr>
            </a:lvl1pPr>
          </a:lstStyle>
          <a:p>
            <a:r>
              <a:rPr lang="en-US" dirty="0"/>
              <a:t>Get in touch</a:t>
            </a:r>
          </a:p>
        </p:txBody>
      </p:sp>
      <p:sp>
        <p:nvSpPr>
          <p:cNvPr id="6" name="Footer Placeholder 5"/>
          <p:cNvSpPr>
            <a:spLocks noGrp="1"/>
          </p:cNvSpPr>
          <p:nvPr>
            <p:ph type="ftr" sz="quarter" idx="11"/>
          </p:nvPr>
        </p:nvSpPr>
        <p:spPr>
          <a:xfrm>
            <a:off x="1976438" y="6611005"/>
            <a:ext cx="2678400" cy="241200"/>
          </a:xfrm>
          <a:prstGeom prst="rect">
            <a:avLst/>
          </a:prstGeom>
        </p:spPr>
        <p:txBody>
          <a:bodyPr/>
          <a:lstStyle>
            <a:lvl1pPr>
              <a:lnSpc>
                <a:spcPts val="1000"/>
              </a:lnSpc>
              <a:defRPr/>
            </a:lvl1pPr>
          </a:lstStyle>
          <a:p>
            <a:r>
              <a:rPr lang="en-US"/>
              <a:t>© AQA 2020</a:t>
            </a:r>
            <a:endParaRPr lang="en-US" dirty="0"/>
          </a:p>
        </p:txBody>
      </p:sp>
      <p:pic>
        <p:nvPicPr>
          <p:cNvPr id="9"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11" name="Content Placeholder 2"/>
          <p:cNvSpPr>
            <a:spLocks noGrp="1"/>
          </p:cNvSpPr>
          <p:nvPr>
            <p:ph idx="1"/>
          </p:nvPr>
        </p:nvSpPr>
        <p:spPr>
          <a:xfrm>
            <a:off x="540000" y="1731713"/>
            <a:ext cx="3570037" cy="4406804"/>
          </a:xfrm>
        </p:spPr>
        <p:txBody>
          <a:bodyPr/>
          <a:lstStyle>
            <a:lvl1pPr marL="360000" indent="-360000">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2" descr="I:\Content and Resources\Events\Templates\Ppt break slide imagery\Get_in_Touch.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48249" y="1668023"/>
            <a:ext cx="4043301" cy="4587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99928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tion title Dark Blu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sp>
        <p:nvSpPr>
          <p:cNvPr id="7" name="Rectangle 6"/>
          <p:cNvSpPr/>
          <p:nvPr userDrawn="1"/>
        </p:nvSpPr>
        <p:spPr>
          <a:xfrm>
            <a:off x="7845425" y="6459079"/>
            <a:ext cx="768350" cy="30684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3"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8"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71148119"/>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Dark Orang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7"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35894494"/>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Dark Turquois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sp>
        <p:nvSpPr>
          <p:cNvPr id="7" name="Rectangle 6"/>
          <p:cNvSpPr/>
          <p:nvPr userDrawn="1"/>
        </p:nvSpPr>
        <p:spPr>
          <a:xfrm>
            <a:off x="7845425" y="6459079"/>
            <a:ext cx="768350" cy="30684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8"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52778515"/>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title Dark Pink">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sp>
        <p:nvSpPr>
          <p:cNvPr id="7" name="Rectangle 6"/>
          <p:cNvSpPr/>
          <p:nvPr userDrawn="1"/>
        </p:nvSpPr>
        <p:spPr>
          <a:xfrm>
            <a:off x="7845425" y="6459079"/>
            <a:ext cx="768350" cy="306846"/>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8"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1877965"/>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title Dark Green">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sp>
        <p:nvSpPr>
          <p:cNvPr id="7" name="Rectangle 6"/>
          <p:cNvSpPr/>
          <p:nvPr userDrawn="1"/>
        </p:nvSpPr>
        <p:spPr>
          <a:xfrm>
            <a:off x="7845425" y="6459079"/>
            <a:ext cx="768350" cy="306846"/>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8"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7785336"/>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Contents</a:t>
            </a:r>
          </a:p>
        </p:txBody>
      </p:sp>
      <p:sp>
        <p:nvSpPr>
          <p:cNvPr id="5" name="Content Placeholder 2"/>
          <p:cNvSpPr>
            <a:spLocks noGrp="1"/>
          </p:cNvSpPr>
          <p:nvPr>
            <p:ph idx="1"/>
          </p:nvPr>
        </p:nvSpPr>
        <p:spPr>
          <a:xfrm>
            <a:off x="540000" y="1731713"/>
            <a:ext cx="8045200" cy="4406804"/>
          </a:xfrm>
        </p:spPr>
        <p:txBody>
          <a:bodyPr/>
          <a:lstStyle>
            <a:lvl1pPr marL="360000" indent="-360000">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pic>
        <p:nvPicPr>
          <p:cNvPr id="2050"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4"/>
          <p:cNvSpPr>
            <a:spLocks noGrp="1"/>
          </p:cNvSpPr>
          <p:nvPr>
            <p:ph type="ftr" sz="quarter" idx="3"/>
          </p:nvPr>
        </p:nvSpPr>
        <p:spPr>
          <a:xfrm>
            <a:off x="1976438" y="6611005"/>
            <a:ext cx="2678400" cy="241200"/>
          </a:xfrm>
          <a:prstGeom prst="rect">
            <a:avLst/>
          </a:prstGeom>
        </p:spPr>
        <p:txBody>
          <a:bodyPr vert="horz" lIns="0" tIns="0" rIns="0" bIns="0" rtlCol="0" anchor="t" anchorCtr="0"/>
          <a:lstStyle>
            <a:lvl1pPr algn="r">
              <a:lnSpc>
                <a:spcPts val="1000"/>
              </a:lnSpc>
              <a:defRPr sz="800" b="0" i="0">
                <a:solidFill>
                  <a:schemeClr val="tx1"/>
                </a:solidFill>
                <a:latin typeface="+mn-lt"/>
                <a:cs typeface="Arial" panose="020B0604020202020204" pitchFamily="34" charset="0"/>
              </a:defRPr>
            </a:lvl1pPr>
          </a:lstStyle>
          <a:p>
            <a:r>
              <a:rPr lang="en-US"/>
              <a:t>© AQA 2020</a:t>
            </a:r>
            <a:endParaRPr lang="en-US" dirty="0"/>
          </a:p>
        </p:txBody>
      </p:sp>
    </p:spTree>
    <p:extLst>
      <p:ext uri="{BB962C8B-B14F-4D97-AF65-F5344CB8AC3E}">
        <p14:creationId xmlns:p14="http://schemas.microsoft.com/office/powerpoint/2010/main" val="18358767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title Dark Violet">
    <p:bg>
      <p:bgPr>
        <a:solidFill>
          <a:srgbClr val="6464A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sp>
        <p:nvSpPr>
          <p:cNvPr id="7" name="Rectangle 6"/>
          <p:cNvSpPr/>
          <p:nvPr userDrawn="1"/>
        </p:nvSpPr>
        <p:spPr>
          <a:xfrm>
            <a:off x="7845425" y="6459079"/>
            <a:ext cx="768350" cy="306846"/>
          </a:xfrm>
          <a:prstGeom prst="rect">
            <a:avLst/>
          </a:prstGeom>
          <a:solidFill>
            <a:srgbClr val="6464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8"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9877700"/>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title Dark Teal">
    <p:bg>
      <p:bgPr>
        <a:solidFill>
          <a:srgbClr val="325F7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sp>
        <p:nvSpPr>
          <p:cNvPr id="7" name="Rectangle 6"/>
          <p:cNvSpPr/>
          <p:nvPr userDrawn="1"/>
        </p:nvSpPr>
        <p:spPr>
          <a:xfrm>
            <a:off x="7845425" y="6459079"/>
            <a:ext cx="768350" cy="306846"/>
          </a:xfrm>
          <a:prstGeom prst="rect">
            <a:avLst/>
          </a:prstGeom>
          <a:solidFill>
            <a:srgbClr val="325F7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3"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8"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6506365"/>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title Dark Yellow">
    <p:bg>
      <p:bgPr>
        <a:solidFill>
          <a:srgbClr val="DC7D2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sp>
        <p:nvSpPr>
          <p:cNvPr id="7" name="Rectangle 6"/>
          <p:cNvSpPr/>
          <p:nvPr userDrawn="1"/>
        </p:nvSpPr>
        <p:spPr>
          <a:xfrm>
            <a:off x="7845425" y="6459079"/>
            <a:ext cx="768350" cy="306846"/>
          </a:xfrm>
          <a:prstGeom prst="rect">
            <a:avLst/>
          </a:prstGeom>
          <a:solidFill>
            <a:srgbClr val="DC7D2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9"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39401692"/>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title Dark Brick">
    <p:bg>
      <p:bgPr>
        <a:solidFill>
          <a:srgbClr val="783C2D"/>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sp>
        <p:nvSpPr>
          <p:cNvPr id="7" name="Rectangle 6"/>
          <p:cNvSpPr/>
          <p:nvPr userDrawn="1"/>
        </p:nvSpPr>
        <p:spPr>
          <a:xfrm>
            <a:off x="7845425" y="6459079"/>
            <a:ext cx="768350" cy="306846"/>
          </a:xfrm>
          <a:prstGeom prst="rect">
            <a:avLst/>
          </a:prstGeom>
          <a:solidFill>
            <a:srgbClr val="783C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8"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7916534"/>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s">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Contents</a:t>
            </a:r>
          </a:p>
        </p:txBody>
      </p:sp>
      <p:sp>
        <p:nvSpPr>
          <p:cNvPr id="4" name="Footer Placeholder 3"/>
          <p:cNvSpPr>
            <a:spLocks noGrp="1"/>
          </p:cNvSpPr>
          <p:nvPr>
            <p:ph type="ftr" sz="quarter" idx="11"/>
          </p:nvPr>
        </p:nvSpPr>
        <p:spPr>
          <a:xfrm>
            <a:off x="1976438" y="6611005"/>
            <a:ext cx="2678400" cy="241200"/>
          </a:xfrm>
          <a:prstGeom prst="rect">
            <a:avLst/>
          </a:prstGeom>
        </p:spPr>
        <p:txBody>
          <a:bodyPr/>
          <a:lstStyle>
            <a:lvl1pPr>
              <a:lnSpc>
                <a:spcPts val="1000"/>
              </a:lnSpc>
              <a:defRPr>
                <a:solidFill>
                  <a:schemeClr val="tx1"/>
                </a:solidFill>
              </a:defRPr>
            </a:lvl1pPr>
          </a:lstStyle>
          <a:p>
            <a:r>
              <a:rPr lang="en-US"/>
              <a:t>© AQA 2020</a:t>
            </a:r>
            <a:endParaRPr lang="en-US" dirty="0"/>
          </a:p>
        </p:txBody>
      </p:sp>
      <p:sp>
        <p:nvSpPr>
          <p:cNvPr id="12" name="Content Placeholder 2"/>
          <p:cNvSpPr>
            <a:spLocks noGrp="1"/>
          </p:cNvSpPr>
          <p:nvPr>
            <p:ph idx="1"/>
          </p:nvPr>
        </p:nvSpPr>
        <p:spPr>
          <a:xfrm>
            <a:off x="540000" y="1731713"/>
            <a:ext cx="8045200" cy="4406804"/>
          </a:xfrm>
        </p:spPr>
        <p:txBody>
          <a:bodyPr/>
          <a:lstStyle>
            <a:lvl1pPr marL="360000" indent="-360000">
              <a:buClr>
                <a:schemeClr val="tx1"/>
              </a:buClr>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buFont typeface="Arial" pitchFamily="34" charset="0"/>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p:cNvSpPr/>
          <p:nvPr userDrawn="1"/>
        </p:nvSpPr>
        <p:spPr>
          <a:xfrm>
            <a:off x="7845425" y="6459079"/>
            <a:ext cx="768350" cy="3068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1"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10538039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Section title</a:t>
            </a:r>
          </a:p>
        </p:txBody>
      </p:sp>
      <p:sp>
        <p:nvSpPr>
          <p:cNvPr id="3" name="Footer Placeholder 2"/>
          <p:cNvSpPr>
            <a:spLocks noGrp="1"/>
          </p:cNvSpPr>
          <p:nvPr>
            <p:ph type="ftr" sz="quarter" idx="10"/>
          </p:nvPr>
        </p:nvSpPr>
        <p:spPr>
          <a:xfrm>
            <a:off x="1976438" y="6611005"/>
            <a:ext cx="2678400" cy="241200"/>
          </a:xfrm>
          <a:prstGeom prst="rect">
            <a:avLst/>
          </a:prstGeom>
        </p:spPr>
        <p:txBody>
          <a:bodyPr/>
          <a:lstStyle>
            <a:lvl1pPr>
              <a:defRPr>
                <a:solidFill>
                  <a:srgbClr val="4B4B4B"/>
                </a:solidFill>
              </a:defRPr>
            </a:lvl1pPr>
          </a:lstStyle>
          <a:p>
            <a:r>
              <a:rPr lang="en-US"/>
              <a:t>© AQA 2020</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7" name="Content Placeholder 2"/>
          <p:cNvSpPr>
            <a:spLocks noGrp="1"/>
          </p:cNvSpPr>
          <p:nvPr>
            <p:ph idx="1"/>
          </p:nvPr>
        </p:nvSpPr>
        <p:spPr>
          <a:xfrm>
            <a:off x="540000" y="1731713"/>
            <a:ext cx="8045200" cy="4406804"/>
          </a:xfrm>
        </p:spPr>
        <p:txBody>
          <a:bodyPr/>
          <a:lstStyle>
            <a:lvl1pPr marL="360000" indent="-360000">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90462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esenta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Presentation title</a:t>
            </a:r>
          </a:p>
        </p:txBody>
      </p:sp>
      <p:sp>
        <p:nvSpPr>
          <p:cNvPr id="3" name="Footer Placeholder 2"/>
          <p:cNvSpPr>
            <a:spLocks noGrp="1"/>
          </p:cNvSpPr>
          <p:nvPr>
            <p:ph type="ftr" sz="quarter" idx="10"/>
          </p:nvPr>
        </p:nvSpPr>
        <p:spPr>
          <a:xfrm>
            <a:off x="1976438" y="6611005"/>
            <a:ext cx="2678400" cy="241200"/>
          </a:xfrm>
          <a:prstGeom prst="rect">
            <a:avLst/>
          </a:prstGeom>
        </p:spPr>
        <p:txBody>
          <a:bodyPr/>
          <a:lstStyle/>
          <a:p>
            <a:r>
              <a:rPr lang="en-US"/>
              <a:t>© AQA 2020</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10" name="Content Placeholder 2"/>
          <p:cNvSpPr>
            <a:spLocks noGrp="1"/>
          </p:cNvSpPr>
          <p:nvPr>
            <p:ph idx="1"/>
          </p:nvPr>
        </p:nvSpPr>
        <p:spPr>
          <a:xfrm>
            <a:off x="540000" y="1731713"/>
            <a:ext cx="8045200" cy="4406804"/>
          </a:xfrm>
        </p:spPr>
        <p:txBody>
          <a:bodyPr/>
          <a:lstStyle>
            <a:lvl1pPr marL="360000" indent="-360000">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79946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Video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a:t>Presentation title</a:t>
            </a:r>
          </a:p>
        </p:txBody>
      </p:sp>
      <p:sp>
        <p:nvSpPr>
          <p:cNvPr id="3" name="Content Placeholder 2"/>
          <p:cNvSpPr>
            <a:spLocks noGrp="1"/>
          </p:cNvSpPr>
          <p:nvPr>
            <p:ph idx="1" hasCustomPrompt="1"/>
          </p:nvPr>
        </p:nvSpPr>
        <p:spPr/>
        <p:txBody>
          <a:bodyPr/>
          <a:lstStyle>
            <a:lvl1pPr marL="360000" indent="-360000">
              <a:defRPr/>
            </a:lvl1pPr>
          </a:lstStyle>
          <a:p>
            <a:pPr lvl="0"/>
            <a:r>
              <a:rPr lang="en-US" dirty="0"/>
              <a:t>Insert video</a:t>
            </a:r>
          </a:p>
        </p:txBody>
      </p:sp>
      <p:sp>
        <p:nvSpPr>
          <p:cNvPr id="5" name="Footer Placeholder 4"/>
          <p:cNvSpPr>
            <a:spLocks noGrp="1"/>
          </p:cNvSpPr>
          <p:nvPr>
            <p:ph type="ftr" sz="quarter" idx="11"/>
          </p:nvPr>
        </p:nvSpPr>
        <p:spPr>
          <a:xfrm>
            <a:off x="1976438" y="6611005"/>
            <a:ext cx="2678400" cy="241200"/>
          </a:xfrm>
          <a:prstGeom prst="rect">
            <a:avLst/>
          </a:prstGeom>
        </p:spPr>
        <p:txBody>
          <a:bodyPr/>
          <a:lstStyle>
            <a:lvl1pPr>
              <a:lnSpc>
                <a:spcPts val="1000"/>
              </a:lnSpc>
              <a:defRPr/>
            </a:lvl1pPr>
          </a:lstStyle>
          <a:p>
            <a:r>
              <a:rPr lang="en-US"/>
              <a:t>© AQA 2020</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183467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a:t>Presentation title</a:t>
            </a:r>
          </a:p>
        </p:txBody>
      </p:sp>
      <p:sp>
        <p:nvSpPr>
          <p:cNvPr id="4" name="Content Placeholder 3"/>
          <p:cNvSpPr>
            <a:spLocks noGrp="1"/>
          </p:cNvSpPr>
          <p:nvPr>
            <p:ph sz="half" idx="2" hasCustomPrompt="1"/>
          </p:nvPr>
        </p:nvSpPr>
        <p:spPr>
          <a:xfrm>
            <a:off x="5394324" y="1727199"/>
            <a:ext cx="3190875" cy="4406400"/>
          </a:xfrm>
        </p:spPr>
        <p:txBody>
          <a:bodyPr rIns="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Insert image or graphic</a:t>
            </a:r>
          </a:p>
        </p:txBody>
      </p:sp>
      <p:sp>
        <p:nvSpPr>
          <p:cNvPr id="6" name="Footer Placeholder 5"/>
          <p:cNvSpPr>
            <a:spLocks noGrp="1"/>
          </p:cNvSpPr>
          <p:nvPr>
            <p:ph type="ftr" sz="quarter" idx="11"/>
          </p:nvPr>
        </p:nvSpPr>
        <p:spPr>
          <a:xfrm>
            <a:off x="1976438" y="6611005"/>
            <a:ext cx="2678400" cy="241200"/>
          </a:xfrm>
          <a:prstGeom prst="rect">
            <a:avLst/>
          </a:prstGeom>
        </p:spPr>
        <p:txBody>
          <a:bodyPr/>
          <a:lstStyle>
            <a:lvl1pPr>
              <a:lnSpc>
                <a:spcPts val="1000"/>
              </a:lnSpc>
              <a:defRPr/>
            </a:lvl1pPr>
          </a:lstStyle>
          <a:p>
            <a:r>
              <a:rPr lang="en-US"/>
              <a:t>© AQA 2020</a:t>
            </a:r>
            <a:endParaRPr lang="en-US" dirty="0"/>
          </a:p>
        </p:txBody>
      </p:sp>
      <p:pic>
        <p:nvPicPr>
          <p:cNvPr id="9"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11" name="Content Placeholder 2"/>
          <p:cNvSpPr>
            <a:spLocks noGrp="1"/>
          </p:cNvSpPr>
          <p:nvPr>
            <p:ph idx="1"/>
          </p:nvPr>
        </p:nvSpPr>
        <p:spPr>
          <a:xfrm>
            <a:off x="540000" y="1731713"/>
            <a:ext cx="4506453" cy="4406804"/>
          </a:xfrm>
        </p:spPr>
        <p:txBody>
          <a:bodyPr/>
          <a:lstStyle>
            <a:lvl1pPr marL="360000" indent="-360000">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04452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arge image area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Presentation title</a:t>
            </a:r>
            <a:endParaRPr lang="en-GB" dirty="0"/>
          </a:p>
        </p:txBody>
      </p:sp>
      <p:sp>
        <p:nvSpPr>
          <p:cNvPr id="3" name="Slide Number Placeholder 2"/>
          <p:cNvSpPr>
            <a:spLocks noGrp="1"/>
          </p:cNvSpPr>
          <p:nvPr>
            <p:ph type="sldNum" sz="quarter" idx="10"/>
          </p:nvPr>
        </p:nvSpPr>
        <p:spPr/>
        <p:txBody>
          <a:bodyPr/>
          <a:lstStyle/>
          <a:p>
            <a:fld id="{9D4704D4-DAEA-4D4A-A9DC-4373E3AC7101}" type="slidenum">
              <a:rPr lang="en-GB" smtClean="0"/>
              <a:pPr/>
              <a:t>‹#›</a:t>
            </a:fld>
            <a:endParaRPr lang="en-GB" dirty="0"/>
          </a:p>
        </p:txBody>
      </p:sp>
      <p:sp>
        <p:nvSpPr>
          <p:cNvPr id="4" name="Footer Placeholder 3"/>
          <p:cNvSpPr>
            <a:spLocks noGrp="1"/>
          </p:cNvSpPr>
          <p:nvPr>
            <p:ph type="ftr" sz="quarter" idx="11"/>
          </p:nvPr>
        </p:nvSpPr>
        <p:spPr/>
        <p:txBody>
          <a:bodyPr/>
          <a:lstStyle/>
          <a:p>
            <a:r>
              <a:rPr lang="en-US"/>
              <a:t>© AQA 2020</a:t>
            </a:r>
            <a:endParaRPr lang="en-US" dirty="0"/>
          </a:p>
        </p:txBody>
      </p:sp>
      <p:sp>
        <p:nvSpPr>
          <p:cNvPr id="6" name="Picture Placeholder 5"/>
          <p:cNvSpPr>
            <a:spLocks noGrp="1"/>
          </p:cNvSpPr>
          <p:nvPr>
            <p:ph type="pic" sz="quarter" idx="12"/>
          </p:nvPr>
        </p:nvSpPr>
        <p:spPr>
          <a:xfrm>
            <a:off x="0" y="974785"/>
            <a:ext cx="9144000" cy="5364000"/>
          </a:xfrm>
        </p:spPr>
        <p:txBody>
          <a:bodyPr/>
          <a:lstStyle>
            <a:lvl1pPr marL="0" indent="0">
              <a:buNone/>
              <a:defRPr/>
            </a:lvl1pPr>
          </a:lstStyle>
          <a:p>
            <a:r>
              <a:rPr lang="en-US" dirty="0"/>
              <a:t>Click icon to add picture</a:t>
            </a:r>
            <a:endParaRPr lang="en-GB" dirty="0"/>
          </a:p>
        </p:txBody>
      </p:sp>
      <p:pic>
        <p:nvPicPr>
          <p:cNvPr id="7"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7954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16" name="Rectangle 15"/>
          <p:cNvSpPr/>
          <p:nvPr userDrawn="1"/>
        </p:nvSpPr>
        <p:spPr>
          <a:xfrm>
            <a:off x="0" y="899455"/>
            <a:ext cx="8768155" cy="2211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1"/>
          <p:cNvSpPr>
            <a:spLocks noGrp="1"/>
          </p:cNvSpPr>
          <p:nvPr>
            <p:ph type="ctrTitle" hasCustomPrompt="1"/>
          </p:nvPr>
        </p:nvSpPr>
        <p:spPr>
          <a:xfrm>
            <a:off x="540000" y="1436294"/>
            <a:ext cx="4028825" cy="972952"/>
          </a:xfrm>
        </p:spPr>
        <p:txBody>
          <a:bodyPr lIns="0" tIns="0" rIns="0" bIns="0" anchor="t" anchorCtr="0">
            <a:noAutofit/>
          </a:bodyPr>
          <a:lstStyle>
            <a:lvl1pPr algn="l">
              <a:lnSpc>
                <a:spcPts val="3800"/>
              </a:lnSpc>
              <a:defRPr sz="3600" baseline="0">
                <a:solidFill>
                  <a:schemeClr val="tx2"/>
                </a:solidFill>
              </a:defRPr>
            </a:lvl1pPr>
          </a:lstStyle>
          <a:p>
            <a:r>
              <a:rPr lang="en-US" dirty="0"/>
              <a:t>Thank you</a:t>
            </a:r>
          </a:p>
        </p:txBody>
      </p:sp>
      <p:sp>
        <p:nvSpPr>
          <p:cNvPr id="2" name="Rectangle 1"/>
          <p:cNvSpPr/>
          <p:nvPr userDrawn="1"/>
        </p:nvSpPr>
        <p:spPr>
          <a:xfrm>
            <a:off x="7780867" y="6458400"/>
            <a:ext cx="829733" cy="3651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a:off x="0" y="1285819"/>
            <a:ext cx="4645025"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0" y="2527176"/>
            <a:ext cx="4645025" cy="0"/>
          </a:xfrm>
          <a:prstGeom prst="line">
            <a:avLst/>
          </a:prstGeom>
          <a:ln w="38100" cap="rnd">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6348" y="278675"/>
            <a:ext cx="1620000" cy="728567"/>
          </a:xfrm>
          <a:prstGeom prst="rect">
            <a:avLst/>
          </a:prstGeom>
        </p:spPr>
      </p:pic>
      <p:sp>
        <p:nvSpPr>
          <p:cNvPr id="8" name="Footer Placeholder 3"/>
          <p:cNvSpPr txBox="1">
            <a:spLocks/>
          </p:cNvSpPr>
          <p:nvPr userDrawn="1"/>
        </p:nvSpPr>
        <p:spPr>
          <a:xfrm>
            <a:off x="6967203" y="6554109"/>
            <a:ext cx="1635126" cy="241300"/>
          </a:xfrm>
          <a:prstGeom prst="rect">
            <a:avLst/>
          </a:prstGeom>
        </p:spPr>
        <p:txBody>
          <a:bodyPr vert="horz" lIns="0" tIns="0" rIns="0" bIns="0" rtlCol="0" anchor="ctr" anchorCtr="0"/>
          <a:lstStyle>
            <a:defPPr>
              <a:defRPr lang="en-US"/>
            </a:defPPr>
            <a:lvl1pPr marL="0" algn="r" defTabSz="457200" rtl="0" eaLnBrk="1" latinLnBrk="0" hangingPunct="1">
              <a:lnSpc>
                <a:spcPts val="1000"/>
              </a:lnSpc>
              <a:defRPr sz="800" b="0" i="0" kern="1200">
                <a:solidFill>
                  <a:schemeClr val="tx1"/>
                </a:solidFill>
                <a:latin typeface="+mn-lt"/>
                <a:ea typeface="+mn-ea"/>
                <a:cs typeface="AQA Chevin Pro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dirty="0">
                <a:cs typeface="Arial" panose="020B0604020202020204" pitchFamily="34" charset="0"/>
              </a:rPr>
              <a:t>Follow us on Twitter @AQA</a:t>
            </a:r>
            <a:endParaRPr lang="en-US" dirty="0">
              <a:cs typeface="Arial" panose="020B0604020202020204" pitchFamily="34" charset="0"/>
            </a:endParaRPr>
          </a:p>
        </p:txBody>
      </p:sp>
      <p:sp>
        <p:nvSpPr>
          <p:cNvPr id="10" name="Slide Number Placeholder 2"/>
          <p:cNvSpPr>
            <a:spLocks noGrp="1"/>
          </p:cNvSpPr>
          <p:nvPr>
            <p:ph type="sldNum" sz="quarter" idx="10"/>
          </p:nvPr>
        </p:nvSpPr>
        <p:spPr>
          <a:xfrm>
            <a:off x="444464" y="6476351"/>
            <a:ext cx="698205" cy="365125"/>
          </a:xfrm>
        </p:spPr>
        <p:txBody>
          <a:bodyPr/>
          <a:lstStyle/>
          <a:p>
            <a:fld id="{9D4704D4-DAEA-4D4A-A9DC-4373E3AC7101}" type="slidenum">
              <a:rPr lang="en-GB" smtClean="0"/>
              <a:pPr/>
              <a:t>‹#›</a:t>
            </a:fld>
            <a:endParaRPr lang="en-GB" dirty="0"/>
          </a:p>
        </p:txBody>
      </p:sp>
      <p:sp>
        <p:nvSpPr>
          <p:cNvPr id="13" name="Footer Placeholder 3"/>
          <p:cNvSpPr>
            <a:spLocks noGrp="1"/>
          </p:cNvSpPr>
          <p:nvPr>
            <p:ph type="ftr" sz="quarter" idx="11"/>
          </p:nvPr>
        </p:nvSpPr>
        <p:spPr>
          <a:xfrm>
            <a:off x="1976438" y="6611005"/>
            <a:ext cx="2678400" cy="241200"/>
          </a:xfrm>
        </p:spPr>
        <p:txBody>
          <a:bodyPr/>
          <a:lstStyle/>
          <a:p>
            <a:r>
              <a:rPr lang="en-US"/>
              <a:t>© AQA 2020</a:t>
            </a:r>
            <a:endParaRPr lang="en-US" dirty="0"/>
          </a:p>
        </p:txBody>
      </p:sp>
    </p:spTree>
    <p:extLst>
      <p:ext uri="{BB962C8B-B14F-4D97-AF65-F5344CB8AC3E}">
        <p14:creationId xmlns:p14="http://schemas.microsoft.com/office/powerpoint/2010/main" val="2345416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0000" y="441132"/>
            <a:ext cx="8045200" cy="431181"/>
          </a:xfrm>
          <a:prstGeom prst="rect">
            <a:avLst/>
          </a:prstGeom>
        </p:spPr>
        <p:txBody>
          <a:bodyPr vert="horz" lIns="0" tIns="0" rIns="91440" bIns="0" rtlCol="0" anchor="t" anchorCtr="0">
            <a:noAutofit/>
          </a:bodyPr>
          <a:lstStyle/>
          <a:p>
            <a:r>
              <a:rPr lang="en-US" dirty="0"/>
              <a:t>Presentation title</a:t>
            </a:r>
          </a:p>
        </p:txBody>
      </p:sp>
      <p:sp>
        <p:nvSpPr>
          <p:cNvPr id="3" name="Text Placeholder 2"/>
          <p:cNvSpPr>
            <a:spLocks noGrp="1"/>
          </p:cNvSpPr>
          <p:nvPr>
            <p:ph type="body" idx="1"/>
          </p:nvPr>
        </p:nvSpPr>
        <p:spPr>
          <a:xfrm>
            <a:off x="540000" y="1731713"/>
            <a:ext cx="8045200" cy="4406804"/>
          </a:xfrm>
          <a:prstGeom prst="rect">
            <a:avLst/>
          </a:prstGeom>
        </p:spPr>
        <p:txBody>
          <a:bodyPr vert="horz" lIns="0" tIns="0" rIns="9144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p:cNvCxnSpPr/>
          <p:nvPr/>
        </p:nvCxnSpPr>
        <p:spPr>
          <a:xfrm>
            <a:off x="0" y="962025"/>
            <a:ext cx="8585200"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0" y="6340475"/>
            <a:ext cx="8585200"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12" name="Footer Placeholder 4"/>
          <p:cNvSpPr>
            <a:spLocks noGrp="1"/>
          </p:cNvSpPr>
          <p:nvPr>
            <p:ph type="ftr" sz="quarter" idx="3"/>
          </p:nvPr>
        </p:nvSpPr>
        <p:spPr>
          <a:xfrm>
            <a:off x="1976438" y="6611005"/>
            <a:ext cx="2678400" cy="241200"/>
          </a:xfrm>
          <a:prstGeom prst="rect">
            <a:avLst/>
          </a:prstGeom>
        </p:spPr>
        <p:txBody>
          <a:bodyPr vert="horz" lIns="0" tIns="0" rIns="0" bIns="0" rtlCol="0" anchor="t" anchorCtr="0"/>
          <a:lstStyle>
            <a:lvl1pPr algn="r">
              <a:lnSpc>
                <a:spcPts val="1000"/>
              </a:lnSpc>
              <a:defRPr sz="800" b="0" i="0">
                <a:solidFill>
                  <a:schemeClr val="tx1"/>
                </a:solidFill>
                <a:latin typeface="+mn-lt"/>
                <a:cs typeface="Arial" panose="020B0604020202020204" pitchFamily="34" charset="0"/>
              </a:defRPr>
            </a:lvl1pPr>
          </a:lstStyle>
          <a:p>
            <a:r>
              <a:rPr lang="en-US"/>
              <a:t>© AQA 2020</a:t>
            </a:r>
            <a:endParaRPr lang="en-US" dirty="0"/>
          </a:p>
        </p:txBody>
      </p:sp>
    </p:spTree>
    <p:extLst>
      <p:ext uri="{BB962C8B-B14F-4D97-AF65-F5344CB8AC3E}">
        <p14:creationId xmlns:p14="http://schemas.microsoft.com/office/powerpoint/2010/main" val="40407115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77" r:id="rId3"/>
    <p:sldLayoutId id="2147483680" r:id="rId4"/>
    <p:sldLayoutId id="2147483667" r:id="rId5"/>
    <p:sldLayoutId id="2147483662" r:id="rId6"/>
    <p:sldLayoutId id="2147483664" r:id="rId7"/>
    <p:sldLayoutId id="2147483681" r:id="rId8"/>
    <p:sldLayoutId id="2147483665" r:id="rId9"/>
    <p:sldLayoutId id="2147483682" r:id="rId10"/>
    <p:sldLayoutId id="2147483683" r:id="rId11"/>
    <p:sldLayoutId id="2147483686" r:id="rId12"/>
    <p:sldLayoutId id="2147483685" r:id="rId13"/>
    <p:sldLayoutId id="2147483687" r:id="rId14"/>
    <p:sldLayoutId id="2147483678" r:id="rId15"/>
    <p:sldLayoutId id="2147483669" r:id="rId16"/>
    <p:sldLayoutId id="2147483670" r:id="rId17"/>
    <p:sldLayoutId id="2147483671" r:id="rId18"/>
    <p:sldLayoutId id="2147483672" r:id="rId19"/>
    <p:sldLayoutId id="2147483674" r:id="rId20"/>
    <p:sldLayoutId id="2147483673" r:id="rId21"/>
    <p:sldLayoutId id="2147483675" r:id="rId22"/>
    <p:sldLayoutId id="2147483676" r:id="rId23"/>
  </p:sldLayoutIdLst>
  <p:hf hdr="0" dt="0"/>
  <p:txStyles>
    <p:titleStyle>
      <a:lvl1pPr algn="l" defTabSz="457200" rtl="0" eaLnBrk="1" latinLnBrk="0" hangingPunct="1">
        <a:lnSpc>
          <a:spcPts val="2800"/>
        </a:lnSpc>
        <a:spcBef>
          <a:spcPct val="0"/>
        </a:spcBef>
        <a:buNone/>
        <a:defRPr sz="3200" b="0" i="0" kern="1200">
          <a:solidFill>
            <a:schemeClr val="tx2"/>
          </a:solidFill>
          <a:latin typeface="Arial" panose="020B0604020202020204" pitchFamily="34" charset="0"/>
          <a:ea typeface="+mj-ea"/>
          <a:cs typeface="Arial" panose="020B0604020202020204" pitchFamily="34" charset="0"/>
        </a:defRPr>
      </a:lvl1pPr>
    </p:titleStyle>
    <p:bodyStyle>
      <a:lvl1pPr marL="360000" indent="-360000" algn="l" defTabSz="457200" rtl="0" eaLnBrk="1" latinLnBrk="0" hangingPunct="1">
        <a:lnSpc>
          <a:spcPct val="100000"/>
        </a:lnSpc>
        <a:spcBef>
          <a:spcPts val="0"/>
        </a:spcBef>
        <a:buClr>
          <a:srgbClr val="4B4B4B"/>
        </a:buClr>
        <a:buFont typeface="Arial"/>
        <a:buChar char="•"/>
        <a:defRPr sz="2400" kern="1200">
          <a:solidFill>
            <a:srgbClr val="4B4B4B"/>
          </a:solidFill>
          <a:latin typeface="+mn-lt"/>
          <a:ea typeface="+mn-ea"/>
          <a:cs typeface="+mn-cs"/>
        </a:defRPr>
      </a:lvl1pPr>
      <a:lvl2pPr marL="720000" indent="-360000" algn="l" defTabSz="457200" rtl="0" eaLnBrk="1" latinLnBrk="0" hangingPunct="1">
        <a:lnSpc>
          <a:spcPct val="100000"/>
        </a:lnSpc>
        <a:spcBef>
          <a:spcPts val="0"/>
        </a:spcBef>
        <a:buFont typeface="Arial" pitchFamily="34" charset="0"/>
        <a:buChar char="•"/>
        <a:defRPr sz="2400" kern="1200">
          <a:solidFill>
            <a:srgbClr val="4B4B4B"/>
          </a:solidFill>
          <a:latin typeface="+mn-lt"/>
          <a:ea typeface="+mn-ea"/>
          <a:cs typeface="+mn-cs"/>
        </a:defRPr>
      </a:lvl2pPr>
      <a:lvl3pPr marL="1080000" indent="-360000" algn="l" defTabSz="457200" rtl="0" eaLnBrk="1" latinLnBrk="0" hangingPunct="1">
        <a:lnSpc>
          <a:spcPct val="100000"/>
        </a:lnSpc>
        <a:spcBef>
          <a:spcPts val="0"/>
        </a:spcBef>
        <a:buFont typeface="Arial" pitchFamily="34" charset="0"/>
        <a:buChar char="•"/>
        <a:defRPr sz="2400" kern="1200">
          <a:solidFill>
            <a:srgbClr val="4B4B4B"/>
          </a:solidFill>
          <a:latin typeface="+mn-lt"/>
          <a:ea typeface="+mn-ea"/>
          <a:cs typeface="+mn-cs"/>
        </a:defRPr>
      </a:lvl3pPr>
      <a:lvl4pPr marL="1440000" indent="-360000" algn="l" defTabSz="457200" rtl="0" eaLnBrk="1" latinLnBrk="0" hangingPunct="1">
        <a:lnSpc>
          <a:spcPct val="100000"/>
        </a:lnSpc>
        <a:spcBef>
          <a:spcPts val="0"/>
        </a:spcBef>
        <a:buFont typeface="Arial" pitchFamily="34" charset="0"/>
        <a:buChar char="•"/>
        <a:defRPr sz="2400" kern="1200">
          <a:solidFill>
            <a:srgbClr val="4B4B4B"/>
          </a:solidFill>
          <a:latin typeface="+mn-lt"/>
          <a:ea typeface="+mn-ea"/>
          <a:cs typeface="+mn-cs"/>
        </a:defRPr>
      </a:lvl4pPr>
      <a:lvl5pPr marL="1800000" indent="-360000" algn="l" defTabSz="457200" rtl="0" eaLnBrk="1" latinLnBrk="0" hangingPunct="1">
        <a:lnSpc>
          <a:spcPct val="100000"/>
        </a:lnSpc>
        <a:spcBef>
          <a:spcPts val="0"/>
        </a:spcBef>
        <a:buFont typeface="Arial" pitchFamily="34" charset="0"/>
        <a:buChar char="•"/>
        <a:defRPr sz="2400" kern="1200">
          <a:solidFill>
            <a:srgbClr val="4B4B4B"/>
          </a:solidFill>
          <a:latin typeface="+mn-lt"/>
          <a:ea typeface="+mn-ea"/>
          <a:cs typeface="+mn-cs"/>
        </a:defRPr>
      </a:lvl5pPr>
      <a:lvl6pPr marL="2286000" indent="0" algn="l" defTabSz="457200" rtl="0" eaLnBrk="1" latinLnBrk="0" hangingPunct="1">
        <a:spcBef>
          <a:spcPct val="20000"/>
        </a:spcBef>
        <a:buFont typeface="Arial"/>
        <a:buNone/>
        <a:defRPr sz="8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s://www.aqa.org.uk/contact-us/secure-services/enhanced-results-analysis"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mailto:gcsescience@aqa.org.uk"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hyperlink" Target="https://www.aqa.org.uk/"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mailto:?subject=Maths%20in%20science%20training%20pack&amp;body=Hi,%20I&#8217;ve%20just%20found%20this%20really%20useful%20Maths%20in%20science%20training%20pack%20from%20AQA.%20Download%20your%20copy%20here%20%3e%20https://www.aqa.org.uk/subjects/science/gcse/focus-on-success-science"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819655/gcse-subject-level-conditions-and-requirements-for-combined-science.pdf"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DCE5E4-E5CC-4DE7-98F4-73FC7B6CF5F5}"/>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903228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442800"/>
            <a:ext cx="8045200" cy="431181"/>
          </a:xfrm>
        </p:spPr>
        <p:txBody>
          <a:bodyPr/>
          <a:lstStyle/>
          <a:p>
            <a:r>
              <a:rPr lang="en-GB" dirty="0"/>
              <a:t>Activity 2: Maths and science</a:t>
            </a:r>
          </a:p>
        </p:txBody>
      </p:sp>
      <p:sp>
        <p:nvSpPr>
          <p:cNvPr id="3" name="Footer Placeholder 2"/>
          <p:cNvSpPr>
            <a:spLocks noGrp="1"/>
          </p:cNvSpPr>
          <p:nvPr>
            <p:ph type="ftr" sz="quarter" idx="10"/>
          </p:nvPr>
        </p:nvSpPr>
        <p:spPr/>
        <p:txBody>
          <a:bodyPr/>
          <a:lstStyle/>
          <a:p>
            <a:r>
              <a:rPr lang="en-US"/>
              <a:t>© AQA 2020</a:t>
            </a:r>
            <a:endParaRPr lang="en-US"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10</a:t>
            </a:fld>
            <a:endParaRPr lang="en-GB" dirty="0"/>
          </a:p>
        </p:txBody>
      </p:sp>
      <p:sp>
        <p:nvSpPr>
          <p:cNvPr id="5" name="Content Placeholder 4"/>
          <p:cNvSpPr>
            <a:spLocks noGrp="1"/>
          </p:cNvSpPr>
          <p:nvPr>
            <p:ph idx="1"/>
          </p:nvPr>
        </p:nvSpPr>
        <p:spPr>
          <a:xfrm>
            <a:off x="540000" y="1731600"/>
            <a:ext cx="8045200" cy="4119738"/>
          </a:xfrm>
        </p:spPr>
        <p:txBody>
          <a:bodyPr/>
          <a:lstStyle/>
          <a:p>
            <a:r>
              <a:rPr lang="en-GB" dirty="0"/>
              <a:t>Everyone agrees that a consistent approach and use of language between the maths department and the science department would help students with maths questions.</a:t>
            </a:r>
          </a:p>
          <a:p>
            <a:r>
              <a:rPr lang="en-GB" dirty="0"/>
              <a:t>Some common differences schools have shared with us are in the teaching of:</a:t>
            </a:r>
          </a:p>
          <a:p>
            <a:pPr lvl="1">
              <a:buClr>
                <a:schemeClr val="tx2"/>
              </a:buClr>
              <a:buSzPct val="50000"/>
              <a:buFont typeface="Courier New" panose="02070309020205020404" pitchFamily="49" charset="0"/>
              <a:buChar char="o"/>
            </a:pPr>
            <a:r>
              <a:rPr lang="en-GB" dirty="0"/>
              <a:t>graphs</a:t>
            </a:r>
          </a:p>
          <a:p>
            <a:pPr lvl="1">
              <a:buClr>
                <a:schemeClr val="tx2"/>
              </a:buClr>
              <a:buSzPct val="50000"/>
              <a:buFont typeface="Courier New" panose="02070309020205020404" pitchFamily="49" charset="0"/>
              <a:buChar char="o"/>
            </a:pPr>
            <a:r>
              <a:rPr lang="en-GB" dirty="0"/>
              <a:t>using and applying formulas/equations</a:t>
            </a:r>
          </a:p>
          <a:p>
            <a:pPr lvl="1">
              <a:buClr>
                <a:schemeClr val="tx2"/>
              </a:buClr>
              <a:buSzPct val="50000"/>
              <a:buFont typeface="Courier New" panose="02070309020205020404" pitchFamily="49" charset="0"/>
              <a:buChar char="o"/>
            </a:pPr>
            <a:r>
              <a:rPr lang="en-GB" dirty="0"/>
              <a:t>calculating percentages </a:t>
            </a:r>
          </a:p>
          <a:p>
            <a:pPr lvl="1">
              <a:buClr>
                <a:schemeClr val="tx2"/>
              </a:buClr>
              <a:buSzPct val="50000"/>
              <a:buFont typeface="Courier New" panose="02070309020205020404" pitchFamily="49" charset="0"/>
              <a:buChar char="o"/>
            </a:pPr>
            <a:r>
              <a:rPr lang="en-GB" dirty="0"/>
              <a:t>calculating percentage change.</a:t>
            </a:r>
          </a:p>
          <a:p>
            <a:endParaRPr lang="en-GB" dirty="0"/>
          </a:p>
          <a:p>
            <a:pPr marL="0" indent="0">
              <a:buNone/>
            </a:pPr>
            <a:endParaRPr lang="en-GB" dirty="0"/>
          </a:p>
        </p:txBody>
      </p:sp>
    </p:spTree>
    <p:extLst>
      <p:ext uri="{BB962C8B-B14F-4D97-AF65-F5344CB8AC3E}">
        <p14:creationId xmlns:p14="http://schemas.microsoft.com/office/powerpoint/2010/main" val="2379033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 AQA 2020</a:t>
            </a:r>
            <a:endParaRPr lang="en-US"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11</a:t>
            </a:fld>
            <a:endParaRPr lang="en-GB" dirty="0"/>
          </a:p>
        </p:txBody>
      </p:sp>
      <p:sp>
        <p:nvSpPr>
          <p:cNvPr id="5" name="Content Placeholder 4"/>
          <p:cNvSpPr>
            <a:spLocks noGrp="1"/>
          </p:cNvSpPr>
          <p:nvPr>
            <p:ph idx="1"/>
          </p:nvPr>
        </p:nvSpPr>
        <p:spPr/>
        <p:txBody>
          <a:bodyPr/>
          <a:lstStyle/>
          <a:p>
            <a:pPr marL="0" indent="0">
              <a:buNone/>
            </a:pPr>
            <a:r>
              <a:rPr lang="en-GB" dirty="0"/>
              <a:t>For each of the examples on pages 6–10 of the </a:t>
            </a:r>
            <a:r>
              <a:rPr lang="en-GB" i="1" dirty="0"/>
              <a:t>Activities booklet, </a:t>
            </a:r>
            <a:r>
              <a:rPr lang="en-GB" dirty="0"/>
              <a:t>discuss:</a:t>
            </a:r>
          </a:p>
          <a:p>
            <a:r>
              <a:rPr lang="en-GB" dirty="0"/>
              <a:t>approaches you could use to help students to be able to access these types of questions</a:t>
            </a:r>
          </a:p>
          <a:p>
            <a:r>
              <a:rPr lang="en-GB" dirty="0"/>
              <a:t>how this approach might be different in maths lessons</a:t>
            </a:r>
          </a:p>
          <a:p>
            <a:r>
              <a:rPr lang="en-GB" dirty="0"/>
              <a:t>whether there any other differences between the two departments.</a:t>
            </a:r>
          </a:p>
          <a:p>
            <a:endParaRPr lang="en-GB" dirty="0"/>
          </a:p>
        </p:txBody>
      </p:sp>
      <p:sp>
        <p:nvSpPr>
          <p:cNvPr id="10" name="Title 1">
            <a:extLst>
              <a:ext uri="{FF2B5EF4-FFF2-40B4-BE49-F238E27FC236}">
                <a16:creationId xmlns:a16="http://schemas.microsoft.com/office/drawing/2014/main" id="{FA884F91-D06C-487E-82B1-DE6C94384D20}"/>
              </a:ext>
            </a:extLst>
          </p:cNvPr>
          <p:cNvSpPr>
            <a:spLocks noGrp="1"/>
          </p:cNvSpPr>
          <p:nvPr>
            <p:ph type="title"/>
          </p:nvPr>
        </p:nvSpPr>
        <p:spPr>
          <a:xfrm>
            <a:off x="540000" y="442800"/>
            <a:ext cx="8045200" cy="431181"/>
          </a:xfrm>
        </p:spPr>
        <p:txBody>
          <a:bodyPr/>
          <a:lstStyle/>
          <a:p>
            <a:r>
              <a:rPr lang="en-GB" dirty="0"/>
              <a:t>Activity 2: Maths and science</a:t>
            </a:r>
          </a:p>
        </p:txBody>
      </p:sp>
    </p:spTree>
    <p:extLst>
      <p:ext uri="{BB962C8B-B14F-4D97-AF65-F5344CB8AC3E}">
        <p14:creationId xmlns:p14="http://schemas.microsoft.com/office/powerpoint/2010/main" val="4046132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 AQA 2020</a:t>
            </a:r>
            <a:endParaRPr lang="en-US"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12</a:t>
            </a:fld>
            <a:endParaRPr lang="en-GB" dirty="0"/>
          </a:p>
        </p:txBody>
      </p:sp>
      <p:sp>
        <p:nvSpPr>
          <p:cNvPr id="5" name="Content Placeholder 4"/>
          <p:cNvSpPr>
            <a:spLocks noGrp="1"/>
          </p:cNvSpPr>
          <p:nvPr>
            <p:ph idx="1"/>
          </p:nvPr>
        </p:nvSpPr>
        <p:spPr/>
        <p:txBody>
          <a:bodyPr/>
          <a:lstStyle/>
          <a:p>
            <a:pPr marL="0" indent="0">
              <a:buNone/>
            </a:pPr>
            <a:r>
              <a:rPr lang="en-GB" dirty="0"/>
              <a:t>Some common differences between maths and science</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EE374A5F-49D4-49FF-8A8C-559267BCC34E}"/>
                  </a:ext>
                </a:extLst>
              </p:cNvPr>
              <p:cNvGraphicFramePr>
                <a:graphicFrameLocks noGrp="1"/>
              </p:cNvGraphicFramePr>
              <p:nvPr>
                <p:extLst>
                  <p:ext uri="{D42A27DB-BD31-4B8C-83A1-F6EECF244321}">
                    <p14:modId xmlns:p14="http://schemas.microsoft.com/office/powerpoint/2010/main" val="1925699157"/>
                  </p:ext>
                </p:extLst>
              </p:nvPr>
            </p:nvGraphicFramePr>
            <p:xfrm>
              <a:off x="540000" y="2250378"/>
              <a:ext cx="7979160" cy="3964339"/>
            </p:xfrm>
            <a:graphic>
              <a:graphicData uri="http://schemas.openxmlformats.org/drawingml/2006/table">
                <a:tbl>
                  <a:tblPr firstRow="1" bandRow="1">
                    <a:tableStyleId>{5C22544A-7EE6-4342-B048-85BDC9FD1C3A}</a:tableStyleId>
                  </a:tblPr>
                  <a:tblGrid>
                    <a:gridCol w="2659720">
                      <a:extLst>
                        <a:ext uri="{9D8B030D-6E8A-4147-A177-3AD203B41FA5}">
                          <a16:colId xmlns:a16="http://schemas.microsoft.com/office/drawing/2014/main" val="3777045098"/>
                        </a:ext>
                      </a:extLst>
                    </a:gridCol>
                    <a:gridCol w="2659720">
                      <a:extLst>
                        <a:ext uri="{9D8B030D-6E8A-4147-A177-3AD203B41FA5}">
                          <a16:colId xmlns:a16="http://schemas.microsoft.com/office/drawing/2014/main" val="2605156658"/>
                        </a:ext>
                      </a:extLst>
                    </a:gridCol>
                    <a:gridCol w="2659720">
                      <a:extLst>
                        <a:ext uri="{9D8B030D-6E8A-4147-A177-3AD203B41FA5}">
                          <a16:colId xmlns:a16="http://schemas.microsoft.com/office/drawing/2014/main" val="948258860"/>
                        </a:ext>
                      </a:extLst>
                    </a:gridCol>
                  </a:tblGrid>
                  <a:tr h="728421">
                    <a:tc>
                      <a:txBody>
                        <a:bodyPr/>
                        <a:lstStyle/>
                        <a:p>
                          <a:r>
                            <a:rPr lang="en-GB" dirty="0"/>
                            <a:t>Maths skill</a:t>
                          </a:r>
                        </a:p>
                      </a:txBody>
                      <a:tcPr>
                        <a:lnL w="12700" cap="flat" cmpd="sng" algn="ctr">
                          <a:solidFill>
                            <a:schemeClr val="tx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r>
                            <a:rPr lang="en-GB" dirty="0"/>
                            <a:t>Approach in maths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r>
                            <a:rPr lang="en-GB" dirty="0"/>
                            <a:t>Approach in science</a:t>
                          </a:r>
                        </a:p>
                      </a:txBody>
                      <a:tcP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939436226"/>
                      </a:ext>
                    </a:extLst>
                  </a:tr>
                  <a:tr h="728421">
                    <a:tc>
                      <a:txBody>
                        <a:bodyPr/>
                        <a:lstStyle/>
                        <a:p>
                          <a:r>
                            <a:rPr lang="en-GB" dirty="0"/>
                            <a:t>Draw a line of best fit</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Straight line</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Line may be a straight line or a curve</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183506300"/>
                      </a:ext>
                    </a:extLst>
                  </a:tr>
                  <a:tr h="655981">
                    <a:tc>
                      <a:txBody>
                        <a:bodyPr/>
                        <a:lstStyle/>
                        <a:p>
                          <a:r>
                            <a:rPr lang="en-GB" dirty="0"/>
                            <a:t>Use of equations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Tend to use the term ‘equation’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May use the term ‘formula’</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4238511947"/>
                      </a:ext>
                    </a:extLst>
                  </a:tr>
                  <a:tr h="937116">
                    <a:tc>
                      <a:txBody>
                        <a:bodyPr/>
                        <a:lstStyle/>
                        <a:p>
                          <a:r>
                            <a:rPr lang="en-GB" dirty="0"/>
                            <a:t>Use of equations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Rearrange equation to make </a:t>
                          </a:r>
                          <a14:m>
                            <m:oMath xmlns:m="http://schemas.openxmlformats.org/officeDocument/2006/math">
                              <m:r>
                                <a:rPr lang="en-GB" sz="1800" i="1" kern="1200">
                                  <a:solidFill>
                                    <a:schemeClr val="dk1"/>
                                  </a:solidFill>
                                  <a:effectLst/>
                                  <a:latin typeface="Cambria Math" panose="02040503050406030204" pitchFamily="18" charset="0"/>
                                  <a:ea typeface="+mn-ea"/>
                                  <a:cs typeface="+mn-cs"/>
                                </a:rPr>
                                <m:t>𝑥</m:t>
                              </m:r>
                              <m:r>
                                <a:rPr lang="en-GB" sz="1800" i="1" kern="1200">
                                  <a:solidFill>
                                    <a:schemeClr val="dk1"/>
                                  </a:solidFill>
                                  <a:effectLst/>
                                  <a:latin typeface="Cambria Math" panose="02040503050406030204" pitchFamily="18" charset="0"/>
                                  <a:ea typeface="+mn-ea"/>
                                  <a:cs typeface="+mn-cs"/>
                                </a:rPr>
                                <m:t> </m:t>
                              </m:r>
                            </m:oMath>
                          </a14:m>
                          <a:r>
                            <a:rPr lang="en-GB" dirty="0"/>
                            <a:t>the subject then substitute</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Encourage substitution then rearrangement</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570217518"/>
                      </a:ext>
                    </a:extLst>
                  </a:tr>
                  <a:tr h="655981">
                    <a:tc>
                      <a:txBody>
                        <a:bodyPr/>
                        <a:lstStyle/>
                        <a:p>
                          <a:r>
                            <a:rPr lang="en-GB" dirty="0"/>
                            <a:t>Calculating percentages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Variety of approaches </a:t>
                          </a:r>
                          <a:r>
                            <a:rPr lang="en-GB" dirty="0" err="1"/>
                            <a:t>eg</a:t>
                          </a:r>
                          <a:r>
                            <a:rPr lang="en-GB"/>
                            <a:t> find </a:t>
                          </a:r>
                          <a:r>
                            <a:rPr lang="en-GB" dirty="0"/>
                            <a:t>1% then multiply number up</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Calculation using contextualised data </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3689614716"/>
                      </a:ext>
                    </a:extLst>
                  </a:tr>
                </a:tbl>
              </a:graphicData>
            </a:graphic>
          </p:graphicFrame>
        </mc:Choice>
        <mc:Fallback xmlns="">
          <p:graphicFrame>
            <p:nvGraphicFramePr>
              <p:cNvPr id="6" name="Table 5">
                <a:extLst>
                  <a:ext uri="{FF2B5EF4-FFF2-40B4-BE49-F238E27FC236}">
                    <a16:creationId xmlns:a16="http://schemas.microsoft.com/office/drawing/2014/main" id="{EE374A5F-49D4-49FF-8A8C-559267BCC34E}"/>
                  </a:ext>
                </a:extLst>
              </p:cNvPr>
              <p:cNvGraphicFramePr>
                <a:graphicFrameLocks noGrp="1"/>
              </p:cNvGraphicFramePr>
              <p:nvPr>
                <p:extLst>
                  <p:ext uri="{D42A27DB-BD31-4B8C-83A1-F6EECF244321}">
                    <p14:modId xmlns:p14="http://schemas.microsoft.com/office/powerpoint/2010/main" val="1925699157"/>
                  </p:ext>
                </p:extLst>
              </p:nvPr>
            </p:nvGraphicFramePr>
            <p:xfrm>
              <a:off x="540000" y="2250378"/>
              <a:ext cx="7979160" cy="3964339"/>
            </p:xfrm>
            <a:graphic>
              <a:graphicData uri="http://schemas.openxmlformats.org/drawingml/2006/table">
                <a:tbl>
                  <a:tblPr firstRow="1" bandRow="1">
                    <a:tableStyleId>{5C22544A-7EE6-4342-B048-85BDC9FD1C3A}</a:tableStyleId>
                  </a:tblPr>
                  <a:tblGrid>
                    <a:gridCol w="2659720">
                      <a:extLst>
                        <a:ext uri="{9D8B030D-6E8A-4147-A177-3AD203B41FA5}">
                          <a16:colId xmlns:a16="http://schemas.microsoft.com/office/drawing/2014/main" val="3777045098"/>
                        </a:ext>
                      </a:extLst>
                    </a:gridCol>
                    <a:gridCol w="2659720">
                      <a:extLst>
                        <a:ext uri="{9D8B030D-6E8A-4147-A177-3AD203B41FA5}">
                          <a16:colId xmlns:a16="http://schemas.microsoft.com/office/drawing/2014/main" val="2605156658"/>
                        </a:ext>
                      </a:extLst>
                    </a:gridCol>
                    <a:gridCol w="2659720">
                      <a:extLst>
                        <a:ext uri="{9D8B030D-6E8A-4147-A177-3AD203B41FA5}">
                          <a16:colId xmlns:a16="http://schemas.microsoft.com/office/drawing/2014/main" val="948258860"/>
                        </a:ext>
                      </a:extLst>
                    </a:gridCol>
                  </a:tblGrid>
                  <a:tr h="728421">
                    <a:tc>
                      <a:txBody>
                        <a:bodyPr/>
                        <a:lstStyle/>
                        <a:p>
                          <a:r>
                            <a:rPr lang="en-GB" dirty="0"/>
                            <a:t>Maths skill</a:t>
                          </a:r>
                        </a:p>
                      </a:txBody>
                      <a:tcPr>
                        <a:lnL w="12700" cap="flat" cmpd="sng" algn="ctr">
                          <a:solidFill>
                            <a:schemeClr val="tx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r>
                            <a:rPr lang="en-GB" dirty="0"/>
                            <a:t>Approach in maths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r>
                            <a:rPr lang="en-GB" dirty="0"/>
                            <a:t>Approach in science</a:t>
                          </a:r>
                        </a:p>
                      </a:txBody>
                      <a:tcP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939436226"/>
                      </a:ext>
                    </a:extLst>
                  </a:tr>
                  <a:tr h="728421">
                    <a:tc>
                      <a:txBody>
                        <a:bodyPr/>
                        <a:lstStyle/>
                        <a:p>
                          <a:r>
                            <a:rPr lang="en-GB" dirty="0"/>
                            <a:t>Draw a line of best fit</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Straight line</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Line may be a straight line or a curve</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183506300"/>
                      </a:ext>
                    </a:extLst>
                  </a:tr>
                  <a:tr h="655981">
                    <a:tc>
                      <a:txBody>
                        <a:bodyPr/>
                        <a:lstStyle/>
                        <a:p>
                          <a:r>
                            <a:rPr lang="en-GB" dirty="0"/>
                            <a:t>Use of equations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Tend to use the term ‘equation’</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May use the term ‘formula’</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4238511947"/>
                      </a:ext>
                    </a:extLst>
                  </a:tr>
                  <a:tr h="937116">
                    <a:tc>
                      <a:txBody>
                        <a:bodyPr/>
                        <a:lstStyle/>
                        <a:p>
                          <a:r>
                            <a:rPr lang="en-GB" dirty="0"/>
                            <a:t>Use of equations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blipFill>
                          <a:blip r:embed="rId3"/>
                          <a:stretch>
                            <a:fillRect l="-100459" t="-228571" r="-100688" b="-107143"/>
                          </a:stretch>
                        </a:blipFill>
                      </a:tcPr>
                    </a:tc>
                    <a:tc>
                      <a:txBody>
                        <a:bodyPr/>
                        <a:lstStyle/>
                        <a:p>
                          <a:r>
                            <a:rPr lang="en-GB" dirty="0"/>
                            <a:t>Encourage substitution then rearrangement</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570217518"/>
                      </a:ext>
                    </a:extLst>
                  </a:tr>
                  <a:tr h="914400">
                    <a:tc>
                      <a:txBody>
                        <a:bodyPr/>
                        <a:lstStyle/>
                        <a:p>
                          <a:r>
                            <a:rPr lang="en-GB" dirty="0"/>
                            <a:t>Calculating percentages</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Variety of approaches </a:t>
                          </a:r>
                          <a:r>
                            <a:rPr lang="en-GB" dirty="0" err="1"/>
                            <a:t>eg</a:t>
                          </a:r>
                          <a:r>
                            <a:rPr lang="en-GB"/>
                            <a:t> find </a:t>
                          </a:r>
                          <a:r>
                            <a:rPr lang="en-GB" dirty="0"/>
                            <a:t>1% then multiply number up</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r>
                            <a:rPr lang="en-GB" dirty="0"/>
                            <a:t>Calculation using contextualised data </a:t>
                          </a: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3689614716"/>
                      </a:ext>
                    </a:extLst>
                  </a:tr>
                </a:tbl>
              </a:graphicData>
            </a:graphic>
          </p:graphicFrame>
        </mc:Fallback>
      </mc:AlternateContent>
      <p:sp>
        <p:nvSpPr>
          <p:cNvPr id="9" name="Title 1">
            <a:extLst>
              <a:ext uri="{FF2B5EF4-FFF2-40B4-BE49-F238E27FC236}">
                <a16:creationId xmlns:a16="http://schemas.microsoft.com/office/drawing/2014/main" id="{1FED34B5-42BC-4C0C-86A5-7F890C0D41CD}"/>
              </a:ext>
            </a:extLst>
          </p:cNvPr>
          <p:cNvSpPr>
            <a:spLocks noGrp="1"/>
          </p:cNvSpPr>
          <p:nvPr>
            <p:ph type="title"/>
          </p:nvPr>
        </p:nvSpPr>
        <p:spPr>
          <a:xfrm>
            <a:off x="540000" y="442800"/>
            <a:ext cx="8045200" cy="431181"/>
          </a:xfrm>
        </p:spPr>
        <p:txBody>
          <a:bodyPr/>
          <a:lstStyle/>
          <a:p>
            <a:r>
              <a:rPr lang="en-GB" dirty="0"/>
              <a:t>Activity 2: Maths and science</a:t>
            </a:r>
          </a:p>
        </p:txBody>
      </p:sp>
    </p:spTree>
    <p:extLst>
      <p:ext uri="{BB962C8B-B14F-4D97-AF65-F5344CB8AC3E}">
        <p14:creationId xmlns:p14="http://schemas.microsoft.com/office/powerpoint/2010/main" val="2435462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441132"/>
            <a:ext cx="8045200" cy="431181"/>
          </a:xfrm>
        </p:spPr>
        <p:txBody>
          <a:bodyPr/>
          <a:lstStyle/>
          <a:p>
            <a:r>
              <a:rPr lang="en-GB" dirty="0"/>
              <a:t>Activity 3: Diagnostic questions </a:t>
            </a:r>
          </a:p>
        </p:txBody>
      </p:sp>
      <p:sp>
        <p:nvSpPr>
          <p:cNvPr id="3" name="Footer Placeholder 2"/>
          <p:cNvSpPr>
            <a:spLocks noGrp="1"/>
          </p:cNvSpPr>
          <p:nvPr>
            <p:ph type="ftr" sz="quarter" idx="10"/>
          </p:nvPr>
        </p:nvSpPr>
        <p:spPr/>
        <p:txBody>
          <a:bodyPr/>
          <a:lstStyle/>
          <a:p>
            <a:r>
              <a:rPr lang="en-US"/>
              <a:t>© AQA 2020</a:t>
            </a:r>
            <a:endParaRPr lang="en-US"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13</a:t>
            </a:fld>
            <a:endParaRPr lang="en-GB" dirty="0"/>
          </a:p>
        </p:txBody>
      </p:sp>
      <p:sp>
        <p:nvSpPr>
          <p:cNvPr id="5" name="Content Placeholder 4"/>
          <p:cNvSpPr>
            <a:spLocks noGrp="1"/>
          </p:cNvSpPr>
          <p:nvPr>
            <p:ph idx="1"/>
          </p:nvPr>
        </p:nvSpPr>
        <p:spPr/>
        <p:txBody>
          <a:bodyPr/>
          <a:lstStyle/>
          <a:p>
            <a:r>
              <a:rPr lang="en-GB" dirty="0"/>
              <a:t>Students in any class will have a range of ability when it comes to applying maths skills.</a:t>
            </a:r>
          </a:p>
          <a:p>
            <a:r>
              <a:rPr lang="en-GB" dirty="0"/>
              <a:t>A teacher needs a quick and easy way of assessing their strengths and weaknesses. </a:t>
            </a:r>
          </a:p>
          <a:p>
            <a:r>
              <a:rPr lang="en-GB" dirty="0"/>
              <a:t>A diagnostic question, used as a starter activity early on in the course, may be a useful approach.</a:t>
            </a:r>
          </a:p>
        </p:txBody>
      </p:sp>
    </p:spTree>
    <p:extLst>
      <p:ext uri="{BB962C8B-B14F-4D97-AF65-F5344CB8AC3E}">
        <p14:creationId xmlns:p14="http://schemas.microsoft.com/office/powerpoint/2010/main" val="42105213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3: Diagnostic questions </a:t>
            </a:r>
          </a:p>
        </p:txBody>
      </p:sp>
      <p:sp>
        <p:nvSpPr>
          <p:cNvPr id="3" name="Footer Placeholder 2"/>
          <p:cNvSpPr>
            <a:spLocks noGrp="1"/>
          </p:cNvSpPr>
          <p:nvPr>
            <p:ph type="ftr" sz="quarter" idx="10"/>
          </p:nvPr>
        </p:nvSpPr>
        <p:spPr/>
        <p:txBody>
          <a:bodyPr/>
          <a:lstStyle/>
          <a:p>
            <a:r>
              <a:rPr lang="en-US"/>
              <a:t>© AQA 2020</a:t>
            </a:r>
            <a:endParaRPr lang="en-US"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14</a:t>
            </a:fld>
            <a:endParaRPr lang="en-GB" dirty="0"/>
          </a:p>
        </p:txBody>
      </p:sp>
      <p:sp>
        <p:nvSpPr>
          <p:cNvPr id="5" name="Content Placeholder 4"/>
          <p:cNvSpPr>
            <a:spLocks noGrp="1"/>
          </p:cNvSpPr>
          <p:nvPr>
            <p:ph idx="1"/>
          </p:nvPr>
        </p:nvSpPr>
        <p:spPr/>
        <p:txBody>
          <a:bodyPr/>
          <a:lstStyle/>
          <a:p>
            <a:r>
              <a:rPr lang="en-GB" dirty="0"/>
              <a:t>Look at the two examples on pages 11 and 15 of the </a:t>
            </a:r>
            <a:r>
              <a:rPr lang="en-GB" i="1" dirty="0"/>
              <a:t>Activities booklet:</a:t>
            </a:r>
            <a:endParaRPr lang="en-GB" dirty="0"/>
          </a:p>
          <a:p>
            <a:r>
              <a:rPr lang="en-GB" dirty="0"/>
              <a:t>do you think this approach might be helpful as a starting point to gauge each student’s level of competency for a particular skill?</a:t>
            </a:r>
          </a:p>
          <a:p>
            <a:r>
              <a:rPr lang="en-GB" dirty="0"/>
              <a:t>how could you edit the question on momentum to:</a:t>
            </a:r>
          </a:p>
          <a:p>
            <a:pPr lvl="1">
              <a:buClr>
                <a:schemeClr val="tx2"/>
              </a:buClr>
              <a:buSzPct val="60000"/>
              <a:buFont typeface="Courier New" panose="02070309020205020404" pitchFamily="49" charset="0"/>
              <a:buChar char="o"/>
            </a:pPr>
            <a:r>
              <a:rPr lang="en-GB" dirty="0"/>
              <a:t>assess students’ ability to tackle equations rather than assess understanding of momentum</a:t>
            </a:r>
          </a:p>
          <a:p>
            <a:pPr lvl="1">
              <a:buClr>
                <a:schemeClr val="tx2"/>
              </a:buClr>
              <a:buSzPct val="60000"/>
              <a:buFont typeface="Courier New" panose="02070309020205020404" pitchFamily="49" charset="0"/>
              <a:buChar char="o"/>
            </a:pPr>
            <a:r>
              <a:rPr lang="en-GB" dirty="0"/>
              <a:t>incorporate any other maths skills in to the exercise?</a:t>
            </a:r>
          </a:p>
          <a:p>
            <a:endParaRPr lang="en-GB" dirty="0"/>
          </a:p>
        </p:txBody>
      </p:sp>
    </p:spTree>
    <p:extLst>
      <p:ext uri="{BB962C8B-B14F-4D97-AF65-F5344CB8AC3E}">
        <p14:creationId xmlns:p14="http://schemas.microsoft.com/office/powerpoint/2010/main" val="996711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3: Misconceptions</a:t>
            </a:r>
          </a:p>
        </p:txBody>
      </p:sp>
      <p:sp>
        <p:nvSpPr>
          <p:cNvPr id="3" name="Footer Placeholder 2"/>
          <p:cNvSpPr>
            <a:spLocks noGrp="1"/>
          </p:cNvSpPr>
          <p:nvPr>
            <p:ph type="ftr" sz="quarter" idx="10"/>
          </p:nvPr>
        </p:nvSpPr>
        <p:spPr/>
        <p:txBody>
          <a:bodyPr/>
          <a:lstStyle/>
          <a:p>
            <a:r>
              <a:rPr lang="en-US"/>
              <a:t>© AQA 2020</a:t>
            </a:r>
            <a:endParaRPr lang="en-US"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15</a:t>
            </a:fld>
            <a:endParaRPr lang="en-GB" dirty="0"/>
          </a:p>
        </p:txBody>
      </p:sp>
      <p:sp>
        <p:nvSpPr>
          <p:cNvPr id="5" name="Content Placeholder 4"/>
          <p:cNvSpPr>
            <a:spLocks noGrp="1"/>
          </p:cNvSpPr>
          <p:nvPr>
            <p:ph idx="1"/>
          </p:nvPr>
        </p:nvSpPr>
        <p:spPr/>
        <p:txBody>
          <a:bodyPr/>
          <a:lstStyle/>
          <a:p>
            <a:r>
              <a:rPr lang="en-GB" dirty="0"/>
              <a:t>Students will come to lessons with misconceptions that are well ingrained and difficult to change. </a:t>
            </a:r>
          </a:p>
          <a:p>
            <a:r>
              <a:rPr lang="en-GB" dirty="0"/>
              <a:t>Look at the common maths misconceptions in the </a:t>
            </a:r>
            <a:r>
              <a:rPr lang="en-GB" i="1" dirty="0"/>
              <a:t>Misconceptions and common errors </a:t>
            </a:r>
            <a:r>
              <a:rPr lang="en-GB" dirty="0"/>
              <a:t>table found on pages 18–21 of the </a:t>
            </a:r>
            <a:r>
              <a:rPr lang="en-GB" i="1" dirty="0"/>
              <a:t>Activities booklet</a:t>
            </a:r>
            <a:r>
              <a:rPr lang="en-GB" dirty="0"/>
              <a:t>. </a:t>
            </a:r>
          </a:p>
          <a:p>
            <a:r>
              <a:rPr lang="en-GB" dirty="0"/>
              <a:t>Discuss what strategies you could use to help address these common maths misconceptions.</a:t>
            </a:r>
          </a:p>
        </p:txBody>
      </p:sp>
    </p:spTree>
    <p:extLst>
      <p:ext uri="{BB962C8B-B14F-4D97-AF65-F5344CB8AC3E}">
        <p14:creationId xmlns:p14="http://schemas.microsoft.com/office/powerpoint/2010/main" val="2624656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E571F-AE08-4592-8931-A44D3A254FD3}"/>
              </a:ext>
            </a:extLst>
          </p:cNvPr>
          <p:cNvSpPr>
            <a:spLocks noGrp="1"/>
          </p:cNvSpPr>
          <p:nvPr>
            <p:ph type="title"/>
          </p:nvPr>
        </p:nvSpPr>
        <p:spPr/>
        <p:txBody>
          <a:bodyPr/>
          <a:lstStyle/>
          <a:p>
            <a:r>
              <a:rPr lang="en-GB" dirty="0"/>
              <a:t>Activity 3: Progression to A-level </a:t>
            </a:r>
          </a:p>
        </p:txBody>
      </p:sp>
      <p:sp>
        <p:nvSpPr>
          <p:cNvPr id="3" name="Footer Placeholder 2">
            <a:extLst>
              <a:ext uri="{FF2B5EF4-FFF2-40B4-BE49-F238E27FC236}">
                <a16:creationId xmlns:a16="http://schemas.microsoft.com/office/drawing/2014/main" id="{F9CF3579-A28C-45DB-9E0A-410E7865EE00}"/>
              </a:ext>
            </a:extLst>
          </p:cNvPr>
          <p:cNvSpPr>
            <a:spLocks noGrp="1"/>
          </p:cNvSpPr>
          <p:nvPr>
            <p:ph type="ftr" sz="quarter" idx="10"/>
          </p:nvPr>
        </p:nvSpPr>
        <p:spPr/>
        <p:txBody>
          <a:bodyPr/>
          <a:lstStyle/>
          <a:p>
            <a:r>
              <a:rPr lang="en-US"/>
              <a:t>© AQA 2020</a:t>
            </a:r>
            <a:endParaRPr lang="en-US" dirty="0"/>
          </a:p>
        </p:txBody>
      </p:sp>
      <p:sp>
        <p:nvSpPr>
          <p:cNvPr id="4" name="Slide Number Placeholder 3">
            <a:extLst>
              <a:ext uri="{FF2B5EF4-FFF2-40B4-BE49-F238E27FC236}">
                <a16:creationId xmlns:a16="http://schemas.microsoft.com/office/drawing/2014/main" id="{3ABFD798-0D71-4525-A4B6-A59CC97B1411}"/>
              </a:ext>
            </a:extLst>
          </p:cNvPr>
          <p:cNvSpPr>
            <a:spLocks noGrp="1"/>
          </p:cNvSpPr>
          <p:nvPr>
            <p:ph type="sldNum" sz="quarter" idx="4"/>
          </p:nvPr>
        </p:nvSpPr>
        <p:spPr/>
        <p:txBody>
          <a:bodyPr/>
          <a:lstStyle/>
          <a:p>
            <a:fld id="{9D4704D4-DAEA-4D4A-A9DC-4373E3AC7101}" type="slidenum">
              <a:rPr lang="en-GB" smtClean="0"/>
              <a:pPr/>
              <a:t>16</a:t>
            </a:fld>
            <a:endParaRPr lang="en-GB" dirty="0"/>
          </a:p>
        </p:txBody>
      </p:sp>
      <p:sp>
        <p:nvSpPr>
          <p:cNvPr id="5" name="Content Placeholder 4">
            <a:extLst>
              <a:ext uri="{FF2B5EF4-FFF2-40B4-BE49-F238E27FC236}">
                <a16:creationId xmlns:a16="http://schemas.microsoft.com/office/drawing/2014/main" id="{05CDAF47-44CF-45D7-A2F0-5DAA955346A8}"/>
              </a:ext>
            </a:extLst>
          </p:cNvPr>
          <p:cNvSpPr>
            <a:spLocks noGrp="1"/>
          </p:cNvSpPr>
          <p:nvPr>
            <p:ph idx="1"/>
          </p:nvPr>
        </p:nvSpPr>
        <p:spPr/>
        <p:txBody>
          <a:bodyPr/>
          <a:lstStyle/>
          <a:p>
            <a:pPr marL="0" indent="0">
              <a:buNone/>
            </a:pPr>
            <a:r>
              <a:rPr lang="en-GB" dirty="0"/>
              <a:t>Maths skills assessed at A-level incorporate and extend the skills covered at GCSE.</a:t>
            </a:r>
          </a:p>
          <a:p>
            <a:r>
              <a:rPr lang="en-GB" dirty="0"/>
              <a:t>How well do your students perform in the maths questions at GCSE (this might be different from their performance at GCSE Maths)?</a:t>
            </a:r>
          </a:p>
          <a:p>
            <a:r>
              <a:rPr lang="en-GB" dirty="0"/>
              <a:t>Do you know where individual student weaknesses are? </a:t>
            </a:r>
          </a:p>
          <a:p>
            <a:r>
              <a:rPr lang="en-GB" dirty="0"/>
              <a:t>Have you used </a:t>
            </a:r>
            <a:r>
              <a:rPr lang="en-GB" dirty="0">
                <a:hlinkClick r:id="rId2"/>
              </a:rPr>
              <a:t>Enhanced Results Analysis</a:t>
            </a:r>
            <a:r>
              <a:rPr lang="en-GB" dirty="0"/>
              <a:t> to identify these?</a:t>
            </a:r>
          </a:p>
          <a:p>
            <a:r>
              <a:rPr lang="en-GB" dirty="0"/>
              <a:t>What maths intervention do you put in for A-level students?</a:t>
            </a:r>
          </a:p>
          <a:p>
            <a:endParaRPr lang="en-GB" dirty="0"/>
          </a:p>
          <a:p>
            <a:endParaRPr lang="en-GB" dirty="0"/>
          </a:p>
        </p:txBody>
      </p:sp>
    </p:spTree>
    <p:extLst>
      <p:ext uri="{BB962C8B-B14F-4D97-AF65-F5344CB8AC3E}">
        <p14:creationId xmlns:p14="http://schemas.microsoft.com/office/powerpoint/2010/main" val="1887736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4: Curriculum planning </a:t>
            </a:r>
          </a:p>
        </p:txBody>
      </p:sp>
      <p:sp>
        <p:nvSpPr>
          <p:cNvPr id="3" name="Footer Placeholder 2"/>
          <p:cNvSpPr>
            <a:spLocks noGrp="1"/>
          </p:cNvSpPr>
          <p:nvPr>
            <p:ph type="ftr" sz="quarter" idx="10"/>
          </p:nvPr>
        </p:nvSpPr>
        <p:spPr/>
        <p:txBody>
          <a:bodyPr/>
          <a:lstStyle/>
          <a:p>
            <a:r>
              <a:rPr lang="en-US"/>
              <a:t>© AQA 2020</a:t>
            </a:r>
            <a:endParaRPr lang="en-US"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17</a:t>
            </a:fld>
            <a:endParaRPr lang="en-GB" dirty="0"/>
          </a:p>
        </p:txBody>
      </p:sp>
      <p:sp>
        <p:nvSpPr>
          <p:cNvPr id="5" name="Content Placeholder 4"/>
          <p:cNvSpPr>
            <a:spLocks noGrp="1"/>
          </p:cNvSpPr>
          <p:nvPr>
            <p:ph idx="1"/>
          </p:nvPr>
        </p:nvSpPr>
        <p:spPr/>
        <p:txBody>
          <a:bodyPr/>
          <a:lstStyle/>
          <a:p>
            <a:r>
              <a:rPr lang="en-GB" dirty="0"/>
              <a:t>The maths skills students need in their science lessons might not have been taught in their maths lessons before you want to use them. </a:t>
            </a:r>
          </a:p>
          <a:p>
            <a:r>
              <a:rPr lang="en-GB" dirty="0"/>
              <a:t>It is useful to know when maths will be covering each skill so you can plan appropriately.</a:t>
            </a:r>
          </a:p>
          <a:p>
            <a:r>
              <a:rPr lang="en-GB" dirty="0"/>
              <a:t>Curriculum route maps and timings will vary from school to school.</a:t>
            </a:r>
          </a:p>
          <a:p>
            <a:r>
              <a:rPr lang="en-GB" dirty="0"/>
              <a:t>Either look at your own school’s maths and science curriculum route maps, or the </a:t>
            </a:r>
            <a:r>
              <a:rPr lang="en-GB" i="1" dirty="0"/>
              <a:t>Editable curriculum route maps</a:t>
            </a:r>
            <a:r>
              <a:rPr lang="en-GB" dirty="0"/>
              <a:t> included as a PowerPoint within this pack, to see if there are any timing issues. </a:t>
            </a:r>
          </a:p>
          <a:p>
            <a:endParaRPr lang="en-GB" dirty="0"/>
          </a:p>
        </p:txBody>
      </p:sp>
    </p:spTree>
    <p:extLst>
      <p:ext uri="{BB962C8B-B14F-4D97-AF65-F5344CB8AC3E}">
        <p14:creationId xmlns:p14="http://schemas.microsoft.com/office/powerpoint/2010/main" val="3021485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3D6A8-75F8-4DD0-958A-C6ECCFF70D37}"/>
              </a:ext>
            </a:extLst>
          </p:cNvPr>
          <p:cNvSpPr>
            <a:spLocks noGrp="1"/>
          </p:cNvSpPr>
          <p:nvPr>
            <p:ph type="title"/>
          </p:nvPr>
        </p:nvSpPr>
        <p:spPr/>
        <p:txBody>
          <a:bodyPr/>
          <a:lstStyle/>
          <a:p>
            <a:r>
              <a:rPr lang="en-GB" dirty="0"/>
              <a:t>Activity 4: Curriculum planning </a:t>
            </a:r>
          </a:p>
        </p:txBody>
      </p:sp>
      <p:sp>
        <p:nvSpPr>
          <p:cNvPr id="3" name="Footer Placeholder 2">
            <a:extLst>
              <a:ext uri="{FF2B5EF4-FFF2-40B4-BE49-F238E27FC236}">
                <a16:creationId xmlns:a16="http://schemas.microsoft.com/office/drawing/2014/main" id="{C30D9733-14A8-4F64-AD95-5D27631D1B50}"/>
              </a:ext>
            </a:extLst>
          </p:cNvPr>
          <p:cNvSpPr>
            <a:spLocks noGrp="1"/>
          </p:cNvSpPr>
          <p:nvPr>
            <p:ph type="ftr" sz="quarter" idx="10"/>
          </p:nvPr>
        </p:nvSpPr>
        <p:spPr/>
        <p:txBody>
          <a:bodyPr/>
          <a:lstStyle/>
          <a:p>
            <a:r>
              <a:rPr lang="en-US"/>
              <a:t>© AQA 2020</a:t>
            </a:r>
            <a:endParaRPr lang="en-US" dirty="0"/>
          </a:p>
        </p:txBody>
      </p:sp>
      <p:sp>
        <p:nvSpPr>
          <p:cNvPr id="4" name="Slide Number Placeholder 3">
            <a:extLst>
              <a:ext uri="{FF2B5EF4-FFF2-40B4-BE49-F238E27FC236}">
                <a16:creationId xmlns:a16="http://schemas.microsoft.com/office/drawing/2014/main" id="{51E70F29-098E-48A3-BFD6-0DC7D64D1EE6}"/>
              </a:ext>
            </a:extLst>
          </p:cNvPr>
          <p:cNvSpPr>
            <a:spLocks noGrp="1"/>
          </p:cNvSpPr>
          <p:nvPr>
            <p:ph type="sldNum" sz="quarter" idx="4"/>
          </p:nvPr>
        </p:nvSpPr>
        <p:spPr/>
        <p:txBody>
          <a:bodyPr/>
          <a:lstStyle/>
          <a:p>
            <a:fld id="{9D4704D4-DAEA-4D4A-A9DC-4373E3AC7101}" type="slidenum">
              <a:rPr lang="en-GB" smtClean="0"/>
              <a:pPr/>
              <a:t>18</a:t>
            </a:fld>
            <a:endParaRPr lang="en-GB" dirty="0"/>
          </a:p>
        </p:txBody>
      </p:sp>
      <p:sp>
        <p:nvSpPr>
          <p:cNvPr id="5" name="Content Placeholder 4">
            <a:extLst>
              <a:ext uri="{FF2B5EF4-FFF2-40B4-BE49-F238E27FC236}">
                <a16:creationId xmlns:a16="http://schemas.microsoft.com/office/drawing/2014/main" id="{727539CC-6F19-42B0-9462-B787EDDB2F9E}"/>
              </a:ext>
            </a:extLst>
          </p:cNvPr>
          <p:cNvSpPr>
            <a:spLocks noGrp="1"/>
          </p:cNvSpPr>
          <p:nvPr>
            <p:ph idx="1"/>
          </p:nvPr>
        </p:nvSpPr>
        <p:spPr/>
        <p:txBody>
          <a:bodyPr/>
          <a:lstStyle/>
          <a:p>
            <a:r>
              <a:rPr lang="en-GB" dirty="0"/>
              <a:t>Annotate your science curriculum plan for each maths skill; show where science need to teach the skill first because it is not already covered in maths. </a:t>
            </a:r>
          </a:p>
          <a:p>
            <a:r>
              <a:rPr lang="en-GB" dirty="0"/>
              <a:t>You will also have to cross-reference with each science to identify the most appropriate place to introduce the skill.</a:t>
            </a:r>
          </a:p>
          <a:p>
            <a:r>
              <a:rPr lang="en-GB" dirty="0"/>
              <a:t>Discuss any timing issues. </a:t>
            </a:r>
          </a:p>
        </p:txBody>
      </p:sp>
    </p:spTree>
    <p:extLst>
      <p:ext uri="{BB962C8B-B14F-4D97-AF65-F5344CB8AC3E}">
        <p14:creationId xmlns:p14="http://schemas.microsoft.com/office/powerpoint/2010/main" val="1685620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442800"/>
            <a:ext cx="8045200" cy="431181"/>
          </a:xfrm>
        </p:spPr>
        <p:txBody>
          <a:bodyPr/>
          <a:lstStyle/>
          <a:p>
            <a:r>
              <a:rPr lang="en-GB" dirty="0"/>
              <a:t>Activity 4: Mapping maths opportunities  </a:t>
            </a:r>
          </a:p>
        </p:txBody>
      </p:sp>
      <p:sp>
        <p:nvSpPr>
          <p:cNvPr id="3" name="Footer Placeholder 2"/>
          <p:cNvSpPr>
            <a:spLocks noGrp="1"/>
          </p:cNvSpPr>
          <p:nvPr>
            <p:ph type="ftr" sz="quarter" idx="10"/>
          </p:nvPr>
        </p:nvSpPr>
        <p:spPr/>
        <p:txBody>
          <a:bodyPr/>
          <a:lstStyle/>
          <a:p>
            <a:r>
              <a:rPr lang="en-US"/>
              <a:t>© AQA 2020</a:t>
            </a:r>
            <a:endParaRPr lang="en-US" dirty="0"/>
          </a:p>
        </p:txBody>
      </p:sp>
      <p:sp>
        <p:nvSpPr>
          <p:cNvPr id="5" name="Content Placeholder 4"/>
          <p:cNvSpPr>
            <a:spLocks noGrp="1"/>
          </p:cNvSpPr>
          <p:nvPr>
            <p:ph idx="1"/>
          </p:nvPr>
        </p:nvSpPr>
        <p:spPr/>
        <p:txBody>
          <a:bodyPr/>
          <a:lstStyle/>
          <a:p>
            <a:r>
              <a:rPr lang="en-GB" dirty="0"/>
              <a:t>Using your updated curriculum plan, audit your scheme of work to see if the lessons where skills are used are still appropriate.</a:t>
            </a:r>
          </a:p>
          <a:p>
            <a:pPr lvl="0"/>
            <a:r>
              <a:rPr lang="en-GB" dirty="0"/>
              <a:t>Some things to consider:</a:t>
            </a:r>
          </a:p>
          <a:p>
            <a:pPr lvl="1">
              <a:buClr>
                <a:schemeClr val="tx2"/>
              </a:buClr>
              <a:buSzPct val="60000"/>
              <a:buFont typeface="Courier New" panose="02070309020205020404" pitchFamily="49" charset="0"/>
              <a:buChar char="o"/>
            </a:pPr>
            <a:r>
              <a:rPr lang="en-GB" dirty="0"/>
              <a:t>am I teaching this for the first time building on KS3 knowledge?</a:t>
            </a:r>
          </a:p>
          <a:p>
            <a:pPr lvl="1">
              <a:buClr>
                <a:schemeClr val="tx2"/>
              </a:buClr>
              <a:buSzPct val="60000"/>
              <a:buFont typeface="Courier New" panose="02070309020205020404" pitchFamily="49" charset="0"/>
              <a:buChar char="o"/>
            </a:pPr>
            <a:r>
              <a:rPr lang="en-GB" dirty="0"/>
              <a:t>am I revising the skill with students building on their experience in maths GCSE?</a:t>
            </a:r>
          </a:p>
          <a:p>
            <a:pPr lvl="1">
              <a:buClr>
                <a:schemeClr val="tx2"/>
              </a:buClr>
              <a:buSzPct val="60000"/>
              <a:buFont typeface="Courier New" panose="02070309020205020404" pitchFamily="49" charset="0"/>
              <a:buChar char="o"/>
            </a:pPr>
            <a:r>
              <a:rPr lang="en-GB" dirty="0"/>
              <a:t>am I embedding the skills introduced earlier in a different science topic? </a:t>
            </a:r>
            <a:br>
              <a:rPr lang="en-GB" dirty="0"/>
            </a:br>
            <a:endParaRPr lang="en-GB" dirty="0"/>
          </a:p>
          <a:p>
            <a:endParaRPr lang="en-GB" dirty="0"/>
          </a:p>
          <a:p>
            <a:pPr marL="0" indent="0">
              <a:buNone/>
            </a:pPr>
            <a:endParaRPr lang="en-GB"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19</a:t>
            </a:fld>
            <a:endParaRPr lang="en-GB" dirty="0"/>
          </a:p>
        </p:txBody>
      </p:sp>
    </p:spTree>
    <p:extLst>
      <p:ext uri="{BB962C8B-B14F-4D97-AF65-F5344CB8AC3E}">
        <p14:creationId xmlns:p14="http://schemas.microsoft.com/office/powerpoint/2010/main" val="2426790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 </a:t>
            </a:r>
          </a:p>
        </p:txBody>
      </p:sp>
      <p:sp>
        <p:nvSpPr>
          <p:cNvPr id="3" name="Content Placeholder 2"/>
          <p:cNvSpPr>
            <a:spLocks noGrp="1"/>
          </p:cNvSpPr>
          <p:nvPr>
            <p:ph idx="1"/>
          </p:nvPr>
        </p:nvSpPr>
        <p:spPr/>
        <p:txBody>
          <a:bodyPr/>
          <a:lstStyle/>
          <a:p>
            <a:r>
              <a:rPr lang="en-GB" dirty="0"/>
              <a:t>Activity 1 Audit of maths skills </a:t>
            </a:r>
          </a:p>
          <a:p>
            <a:endParaRPr lang="en-GB" dirty="0"/>
          </a:p>
          <a:p>
            <a:r>
              <a:rPr lang="en-GB" dirty="0"/>
              <a:t>Activity 2 Maths and science </a:t>
            </a:r>
            <a:br>
              <a:rPr lang="en-GB" dirty="0"/>
            </a:br>
            <a:endParaRPr lang="en-GB" dirty="0"/>
          </a:p>
          <a:p>
            <a:r>
              <a:rPr lang="en-GB" dirty="0"/>
              <a:t>Activity 3 Diagnostic questions</a:t>
            </a:r>
            <a:br>
              <a:rPr lang="en-GB" dirty="0"/>
            </a:br>
            <a:endParaRPr lang="en-GB" dirty="0"/>
          </a:p>
          <a:p>
            <a:r>
              <a:rPr lang="en-GB" dirty="0"/>
              <a:t>Activity 4 Curriculum planning</a:t>
            </a:r>
          </a:p>
          <a:p>
            <a:endParaRPr lang="en-GB" dirty="0"/>
          </a:p>
          <a:p>
            <a:r>
              <a:rPr lang="en-GB" dirty="0"/>
              <a:t>Activity 5 Applying a mark scheme</a:t>
            </a:r>
            <a:br>
              <a:rPr lang="en-GB" dirty="0"/>
            </a:br>
            <a:endParaRPr lang="en-GB" dirty="0"/>
          </a:p>
          <a:p>
            <a:r>
              <a:rPr lang="en-GB" dirty="0"/>
              <a:t>Activity 6 Assessment principles</a:t>
            </a:r>
            <a:br>
              <a:rPr lang="en-GB" dirty="0"/>
            </a:br>
            <a:endParaRPr lang="en-GB" dirty="0"/>
          </a:p>
          <a:p>
            <a:pPr marL="0" indent="0">
              <a:buNone/>
            </a:pPr>
            <a:br>
              <a:rPr lang="en-GB" dirty="0"/>
            </a:br>
            <a:endParaRPr lang="en-GB" dirty="0"/>
          </a:p>
          <a:p>
            <a:pPr marL="0" indent="0">
              <a:buNone/>
            </a:pPr>
            <a:endParaRPr lang="en-GB" dirty="0"/>
          </a:p>
          <a:p>
            <a:endParaRPr lang="en-GB" dirty="0"/>
          </a:p>
          <a:p>
            <a:endParaRPr lang="en-GB"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2</a:t>
            </a:fld>
            <a:endParaRPr lang="en-GB" dirty="0"/>
          </a:p>
        </p:txBody>
      </p:sp>
      <p:sp>
        <p:nvSpPr>
          <p:cNvPr id="6" name="Footer Placeholder 5">
            <a:extLst>
              <a:ext uri="{FF2B5EF4-FFF2-40B4-BE49-F238E27FC236}">
                <a16:creationId xmlns:a16="http://schemas.microsoft.com/office/drawing/2014/main" id="{417BBBA4-70FD-4555-AC00-6FB9F49A579C}"/>
              </a:ext>
            </a:extLst>
          </p:cNvPr>
          <p:cNvSpPr>
            <a:spLocks noGrp="1"/>
          </p:cNvSpPr>
          <p:nvPr>
            <p:ph type="ftr" sz="quarter" idx="3"/>
          </p:nvPr>
        </p:nvSpPr>
        <p:spPr/>
        <p:txBody>
          <a:bodyPr/>
          <a:lstStyle/>
          <a:p>
            <a:r>
              <a:rPr lang="en-US"/>
              <a:t>© AQA 2020</a:t>
            </a:r>
            <a:endParaRPr lang="en-US" dirty="0"/>
          </a:p>
        </p:txBody>
      </p:sp>
    </p:spTree>
    <p:extLst>
      <p:ext uri="{BB962C8B-B14F-4D97-AF65-F5344CB8AC3E}">
        <p14:creationId xmlns:p14="http://schemas.microsoft.com/office/powerpoint/2010/main" val="3832258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CC865-5AEB-442F-B173-6A1735987041}"/>
              </a:ext>
            </a:extLst>
          </p:cNvPr>
          <p:cNvSpPr>
            <a:spLocks noGrp="1"/>
          </p:cNvSpPr>
          <p:nvPr>
            <p:ph type="title"/>
          </p:nvPr>
        </p:nvSpPr>
        <p:spPr/>
        <p:txBody>
          <a:bodyPr/>
          <a:lstStyle/>
          <a:p>
            <a:r>
              <a:rPr lang="en-GB" dirty="0"/>
              <a:t>Activity 5: Applying a mark scheme</a:t>
            </a:r>
          </a:p>
        </p:txBody>
      </p:sp>
      <p:sp>
        <p:nvSpPr>
          <p:cNvPr id="3" name="Footer Placeholder 2">
            <a:extLst>
              <a:ext uri="{FF2B5EF4-FFF2-40B4-BE49-F238E27FC236}">
                <a16:creationId xmlns:a16="http://schemas.microsoft.com/office/drawing/2014/main" id="{C9C52E57-2F69-4291-944E-D3F70F0694C6}"/>
              </a:ext>
            </a:extLst>
          </p:cNvPr>
          <p:cNvSpPr>
            <a:spLocks noGrp="1"/>
          </p:cNvSpPr>
          <p:nvPr>
            <p:ph type="ftr" sz="quarter" idx="10"/>
          </p:nvPr>
        </p:nvSpPr>
        <p:spPr/>
        <p:txBody>
          <a:bodyPr/>
          <a:lstStyle/>
          <a:p>
            <a:r>
              <a:rPr lang="en-US"/>
              <a:t>© AQA 2020</a:t>
            </a:r>
            <a:endParaRPr lang="en-US" dirty="0"/>
          </a:p>
        </p:txBody>
      </p:sp>
      <p:sp>
        <p:nvSpPr>
          <p:cNvPr id="4" name="Slide Number Placeholder 3">
            <a:extLst>
              <a:ext uri="{FF2B5EF4-FFF2-40B4-BE49-F238E27FC236}">
                <a16:creationId xmlns:a16="http://schemas.microsoft.com/office/drawing/2014/main" id="{EDD79457-4E9A-4A59-B8C7-E5E2ABA3C21D}"/>
              </a:ext>
            </a:extLst>
          </p:cNvPr>
          <p:cNvSpPr>
            <a:spLocks noGrp="1"/>
          </p:cNvSpPr>
          <p:nvPr>
            <p:ph type="sldNum" sz="quarter" idx="4"/>
          </p:nvPr>
        </p:nvSpPr>
        <p:spPr/>
        <p:txBody>
          <a:bodyPr/>
          <a:lstStyle/>
          <a:p>
            <a:fld id="{9D4704D4-DAEA-4D4A-A9DC-4373E3AC7101}" type="slidenum">
              <a:rPr lang="en-GB" smtClean="0"/>
              <a:pPr/>
              <a:t>20</a:t>
            </a:fld>
            <a:endParaRPr lang="en-GB" dirty="0"/>
          </a:p>
        </p:txBody>
      </p:sp>
      <p:sp>
        <p:nvSpPr>
          <p:cNvPr id="5" name="Content Placeholder 4">
            <a:extLst>
              <a:ext uri="{FF2B5EF4-FFF2-40B4-BE49-F238E27FC236}">
                <a16:creationId xmlns:a16="http://schemas.microsoft.com/office/drawing/2014/main" id="{BF1FF2E5-6B40-47A7-B38E-4BF3F9852888}"/>
              </a:ext>
            </a:extLst>
          </p:cNvPr>
          <p:cNvSpPr>
            <a:spLocks noGrp="1"/>
          </p:cNvSpPr>
          <p:nvPr>
            <p:ph idx="1"/>
          </p:nvPr>
        </p:nvSpPr>
        <p:spPr/>
        <p:txBody>
          <a:bodyPr/>
          <a:lstStyle/>
          <a:p>
            <a:r>
              <a:rPr lang="en-GB" dirty="0"/>
              <a:t>AQA apply a consistent approach to marking calculations across all science awards. </a:t>
            </a:r>
          </a:p>
          <a:p>
            <a:r>
              <a:rPr lang="en-GB" dirty="0"/>
              <a:t>The mark scheme sets out the most common approach to the calculation but any correct method will gain credit.</a:t>
            </a:r>
          </a:p>
          <a:p>
            <a:r>
              <a:rPr lang="en-GB" dirty="0"/>
              <a:t>Students are awarded a mark for each step performed correctly, whether or not it’s seen by the examiner.</a:t>
            </a:r>
          </a:p>
          <a:p>
            <a:r>
              <a:rPr lang="en-GB" dirty="0"/>
              <a:t>It’s really important for students to show their working: there will be compensation marks for correct use of incorrectly calculated numbers from a previous step.</a:t>
            </a:r>
          </a:p>
          <a:p>
            <a:r>
              <a:rPr lang="en-GB" dirty="0"/>
              <a:t>‘Error carried forward’ applies to calculations only. It’s awarded when a number, incorrectly calculated from a previous question, is used correctly in a calculation.</a:t>
            </a:r>
          </a:p>
        </p:txBody>
      </p:sp>
    </p:spTree>
    <p:extLst>
      <p:ext uri="{BB962C8B-B14F-4D97-AF65-F5344CB8AC3E}">
        <p14:creationId xmlns:p14="http://schemas.microsoft.com/office/powerpoint/2010/main" val="39676961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BDF2A-7D41-49FF-978C-0DE69CB401F6}"/>
              </a:ext>
            </a:extLst>
          </p:cNvPr>
          <p:cNvSpPr>
            <a:spLocks noGrp="1"/>
          </p:cNvSpPr>
          <p:nvPr>
            <p:ph type="title"/>
          </p:nvPr>
        </p:nvSpPr>
        <p:spPr/>
        <p:txBody>
          <a:bodyPr/>
          <a:lstStyle/>
          <a:p>
            <a:r>
              <a:rPr lang="en-GB" dirty="0"/>
              <a:t>Activity 5: Applying a mark scheme</a:t>
            </a:r>
          </a:p>
        </p:txBody>
      </p:sp>
      <p:sp>
        <p:nvSpPr>
          <p:cNvPr id="3" name="Footer Placeholder 2">
            <a:extLst>
              <a:ext uri="{FF2B5EF4-FFF2-40B4-BE49-F238E27FC236}">
                <a16:creationId xmlns:a16="http://schemas.microsoft.com/office/drawing/2014/main" id="{B414BCF1-895D-4470-859F-ECB0E01F812A}"/>
              </a:ext>
            </a:extLst>
          </p:cNvPr>
          <p:cNvSpPr>
            <a:spLocks noGrp="1"/>
          </p:cNvSpPr>
          <p:nvPr>
            <p:ph type="ftr" sz="quarter" idx="10"/>
          </p:nvPr>
        </p:nvSpPr>
        <p:spPr/>
        <p:txBody>
          <a:bodyPr/>
          <a:lstStyle/>
          <a:p>
            <a:r>
              <a:rPr lang="en-US"/>
              <a:t>© AQA 2020</a:t>
            </a:r>
            <a:endParaRPr lang="en-US" dirty="0"/>
          </a:p>
        </p:txBody>
      </p:sp>
      <p:sp>
        <p:nvSpPr>
          <p:cNvPr id="4" name="Slide Number Placeholder 3">
            <a:extLst>
              <a:ext uri="{FF2B5EF4-FFF2-40B4-BE49-F238E27FC236}">
                <a16:creationId xmlns:a16="http://schemas.microsoft.com/office/drawing/2014/main" id="{3591B24F-A55F-492D-B93A-FEAC8BBA4C51}"/>
              </a:ext>
            </a:extLst>
          </p:cNvPr>
          <p:cNvSpPr>
            <a:spLocks noGrp="1"/>
          </p:cNvSpPr>
          <p:nvPr>
            <p:ph type="sldNum" sz="quarter" idx="4"/>
          </p:nvPr>
        </p:nvSpPr>
        <p:spPr/>
        <p:txBody>
          <a:bodyPr/>
          <a:lstStyle/>
          <a:p>
            <a:fld id="{9D4704D4-DAEA-4D4A-A9DC-4373E3AC7101}" type="slidenum">
              <a:rPr lang="en-GB" smtClean="0"/>
              <a:pPr/>
              <a:t>21</a:t>
            </a:fld>
            <a:endParaRPr lang="en-GB" dirty="0"/>
          </a:p>
        </p:txBody>
      </p:sp>
      <p:sp>
        <p:nvSpPr>
          <p:cNvPr id="5" name="Content Placeholder 4">
            <a:extLst>
              <a:ext uri="{FF2B5EF4-FFF2-40B4-BE49-F238E27FC236}">
                <a16:creationId xmlns:a16="http://schemas.microsoft.com/office/drawing/2014/main" id="{26A8D1BD-7E4A-4B1D-979B-A1682511E83C}"/>
              </a:ext>
            </a:extLst>
          </p:cNvPr>
          <p:cNvSpPr>
            <a:spLocks noGrp="1"/>
          </p:cNvSpPr>
          <p:nvPr>
            <p:ph idx="1"/>
          </p:nvPr>
        </p:nvSpPr>
        <p:spPr/>
        <p:txBody>
          <a:bodyPr/>
          <a:lstStyle/>
          <a:p>
            <a:r>
              <a:rPr lang="en-GB" dirty="0"/>
              <a:t>Look at the examples on pages 23–40 of the </a:t>
            </a:r>
            <a:r>
              <a:rPr lang="en-GB" i="1" dirty="0"/>
              <a:t>Activities booklet. </a:t>
            </a:r>
            <a:endParaRPr lang="en-GB" dirty="0"/>
          </a:p>
          <a:p>
            <a:r>
              <a:rPr lang="en-GB" dirty="0"/>
              <a:t>Using the mark scheme provided, mark the student responses showing where you award each marking point.</a:t>
            </a:r>
          </a:p>
          <a:p>
            <a:r>
              <a:rPr lang="en-GB" dirty="0"/>
              <a:t>Discuss with the group where the marks were awarded and address any misconceptions teachers may have about how calculations are awarded marks.</a:t>
            </a:r>
          </a:p>
          <a:p>
            <a:r>
              <a:rPr lang="en-GB" dirty="0"/>
              <a:t>Compare your marking to the examiner reports and commentaries for Activity 5 found in the Appendix.</a:t>
            </a:r>
          </a:p>
          <a:p>
            <a:pPr marL="0" indent="0">
              <a:buNone/>
            </a:pPr>
            <a:endParaRPr lang="en-GB" dirty="0"/>
          </a:p>
          <a:p>
            <a:endParaRPr lang="en-GB" dirty="0"/>
          </a:p>
        </p:txBody>
      </p:sp>
    </p:spTree>
    <p:extLst>
      <p:ext uri="{BB962C8B-B14F-4D97-AF65-F5344CB8AC3E}">
        <p14:creationId xmlns:p14="http://schemas.microsoft.com/office/powerpoint/2010/main" val="20301332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8C2B3-158C-41E6-A49A-132B6CB57B5B}"/>
              </a:ext>
            </a:extLst>
          </p:cNvPr>
          <p:cNvSpPr>
            <a:spLocks noGrp="1"/>
          </p:cNvSpPr>
          <p:nvPr>
            <p:ph type="title"/>
          </p:nvPr>
        </p:nvSpPr>
        <p:spPr/>
        <p:txBody>
          <a:bodyPr/>
          <a:lstStyle/>
          <a:p>
            <a:r>
              <a:rPr lang="en-GB" dirty="0"/>
              <a:t>Activity 6: Assessment principles </a:t>
            </a:r>
          </a:p>
        </p:txBody>
      </p:sp>
      <p:sp>
        <p:nvSpPr>
          <p:cNvPr id="3" name="Footer Placeholder 2">
            <a:extLst>
              <a:ext uri="{FF2B5EF4-FFF2-40B4-BE49-F238E27FC236}">
                <a16:creationId xmlns:a16="http://schemas.microsoft.com/office/drawing/2014/main" id="{53C36B68-18FD-4E7A-9ED5-6294B3C4D1A3}"/>
              </a:ext>
            </a:extLst>
          </p:cNvPr>
          <p:cNvSpPr>
            <a:spLocks noGrp="1"/>
          </p:cNvSpPr>
          <p:nvPr>
            <p:ph type="ftr" sz="quarter" idx="10"/>
          </p:nvPr>
        </p:nvSpPr>
        <p:spPr/>
        <p:txBody>
          <a:bodyPr/>
          <a:lstStyle/>
          <a:p>
            <a:r>
              <a:rPr lang="en-US"/>
              <a:t>© AQA 2020</a:t>
            </a:r>
            <a:endParaRPr lang="en-US" dirty="0"/>
          </a:p>
        </p:txBody>
      </p:sp>
      <p:sp>
        <p:nvSpPr>
          <p:cNvPr id="4" name="Slide Number Placeholder 3">
            <a:extLst>
              <a:ext uri="{FF2B5EF4-FFF2-40B4-BE49-F238E27FC236}">
                <a16:creationId xmlns:a16="http://schemas.microsoft.com/office/drawing/2014/main" id="{36925FDB-819C-4F5E-B9ED-EF0552B66969}"/>
              </a:ext>
            </a:extLst>
          </p:cNvPr>
          <p:cNvSpPr>
            <a:spLocks noGrp="1"/>
          </p:cNvSpPr>
          <p:nvPr>
            <p:ph type="sldNum" sz="quarter" idx="4"/>
          </p:nvPr>
        </p:nvSpPr>
        <p:spPr/>
        <p:txBody>
          <a:bodyPr/>
          <a:lstStyle/>
          <a:p>
            <a:fld id="{9D4704D4-DAEA-4D4A-A9DC-4373E3AC7101}" type="slidenum">
              <a:rPr lang="en-GB" smtClean="0"/>
              <a:pPr/>
              <a:t>22</a:t>
            </a:fld>
            <a:endParaRPr lang="en-GB" dirty="0"/>
          </a:p>
        </p:txBody>
      </p:sp>
      <p:sp>
        <p:nvSpPr>
          <p:cNvPr id="5" name="Content Placeholder 4">
            <a:extLst>
              <a:ext uri="{FF2B5EF4-FFF2-40B4-BE49-F238E27FC236}">
                <a16:creationId xmlns:a16="http://schemas.microsoft.com/office/drawing/2014/main" id="{488BDAC5-37E4-4E3E-9BD9-93E079E373A2}"/>
              </a:ext>
            </a:extLst>
          </p:cNvPr>
          <p:cNvSpPr>
            <a:spLocks noGrp="1"/>
          </p:cNvSpPr>
          <p:nvPr>
            <p:ph idx="1"/>
          </p:nvPr>
        </p:nvSpPr>
        <p:spPr>
          <a:xfrm>
            <a:off x="540000" y="1731600"/>
            <a:ext cx="8045200" cy="4855817"/>
          </a:xfrm>
        </p:spPr>
        <p:txBody>
          <a:bodyPr/>
          <a:lstStyle/>
          <a:p>
            <a:r>
              <a:rPr lang="en-GB" dirty="0"/>
              <a:t>For some maths skills it is possible to see the progression in demand in terms of the level of the operation that students are expected to perform at.</a:t>
            </a:r>
          </a:p>
          <a:p>
            <a:r>
              <a:rPr lang="en-GB" dirty="0"/>
              <a:t>For other skills the level of demand changes due to the complexity of the figures used and the context it is placed. </a:t>
            </a:r>
          </a:p>
          <a:p>
            <a:endParaRPr lang="en-GB" dirty="0"/>
          </a:p>
          <a:p>
            <a:endParaRPr lang="en-GB" dirty="0"/>
          </a:p>
        </p:txBody>
      </p:sp>
    </p:spTree>
    <p:extLst>
      <p:ext uri="{BB962C8B-B14F-4D97-AF65-F5344CB8AC3E}">
        <p14:creationId xmlns:p14="http://schemas.microsoft.com/office/powerpoint/2010/main" val="3046829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6: Assessment principles </a:t>
            </a:r>
          </a:p>
        </p:txBody>
      </p:sp>
      <p:sp>
        <p:nvSpPr>
          <p:cNvPr id="3" name="Content Placeholder 2"/>
          <p:cNvSpPr>
            <a:spLocks noGrp="1"/>
          </p:cNvSpPr>
          <p:nvPr>
            <p:ph idx="1"/>
          </p:nvPr>
        </p:nvSpPr>
        <p:spPr/>
        <p:txBody>
          <a:bodyPr/>
          <a:lstStyle/>
          <a:p>
            <a:pPr marL="0" lvl="0" indent="0">
              <a:buNone/>
            </a:pPr>
            <a:r>
              <a:rPr lang="en-GB" dirty="0"/>
              <a:t>For each of the skill areas complete the following steps:</a:t>
            </a:r>
          </a:p>
          <a:p>
            <a:pPr marL="457200" lvl="0" indent="-457200">
              <a:buAutoNum type="arabicPeriod"/>
            </a:pPr>
            <a:r>
              <a:rPr lang="en-GB" dirty="0"/>
              <a:t>Familiarise yourselves with the design principles and the typical exam requirement needed for each level of demand.</a:t>
            </a:r>
          </a:p>
          <a:p>
            <a:pPr marL="457200" lvl="0" indent="-457200">
              <a:buAutoNum type="arabicPeriod"/>
            </a:pPr>
            <a:r>
              <a:rPr lang="en-GB" dirty="0"/>
              <a:t>Mark the student responses for each skill in the </a:t>
            </a:r>
            <a:r>
              <a:rPr lang="en-GB" i="1" dirty="0"/>
              <a:t>Activities booklet  </a:t>
            </a:r>
            <a:r>
              <a:rPr lang="en-GB" dirty="0"/>
              <a:t>and discuss:</a:t>
            </a:r>
          </a:p>
          <a:p>
            <a:pPr lvl="1"/>
            <a:r>
              <a:rPr lang="en-GB" dirty="0"/>
              <a:t>what level of demand the question is and why</a:t>
            </a:r>
          </a:p>
          <a:p>
            <a:pPr lvl="1"/>
            <a:r>
              <a:rPr lang="en-GB" dirty="0"/>
              <a:t>what the common errors are</a:t>
            </a:r>
          </a:p>
          <a:p>
            <a:pPr lvl="1"/>
            <a:r>
              <a:rPr lang="en-GB" dirty="0"/>
              <a:t>what possible strategies you could use with the students to overcome them.  </a:t>
            </a:r>
          </a:p>
          <a:p>
            <a:endParaRPr lang="en-GB"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23</a:t>
            </a:fld>
            <a:endParaRPr lang="en-GB" dirty="0"/>
          </a:p>
        </p:txBody>
      </p:sp>
      <p:sp>
        <p:nvSpPr>
          <p:cNvPr id="5" name="Footer Placeholder 4"/>
          <p:cNvSpPr>
            <a:spLocks noGrp="1"/>
          </p:cNvSpPr>
          <p:nvPr>
            <p:ph type="ftr" sz="quarter" idx="3"/>
          </p:nvPr>
        </p:nvSpPr>
        <p:spPr/>
        <p:txBody>
          <a:bodyPr/>
          <a:lstStyle/>
          <a:p>
            <a:r>
              <a:rPr lang="en-US"/>
              <a:t>© AQA 2020</a:t>
            </a:r>
            <a:endParaRPr lang="en-US" dirty="0"/>
          </a:p>
        </p:txBody>
      </p:sp>
    </p:spTree>
    <p:extLst>
      <p:ext uri="{BB962C8B-B14F-4D97-AF65-F5344CB8AC3E}">
        <p14:creationId xmlns:p14="http://schemas.microsoft.com/office/powerpoint/2010/main" val="4214907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178B0-1019-4EF5-A85E-EAC6DB8929A5}"/>
              </a:ext>
            </a:extLst>
          </p:cNvPr>
          <p:cNvSpPr>
            <a:spLocks noGrp="1"/>
          </p:cNvSpPr>
          <p:nvPr>
            <p:ph type="title"/>
          </p:nvPr>
        </p:nvSpPr>
        <p:spPr/>
        <p:txBody>
          <a:bodyPr/>
          <a:lstStyle/>
          <a:p>
            <a:r>
              <a:rPr lang="en-GB" dirty="0"/>
              <a:t>Activity 6: Discussion </a:t>
            </a:r>
          </a:p>
        </p:txBody>
      </p:sp>
      <p:sp>
        <p:nvSpPr>
          <p:cNvPr id="3" name="Footer Placeholder 2">
            <a:extLst>
              <a:ext uri="{FF2B5EF4-FFF2-40B4-BE49-F238E27FC236}">
                <a16:creationId xmlns:a16="http://schemas.microsoft.com/office/drawing/2014/main" id="{98B3B360-DAAF-4DA0-9427-2BE912B0BCA7}"/>
              </a:ext>
            </a:extLst>
          </p:cNvPr>
          <p:cNvSpPr>
            <a:spLocks noGrp="1"/>
          </p:cNvSpPr>
          <p:nvPr>
            <p:ph type="ftr" sz="quarter" idx="10"/>
          </p:nvPr>
        </p:nvSpPr>
        <p:spPr/>
        <p:txBody>
          <a:bodyPr/>
          <a:lstStyle/>
          <a:p>
            <a:r>
              <a:rPr lang="en-US"/>
              <a:t>© AQA 2020</a:t>
            </a:r>
            <a:endParaRPr lang="en-US" dirty="0"/>
          </a:p>
        </p:txBody>
      </p:sp>
      <p:sp>
        <p:nvSpPr>
          <p:cNvPr id="4" name="Slide Number Placeholder 3">
            <a:extLst>
              <a:ext uri="{FF2B5EF4-FFF2-40B4-BE49-F238E27FC236}">
                <a16:creationId xmlns:a16="http://schemas.microsoft.com/office/drawing/2014/main" id="{10D2A705-02DD-4BED-B36E-1DC2D66EB6B4}"/>
              </a:ext>
            </a:extLst>
          </p:cNvPr>
          <p:cNvSpPr>
            <a:spLocks noGrp="1"/>
          </p:cNvSpPr>
          <p:nvPr>
            <p:ph type="sldNum" sz="quarter" idx="4"/>
          </p:nvPr>
        </p:nvSpPr>
        <p:spPr/>
        <p:txBody>
          <a:bodyPr/>
          <a:lstStyle/>
          <a:p>
            <a:fld id="{9D4704D4-DAEA-4D4A-A9DC-4373E3AC7101}" type="slidenum">
              <a:rPr lang="en-GB" smtClean="0"/>
              <a:pPr/>
              <a:t>24</a:t>
            </a:fld>
            <a:endParaRPr lang="en-GB" dirty="0"/>
          </a:p>
        </p:txBody>
      </p:sp>
      <p:sp>
        <p:nvSpPr>
          <p:cNvPr id="5" name="Content Placeholder 4">
            <a:extLst>
              <a:ext uri="{FF2B5EF4-FFF2-40B4-BE49-F238E27FC236}">
                <a16:creationId xmlns:a16="http://schemas.microsoft.com/office/drawing/2014/main" id="{C3BC4E54-434C-4865-93DA-9FD3617DB4C3}"/>
              </a:ext>
            </a:extLst>
          </p:cNvPr>
          <p:cNvSpPr>
            <a:spLocks noGrp="1"/>
          </p:cNvSpPr>
          <p:nvPr>
            <p:ph idx="1"/>
          </p:nvPr>
        </p:nvSpPr>
        <p:spPr/>
        <p:txBody>
          <a:bodyPr/>
          <a:lstStyle/>
          <a:p>
            <a:pPr lvl="0"/>
            <a:r>
              <a:rPr lang="en-GB" dirty="0"/>
              <a:t>Having completed all the skill areas, think about each of your different teaching sets. </a:t>
            </a:r>
          </a:p>
          <a:p>
            <a:pPr lvl="0"/>
            <a:r>
              <a:rPr lang="en-GB" dirty="0"/>
              <a:t>Discuss what the appropriate learning would be for them to ensure concrete learning and progression.</a:t>
            </a:r>
          </a:p>
          <a:p>
            <a:endParaRPr lang="en-GB" dirty="0"/>
          </a:p>
        </p:txBody>
      </p:sp>
    </p:spTree>
    <p:extLst>
      <p:ext uri="{BB962C8B-B14F-4D97-AF65-F5344CB8AC3E}">
        <p14:creationId xmlns:p14="http://schemas.microsoft.com/office/powerpoint/2010/main" val="7416792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Group reflection: Questions for discussion</a:t>
            </a:r>
          </a:p>
        </p:txBody>
      </p:sp>
      <p:sp>
        <p:nvSpPr>
          <p:cNvPr id="3" name="Content Placeholder 2"/>
          <p:cNvSpPr>
            <a:spLocks noGrp="1"/>
          </p:cNvSpPr>
          <p:nvPr>
            <p:ph idx="1"/>
          </p:nvPr>
        </p:nvSpPr>
        <p:spPr/>
        <p:txBody>
          <a:bodyPr/>
          <a:lstStyle/>
          <a:p>
            <a:pPr marL="0" indent="0">
              <a:buNone/>
            </a:pPr>
            <a:r>
              <a:rPr lang="en-GB" dirty="0"/>
              <a:t>Having carried out this training, discuss what actions you can put in place to: </a:t>
            </a:r>
          </a:p>
          <a:p>
            <a:r>
              <a:rPr lang="en-GB" dirty="0"/>
              <a:t>support members of your department with approaches to teaching maths skills </a:t>
            </a:r>
          </a:p>
          <a:p>
            <a:r>
              <a:rPr lang="en-GB" dirty="0"/>
              <a:t>work more closely with your maths department </a:t>
            </a:r>
          </a:p>
          <a:p>
            <a:r>
              <a:rPr lang="en-GB" dirty="0"/>
              <a:t>produce new materials to use with students </a:t>
            </a:r>
          </a:p>
          <a:p>
            <a:r>
              <a:rPr lang="en-GB" dirty="0"/>
              <a:t>Improve your SOW.    </a:t>
            </a:r>
          </a:p>
          <a:p>
            <a:endParaRPr lang="en-GB" dirty="0"/>
          </a:p>
          <a:p>
            <a:pPr marL="0" indent="0">
              <a:buNone/>
            </a:pPr>
            <a:endParaRPr lang="en-GB" dirty="0"/>
          </a:p>
        </p:txBody>
      </p:sp>
      <p:sp>
        <p:nvSpPr>
          <p:cNvPr id="4" name="Footer Placeholder 3"/>
          <p:cNvSpPr>
            <a:spLocks noGrp="1"/>
          </p:cNvSpPr>
          <p:nvPr>
            <p:ph type="ftr" sz="quarter" idx="11"/>
          </p:nvPr>
        </p:nvSpPr>
        <p:spPr/>
        <p:txBody>
          <a:bodyPr/>
          <a:lstStyle/>
          <a:p>
            <a:r>
              <a:rPr lang="en-US"/>
              <a:t>© AQA 2020</a:t>
            </a:r>
            <a:endParaRPr lang="en-US" dirty="0"/>
          </a:p>
        </p:txBody>
      </p:sp>
      <p:sp>
        <p:nvSpPr>
          <p:cNvPr id="5" name="Slide Number Placeholder 4"/>
          <p:cNvSpPr>
            <a:spLocks noGrp="1"/>
          </p:cNvSpPr>
          <p:nvPr>
            <p:ph type="sldNum" sz="quarter" idx="4"/>
          </p:nvPr>
        </p:nvSpPr>
        <p:spPr/>
        <p:txBody>
          <a:bodyPr/>
          <a:lstStyle/>
          <a:p>
            <a:fld id="{9D4704D4-DAEA-4D4A-A9DC-4373E3AC7101}" type="slidenum">
              <a:rPr lang="en-GB" smtClean="0"/>
              <a:pPr/>
              <a:t>25</a:t>
            </a:fld>
            <a:endParaRPr lang="en-GB" dirty="0"/>
          </a:p>
        </p:txBody>
      </p:sp>
    </p:spTree>
    <p:extLst>
      <p:ext uri="{BB962C8B-B14F-4D97-AF65-F5344CB8AC3E}">
        <p14:creationId xmlns:p14="http://schemas.microsoft.com/office/powerpoint/2010/main" val="1892059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Get in touch</a:t>
            </a:r>
          </a:p>
        </p:txBody>
      </p:sp>
      <p:sp>
        <p:nvSpPr>
          <p:cNvPr id="3" name="Footer Placeholder 2"/>
          <p:cNvSpPr>
            <a:spLocks noGrp="1"/>
          </p:cNvSpPr>
          <p:nvPr>
            <p:ph type="ftr" sz="quarter" idx="11"/>
          </p:nvPr>
        </p:nvSpPr>
        <p:spPr/>
        <p:txBody>
          <a:bodyPr/>
          <a:lstStyle/>
          <a:p>
            <a:r>
              <a:rPr lang="en-US"/>
              <a:t>© AQA 2020</a:t>
            </a:r>
            <a:endParaRPr lang="en-US" dirty="0"/>
          </a:p>
        </p:txBody>
      </p:sp>
      <p:sp>
        <p:nvSpPr>
          <p:cNvPr id="5" name="Content Placeholder 4"/>
          <p:cNvSpPr>
            <a:spLocks noGrp="1"/>
          </p:cNvSpPr>
          <p:nvPr>
            <p:ph idx="1"/>
          </p:nvPr>
        </p:nvSpPr>
        <p:spPr>
          <a:xfrm>
            <a:off x="540000" y="1731713"/>
            <a:ext cx="4114838" cy="4406804"/>
          </a:xfrm>
        </p:spPr>
        <p:txBody>
          <a:bodyPr/>
          <a:lstStyle/>
          <a:p>
            <a:pPr marL="0" indent="0">
              <a:buNone/>
            </a:pPr>
            <a:r>
              <a:rPr lang="en-GB" dirty="0"/>
              <a:t>Our friendly team will be happy to support you between 8am and 5pm, Monday to Friday.</a:t>
            </a:r>
          </a:p>
          <a:p>
            <a:pPr marL="0" indent="0">
              <a:buNone/>
            </a:pPr>
            <a:endParaRPr lang="fr-FR" dirty="0"/>
          </a:p>
          <a:p>
            <a:pPr marL="0" indent="0">
              <a:buNone/>
            </a:pPr>
            <a:r>
              <a:rPr lang="fr-FR" dirty="0"/>
              <a:t>Tel: 01483 477 756</a:t>
            </a:r>
          </a:p>
          <a:p>
            <a:pPr marL="0" indent="0">
              <a:buNone/>
            </a:pPr>
            <a:r>
              <a:rPr lang="fr-FR" dirty="0"/>
              <a:t>Email:</a:t>
            </a:r>
          </a:p>
          <a:p>
            <a:pPr marL="0" indent="0">
              <a:buNone/>
            </a:pPr>
            <a:r>
              <a:rPr lang="en-GB" u="sng" dirty="0">
                <a:solidFill>
                  <a:srgbClr val="2F71AC"/>
                </a:solidFill>
                <a:hlinkClick r:id="rId3"/>
              </a:rPr>
              <a:t>gcsescience@aqa.org.uk</a:t>
            </a:r>
            <a:endParaRPr lang="fr-FR" dirty="0"/>
          </a:p>
          <a:p>
            <a:pPr marL="0" indent="0">
              <a:buNone/>
            </a:pPr>
            <a:endParaRPr lang="en-GB" dirty="0"/>
          </a:p>
          <a:p>
            <a:pPr marL="0" indent="0">
              <a:buNone/>
            </a:pPr>
            <a:r>
              <a:rPr lang="en-GB" dirty="0">
                <a:hlinkClick r:id="rId4"/>
              </a:rPr>
              <a:t>aqa.org.uk</a:t>
            </a:r>
            <a:endParaRPr lang="en-GB" dirty="0"/>
          </a:p>
          <a:p>
            <a:pPr marL="0" indent="0">
              <a:buNone/>
            </a:pPr>
            <a:endParaRPr lang="en-GB" dirty="0"/>
          </a:p>
          <a:p>
            <a:pPr marL="0" indent="0">
              <a:buNone/>
            </a:pPr>
            <a:endParaRPr lang="en-GB" dirty="0"/>
          </a:p>
        </p:txBody>
      </p:sp>
      <p:sp>
        <p:nvSpPr>
          <p:cNvPr id="2" name="Slide Number Placeholder 1"/>
          <p:cNvSpPr>
            <a:spLocks noGrp="1"/>
          </p:cNvSpPr>
          <p:nvPr>
            <p:ph type="sldNum" sz="quarter" idx="4"/>
          </p:nvPr>
        </p:nvSpPr>
        <p:spPr/>
        <p:txBody>
          <a:bodyPr/>
          <a:lstStyle/>
          <a:p>
            <a:fld id="{9D4704D4-DAEA-4D4A-A9DC-4373E3AC7101}" type="slidenum">
              <a:rPr lang="en-GB" smtClean="0"/>
              <a:pPr/>
              <a:t>26</a:t>
            </a:fld>
            <a:endParaRPr lang="en-GB" dirty="0"/>
          </a:p>
        </p:txBody>
      </p:sp>
    </p:spTree>
    <p:extLst>
      <p:ext uri="{BB962C8B-B14F-4D97-AF65-F5344CB8AC3E}">
        <p14:creationId xmlns:p14="http://schemas.microsoft.com/office/powerpoint/2010/main" val="20881766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Thank you</a:t>
            </a:r>
          </a:p>
        </p:txBody>
      </p:sp>
      <p:sp>
        <p:nvSpPr>
          <p:cNvPr id="3" name="Footer Placeholder 2"/>
          <p:cNvSpPr>
            <a:spLocks noGrp="1"/>
          </p:cNvSpPr>
          <p:nvPr>
            <p:ph type="ftr" sz="quarter" idx="11"/>
          </p:nvPr>
        </p:nvSpPr>
        <p:spPr/>
        <p:txBody>
          <a:bodyPr/>
          <a:lstStyle/>
          <a:p>
            <a:r>
              <a:rPr lang="en-US" dirty="0"/>
              <a:t>© AQA 2020. All rights reserved.</a:t>
            </a:r>
          </a:p>
        </p:txBody>
      </p:sp>
      <p:sp>
        <p:nvSpPr>
          <p:cNvPr id="4" name="Slide Number Placeholder 3"/>
          <p:cNvSpPr>
            <a:spLocks noGrp="1"/>
          </p:cNvSpPr>
          <p:nvPr>
            <p:ph type="sldNum" sz="quarter" idx="10"/>
          </p:nvPr>
        </p:nvSpPr>
        <p:spPr/>
        <p:txBody>
          <a:bodyPr/>
          <a:lstStyle/>
          <a:p>
            <a:fld id="{9D4704D4-DAEA-4D4A-A9DC-4373E3AC7101}" type="slidenum">
              <a:rPr lang="en-GB" smtClean="0"/>
              <a:pPr/>
              <a:t>27</a:t>
            </a:fld>
            <a:endParaRPr lang="en-GB" dirty="0"/>
          </a:p>
        </p:txBody>
      </p:sp>
      <p:sp>
        <p:nvSpPr>
          <p:cNvPr id="5" name="TextBox 4">
            <a:extLst>
              <a:ext uri="{FF2B5EF4-FFF2-40B4-BE49-F238E27FC236}">
                <a16:creationId xmlns:a16="http://schemas.microsoft.com/office/drawing/2014/main" id="{4B064D0D-9AF2-4C21-80A6-A5F5366532E3}"/>
              </a:ext>
            </a:extLst>
          </p:cNvPr>
          <p:cNvSpPr txBox="1"/>
          <p:nvPr/>
        </p:nvSpPr>
        <p:spPr>
          <a:xfrm>
            <a:off x="540000" y="3018674"/>
            <a:ext cx="8045200" cy="1107996"/>
          </a:xfrm>
          <a:prstGeom prst="rect">
            <a:avLst/>
          </a:prstGeom>
          <a:noFill/>
        </p:spPr>
        <p:txBody>
          <a:bodyPr wrap="square" lIns="0" tIns="0" rIns="0" bIns="0" rtlCol="0">
            <a:spAutoFit/>
          </a:bodyPr>
          <a:lstStyle/>
          <a:p>
            <a:r>
              <a:rPr lang="en-GB" sz="2400" dirty="0"/>
              <a:t>If you have enjoyed this training pack</a:t>
            </a:r>
            <a:br>
              <a:rPr lang="en-GB" sz="2400" dirty="0"/>
            </a:br>
            <a:endParaRPr lang="en-GB" sz="2400" dirty="0"/>
          </a:p>
          <a:p>
            <a:r>
              <a:rPr lang="en-GB" sz="2400" dirty="0"/>
              <a:t>Please </a:t>
            </a:r>
            <a:r>
              <a:rPr lang="en-GB" sz="2400" u="sng" dirty="0">
                <a:hlinkClick r:id="rId3"/>
              </a:rPr>
              <a:t>share it</a:t>
            </a:r>
            <a:endParaRPr lang="en-GB" sz="2400" dirty="0"/>
          </a:p>
        </p:txBody>
      </p:sp>
    </p:spTree>
    <p:extLst>
      <p:ext uri="{BB962C8B-B14F-4D97-AF65-F5344CB8AC3E}">
        <p14:creationId xmlns:p14="http://schemas.microsoft.com/office/powerpoint/2010/main" val="690332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Regulatory requirements</a:t>
            </a:r>
          </a:p>
        </p:txBody>
      </p:sp>
      <p:sp>
        <p:nvSpPr>
          <p:cNvPr id="3" name="Footer Placeholder 2"/>
          <p:cNvSpPr>
            <a:spLocks noGrp="1"/>
          </p:cNvSpPr>
          <p:nvPr>
            <p:ph type="ftr" sz="quarter" idx="10"/>
          </p:nvPr>
        </p:nvSpPr>
        <p:spPr/>
        <p:txBody>
          <a:bodyPr/>
          <a:lstStyle/>
          <a:p>
            <a:r>
              <a:rPr lang="en-US"/>
              <a:t>© AQA 2020</a:t>
            </a:r>
            <a:endParaRPr lang="en-US" dirty="0"/>
          </a:p>
        </p:txBody>
      </p:sp>
      <p:sp>
        <p:nvSpPr>
          <p:cNvPr id="4" name="Content Placeholder 3"/>
          <p:cNvSpPr>
            <a:spLocks noGrp="1"/>
          </p:cNvSpPr>
          <p:nvPr>
            <p:ph idx="1"/>
          </p:nvPr>
        </p:nvSpPr>
        <p:spPr>
          <a:xfrm>
            <a:off x="540000" y="1731600"/>
            <a:ext cx="8045200" cy="5267325"/>
          </a:xfrm>
        </p:spPr>
        <p:txBody>
          <a:bodyPr/>
          <a:lstStyle/>
          <a:p>
            <a:pPr marL="0" indent="0">
              <a:buNone/>
            </a:pPr>
            <a:r>
              <a:rPr lang="en-GB" dirty="0"/>
              <a:t>Questions and tasks used to target mathematical skills are at a level of demand which:</a:t>
            </a:r>
          </a:p>
          <a:p>
            <a:pPr>
              <a:buClr>
                <a:schemeClr val="tx1"/>
              </a:buClr>
              <a:buSzPct val="100000"/>
              <a:buFont typeface="Arial" panose="020B0604020202020204" pitchFamily="34" charset="0"/>
              <a:buChar char="•"/>
            </a:pPr>
            <a:r>
              <a:rPr lang="en-GB" dirty="0"/>
              <a:t>on the Foundation tier is </a:t>
            </a:r>
            <a:r>
              <a:rPr lang="en-GB" b="1" dirty="0"/>
              <a:t>not lower than</a:t>
            </a:r>
            <a:r>
              <a:rPr lang="en-GB" dirty="0"/>
              <a:t> Key Stage 3 maths </a:t>
            </a:r>
          </a:p>
          <a:p>
            <a:pPr>
              <a:buClr>
                <a:schemeClr val="tx1"/>
              </a:buClr>
              <a:buSzPct val="100000"/>
              <a:buFont typeface="Arial" panose="020B0604020202020204" pitchFamily="34" charset="0"/>
              <a:buChar char="•"/>
            </a:pPr>
            <a:r>
              <a:rPr lang="en-GB" dirty="0"/>
              <a:t>on the Higher tier is </a:t>
            </a:r>
            <a:r>
              <a:rPr lang="en-GB" b="1" dirty="0"/>
              <a:t>not lower than </a:t>
            </a:r>
            <a:r>
              <a:rPr lang="en-GB" dirty="0"/>
              <a:t>Foundation tier GCSE Maths (see </a:t>
            </a:r>
            <a:r>
              <a:rPr lang="en-GB" i="1" dirty="0">
                <a:hlinkClick r:id="rId3"/>
              </a:rPr>
              <a:t>GCSE Subject Level Conditions and Requirements for Combined Science</a:t>
            </a:r>
            <a:r>
              <a:rPr lang="en-GB" dirty="0"/>
              <a:t>.)</a:t>
            </a:r>
          </a:p>
          <a:p>
            <a:pPr>
              <a:buClr>
                <a:schemeClr val="tx1"/>
              </a:buClr>
              <a:buSzPct val="100000"/>
              <a:buFont typeface="Arial" panose="020B0604020202020204" pitchFamily="34" charset="0"/>
              <a:buChar char="•"/>
            </a:pPr>
            <a:r>
              <a:rPr lang="en-GB" dirty="0"/>
              <a:t>account for the following minimum percentage of marks:</a:t>
            </a:r>
          </a:p>
          <a:p>
            <a:pPr lvl="1">
              <a:buClr>
                <a:schemeClr val="tx2"/>
              </a:buClr>
              <a:buSzPct val="50000"/>
              <a:buFont typeface="Courier New" panose="02070309020205020404" pitchFamily="49" charset="0"/>
              <a:buChar char="o"/>
            </a:pPr>
            <a:r>
              <a:rPr lang="en-GB" dirty="0"/>
              <a:t>GCSE Biology 10% </a:t>
            </a:r>
          </a:p>
          <a:p>
            <a:pPr lvl="1">
              <a:buClr>
                <a:schemeClr val="tx2"/>
              </a:buClr>
              <a:buSzPct val="50000"/>
              <a:buFont typeface="Courier New" panose="02070309020205020404" pitchFamily="49" charset="0"/>
              <a:buChar char="o"/>
            </a:pPr>
            <a:r>
              <a:rPr lang="en-GB" dirty="0"/>
              <a:t>GCSE Chemistry 20%</a:t>
            </a:r>
          </a:p>
          <a:p>
            <a:pPr lvl="1">
              <a:buClr>
                <a:schemeClr val="tx2"/>
              </a:buClr>
              <a:buSzPct val="50000"/>
              <a:buFont typeface="Courier New" panose="02070309020205020404" pitchFamily="49" charset="0"/>
              <a:buChar char="o"/>
            </a:pPr>
            <a:r>
              <a:rPr lang="en-GB" dirty="0"/>
              <a:t>GCSE Physics 30%</a:t>
            </a:r>
          </a:p>
          <a:p>
            <a:pPr lvl="1">
              <a:buClr>
                <a:schemeClr val="tx2"/>
              </a:buClr>
              <a:buSzPct val="50000"/>
              <a:buFont typeface="Courier New" panose="02070309020205020404" pitchFamily="49" charset="0"/>
              <a:buChar char="o"/>
            </a:pPr>
            <a:r>
              <a:rPr lang="en-GB" dirty="0"/>
              <a:t>GCSE Combined Science 20% (ratio of 1:2:3)</a:t>
            </a:r>
          </a:p>
          <a:p>
            <a:pPr lvl="1"/>
            <a:endParaRPr lang="en-GB" dirty="0"/>
          </a:p>
          <a:p>
            <a:endParaRPr lang="en-GB" dirty="0"/>
          </a:p>
        </p:txBody>
      </p:sp>
      <p:sp>
        <p:nvSpPr>
          <p:cNvPr id="5" name="Slide Number Placeholder 4">
            <a:extLst>
              <a:ext uri="{FF2B5EF4-FFF2-40B4-BE49-F238E27FC236}">
                <a16:creationId xmlns:a16="http://schemas.microsoft.com/office/drawing/2014/main" id="{078335E7-5C97-4B59-A963-90E3736FCCB1}"/>
              </a:ext>
            </a:extLst>
          </p:cNvPr>
          <p:cNvSpPr>
            <a:spLocks noGrp="1"/>
          </p:cNvSpPr>
          <p:nvPr>
            <p:ph type="sldNum" sz="quarter" idx="4"/>
          </p:nvPr>
        </p:nvSpPr>
        <p:spPr/>
        <p:txBody>
          <a:bodyPr/>
          <a:lstStyle/>
          <a:p>
            <a:fld id="{9D4704D4-DAEA-4D4A-A9DC-4373E3AC7101}" type="slidenum">
              <a:rPr lang="en-GB" smtClean="0"/>
              <a:pPr/>
              <a:t>3</a:t>
            </a:fld>
            <a:endParaRPr lang="en-GB" dirty="0"/>
          </a:p>
        </p:txBody>
      </p:sp>
    </p:spTree>
    <p:extLst>
      <p:ext uri="{BB962C8B-B14F-4D97-AF65-F5344CB8AC3E}">
        <p14:creationId xmlns:p14="http://schemas.microsoft.com/office/powerpoint/2010/main" val="3768602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C9AE552-6E9B-4912-9446-AE7DCD13EE6B}"/>
              </a:ext>
            </a:extLst>
          </p:cNvPr>
          <p:cNvPicPr>
            <a:picLocks noChangeAspect="1"/>
          </p:cNvPicPr>
          <p:nvPr/>
        </p:nvPicPr>
        <p:blipFill>
          <a:blip r:embed="rId3"/>
          <a:stretch>
            <a:fillRect/>
          </a:stretch>
        </p:blipFill>
        <p:spPr>
          <a:xfrm>
            <a:off x="5302299" y="1656016"/>
            <a:ext cx="3282901" cy="4548765"/>
          </a:xfrm>
          <a:prstGeom prst="rect">
            <a:avLst/>
          </a:prstGeom>
        </p:spPr>
      </p:pic>
      <p:sp>
        <p:nvSpPr>
          <p:cNvPr id="2" name="Title 1"/>
          <p:cNvSpPr>
            <a:spLocks noGrp="1"/>
          </p:cNvSpPr>
          <p:nvPr>
            <p:ph type="title"/>
          </p:nvPr>
        </p:nvSpPr>
        <p:spPr/>
        <p:txBody>
          <a:bodyPr/>
          <a:lstStyle/>
          <a:p>
            <a:r>
              <a:rPr lang="en-GB" dirty="0"/>
              <a:t>DfE subject criteria: Mathematics skills</a:t>
            </a:r>
            <a:endParaRPr lang="en-GB" dirty="0">
              <a:solidFill>
                <a:srgbClr val="0070C0"/>
              </a:solidFill>
            </a:endParaRPr>
          </a:p>
        </p:txBody>
      </p:sp>
      <p:sp>
        <p:nvSpPr>
          <p:cNvPr id="4" name="Footer Placeholder 3"/>
          <p:cNvSpPr>
            <a:spLocks noGrp="1"/>
          </p:cNvSpPr>
          <p:nvPr>
            <p:ph type="ftr" sz="quarter" idx="11"/>
          </p:nvPr>
        </p:nvSpPr>
        <p:spPr/>
        <p:txBody>
          <a:bodyPr/>
          <a:lstStyle/>
          <a:p>
            <a:r>
              <a:rPr lang="en-US"/>
              <a:t>© AQA 2020</a:t>
            </a:r>
            <a:endParaRPr lang="en-US" dirty="0"/>
          </a:p>
        </p:txBody>
      </p:sp>
      <p:sp>
        <p:nvSpPr>
          <p:cNvPr id="5" name="Content Placeholder 4"/>
          <p:cNvSpPr>
            <a:spLocks noGrp="1"/>
          </p:cNvSpPr>
          <p:nvPr>
            <p:ph idx="1"/>
          </p:nvPr>
        </p:nvSpPr>
        <p:spPr>
          <a:xfrm>
            <a:off x="539999" y="1731600"/>
            <a:ext cx="3927225" cy="4338292"/>
          </a:xfrm>
        </p:spPr>
        <p:txBody>
          <a:bodyPr/>
          <a:lstStyle/>
          <a:p>
            <a:r>
              <a:rPr lang="en-GB" dirty="0"/>
              <a:t>Five broad areas</a:t>
            </a:r>
          </a:p>
          <a:p>
            <a:pPr lvl="1">
              <a:buClr>
                <a:schemeClr val="tx2"/>
              </a:buClr>
              <a:buSzPct val="50000"/>
              <a:buFont typeface="Courier New" panose="02070309020205020404" pitchFamily="49" charset="0"/>
              <a:buChar char="o"/>
            </a:pPr>
            <a:r>
              <a:rPr lang="en-GB" dirty="0"/>
              <a:t>Arithmetic and numerical computation</a:t>
            </a:r>
          </a:p>
          <a:p>
            <a:pPr lvl="1">
              <a:buClr>
                <a:schemeClr val="tx2"/>
              </a:buClr>
              <a:buSzPct val="50000"/>
              <a:buFont typeface="Courier New" panose="02070309020205020404" pitchFamily="49" charset="0"/>
              <a:buChar char="o"/>
            </a:pPr>
            <a:r>
              <a:rPr lang="en-GB" dirty="0"/>
              <a:t>Handling data</a:t>
            </a:r>
          </a:p>
          <a:p>
            <a:pPr lvl="1">
              <a:buClr>
                <a:schemeClr val="tx2"/>
              </a:buClr>
              <a:buSzPct val="50000"/>
              <a:buFont typeface="Courier New" panose="02070309020205020404" pitchFamily="49" charset="0"/>
              <a:buChar char="o"/>
            </a:pPr>
            <a:r>
              <a:rPr lang="en-GB" dirty="0"/>
              <a:t>Algebra</a:t>
            </a:r>
          </a:p>
          <a:p>
            <a:pPr lvl="1">
              <a:buClr>
                <a:schemeClr val="tx2"/>
              </a:buClr>
              <a:buSzPct val="50000"/>
              <a:buFont typeface="Courier New" panose="02070309020205020404" pitchFamily="49" charset="0"/>
              <a:buChar char="o"/>
            </a:pPr>
            <a:r>
              <a:rPr lang="en-GB" dirty="0"/>
              <a:t>Graphs</a:t>
            </a:r>
          </a:p>
          <a:p>
            <a:pPr lvl="1">
              <a:buClr>
                <a:schemeClr val="tx2"/>
              </a:buClr>
              <a:buSzPct val="50000"/>
              <a:buFont typeface="Courier New" panose="02070309020205020404" pitchFamily="49" charset="0"/>
              <a:buChar char="o"/>
            </a:pPr>
            <a:r>
              <a:rPr lang="en-GB" dirty="0"/>
              <a:t>Geometry and trigonometry</a:t>
            </a:r>
          </a:p>
          <a:p>
            <a:pPr marL="0" indent="0">
              <a:buNone/>
            </a:pPr>
            <a:r>
              <a:rPr lang="en-GB" dirty="0"/>
              <a:t>  </a:t>
            </a:r>
          </a:p>
        </p:txBody>
      </p:sp>
      <p:sp>
        <p:nvSpPr>
          <p:cNvPr id="3" name="Slide Number Placeholder 2">
            <a:extLst>
              <a:ext uri="{FF2B5EF4-FFF2-40B4-BE49-F238E27FC236}">
                <a16:creationId xmlns:a16="http://schemas.microsoft.com/office/drawing/2014/main" id="{F8FFF65F-E97E-482B-BA57-AAFB011D1A35}"/>
              </a:ext>
            </a:extLst>
          </p:cNvPr>
          <p:cNvSpPr>
            <a:spLocks noGrp="1"/>
          </p:cNvSpPr>
          <p:nvPr>
            <p:ph type="sldNum" sz="quarter" idx="4"/>
          </p:nvPr>
        </p:nvSpPr>
        <p:spPr/>
        <p:txBody>
          <a:bodyPr/>
          <a:lstStyle/>
          <a:p>
            <a:fld id="{9D4704D4-DAEA-4D4A-A9DC-4373E3AC7101}" type="slidenum">
              <a:rPr lang="en-GB" smtClean="0"/>
              <a:pPr/>
              <a:t>4</a:t>
            </a:fld>
            <a:endParaRPr lang="en-GB" dirty="0"/>
          </a:p>
        </p:txBody>
      </p:sp>
    </p:spTree>
    <p:extLst>
      <p:ext uri="{BB962C8B-B14F-4D97-AF65-F5344CB8AC3E}">
        <p14:creationId xmlns:p14="http://schemas.microsoft.com/office/powerpoint/2010/main" val="3510763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1a: Audit of maths skills</a:t>
            </a:r>
          </a:p>
        </p:txBody>
      </p:sp>
      <p:sp>
        <p:nvSpPr>
          <p:cNvPr id="5" name="Footer Placeholder 4"/>
          <p:cNvSpPr>
            <a:spLocks noGrp="1"/>
          </p:cNvSpPr>
          <p:nvPr>
            <p:ph type="ftr" sz="quarter" idx="3"/>
          </p:nvPr>
        </p:nvSpPr>
        <p:spPr/>
        <p:txBody>
          <a:bodyPr/>
          <a:lstStyle/>
          <a:p>
            <a:r>
              <a:rPr lang="en-US"/>
              <a:t>© AQA 2020</a:t>
            </a:r>
            <a:endParaRPr lang="en-US" dirty="0"/>
          </a:p>
        </p:txBody>
      </p:sp>
      <p:sp>
        <p:nvSpPr>
          <p:cNvPr id="3" name="Slide Number Placeholder 2"/>
          <p:cNvSpPr>
            <a:spLocks noGrp="1"/>
          </p:cNvSpPr>
          <p:nvPr>
            <p:ph type="sldNum" sz="quarter" idx="4"/>
          </p:nvPr>
        </p:nvSpPr>
        <p:spPr/>
        <p:txBody>
          <a:bodyPr/>
          <a:lstStyle/>
          <a:p>
            <a:fld id="{9D4704D4-DAEA-4D4A-A9DC-4373E3AC7101}" type="slidenum">
              <a:rPr lang="en-GB" smtClean="0"/>
              <a:pPr/>
              <a:t>5</a:t>
            </a:fld>
            <a:endParaRPr lang="en-GB" dirty="0"/>
          </a:p>
        </p:txBody>
      </p:sp>
      <p:sp>
        <p:nvSpPr>
          <p:cNvPr id="6" name="Content Placeholder 2"/>
          <p:cNvSpPr>
            <a:spLocks noGrp="1"/>
          </p:cNvSpPr>
          <p:nvPr>
            <p:ph idx="1"/>
          </p:nvPr>
        </p:nvSpPr>
        <p:spPr>
          <a:xfrm>
            <a:off x="540000" y="1731713"/>
            <a:ext cx="8045200" cy="4406804"/>
          </a:xfrm>
        </p:spPr>
        <p:txBody>
          <a:bodyPr/>
          <a:lstStyle/>
          <a:p>
            <a:r>
              <a:rPr lang="en-GB" b="1" dirty="0"/>
              <a:t>Individually</a:t>
            </a:r>
            <a:r>
              <a:rPr lang="en-GB" dirty="0"/>
              <a:t> consider each maths skill using the </a:t>
            </a:r>
            <a:r>
              <a:rPr lang="en-GB" i="1" dirty="0"/>
              <a:t>Teacher maths skills audit</a:t>
            </a:r>
            <a:r>
              <a:rPr lang="en-GB" dirty="0"/>
              <a:t> on page 5 of your </a:t>
            </a:r>
            <a:r>
              <a:rPr lang="en-GB" i="1" dirty="0"/>
              <a:t>Activities booklet.</a:t>
            </a:r>
            <a:endParaRPr lang="en-GB" dirty="0"/>
          </a:p>
          <a:p>
            <a:r>
              <a:rPr lang="en-GB" dirty="0"/>
              <a:t>Answer the following questions for each skill:</a:t>
            </a:r>
          </a:p>
          <a:p>
            <a:pPr lvl="1">
              <a:buClr>
                <a:schemeClr val="tx2"/>
              </a:buClr>
              <a:buSzPct val="50000"/>
              <a:buFont typeface="Courier New" panose="02070309020205020404" pitchFamily="49" charset="0"/>
              <a:buChar char="o"/>
            </a:pPr>
            <a:r>
              <a:rPr lang="en-GB" dirty="0"/>
              <a:t>how confident are you in teaching the underlying principles?</a:t>
            </a:r>
          </a:p>
          <a:p>
            <a:pPr lvl="1">
              <a:buClr>
                <a:schemeClr val="tx2"/>
              </a:buClr>
              <a:buSzPct val="50000"/>
              <a:buFont typeface="Courier New" panose="02070309020205020404" pitchFamily="49" charset="0"/>
              <a:buChar char="o"/>
            </a:pPr>
            <a:r>
              <a:rPr lang="en-GB" dirty="0"/>
              <a:t>could you differentiate your approach to teaching this skill to different ability groups?</a:t>
            </a:r>
          </a:p>
          <a:p>
            <a:pPr>
              <a:buClr>
                <a:schemeClr val="tx2"/>
              </a:buClr>
              <a:buSzPct val="100000"/>
            </a:pPr>
            <a:r>
              <a:rPr lang="en-GB" dirty="0"/>
              <a:t>Share your thoughts with the group.</a:t>
            </a:r>
            <a:br>
              <a:rPr lang="en-GB" dirty="0"/>
            </a:br>
            <a:endParaRPr lang="en-GB" dirty="0"/>
          </a:p>
          <a:p>
            <a:pPr marL="360000" lvl="1" indent="0">
              <a:buNone/>
            </a:pPr>
            <a:endParaRPr lang="en-GB" dirty="0"/>
          </a:p>
          <a:p>
            <a:pPr marL="360000" lvl="1" indent="0">
              <a:buNone/>
            </a:pPr>
            <a:br>
              <a:rPr lang="en-GB" dirty="0"/>
            </a:br>
            <a:endParaRPr lang="en-GB" dirty="0"/>
          </a:p>
        </p:txBody>
      </p:sp>
    </p:spTree>
    <p:extLst>
      <p:ext uri="{BB962C8B-B14F-4D97-AF65-F5344CB8AC3E}">
        <p14:creationId xmlns:p14="http://schemas.microsoft.com/office/powerpoint/2010/main" val="2940476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777BA-8478-4C7D-954A-1A4A344443C1}"/>
              </a:ext>
            </a:extLst>
          </p:cNvPr>
          <p:cNvSpPr>
            <a:spLocks noGrp="1"/>
          </p:cNvSpPr>
          <p:nvPr>
            <p:ph type="title"/>
          </p:nvPr>
        </p:nvSpPr>
        <p:spPr/>
        <p:txBody>
          <a:bodyPr/>
          <a:lstStyle/>
          <a:p>
            <a:r>
              <a:rPr lang="en-GB" dirty="0"/>
              <a:t>Activity 1b: Audit of maths skills/discussion </a:t>
            </a:r>
          </a:p>
        </p:txBody>
      </p:sp>
      <p:sp>
        <p:nvSpPr>
          <p:cNvPr id="3" name="Content Placeholder 2">
            <a:extLst>
              <a:ext uri="{FF2B5EF4-FFF2-40B4-BE49-F238E27FC236}">
                <a16:creationId xmlns:a16="http://schemas.microsoft.com/office/drawing/2014/main" id="{141F4601-B020-49DF-8320-18093409C49D}"/>
              </a:ext>
            </a:extLst>
          </p:cNvPr>
          <p:cNvSpPr>
            <a:spLocks noGrp="1"/>
          </p:cNvSpPr>
          <p:nvPr>
            <p:ph idx="1"/>
          </p:nvPr>
        </p:nvSpPr>
        <p:spPr/>
        <p:txBody>
          <a:bodyPr/>
          <a:lstStyle/>
          <a:p>
            <a:r>
              <a:rPr lang="en-GB" dirty="0"/>
              <a:t>As a group, consider your students’ performance in their mocks and topic tests. </a:t>
            </a:r>
          </a:p>
          <a:p>
            <a:r>
              <a:rPr lang="en-GB" dirty="0"/>
              <a:t>Identify which maths skills your students find challenging. </a:t>
            </a:r>
          </a:p>
          <a:p>
            <a:r>
              <a:rPr lang="en-GB" dirty="0"/>
              <a:t>If students have filled in the </a:t>
            </a:r>
            <a:r>
              <a:rPr lang="en-GB" i="1" dirty="0"/>
              <a:t>Student maths skills audit</a:t>
            </a:r>
            <a:r>
              <a:rPr lang="en-GB" dirty="0"/>
              <a:t>, this may provide some insight as well.</a:t>
            </a:r>
          </a:p>
          <a:p>
            <a:r>
              <a:rPr lang="en-GB" dirty="0"/>
              <a:t>You may want to do this for three broad ability groups. </a:t>
            </a:r>
          </a:p>
          <a:p>
            <a:r>
              <a:rPr lang="en-GB" dirty="0"/>
              <a:t>The next two slides list aspects of maths skills in science that have caused students issues in recent exams. You may want to refer to these when you consider your students’ performance. </a:t>
            </a:r>
            <a:br>
              <a:rPr lang="en-GB" dirty="0"/>
            </a:br>
            <a:endParaRPr lang="en-GB" dirty="0"/>
          </a:p>
          <a:p>
            <a:endParaRPr lang="en-GB" dirty="0"/>
          </a:p>
        </p:txBody>
      </p:sp>
      <p:sp>
        <p:nvSpPr>
          <p:cNvPr id="4" name="Slide Number Placeholder 3">
            <a:extLst>
              <a:ext uri="{FF2B5EF4-FFF2-40B4-BE49-F238E27FC236}">
                <a16:creationId xmlns:a16="http://schemas.microsoft.com/office/drawing/2014/main" id="{9FA9D7ED-057B-4DBF-94DF-2B46ECAAF3C6}"/>
              </a:ext>
            </a:extLst>
          </p:cNvPr>
          <p:cNvSpPr>
            <a:spLocks noGrp="1"/>
          </p:cNvSpPr>
          <p:nvPr>
            <p:ph type="sldNum" sz="quarter" idx="4"/>
          </p:nvPr>
        </p:nvSpPr>
        <p:spPr/>
        <p:txBody>
          <a:bodyPr/>
          <a:lstStyle/>
          <a:p>
            <a:fld id="{9D4704D4-DAEA-4D4A-A9DC-4373E3AC7101}" type="slidenum">
              <a:rPr lang="en-GB" smtClean="0"/>
              <a:pPr/>
              <a:t>6</a:t>
            </a:fld>
            <a:endParaRPr lang="en-GB" dirty="0"/>
          </a:p>
        </p:txBody>
      </p:sp>
      <p:sp>
        <p:nvSpPr>
          <p:cNvPr id="5" name="Footer Placeholder 4">
            <a:extLst>
              <a:ext uri="{FF2B5EF4-FFF2-40B4-BE49-F238E27FC236}">
                <a16:creationId xmlns:a16="http://schemas.microsoft.com/office/drawing/2014/main" id="{C1CB48EF-678F-45A3-B4EC-479E1EB0B70E}"/>
              </a:ext>
            </a:extLst>
          </p:cNvPr>
          <p:cNvSpPr>
            <a:spLocks noGrp="1"/>
          </p:cNvSpPr>
          <p:nvPr>
            <p:ph type="ftr" sz="quarter" idx="3"/>
          </p:nvPr>
        </p:nvSpPr>
        <p:spPr/>
        <p:txBody>
          <a:bodyPr/>
          <a:lstStyle/>
          <a:p>
            <a:r>
              <a:rPr lang="en-US"/>
              <a:t>© AQA 2020</a:t>
            </a:r>
            <a:endParaRPr lang="en-US" dirty="0"/>
          </a:p>
        </p:txBody>
      </p:sp>
    </p:spTree>
    <p:extLst>
      <p:ext uri="{BB962C8B-B14F-4D97-AF65-F5344CB8AC3E}">
        <p14:creationId xmlns:p14="http://schemas.microsoft.com/office/powerpoint/2010/main" val="636893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1: Audit of maths skills</a:t>
            </a:r>
          </a:p>
        </p:txBody>
      </p:sp>
      <p:sp>
        <p:nvSpPr>
          <p:cNvPr id="3" name="Content Placeholder 2"/>
          <p:cNvSpPr>
            <a:spLocks noGrp="1"/>
          </p:cNvSpPr>
          <p:nvPr>
            <p:ph idx="1"/>
          </p:nvPr>
        </p:nvSpPr>
        <p:spPr/>
        <p:txBody>
          <a:bodyPr/>
          <a:lstStyle/>
          <a:p>
            <a:pPr marL="0" indent="0">
              <a:spcAft>
                <a:spcPts val="600"/>
              </a:spcAft>
              <a:buNone/>
            </a:pPr>
            <a:r>
              <a:rPr lang="en-GB" dirty="0"/>
              <a:t>Maths skills in science that students have issues with include:</a:t>
            </a:r>
          </a:p>
          <a:p>
            <a:pPr>
              <a:spcAft>
                <a:spcPts val="600"/>
              </a:spcAft>
            </a:pPr>
            <a:r>
              <a:rPr lang="en-GB" dirty="0">
                <a:solidFill>
                  <a:srgbClr val="4B4B4B"/>
                </a:solidFill>
              </a:rPr>
              <a:t>using and converting into standard form</a:t>
            </a:r>
            <a:endParaRPr lang="en-GB" dirty="0">
              <a:solidFill>
                <a:srgbClr val="00B050"/>
              </a:solidFill>
            </a:endParaRPr>
          </a:p>
          <a:p>
            <a:pPr>
              <a:spcAft>
                <a:spcPts val="600"/>
              </a:spcAft>
            </a:pPr>
            <a:r>
              <a:rPr lang="en-GB" dirty="0">
                <a:solidFill>
                  <a:srgbClr val="4B4B4B"/>
                </a:solidFill>
              </a:rPr>
              <a:t>calculating percentages</a:t>
            </a:r>
          </a:p>
          <a:p>
            <a:pPr>
              <a:spcAft>
                <a:spcPts val="600"/>
              </a:spcAft>
            </a:pPr>
            <a:r>
              <a:rPr lang="en-GB" dirty="0">
                <a:solidFill>
                  <a:srgbClr val="4B4B4B"/>
                </a:solidFill>
              </a:rPr>
              <a:t>calculating percentage change</a:t>
            </a:r>
          </a:p>
          <a:p>
            <a:pPr>
              <a:spcAft>
                <a:spcPts val="600"/>
              </a:spcAft>
            </a:pPr>
            <a:r>
              <a:rPr lang="en-GB" dirty="0"/>
              <a:t>using significant </a:t>
            </a:r>
            <a:r>
              <a:rPr lang="en-GB" dirty="0">
                <a:solidFill>
                  <a:srgbClr val="4B4B4B"/>
                </a:solidFill>
              </a:rPr>
              <a:t>figures and decimal places</a:t>
            </a:r>
          </a:p>
          <a:p>
            <a:pPr>
              <a:spcAft>
                <a:spcPts val="600"/>
              </a:spcAft>
            </a:pPr>
            <a:r>
              <a:rPr lang="en-GB" dirty="0"/>
              <a:t>unit conversion </a:t>
            </a:r>
          </a:p>
          <a:p>
            <a:pPr>
              <a:spcAft>
                <a:spcPts val="600"/>
              </a:spcAft>
            </a:pPr>
            <a:r>
              <a:rPr lang="en-GB" dirty="0">
                <a:solidFill>
                  <a:srgbClr val="4B4B4B"/>
                </a:solidFill>
              </a:rPr>
              <a:t>substitution into, and re-arrangement of, equations</a:t>
            </a:r>
          </a:p>
          <a:p>
            <a:pPr>
              <a:spcAft>
                <a:spcPts val="600"/>
              </a:spcAft>
            </a:pPr>
            <a:r>
              <a:rPr lang="en-GB" dirty="0">
                <a:solidFill>
                  <a:srgbClr val="4B4B4B"/>
                </a:solidFill>
              </a:rPr>
              <a:t>showing working out clearly (which allows calculator errors to be identified if answer is incorrect)</a:t>
            </a:r>
          </a:p>
          <a:p>
            <a:pPr>
              <a:spcAft>
                <a:spcPts val="600"/>
              </a:spcAft>
            </a:pPr>
            <a:endParaRPr lang="en-GB" dirty="0">
              <a:solidFill>
                <a:srgbClr val="4B4B4B"/>
              </a:solidFill>
            </a:endParaRPr>
          </a:p>
          <a:p>
            <a:pPr>
              <a:spcAft>
                <a:spcPts val="600"/>
              </a:spcAft>
            </a:pPr>
            <a:endParaRPr lang="en-GB" dirty="0">
              <a:solidFill>
                <a:srgbClr val="4B4B4B"/>
              </a:solidFill>
            </a:endParaRPr>
          </a:p>
          <a:p>
            <a:pPr>
              <a:spcAft>
                <a:spcPts val="600"/>
              </a:spcAft>
            </a:pPr>
            <a:endParaRPr lang="en-GB" dirty="0">
              <a:solidFill>
                <a:srgbClr val="4B4B4B"/>
              </a:solidFill>
            </a:endParaRPr>
          </a:p>
          <a:p>
            <a:pPr>
              <a:spcAft>
                <a:spcPts val="600"/>
              </a:spcAft>
            </a:pPr>
            <a:endParaRPr lang="en-GB" dirty="0">
              <a:solidFill>
                <a:srgbClr val="4B4B4B"/>
              </a:solidFill>
            </a:endParaRPr>
          </a:p>
          <a:p>
            <a:endParaRPr lang="en-GB" dirty="0"/>
          </a:p>
        </p:txBody>
      </p:sp>
      <p:sp>
        <p:nvSpPr>
          <p:cNvPr id="4" name="Slide Number Placeholder 3"/>
          <p:cNvSpPr>
            <a:spLocks noGrp="1"/>
          </p:cNvSpPr>
          <p:nvPr>
            <p:ph type="sldNum" sz="quarter" idx="4"/>
          </p:nvPr>
        </p:nvSpPr>
        <p:spPr/>
        <p:txBody>
          <a:bodyPr/>
          <a:lstStyle/>
          <a:p>
            <a:fld id="{9D4704D4-DAEA-4D4A-A9DC-4373E3AC7101}" type="slidenum">
              <a:rPr lang="en-GB" smtClean="0"/>
              <a:pPr/>
              <a:t>7</a:t>
            </a:fld>
            <a:endParaRPr lang="en-GB" dirty="0"/>
          </a:p>
        </p:txBody>
      </p:sp>
      <p:sp>
        <p:nvSpPr>
          <p:cNvPr id="5" name="Footer Placeholder 4"/>
          <p:cNvSpPr>
            <a:spLocks noGrp="1"/>
          </p:cNvSpPr>
          <p:nvPr>
            <p:ph type="ftr" sz="quarter" idx="3"/>
          </p:nvPr>
        </p:nvSpPr>
        <p:spPr/>
        <p:txBody>
          <a:bodyPr/>
          <a:lstStyle/>
          <a:p>
            <a:r>
              <a:rPr lang="en-US"/>
              <a:t>© AQA 2020</a:t>
            </a:r>
            <a:endParaRPr lang="en-US" dirty="0"/>
          </a:p>
        </p:txBody>
      </p:sp>
    </p:spTree>
    <p:extLst>
      <p:ext uri="{BB962C8B-B14F-4D97-AF65-F5344CB8AC3E}">
        <p14:creationId xmlns:p14="http://schemas.microsoft.com/office/powerpoint/2010/main" val="3410453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1: Audit of maths skills </a:t>
            </a:r>
          </a:p>
        </p:txBody>
      </p:sp>
      <p:sp>
        <p:nvSpPr>
          <p:cNvPr id="3" name="Content Placeholder 2"/>
          <p:cNvSpPr>
            <a:spLocks noGrp="1"/>
          </p:cNvSpPr>
          <p:nvPr>
            <p:ph idx="1"/>
          </p:nvPr>
        </p:nvSpPr>
        <p:spPr/>
        <p:txBody>
          <a:bodyPr/>
          <a:lstStyle/>
          <a:p>
            <a:pPr>
              <a:spcAft>
                <a:spcPts val="600"/>
              </a:spcAft>
            </a:pPr>
            <a:r>
              <a:rPr lang="en-GB" dirty="0">
                <a:solidFill>
                  <a:srgbClr val="4B4B4B"/>
                </a:solidFill>
              </a:rPr>
              <a:t>constructing graphs</a:t>
            </a:r>
          </a:p>
          <a:p>
            <a:pPr>
              <a:spcAft>
                <a:spcPts val="600"/>
              </a:spcAft>
            </a:pPr>
            <a:r>
              <a:rPr lang="en-GB" dirty="0">
                <a:solidFill>
                  <a:srgbClr val="4B4B4B"/>
                </a:solidFill>
              </a:rPr>
              <a:t>calculating the gradient of a line</a:t>
            </a:r>
          </a:p>
          <a:p>
            <a:pPr>
              <a:spcAft>
                <a:spcPts val="600"/>
              </a:spcAft>
            </a:pPr>
            <a:r>
              <a:rPr lang="en-GB" dirty="0">
                <a:solidFill>
                  <a:srgbClr val="4B4B4B"/>
                </a:solidFill>
              </a:rPr>
              <a:t>drawing and using the slope of a tangent to measure rate of change </a:t>
            </a:r>
            <a:endParaRPr lang="en-GB" dirty="0">
              <a:solidFill>
                <a:srgbClr val="00B050"/>
              </a:solidFill>
            </a:endParaRPr>
          </a:p>
          <a:p>
            <a:pPr>
              <a:spcAft>
                <a:spcPts val="600"/>
              </a:spcAft>
            </a:pPr>
            <a:r>
              <a:rPr lang="en-GB" dirty="0">
                <a:solidFill>
                  <a:srgbClr val="4B4B4B"/>
                </a:solidFill>
              </a:rPr>
              <a:t>applying mathematical skills in an unfamiliar context.</a:t>
            </a:r>
          </a:p>
          <a:p>
            <a:pPr>
              <a:spcAft>
                <a:spcPts val="600"/>
              </a:spcAft>
            </a:pPr>
            <a:endParaRPr lang="en-GB" dirty="0">
              <a:solidFill>
                <a:srgbClr val="4B4B4B"/>
              </a:solidFill>
            </a:endParaRPr>
          </a:p>
        </p:txBody>
      </p:sp>
      <p:sp>
        <p:nvSpPr>
          <p:cNvPr id="4" name="Slide Number Placeholder 3"/>
          <p:cNvSpPr>
            <a:spLocks noGrp="1"/>
          </p:cNvSpPr>
          <p:nvPr>
            <p:ph type="sldNum" sz="quarter" idx="4"/>
          </p:nvPr>
        </p:nvSpPr>
        <p:spPr/>
        <p:txBody>
          <a:bodyPr/>
          <a:lstStyle/>
          <a:p>
            <a:fld id="{9D4704D4-DAEA-4D4A-A9DC-4373E3AC7101}" type="slidenum">
              <a:rPr lang="en-GB" smtClean="0"/>
              <a:pPr/>
              <a:t>8</a:t>
            </a:fld>
            <a:endParaRPr lang="en-GB" dirty="0"/>
          </a:p>
        </p:txBody>
      </p:sp>
      <p:sp>
        <p:nvSpPr>
          <p:cNvPr id="5" name="Footer Placeholder 4"/>
          <p:cNvSpPr>
            <a:spLocks noGrp="1"/>
          </p:cNvSpPr>
          <p:nvPr>
            <p:ph type="ftr" sz="quarter" idx="3"/>
          </p:nvPr>
        </p:nvSpPr>
        <p:spPr/>
        <p:txBody>
          <a:bodyPr/>
          <a:lstStyle/>
          <a:p>
            <a:r>
              <a:rPr lang="en-US"/>
              <a:t>© AQA 2020</a:t>
            </a:r>
            <a:endParaRPr lang="en-US" dirty="0"/>
          </a:p>
        </p:txBody>
      </p:sp>
    </p:spTree>
    <p:extLst>
      <p:ext uri="{BB962C8B-B14F-4D97-AF65-F5344CB8AC3E}">
        <p14:creationId xmlns:p14="http://schemas.microsoft.com/office/powerpoint/2010/main" val="1471044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C2780-57F8-4A7B-93B0-BFC6F1AC5B20}"/>
              </a:ext>
            </a:extLst>
          </p:cNvPr>
          <p:cNvSpPr>
            <a:spLocks noGrp="1"/>
          </p:cNvSpPr>
          <p:nvPr>
            <p:ph type="title"/>
          </p:nvPr>
        </p:nvSpPr>
        <p:spPr/>
        <p:txBody>
          <a:bodyPr/>
          <a:lstStyle/>
          <a:p>
            <a:r>
              <a:rPr lang="en-GB" dirty="0"/>
              <a:t>Discussion </a:t>
            </a:r>
          </a:p>
        </p:txBody>
      </p:sp>
      <p:sp>
        <p:nvSpPr>
          <p:cNvPr id="3" name="Content Placeholder 2">
            <a:extLst>
              <a:ext uri="{FF2B5EF4-FFF2-40B4-BE49-F238E27FC236}">
                <a16:creationId xmlns:a16="http://schemas.microsoft.com/office/drawing/2014/main" id="{92D9F36F-B488-433C-941E-1F8012AC48AD}"/>
              </a:ext>
            </a:extLst>
          </p:cNvPr>
          <p:cNvSpPr>
            <a:spLocks noGrp="1"/>
          </p:cNvSpPr>
          <p:nvPr>
            <p:ph idx="1"/>
          </p:nvPr>
        </p:nvSpPr>
        <p:spPr/>
        <p:txBody>
          <a:bodyPr/>
          <a:lstStyle/>
          <a:p>
            <a:r>
              <a:rPr lang="en-GB" dirty="0"/>
              <a:t>Are there certain skills your students find challenging?</a:t>
            </a:r>
          </a:p>
          <a:p>
            <a:pPr marL="0" indent="0">
              <a:buNone/>
            </a:pPr>
            <a:r>
              <a:rPr lang="en-GB" dirty="0"/>
              <a:t> </a:t>
            </a:r>
          </a:p>
          <a:p>
            <a:r>
              <a:rPr lang="en-GB" dirty="0"/>
              <a:t>Are there any common skills teachers find challenging to teach? </a:t>
            </a:r>
          </a:p>
          <a:p>
            <a:endParaRPr lang="en-GB" dirty="0"/>
          </a:p>
        </p:txBody>
      </p:sp>
      <p:sp>
        <p:nvSpPr>
          <p:cNvPr id="4" name="Slide Number Placeholder 3">
            <a:extLst>
              <a:ext uri="{FF2B5EF4-FFF2-40B4-BE49-F238E27FC236}">
                <a16:creationId xmlns:a16="http://schemas.microsoft.com/office/drawing/2014/main" id="{CF0D6143-02F7-4E25-8479-7230A0C6B9F2}"/>
              </a:ext>
            </a:extLst>
          </p:cNvPr>
          <p:cNvSpPr>
            <a:spLocks noGrp="1"/>
          </p:cNvSpPr>
          <p:nvPr>
            <p:ph type="sldNum" sz="quarter" idx="4"/>
          </p:nvPr>
        </p:nvSpPr>
        <p:spPr/>
        <p:txBody>
          <a:bodyPr/>
          <a:lstStyle/>
          <a:p>
            <a:fld id="{9D4704D4-DAEA-4D4A-A9DC-4373E3AC7101}" type="slidenum">
              <a:rPr lang="en-GB" smtClean="0"/>
              <a:pPr/>
              <a:t>9</a:t>
            </a:fld>
            <a:endParaRPr lang="en-GB" dirty="0"/>
          </a:p>
        </p:txBody>
      </p:sp>
      <p:sp>
        <p:nvSpPr>
          <p:cNvPr id="5" name="Footer Placeholder 4">
            <a:extLst>
              <a:ext uri="{FF2B5EF4-FFF2-40B4-BE49-F238E27FC236}">
                <a16:creationId xmlns:a16="http://schemas.microsoft.com/office/drawing/2014/main" id="{EBDB56D2-902D-4EE6-91BA-6BB6198995F4}"/>
              </a:ext>
            </a:extLst>
          </p:cNvPr>
          <p:cNvSpPr>
            <a:spLocks noGrp="1"/>
          </p:cNvSpPr>
          <p:nvPr>
            <p:ph type="ftr" sz="quarter" idx="3"/>
          </p:nvPr>
        </p:nvSpPr>
        <p:spPr/>
        <p:txBody>
          <a:bodyPr/>
          <a:lstStyle/>
          <a:p>
            <a:r>
              <a:rPr lang="en-US"/>
              <a:t>© AQA 2020</a:t>
            </a:r>
            <a:endParaRPr lang="en-US" dirty="0"/>
          </a:p>
        </p:txBody>
      </p:sp>
    </p:spTree>
    <p:extLst>
      <p:ext uri="{BB962C8B-B14F-4D97-AF65-F5344CB8AC3E}">
        <p14:creationId xmlns:p14="http://schemas.microsoft.com/office/powerpoint/2010/main" val="1109017128"/>
      </p:ext>
    </p:extLst>
  </p:cSld>
  <p:clrMapOvr>
    <a:masterClrMapping/>
  </p:clrMapOvr>
</p:sld>
</file>

<file path=ppt/theme/theme1.xml><?xml version="1.0" encoding="utf-8"?>
<a:theme xmlns:a="http://schemas.openxmlformats.org/drawingml/2006/main" name="AQA presentation master Events">
  <a:themeElements>
    <a:clrScheme name="AQA">
      <a:dk1>
        <a:srgbClr val="4B4B4B"/>
      </a:dk1>
      <a:lt1>
        <a:sysClr val="window" lastClr="FFFFFF"/>
      </a:lt1>
      <a:dk2>
        <a:srgbClr val="412878"/>
      </a:dk2>
      <a:lt2>
        <a:srgbClr val="FFFFFF"/>
      </a:lt2>
      <a:accent1>
        <a:srgbClr val="4F81BD"/>
      </a:accent1>
      <a:accent2>
        <a:srgbClr val="C0504D"/>
      </a:accent2>
      <a:accent3>
        <a:srgbClr val="9BBB59"/>
      </a:accent3>
      <a:accent4>
        <a:srgbClr val="8064A2"/>
      </a:accent4>
      <a:accent5>
        <a:srgbClr val="4BACC6"/>
      </a:accent5>
      <a:accent6>
        <a:srgbClr val="F79646"/>
      </a:accent6>
      <a:hlink>
        <a:srgbClr val="2F71AC"/>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defRPr sz="80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1805</Words>
  <Application>Microsoft Office PowerPoint</Application>
  <PresentationFormat>On-screen Show (4:3)</PresentationFormat>
  <Paragraphs>249</Paragraphs>
  <Slides>27</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Cambria Math</vt:lpstr>
      <vt:lpstr>Courier New</vt:lpstr>
      <vt:lpstr>AQA presentation master Events</vt:lpstr>
      <vt:lpstr>PowerPoint Presentation</vt:lpstr>
      <vt:lpstr>Contents </vt:lpstr>
      <vt:lpstr>Regulatory requirements</vt:lpstr>
      <vt:lpstr>DfE subject criteria: Mathematics skills</vt:lpstr>
      <vt:lpstr>Activity 1a: Audit of maths skills</vt:lpstr>
      <vt:lpstr>Activity 1b: Audit of maths skills/discussion </vt:lpstr>
      <vt:lpstr>Activity 1: Audit of maths skills</vt:lpstr>
      <vt:lpstr>Activity 1: Audit of maths skills </vt:lpstr>
      <vt:lpstr>Discussion </vt:lpstr>
      <vt:lpstr>Activity 2: Maths and science</vt:lpstr>
      <vt:lpstr>Activity 2: Maths and science</vt:lpstr>
      <vt:lpstr>Activity 2: Maths and science</vt:lpstr>
      <vt:lpstr>Activity 3: Diagnostic questions </vt:lpstr>
      <vt:lpstr>Activity 3: Diagnostic questions </vt:lpstr>
      <vt:lpstr>Activity 3: Misconceptions</vt:lpstr>
      <vt:lpstr>Activity 3: Progression to A-level </vt:lpstr>
      <vt:lpstr>Activity 4: Curriculum planning </vt:lpstr>
      <vt:lpstr>Activity 4: Curriculum planning </vt:lpstr>
      <vt:lpstr>Activity 4: Mapping maths opportunities  </vt:lpstr>
      <vt:lpstr>Activity 5: Applying a mark scheme</vt:lpstr>
      <vt:lpstr>Activity 5: Applying a mark scheme</vt:lpstr>
      <vt:lpstr>Activity 6: Assessment principles </vt:lpstr>
      <vt:lpstr>Activity 6: Assessment principles </vt:lpstr>
      <vt:lpstr>Activity 6: Discussion </vt:lpstr>
      <vt:lpstr>Group reflection: Questions for discussion</vt:lpstr>
      <vt:lpstr>Get in touch</vt:lpstr>
      <vt:lpstr>Thank you</vt:lpstr>
    </vt:vector>
  </TitlesOfParts>
  <Company>AQA Education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Marshall, Katie</dc:creator>
  <cp:lastModifiedBy>Woodbridge, Zoe</cp:lastModifiedBy>
  <cp:revision>382</cp:revision>
  <cp:lastPrinted>2017-02-06T11:47:27Z</cp:lastPrinted>
  <dcterms:created xsi:type="dcterms:W3CDTF">2017-07-10T11:13:35Z</dcterms:created>
  <dcterms:modified xsi:type="dcterms:W3CDTF">2020-09-08T12:49:13Z</dcterms:modified>
</cp:coreProperties>
</file>