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05" r:id="rId2"/>
    <p:sldId id="298" r:id="rId3"/>
    <p:sldId id="322" r:id="rId4"/>
    <p:sldId id="319" r:id="rId5"/>
    <p:sldId id="320" r:id="rId6"/>
    <p:sldId id="321" r:id="rId7"/>
    <p:sldId id="259" r:id="rId8"/>
    <p:sldId id="284" r:id="rId9"/>
    <p:sldId id="329" r:id="rId10"/>
    <p:sldId id="317" r:id="rId11"/>
    <p:sldId id="308" r:id="rId12"/>
    <p:sldId id="326" r:id="rId13"/>
    <p:sldId id="314" r:id="rId14"/>
    <p:sldId id="289" r:id="rId15"/>
    <p:sldId id="325" r:id="rId16"/>
    <p:sldId id="328" r:id="rId17"/>
    <p:sldId id="281" r:id="rId18"/>
    <p:sldId id="263" r:id="rId19"/>
    <p:sldId id="280" r:id="rId20"/>
  </p:sldIdLst>
  <p:sldSz cx="9144000" cy="6858000" type="screen4x3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9857A7-F430-4EE6-B994-F510B0AE8F4E}">
          <p14:sldIdLst>
            <p14:sldId id="305"/>
            <p14:sldId id="298"/>
            <p14:sldId id="322"/>
            <p14:sldId id="319"/>
            <p14:sldId id="320"/>
            <p14:sldId id="321"/>
            <p14:sldId id="259"/>
            <p14:sldId id="284"/>
            <p14:sldId id="329"/>
            <p14:sldId id="317"/>
            <p14:sldId id="308"/>
            <p14:sldId id="326"/>
            <p14:sldId id="314"/>
            <p14:sldId id="289"/>
            <p14:sldId id="325"/>
            <p14:sldId id="328"/>
            <p14:sldId id="281"/>
            <p14:sldId id="263"/>
            <p14:sldId id="28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57">
          <p15:clr>
            <a:srgbClr val="A4A3A4"/>
          </p15:clr>
        </p15:guide>
        <p15:guide id="2" orient="horz" pos="4230">
          <p15:clr>
            <a:srgbClr val="A4A3A4"/>
          </p15:clr>
        </p15:guide>
        <p15:guide id="3" pos="3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ece, Elise" initials="RE" lastIdx="46" clrIdx="0"/>
  <p:cmAuthor id="1" name="jbryant" initials="j" lastIdx="1" clrIdx="1"/>
  <p:cmAuthor id="2" name="Weaver, Jenny" initials="WJ" lastIdx="2" clrIdx="2"/>
  <p:cmAuthor id="3" name="Bird, Kathryn" initials="BK" lastIdx="2" clrIdx="3"/>
  <p:cmAuthor id="4" name="Marshall, Katie" initials="MK" lastIdx="6" clrIdx="4"/>
  <p:cmAuthor id="5" name="Bryant, Jane" initials="BJ" lastIdx="29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82B4"/>
    <a:srgbClr val="2F71AC"/>
    <a:srgbClr val="2F71AF"/>
    <a:srgbClr val="5AB455"/>
    <a:srgbClr val="C8194B"/>
    <a:srgbClr val="008CC8"/>
    <a:srgbClr val="325F78"/>
    <a:srgbClr val="AF64A0"/>
    <a:srgbClr val="4B4B4B"/>
    <a:srgbClr val="3273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86330" autoAdjust="0"/>
  </p:normalViewPr>
  <p:slideViewPr>
    <p:cSldViewPr snapToGrid="0" snapToObjects="1" showGuides="1">
      <p:cViewPr>
        <p:scale>
          <a:sx n="120" d="100"/>
          <a:sy n="120" d="100"/>
        </p:scale>
        <p:origin x="-1374" y="-396"/>
      </p:cViewPr>
      <p:guideLst>
        <p:guide orient="horz" pos="2157"/>
        <p:guide orient="horz" pos="4230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1908" y="-12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457E0-B7E6-E24E-BA12-0ABEC3185120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8A59E-FE67-3043-A00A-EF9E0FCBD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722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A8347-8DF1-B348-8F41-6E1345D82D34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5C70C-4F3D-A24C-BE6B-90E4410CB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59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C9F381-7F5C-4D7B-9F6E-E167AD099D16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3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153" y="6246646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892053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26720"/>
            <a:ext cx="4114551" cy="968675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  <a:latin typeface="AQA Chevin Pro Light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2705615"/>
            <a:ext cx="4114551" cy="37831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Presented by</a:t>
            </a:r>
            <a:br>
              <a:rPr lang="en-US" dirty="0"/>
            </a:b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539750" y="3152188"/>
            <a:ext cx="4114801" cy="338138"/>
          </a:xfrm>
        </p:spPr>
        <p:txBody>
          <a:bodyPr rIns="0"/>
          <a:lstStyle>
            <a:lvl1pPr marL="0" indent="0">
              <a:lnSpc>
                <a:spcPts val="2600"/>
              </a:lnSpc>
              <a:buFontTx/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</a:lstStyle>
          <a:p>
            <a:pPr lvl="0"/>
            <a:r>
              <a:rPr lang="en-US" dirty="0"/>
              <a:t>Date &lt;</a:t>
            </a:r>
            <a:r>
              <a:rPr lang="en-US" dirty="0" err="1"/>
              <a:t>dd</a:t>
            </a:r>
            <a:r>
              <a:rPr lang="en-US" dirty="0"/>
              <a:t>/mm/</a:t>
            </a:r>
            <a:r>
              <a:rPr lang="en-US" dirty="0" err="1"/>
              <a:t>yyyy</a:t>
            </a:r>
            <a:r>
              <a:rPr lang="en-US" dirty="0"/>
              <a:t>&gt;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97520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Welcome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I:\Content and Resources\Events\Templates\Ppt break slide imagery\Welcom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450" y="1191400"/>
            <a:ext cx="448151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Content and Resources\Events\Templates\Ppt break slide imagery\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8270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Coffee break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490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and networking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Content and Resources\Events\Templates\Ppt break slide imagery\Networking_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67650"/>
            <a:ext cx="447516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Coffee and networking break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164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n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I:\Content and Resources\Events\Templates\Ppt break slide imagery\Lunch_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5895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Lunch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278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 to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Get in touch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3570037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2" descr="I:\Content and Resources\Events\Templates\Ppt break slide imagery\Get_in_Touch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49" y="1668023"/>
            <a:ext cx="4043301" cy="45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992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Dark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14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94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urquois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78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877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Gre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85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835876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Violet">
    <p:bg>
      <p:bgPr>
        <a:solidFill>
          <a:srgbClr val="646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6464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877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eal">
    <p:bg>
      <p:bgPr>
        <a:solidFill>
          <a:srgbClr val="325F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325F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50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Yellow">
    <p:bg>
      <p:bgPr>
        <a:solidFill>
          <a:srgbClr val="DC7D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DC7D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01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Brick">
    <p:bg>
      <p:bgPr>
        <a:solidFill>
          <a:srgbClr val="783C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783C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6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513DCD-9555-44F1-94D1-793F3C7973F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E24B-C398-4ECC-A560-A4078BA05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6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380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B4B4B"/>
                </a:solidFill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46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994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000" indent="-360000">
              <a:defRPr/>
            </a:lvl1pPr>
          </a:lstStyle>
          <a:p>
            <a:pPr lvl="0"/>
            <a:r>
              <a:rPr lang="en-US" dirty="0"/>
              <a:t>Insert video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6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94324" y="1727199"/>
            <a:ext cx="3190875" cy="4406400"/>
          </a:xfrm>
        </p:spPr>
        <p:txBody>
          <a:bodyPr r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Insert image or graphic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4506453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5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image are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974785"/>
            <a:ext cx="9144000" cy="536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pic>
        <p:nvPicPr>
          <p:cNvPr id="7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5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899455"/>
            <a:ext cx="8768155" cy="221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36294"/>
            <a:ext cx="4028825" cy="97295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7780867" y="6458400"/>
            <a:ext cx="829733" cy="365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 userDrawn="1"/>
        </p:nvSpPr>
        <p:spPr>
          <a:xfrm>
            <a:off x="6967203" y="6554109"/>
            <a:ext cx="1635126" cy="2413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lnSpc>
                <a:spcPts val="1000"/>
              </a:lnSpc>
              <a:defRPr sz="800" b="0" i="0" kern="1200">
                <a:solidFill>
                  <a:schemeClr val="tx1"/>
                </a:solidFill>
                <a:latin typeface="+mn-lt"/>
                <a:ea typeface="+mn-ea"/>
                <a:cs typeface="AQA Chevin Pro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Follow us on Twitter @AQA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</p:spPr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/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731713"/>
            <a:ext cx="8045200" cy="44068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96202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407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77" r:id="rId3"/>
    <p:sldLayoutId id="2147483680" r:id="rId4"/>
    <p:sldLayoutId id="2147483667" r:id="rId5"/>
    <p:sldLayoutId id="2147483662" r:id="rId6"/>
    <p:sldLayoutId id="2147483664" r:id="rId7"/>
    <p:sldLayoutId id="2147483681" r:id="rId8"/>
    <p:sldLayoutId id="2147483665" r:id="rId9"/>
    <p:sldLayoutId id="2147483682" r:id="rId10"/>
    <p:sldLayoutId id="2147483683" r:id="rId11"/>
    <p:sldLayoutId id="2147483686" r:id="rId12"/>
    <p:sldLayoutId id="2147483685" r:id="rId13"/>
    <p:sldLayoutId id="2147483687" r:id="rId14"/>
    <p:sldLayoutId id="2147483678" r:id="rId15"/>
    <p:sldLayoutId id="2147483669" r:id="rId16"/>
    <p:sldLayoutId id="2147483670" r:id="rId17"/>
    <p:sldLayoutId id="2147483671" r:id="rId18"/>
    <p:sldLayoutId id="2147483672" r:id="rId19"/>
    <p:sldLayoutId id="2147483674" r:id="rId20"/>
    <p:sldLayoutId id="2147483673" r:id="rId21"/>
    <p:sldLayoutId id="2147483675" r:id="rId22"/>
    <p:sldLayoutId id="2147483676" r:id="rId23"/>
    <p:sldLayoutId id="2147483688" r:id="rId2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AQA Chevin Pro Light"/>
          <a:ea typeface="+mj-ea"/>
          <a:cs typeface="AQA Chevin Pro Light"/>
        </a:defRPr>
      </a:lvl1pPr>
    </p:titleStyle>
    <p:bodyStyle>
      <a:lvl1pPr marL="360000" indent="-360000" algn="l" defTabSz="457200" rtl="0" eaLnBrk="1" latinLnBrk="0" hangingPunct="1">
        <a:lnSpc>
          <a:spcPct val="100000"/>
        </a:lnSpc>
        <a:spcBef>
          <a:spcPts val="0"/>
        </a:spcBef>
        <a:buClr>
          <a:srgbClr val="4B4B4B"/>
        </a:buClr>
        <a:buFont typeface="Arial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1pPr>
      <a:lvl2pPr marL="72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2pPr>
      <a:lvl3pPr marL="108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3pPr>
      <a:lvl4pPr marL="144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4pPr>
      <a:lvl5pPr marL="180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5pPr>
      <a:lvl6pPr marL="2286000" indent="0" algn="l" defTabSz="457200" rtl="0" eaLnBrk="1" latinLnBrk="0" hangingPunct="1">
        <a:spcBef>
          <a:spcPct val="20000"/>
        </a:spcBef>
        <a:buFont typeface="Arial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aqa.org.uk/focus-on-success-science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?subject=Practical%20questions%20training%20pack&amp;body=Hi,%20I&#8217;ve%20just%20found%20this%20really%20useful%20Practical%20questions%20training%20pack%20from%20AQA.%20Download%20your%20copy%20here%20%3e%20https://www.aqa.org.uk/subjects/science/gcse/focus-on-success-science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qa.org.uk/" TargetMode="External"/><Relationship Id="rId2" Type="http://schemas.openxmlformats.org/officeDocument/2006/relationships/hyperlink" Target="mailto:gcsescience@aqa.org.uk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28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7798"/>
            <a:ext cx="8045200" cy="431181"/>
          </a:xfrm>
        </p:spPr>
        <p:txBody>
          <a:bodyPr/>
          <a:lstStyle/>
          <a:p>
            <a:r>
              <a:rPr lang="en-GB" dirty="0"/>
              <a:t>Activity 3 – Reviewing the coverage of ATs in RP lessons</a:t>
            </a: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891202"/>
            <a:ext cx="8045200" cy="415872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In small groups, choose </a:t>
            </a:r>
            <a:r>
              <a:rPr lang="en-GB" dirty="0" smtClean="0"/>
              <a:t>the </a:t>
            </a:r>
            <a:r>
              <a:rPr lang="en-GB" dirty="0"/>
              <a:t>lesson </a:t>
            </a:r>
            <a:r>
              <a:rPr lang="en-GB" dirty="0" smtClean="0"/>
              <a:t>plans </a:t>
            </a:r>
            <a:r>
              <a:rPr lang="en-GB" dirty="0"/>
              <a:t>or equivalent that you use when teaching one of the RPs.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Review </a:t>
            </a:r>
            <a:r>
              <a:rPr lang="en-GB" dirty="0" smtClean="0"/>
              <a:t>them </a:t>
            </a:r>
            <a:r>
              <a:rPr lang="en-GB" dirty="0"/>
              <a:t>to see if the ATs are sufficiently and explicitly covered in these lessons.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 reviewed and edited version of </a:t>
            </a:r>
            <a:r>
              <a:rPr lang="en-GB" dirty="0" smtClean="0"/>
              <a:t>a scheme of work </a:t>
            </a:r>
            <a:r>
              <a:rPr lang="en-GB" dirty="0"/>
              <a:t>for Biology RP1 is modelled on </a:t>
            </a:r>
            <a:r>
              <a:rPr lang="en-GB" dirty="0" smtClean="0"/>
              <a:t>pages 20–21 </a:t>
            </a:r>
            <a:r>
              <a:rPr lang="en-GB" dirty="0"/>
              <a:t>of the activities booklet.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</a:t>
            </a:r>
            <a:r>
              <a:rPr lang="en-GB" dirty="0" smtClean="0"/>
              <a:t>tables </a:t>
            </a:r>
            <a:r>
              <a:rPr lang="en-GB" dirty="0"/>
              <a:t>on </a:t>
            </a:r>
            <a:r>
              <a:rPr lang="en-GB" dirty="0" smtClean="0"/>
              <a:t>pages 22–29 </a:t>
            </a:r>
            <a:r>
              <a:rPr lang="en-GB" dirty="0"/>
              <a:t>of the activities booklet </a:t>
            </a:r>
            <a:r>
              <a:rPr lang="en-GB" dirty="0" smtClean="0"/>
              <a:t>show </a:t>
            </a:r>
            <a:r>
              <a:rPr lang="en-GB" dirty="0"/>
              <a:t>the ATs that are assigned to each RP.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84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273418"/>
            <a:ext cx="8045200" cy="321242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Questions for discussion</a:t>
            </a:r>
          </a:p>
          <a:p>
            <a:r>
              <a:rPr lang="en-GB" dirty="0"/>
              <a:t>Do </a:t>
            </a:r>
            <a:r>
              <a:rPr lang="en-GB" dirty="0" smtClean="0"/>
              <a:t>our </a:t>
            </a:r>
            <a:r>
              <a:rPr lang="en-GB" dirty="0"/>
              <a:t>lesson plans explicitly cover the ATs adequately or is further work needed on this?</a:t>
            </a:r>
          </a:p>
          <a:p>
            <a:r>
              <a:rPr lang="en-GB" dirty="0"/>
              <a:t>Does </a:t>
            </a:r>
            <a:r>
              <a:rPr lang="en-GB" dirty="0" smtClean="0"/>
              <a:t>our </a:t>
            </a:r>
            <a:r>
              <a:rPr lang="en-GB" dirty="0"/>
              <a:t>KS3 course provide a good introduction to AT1 ‘use appropriate apparatus to make and record a range of measurements accurately’?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9750" y="251342"/>
            <a:ext cx="8045450" cy="430213"/>
          </a:xfrm>
        </p:spPr>
        <p:txBody>
          <a:bodyPr/>
          <a:lstStyle/>
          <a:p>
            <a:r>
              <a:rPr lang="en-GB" dirty="0"/>
              <a:t>Activity 3 – Reviewing the coverage of ATs in RP lessons</a:t>
            </a:r>
            <a:r>
              <a:rPr lang="en-GB" dirty="0">
                <a:solidFill>
                  <a:srgbClr val="FF0000"/>
                </a:solidFill>
              </a:rPr>
              <a:t/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002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2640BA-9426-403B-B139-838F48B3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and progression from KS3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4AA4EE3-B2CB-4278-8634-D311308F9D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01F03A4-80D6-4E3E-82A7-5B9D4D2F2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ED58B83E-3C1B-4D11-9957-BC7A9D6FA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Good teaching and learning requires teachers to build on prior knowledge and experience.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KS3 provides students with a wealth of possible experiences to introduce and develop practical skills. </a:t>
            </a:r>
          </a:p>
          <a:p>
            <a:r>
              <a:rPr lang="en-GB" dirty="0"/>
              <a:t>The KS3 </a:t>
            </a:r>
            <a:r>
              <a:rPr lang="en-GB" dirty="0" smtClean="0"/>
              <a:t>programme of study </a:t>
            </a:r>
            <a:r>
              <a:rPr lang="en-GB" dirty="0"/>
              <a:t>sets out WS criteria which are similar to KS4. </a:t>
            </a:r>
          </a:p>
          <a:p>
            <a:r>
              <a:rPr lang="en-GB" dirty="0"/>
              <a:t>As science teaching time is precious, it is important to build on KS3. </a:t>
            </a:r>
          </a:p>
          <a:p>
            <a:r>
              <a:rPr lang="en-GB" dirty="0"/>
              <a:t>Understanding what has gone before and what now needs to be developed is key to providing effective practical lessons. </a:t>
            </a:r>
          </a:p>
        </p:txBody>
      </p:sp>
    </p:spTree>
    <p:extLst>
      <p:ext uri="{BB962C8B-B14F-4D97-AF65-F5344CB8AC3E}">
        <p14:creationId xmlns:p14="http://schemas.microsoft.com/office/powerpoint/2010/main" val="24898490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19357"/>
            <a:ext cx="8045200" cy="431181"/>
          </a:xfrm>
        </p:spPr>
        <p:txBody>
          <a:bodyPr/>
          <a:lstStyle/>
          <a:p>
            <a:r>
              <a:rPr lang="en-GB" dirty="0"/>
              <a:t>Activity 4 – Development and progression from KS3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077696"/>
            <a:ext cx="8045200" cy="378241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Using one of the RPs as a theme, in groups consider and discuss the following questions:</a:t>
            </a:r>
          </a:p>
          <a:p>
            <a:pPr marL="0" indent="0">
              <a:buNone/>
            </a:pPr>
            <a:r>
              <a:rPr lang="en-GB" dirty="0"/>
              <a:t>•	What is the new </a:t>
            </a:r>
            <a:r>
              <a:rPr lang="en-GB" dirty="0" smtClean="0"/>
              <a:t>learning at KS4?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	How are you developing particular WS skills you have</a:t>
            </a:r>
            <a:br>
              <a:rPr lang="en-GB" dirty="0"/>
            </a:br>
            <a:r>
              <a:rPr lang="en-GB" dirty="0"/>
              <a:t>      identified as appropriate for this </a:t>
            </a:r>
            <a:r>
              <a:rPr lang="en-GB" dirty="0" smtClean="0"/>
              <a:t>topic?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Use the physics RP ‘Force and extension’ model on page </a:t>
            </a:r>
            <a:r>
              <a:rPr lang="en-GB" dirty="0" smtClean="0"/>
              <a:t>31 </a:t>
            </a:r>
            <a:r>
              <a:rPr lang="en-GB" dirty="0"/>
              <a:t>of the activities booklet to assist.</a:t>
            </a:r>
          </a:p>
          <a:p>
            <a:r>
              <a:rPr lang="en-GB" dirty="0"/>
              <a:t>Suggested progression of enquiry skills from KS3 can be found on pages </a:t>
            </a:r>
            <a:r>
              <a:rPr lang="en-GB" dirty="0" smtClean="0"/>
              <a:t>32–35 </a:t>
            </a:r>
            <a:r>
              <a:rPr lang="en-GB" dirty="0"/>
              <a:t>of the activities booklet.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671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37544"/>
            <a:ext cx="8045200" cy="431181"/>
          </a:xfrm>
        </p:spPr>
        <p:txBody>
          <a:bodyPr/>
          <a:lstStyle/>
          <a:p>
            <a:r>
              <a:rPr lang="en-GB" dirty="0"/>
              <a:t>Activity 4 – Development and progression from KS3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113471"/>
            <a:ext cx="8045200" cy="402504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Questions for discussion</a:t>
            </a:r>
          </a:p>
          <a:p>
            <a:r>
              <a:rPr lang="en-GB" smtClean="0"/>
              <a:t>Which, </a:t>
            </a:r>
            <a:r>
              <a:rPr lang="en-GB"/>
              <a:t>if </a:t>
            </a:r>
            <a:r>
              <a:rPr lang="en-GB" smtClean="0"/>
              <a:t>any, </a:t>
            </a:r>
            <a:r>
              <a:rPr lang="en-GB" dirty="0"/>
              <a:t>of the WS skills do your students find most challenging? </a:t>
            </a:r>
          </a:p>
          <a:p>
            <a:r>
              <a:rPr lang="en-GB" dirty="0"/>
              <a:t>What resources do </a:t>
            </a:r>
            <a:r>
              <a:rPr lang="en-GB" dirty="0" smtClean="0"/>
              <a:t>we </a:t>
            </a:r>
            <a:r>
              <a:rPr lang="en-GB" dirty="0"/>
              <a:t>have to focus on improving </a:t>
            </a:r>
            <a:r>
              <a:rPr lang="en-GB" dirty="0" smtClean="0"/>
              <a:t>these?</a:t>
            </a:r>
            <a:endParaRPr lang="en-GB" dirty="0"/>
          </a:p>
          <a:p>
            <a:r>
              <a:rPr lang="en-GB" dirty="0"/>
              <a:t>How can </a:t>
            </a:r>
            <a:r>
              <a:rPr lang="en-GB" dirty="0" smtClean="0"/>
              <a:t>we </a:t>
            </a:r>
            <a:r>
              <a:rPr lang="en-GB" dirty="0"/>
              <a:t>organise the coverage of these skills across the three sciences at GCSE to make best use of your teaching time?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790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08357"/>
            <a:ext cx="8045200" cy="431181"/>
          </a:xfrm>
        </p:spPr>
        <p:txBody>
          <a:bodyPr/>
          <a:lstStyle/>
          <a:p>
            <a:r>
              <a:rPr lang="en-GB" dirty="0"/>
              <a:t>Activity 5 – Identifying </a:t>
            </a:r>
            <a:r>
              <a:rPr lang="en-GB" dirty="0" smtClean="0"/>
              <a:t>your department’s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238" y="2104845"/>
            <a:ext cx="8045200" cy="4033672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Other challenges with practical assessment</a:t>
            </a:r>
          </a:p>
          <a:p>
            <a:pPr lvl="0"/>
            <a:r>
              <a:rPr lang="en-GB" dirty="0"/>
              <a:t>u</a:t>
            </a:r>
            <a:r>
              <a:rPr lang="en-GB" dirty="0" smtClean="0"/>
              <a:t>nderstanding </a:t>
            </a:r>
            <a:r>
              <a:rPr lang="en-GB" dirty="0"/>
              <a:t>and using subject specific </a:t>
            </a:r>
            <a:r>
              <a:rPr lang="en-GB" dirty="0" smtClean="0"/>
              <a:t>language</a:t>
            </a:r>
            <a:endParaRPr lang="en-GB" dirty="0"/>
          </a:p>
          <a:p>
            <a:pPr lvl="0"/>
            <a:r>
              <a:rPr lang="en-GB" dirty="0"/>
              <a:t>i</a:t>
            </a:r>
            <a:r>
              <a:rPr lang="en-GB" dirty="0" smtClean="0"/>
              <a:t>dentifying </a:t>
            </a:r>
            <a:r>
              <a:rPr lang="en-GB" dirty="0"/>
              <a:t>and integrating the science behind the </a:t>
            </a:r>
            <a:r>
              <a:rPr lang="en-GB" dirty="0" smtClean="0"/>
              <a:t>practical work</a:t>
            </a:r>
            <a:endParaRPr lang="en-GB" dirty="0"/>
          </a:p>
          <a:p>
            <a:pPr lvl="0"/>
            <a:r>
              <a:rPr lang="en-GB" dirty="0" smtClean="0"/>
              <a:t>practical work </a:t>
            </a:r>
            <a:r>
              <a:rPr lang="en-GB" dirty="0"/>
              <a:t>broader than the RP (AO2) – identifying classic </a:t>
            </a:r>
            <a:r>
              <a:rPr lang="en-GB" dirty="0" err="1" smtClean="0"/>
              <a:t>practicals</a:t>
            </a:r>
            <a:r>
              <a:rPr lang="en-GB" dirty="0" smtClean="0"/>
              <a:t> </a:t>
            </a:r>
            <a:r>
              <a:rPr lang="en-GB" dirty="0"/>
              <a:t>in your </a:t>
            </a:r>
            <a:r>
              <a:rPr lang="en-GB" dirty="0" smtClean="0"/>
              <a:t>subject</a:t>
            </a:r>
            <a:endParaRPr lang="en-GB" dirty="0"/>
          </a:p>
          <a:p>
            <a:pPr lvl="0"/>
            <a:r>
              <a:rPr lang="en-GB" dirty="0"/>
              <a:t>a</a:t>
            </a:r>
            <a:r>
              <a:rPr lang="en-GB" dirty="0" smtClean="0"/>
              <a:t>pplying </a:t>
            </a:r>
            <a:r>
              <a:rPr lang="en-GB" dirty="0"/>
              <a:t>maths skills in </a:t>
            </a:r>
            <a:r>
              <a:rPr lang="en-GB"/>
              <a:t>a </a:t>
            </a:r>
            <a:r>
              <a:rPr lang="en-GB" smtClean="0"/>
              <a:t>practical </a:t>
            </a:r>
            <a:r>
              <a:rPr lang="en-GB" dirty="0" smtClean="0"/>
              <a:t>context</a:t>
            </a:r>
            <a:endParaRPr lang="en-GB" dirty="0"/>
          </a:p>
          <a:p>
            <a:pPr lvl="0"/>
            <a:r>
              <a:rPr lang="en-GB" dirty="0"/>
              <a:t>m</a:t>
            </a:r>
            <a:r>
              <a:rPr lang="en-GB" dirty="0" smtClean="0"/>
              <a:t>apping </a:t>
            </a:r>
            <a:r>
              <a:rPr lang="en-GB" dirty="0"/>
              <a:t>coverage of these skills across the three </a:t>
            </a:r>
            <a:r>
              <a:rPr lang="en-GB" dirty="0" smtClean="0"/>
              <a:t>sciences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600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08357"/>
            <a:ext cx="8045200" cy="431181"/>
          </a:xfrm>
        </p:spPr>
        <p:txBody>
          <a:bodyPr/>
          <a:lstStyle/>
          <a:p>
            <a:r>
              <a:rPr lang="en-GB" dirty="0"/>
              <a:t>Activity 5 – Identifying </a:t>
            </a:r>
            <a:r>
              <a:rPr lang="en-GB" dirty="0" smtClean="0"/>
              <a:t>your department’s </a:t>
            </a:r>
            <a:r>
              <a:rPr lang="en-GB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238" y="2104845"/>
            <a:ext cx="8045200" cy="4033672"/>
          </a:xfrm>
        </p:spPr>
        <p:txBody>
          <a:bodyPr/>
          <a:lstStyle/>
          <a:p>
            <a:r>
              <a:rPr lang="en-GB" dirty="0" smtClean="0"/>
              <a:t>In groups, consider which elements, if any, you can look at this year.</a:t>
            </a:r>
            <a:endParaRPr lang="en-GB" dirty="0"/>
          </a:p>
          <a:p>
            <a:r>
              <a:rPr lang="en-GB" dirty="0" smtClean="0"/>
              <a:t>Consider if one of the strands in this training is more important to prioritise.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 handout showing the resources available to support some of these areas is on </a:t>
            </a:r>
            <a:r>
              <a:rPr lang="en-GB" dirty="0" smtClean="0"/>
              <a:t>pages 37–38 </a:t>
            </a:r>
            <a:r>
              <a:rPr lang="en-GB" dirty="0"/>
              <a:t>of the activities </a:t>
            </a:r>
            <a:r>
              <a:rPr lang="en-GB" dirty="0" smtClean="0"/>
              <a:t>booklet and </a:t>
            </a:r>
            <a:r>
              <a:rPr lang="en-GB" dirty="0" smtClean="0"/>
              <a:t>a</a:t>
            </a:r>
            <a:r>
              <a:rPr lang="en-GB" dirty="0" smtClean="0"/>
              <a:t> Required </a:t>
            </a:r>
            <a:r>
              <a:rPr lang="en-GB" dirty="0" err="1" smtClean="0"/>
              <a:t>Practicals</a:t>
            </a:r>
            <a:r>
              <a:rPr lang="en-GB" dirty="0" smtClean="0"/>
              <a:t> planning summary is included in the online Practical Questions pack </a:t>
            </a:r>
            <a:r>
              <a:rPr lang="en-GB" dirty="0" smtClean="0">
                <a:hlinkClick r:id="rId2" action="ppaction://hlinkfile"/>
              </a:rPr>
              <a:t>aqa.org.uk/focus-on-success-science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85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reflection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2065668"/>
            <a:ext cx="8045200" cy="40356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Questions for discussion</a:t>
            </a:r>
          </a:p>
          <a:p>
            <a:r>
              <a:rPr lang="en-GB" dirty="0"/>
              <a:t>What has surprised us during this session?</a:t>
            </a:r>
          </a:p>
          <a:p>
            <a:r>
              <a:rPr lang="en-GB" dirty="0"/>
              <a:t>What has been confirmed?</a:t>
            </a:r>
          </a:p>
          <a:p>
            <a:r>
              <a:rPr lang="en-GB" dirty="0"/>
              <a:t>How do we judge ourselves in this area?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059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0000" y="3018674"/>
            <a:ext cx="8045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 smtClean="0"/>
              <a:t>If you have enjoyed this training pack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Please </a:t>
            </a:r>
            <a:r>
              <a:rPr lang="en-GB" sz="2400" u="sng" dirty="0" smtClean="0">
                <a:hlinkClick r:id="rId2"/>
              </a:rPr>
              <a:t>share it</a:t>
            </a:r>
            <a:r>
              <a:rPr lang="en-GB" sz="2400" dirty="0" smtClean="0"/>
              <a:t> with your colleagues</a:t>
            </a:r>
          </a:p>
        </p:txBody>
      </p:sp>
    </p:spTree>
    <p:extLst>
      <p:ext uri="{BB962C8B-B14F-4D97-AF65-F5344CB8AC3E}">
        <p14:creationId xmlns:p14="http://schemas.microsoft.com/office/powerpoint/2010/main" val="690332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 in touch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31713"/>
            <a:ext cx="4114838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Science team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T: 01483 477756</a:t>
            </a:r>
          </a:p>
          <a:p>
            <a:pPr marL="0" indent="0">
              <a:buNone/>
            </a:pPr>
            <a:r>
              <a:rPr lang="en-GB" dirty="0"/>
              <a:t>E: </a:t>
            </a:r>
            <a:r>
              <a:rPr lang="en-GB" u="sng" dirty="0">
                <a:solidFill>
                  <a:srgbClr val="2F71AC"/>
                </a:solidFill>
                <a:hlinkClick r:id="rId2"/>
              </a:rPr>
              <a:t>gcsescience@aqa.org.uk</a:t>
            </a:r>
            <a:endParaRPr lang="en-GB" dirty="0">
              <a:solidFill>
                <a:srgbClr val="2F71AC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hlinkClick r:id="rId3"/>
              </a:rPr>
              <a:t>aqa.org.uk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176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216550"/>
            <a:ext cx="8045200" cy="4921967"/>
          </a:xfrm>
        </p:spPr>
        <p:txBody>
          <a:bodyPr/>
          <a:lstStyle/>
          <a:p>
            <a:r>
              <a:rPr lang="en-GB" dirty="0"/>
              <a:t>Practical assessment: discussion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r>
              <a:rPr lang="en-GB" dirty="0"/>
              <a:t>Activity </a:t>
            </a:r>
            <a:r>
              <a:rPr lang="en-GB" dirty="0" smtClean="0"/>
              <a:t>1 – Identifying the elements within a Required Practical lesson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Activity </a:t>
            </a:r>
            <a:r>
              <a:rPr lang="en-GB" dirty="0" smtClean="0"/>
              <a:t>2 – The similarities and differences of apparatus and techniques</a:t>
            </a:r>
            <a:endParaRPr lang="en-GB" dirty="0"/>
          </a:p>
          <a:p>
            <a:endParaRPr lang="en-GB" dirty="0"/>
          </a:p>
          <a:p>
            <a:r>
              <a:rPr lang="en-GB" dirty="0"/>
              <a:t>Activity </a:t>
            </a:r>
            <a:r>
              <a:rPr lang="en-GB" dirty="0" smtClean="0"/>
              <a:t>3 – Reviewing the coverage of ATs in RP lessons</a:t>
            </a:r>
            <a:endParaRPr lang="en-GB" dirty="0"/>
          </a:p>
          <a:p>
            <a:endParaRPr lang="en-GB" dirty="0"/>
          </a:p>
          <a:p>
            <a:r>
              <a:rPr lang="en-GB" dirty="0"/>
              <a:t>Activity </a:t>
            </a:r>
            <a:r>
              <a:rPr lang="en-GB" dirty="0" smtClean="0"/>
              <a:t>4 – Development and progression from KS3</a:t>
            </a:r>
            <a:endParaRPr lang="en-GB" dirty="0"/>
          </a:p>
          <a:p>
            <a:endParaRPr lang="en-GB" dirty="0"/>
          </a:p>
          <a:p>
            <a:r>
              <a:rPr lang="en-GB" dirty="0"/>
              <a:t>Activity </a:t>
            </a:r>
            <a:r>
              <a:rPr lang="en-GB" dirty="0" smtClean="0"/>
              <a:t>5 – Identifying your department’s next steps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3225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skills assessment: discussion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2041451"/>
            <a:ext cx="8045200" cy="4097066"/>
          </a:xfrm>
        </p:spPr>
        <p:txBody>
          <a:bodyPr/>
          <a:lstStyle/>
          <a:p>
            <a:r>
              <a:rPr lang="en-GB" dirty="0"/>
              <a:t>With the removal of coursework (ISAs), practical skills are now assessed through the terminal assessments. </a:t>
            </a:r>
          </a:p>
          <a:p>
            <a:r>
              <a:rPr lang="en-GB" dirty="0"/>
              <a:t>The way they are assessed involves a number of different elements. </a:t>
            </a:r>
          </a:p>
          <a:p>
            <a:r>
              <a:rPr lang="en-GB" b="1" dirty="0"/>
              <a:t>At least </a:t>
            </a:r>
            <a:r>
              <a:rPr lang="en-GB" dirty="0"/>
              <a:t>15% of marks are assigned to the </a:t>
            </a:r>
            <a:r>
              <a:rPr lang="en-GB" dirty="0" smtClean="0"/>
              <a:t>assessment of practical skills and understanding.</a:t>
            </a:r>
            <a:endParaRPr lang="en-GB" dirty="0"/>
          </a:p>
          <a:p>
            <a:r>
              <a:rPr lang="en-GB" dirty="0"/>
              <a:t>One of the key elements are the </a:t>
            </a:r>
            <a:r>
              <a:rPr lang="en-GB" dirty="0" smtClean="0"/>
              <a:t>apparatus </a:t>
            </a:r>
            <a:r>
              <a:rPr lang="en-GB" dirty="0"/>
              <a:t>and techniques.</a:t>
            </a:r>
          </a:p>
          <a:p>
            <a:r>
              <a:rPr lang="en-GB" dirty="0"/>
              <a:t>From your experience of </a:t>
            </a:r>
            <a:r>
              <a:rPr lang="en-GB" dirty="0" smtClean="0"/>
              <a:t>recent GCSE questions, </a:t>
            </a:r>
            <a:r>
              <a:rPr lang="en-GB" dirty="0"/>
              <a:t>discuss which other assessment elements are involved.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993861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skills assessment: key elements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2062715"/>
            <a:ext cx="8045200" cy="407580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Assessment of practical skills in science consists of three key elements: </a:t>
            </a:r>
          </a:p>
          <a:p>
            <a:r>
              <a:rPr lang="en-GB" dirty="0"/>
              <a:t>Apparatus and </a:t>
            </a:r>
            <a:r>
              <a:rPr lang="en-GB" dirty="0" smtClean="0"/>
              <a:t>techniques (ATs) </a:t>
            </a:r>
            <a:r>
              <a:rPr lang="en-GB" dirty="0"/>
              <a:t>set by the </a:t>
            </a:r>
            <a:r>
              <a:rPr lang="en-GB" dirty="0" err="1" smtClean="0"/>
              <a:t>DfE</a:t>
            </a:r>
            <a:endParaRPr lang="en-GB" dirty="0"/>
          </a:p>
          <a:p>
            <a:r>
              <a:rPr lang="en-GB" dirty="0"/>
              <a:t>Required </a:t>
            </a:r>
            <a:r>
              <a:rPr lang="en-GB" dirty="0" err="1"/>
              <a:t>Practicals</a:t>
            </a:r>
            <a:r>
              <a:rPr lang="en-GB" dirty="0"/>
              <a:t> (RPs) designed to deliver </a:t>
            </a:r>
            <a:r>
              <a:rPr lang="en-GB" dirty="0" smtClean="0"/>
              <a:t>the ATs</a:t>
            </a:r>
          </a:p>
          <a:p>
            <a:r>
              <a:rPr lang="en-GB" dirty="0" smtClean="0"/>
              <a:t>Working Scientifically (WS).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There are other elements that will also have an impact on the teaching and learning during </a:t>
            </a:r>
            <a:r>
              <a:rPr lang="en-GB" dirty="0" smtClean="0"/>
              <a:t>lessons involving practical work.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278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Practical skills assessment: further elements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2210179"/>
            <a:ext cx="8045200" cy="35101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following elements will also be assessed: </a:t>
            </a:r>
          </a:p>
          <a:p>
            <a:r>
              <a:rPr lang="en-GB" dirty="0"/>
              <a:t>practical skills </a:t>
            </a:r>
            <a:r>
              <a:rPr lang="en-GB" dirty="0" smtClean="0"/>
              <a:t>are assessed in terms of each </a:t>
            </a:r>
            <a:r>
              <a:rPr lang="en-GB" dirty="0"/>
              <a:t>Assessment </a:t>
            </a:r>
            <a:r>
              <a:rPr lang="en-GB" dirty="0" smtClean="0"/>
              <a:t>Objective </a:t>
            </a:r>
            <a:r>
              <a:rPr lang="en-GB" dirty="0"/>
              <a:t>(AOs)</a:t>
            </a:r>
          </a:p>
          <a:p>
            <a:r>
              <a:rPr lang="en-GB" dirty="0"/>
              <a:t>application of scientific enquiry, techniques and procedures, which will be </a:t>
            </a:r>
            <a:r>
              <a:rPr lang="en-GB" b="1" dirty="0"/>
              <a:t>broader</a:t>
            </a:r>
            <a:r>
              <a:rPr lang="en-GB" dirty="0"/>
              <a:t> than just the RPs, and </a:t>
            </a:r>
            <a:r>
              <a:rPr lang="en-GB" b="1" dirty="0"/>
              <a:t>both </a:t>
            </a:r>
            <a:r>
              <a:rPr lang="en-GB" dirty="0"/>
              <a:t>may be in </a:t>
            </a:r>
            <a:r>
              <a:rPr lang="en-GB" b="1" dirty="0"/>
              <a:t>novel contexts</a:t>
            </a:r>
          </a:p>
          <a:p>
            <a:r>
              <a:rPr lang="en-GB" dirty="0"/>
              <a:t>the science behind the practical </a:t>
            </a:r>
          </a:p>
          <a:p>
            <a:r>
              <a:rPr lang="en-GB" dirty="0"/>
              <a:t>specific scientific language associated with practical investigations </a:t>
            </a:r>
          </a:p>
          <a:p>
            <a:r>
              <a:rPr lang="en-GB" dirty="0"/>
              <a:t>maths skills appropriate to that practical.</a:t>
            </a:r>
          </a:p>
          <a:p>
            <a:endParaRPr lang="en-GB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 AQA and its licensors.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88886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/>
              <a:t>Activity 1 </a:t>
            </a:r>
            <a:r>
              <a:rPr lang="en-GB" dirty="0" smtClean="0"/>
              <a:t>– </a:t>
            </a:r>
            <a:r>
              <a:rPr lang="en-GB" dirty="0"/>
              <a:t>Identifying the elements within a Required Practical lesson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2248548"/>
            <a:ext cx="8045200" cy="3428684"/>
          </a:xfrm>
        </p:spPr>
        <p:txBody>
          <a:bodyPr/>
          <a:lstStyle/>
          <a:p>
            <a:r>
              <a:rPr lang="en-GB" dirty="0"/>
              <a:t>In small groups, look at the three questions on pages</a:t>
            </a:r>
            <a:br>
              <a:rPr lang="en-GB" dirty="0"/>
            </a:br>
            <a:r>
              <a:rPr lang="en-GB" dirty="0" smtClean="0"/>
              <a:t>10–16 </a:t>
            </a:r>
            <a:r>
              <a:rPr lang="en-GB" dirty="0"/>
              <a:t>of the activities </a:t>
            </a:r>
            <a:r>
              <a:rPr lang="en-GB" dirty="0" smtClean="0"/>
              <a:t>booklet. </a:t>
            </a:r>
            <a:endParaRPr lang="en-GB" dirty="0"/>
          </a:p>
          <a:p>
            <a:r>
              <a:rPr lang="en-GB" dirty="0"/>
              <a:t>For each item indicate which of the following elements it is </a:t>
            </a:r>
            <a:r>
              <a:rPr lang="en-GB" dirty="0" smtClean="0"/>
              <a:t>assessing (not </a:t>
            </a:r>
            <a:r>
              <a:rPr lang="en-GB" dirty="0"/>
              <a:t>all may be relevant</a:t>
            </a:r>
            <a:r>
              <a:rPr lang="en-GB" dirty="0" smtClean="0"/>
              <a:t>):</a:t>
            </a:r>
            <a:endParaRPr lang="en-GB" dirty="0"/>
          </a:p>
          <a:p>
            <a:pPr lvl="1"/>
            <a:r>
              <a:rPr lang="en-GB" dirty="0" smtClean="0"/>
              <a:t>Assessment Objective</a:t>
            </a:r>
            <a:endParaRPr lang="en-GB" dirty="0"/>
          </a:p>
          <a:p>
            <a:pPr lvl="1"/>
            <a:r>
              <a:rPr lang="en-GB" dirty="0"/>
              <a:t>science content</a:t>
            </a:r>
          </a:p>
          <a:p>
            <a:pPr lvl="1"/>
            <a:r>
              <a:rPr lang="en-GB" dirty="0" smtClean="0"/>
              <a:t>Working Scientifically</a:t>
            </a:r>
            <a:endParaRPr lang="en-GB" dirty="0"/>
          </a:p>
          <a:p>
            <a:pPr lvl="1"/>
            <a:r>
              <a:rPr lang="en-GB" dirty="0"/>
              <a:t>maths skills. 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946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750" y="2320110"/>
            <a:ext cx="8045200" cy="32696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Questions for discussion</a:t>
            </a:r>
          </a:p>
          <a:p>
            <a:r>
              <a:rPr lang="en-GB" dirty="0" smtClean="0"/>
              <a:t>Over the full GCSE course, do our practical lessons pick up on these elements?</a:t>
            </a:r>
            <a:endParaRPr lang="en-GB" dirty="0"/>
          </a:p>
          <a:p>
            <a:r>
              <a:rPr lang="en-GB" dirty="0" smtClean="0"/>
              <a:t>Are our students </a:t>
            </a:r>
            <a:r>
              <a:rPr lang="en-GB" dirty="0"/>
              <a:t>aware of/prepared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for the holistic nature of practical questions? </a:t>
            </a:r>
          </a:p>
          <a:p>
            <a:r>
              <a:rPr lang="en-GB" dirty="0" smtClean="0"/>
              <a:t>Does our KS3 course provide a strong foundation for practical work at KS4?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9500" y="202033"/>
            <a:ext cx="8045450" cy="431800"/>
          </a:xfrm>
        </p:spPr>
        <p:txBody>
          <a:bodyPr/>
          <a:lstStyle/>
          <a:p>
            <a:r>
              <a:rPr lang="en-GB" dirty="0"/>
              <a:t>Activity 1 </a:t>
            </a:r>
            <a:r>
              <a:rPr lang="en-GB" dirty="0" smtClean="0"/>
              <a:t>– </a:t>
            </a:r>
            <a:r>
              <a:rPr lang="en-GB" dirty="0"/>
              <a:t>Identifying the elements within a Required Practical lesson</a:t>
            </a:r>
          </a:p>
        </p:txBody>
      </p:sp>
    </p:spTree>
    <p:extLst>
      <p:ext uri="{BB962C8B-B14F-4D97-AF65-F5344CB8AC3E}">
        <p14:creationId xmlns:p14="http://schemas.microsoft.com/office/powerpoint/2010/main" val="202064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0"/>
            <a:ext cx="8045200" cy="431181"/>
          </a:xfrm>
        </p:spPr>
        <p:txBody>
          <a:bodyPr/>
          <a:lstStyle/>
          <a:p>
            <a:r>
              <a:rPr lang="en-GB" dirty="0"/>
              <a:t>Activity 2 – The similarities and differences of </a:t>
            </a:r>
            <a:r>
              <a:rPr lang="en-GB" dirty="0" smtClean="0"/>
              <a:t>apparatus and techniques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2242692"/>
            <a:ext cx="8045200" cy="368103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As a group, look at the tables on pages </a:t>
            </a:r>
            <a:r>
              <a:rPr lang="en-GB" dirty="0" smtClean="0"/>
              <a:t>17–18 </a:t>
            </a:r>
            <a:r>
              <a:rPr lang="en-GB" dirty="0"/>
              <a:t>of the activities booklet.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Discuss what the (big picture) similarities and differences are of the ATs for different subjects 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may need to </a:t>
            </a:r>
            <a:r>
              <a:rPr lang="en-GB" dirty="0" smtClean="0"/>
              <a:t>consider </a:t>
            </a:r>
            <a:r>
              <a:rPr lang="en-GB" dirty="0"/>
              <a:t>what some of the ATs mean and which aspects of them are appropriate for different RPs.</a:t>
            </a:r>
          </a:p>
        </p:txBody>
      </p:sp>
    </p:spTree>
    <p:extLst>
      <p:ext uri="{BB962C8B-B14F-4D97-AF65-F5344CB8AC3E}">
        <p14:creationId xmlns:p14="http://schemas.microsoft.com/office/powerpoint/2010/main" val="2658904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2 answers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99" y="1224500"/>
            <a:ext cx="8437023" cy="4914017"/>
          </a:xfrm>
        </p:spPr>
        <p:txBody>
          <a:bodyPr/>
          <a:lstStyle/>
          <a:p>
            <a:pPr marL="0" indent="0">
              <a:buNone/>
            </a:pPr>
            <a:r>
              <a:rPr lang="en-GB" sz="2200" b="1" dirty="0" smtClean="0"/>
              <a:t>Similarities</a:t>
            </a:r>
          </a:p>
          <a:p>
            <a:pPr lvl="0"/>
            <a:r>
              <a:rPr lang="en-GB" sz="2200" dirty="0"/>
              <a:t>Using appropriate </a:t>
            </a:r>
            <a:r>
              <a:rPr lang="en-GB" sz="2200" dirty="0" smtClean="0"/>
              <a:t>apparatus </a:t>
            </a:r>
            <a:r>
              <a:rPr lang="en-GB" sz="2200" dirty="0"/>
              <a:t>to make </a:t>
            </a:r>
            <a:r>
              <a:rPr lang="en-GB" sz="2200" dirty="0" smtClean="0"/>
              <a:t>and</a:t>
            </a:r>
            <a:r>
              <a:rPr lang="en-GB" sz="2200" dirty="0"/>
              <a:t> </a:t>
            </a:r>
            <a:r>
              <a:rPr lang="en-GB" sz="2200" dirty="0" smtClean="0"/>
              <a:t>record </a:t>
            </a:r>
            <a:r>
              <a:rPr lang="en-GB" sz="2200" dirty="0"/>
              <a:t>basic measurements accurately </a:t>
            </a:r>
            <a:r>
              <a:rPr lang="en-GB" sz="2200" dirty="0" smtClean="0"/>
              <a:t>(</a:t>
            </a:r>
            <a:r>
              <a:rPr lang="en-GB" sz="2200" dirty="0"/>
              <a:t>B,C,P AT1)</a:t>
            </a:r>
          </a:p>
          <a:p>
            <a:pPr lvl="0"/>
            <a:r>
              <a:rPr lang="en-GB" sz="2200" dirty="0"/>
              <a:t>Safe use of particular pieces of equipment </a:t>
            </a:r>
            <a:r>
              <a:rPr lang="en-GB" sz="2200" dirty="0" smtClean="0"/>
              <a:t>that</a:t>
            </a:r>
            <a:r>
              <a:rPr lang="en-GB" sz="2200" dirty="0"/>
              <a:t> </a:t>
            </a:r>
            <a:r>
              <a:rPr lang="en-GB" sz="2200" dirty="0" smtClean="0"/>
              <a:t>are </a:t>
            </a:r>
            <a:r>
              <a:rPr lang="en-GB" sz="2200" dirty="0"/>
              <a:t>appropriate (B AT2 ,C </a:t>
            </a:r>
            <a:r>
              <a:rPr lang="en-GB" sz="2200" dirty="0" smtClean="0"/>
              <a:t>AT2 AT6, </a:t>
            </a:r>
            <a:r>
              <a:rPr lang="en-GB" sz="2200" dirty="0"/>
              <a:t>P AT5)</a:t>
            </a:r>
          </a:p>
          <a:p>
            <a:pPr lvl="0"/>
            <a:r>
              <a:rPr lang="en-GB" sz="2200" dirty="0"/>
              <a:t>Using appropriate apparatus and techniques to make observation for a specific practical or process (B </a:t>
            </a:r>
            <a:r>
              <a:rPr lang="en-GB" sz="2200" dirty="0" smtClean="0"/>
              <a:t>AT3, C AT5, </a:t>
            </a:r>
            <a:r>
              <a:rPr lang="en-GB" sz="2200" dirty="0"/>
              <a:t> P AT2 AT4</a:t>
            </a:r>
            <a:r>
              <a:rPr lang="en-GB" sz="2200" dirty="0" smtClean="0"/>
              <a:t>).</a:t>
            </a:r>
          </a:p>
          <a:p>
            <a:pPr lvl="0"/>
            <a:endParaRPr lang="en-GB" sz="2200" dirty="0"/>
          </a:p>
          <a:p>
            <a:pPr marL="0" lvl="0" indent="0">
              <a:buNone/>
            </a:pPr>
            <a:r>
              <a:rPr lang="en-GB" sz="2200" b="1" dirty="0" smtClean="0"/>
              <a:t>Differences</a:t>
            </a:r>
          </a:p>
          <a:p>
            <a:r>
              <a:rPr lang="en-GB" sz="2200" dirty="0" smtClean="0"/>
              <a:t>Measuring rates using different methods (B AT5)</a:t>
            </a:r>
          </a:p>
          <a:p>
            <a:pPr lvl="0"/>
            <a:r>
              <a:rPr lang="en-GB" sz="2200" dirty="0"/>
              <a:t>Using appropriate apparatus  and techniques for carrying out and monitoring chemical reactions (C AT3</a:t>
            </a:r>
            <a:r>
              <a:rPr lang="en-GB" sz="2200" dirty="0" smtClean="0"/>
              <a:t>)</a:t>
            </a:r>
          </a:p>
          <a:p>
            <a:pPr lvl="0"/>
            <a:r>
              <a:rPr lang="en-GB" sz="2200" dirty="0" smtClean="0"/>
              <a:t>Specific skills to that science (B AT4 AT6 AT7, C AT4 AT7, P AT3 </a:t>
            </a:r>
            <a:r>
              <a:rPr lang="en-GB" sz="2200" smtClean="0"/>
              <a:t>AT6).</a:t>
            </a:r>
            <a:endParaRPr lang="en-GB" sz="2200" dirty="0"/>
          </a:p>
          <a:p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965817"/>
      </p:ext>
    </p:extLst>
  </p:cSld>
  <p:clrMapOvr>
    <a:masterClrMapping/>
  </p:clrMapOvr>
</p:sld>
</file>

<file path=ppt/theme/theme1.xml><?xml version="1.0" encoding="utf-8"?>
<a:theme xmlns:a="http://schemas.openxmlformats.org/drawingml/2006/main" name="AQA presentation master Events">
  <a:themeElements>
    <a:clrScheme name="AQA">
      <a:dk1>
        <a:srgbClr val="4B4B4B"/>
      </a:dk1>
      <a:lt1>
        <a:sysClr val="window" lastClr="FFFFFF"/>
      </a:lt1>
      <a:dk2>
        <a:srgbClr val="412878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F71AC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8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1124</Words>
  <Application>Microsoft Office PowerPoint</Application>
  <PresentationFormat>On-screen Show (4:3)</PresentationFormat>
  <Paragraphs>162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AQA presentation master Events</vt:lpstr>
      <vt:lpstr>PowerPoint Presentation</vt:lpstr>
      <vt:lpstr>Contents </vt:lpstr>
      <vt:lpstr>Practical skills assessment: discussion </vt:lpstr>
      <vt:lpstr>Practical skills assessment: key elements </vt:lpstr>
      <vt:lpstr>Practical skills assessment: further elements </vt:lpstr>
      <vt:lpstr>Activity 1 – Identifying the elements within a Required Practical lesson</vt:lpstr>
      <vt:lpstr>Activity 1 – Identifying the elements within a Required Practical lesson</vt:lpstr>
      <vt:lpstr>Activity 2 – The similarities and differences of apparatus and techniques</vt:lpstr>
      <vt:lpstr>Activity 2 answers</vt:lpstr>
      <vt:lpstr>Activity 3 – Reviewing the coverage of ATs in RP lessons </vt:lpstr>
      <vt:lpstr>Activity 3 – Reviewing the coverage of ATs in RP lessons </vt:lpstr>
      <vt:lpstr>Development and progression from KS3</vt:lpstr>
      <vt:lpstr>Activity 4 – Development and progression from KS3</vt:lpstr>
      <vt:lpstr>Activity 4 – Development and progression from KS3</vt:lpstr>
      <vt:lpstr>Activity 5 – Identifying your department’s next steps</vt:lpstr>
      <vt:lpstr>Activity 5 – Identifying your department’s next steps</vt:lpstr>
      <vt:lpstr>Group reflection</vt:lpstr>
      <vt:lpstr>Thank you</vt:lpstr>
      <vt:lpstr>Get in touch</vt:lpstr>
    </vt:vector>
  </TitlesOfParts>
  <Company>AQA Education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Katie</dc:creator>
  <cp:lastModifiedBy>Bird, Kathryn</cp:lastModifiedBy>
  <cp:revision>267</cp:revision>
  <cp:lastPrinted>2020-01-17T11:38:09Z</cp:lastPrinted>
  <dcterms:created xsi:type="dcterms:W3CDTF">2017-07-10T11:13:35Z</dcterms:created>
  <dcterms:modified xsi:type="dcterms:W3CDTF">2020-03-12T07:56:21Z</dcterms:modified>
</cp:coreProperties>
</file>