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3" r:id="rId2"/>
    <p:sldId id="274" r:id="rId3"/>
    <p:sldId id="276" r:id="rId4"/>
    <p:sldId id="277" r:id="rId5"/>
    <p:sldId id="278" r:id="rId6"/>
    <p:sldId id="279" r:id="rId7"/>
    <p:sldId id="280" r:id="rId8"/>
    <p:sldId id="262" r:id="rId9"/>
    <p:sldId id="28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57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Rowland" initials="M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3AF"/>
    <a:srgbClr val="783C2D"/>
    <a:srgbClr val="DC7D28"/>
    <a:srgbClr val="6464A0"/>
    <a:srgbClr val="325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107" d="100"/>
          <a:sy n="107" d="100"/>
        </p:scale>
        <p:origin x="-78" y="-120"/>
      </p:cViewPr>
      <p:guideLst>
        <p:guide orient="horz" pos="2157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457E0-B7E6-E24E-BA12-0ABEC3185120}" type="datetimeFigureOut">
              <a:rPr lang="en-US" smtClean="0"/>
              <a:t>8/28/2015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8A59E-FE67-3043-A00A-EF9E0FCBDE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722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A8347-8DF1-B348-8F41-6E1345D82D34}" type="datetimeFigureOut">
              <a:rPr lang="en-US" smtClean="0"/>
              <a:t>8/28/2015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5C70C-4F3D-A24C-BE6B-90E4410CB3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45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303334"/>
            <a:ext cx="4114551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latin typeface="AQA Chevin Pro Light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11489"/>
            <a:ext cx="4114551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</a:t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33960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39750" y="3058062"/>
            <a:ext cx="41148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</a:lstStyle>
          <a:p>
            <a:pPr lvl="0"/>
            <a:r>
              <a:rPr lang="en-US" dirty="0" smtClean="0"/>
              <a:t>Date &lt;</a:t>
            </a:r>
            <a:r>
              <a:rPr lang="en-US" dirty="0" err="1" smtClean="0"/>
              <a:t>dd</a:t>
            </a:r>
            <a:r>
              <a:rPr lang="en-US" dirty="0" smtClean="0"/>
              <a:t>/mm/</a:t>
            </a:r>
            <a:r>
              <a:rPr lang="en-US" dirty="0" err="1" smtClean="0"/>
              <a:t>yyyy</a:t>
            </a:r>
            <a:r>
              <a:rPr lang="en-US" dirty="0" smtClean="0"/>
              <a:t>&gt;</a:t>
            </a:r>
            <a:endParaRPr lang="en-US" dirty="0"/>
          </a:p>
        </p:txBody>
      </p:sp>
      <p:pic>
        <p:nvPicPr>
          <p:cNvPr id="7" name="Picture 6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0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9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78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7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85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Violet">
    <p:bg>
      <p:bgPr>
        <a:solidFill>
          <a:srgbClr val="646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7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eal">
    <p:bg>
      <p:bgPr>
        <a:solidFill>
          <a:srgbClr val="325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0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Yellow">
    <p:bg>
      <p:bgPr>
        <a:solidFill>
          <a:srgbClr val="DC7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01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Brick">
    <p:bg>
      <p:bgPr>
        <a:solidFill>
          <a:srgbClr val="783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6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7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8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6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40000" y="1731600"/>
            <a:ext cx="8046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4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Insert video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6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727271"/>
            <a:ext cx="4546350" cy="4406400"/>
          </a:xfrm>
        </p:spPr>
        <p:txBody>
          <a:bodyPr r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94324" y="1727199"/>
            <a:ext cx="3190875" cy="4406400"/>
          </a:xfrm>
        </p:spPr>
        <p:txBody>
          <a:bodyPr r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image or graphic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5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666873"/>
            <a:ext cx="4028825" cy="49494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1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4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731713"/>
            <a:ext cx="8045200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00" y="6621960"/>
            <a:ext cx="1339600" cy="123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Version 3.0</a:t>
            </a:r>
            <a:endParaRPr lang="en-US" dirty="0"/>
          </a:p>
        </p:txBody>
      </p:sp>
      <p:pic>
        <p:nvPicPr>
          <p:cNvPr id="8" name="Picture 7" descr="AQA_New_logo_20mm_no_strapline_RGB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0000" y="6415200"/>
            <a:ext cx="14364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80DAB091-367A-9141-A74C-3AA754BCBACD}" type="slidenum">
              <a:rPr lang="en-US" sz="800" smtClean="0"/>
              <a:t>‹#›</a:t>
            </a:fld>
            <a:r>
              <a:rPr lang="en-US" sz="800" dirty="0" smtClean="0"/>
              <a:t> of x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407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77" r:id="rId3"/>
    <p:sldLayoutId id="2147483680" r:id="rId4"/>
    <p:sldLayoutId id="2147483667" r:id="rId5"/>
    <p:sldLayoutId id="2147483662" r:id="rId6"/>
    <p:sldLayoutId id="2147483664" r:id="rId7"/>
    <p:sldLayoutId id="2147483665" r:id="rId8"/>
    <p:sldLayoutId id="2147483678" r:id="rId9"/>
    <p:sldLayoutId id="2147483669" r:id="rId10"/>
    <p:sldLayoutId id="2147483670" r:id="rId11"/>
    <p:sldLayoutId id="2147483671" r:id="rId12"/>
    <p:sldLayoutId id="2147483672" r:id="rId13"/>
    <p:sldLayoutId id="2147483674" r:id="rId14"/>
    <p:sldLayoutId id="2147483673" r:id="rId15"/>
    <p:sldLayoutId id="2147483675" r:id="rId16"/>
    <p:sldLayoutId id="2147483676" r:id="rId17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b="0" i="0" kern="1200">
          <a:solidFill>
            <a:schemeClr val="tx2"/>
          </a:solidFill>
          <a:latin typeface="AQA Chevin Pro Light"/>
          <a:ea typeface="+mj-ea"/>
          <a:cs typeface="AQA Chevin Pro Light"/>
        </a:defRPr>
      </a:lvl1pPr>
    </p:titleStyle>
    <p:bodyStyle>
      <a:lvl1pPr marL="342900" indent="-3429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1303334"/>
            <a:ext cx="7139184" cy="950915"/>
          </a:xfrm>
        </p:spPr>
        <p:txBody>
          <a:bodyPr/>
          <a:lstStyle/>
          <a:p>
            <a:r>
              <a:rPr lang="en-US" sz="2400" dirty="0" smtClean="0"/>
              <a:t>AS/A-LEVEL BIOLOGY</a:t>
            </a:r>
            <a:br>
              <a:rPr lang="en-US" sz="2400" dirty="0" smtClean="0"/>
            </a:br>
            <a:r>
              <a:rPr lang="en-US" sz="2400" dirty="0" smtClean="0"/>
              <a:t>3.3.3	Protein digestion and absorption presentation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2611489"/>
            <a:ext cx="6303860" cy="378312"/>
          </a:xfrm>
        </p:spPr>
        <p:txBody>
          <a:bodyPr/>
          <a:lstStyle/>
          <a:p>
            <a:pPr lvl="0"/>
            <a:r>
              <a:rPr lang="en-US" sz="1200" dirty="0">
                <a:solidFill>
                  <a:srgbClr val="412878"/>
                </a:solidFill>
              </a:rPr>
              <a:t>To be used alongside AQA </a:t>
            </a:r>
            <a:r>
              <a:rPr lang="en-US" sz="1200" dirty="0" smtClean="0">
                <a:solidFill>
                  <a:srgbClr val="412878"/>
                </a:solidFill>
              </a:rPr>
              <a:t>AS/A-level </a:t>
            </a:r>
            <a:r>
              <a:rPr lang="en-US" sz="1200" dirty="0">
                <a:solidFill>
                  <a:srgbClr val="412878"/>
                </a:solidFill>
              </a:rPr>
              <a:t>Biology </a:t>
            </a:r>
            <a:r>
              <a:rPr lang="en-US" sz="1200" dirty="0" smtClean="0">
                <a:solidFill>
                  <a:srgbClr val="412878"/>
                </a:solidFill>
              </a:rPr>
              <a:t>protein digestion and absorption teaching </a:t>
            </a:r>
            <a:r>
              <a:rPr lang="en-US" sz="1200" dirty="0">
                <a:solidFill>
                  <a:srgbClr val="412878"/>
                </a:solidFill>
              </a:rPr>
              <a:t>notes</a:t>
            </a:r>
          </a:p>
          <a:p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879600" y="6617829"/>
            <a:ext cx="2775238" cy="241200"/>
          </a:xfrm>
        </p:spPr>
        <p:txBody>
          <a:bodyPr/>
          <a:lstStyle/>
          <a:p>
            <a:r>
              <a:rPr lang="en-US" dirty="0" smtClean="0"/>
              <a:t>Copyright © 2015 AQA and its licensors. All rights reserved.</a:t>
            </a:r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540000" y="6621960"/>
            <a:ext cx="1339600" cy="123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Version 1.0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4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 digestion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669002" y="6617829"/>
            <a:ext cx="2985836" cy="241200"/>
          </a:xfrm>
        </p:spPr>
        <p:txBody>
          <a:bodyPr/>
          <a:lstStyle/>
          <a:p>
            <a:r>
              <a:rPr lang="en-US" dirty="0" smtClean="0"/>
              <a:t>Copyright © 2015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all digestion, this involves hydrolysis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types of enzyme involved</a:t>
            </a:r>
          </a:p>
          <a:p>
            <a:pPr lvl="1" defTabSz="914400">
              <a:lnSpc>
                <a:spcPct val="100000"/>
              </a:lnSpc>
              <a:buFont typeface="Arial" pitchFamily="34" charset="0"/>
              <a:buChar char="–"/>
            </a:pP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Endopeptidases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hydrolyse peptide bonds between specific amino acids in the middle of a polypeptide</a:t>
            </a:r>
          </a:p>
          <a:p>
            <a:pPr lvl="1" defTabSz="914400">
              <a:lnSpc>
                <a:spcPct val="100000"/>
              </a:lnSpc>
              <a:buFont typeface="Arial" pitchFamily="34" charset="0"/>
              <a:buChar char="–"/>
            </a:pP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Exopeptidases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hydrolyse peptide bonds between specific amino acids at the ends of a polypeptide</a:t>
            </a:r>
          </a:p>
          <a:p>
            <a:pPr lvl="1" defTabSz="914400">
              <a:lnSpc>
                <a:spcPct val="100000"/>
              </a:lnSpc>
              <a:buFont typeface="Arial" pitchFamily="34" charset="0"/>
              <a:buChar char="–"/>
            </a:pP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Dipeptidases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hydrolyse the peptide bond in a dipeptide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540000" y="6621960"/>
            <a:ext cx="1339600" cy="123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Version 1.0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66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Exopeptidases</a:t>
            </a:r>
            <a:r>
              <a:rPr lang="en-GB" dirty="0"/>
              <a:t> and </a:t>
            </a:r>
            <a:r>
              <a:rPr lang="en-GB" dirty="0"/>
              <a:t>endopeptidases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763688" y="6617829"/>
            <a:ext cx="2891150" cy="241200"/>
          </a:xfrm>
        </p:spPr>
        <p:txBody>
          <a:bodyPr/>
          <a:lstStyle/>
          <a:p>
            <a:r>
              <a:rPr lang="en-US" dirty="0" smtClean="0"/>
              <a:t>Copyright © 2015 AQA and its licensors. All rights reserved.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339752" y="2492896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2555776" y="2636912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2771800" y="2852936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Oval 8"/>
          <p:cNvSpPr/>
          <p:nvPr/>
        </p:nvSpPr>
        <p:spPr>
          <a:xfrm>
            <a:off x="2987824" y="3068960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203848" y="3284984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51720" y="2492896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63688" y="2492896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475656" y="2420888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275856" y="3573016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347864" y="3861048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63888" y="4077072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779912" y="4293096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851920" y="4581128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67944" y="4797152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355976" y="4725144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355976" y="4437112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427984" y="4149080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572000" y="3933056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860032" y="3861048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148064" y="3789040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364088" y="3573016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580112" y="3789040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508104" y="4077072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580112" y="4365104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796136" y="4581128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084168" y="4581128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300192" y="4365104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588224" y="4293096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Down Arrow 33"/>
          <p:cNvSpPr/>
          <p:nvPr/>
        </p:nvSpPr>
        <p:spPr>
          <a:xfrm rot="3440003">
            <a:off x="3347379" y="3021597"/>
            <a:ext cx="216024" cy="288032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5" name="Down Arrow 34"/>
          <p:cNvSpPr/>
          <p:nvPr/>
        </p:nvSpPr>
        <p:spPr>
          <a:xfrm rot="10105578">
            <a:off x="4310665" y="5031918"/>
            <a:ext cx="216024" cy="288032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6" name="Down Arrow 35"/>
          <p:cNvSpPr/>
          <p:nvPr/>
        </p:nvSpPr>
        <p:spPr>
          <a:xfrm rot="714534">
            <a:off x="2007106" y="2152045"/>
            <a:ext cx="216024" cy="288032"/>
          </a:xfrm>
          <a:prstGeom prst="down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7" name="Down Arrow 36"/>
          <p:cNvSpPr/>
          <p:nvPr/>
        </p:nvSpPr>
        <p:spPr>
          <a:xfrm rot="8673967">
            <a:off x="6606183" y="4583319"/>
            <a:ext cx="221419" cy="283650"/>
          </a:xfrm>
          <a:prstGeom prst="down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99592" y="1268760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600" b="1" dirty="0" smtClean="0">
                <a:solidFill>
                  <a:srgbClr val="FF0000"/>
                </a:solidFill>
              </a:rPr>
              <a:t>Exopeptidase breaks bonds at ends of polypeptide to produce dipeptides or individual amino acids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75856" y="5373216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600" b="1" dirty="0" smtClean="0">
                <a:solidFill>
                  <a:srgbClr val="0070C0"/>
                </a:solidFill>
              </a:rPr>
              <a:t>Endopeptidase breaks bonds in middle of polypeptide to produce shorter polypeptides</a:t>
            </a:r>
            <a:endParaRPr lang="en-GB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75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Pause for thought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 defTabSz="914400">
              <a:lnSpc>
                <a:spcPct val="100000"/>
              </a:lnSpc>
              <a:buNone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stage of protein digestion occurs in the stomach.  </a:t>
            </a:r>
          </a:p>
          <a:p>
            <a:pPr marL="514350" lvl="0" indent="-514350" defTabSz="914400">
              <a:lnSpc>
                <a:spcPct val="100000"/>
              </a:lnSpc>
              <a:buNone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An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endopeptidase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(pepsin) is the only 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protein-digesting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enzyme in the stomach. </a:t>
            </a:r>
          </a:p>
          <a:p>
            <a:pPr marL="514350" lvl="0" indent="-514350" defTabSz="914400">
              <a:lnSpc>
                <a:spcPct val="100000"/>
              </a:lnSpc>
              <a:buNone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Only later, in the small intestine, is the food mixed with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exopeptidases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lvl="0" indent="-514350" defTabSz="914400">
              <a:lnSpc>
                <a:spcPct val="100000"/>
              </a:lnSpc>
              <a:buNone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Suggest the advantage of this sequence.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704513" y="6617829"/>
            <a:ext cx="2950325" cy="241200"/>
          </a:xfrm>
        </p:spPr>
        <p:txBody>
          <a:bodyPr/>
          <a:lstStyle/>
          <a:p>
            <a:r>
              <a:rPr lang="en-US" dirty="0" smtClean="0"/>
              <a:t>Copyright © 2015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85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Dipeptidases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Dipeptidases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located in the surface membranes of cells lining 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small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intestine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hydrolyse dipeptides into amino acids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result, the final products of protein digestion are amino acids, which are absorbed by cells lining the ileum of the small intestine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713390" y="6617829"/>
            <a:ext cx="2941448" cy="241200"/>
          </a:xfrm>
        </p:spPr>
        <p:txBody>
          <a:bodyPr/>
          <a:lstStyle/>
          <a:p>
            <a:r>
              <a:rPr lang="en-US" dirty="0" smtClean="0"/>
              <a:t>Copyright © 2015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197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of protein digestion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811045" y="6617829"/>
            <a:ext cx="2843793" cy="241200"/>
          </a:xfrm>
        </p:spPr>
        <p:txBody>
          <a:bodyPr/>
          <a:lstStyle/>
          <a:p>
            <a:r>
              <a:rPr lang="en-US" dirty="0" smtClean="0"/>
              <a:t>Copyright © 2015 AQA and its licensors. All rights reserved.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20751"/>
            <a:ext cx="8045450" cy="342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07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Amino acid absorption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Uptake from the ileum is by facilitated diffusion through specific carrier molecules in the surface membranes of 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epithelial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each amino acid, one Na</a:t>
            </a:r>
            <a:r>
              <a:rPr lang="en-GB" sz="20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ion is also taken up, an example of co-transport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diffusion gradient for Na</a:t>
            </a:r>
            <a:r>
              <a:rPr lang="en-GB" sz="20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maintained by their active transport through the base of the epithelial cells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 acids pass through the base of the epithelial cells by facilitated diffusion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802167" y="6617829"/>
            <a:ext cx="2852671" cy="241200"/>
          </a:xfrm>
        </p:spPr>
        <p:txBody>
          <a:bodyPr/>
          <a:lstStyle/>
          <a:p>
            <a:r>
              <a:rPr lang="en-US" dirty="0" smtClean="0"/>
              <a:t>Copyright © 2015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556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Uptake by co-transport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540000" y="6641010"/>
            <a:ext cx="1339600" cy="123246"/>
          </a:xfrm>
        </p:spPr>
        <p:txBody>
          <a:bodyPr/>
          <a:lstStyle/>
          <a:p>
            <a:r>
              <a:rPr lang="en-US" dirty="0" smtClean="0"/>
              <a:t>Version 1.0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33563" y="6617829"/>
            <a:ext cx="2821275" cy="241200"/>
          </a:xfrm>
        </p:spPr>
        <p:txBody>
          <a:bodyPr/>
          <a:lstStyle/>
          <a:p>
            <a:r>
              <a:rPr lang="en-US" dirty="0" smtClean="0"/>
              <a:t>Copyright © 2015 AQA and its licensors. All rights reserved.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1074738"/>
            <a:ext cx="5475287" cy="471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36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748901" y="6617829"/>
            <a:ext cx="2905937" cy="241200"/>
          </a:xfrm>
        </p:spPr>
        <p:txBody>
          <a:bodyPr/>
          <a:lstStyle/>
          <a:p>
            <a:r>
              <a:rPr lang="en-US" dirty="0" smtClean="0"/>
              <a:t>Copyright © 2015 AQA and its licensors. All rights reserved.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6116" y="5718092"/>
            <a:ext cx="73448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800" dirty="0" smtClean="0">
                <a:solidFill>
                  <a:prstClr val="black"/>
                </a:solidFill>
              </a:rPr>
              <a:t>Acknowledgements</a:t>
            </a:r>
          </a:p>
          <a:p>
            <a:pPr defTabSz="914400"/>
            <a:r>
              <a:rPr lang="en-GB" sz="800" dirty="0" smtClean="0">
                <a:solidFill>
                  <a:prstClr val="black"/>
                </a:solidFill>
              </a:rPr>
              <a:t>Diagram in slide 8 </a:t>
            </a:r>
            <a:r>
              <a:rPr lang="en-GB" sz="800" dirty="0" smtClean="0">
                <a:solidFill>
                  <a:prstClr val="black"/>
                </a:solidFill>
                <a:sym typeface="Symbol"/>
              </a:rPr>
              <a:t> Rowland, M., 1992, </a:t>
            </a:r>
            <a:r>
              <a:rPr lang="en-GB" sz="800" i="1" dirty="0" smtClean="0">
                <a:solidFill>
                  <a:prstClr val="black"/>
                </a:solidFill>
                <a:sym typeface="Symbol"/>
              </a:rPr>
              <a:t>Biology</a:t>
            </a:r>
            <a:r>
              <a:rPr lang="en-GB" sz="800" dirty="0" smtClean="0">
                <a:solidFill>
                  <a:prstClr val="black"/>
                </a:solidFill>
                <a:sym typeface="Symbol"/>
              </a:rPr>
              <a:t>, Thomas Nelson &amp; Sons Ltd</a:t>
            </a:r>
            <a:endParaRPr lang="en-GB" sz="800" dirty="0" smtClean="0">
              <a:solidFill>
                <a:prstClr val="black"/>
              </a:solidFill>
            </a:endParaRPr>
          </a:p>
          <a:p>
            <a:pPr defTabSz="914400"/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8688690"/>
      </p:ext>
    </p:extLst>
  </p:cSld>
  <p:clrMapOvr>
    <a:masterClrMapping/>
  </p:clrMapOvr>
</p:sld>
</file>

<file path=ppt/theme/theme1.xml><?xml version="1.0" encoding="utf-8"?>
<a:theme xmlns:a="http://schemas.openxmlformats.org/drawingml/2006/main" name="AQA Presentation">
  <a:themeElements>
    <a:clrScheme name="AQA PowerPoint1">
      <a:dk1>
        <a:srgbClr val="4B4B4B"/>
      </a:dk1>
      <a:lt1>
        <a:srgbClr val="FFFFFF"/>
      </a:lt1>
      <a:dk2>
        <a:srgbClr val="412878"/>
      </a:dk2>
      <a:lt2>
        <a:srgbClr val="FFFFFE"/>
      </a:lt2>
      <a:accent1>
        <a:srgbClr val="C8194B"/>
      </a:accent1>
      <a:accent2>
        <a:srgbClr val="3273AF"/>
      </a:accent2>
      <a:accent3>
        <a:srgbClr val="C84B32"/>
      </a:accent3>
      <a:accent4>
        <a:srgbClr val="418C87"/>
      </a:accent4>
      <a:accent5>
        <a:srgbClr val="AF64A0"/>
      </a:accent5>
      <a:accent6>
        <a:srgbClr val="4B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AQA Presentation</Template>
  <TotalTime>52</TotalTime>
  <Words>407</Words>
  <Application>Microsoft Office PowerPoint</Application>
  <PresentationFormat>On-screen Show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AQA Presentation</vt:lpstr>
      <vt:lpstr>AS/A-LEVEL BIOLOGY 3.3.3 Protein digestion and absorption presentation</vt:lpstr>
      <vt:lpstr>Protein digestion</vt:lpstr>
      <vt:lpstr>Exopeptidases and endopeptidases</vt:lpstr>
      <vt:lpstr>Pause for thought</vt:lpstr>
      <vt:lpstr>Dipeptidases</vt:lpstr>
      <vt:lpstr>Summary of protein digestion</vt:lpstr>
      <vt:lpstr>Amino acid absorption</vt:lpstr>
      <vt:lpstr>Uptake by co-transport</vt:lpstr>
      <vt:lpstr>PowerPoint Presentation</vt:lpstr>
    </vt:vector>
  </TitlesOfParts>
  <Company>AQA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GCE Biology Protein digestion and absorption</dc:title>
  <dc:creator>AQA</dc:creator>
  <cp:lastModifiedBy>AQA</cp:lastModifiedBy>
  <cp:revision>15</cp:revision>
  <dcterms:created xsi:type="dcterms:W3CDTF">2015-01-09T15:57:42Z</dcterms:created>
  <dcterms:modified xsi:type="dcterms:W3CDTF">2015-08-28T09:58:10Z</dcterms:modified>
</cp:coreProperties>
</file>