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3" r:id="rId2"/>
    <p:sldId id="274" r:id="rId3"/>
    <p:sldId id="262" r:id="rId4"/>
    <p:sldId id="275" r:id="rId5"/>
    <p:sldId id="285" r:id="rId6"/>
    <p:sldId id="284" r:id="rId7"/>
    <p:sldId id="283" r:id="rId8"/>
    <p:sldId id="282" r:id="rId9"/>
    <p:sldId id="281" r:id="rId10"/>
    <p:sldId id="280" r:id="rId11"/>
    <p:sldId id="279" r:id="rId12"/>
    <p:sldId id="278" r:id="rId13"/>
    <p:sldId id="277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57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Rowland" initials="MR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3AF"/>
    <a:srgbClr val="783C2D"/>
    <a:srgbClr val="DC7D28"/>
    <a:srgbClr val="6464A0"/>
    <a:srgbClr val="325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107" d="100"/>
          <a:sy n="107" d="100"/>
        </p:scale>
        <p:origin x="-78" y="-120"/>
      </p:cViewPr>
      <p:guideLst>
        <p:guide orient="horz" pos="2157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457E0-B7E6-E24E-BA12-0ABEC3185120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8A59E-FE67-3043-A00A-EF9E0FCB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722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A8347-8DF1-B348-8F41-6E1345D82D34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5C70C-4F3D-A24C-BE6B-90E4410CB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45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303334"/>
            <a:ext cx="4114551" cy="96867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  <a:latin typeface="AQA Chevin Pro Light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11489"/>
            <a:ext cx="4114551" cy="37831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</a:t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191693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2433050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33960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7825042" y="6455753"/>
            <a:ext cx="971126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39750" y="3058062"/>
            <a:ext cx="4114801" cy="338138"/>
          </a:xfrm>
        </p:spPr>
        <p:txBody>
          <a:bodyPr rIns="0"/>
          <a:lstStyle>
            <a:lvl1pPr marL="0" indent="0">
              <a:lnSpc>
                <a:spcPts val="2600"/>
              </a:lnSpc>
              <a:buFontTx/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</a:lstStyle>
          <a:p>
            <a:pPr lvl="0"/>
            <a:r>
              <a:rPr lang="en-US" dirty="0" smtClean="0"/>
              <a:t>Date &lt;</a:t>
            </a:r>
            <a:r>
              <a:rPr lang="en-US" dirty="0" err="1" smtClean="0"/>
              <a:t>dd</a:t>
            </a:r>
            <a:r>
              <a:rPr lang="en-US" dirty="0" smtClean="0"/>
              <a:t>/mm/</a:t>
            </a:r>
            <a:r>
              <a:rPr lang="en-US" dirty="0" err="1" smtClean="0"/>
              <a:t>yyyy</a:t>
            </a:r>
            <a:r>
              <a:rPr lang="en-US" dirty="0" smtClean="0"/>
              <a:t>&gt;</a:t>
            </a:r>
            <a:endParaRPr lang="en-US" dirty="0"/>
          </a:p>
        </p:txBody>
      </p:sp>
      <p:pic>
        <p:nvPicPr>
          <p:cNvPr id="7" name="Picture 6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07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94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78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7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85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Violet">
    <p:bg>
      <p:bgPr>
        <a:solidFill>
          <a:srgbClr val="646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7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eal">
    <p:bg>
      <p:bgPr>
        <a:solidFill>
          <a:srgbClr val="325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0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Yellow">
    <p:bg>
      <p:bgPr>
        <a:solidFill>
          <a:srgbClr val="DC7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01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Brick">
    <p:bg>
      <p:bgPr>
        <a:solidFill>
          <a:srgbClr val="783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6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7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80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6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40000" y="1731600"/>
            <a:ext cx="8046000" cy="440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4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Insert video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6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727271"/>
            <a:ext cx="4546350" cy="4406400"/>
          </a:xfrm>
        </p:spPr>
        <p:txBody>
          <a:bodyPr r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94324" y="1727199"/>
            <a:ext cx="3190875" cy="4406400"/>
          </a:xfrm>
        </p:spPr>
        <p:txBody>
          <a:bodyPr r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image or graphic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5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666873"/>
            <a:ext cx="4028825" cy="49494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191600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2309805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1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4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731713"/>
            <a:ext cx="8045200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00" y="6621960"/>
            <a:ext cx="1339600" cy="1232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smtClean="0"/>
              <a:t>Version 3.0</a:t>
            </a:r>
            <a:endParaRPr lang="en-US" dirty="0"/>
          </a:p>
        </p:txBody>
      </p:sp>
      <p:pic>
        <p:nvPicPr>
          <p:cNvPr id="8" name="Picture 7" descr="AQA_New_logo_20mm_no_strapline_RGB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0000" y="6415200"/>
            <a:ext cx="14364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80DAB091-367A-9141-A74C-3AA754BCBACD}" type="slidenum">
              <a:rPr lang="en-US" sz="800" smtClean="0"/>
              <a:t>‹#›</a:t>
            </a:fld>
            <a:r>
              <a:rPr lang="en-US" sz="800" dirty="0" smtClean="0"/>
              <a:t> of x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407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77" r:id="rId3"/>
    <p:sldLayoutId id="2147483680" r:id="rId4"/>
    <p:sldLayoutId id="2147483667" r:id="rId5"/>
    <p:sldLayoutId id="2147483662" r:id="rId6"/>
    <p:sldLayoutId id="2147483664" r:id="rId7"/>
    <p:sldLayoutId id="2147483665" r:id="rId8"/>
    <p:sldLayoutId id="2147483678" r:id="rId9"/>
    <p:sldLayoutId id="2147483669" r:id="rId10"/>
    <p:sldLayoutId id="2147483670" r:id="rId11"/>
    <p:sldLayoutId id="2147483671" r:id="rId12"/>
    <p:sldLayoutId id="2147483672" r:id="rId13"/>
    <p:sldLayoutId id="2147483674" r:id="rId14"/>
    <p:sldLayoutId id="2147483673" r:id="rId15"/>
    <p:sldLayoutId id="2147483675" r:id="rId16"/>
    <p:sldLayoutId id="2147483676" r:id="rId17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600" b="0" i="0" kern="1200">
          <a:solidFill>
            <a:schemeClr val="tx2"/>
          </a:solidFill>
          <a:latin typeface="AQA Chevin Pro Light"/>
          <a:ea typeface="+mj-ea"/>
          <a:cs typeface="AQA Chevin Pro Light"/>
        </a:defRPr>
      </a:lvl1pPr>
    </p:titleStyle>
    <p:bodyStyle>
      <a:lvl1pPr marL="342900" indent="-3429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99" y="1303334"/>
            <a:ext cx="8373181" cy="968675"/>
          </a:xfrm>
        </p:spPr>
        <p:txBody>
          <a:bodyPr/>
          <a:lstStyle/>
          <a:p>
            <a:r>
              <a:rPr lang="en-US" sz="2400" dirty="0" smtClean="0"/>
              <a:t>AS/A-LEVEL BIOLOGY </a:t>
            </a:r>
            <a:br>
              <a:rPr lang="en-US" sz="2400" dirty="0" smtClean="0"/>
            </a:br>
            <a:r>
              <a:rPr lang="en-US" sz="2400" dirty="0" smtClean="0"/>
              <a:t>3.3.4.2	  </a:t>
            </a:r>
            <a:r>
              <a:rPr lang="en-GB" sz="2400" dirty="0" smtClean="0"/>
              <a:t>Transport </a:t>
            </a:r>
            <a:r>
              <a:rPr lang="en-GB" sz="2400" dirty="0"/>
              <a:t>of organic compounds in plants - translocation</a:t>
            </a:r>
            <a:br>
              <a:rPr lang="en-GB" sz="2400" dirty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2611489"/>
            <a:ext cx="6357950" cy="378312"/>
          </a:xfrm>
        </p:spPr>
        <p:txBody>
          <a:bodyPr/>
          <a:lstStyle/>
          <a:p>
            <a:pPr lvl="0"/>
            <a:r>
              <a:rPr lang="en-US" sz="1200" dirty="0">
                <a:solidFill>
                  <a:srgbClr val="412878"/>
                </a:solidFill>
              </a:rPr>
              <a:t>To be used alongside AQA </a:t>
            </a:r>
            <a:r>
              <a:rPr lang="en-US" sz="1200" dirty="0" smtClean="0">
                <a:solidFill>
                  <a:srgbClr val="412878"/>
                </a:solidFill>
              </a:rPr>
              <a:t>AS/A-level Biology transport of organic compounds teaching </a:t>
            </a:r>
            <a:r>
              <a:rPr lang="en-US" sz="1200" dirty="0">
                <a:solidFill>
                  <a:srgbClr val="412878"/>
                </a:solidFill>
              </a:rPr>
              <a:t>notes</a:t>
            </a:r>
          </a:p>
          <a:p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748901" y="6617829"/>
            <a:ext cx="2905937" cy="241200"/>
          </a:xfrm>
        </p:spPr>
        <p:txBody>
          <a:bodyPr/>
          <a:lstStyle/>
          <a:p>
            <a:r>
              <a:rPr lang="en-US" dirty="0" smtClean="0"/>
              <a:t>Copyright © 2015 AQA and its licensors. All rights reserved.</a:t>
            </a:r>
            <a:endParaRPr lang="en-US" dirty="0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540000" y="6621960"/>
            <a:ext cx="1339600" cy="1232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Version 1.0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34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Transport in the phloem (2)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0000" y="1222666"/>
            <a:ext cx="8045200" cy="4406804"/>
          </a:xfrm>
        </p:spPr>
        <p:txBody>
          <a:bodyPr/>
          <a:lstStyle/>
          <a:p>
            <a:pPr lvl="0" defTabSz="914400">
              <a:lnSpc>
                <a:spcPct val="100000"/>
              </a:lnSpc>
              <a:buNone/>
            </a:pP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 flow from source to sink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Entry of solutes into sieve tube elements lowers their water 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(makes the water potential more negative)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result, water enters the sieve tube elements from the surrounding xylem vessels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increases the pressure within the sieve tube elements, pushing their contents through the pores in the sieve plates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307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Transport in phloem (3)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802167" y="6617829"/>
            <a:ext cx="2852671" cy="241200"/>
          </a:xfrm>
        </p:spPr>
        <p:txBody>
          <a:bodyPr/>
          <a:lstStyle/>
          <a:p>
            <a:r>
              <a:rPr lang="en-US" dirty="0" smtClean="0"/>
              <a:t>Copyright © 2015 AQA and its licensors. All rights reserved.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0000" y="1194385"/>
            <a:ext cx="8045200" cy="4406804"/>
          </a:xfrm>
        </p:spPr>
        <p:txBody>
          <a:bodyPr/>
          <a:lstStyle/>
          <a:p>
            <a:pPr lvl="0" defTabSz="914400">
              <a:lnSpc>
                <a:spcPct val="100000"/>
              </a:lnSpc>
              <a:buNone/>
            </a:pP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Unloading to a sink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solutes are pushed down a pressure gradient, they are surrounded by cells with a lower solute concentration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Solutes leave the phloem into these cells, lowering their water potential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leaves the phloem by osmosis, returned to the surrounding xylem and is re-circulated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Cells in the sink use, or store, the solutes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202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Mass flow hypothesis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695635" y="6617829"/>
            <a:ext cx="2959203" cy="241200"/>
          </a:xfrm>
        </p:spPr>
        <p:txBody>
          <a:bodyPr/>
          <a:lstStyle/>
          <a:p>
            <a:r>
              <a:rPr lang="en-US" dirty="0" smtClean="0"/>
              <a:t>Copyright © 2015 AQA and its licensors. All rights reserved.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1029518"/>
            <a:ext cx="4176713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65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 of </a:t>
            </a:r>
            <a:r>
              <a:rPr lang="en-GB" dirty="0" smtClean="0"/>
              <a:t>phloem / mg </a:t>
            </a:r>
            <a:r>
              <a:rPr lang="en-GB" dirty="0"/>
              <a:t>cm</a:t>
            </a:r>
            <a:r>
              <a:rPr lang="en-GB" baseline="30000" dirty="0"/>
              <a:t>-3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704513" y="6617829"/>
            <a:ext cx="2950325" cy="241200"/>
          </a:xfrm>
        </p:spPr>
        <p:txBody>
          <a:bodyPr/>
          <a:lstStyle/>
          <a:p>
            <a:r>
              <a:rPr lang="en-US" dirty="0" smtClean="0"/>
              <a:t>Copyright © 2015 AQA and its licensors. All rights reserved.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0000" y="1382922"/>
            <a:ext cx="8045200" cy="4406804"/>
          </a:xfrm>
        </p:spPr>
        <p:txBody>
          <a:bodyPr/>
          <a:lstStyle/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Non-reducing sugars /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 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80–120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914400">
              <a:lnSpc>
                <a:spcPct val="100000"/>
              </a:lnSpc>
              <a:buFont typeface="Arial" pitchFamily="34" charset="0"/>
              <a:buChar char="–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little reducing sugar transported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 acids /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 5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Proteins /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 2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Organic acids /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 3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Inorganic ions / 5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428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882066" y="6617829"/>
            <a:ext cx="2772772" cy="241200"/>
          </a:xfrm>
        </p:spPr>
        <p:txBody>
          <a:bodyPr/>
          <a:lstStyle/>
          <a:p>
            <a:r>
              <a:rPr lang="en-US" dirty="0" smtClean="0"/>
              <a:t>Copyright © </a:t>
            </a:r>
            <a:r>
              <a:rPr lang="en-US" dirty="0" smtClean="0"/>
              <a:t>2015 AQA </a:t>
            </a:r>
            <a:r>
              <a:rPr lang="en-US" dirty="0" smtClean="0"/>
              <a:t>and its licensors. All rights reserved.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01275" y="5780823"/>
            <a:ext cx="70701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GB" sz="800" dirty="0">
                <a:solidFill>
                  <a:prstClr val="black"/>
                </a:solidFill>
              </a:rPr>
              <a:t>Acknowledgements</a:t>
            </a:r>
          </a:p>
          <a:p>
            <a:pPr lvl="0" defTabSz="914400"/>
            <a:r>
              <a:rPr lang="en-GB" sz="800" dirty="0">
                <a:solidFill>
                  <a:prstClr val="black"/>
                </a:solidFill>
              </a:rPr>
              <a:t>Diagrams in slides 3, 7, 8 and 12 </a:t>
            </a:r>
            <a:r>
              <a:rPr lang="en-GB" sz="800" dirty="0">
                <a:solidFill>
                  <a:prstClr val="black"/>
                </a:solidFill>
                <a:sym typeface="Symbol"/>
              </a:rPr>
              <a:t> Rowland, M., 1992, </a:t>
            </a:r>
            <a:r>
              <a:rPr lang="en-GB" sz="800" i="1" dirty="0">
                <a:solidFill>
                  <a:prstClr val="black"/>
                </a:solidFill>
                <a:sym typeface="Symbol"/>
              </a:rPr>
              <a:t>Biology</a:t>
            </a:r>
            <a:r>
              <a:rPr lang="en-GB" sz="800" dirty="0">
                <a:solidFill>
                  <a:prstClr val="black"/>
                </a:solidFill>
                <a:sym typeface="Symbol"/>
              </a:rPr>
              <a:t>, Thomas Nelson &amp; Sons </a:t>
            </a:r>
            <a:r>
              <a:rPr lang="en-GB" sz="800" dirty="0" smtClean="0">
                <a:solidFill>
                  <a:prstClr val="black"/>
                </a:solidFill>
                <a:sym typeface="Symbol"/>
              </a:rPr>
              <a:t>Ltd</a:t>
            </a:r>
          </a:p>
          <a:p>
            <a:pPr lvl="0" defTabSz="914400"/>
            <a:r>
              <a:rPr lang="en-GB" sz="800" dirty="0" smtClean="0">
                <a:solidFill>
                  <a:prstClr val="black"/>
                </a:solidFill>
                <a:sym typeface="Symbol"/>
              </a:rPr>
              <a:t>Image on slide 6 </a:t>
            </a:r>
            <a:r>
              <a:rPr lang="en-GB" sz="800" dirty="0">
                <a:solidFill>
                  <a:prstClr val="black"/>
                </a:solidFill>
                <a:sym typeface="Symbol"/>
              </a:rPr>
              <a:t> </a:t>
            </a:r>
            <a:r>
              <a:rPr lang="en-GB" sz="800" dirty="0" smtClean="0">
                <a:solidFill>
                  <a:prstClr val="black"/>
                </a:solidFill>
                <a:sym typeface="Symbol"/>
              </a:rPr>
              <a:t>Moore, R., Clark, W.D., Stern, K.R. and </a:t>
            </a:r>
            <a:r>
              <a:rPr lang="en-GB" sz="800" dirty="0" err="1" smtClean="0">
                <a:solidFill>
                  <a:prstClr val="black"/>
                </a:solidFill>
                <a:sym typeface="Symbol"/>
              </a:rPr>
              <a:t>Vodopich</a:t>
            </a:r>
            <a:r>
              <a:rPr lang="en-GB" sz="800" dirty="0" smtClean="0">
                <a:solidFill>
                  <a:prstClr val="black"/>
                </a:solidFill>
                <a:sym typeface="Symbol"/>
              </a:rPr>
              <a:t>, D., 1995, </a:t>
            </a:r>
            <a:r>
              <a:rPr lang="en-GB" sz="800" i="1" dirty="0" smtClean="0">
                <a:solidFill>
                  <a:prstClr val="black"/>
                </a:solidFill>
                <a:sym typeface="Symbol"/>
              </a:rPr>
              <a:t>Botany</a:t>
            </a:r>
            <a:r>
              <a:rPr lang="en-GB" sz="800" dirty="0" smtClean="0">
                <a:solidFill>
                  <a:prstClr val="black"/>
                </a:solidFill>
                <a:sym typeface="Symbol"/>
              </a:rPr>
              <a:t>, McGraw-Hill Education</a:t>
            </a:r>
            <a:endParaRPr lang="en-GB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4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713390" y="6617829"/>
            <a:ext cx="2941448" cy="241200"/>
          </a:xfrm>
        </p:spPr>
        <p:txBody>
          <a:bodyPr/>
          <a:lstStyle/>
          <a:p>
            <a:r>
              <a:rPr lang="en-US" dirty="0" smtClean="0"/>
              <a:t>Copyright © 2015 AQA and its licensors. All rights reserved.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000" y="1269799"/>
            <a:ext cx="8045200" cy="4406804"/>
          </a:xfrm>
        </p:spPr>
        <p:txBody>
          <a:bodyPr/>
          <a:lstStyle/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photosynthesis, organic compounds are synthesised in a plant’s 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leaves  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914400">
              <a:lnSpc>
                <a:spcPct val="100000"/>
              </a:lnSpc>
              <a:buFont typeface="Arial" pitchFamily="34" charset="0"/>
              <a:buChar char="–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leaves act as a </a:t>
            </a: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of these organic compounds are moved to parts of the plant that are actively growing, 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storage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organs or 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seeds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914400">
              <a:lnSpc>
                <a:spcPct val="100000"/>
              </a:lnSpc>
              <a:buFont typeface="Arial" pitchFamily="34" charset="0"/>
              <a:buChar char="–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regions act as </a:t>
            </a: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sinks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is from source to sink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occurs in the </a:t>
            </a: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phloem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tissue</a:t>
            </a:r>
          </a:p>
          <a:p>
            <a:endParaRPr lang="en-US" dirty="0"/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540000" y="6621960"/>
            <a:ext cx="1339600" cy="1232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Version 1.0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6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of phloem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540000" y="6641010"/>
            <a:ext cx="1339600" cy="123246"/>
          </a:xfrm>
        </p:spPr>
        <p:txBody>
          <a:bodyPr/>
          <a:lstStyle/>
          <a:p>
            <a:r>
              <a:rPr lang="en-US" dirty="0" smtClean="0"/>
              <a:t>Version 1.0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748901" y="6617829"/>
            <a:ext cx="2905937" cy="241200"/>
          </a:xfrm>
        </p:spPr>
        <p:txBody>
          <a:bodyPr/>
          <a:lstStyle/>
          <a:p>
            <a:r>
              <a:rPr lang="en-US" dirty="0" smtClean="0"/>
              <a:t>Copyright © 2015 AQA and its licensors. All rights reserved.</a:t>
            </a:r>
            <a:endParaRPr lang="en-US" dirty="0"/>
          </a:p>
        </p:txBody>
      </p:sp>
      <p:pic>
        <p:nvPicPr>
          <p:cNvPr id="6" name="Content Placeholder 5" descr="scan0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097192"/>
            <a:ext cx="3384376" cy="52000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56176" y="357301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200" dirty="0" smtClean="0"/>
              <a:t>Note the close association between phloem and xylem in all parts of plant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74136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</p:spPr>
        <p:txBody>
          <a:bodyPr/>
          <a:lstStyle/>
          <a:p>
            <a:r>
              <a:rPr lang="en-GB" sz="2000" dirty="0"/>
              <a:t>Evidence that transport of organic compounds occurs in the phloem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624614" y="6617829"/>
            <a:ext cx="3030224" cy="241200"/>
          </a:xfrm>
        </p:spPr>
        <p:txBody>
          <a:bodyPr/>
          <a:lstStyle/>
          <a:p>
            <a:r>
              <a:rPr lang="en-US" dirty="0" smtClean="0"/>
              <a:t>Copyright © 2015 AQA and its licensors. All rights reserved.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000" y="1269800"/>
            <a:ext cx="8045200" cy="4406804"/>
          </a:xfrm>
        </p:spPr>
        <p:txBody>
          <a:bodyPr/>
          <a:lstStyle/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used to label organic compounds – subsequent  autoradiography shows labelled compounds are in the phloem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bark of a tree contains the active phloem – remove a ring of bark and downward movement of organic compounds stops where bark removed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Sap-sucking insect – piercing mouthpart found to be in phloem and sap removed via piercing mouthpart found to contain organic compounds</a:t>
            </a:r>
          </a:p>
          <a:p>
            <a:endParaRPr lang="en-US" dirty="0"/>
          </a:p>
        </p:txBody>
      </p:sp>
      <p:sp>
        <p:nvSpPr>
          <p:cNvPr id="8" name="Date Placeholder 2"/>
          <p:cNvSpPr txBox="1">
            <a:spLocks/>
          </p:cNvSpPr>
          <p:nvPr/>
        </p:nvSpPr>
        <p:spPr>
          <a:xfrm>
            <a:off x="540000" y="6641010"/>
            <a:ext cx="1339600" cy="1232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Version 1.0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00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phloem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589103" y="6617829"/>
            <a:ext cx="3065735" cy="241200"/>
          </a:xfrm>
        </p:spPr>
        <p:txBody>
          <a:bodyPr/>
          <a:lstStyle/>
          <a:p>
            <a:r>
              <a:rPr lang="en-US" dirty="0" smtClean="0"/>
              <a:t>Copyright © 2015 AQA and its licensors. All rights reserved.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0000" y="1345214"/>
            <a:ext cx="8045200" cy="4406804"/>
          </a:xfrm>
        </p:spPr>
        <p:txBody>
          <a:bodyPr/>
          <a:lstStyle/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types of cell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Sieve tube elements</a:t>
            </a:r>
          </a:p>
          <a:p>
            <a:pPr lvl="1" defTabSz="914400">
              <a:lnSpc>
                <a:spcPct val="100000"/>
              </a:lnSpc>
              <a:buFont typeface="Arial" pitchFamily="34" charset="0"/>
              <a:buChar char="–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Stacked one 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top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another</a:t>
            </a:r>
          </a:p>
          <a:p>
            <a:pPr lvl="1" defTabSz="914400">
              <a:lnSpc>
                <a:spcPct val="100000"/>
              </a:lnSpc>
              <a:buFont typeface="Arial" pitchFamily="34" charset="0"/>
              <a:buChar char="–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nucleus, thin layer of cytoplasm around large central 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‘vacuole’,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 organelles, P-protein in cytoplasm</a:t>
            </a:r>
          </a:p>
          <a:p>
            <a:pPr lvl="1" defTabSz="914400">
              <a:lnSpc>
                <a:spcPct val="100000"/>
              </a:lnSpc>
              <a:buFont typeface="Arial" pitchFamily="34" charset="0"/>
              <a:buChar char="–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pores in end walls (</a:t>
            </a: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sieve plates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with cytoplasm passing from element to element</a:t>
            </a:r>
          </a:p>
          <a:p>
            <a:pPr lvl="1" defTabSz="914400">
              <a:lnSpc>
                <a:spcPct val="100000"/>
              </a:lnSpc>
              <a:buFont typeface="Arial" pitchFamily="34" charset="0"/>
              <a:buChar char="–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Smaller pores in side walls with 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strands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cytoplasm (</a:t>
            </a:r>
            <a:r>
              <a:rPr lang="en-GB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plasmodesmata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running through to adjacent: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Companion cells</a:t>
            </a:r>
          </a:p>
          <a:p>
            <a:pPr lvl="1" defTabSz="914400">
              <a:lnSpc>
                <a:spcPct val="100000"/>
              </a:lnSpc>
              <a:buFont typeface="Arial" pitchFamily="34" charset="0"/>
              <a:buChar char="–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Smaller cells with nucleus, cytoplasm and organelles</a:t>
            </a:r>
          </a:p>
          <a:p>
            <a:pPr lvl="1" defTabSz="914400">
              <a:lnSpc>
                <a:spcPct val="100000"/>
              </a:lnSpc>
              <a:buFont typeface="Arial" pitchFamily="34" charset="0"/>
              <a:buChar char="–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controls activity of adjacent sieve tube element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40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sieve tube elements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589103" y="6617829"/>
            <a:ext cx="3065735" cy="241200"/>
          </a:xfrm>
        </p:spPr>
        <p:txBody>
          <a:bodyPr/>
          <a:lstStyle/>
          <a:p>
            <a:r>
              <a:rPr lang="en-US" dirty="0" smtClean="0"/>
              <a:t>Copyright © 2015 AQA and its licensors. All rights reserved.</a:t>
            </a:r>
            <a:endParaRPr lang="en-US" dirty="0"/>
          </a:p>
        </p:txBody>
      </p:sp>
      <p:pic>
        <p:nvPicPr>
          <p:cNvPr id="5" name="Content Placeholder 3" descr="scan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1" y="1694670"/>
            <a:ext cx="3928923" cy="4398625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This slide was taken using an optical microscope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It shows a sieve plate between two adjacent sieve tube elements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Notice: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pores (p) in the sieve plate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very little cytoplasm in the sieve tube elements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3" descr="scan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0" y="1694670"/>
            <a:ext cx="3928923" cy="439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0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Sieve tube elements and a companion cell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615736" y="6617829"/>
            <a:ext cx="3039102" cy="241200"/>
          </a:xfrm>
        </p:spPr>
        <p:txBody>
          <a:bodyPr/>
          <a:lstStyle/>
          <a:p>
            <a:r>
              <a:rPr lang="en-US" dirty="0" smtClean="0"/>
              <a:t>Copyright © 2015 AQA and its licensors. All rights reserved.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014413"/>
            <a:ext cx="5688013" cy="483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9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model of mass flow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606858" y="6617829"/>
            <a:ext cx="3047980" cy="241200"/>
          </a:xfrm>
        </p:spPr>
        <p:txBody>
          <a:bodyPr/>
          <a:lstStyle/>
          <a:p>
            <a:r>
              <a:rPr lang="en-US" dirty="0" smtClean="0"/>
              <a:t>Copyright © 2015 AQA and its licensors. All rights reserved.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60475"/>
            <a:ext cx="6553200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45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Transport in the phloem (1)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695635" y="6617829"/>
            <a:ext cx="2959203" cy="241200"/>
          </a:xfrm>
        </p:spPr>
        <p:txBody>
          <a:bodyPr/>
          <a:lstStyle/>
          <a:p>
            <a:r>
              <a:rPr lang="en-US" dirty="0" smtClean="0"/>
              <a:t>Copyright © 2015 AQA and its licensors. All rights reserved.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0000" y="1335787"/>
            <a:ext cx="8045200" cy="4406804"/>
          </a:xfrm>
        </p:spPr>
        <p:txBody>
          <a:bodyPr/>
          <a:lstStyle/>
          <a:p>
            <a:pPr lvl="0" defTabSz="914400">
              <a:lnSpc>
                <a:spcPct val="100000"/>
              </a:lnSpc>
              <a:buNone/>
            </a:pP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Loading from source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leaves, solutes are passed from photosynthesising cells into the companion cells of the phloem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companion cells then load the solutes into the sieve tube elements via </a:t>
            </a:r>
            <a:r>
              <a:rPr lang="en-GB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plasmodesmata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 hydrolysis is involved in this transfer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435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QA Presentation">
  <a:themeElements>
    <a:clrScheme name="AQA PowerPoint1">
      <a:dk1>
        <a:srgbClr val="4B4B4B"/>
      </a:dk1>
      <a:lt1>
        <a:srgbClr val="FFFFFF"/>
      </a:lt1>
      <a:dk2>
        <a:srgbClr val="412878"/>
      </a:dk2>
      <a:lt2>
        <a:srgbClr val="FFFFFE"/>
      </a:lt2>
      <a:accent1>
        <a:srgbClr val="C8194B"/>
      </a:accent1>
      <a:accent2>
        <a:srgbClr val="3273AF"/>
      </a:accent2>
      <a:accent3>
        <a:srgbClr val="C84B32"/>
      </a:accent3>
      <a:accent4>
        <a:srgbClr val="418C87"/>
      </a:accent4>
      <a:accent5>
        <a:srgbClr val="AF64A0"/>
      </a:accent5>
      <a:accent6>
        <a:srgbClr val="4B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AQA Presentation</Template>
  <TotalTime>110</TotalTime>
  <Words>748</Words>
  <Application>Microsoft Office PowerPoint</Application>
  <PresentationFormat>On-screen Show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AQA Presentation</vt:lpstr>
      <vt:lpstr>AS/A-LEVEL BIOLOGY  3.3.4.2   Transport of organic compounds in plants - translocation </vt:lpstr>
      <vt:lpstr>Overview</vt:lpstr>
      <vt:lpstr>Location of phloem</vt:lpstr>
      <vt:lpstr>Evidence that transport of organic compounds occurs in the phloem</vt:lpstr>
      <vt:lpstr>Structure of phloem</vt:lpstr>
      <vt:lpstr>Two sieve tube elements</vt:lpstr>
      <vt:lpstr>Sieve tube elements and a companion cell</vt:lpstr>
      <vt:lpstr>A model of mass flow</vt:lpstr>
      <vt:lpstr>Transport in the phloem (1)</vt:lpstr>
      <vt:lpstr>Transport in the phloem (2)</vt:lpstr>
      <vt:lpstr>Transport in phloem (3)</vt:lpstr>
      <vt:lpstr>Mass flow hypothesis</vt:lpstr>
      <vt:lpstr>Contents of phloem / mg cm-3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2015-01-12T13:29:39Z</dcterms:created>
  <dcterms:modified xsi:type="dcterms:W3CDTF">2016-01-19T17:12:54Z</dcterms:modified>
</cp:coreProperties>
</file>