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274" r:id="rId3"/>
    <p:sldId id="262" r:id="rId4"/>
    <p:sldId id="275" r:id="rId5"/>
    <p:sldId id="260" r:id="rId6"/>
    <p:sldId id="282" r:id="rId7"/>
    <p:sldId id="283" r:id="rId8"/>
    <p:sldId id="281" r:id="rId9"/>
    <p:sldId id="280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Rowland" initials="M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7" d="100"/>
          <a:sy n="107" d="100"/>
        </p:scale>
        <p:origin x="-78" y="-120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8/28/2015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8/28/2015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x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AS/A-LEVEL BIOLOGY</a:t>
            </a:r>
            <a:br>
              <a:rPr lang="en-US" sz="2400" dirty="0" smtClean="0"/>
            </a:br>
            <a:r>
              <a:rPr lang="en-US" sz="2400" dirty="0" smtClean="0"/>
              <a:t>3.1.7	Water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11489"/>
            <a:ext cx="4523319" cy="378312"/>
          </a:xfrm>
        </p:spPr>
        <p:txBody>
          <a:bodyPr/>
          <a:lstStyle/>
          <a:p>
            <a:pPr lvl="0"/>
            <a:r>
              <a:rPr lang="en-US" sz="1200" dirty="0">
                <a:solidFill>
                  <a:srgbClr val="412878"/>
                </a:solidFill>
              </a:rPr>
              <a:t>To be used alongside AQA </a:t>
            </a:r>
            <a:r>
              <a:rPr lang="en-US" sz="1200" dirty="0" smtClean="0">
                <a:solidFill>
                  <a:srgbClr val="412878"/>
                </a:solidFill>
              </a:rPr>
              <a:t>AS/A-level </a:t>
            </a:r>
            <a:r>
              <a:rPr lang="en-US" sz="1200" dirty="0">
                <a:solidFill>
                  <a:srgbClr val="412878"/>
                </a:solidFill>
              </a:rPr>
              <a:t>Biology </a:t>
            </a:r>
            <a:r>
              <a:rPr lang="en-US" sz="1200" dirty="0" smtClean="0">
                <a:solidFill>
                  <a:srgbClr val="412878"/>
                </a:solidFill>
              </a:rPr>
              <a:t>Water teaching </a:t>
            </a:r>
            <a:r>
              <a:rPr lang="en-US" sz="1200" dirty="0">
                <a:solidFill>
                  <a:srgbClr val="412878"/>
                </a:solidFill>
              </a:rPr>
              <a:t>notes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880" y="6617829"/>
            <a:ext cx="2976958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9002" y="6617829"/>
            <a:ext cx="2985836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6573" y="574650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defTabSz="914400"/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on slide 3 </a:t>
            </a:r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 Hermann Eisenbeiss, Science Photo Library Z285/0206</a:t>
            </a:r>
          </a:p>
          <a:p>
            <a:pPr defTabSz="914400"/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Diagrams on slides 5 and 8  Rowland, M., 1992, </a:t>
            </a:r>
            <a:r>
              <a:rPr lang="en-GB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Biology</a:t>
            </a:r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Thomas Nelson &amp; Sons Ltd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in </a:t>
            </a:r>
            <a:r>
              <a:rPr lang="en-US" dirty="0" smtClean="0"/>
              <a:t>biology 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02167" y="6617829"/>
            <a:ext cx="2852671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23527" y="1215232"/>
            <a:ext cx="432149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is the most common compound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592874"/>
              </p:ext>
            </p:extLst>
          </p:nvPr>
        </p:nvGraphicFramePr>
        <p:xfrm>
          <a:off x="560648" y="2551680"/>
          <a:ext cx="3600400" cy="3471594"/>
        </p:xfrm>
        <a:graphic>
          <a:graphicData uri="http://schemas.openxmlformats.org/drawingml/2006/table">
            <a:tbl>
              <a:tblPr firstRow="1" bandRow="1"/>
              <a:tblGrid>
                <a:gridCol w="1608688"/>
                <a:gridCol w="995856"/>
                <a:gridCol w="995856"/>
              </a:tblGrid>
              <a:tr h="509591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Substance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body mass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959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5400" cmpd="sng">
                      <a:solidFill>
                        <a:sysClr val="windowText" lastClr="000000"/>
                      </a:solidFill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coli</a:t>
                      </a:r>
                      <a:endParaRPr lang="en-GB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404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70.0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70.0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404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15.0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2.0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404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12.0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15.8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404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Nucleic acids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7.8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4797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Carbohydrate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0.5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3.0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095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Inorganic ions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1.4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>
          <a:xfrm>
            <a:off x="4645024" y="121523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Why is water so important?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645023" y="1889984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Water is a metabolite in many reactions, including: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hydrolysis reactions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condensation reactions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cell’s metabolic reactions occur in aqueous 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But most of its properties result from the ability of water molecules to ‘stick together’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43" y="185499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table shows the approximate composition of two organisms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pond skater can walk on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641010"/>
            <a:ext cx="1339600" cy="123246"/>
          </a:xfrm>
        </p:spPr>
        <p:txBody>
          <a:bodyPr/>
          <a:lstStyle/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79600" y="6617829"/>
            <a:ext cx="2775238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27584" y="5733256"/>
            <a:ext cx="7200800" cy="5638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  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property of water allows it to do so?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45" y="1109710"/>
            <a:ext cx="4613277" cy="45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molecules are polar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79600" y="6617829"/>
            <a:ext cx="2775238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540000" y="664101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600200"/>
            <a:ext cx="50509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Look at the water molecule on the left of the diagram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Each hydrogen atom shares its electron with the atom of oxygen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Because the oxygen atom has more protons than the hydrogen atoms, it pulls more strongly on these electrons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 the oxygen end of the molecule has a slight negative charge (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kumimoji="0" lang="en-GB" sz="22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and the hydrogen ends have a slight positive charge (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kumimoji="0" lang="en-GB" sz="22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): the molecule is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Note how a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hydrogen bond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74" y="2958429"/>
            <a:ext cx="2721495" cy="155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0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22268" y="6617829"/>
            <a:ext cx="2932570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641010"/>
            <a:ext cx="1339600" cy="123246"/>
          </a:xfrm>
        </p:spPr>
        <p:txBody>
          <a:bodyPr/>
          <a:lstStyle/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35458" y="5693790"/>
            <a:ext cx="6886772" cy="52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 water molecules get close together, the oppositely charged parts of the molecules attract each other, forming </a:t>
            </a: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hydrogen bonds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We call this </a:t>
            </a: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cohesion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room temperature, water forms a lattice, as shown.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128712"/>
            <a:ext cx="78771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Cohesion between water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an air-water surface, the cohesion between water molecules produces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tension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surface tension can make a solid-like surface, explaining how the pond skater can walk on water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a column of water, cohesion also explains why the column does not break when water molecules are pulled up a narrow tube (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straw when you drink or in the xylem during transpiration)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04513" y="6617829"/>
            <a:ext cx="2950325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as a solvent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has polar molecules, water is attracted to any substance that is also polar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 that can become part of water’s hydrogen-bonded structure will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water and are called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hydrophilic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 that cannot become part of water’s hydrogen-bonded structure will not dissolve in water and are called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hydrophobic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biologically important molecules in your specification, only triglycerides and large polymers do not dissolve in water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4311" y="6617829"/>
            <a:ext cx="2790527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as a solvent (2)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7779" y="6617829"/>
            <a:ext cx="2897059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5" name="Content Placeholder 3" descr="scan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601746" cy="2905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72514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 (a) and polar molecules (b) will dissolve in water but non-polar molecules (c) will not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Cohesion of water molecules explains why: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absorbs/loses a relatively large amount of heat before its temperature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called the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heat capacity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water and has a value of 4.184 kJ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n-GB" sz="20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GB" sz="20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absorbs a large amount of heat before it turns into water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called the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 heat of vaporisation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and has a value of 2.26 MJ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n-GB" sz="20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GB" sz="20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8901" y="6617829"/>
            <a:ext cx="2905937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61</TotalTime>
  <Words>671</Words>
  <Application>Microsoft Office PowerPoint</Application>
  <PresentationFormat>On-screen Show (4:3)</PresentationFormat>
  <Paragraphs>78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AQA Presentation</vt:lpstr>
      <vt:lpstr>AS/A-LEVEL BIOLOGY 3.1.7 Water</vt:lpstr>
      <vt:lpstr>Water in biology  </vt:lpstr>
      <vt:lpstr>This pond skater can walk on water</vt:lpstr>
      <vt:lpstr>Water molecules are polar</vt:lpstr>
      <vt:lpstr>Hydrogen bonds</vt:lpstr>
      <vt:lpstr>Cohesion between water molecules</vt:lpstr>
      <vt:lpstr>Water as a solvent (1)</vt:lpstr>
      <vt:lpstr>Water as a solvent (2)</vt:lpstr>
      <vt:lpstr>Cohesion of water molecules explains why:</vt:lpstr>
      <vt:lpstr>PowerPoint Presentation</vt:lpstr>
    </vt:vector>
  </TitlesOfParts>
  <Company>AQA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GCE Biology Water</dc:title>
  <dc:creator>AQA</dc:creator>
  <cp:lastModifiedBy>AQA</cp:lastModifiedBy>
  <cp:revision>17</cp:revision>
  <dcterms:created xsi:type="dcterms:W3CDTF">2015-01-12T14:10:48Z</dcterms:created>
  <dcterms:modified xsi:type="dcterms:W3CDTF">2015-08-28T08:01:00Z</dcterms:modified>
</cp:coreProperties>
</file>