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63" r:id="rId2"/>
    <p:sldId id="274" r:id="rId3"/>
    <p:sldId id="262" r:id="rId4"/>
    <p:sldId id="275" r:id="rId5"/>
    <p:sldId id="260" r:id="rId6"/>
    <p:sldId id="282" r:id="rId7"/>
    <p:sldId id="283" r:id="rId8"/>
    <p:sldId id="281" r:id="rId9"/>
    <p:sldId id="280" r:id="rId10"/>
    <p:sldId id="285" r:id="rId11"/>
    <p:sldId id="292" r:id="rId12"/>
    <p:sldId id="291" r:id="rId13"/>
    <p:sldId id="290" r:id="rId14"/>
    <p:sldId id="289" r:id="rId15"/>
    <p:sldId id="288" r:id="rId16"/>
    <p:sldId id="287" r:id="rId17"/>
    <p:sldId id="286" r:id="rId18"/>
    <p:sldId id="293" r:id="rId19"/>
    <p:sldId id="294"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7">
          <p15:clr>
            <a:srgbClr val="A4A3A4"/>
          </p15:clr>
        </p15:guide>
        <p15:guide id="2" pos="28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Rowland" initials="M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ED3"/>
    <a:srgbClr val="EDEAE3"/>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76" autoAdjust="0"/>
    <p:restoredTop sz="94628" autoAdjust="0"/>
  </p:normalViewPr>
  <p:slideViewPr>
    <p:cSldViewPr snapToGrid="0" snapToObjects="1" showGuides="1">
      <p:cViewPr>
        <p:scale>
          <a:sx n="100" d="100"/>
          <a:sy n="100" d="100"/>
        </p:scale>
        <p:origin x="-528" y="-162"/>
      </p:cViewPr>
      <p:guideLst>
        <p:guide orient="horz" pos="2157"/>
        <p:guide pos="2878"/>
      </p:guideLst>
    </p:cSldViewPr>
  </p:slideViewPr>
  <p:notesTextViewPr>
    <p:cViewPr>
      <p:scale>
        <a:sx n="100" d="100"/>
        <a:sy n="100" d="100"/>
      </p:scale>
      <p:origin x="0" y="0"/>
    </p:cViewPr>
  </p:notesTextViewPr>
  <p:sorterViewPr>
    <p:cViewPr>
      <p:scale>
        <a:sx n="100" d="100"/>
        <a:sy n="100" d="100"/>
      </p:scale>
      <p:origin x="0" y="9744"/>
    </p:cViewPr>
  </p:sorterViewPr>
  <p:notesViewPr>
    <p:cSldViewPr snapToGrid="0" snapToObjects="1">
      <p:cViewPr varScale="1">
        <p:scale>
          <a:sx n="83" d="100"/>
          <a:sy n="83" d="100"/>
        </p:scale>
        <p:origin x="-199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457E0-B7E6-E24E-BA12-0ABEC3185120}" type="datetimeFigureOut">
              <a:rPr lang="en-US" smtClean="0"/>
              <a:t>1/31/2017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dirty="0"/>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8347-8DF1-B348-8F41-6E1345D82D34}" type="datetimeFigureOut">
              <a:rPr lang="en-US" smtClean="0"/>
              <a:t>1/31/2017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dirty="0"/>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There are two aspects to this topic:</a:t>
            </a:r>
          </a:p>
          <a:p>
            <a:pPr marL="171450" indent="-171450">
              <a:buFont typeface="Arial" pitchFamily="34" charset="0"/>
              <a:buChar char="•"/>
            </a:pPr>
            <a:r>
              <a:rPr lang="en-GB" dirty="0">
                <a:latin typeface="Arial" pitchFamily="34" charset="0"/>
                <a:cs typeface="Arial" pitchFamily="34" charset="0"/>
              </a:rPr>
              <a:t>the role of the hypothalamus, posterior pituitary and ADH in osmoregulation</a:t>
            </a:r>
          </a:p>
          <a:p>
            <a:pPr marL="171450" indent="-171450">
              <a:buFont typeface="Arial" pitchFamily="34" charset="0"/>
              <a:buChar char="•"/>
            </a:pPr>
            <a:r>
              <a:rPr lang="en-GB" dirty="0">
                <a:latin typeface="Arial" pitchFamily="34" charset="0"/>
                <a:cs typeface="Arial" pitchFamily="34" charset="0"/>
              </a:rPr>
              <a:t>the structure and function of the nephron.</a:t>
            </a:r>
          </a:p>
          <a:p>
            <a:pPr>
              <a:buFont typeface="Arial" pitchFamily="34" charset="0"/>
              <a:buChar char="•"/>
            </a:pPr>
            <a:endParaRPr lang="en-GB" dirty="0">
              <a:latin typeface="Arial" pitchFamily="34" charset="0"/>
              <a:cs typeface="Arial" pitchFamily="34" charset="0"/>
            </a:endParaRPr>
          </a:p>
          <a:p>
            <a:r>
              <a:rPr lang="en-GB" dirty="0">
                <a:latin typeface="Arial" pitchFamily="34" charset="0"/>
                <a:cs typeface="Arial" pitchFamily="34" charset="0"/>
              </a:rPr>
              <a:t>Depending on the interests of your students, you could choose to treat these as two separate topics, linking osmoregulation to the overall topic of homeostasis and dealing with the nephron at another time. </a:t>
            </a:r>
          </a:p>
        </p:txBody>
      </p:sp>
      <p:sp>
        <p:nvSpPr>
          <p:cNvPr id="4" name="Slide Number Placeholder 3"/>
          <p:cNvSpPr>
            <a:spLocks noGrp="1"/>
          </p:cNvSpPr>
          <p:nvPr>
            <p:ph type="sldNum" sz="quarter" idx="10"/>
          </p:nvPr>
        </p:nvSpPr>
        <p:spPr/>
        <p:txBody>
          <a:bodyPr/>
          <a:lstStyle/>
          <a:p>
            <a:fld id="{D3A5C70C-4F3D-A24C-BE6B-90E4410CB343}" type="slidenum">
              <a:rPr lang="en-US" smtClean="0"/>
              <a:t>1</a:t>
            </a:fld>
            <a:endParaRPr lang="en-US" dirty="0"/>
          </a:p>
        </p:txBody>
      </p:sp>
    </p:spTree>
    <p:extLst>
      <p:ext uri="{BB962C8B-B14F-4D97-AF65-F5344CB8AC3E}">
        <p14:creationId xmlns:p14="http://schemas.microsoft.com/office/powerpoint/2010/main" val="222073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This slide simply shows the position of an individual nephron within a kidney.</a:t>
            </a:r>
          </a:p>
          <a:p>
            <a:endParaRPr lang="en-GB" dirty="0">
              <a:latin typeface="Arial" pitchFamily="34" charset="0"/>
              <a:cs typeface="Arial" pitchFamily="34" charset="0"/>
            </a:endParaRPr>
          </a:p>
          <a:p>
            <a:r>
              <a:rPr lang="en-GB" dirty="0">
                <a:latin typeface="Arial" pitchFamily="34" charset="0"/>
                <a:cs typeface="Arial" pitchFamily="34" charset="0"/>
              </a:rPr>
              <a:t>The capsules, glomeruli, proximal tubules and distal tubules are mainly in the outer cortex; the loops of </a:t>
            </a:r>
            <a:r>
              <a:rPr lang="en-GB" dirty="0" err="1">
                <a:latin typeface="Arial" pitchFamily="34" charset="0"/>
                <a:cs typeface="Arial" pitchFamily="34" charset="0"/>
              </a:rPr>
              <a:t>Henle</a:t>
            </a:r>
            <a:r>
              <a:rPr lang="en-GB" dirty="0">
                <a:latin typeface="Arial" pitchFamily="34" charset="0"/>
                <a:cs typeface="Arial" pitchFamily="34" charset="0"/>
              </a:rPr>
              <a:t> and collecting ducts are in the inner cortex.</a:t>
            </a:r>
          </a:p>
          <a:p>
            <a:endParaRPr lang="en-GB" dirty="0">
              <a:latin typeface="Arial" pitchFamily="34" charset="0"/>
              <a:cs typeface="Arial" pitchFamily="34" charset="0"/>
            </a:endParaRPr>
          </a:p>
          <a:p>
            <a:r>
              <a:rPr lang="en-GB" dirty="0">
                <a:latin typeface="Arial" pitchFamily="34" charset="0"/>
                <a:cs typeface="Arial" pitchFamily="34" charset="0"/>
              </a:rPr>
              <a:t>The position of the collecting duct and its pathway to the pelvis is also shown.</a:t>
            </a:r>
          </a:p>
          <a:p>
            <a:endParaRPr lang="en-GB" dirty="0">
              <a:latin typeface="Arial" pitchFamily="34" charset="0"/>
              <a:cs typeface="Arial" pitchFamily="34" charset="0"/>
            </a:endParaRPr>
          </a:p>
          <a:p>
            <a:r>
              <a:rPr lang="en-GB" dirty="0">
                <a:latin typeface="Arial" pitchFamily="34" charset="0"/>
                <a:cs typeface="Arial" pitchFamily="34" charset="0"/>
              </a:rPr>
              <a:t>The results of filtered blood (</a:t>
            </a:r>
            <a:r>
              <a:rPr lang="en-GB" dirty="0" err="1">
                <a:latin typeface="Arial" pitchFamily="34" charset="0"/>
                <a:cs typeface="Arial" pitchFamily="34" charset="0"/>
              </a:rPr>
              <a:t>ie</a:t>
            </a:r>
            <a:r>
              <a:rPr lang="en-GB" dirty="0">
                <a:latin typeface="Arial" pitchFamily="34" charset="0"/>
                <a:cs typeface="Arial" pitchFamily="34" charset="0"/>
              </a:rPr>
              <a:t> the urine) pass from each nephron into the pelvis and from there via the ureter to the bladder.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10</a:t>
            </a:fld>
            <a:endParaRPr lang="en-US" dirty="0"/>
          </a:p>
        </p:txBody>
      </p:sp>
    </p:spTree>
    <p:extLst>
      <p:ext uri="{BB962C8B-B14F-4D97-AF65-F5344CB8AC3E}">
        <p14:creationId xmlns:p14="http://schemas.microsoft.com/office/powerpoint/2010/main" val="384852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Like the previous slide, this slide puts the whole system into context.</a:t>
            </a:r>
          </a:p>
          <a:p>
            <a:endParaRPr lang="en-GB" dirty="0">
              <a:latin typeface="Arial" pitchFamily="34" charset="0"/>
              <a:cs typeface="Arial" pitchFamily="34" charset="0"/>
            </a:endParaRPr>
          </a:p>
          <a:p>
            <a:r>
              <a:rPr lang="en-GB" dirty="0">
                <a:latin typeface="Arial" pitchFamily="34" charset="0"/>
                <a:cs typeface="Arial" pitchFamily="34" charset="0"/>
              </a:rPr>
              <a:t>If you chose to use this slide, you could point out that the renal arteries (name required in specification section 3.3.4.1) are short extensions from the aorta reinforcing the concept of high blood pressure resulting in ultrafiltration from the glomeruli.</a:t>
            </a:r>
          </a:p>
          <a:p>
            <a:endParaRPr lang="en-GB" dirty="0">
              <a:latin typeface="Arial" pitchFamily="34" charset="0"/>
              <a:cs typeface="Arial" pitchFamily="34" charset="0"/>
            </a:endParaRPr>
          </a:p>
          <a:p>
            <a:r>
              <a:rPr lang="en-GB" dirty="0">
                <a:latin typeface="Arial" pitchFamily="34" charset="0"/>
                <a:cs typeface="Arial" pitchFamily="34" charset="0"/>
              </a:rPr>
              <a:t>It is worth stressing to students that the structure of the urinary system are not specification content, so examiners cannot expect students to recall this knowledge</a:t>
            </a:r>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11</a:t>
            </a:fld>
            <a:endParaRPr lang="en-US" dirty="0"/>
          </a:p>
        </p:txBody>
      </p:sp>
    </p:spTree>
    <p:extLst>
      <p:ext uri="{BB962C8B-B14F-4D97-AF65-F5344CB8AC3E}">
        <p14:creationId xmlns:p14="http://schemas.microsoft.com/office/powerpoint/2010/main" val="193551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Here, you could ask  all students to use their recall with understanding of topics from their Year 1 studies to:</a:t>
            </a:r>
          </a:p>
          <a:p>
            <a:pPr marL="171450" indent="-171450">
              <a:buFont typeface="Arial" pitchFamily="34" charset="0"/>
              <a:buChar char="•"/>
            </a:pPr>
            <a:r>
              <a:rPr lang="en-GB" dirty="0">
                <a:latin typeface="Arial" pitchFamily="34" charset="0"/>
                <a:cs typeface="Arial" pitchFamily="34" charset="0"/>
              </a:rPr>
              <a:t>Suggest the names of small molecules that are</a:t>
            </a:r>
            <a:r>
              <a:rPr lang="en-GB" i="1" dirty="0">
                <a:latin typeface="Arial" pitchFamily="34" charset="0"/>
                <a:cs typeface="Arial" pitchFamily="34" charset="0"/>
              </a:rPr>
              <a:t> </a:t>
            </a:r>
            <a:r>
              <a:rPr lang="en-GB" b="1" dirty="0">
                <a:latin typeface="Arial" pitchFamily="34" charset="0"/>
                <a:cs typeface="Arial" pitchFamily="34" charset="0"/>
              </a:rPr>
              <a:t>likely </a:t>
            </a:r>
            <a:r>
              <a:rPr lang="en-GB" dirty="0">
                <a:latin typeface="Arial" pitchFamily="34" charset="0"/>
                <a:cs typeface="Arial" pitchFamily="34" charset="0"/>
              </a:rPr>
              <a:t>to be in the </a:t>
            </a:r>
            <a:r>
              <a:rPr lang="en-GB" dirty="0" err="1">
                <a:latin typeface="Arial" pitchFamily="34" charset="0"/>
                <a:cs typeface="Arial" pitchFamily="34" charset="0"/>
              </a:rPr>
              <a:t>ultrafiltrate</a:t>
            </a:r>
            <a:r>
              <a:rPr lang="en-GB" dirty="0">
                <a:latin typeface="Arial" pitchFamily="34" charset="0"/>
                <a:cs typeface="Arial" pitchFamily="34" charset="0"/>
              </a:rPr>
              <a:t>.</a:t>
            </a:r>
          </a:p>
          <a:p>
            <a:pPr marL="171450" indent="-171450">
              <a:buFont typeface="Arial" pitchFamily="34" charset="0"/>
              <a:buChar char="•"/>
            </a:pPr>
            <a:r>
              <a:rPr lang="en-GB" dirty="0">
                <a:latin typeface="Arial" pitchFamily="34" charset="0"/>
                <a:cs typeface="Arial" pitchFamily="34" charset="0"/>
              </a:rPr>
              <a:t>Explain why plasma proteins and polypeptides are </a:t>
            </a:r>
            <a:r>
              <a:rPr lang="en-GB" b="1" dirty="0">
                <a:latin typeface="Arial" pitchFamily="34" charset="0"/>
                <a:cs typeface="Arial" pitchFamily="34" charset="0"/>
              </a:rPr>
              <a:t>unlikely </a:t>
            </a:r>
            <a:r>
              <a:rPr lang="en-GB" dirty="0">
                <a:latin typeface="Arial" pitchFamily="34" charset="0"/>
                <a:cs typeface="Arial" pitchFamily="34" charset="0"/>
              </a:rPr>
              <a:t>to be in the </a:t>
            </a:r>
            <a:r>
              <a:rPr lang="en-GB" dirty="0" err="1">
                <a:latin typeface="Arial" pitchFamily="34" charset="0"/>
                <a:cs typeface="Arial" pitchFamily="34" charset="0"/>
              </a:rPr>
              <a:t>ultrafiltrate</a:t>
            </a:r>
            <a:r>
              <a:rPr lang="en-GB" dirty="0">
                <a:latin typeface="Arial" pitchFamily="34" charset="0"/>
                <a:cs typeface="Arial" pitchFamily="34" charset="0"/>
              </a:rPr>
              <a:t> (a simple answer is that these molecules are too large to leave capillaries: as </a:t>
            </a:r>
            <a:r>
              <a:rPr lang="en-GB" b="1" dirty="0">
                <a:latin typeface="Arial" pitchFamily="34" charset="0"/>
                <a:cs typeface="Arial" pitchFamily="34" charset="0"/>
              </a:rPr>
              <a:t>extension material </a:t>
            </a:r>
            <a:r>
              <a:rPr lang="en-GB" dirty="0">
                <a:latin typeface="Arial" pitchFamily="34" charset="0"/>
                <a:cs typeface="Arial" pitchFamily="34" charset="0"/>
              </a:rPr>
              <a:t>for ‘stretch and challenge’ students, you could introduce the properties of the basement membrane as the important barrier).</a:t>
            </a:r>
          </a:p>
          <a:p>
            <a:pPr marL="171450" indent="-171450">
              <a:buFont typeface="Arial" pitchFamily="34" charset="0"/>
              <a:buChar char="•"/>
            </a:pPr>
            <a:r>
              <a:rPr lang="en-GB" dirty="0">
                <a:latin typeface="Arial" pitchFamily="34" charset="0"/>
                <a:cs typeface="Arial" pitchFamily="34" charset="0"/>
              </a:rPr>
              <a:t>Compare ultrafiltration in the nephron with tissue fluid formation (specification section 3.3.4.1), which would develop synoptic skills tested especially in Papers 2 and 3.</a:t>
            </a:r>
          </a:p>
          <a:p>
            <a:endParaRPr lang="en-GB" dirty="0">
              <a:latin typeface="Arial" pitchFamily="34" charset="0"/>
              <a:cs typeface="Arial" pitchFamily="34" charset="0"/>
            </a:endParaRPr>
          </a:p>
          <a:p>
            <a:r>
              <a:rPr lang="en-GB" dirty="0">
                <a:latin typeface="Arial" pitchFamily="34" charset="0"/>
                <a:cs typeface="Arial" pitchFamily="34" charset="0"/>
              </a:rPr>
              <a:t>You could delete the terms ‘afferent’ and ‘efferent’ from this slide if you do not want to introduce these terms to your students.</a:t>
            </a:r>
          </a:p>
          <a:p>
            <a:endParaRPr lang="en-GB" dirty="0">
              <a:latin typeface="Arial" pitchFamily="34" charset="0"/>
              <a:cs typeface="Arial" pitchFamily="34" charset="0"/>
            </a:endParaRPr>
          </a:p>
          <a:p>
            <a:r>
              <a:rPr lang="en-GB" dirty="0">
                <a:latin typeface="Arial" pitchFamily="34" charset="0"/>
                <a:cs typeface="Arial" pitchFamily="34" charset="0"/>
              </a:rPr>
              <a:t>You could decide to introduce the term ‘</a:t>
            </a:r>
            <a:r>
              <a:rPr lang="en-GB" dirty="0" err="1">
                <a:latin typeface="Arial" pitchFamily="34" charset="0"/>
                <a:cs typeface="Arial" pitchFamily="34" charset="0"/>
              </a:rPr>
              <a:t>podocyte</a:t>
            </a:r>
            <a:r>
              <a:rPr lang="en-GB" dirty="0">
                <a:latin typeface="Arial" pitchFamily="34" charset="0"/>
                <a:cs typeface="Arial" pitchFamily="34" charset="0"/>
              </a:rPr>
              <a:t>’ and the way in which </a:t>
            </a:r>
            <a:r>
              <a:rPr lang="en-GB" dirty="0" err="1">
                <a:latin typeface="Arial" pitchFamily="34" charset="0"/>
                <a:cs typeface="Arial" pitchFamily="34" charset="0"/>
              </a:rPr>
              <a:t>podocytes</a:t>
            </a:r>
            <a:r>
              <a:rPr lang="en-GB" dirty="0">
                <a:latin typeface="Arial" pitchFamily="34" charset="0"/>
                <a:cs typeface="Arial" pitchFamily="34" charset="0"/>
              </a:rPr>
              <a:t> are adapted for their function as </a:t>
            </a:r>
            <a:r>
              <a:rPr lang="en-GB" b="1" dirty="0">
                <a:latin typeface="Arial" pitchFamily="34" charset="0"/>
                <a:cs typeface="Arial" pitchFamily="34" charset="0"/>
              </a:rPr>
              <a:t>extension material </a:t>
            </a:r>
            <a:r>
              <a:rPr lang="en-GB" dirty="0">
                <a:latin typeface="Arial" pitchFamily="34" charset="0"/>
                <a:cs typeface="Arial" pitchFamily="34" charset="0"/>
              </a:rPr>
              <a:t>for ‘stretch and challenge’ students.</a:t>
            </a:r>
          </a:p>
        </p:txBody>
      </p:sp>
      <p:sp>
        <p:nvSpPr>
          <p:cNvPr id="4" name="Slide Number Placeholder 3"/>
          <p:cNvSpPr>
            <a:spLocks noGrp="1"/>
          </p:cNvSpPr>
          <p:nvPr>
            <p:ph type="sldNum" sz="quarter" idx="10"/>
          </p:nvPr>
        </p:nvSpPr>
        <p:spPr/>
        <p:txBody>
          <a:bodyPr/>
          <a:lstStyle/>
          <a:p>
            <a:fld id="{D3A5C70C-4F3D-A24C-BE6B-90E4410CB343}" type="slidenum">
              <a:rPr lang="en-US" smtClean="0"/>
              <a:t>12</a:t>
            </a:fld>
            <a:endParaRPr lang="en-US" dirty="0"/>
          </a:p>
        </p:txBody>
      </p:sp>
    </p:spTree>
    <p:extLst>
      <p:ext uri="{BB962C8B-B14F-4D97-AF65-F5344CB8AC3E}">
        <p14:creationId xmlns:p14="http://schemas.microsoft.com/office/powerpoint/2010/main" val="379367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It would be a good opportunity here to avoid teleology that would occur by suggesting that ions or molecules that ‘are needed’ are reabsorbed.  </a:t>
            </a:r>
          </a:p>
          <a:p>
            <a:endParaRPr lang="en-GB" dirty="0">
              <a:latin typeface="Arial" pitchFamily="34" charset="0"/>
              <a:cs typeface="Arial" pitchFamily="34" charset="0"/>
            </a:endParaRPr>
          </a:p>
          <a:p>
            <a:r>
              <a:rPr lang="en-GB" dirty="0">
                <a:latin typeface="Arial" pitchFamily="34" charset="0"/>
                <a:cs typeface="Arial" pitchFamily="34" charset="0"/>
              </a:rPr>
              <a:t>You could ask students to explain:</a:t>
            </a:r>
          </a:p>
          <a:p>
            <a:pPr marL="171450" indent="-171450">
              <a:buFont typeface="Arial" pitchFamily="34" charset="0"/>
              <a:buChar char="•"/>
            </a:pPr>
            <a:r>
              <a:rPr lang="en-GB" dirty="0">
                <a:latin typeface="Arial" pitchFamily="34" charset="0"/>
                <a:cs typeface="Arial" pitchFamily="34" charset="0"/>
              </a:rPr>
              <a:t>why water would pass into the capillaries by osmosis</a:t>
            </a:r>
          </a:p>
          <a:p>
            <a:pPr marL="171450" indent="-171450">
              <a:buFont typeface="Arial" pitchFamily="34" charset="0"/>
              <a:buChar char="•"/>
            </a:pPr>
            <a:r>
              <a:rPr lang="en-GB" dirty="0">
                <a:latin typeface="Arial" pitchFamily="34" charset="0"/>
                <a:cs typeface="Arial" pitchFamily="34" charset="0"/>
              </a:rPr>
              <a:t>the likely process by which glucose is reabsorbed.</a:t>
            </a:r>
          </a:p>
        </p:txBody>
      </p:sp>
      <p:sp>
        <p:nvSpPr>
          <p:cNvPr id="4" name="Slide Number Placeholder 3"/>
          <p:cNvSpPr>
            <a:spLocks noGrp="1"/>
          </p:cNvSpPr>
          <p:nvPr>
            <p:ph type="sldNum" sz="quarter" idx="10"/>
          </p:nvPr>
        </p:nvSpPr>
        <p:spPr/>
        <p:txBody>
          <a:bodyPr/>
          <a:lstStyle/>
          <a:p>
            <a:fld id="{D3A5C70C-4F3D-A24C-BE6B-90E4410CB343}" type="slidenum">
              <a:rPr lang="en-US" smtClean="0"/>
              <a:t>13</a:t>
            </a:fld>
            <a:endParaRPr lang="en-US" dirty="0"/>
          </a:p>
        </p:txBody>
      </p:sp>
    </p:spTree>
    <p:extLst>
      <p:ext uri="{BB962C8B-B14F-4D97-AF65-F5344CB8AC3E}">
        <p14:creationId xmlns:p14="http://schemas.microsoft.com/office/powerpoint/2010/main" val="103708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These questions relate back to Year 1 topics such as 3.2.1.1 (adaptations of eukaryotic cells) and 3.2.3 (transport across cell membranes), encouraging students to develop synoptic skills.</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14</a:t>
            </a:fld>
            <a:endParaRPr lang="en-US" dirty="0"/>
          </a:p>
        </p:txBody>
      </p:sp>
    </p:spTree>
    <p:extLst>
      <p:ext uri="{BB962C8B-B14F-4D97-AF65-F5344CB8AC3E}">
        <p14:creationId xmlns:p14="http://schemas.microsoft.com/office/powerpoint/2010/main" val="62988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Many students find the role of the loop of </a:t>
            </a:r>
            <a:r>
              <a:rPr lang="en-GB" dirty="0" err="1">
                <a:latin typeface="Arial" pitchFamily="34" charset="0"/>
                <a:cs typeface="Arial" pitchFamily="34" charset="0"/>
              </a:rPr>
              <a:t>Henle</a:t>
            </a:r>
            <a:r>
              <a:rPr lang="en-GB" dirty="0">
                <a:latin typeface="Arial" pitchFamily="34" charset="0"/>
                <a:cs typeface="Arial" pitchFamily="34" charset="0"/>
              </a:rPr>
              <a:t>, including the counter-current mechanism, hard to understand/explain.</a:t>
            </a:r>
          </a:p>
          <a:p>
            <a:endParaRPr lang="en-GB" dirty="0">
              <a:latin typeface="Arial" pitchFamily="34" charset="0"/>
              <a:cs typeface="Arial" pitchFamily="34" charset="0"/>
            </a:endParaRPr>
          </a:p>
          <a:p>
            <a:r>
              <a:rPr lang="en-GB" dirty="0">
                <a:latin typeface="Arial" pitchFamily="34" charset="0"/>
                <a:cs typeface="Arial" pitchFamily="34" charset="0"/>
              </a:rPr>
              <a:t>This slide provides an overview that students often fail to grasp.</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15</a:t>
            </a:fld>
            <a:endParaRPr lang="en-US" dirty="0"/>
          </a:p>
        </p:txBody>
      </p:sp>
    </p:spTree>
    <p:extLst>
      <p:ext uri="{BB962C8B-B14F-4D97-AF65-F5344CB8AC3E}">
        <p14:creationId xmlns:p14="http://schemas.microsoft.com/office/powerpoint/2010/main" val="394930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Can students recall where they learnt about the counter-current principle before? [specification section 3.3.2, gas exchange across the gills of fish].</a:t>
            </a:r>
          </a:p>
          <a:p>
            <a:endParaRPr lang="en-GB" dirty="0">
              <a:latin typeface="Arial" pitchFamily="34" charset="0"/>
              <a:cs typeface="Arial" pitchFamily="34" charset="0"/>
            </a:endParaRPr>
          </a:p>
          <a:p>
            <a:r>
              <a:rPr lang="en-GB" dirty="0">
                <a:latin typeface="Arial" pitchFamily="34" charset="0"/>
                <a:cs typeface="Arial" pitchFamily="34" charset="0"/>
              </a:rPr>
              <a:t>Can they relate it to counter-current here?</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16</a:t>
            </a:fld>
            <a:endParaRPr lang="en-US" dirty="0"/>
          </a:p>
        </p:txBody>
      </p:sp>
    </p:spTree>
    <p:extLst>
      <p:ext uri="{BB962C8B-B14F-4D97-AF65-F5344CB8AC3E}">
        <p14:creationId xmlns:p14="http://schemas.microsoft.com/office/powerpoint/2010/main" val="227372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A diagrammatic representation for students who are visual learners.</a:t>
            </a:r>
          </a:p>
        </p:txBody>
      </p:sp>
      <p:sp>
        <p:nvSpPr>
          <p:cNvPr id="4" name="Slide Number Placeholder 3"/>
          <p:cNvSpPr>
            <a:spLocks noGrp="1"/>
          </p:cNvSpPr>
          <p:nvPr>
            <p:ph type="sldNum" sz="quarter" idx="10"/>
          </p:nvPr>
        </p:nvSpPr>
        <p:spPr/>
        <p:txBody>
          <a:bodyPr/>
          <a:lstStyle/>
          <a:p>
            <a:fld id="{D3A5C70C-4F3D-A24C-BE6B-90E4410CB343}" type="slidenum">
              <a:rPr lang="en-US" smtClean="0"/>
              <a:t>17</a:t>
            </a:fld>
            <a:endParaRPr lang="en-US" dirty="0"/>
          </a:p>
        </p:txBody>
      </p:sp>
    </p:spTree>
    <p:extLst>
      <p:ext uri="{BB962C8B-B14F-4D97-AF65-F5344CB8AC3E}">
        <p14:creationId xmlns:p14="http://schemas.microsoft.com/office/powerpoint/2010/main" val="157134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A model for visual learners representing the effect of antidiuretic hormone on the permeability of the walls of collecting ducts to water.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18</a:t>
            </a:fld>
            <a:endParaRPr lang="en-US" dirty="0"/>
          </a:p>
        </p:txBody>
      </p:sp>
    </p:spTree>
    <p:extLst>
      <p:ext uri="{BB962C8B-B14F-4D97-AF65-F5344CB8AC3E}">
        <p14:creationId xmlns:p14="http://schemas.microsoft.com/office/powerpoint/2010/main" val="241044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It is worth stressing that the water potential gradient into the medulla is always there; it is the permeability of their walls that determines whether or not water is lost from the collecting ducts into the medulla.</a:t>
            </a:r>
          </a:p>
          <a:p>
            <a:endParaRPr lang="en-GB" dirty="0">
              <a:latin typeface="Arial" pitchFamily="34" charset="0"/>
              <a:cs typeface="Arial" pitchFamily="34" charset="0"/>
            </a:endParaRPr>
          </a:p>
          <a:p>
            <a:r>
              <a:rPr lang="en-GB" dirty="0">
                <a:latin typeface="Arial" pitchFamily="34" charset="0"/>
                <a:cs typeface="Arial" pitchFamily="34" charset="0"/>
              </a:rPr>
              <a:t>Further reading:</a:t>
            </a:r>
          </a:p>
          <a:p>
            <a:r>
              <a:rPr lang="en-GB" dirty="0">
                <a:latin typeface="Arial" pitchFamily="34" charset="0"/>
                <a:cs typeface="Arial" pitchFamily="34" charset="0"/>
              </a:rPr>
              <a:t>Michael </a:t>
            </a:r>
            <a:r>
              <a:rPr lang="en-GB" dirty="0" err="1">
                <a:latin typeface="Arial" pitchFamily="34" charset="0"/>
                <a:cs typeface="Arial" pitchFamily="34" charset="0"/>
              </a:rPr>
              <a:t>Randles</a:t>
            </a:r>
            <a:r>
              <a:rPr lang="en-GB" dirty="0">
                <a:latin typeface="Arial" pitchFamily="34" charset="0"/>
                <a:cs typeface="Arial" pitchFamily="34" charset="0"/>
              </a:rPr>
              <a:t> (2016), </a:t>
            </a:r>
            <a:r>
              <a:rPr lang="en-GB" i="1" dirty="0">
                <a:latin typeface="Arial" pitchFamily="34" charset="0"/>
                <a:cs typeface="Arial" pitchFamily="34" charset="0"/>
              </a:rPr>
              <a:t>The kidney filtration barrier</a:t>
            </a:r>
            <a:r>
              <a:rPr lang="en-GB" dirty="0">
                <a:latin typeface="Arial" pitchFamily="34" charset="0"/>
                <a:cs typeface="Arial" pitchFamily="34" charset="0"/>
              </a:rPr>
              <a:t>, Biological Sciences Review, 28 (3), </a:t>
            </a:r>
            <a:r>
              <a:rPr lang="en-GB" dirty="0" err="1">
                <a:latin typeface="Arial" pitchFamily="34" charset="0"/>
                <a:cs typeface="Arial" pitchFamily="34" charset="0"/>
              </a:rPr>
              <a:t>pp</a:t>
            </a:r>
            <a:r>
              <a:rPr lang="en-GB" dirty="0">
                <a:latin typeface="Arial" pitchFamily="34" charset="0"/>
                <a:cs typeface="Arial" pitchFamily="34" charset="0"/>
              </a:rPr>
              <a:t> 38-43.</a:t>
            </a:r>
          </a:p>
        </p:txBody>
      </p:sp>
      <p:sp>
        <p:nvSpPr>
          <p:cNvPr id="4" name="Slide Number Placeholder 3"/>
          <p:cNvSpPr>
            <a:spLocks noGrp="1"/>
          </p:cNvSpPr>
          <p:nvPr>
            <p:ph type="sldNum" sz="quarter" idx="10"/>
          </p:nvPr>
        </p:nvSpPr>
        <p:spPr/>
        <p:txBody>
          <a:bodyPr/>
          <a:lstStyle/>
          <a:p>
            <a:fld id="{D3A5C70C-4F3D-A24C-BE6B-90E4410CB343}" type="slidenum">
              <a:rPr lang="en-US" smtClean="0"/>
              <a:t>19</a:t>
            </a:fld>
            <a:endParaRPr lang="en-US" dirty="0"/>
          </a:p>
        </p:txBody>
      </p:sp>
    </p:spTree>
    <p:extLst>
      <p:ext uri="{BB962C8B-B14F-4D97-AF65-F5344CB8AC3E}">
        <p14:creationId xmlns:p14="http://schemas.microsoft.com/office/powerpoint/2010/main" val="213309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Use this slide to:</a:t>
            </a:r>
          </a:p>
          <a:p>
            <a:pPr marL="171450" indent="-171450">
              <a:buFont typeface="Arial" pitchFamily="34" charset="0"/>
              <a:buChar char="•"/>
            </a:pPr>
            <a:r>
              <a:rPr lang="en-GB" dirty="0">
                <a:latin typeface="Arial" pitchFamily="34" charset="0"/>
                <a:cs typeface="Arial" pitchFamily="34" charset="0"/>
              </a:rPr>
              <a:t>Remind students of the correct way to refer to water potential. Examiners accept descriptions such as ‘the water potential becomes more/less negative’ and many students find this easier to understand than ‘high’ having a value of zero and ‘low’ having a negative value.</a:t>
            </a:r>
          </a:p>
          <a:p>
            <a:pPr marL="171450" indent="-171450">
              <a:buFont typeface="Arial" pitchFamily="34" charset="0"/>
              <a:buChar char="•"/>
            </a:pPr>
            <a:r>
              <a:rPr lang="en-GB" dirty="0">
                <a:latin typeface="Arial" pitchFamily="34" charset="0"/>
                <a:cs typeface="Arial" pitchFamily="34" charset="0"/>
              </a:rPr>
              <a:t>Think about the damage that might occur as a result of osmosis (</a:t>
            </a:r>
            <a:r>
              <a:rPr lang="en-GB" dirty="0" err="1">
                <a:latin typeface="Arial" pitchFamily="34" charset="0"/>
                <a:cs typeface="Arial" pitchFamily="34" charset="0"/>
              </a:rPr>
              <a:t>eg</a:t>
            </a:r>
            <a:r>
              <a:rPr lang="en-GB" dirty="0">
                <a:latin typeface="Arial" pitchFamily="34" charset="0"/>
                <a:cs typeface="Arial" pitchFamily="34" charset="0"/>
              </a:rPr>
              <a:t> </a:t>
            </a:r>
            <a:r>
              <a:rPr lang="en-GB" dirty="0" err="1">
                <a:latin typeface="Arial" pitchFamily="34" charset="0"/>
                <a:cs typeface="Arial" pitchFamily="34" charset="0"/>
              </a:rPr>
              <a:t>lysis</a:t>
            </a:r>
            <a:r>
              <a:rPr lang="en-GB" dirty="0">
                <a:latin typeface="Arial" pitchFamily="34" charset="0"/>
                <a:cs typeface="Arial" pitchFamily="34" charset="0"/>
              </a:rPr>
              <a:t> of cells if the blood water potential is higher than that of cells and cell shrinkage/slowing of hydrolysis reactions if the blood water potential is lower than that of cells).</a:t>
            </a:r>
          </a:p>
        </p:txBody>
      </p:sp>
      <p:sp>
        <p:nvSpPr>
          <p:cNvPr id="4" name="Slide Number Placeholder 3"/>
          <p:cNvSpPr>
            <a:spLocks noGrp="1"/>
          </p:cNvSpPr>
          <p:nvPr>
            <p:ph type="sldNum" sz="quarter" idx="10"/>
          </p:nvPr>
        </p:nvSpPr>
        <p:spPr/>
        <p:txBody>
          <a:bodyPr/>
          <a:lstStyle/>
          <a:p>
            <a:fld id="{D3A5C70C-4F3D-A24C-BE6B-90E4410CB343}" type="slidenum">
              <a:rPr lang="en-US" smtClean="0"/>
              <a:t>2</a:t>
            </a:fld>
            <a:endParaRPr lang="en-US" dirty="0"/>
          </a:p>
        </p:txBody>
      </p:sp>
    </p:spTree>
    <p:extLst>
      <p:ext uri="{BB962C8B-B14F-4D97-AF65-F5344CB8AC3E}">
        <p14:creationId xmlns:p14="http://schemas.microsoft.com/office/powerpoint/2010/main" val="3339222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A5C70C-4F3D-A24C-BE6B-90E4410CB343}" type="slidenum">
              <a:rPr lang="en-US" smtClean="0"/>
              <a:t>20</a:t>
            </a:fld>
            <a:endParaRPr lang="en-US" dirty="0"/>
          </a:p>
        </p:txBody>
      </p:sp>
    </p:spTree>
    <p:extLst>
      <p:ext uri="{BB962C8B-B14F-4D97-AF65-F5344CB8AC3E}">
        <p14:creationId xmlns:p14="http://schemas.microsoft.com/office/powerpoint/2010/main" val="322963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You could ask students:</a:t>
            </a:r>
          </a:p>
          <a:p>
            <a:pPr marL="171450" indent="-171450">
              <a:buFont typeface="Arial" pitchFamily="34" charset="0"/>
              <a:buChar char="•"/>
            </a:pPr>
            <a:r>
              <a:rPr lang="en-GB" dirty="0">
                <a:latin typeface="Arial" pitchFamily="34" charset="0"/>
                <a:cs typeface="Arial" pitchFamily="34" charset="0"/>
              </a:rPr>
              <a:t>To name </a:t>
            </a:r>
            <a:r>
              <a:rPr lang="en-GB" b="1" dirty="0">
                <a:latin typeface="Arial" pitchFamily="34" charset="0"/>
                <a:cs typeface="Arial" pitchFamily="34" charset="0"/>
              </a:rPr>
              <a:t>two</a:t>
            </a:r>
            <a:r>
              <a:rPr lang="en-GB" dirty="0">
                <a:latin typeface="Arial" pitchFamily="34" charset="0"/>
                <a:cs typeface="Arial" pitchFamily="34" charset="0"/>
              </a:rPr>
              <a:t> ways in which </a:t>
            </a:r>
            <a:r>
              <a:rPr lang="en-GB" i="1" dirty="0">
                <a:latin typeface="Arial" pitchFamily="34" charset="0"/>
                <a:cs typeface="Arial" pitchFamily="34" charset="0"/>
              </a:rPr>
              <a:t>we</a:t>
            </a:r>
            <a:r>
              <a:rPr lang="en-GB" dirty="0">
                <a:latin typeface="Arial" pitchFamily="34" charset="0"/>
                <a:cs typeface="Arial" pitchFamily="34" charset="0"/>
              </a:rPr>
              <a:t> lose water by evaporation (</a:t>
            </a:r>
            <a:r>
              <a:rPr lang="en-GB" dirty="0" err="1">
                <a:latin typeface="Arial" pitchFamily="34" charset="0"/>
                <a:cs typeface="Arial" pitchFamily="34" charset="0"/>
              </a:rPr>
              <a:t>eg</a:t>
            </a:r>
            <a:r>
              <a:rPr lang="en-GB" dirty="0">
                <a:latin typeface="Arial" pitchFamily="34" charset="0"/>
                <a:cs typeface="Arial" pitchFamily="34" charset="0"/>
              </a:rPr>
              <a:t> evaporation of sweat from the skin and evaporation of water from the alveoli).</a:t>
            </a:r>
          </a:p>
          <a:p>
            <a:pPr marL="171450" indent="-171450">
              <a:buFont typeface="Arial" pitchFamily="34" charset="0"/>
              <a:buChar char="•"/>
            </a:pPr>
            <a:r>
              <a:rPr lang="en-GB" dirty="0">
                <a:latin typeface="Arial" pitchFamily="34" charset="0"/>
                <a:cs typeface="Arial" pitchFamily="34" charset="0"/>
              </a:rPr>
              <a:t>Which of these gains or losses </a:t>
            </a:r>
            <a:r>
              <a:rPr lang="en-GB" i="1" dirty="0">
                <a:latin typeface="Arial" pitchFamily="34" charset="0"/>
                <a:cs typeface="Arial" pitchFamily="34" charset="0"/>
              </a:rPr>
              <a:t>we</a:t>
            </a:r>
            <a:r>
              <a:rPr lang="en-GB" dirty="0">
                <a:latin typeface="Arial" pitchFamily="34" charset="0"/>
                <a:cs typeface="Arial" pitchFamily="34" charset="0"/>
              </a:rPr>
              <a:t> can control by changing our behaviour (</a:t>
            </a:r>
            <a:r>
              <a:rPr lang="en-GB" dirty="0" err="1">
                <a:latin typeface="Arial" pitchFamily="34" charset="0"/>
                <a:cs typeface="Arial" pitchFamily="34" charset="0"/>
              </a:rPr>
              <a:t>eg</a:t>
            </a:r>
            <a:r>
              <a:rPr lang="en-GB" dirty="0">
                <a:latin typeface="Arial" pitchFamily="34" charset="0"/>
                <a:cs typeface="Arial" pitchFamily="34" charset="0"/>
              </a:rPr>
              <a:t> drink more when thirsty, move from a hot environment when we are sweating).</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3</a:t>
            </a:fld>
            <a:endParaRPr lang="en-US" dirty="0"/>
          </a:p>
        </p:txBody>
      </p:sp>
    </p:spTree>
    <p:extLst>
      <p:ext uri="{BB962C8B-B14F-4D97-AF65-F5344CB8AC3E}">
        <p14:creationId xmlns:p14="http://schemas.microsoft.com/office/powerpoint/2010/main" val="407134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By introducing the term ‘diuresis’, students are encouraged to understand why ADH is so called and this could help them to recall its function. Some students might know someone who is taking a prescribed antidiuretic.</a:t>
            </a:r>
          </a:p>
          <a:p>
            <a:endParaRPr lang="en-GB" dirty="0">
              <a:latin typeface="Arial" pitchFamily="34" charset="0"/>
              <a:cs typeface="Arial" pitchFamily="34" charset="0"/>
            </a:endParaRPr>
          </a:p>
          <a:p>
            <a:r>
              <a:rPr lang="en-GB" dirty="0">
                <a:latin typeface="Arial" pitchFamily="34" charset="0"/>
                <a:cs typeface="Arial" pitchFamily="34" charset="0"/>
              </a:rPr>
              <a:t>This slide introduces the role of the hypothalamus in producing ADH and the role of the posterior pituitary gland in storing and releasing ADH. The specification clearly states</a:t>
            </a:r>
            <a:r>
              <a:rPr lang="en-GB" b="1" dirty="0">
                <a:latin typeface="Arial" pitchFamily="34" charset="0"/>
                <a:cs typeface="Arial" pitchFamily="34" charset="0"/>
              </a:rPr>
              <a:t> posterior </a:t>
            </a:r>
            <a:r>
              <a:rPr lang="en-GB" dirty="0">
                <a:latin typeface="Arial" pitchFamily="34" charset="0"/>
                <a:cs typeface="Arial" pitchFamily="34" charset="0"/>
              </a:rPr>
              <a:t>pituitary, so examiners could expect students to use this level of specificity in their answers.</a:t>
            </a:r>
          </a:p>
          <a:p>
            <a:endParaRPr lang="en-GB" dirty="0">
              <a:latin typeface="Arial" pitchFamily="34" charset="0"/>
              <a:cs typeface="Arial" pitchFamily="34" charset="0"/>
            </a:endParaRPr>
          </a:p>
          <a:p>
            <a:r>
              <a:rPr lang="en-GB" dirty="0">
                <a:latin typeface="Arial" pitchFamily="34" charset="0"/>
                <a:cs typeface="Arial" pitchFamily="34" charset="0"/>
              </a:rPr>
              <a:t>It is worth stressing here that a decrease in the blood’s water potential (water potential becomes more negative) results in stimulation of the posterior pituitary to release ADH, which reduces water loss (diuresis).</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4</a:t>
            </a:fld>
            <a:endParaRPr lang="en-US" dirty="0"/>
          </a:p>
        </p:txBody>
      </p:sp>
    </p:spTree>
    <p:extLst>
      <p:ext uri="{BB962C8B-B14F-4D97-AF65-F5344CB8AC3E}">
        <p14:creationId xmlns:p14="http://schemas.microsoft.com/office/powerpoint/2010/main" val="59627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GB" dirty="0">
                <a:latin typeface="Arial" pitchFamily="34" charset="0"/>
                <a:cs typeface="Arial" pitchFamily="34" charset="0"/>
              </a:rPr>
              <a:t>This slide encourages students to gain an overview of basic principles.</a:t>
            </a:r>
          </a:p>
          <a:p>
            <a:pPr defTabSz="914400">
              <a:defRPr/>
            </a:pPr>
            <a:endParaRPr lang="en-GB" dirty="0">
              <a:latin typeface="Arial" pitchFamily="34" charset="0"/>
              <a:cs typeface="Arial" pitchFamily="34" charset="0"/>
            </a:endParaRPr>
          </a:p>
          <a:p>
            <a:pPr defTabSz="914400">
              <a:defRPr/>
            </a:pPr>
            <a:r>
              <a:rPr lang="en-GB" dirty="0">
                <a:latin typeface="Arial" pitchFamily="34" charset="0"/>
                <a:cs typeface="Arial" pitchFamily="34" charset="0"/>
              </a:rPr>
              <a:t>Students learnt about the formation of tissue fluid in Year 1 of this course (specification section 3.3.4.1). Once ultrafiltration in the glomerulus has been covered, a comparison of the two processes could form the basis of a good class discussion.</a:t>
            </a:r>
          </a:p>
          <a:p>
            <a:pPr defTabSz="914400">
              <a:defRPr/>
            </a:pPr>
            <a:endParaRPr lang="en-GB" dirty="0">
              <a:latin typeface="Arial" pitchFamily="34" charset="0"/>
              <a:cs typeface="Arial" pitchFamily="34" charset="0"/>
            </a:endParaRPr>
          </a:p>
          <a:p>
            <a:r>
              <a:rPr lang="en-GB" dirty="0">
                <a:latin typeface="Arial" pitchFamily="34" charset="0"/>
                <a:cs typeface="Arial" pitchFamily="34" charset="0"/>
              </a:rPr>
              <a:t>More detail of the structure and function of kidney tubules comes later in this presentation.</a:t>
            </a:r>
          </a:p>
        </p:txBody>
      </p:sp>
      <p:sp>
        <p:nvSpPr>
          <p:cNvPr id="4" name="Slide Number Placeholder 3"/>
          <p:cNvSpPr>
            <a:spLocks noGrp="1"/>
          </p:cNvSpPr>
          <p:nvPr>
            <p:ph type="sldNum" sz="quarter" idx="10"/>
          </p:nvPr>
        </p:nvSpPr>
        <p:spPr/>
        <p:txBody>
          <a:bodyPr/>
          <a:lstStyle/>
          <a:p>
            <a:fld id="{D3A5C70C-4F3D-A24C-BE6B-90E4410CB343}" type="slidenum">
              <a:rPr lang="en-US" smtClean="0"/>
              <a:t>5</a:t>
            </a:fld>
            <a:endParaRPr lang="en-US" dirty="0"/>
          </a:p>
        </p:txBody>
      </p:sp>
    </p:spTree>
    <p:extLst>
      <p:ext uri="{BB962C8B-B14F-4D97-AF65-F5344CB8AC3E}">
        <p14:creationId xmlns:p14="http://schemas.microsoft.com/office/powerpoint/2010/main" val="1641822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We will look at the structure of the kidney in later slides.</a:t>
            </a:r>
          </a:p>
          <a:p>
            <a:endParaRPr lang="en-GB" dirty="0">
              <a:latin typeface="Arial" pitchFamily="34" charset="0"/>
              <a:cs typeface="Arial" pitchFamily="34" charset="0"/>
            </a:endParaRPr>
          </a:p>
          <a:p>
            <a:r>
              <a:rPr lang="en-GB" dirty="0">
                <a:latin typeface="Arial" pitchFamily="34" charset="0"/>
                <a:cs typeface="Arial" pitchFamily="34" charset="0"/>
              </a:rPr>
              <a:t>The important points being consolidated here are the roles of the hypothalamus, posterior pituitary and ADH.</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6</a:t>
            </a:fld>
            <a:endParaRPr lang="en-US" dirty="0"/>
          </a:p>
        </p:txBody>
      </p:sp>
    </p:spTree>
    <p:extLst>
      <p:ext uri="{BB962C8B-B14F-4D97-AF65-F5344CB8AC3E}">
        <p14:creationId xmlns:p14="http://schemas.microsoft.com/office/powerpoint/2010/main" val="61465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This diagram summarises the information in the previous slide and might be more helpful to visual learners.</a:t>
            </a:r>
          </a:p>
          <a:p>
            <a:endParaRPr lang="en-GB" dirty="0">
              <a:latin typeface="Arial" pitchFamily="34" charset="0"/>
              <a:cs typeface="Arial" pitchFamily="34" charset="0"/>
            </a:endParaRPr>
          </a:p>
          <a:p>
            <a:r>
              <a:rPr lang="en-GB" dirty="0">
                <a:latin typeface="Arial" pitchFamily="34" charset="0"/>
                <a:cs typeface="Arial" pitchFamily="34" charset="0"/>
              </a:rPr>
              <a:t>This type of negative feedback loop will recur in specification sections 3.6.4.1 and 3.6.4.2.</a:t>
            </a:r>
          </a:p>
          <a:p>
            <a:endParaRPr lang="en-GB" dirty="0">
              <a:latin typeface="Arial" pitchFamily="34" charset="0"/>
              <a:cs typeface="Arial" pitchFamily="34" charset="0"/>
            </a:endParaRPr>
          </a:p>
          <a:p>
            <a:r>
              <a:rPr lang="en-GB" dirty="0">
                <a:latin typeface="Arial" pitchFamily="34" charset="0"/>
                <a:cs typeface="Arial" pitchFamily="34" charset="0"/>
              </a:rPr>
              <a:t>So far, students have learnt about the roles of the hypothalamus, posterior pituitary and ADH. The following slides look at the structure and function of nephrons. You could choose to leave this to a later session.</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7</a:t>
            </a:fld>
            <a:endParaRPr lang="en-US" dirty="0"/>
          </a:p>
        </p:txBody>
      </p:sp>
    </p:spTree>
    <p:extLst>
      <p:ext uri="{BB962C8B-B14F-4D97-AF65-F5344CB8AC3E}">
        <p14:creationId xmlns:p14="http://schemas.microsoft.com/office/powerpoint/2010/main" val="323854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This slide introduces the components of nephrons named in the four bullet points in specification section 3.6.4.3.</a:t>
            </a:r>
          </a:p>
          <a:p>
            <a:endParaRPr lang="en-GB" dirty="0">
              <a:latin typeface="Arial" pitchFamily="34" charset="0"/>
              <a:cs typeface="Arial" pitchFamily="34" charset="0"/>
            </a:endParaRPr>
          </a:p>
          <a:p>
            <a:r>
              <a:rPr lang="en-GB" dirty="0">
                <a:latin typeface="Arial" pitchFamily="34" charset="0"/>
                <a:cs typeface="Arial" pitchFamily="34" charset="0"/>
              </a:rPr>
              <a:t>Here the capsule is referred to as the Bowman’s capsule. Terms such as  ‘renal capsule’ or ‘capsule of the nephron’ would be acceptable in an examination answer.  </a:t>
            </a:r>
          </a:p>
        </p:txBody>
      </p:sp>
      <p:sp>
        <p:nvSpPr>
          <p:cNvPr id="4" name="Slide Number Placeholder 3"/>
          <p:cNvSpPr>
            <a:spLocks noGrp="1"/>
          </p:cNvSpPr>
          <p:nvPr>
            <p:ph type="sldNum" sz="quarter" idx="10"/>
          </p:nvPr>
        </p:nvSpPr>
        <p:spPr/>
        <p:txBody>
          <a:bodyPr/>
          <a:lstStyle/>
          <a:p>
            <a:fld id="{D3A5C70C-4F3D-A24C-BE6B-90E4410CB343}" type="slidenum">
              <a:rPr lang="en-US" smtClean="0"/>
              <a:t>8</a:t>
            </a:fld>
            <a:endParaRPr lang="en-US" dirty="0"/>
          </a:p>
        </p:txBody>
      </p:sp>
    </p:spTree>
    <p:extLst>
      <p:ext uri="{BB962C8B-B14F-4D97-AF65-F5344CB8AC3E}">
        <p14:creationId xmlns:p14="http://schemas.microsoft.com/office/powerpoint/2010/main" val="236272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cs typeface="Arial" pitchFamily="34" charset="0"/>
              </a:rPr>
              <a:t>It is worth pointing out here the importance of the capillaries. Students usually refer to the glomerulus but fail to show understanding of the importance of the capillary networks around the rest of the tubule in the reabsorption of ‘useful’ ions, molecules and water.</a:t>
            </a:r>
          </a:p>
          <a:p>
            <a:endParaRPr lang="en-GB" dirty="0"/>
          </a:p>
        </p:txBody>
      </p:sp>
      <p:sp>
        <p:nvSpPr>
          <p:cNvPr id="4" name="Slide Number Placeholder 3"/>
          <p:cNvSpPr>
            <a:spLocks noGrp="1"/>
          </p:cNvSpPr>
          <p:nvPr>
            <p:ph type="sldNum" sz="quarter" idx="10"/>
          </p:nvPr>
        </p:nvSpPr>
        <p:spPr/>
        <p:txBody>
          <a:bodyPr/>
          <a:lstStyle/>
          <a:p>
            <a:fld id="{D3A5C70C-4F3D-A24C-BE6B-90E4410CB343}" type="slidenum">
              <a:rPr lang="en-US" smtClean="0"/>
              <a:t>9</a:t>
            </a:fld>
            <a:endParaRPr lang="en-US" dirty="0"/>
          </a:p>
        </p:txBody>
      </p:sp>
    </p:spTree>
    <p:extLst>
      <p:ext uri="{BB962C8B-B14F-4D97-AF65-F5344CB8AC3E}">
        <p14:creationId xmlns:p14="http://schemas.microsoft.com/office/powerpoint/2010/main" val="3623601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smtClean="0"/>
              <a:t>Presentation</a:t>
            </a:r>
            <a:br>
              <a:rPr lang="en-US" dirty="0" smtClean="0"/>
            </a:br>
            <a:r>
              <a:rPr lang="en-US" dirty="0" smtClean="0"/>
              <a:t>title</a:t>
            </a:r>
            <a:endParaRPr lang="en-US" dirty="0"/>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br>
              <a:rPr lang="en-US" dirty="0" smtClean="0"/>
            </a:br>
            <a:endParaRPr lang="en-US" dirty="0" smtClean="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339600"/>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smtClean="0"/>
              <a:t>Date &lt;</a:t>
            </a:r>
            <a:r>
              <a:rPr lang="en-US" dirty="0" err="1" smtClean="0"/>
              <a:t>dd</a:t>
            </a:r>
            <a:r>
              <a:rPr lang="en-US" dirty="0" smtClean="0"/>
              <a:t>/mm/</a:t>
            </a:r>
            <a:r>
              <a:rPr lang="en-US" dirty="0" err="1" smtClean="0"/>
              <a:t>yyyy</a:t>
            </a:r>
            <a:r>
              <a:rPr lang="en-US" dirty="0" smtClean="0"/>
              <a:t>&gt;</a:t>
            </a:r>
            <a:endParaRPr lang="en-US" dirty="0"/>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Contents</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Contents</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Presentation title</a:t>
            </a:r>
            <a:endParaRPr lang="en-US" dirty="0"/>
          </a:p>
        </p:txBody>
      </p:sp>
      <p:sp>
        <p:nvSpPr>
          <p:cNvPr id="3" name="Footer Placeholder 2"/>
          <p:cNvSpPr>
            <a:spLocks noGrp="1"/>
          </p:cNvSpPr>
          <p:nvPr>
            <p:ph type="ftr" sz="quarter" idx="10"/>
          </p:nvPr>
        </p:nvSpPr>
        <p:spPr/>
        <p:txBody>
          <a:bodyPr/>
          <a:lstStyle/>
          <a:p>
            <a:r>
              <a:rPr lang="en-US" dirty="0" smtClean="0"/>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99465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p:txBody>
          <a:bodyPr/>
          <a:lstStyle/>
          <a:p>
            <a:pPr lvl="0"/>
            <a:r>
              <a:rPr lang="en-US" dirty="0" smtClean="0"/>
              <a:t>Insert video</a:t>
            </a:r>
            <a:endParaRPr lang="en-US" dirty="0"/>
          </a:p>
        </p:txBody>
      </p:sp>
      <p:sp>
        <p:nvSpPr>
          <p:cNvPr id="5" name="Footer Placeholder 4"/>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1183467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Presentation title</a:t>
            </a:r>
            <a:endParaRPr lang="en-US" dirty="0"/>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Insert image or graphic</a:t>
            </a:r>
            <a:endParaRPr lang="en-US" dirty="0"/>
          </a:p>
        </p:txBody>
      </p:sp>
      <p:sp>
        <p:nvSpPr>
          <p:cNvPr id="6" name="Footer Placeholder 5"/>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Tree>
    <p:extLst>
      <p:ext uri="{BB962C8B-B14F-4D97-AF65-F5344CB8AC3E}">
        <p14:creationId xmlns:p14="http://schemas.microsoft.com/office/powerpoint/2010/main" val="2104452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ooter Placeholder 7"/>
          <p:cNvSpPr>
            <a:spLocks noGrp="1"/>
          </p:cNvSpPr>
          <p:nvPr>
            <p:ph type="ftr" sz="quarter" idx="11"/>
          </p:nvPr>
        </p:nvSpPr>
        <p:spPr/>
        <p:txBody>
          <a:bodyPr/>
          <a:lstStyle>
            <a:lvl1pPr>
              <a:lnSpc>
                <a:spcPts val="1000"/>
              </a:lnSpc>
              <a:defRPr/>
            </a:lvl1pPr>
          </a:lstStyle>
          <a:p>
            <a:r>
              <a:rPr lang="en-US" dirty="0" smtClean="0"/>
              <a:t>Copyright © AQA and its licensors. All rights reserved.</a:t>
            </a:r>
            <a:endParaRPr lang="en-US" dirty="0"/>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smtClean="0"/>
              <a:t>Thank you</a:t>
            </a:r>
            <a:endParaRPr lang="en-US" dirty="0"/>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Tree>
    <p:extLst>
      <p:ext uri="{BB962C8B-B14F-4D97-AF65-F5344CB8AC3E}">
        <p14:creationId xmlns:p14="http://schemas.microsoft.com/office/powerpoint/2010/main" val="23454167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Section title</a:t>
            </a:r>
            <a:endParaRPr lang="en-US" dirty="0"/>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smtClean="0"/>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smtClean="0"/>
              <a:t>Presentation title</a:t>
            </a:r>
            <a:endParaRPr lang="en-US" dirty="0"/>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smtClean="0"/>
              <a:t>Copyright © 2016 AQA and its licensors. All rights reserved.</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540000" y="6621960"/>
            <a:ext cx="1339600" cy="123246"/>
          </a:xfrm>
          <a:prstGeom prst="rect">
            <a:avLst/>
          </a:prstGeom>
        </p:spPr>
        <p:txBody>
          <a:bodyPr vert="horz" lIns="0" tIns="0" rIns="0" bIns="0" rtlCol="0" anchor="t" anchorCtr="0"/>
          <a:lstStyle>
            <a:lvl1pPr algn="l">
              <a:lnSpc>
                <a:spcPts val="1000"/>
              </a:lnSpc>
              <a:defRPr sz="800" b="0" i="0">
                <a:solidFill>
                  <a:schemeClr val="tx1"/>
                </a:solidFill>
                <a:latin typeface="+mn-lt"/>
                <a:cs typeface="AQA Chevin Pro Light"/>
              </a:defRPr>
            </a:lvl1pPr>
          </a:lstStyle>
          <a:p>
            <a:r>
              <a:rPr lang="en-US" dirty="0" smtClean="0"/>
              <a:t>Version 1.0</a:t>
            </a:r>
            <a:endParaRPr lang="en-US" dirty="0"/>
          </a:p>
        </p:txBody>
      </p:sp>
      <p:pic>
        <p:nvPicPr>
          <p:cNvPr id="8" name="Picture 7" descr="AQA_New_logo_20mm_no_strapline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11" name="TextBox 10"/>
          <p:cNvSpPr txBox="1"/>
          <p:nvPr/>
        </p:nvSpPr>
        <p:spPr>
          <a:xfrm>
            <a:off x="540000" y="6415200"/>
            <a:ext cx="1436438" cy="123111"/>
          </a:xfrm>
          <a:prstGeom prst="rect">
            <a:avLst/>
          </a:prstGeom>
          <a:noFill/>
        </p:spPr>
        <p:txBody>
          <a:bodyPr wrap="square" lIns="0" tIns="0" rIns="0" bIns="0" rtlCol="0">
            <a:spAutoFit/>
          </a:bodyPr>
          <a:lstStyle/>
          <a:p>
            <a:fld id="{80DAB091-367A-9141-A74C-3AA754BCBACD}" type="slidenum">
              <a:rPr lang="en-US" sz="800" smtClean="0"/>
              <a:t>‹#›</a:t>
            </a:fld>
            <a:r>
              <a:rPr lang="en-US" sz="800" dirty="0" smtClean="0"/>
              <a:t> of 20</a:t>
            </a:r>
            <a:endParaRPr lang="en-US" sz="800"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65" r:id="rId8"/>
    <p:sldLayoutId id="2147483678" r:id="rId9"/>
    <p:sldLayoutId id="2147483669" r:id="rId10"/>
    <p:sldLayoutId id="2147483670" r:id="rId11"/>
    <p:sldLayoutId id="2147483671" r:id="rId12"/>
    <p:sldLayoutId id="2147483672" r:id="rId13"/>
    <p:sldLayoutId id="2147483674" r:id="rId14"/>
    <p:sldLayoutId id="2147483673" r:id="rId15"/>
    <p:sldLayoutId id="2147483675" r:id="rId16"/>
    <p:sldLayoutId id="2147483676" r:id="rId17"/>
  </p:sldLayoutIdLst>
  <p:timing>
    <p:tnLst>
      <p:par>
        <p:cTn id="1" dur="indefinite" restart="never" nodeType="tmRoot"/>
      </p:par>
    </p:tnLst>
  </p:timing>
  <p:hf sldNum="0" hdr="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303334"/>
            <a:ext cx="5041403" cy="968675"/>
          </a:xfrm>
        </p:spPr>
        <p:txBody>
          <a:bodyPr>
            <a:normAutofit/>
          </a:bodyPr>
          <a:lstStyle/>
          <a:p>
            <a:r>
              <a:rPr lang="en-US" sz="2400" dirty="0" smtClean="0"/>
              <a:t>A-level Biology</a:t>
            </a:r>
            <a:br>
              <a:rPr lang="en-US" sz="2400" dirty="0" smtClean="0"/>
            </a:br>
            <a:r>
              <a:rPr lang="en-US" sz="2400" dirty="0" smtClean="0"/>
              <a:t>3.6.4.3	 Control of blood water potential</a:t>
            </a:r>
            <a:endParaRPr lang="en-US" sz="2400" dirty="0"/>
          </a:p>
        </p:txBody>
      </p:sp>
      <p:sp>
        <p:nvSpPr>
          <p:cNvPr id="3" name="Subtitle 2"/>
          <p:cNvSpPr>
            <a:spLocks noGrp="1"/>
          </p:cNvSpPr>
          <p:nvPr>
            <p:ph type="subTitle" idx="1"/>
          </p:nvPr>
        </p:nvSpPr>
        <p:spPr>
          <a:xfrm>
            <a:off x="540000" y="2611488"/>
            <a:ext cx="6252686" cy="772979"/>
          </a:xfrm>
        </p:spPr>
        <p:txBody>
          <a:bodyPr/>
          <a:lstStyle/>
          <a:p>
            <a:pPr lvl="0"/>
            <a:r>
              <a:rPr lang="en-US" dirty="0">
                <a:solidFill>
                  <a:srgbClr val="412878"/>
                </a:solidFill>
              </a:rPr>
              <a:t>To be used alongside AQA A-level Biology </a:t>
            </a:r>
            <a:r>
              <a:rPr lang="en-US" dirty="0" smtClean="0">
                <a:solidFill>
                  <a:srgbClr val="412878"/>
                </a:solidFill>
              </a:rPr>
              <a:t/>
            </a:r>
            <a:br>
              <a:rPr lang="en-US" dirty="0" smtClean="0">
                <a:solidFill>
                  <a:srgbClr val="412878"/>
                </a:solidFill>
              </a:rPr>
            </a:br>
            <a:r>
              <a:rPr lang="en-US" dirty="0" smtClean="0">
                <a:solidFill>
                  <a:srgbClr val="412878"/>
                </a:solidFill>
              </a:rPr>
              <a:t>Control </a:t>
            </a:r>
            <a:r>
              <a:rPr lang="en-US" dirty="0">
                <a:solidFill>
                  <a:srgbClr val="412878"/>
                </a:solidFill>
              </a:rPr>
              <a:t>of blood water potential teaching notes</a:t>
            </a:r>
          </a:p>
          <a:p>
            <a:endParaRPr lang="en-US" dirty="0"/>
          </a:p>
          <a:p>
            <a:endParaRPr lang="en-US" dirty="0"/>
          </a:p>
        </p:txBody>
      </p:sp>
      <p:sp>
        <p:nvSpPr>
          <p:cNvPr id="8"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9" name="Footer Placeholder 2"/>
          <p:cNvSpPr>
            <a:spLocks noGrp="1"/>
          </p:cNvSpPr>
          <p:nvPr>
            <p:ph type="ftr" sz="quarter" idx="3"/>
          </p:nvPr>
        </p:nvSpPr>
        <p:spPr>
          <a:xfrm>
            <a:off x="1802167" y="6617829"/>
            <a:ext cx="2852671"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1855347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VS kidney showing a single nephron</a:t>
            </a: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pic>
        <p:nvPicPr>
          <p:cNvPr id="7" name="Content Placeholder 37"/>
          <p:cNvPicPr>
            <a:picLocks/>
          </p:cNvPicPr>
          <p:nvPr/>
        </p:nvPicPr>
        <p:blipFill rotWithShape="1">
          <a:blip r:embed="rId3"/>
          <a:srcRect l="19896" t="15285" r="20725" b="5570"/>
          <a:stretch/>
        </p:blipFill>
        <p:spPr bwMode="auto">
          <a:xfrm>
            <a:off x="2496036" y="1731963"/>
            <a:ext cx="4132878" cy="4406900"/>
          </a:xfrm>
          <a:prstGeom prst="rect">
            <a:avLst/>
          </a:prstGeom>
          <a:ln>
            <a:noFill/>
          </a:ln>
          <a:extLst>
            <a:ext uri="{53640926-AAD7-44D8-BBD7-CCE9431645EC}">
              <a14:shadowObscured xmlns:a14="http://schemas.microsoft.com/office/drawing/2010/main"/>
            </a:ext>
          </a:extLst>
        </p:spPr>
      </p:pic>
      <p:sp>
        <p:nvSpPr>
          <p:cNvPr id="8"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the location of the kidneys</a:t>
            </a:r>
          </a:p>
        </p:txBody>
      </p:sp>
      <p:sp>
        <p:nvSpPr>
          <p:cNvPr id="5"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pic>
        <p:nvPicPr>
          <p:cNvPr id="8" name="Content Placeholder 47"/>
          <p:cNvPicPr>
            <a:picLocks/>
          </p:cNvPicPr>
          <p:nvPr/>
        </p:nvPicPr>
        <p:blipFill rotWithShape="1">
          <a:blip r:embed="rId3"/>
          <a:srcRect l="2281" t="14378" r="1761" b="4793"/>
          <a:stretch/>
        </p:blipFill>
        <p:spPr bwMode="auto">
          <a:xfrm>
            <a:off x="758750" y="1084263"/>
            <a:ext cx="7550363" cy="5087937"/>
          </a:xfrm>
          <a:prstGeom prst="rect">
            <a:avLst/>
          </a:prstGeom>
          <a:ln>
            <a:noFill/>
          </a:ln>
          <a:extLst>
            <a:ext uri="{53640926-AAD7-44D8-BBD7-CCE9431645EC}">
              <a14:shadowObscured xmlns:a14="http://schemas.microsoft.com/office/drawing/2010/main"/>
            </a:ext>
          </a:extLst>
        </p:spPr>
      </p:pic>
      <p:sp>
        <p:nvSpPr>
          <p:cNvPr id="10"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Formation of glomerular filtrate</a:t>
            </a:r>
          </a:p>
        </p:txBody>
      </p:sp>
      <p:sp>
        <p:nvSpPr>
          <p:cNvPr id="9" name="Content Placeholder 2"/>
          <p:cNvSpPr>
            <a:spLocks noGrp="1"/>
          </p:cNvSpPr>
          <p:nvPr>
            <p:ph sz="quarter" idx="12"/>
          </p:nvPr>
        </p:nvSpPr>
        <p:spPr>
          <a:prstGeom prst="rect">
            <a:avLst/>
          </a:prstGeom>
        </p:spPr>
        <p:txBody>
          <a:bodyPr>
            <a:normAutofit/>
          </a:bodyPr>
          <a:lstStyle/>
          <a:p>
            <a:pPr marL="0" lvl="0" indent="0" defTabSz="914400">
              <a:lnSpc>
                <a:spcPct val="100000"/>
              </a:lnSpc>
              <a:buNone/>
            </a:pPr>
            <a:r>
              <a:rPr lang="en-GB" b="1" dirty="0" smtClean="0">
                <a:solidFill>
                  <a:prstClr val="black"/>
                </a:solidFill>
                <a:latin typeface="Arial" pitchFamily="34" charset="0"/>
                <a:cs typeface="Arial" pitchFamily="34" charset="0"/>
              </a:rPr>
              <a:t>Ultrafiltration</a:t>
            </a:r>
            <a:r>
              <a:rPr lang="en-GB" dirty="0">
                <a:solidFill>
                  <a:prstClr val="black"/>
                </a:solidFill>
                <a:latin typeface="Arial" pitchFamily="34" charset="0"/>
                <a:cs typeface="Arial" pitchFamily="34" charset="0"/>
              </a:rPr>
              <a:t> </a:t>
            </a:r>
            <a:r>
              <a:rPr lang="en-GB" dirty="0" smtClean="0">
                <a:solidFill>
                  <a:prstClr val="black"/>
                </a:solidFill>
                <a:latin typeface="Arial" pitchFamily="34" charset="0"/>
                <a:cs typeface="Arial" pitchFamily="34" charset="0"/>
              </a:rPr>
              <a:t>of </a:t>
            </a:r>
            <a:r>
              <a:rPr lang="en-GB" dirty="0">
                <a:solidFill>
                  <a:prstClr val="black"/>
                </a:solidFill>
                <a:latin typeface="Arial" pitchFamily="34" charset="0"/>
                <a:cs typeface="Arial" pitchFamily="34" charset="0"/>
              </a:rPr>
              <a:t>blood</a:t>
            </a:r>
          </a:p>
          <a:p>
            <a:pPr defTabSz="914400">
              <a:lnSpc>
                <a:spcPct val="100000"/>
              </a:lnSpc>
              <a:buFont typeface="Arial" pitchFamily="34" charset="0"/>
              <a:buChar char="•"/>
            </a:pPr>
            <a:r>
              <a:rPr lang="en-GB" dirty="0">
                <a:solidFill>
                  <a:prstClr val="black"/>
                </a:solidFill>
                <a:latin typeface="Arial" pitchFamily="34" charset="0"/>
                <a:cs typeface="Arial" pitchFamily="34" charset="0"/>
              </a:rPr>
              <a:t>T</a:t>
            </a:r>
            <a:r>
              <a:rPr lang="en-GB" dirty="0" smtClean="0">
                <a:solidFill>
                  <a:prstClr val="black"/>
                </a:solidFill>
                <a:latin typeface="Arial" pitchFamily="34" charset="0"/>
                <a:cs typeface="Arial" pitchFamily="34" charset="0"/>
              </a:rPr>
              <a:t>he </a:t>
            </a:r>
            <a:r>
              <a:rPr lang="en-GB" dirty="0">
                <a:solidFill>
                  <a:prstClr val="black"/>
                </a:solidFill>
                <a:latin typeface="Arial" pitchFamily="34" charset="0"/>
                <a:cs typeface="Arial" pitchFamily="34" charset="0"/>
              </a:rPr>
              <a:t>high blood pressure in each glomerulus forces ions, water and other small molecules from the capillaries into the lumen of </a:t>
            </a:r>
            <a:r>
              <a:rPr lang="en-GB" dirty="0" smtClean="0">
                <a:solidFill>
                  <a:prstClr val="black"/>
                </a:solidFill>
                <a:latin typeface="Arial" pitchFamily="34" charset="0"/>
                <a:cs typeface="Arial" pitchFamily="34" charset="0"/>
              </a:rPr>
              <a:t>the surrounding </a:t>
            </a:r>
            <a:r>
              <a:rPr lang="en-GB" dirty="0">
                <a:solidFill>
                  <a:prstClr val="black"/>
                </a:solidFill>
                <a:latin typeface="Arial" pitchFamily="34" charset="0"/>
                <a:cs typeface="Arial" pitchFamily="34" charset="0"/>
              </a:rPr>
              <a:t>Bowman’s capsule. This is the </a:t>
            </a:r>
            <a:r>
              <a:rPr lang="en-GB" b="1" dirty="0">
                <a:solidFill>
                  <a:prstClr val="black"/>
                </a:solidFill>
                <a:latin typeface="Arial" pitchFamily="34" charset="0"/>
                <a:cs typeface="Arial" pitchFamily="34" charset="0"/>
              </a:rPr>
              <a:t>glomerular </a:t>
            </a:r>
            <a:r>
              <a:rPr lang="en-GB" b="1" dirty="0" smtClean="0">
                <a:solidFill>
                  <a:prstClr val="black"/>
                </a:solidFill>
                <a:latin typeface="Arial" pitchFamily="34" charset="0"/>
                <a:cs typeface="Arial" pitchFamily="34" charset="0"/>
              </a:rPr>
              <a:t>filtrate</a:t>
            </a:r>
            <a:r>
              <a:rPr lang="en-GB" dirty="0" smtClean="0">
                <a:solidFill>
                  <a:prstClr val="black"/>
                </a:solidFill>
                <a:latin typeface="Arial" pitchFamily="34" charset="0"/>
                <a:cs typeface="Arial" pitchFamily="34" charset="0"/>
              </a:rPr>
              <a:t>.</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defTabSz="914400">
              <a:lnSpc>
                <a:spcPct val="100000"/>
              </a:lnSpc>
              <a:buFont typeface="Arial" pitchFamily="34" charset="0"/>
              <a:buChar char="•"/>
            </a:pPr>
            <a:r>
              <a:rPr lang="en-GB" dirty="0">
                <a:solidFill>
                  <a:prstClr val="black"/>
                </a:solidFill>
                <a:latin typeface="Arial" pitchFamily="34" charset="0"/>
                <a:cs typeface="Arial" pitchFamily="34" charset="0"/>
              </a:rPr>
              <a:t>T</a:t>
            </a:r>
            <a:r>
              <a:rPr lang="en-GB" dirty="0" smtClean="0">
                <a:solidFill>
                  <a:prstClr val="black"/>
                </a:solidFill>
                <a:latin typeface="Arial" pitchFamily="34" charset="0"/>
                <a:cs typeface="Arial" pitchFamily="34" charset="0"/>
              </a:rPr>
              <a:t>he </a:t>
            </a:r>
            <a:r>
              <a:rPr lang="en-GB" dirty="0">
                <a:solidFill>
                  <a:prstClr val="black"/>
                </a:solidFill>
                <a:latin typeface="Arial" pitchFamily="34" charset="0"/>
                <a:cs typeface="Arial" pitchFamily="34" charset="0"/>
              </a:rPr>
              <a:t>blood pressure is high enough to do this partly because the capillary leaving each glomerulus (efferent) is narrower than that entering (afferent</a:t>
            </a:r>
            <a:r>
              <a:rPr lang="en-GB" dirty="0" smtClean="0">
                <a:solidFill>
                  <a:prstClr val="black"/>
                </a:solidFill>
                <a:latin typeface="Arial" pitchFamily="34" charset="0"/>
                <a:cs typeface="Arial" pitchFamily="34" charset="0"/>
              </a:rPr>
              <a:t>).</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defTabSz="914400">
              <a:lnSpc>
                <a:spcPct val="100000"/>
              </a:lnSpc>
              <a:buFont typeface="Arial" pitchFamily="34" charset="0"/>
              <a:buChar char="•"/>
            </a:pPr>
            <a:r>
              <a:rPr lang="en-GB" dirty="0">
                <a:solidFill>
                  <a:prstClr val="black"/>
                </a:solidFill>
                <a:latin typeface="Arial" pitchFamily="34" charset="0"/>
                <a:cs typeface="Arial" pitchFamily="34" charset="0"/>
              </a:rPr>
              <a:t>F</a:t>
            </a:r>
            <a:r>
              <a:rPr lang="en-GB" dirty="0" smtClean="0">
                <a:solidFill>
                  <a:prstClr val="black"/>
                </a:solidFill>
                <a:latin typeface="Arial" pitchFamily="34" charset="0"/>
                <a:cs typeface="Arial" pitchFamily="34" charset="0"/>
              </a:rPr>
              <a:t>iltration </a:t>
            </a:r>
            <a:r>
              <a:rPr lang="en-GB" dirty="0">
                <a:solidFill>
                  <a:prstClr val="black"/>
                </a:solidFill>
                <a:latin typeface="Arial" pitchFamily="34" charset="0"/>
                <a:cs typeface="Arial" pitchFamily="34" charset="0"/>
              </a:rPr>
              <a:t>occurs through the microscopic pores between the cells lining each capillary and each capsule and the basement membrane between </a:t>
            </a:r>
            <a:r>
              <a:rPr lang="en-GB" dirty="0" smtClean="0">
                <a:solidFill>
                  <a:prstClr val="black"/>
                </a:solidFill>
                <a:latin typeface="Arial" pitchFamily="34" charset="0"/>
                <a:cs typeface="Arial" pitchFamily="34" charset="0"/>
              </a:rPr>
              <a:t>them.</a:t>
            </a:r>
            <a:endParaRPr lang="en-GB" dirty="0">
              <a:solidFill>
                <a:prstClr val="black"/>
              </a:solidFill>
              <a:latin typeface="Arial" pitchFamily="34" charset="0"/>
              <a:cs typeface="Arial" pitchFamily="34" charset="0"/>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Selective reabsorption in the proximal convoluted tubule</a:t>
            </a:r>
          </a:p>
        </p:txBody>
      </p:sp>
      <p:sp>
        <p:nvSpPr>
          <p:cNvPr id="9" name="Content Placeholder 2"/>
          <p:cNvSpPr>
            <a:spLocks noGrp="1"/>
          </p:cNvSpPr>
          <p:nvPr>
            <p:ph sz="quarter" idx="12"/>
          </p:nvPr>
        </p:nvSpPr>
        <p:spPr>
          <a:prstGeom prst="rect">
            <a:avLst/>
          </a:prstGeom>
        </p:spPr>
        <p:txBody>
          <a:bodyPr/>
          <a:lstStyle/>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Many of the ions, small molecules and water molecules are reabsorbed from the ultrafiltrate back into the capillaries surrounding the proximal convoluted </a:t>
            </a:r>
            <a:r>
              <a:rPr lang="en-GB" dirty="0" smtClean="0">
                <a:solidFill>
                  <a:prstClr val="black"/>
                </a:solidFill>
                <a:latin typeface="Arial" pitchFamily="34" charset="0"/>
                <a:cs typeface="Arial" pitchFamily="34" charset="0"/>
              </a:rPr>
              <a:t>tubule.</a:t>
            </a:r>
          </a:p>
          <a:p>
            <a:pPr marL="0" lvl="0" indent="0" defTabSz="914400">
              <a:lnSpc>
                <a:spcPct val="100000"/>
              </a:lnSpc>
              <a:buNone/>
            </a:pP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b="1" dirty="0">
                <a:solidFill>
                  <a:prstClr val="black"/>
                </a:solidFill>
                <a:latin typeface="Arial" pitchFamily="34" charset="0"/>
                <a:cs typeface="Arial" pitchFamily="34" charset="0"/>
              </a:rPr>
              <a:t>Glucose</a:t>
            </a:r>
            <a:r>
              <a:rPr lang="en-GB" dirty="0">
                <a:solidFill>
                  <a:prstClr val="black"/>
                </a:solidFill>
                <a:latin typeface="Arial" pitchFamily="34" charset="0"/>
                <a:cs typeface="Arial" pitchFamily="34" charset="0"/>
              </a:rPr>
              <a:t> molecules are reabsorbed by </a:t>
            </a:r>
            <a:r>
              <a:rPr lang="en-GB" b="1" dirty="0">
                <a:solidFill>
                  <a:prstClr val="black"/>
                </a:solidFill>
                <a:latin typeface="Arial" pitchFamily="34" charset="0"/>
                <a:cs typeface="Arial" pitchFamily="34" charset="0"/>
              </a:rPr>
              <a:t>active </a:t>
            </a:r>
            <a:r>
              <a:rPr lang="en-GB" b="1" dirty="0" smtClean="0">
                <a:solidFill>
                  <a:prstClr val="black"/>
                </a:solidFill>
                <a:latin typeface="Arial" pitchFamily="34" charset="0"/>
                <a:cs typeface="Arial" pitchFamily="34" charset="0"/>
              </a:rPr>
              <a:t>transport.</a:t>
            </a:r>
            <a:br>
              <a:rPr lang="en-GB" b="1" dirty="0" smtClean="0">
                <a:solidFill>
                  <a:prstClr val="black"/>
                </a:solidFill>
                <a:latin typeface="Arial" pitchFamily="34" charset="0"/>
                <a:cs typeface="Arial" pitchFamily="34" charset="0"/>
              </a:rPr>
            </a:br>
            <a:endParaRPr lang="en-GB" b="1"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b="1" dirty="0">
                <a:solidFill>
                  <a:prstClr val="black"/>
                </a:solidFill>
                <a:latin typeface="Arial" pitchFamily="34" charset="0"/>
                <a:cs typeface="Arial" pitchFamily="34" charset="0"/>
              </a:rPr>
              <a:t>Water </a:t>
            </a:r>
            <a:r>
              <a:rPr lang="en-GB" dirty="0">
                <a:solidFill>
                  <a:prstClr val="black"/>
                </a:solidFill>
                <a:latin typeface="Arial" pitchFamily="34" charset="0"/>
                <a:cs typeface="Arial" pitchFamily="34" charset="0"/>
              </a:rPr>
              <a:t>molecules are reabsorbed by </a:t>
            </a:r>
            <a:r>
              <a:rPr lang="en-GB" b="1" dirty="0" smtClean="0">
                <a:solidFill>
                  <a:prstClr val="black"/>
                </a:solidFill>
                <a:latin typeface="Arial" pitchFamily="34" charset="0"/>
                <a:cs typeface="Arial" pitchFamily="34" charset="0"/>
              </a:rPr>
              <a:t>osmosis.</a:t>
            </a:r>
            <a:endParaRPr lang="en-GB" b="1" dirty="0">
              <a:solidFill>
                <a:prstClr val="black"/>
              </a:solidFill>
              <a:latin typeface="Arial" pitchFamily="34" charset="0"/>
              <a:cs typeface="Arial" pitchFamily="34" charset="0"/>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Explain the advantage of the following</a:t>
            </a:r>
          </a:p>
        </p:txBody>
      </p:sp>
      <p:sp>
        <p:nvSpPr>
          <p:cNvPr id="9" name="Content Placeholder 2"/>
          <p:cNvSpPr>
            <a:spLocks noGrp="1"/>
          </p:cNvSpPr>
          <p:nvPr>
            <p:ph sz="quarter" idx="12"/>
          </p:nvPr>
        </p:nvSpPr>
        <p:spPr>
          <a:prstGeom prst="rect">
            <a:avLst/>
          </a:prstGeom>
        </p:spPr>
        <p:txBody>
          <a:bodyPr>
            <a:normAutofit/>
          </a:bodyPr>
          <a:lstStyle/>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The wall of each proximal convoluted tubules is one cell </a:t>
            </a:r>
            <a:r>
              <a:rPr lang="en-GB" dirty="0" smtClean="0">
                <a:solidFill>
                  <a:prstClr val="black"/>
                </a:solidFill>
                <a:latin typeface="Arial" pitchFamily="34" charset="0"/>
                <a:cs typeface="Arial" pitchFamily="34" charset="0"/>
              </a:rPr>
              <a:t>thick.</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Each cell in the wall of a proximal convoluted tubule:</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has many folds (microvilli) on its surface in contact with the glomerular filtrate</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has co-transport proteins in its surface membrane</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has cytoplasm packed with </a:t>
            </a:r>
            <a:r>
              <a:rPr lang="en-GB" sz="1800" dirty="0" smtClean="0">
                <a:solidFill>
                  <a:prstClr val="black"/>
                </a:solidFill>
                <a:latin typeface="Arial" pitchFamily="34" charset="0"/>
                <a:cs typeface="Arial" pitchFamily="34" charset="0"/>
              </a:rPr>
              <a:t>mitochondria.</a:t>
            </a:r>
            <a:endParaRPr lang="en-GB" sz="1800" dirty="0">
              <a:solidFill>
                <a:prstClr val="black"/>
              </a:solidFill>
              <a:latin typeface="Arial" pitchFamily="34" charset="0"/>
              <a:cs typeface="Arial" pitchFamily="34" charset="0"/>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8"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the loop of Henle </a:t>
            </a:r>
          </a:p>
        </p:txBody>
      </p:sp>
      <p:sp>
        <p:nvSpPr>
          <p:cNvPr id="9" name="Content Placeholder 2"/>
          <p:cNvSpPr>
            <a:spLocks noGrp="1"/>
          </p:cNvSpPr>
          <p:nvPr>
            <p:ph sz="quarter" idx="12"/>
          </p:nvPr>
        </p:nvSpPr>
        <p:spPr>
          <a:prstGeom prst="rect">
            <a:avLst/>
          </a:prstGeom>
        </p:spPr>
        <p:txBody>
          <a:bodyPr/>
          <a:lstStyle/>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The loop of Henle maintains a high concentration of sodium chloride (NaCl) in the tissues of the medulla of the </a:t>
            </a:r>
            <a:r>
              <a:rPr lang="en-GB" dirty="0" smtClean="0">
                <a:solidFill>
                  <a:prstClr val="black"/>
                </a:solidFill>
                <a:latin typeface="Arial" pitchFamily="34" charset="0"/>
                <a:cs typeface="Arial" pitchFamily="34" charset="0"/>
              </a:rPr>
              <a:t>kidney.</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As a result, water moves by osmosis from the filtrate in the collecting ducts and is taken up by the vasa recta </a:t>
            </a:r>
            <a:r>
              <a:rPr lang="en-GB" dirty="0" smtClean="0">
                <a:solidFill>
                  <a:prstClr val="black"/>
                </a:solidFill>
                <a:latin typeface="Arial" pitchFamily="34" charset="0"/>
                <a:cs typeface="Arial" pitchFamily="34" charset="0"/>
              </a:rPr>
              <a:t>capillaries.</a:t>
            </a:r>
            <a:endParaRPr lang="en-GB" dirty="0">
              <a:solidFill>
                <a:prstClr val="black"/>
              </a:solidFill>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smtClean="0"/>
              <a:t>loop of </a:t>
            </a:r>
            <a:r>
              <a:rPr lang="en-GB" dirty="0"/>
              <a:t>Henle uses a counter-current mechanism</a:t>
            </a:r>
          </a:p>
        </p:txBody>
      </p:sp>
      <p:sp>
        <p:nvSpPr>
          <p:cNvPr id="9" name="Content Placeholder 2"/>
          <p:cNvSpPr>
            <a:spLocks noGrp="1"/>
          </p:cNvSpPr>
          <p:nvPr>
            <p:ph sz="quarter" idx="12"/>
          </p:nvPr>
        </p:nvSpPr>
        <p:spPr>
          <a:prstGeom prst="rect">
            <a:avLst/>
          </a:prstGeom>
        </p:spPr>
        <p:txBody>
          <a:bodyPr>
            <a:normAutofit/>
          </a:bodyPr>
          <a:lstStyle/>
          <a:p>
            <a:pPr marL="0" lvl="0" indent="0" defTabSz="914400">
              <a:lnSpc>
                <a:spcPct val="100000"/>
              </a:lnSpc>
              <a:buNone/>
            </a:pPr>
            <a:r>
              <a:rPr lang="en-GB" dirty="0">
                <a:solidFill>
                  <a:prstClr val="black"/>
                </a:solidFill>
                <a:latin typeface="Arial" pitchFamily="34" charset="0"/>
                <a:cs typeface="Arial" pitchFamily="34" charset="0"/>
              </a:rPr>
              <a:t>The second half of the loop (the </a:t>
            </a:r>
            <a:r>
              <a:rPr lang="en-GB" b="1" dirty="0">
                <a:solidFill>
                  <a:prstClr val="black"/>
                </a:solidFill>
                <a:latin typeface="Arial" pitchFamily="34" charset="0"/>
                <a:cs typeface="Arial" pitchFamily="34" charset="0"/>
              </a:rPr>
              <a:t>ascending limb</a:t>
            </a:r>
            <a:r>
              <a:rPr lang="en-GB" dirty="0">
                <a:solidFill>
                  <a:prstClr val="black"/>
                </a:solidFill>
                <a:latin typeface="Arial" pitchFamily="34" charset="0"/>
                <a:cs typeface="Arial" pitchFamily="34" charset="0"/>
              </a:rPr>
              <a:t>) actively transports sodium ions (Na</a:t>
            </a:r>
            <a:r>
              <a:rPr lang="en-GB" baseline="40000" dirty="0">
                <a:solidFill>
                  <a:prstClr val="black"/>
                </a:solidFill>
                <a:latin typeface="Arial" pitchFamily="34" charset="0"/>
                <a:cs typeface="Arial" pitchFamily="34" charset="0"/>
              </a:rPr>
              <a:t>+</a:t>
            </a:r>
            <a:r>
              <a:rPr lang="en-GB" dirty="0">
                <a:solidFill>
                  <a:prstClr val="black"/>
                </a:solidFill>
                <a:latin typeface="Arial" pitchFamily="34" charset="0"/>
                <a:cs typeface="Arial" pitchFamily="34" charset="0"/>
              </a:rPr>
              <a:t>) and chloride ions (</a:t>
            </a:r>
            <a:r>
              <a:rPr lang="en-GB" dirty="0" smtClean="0">
                <a:solidFill>
                  <a:prstClr val="black"/>
                </a:solidFill>
                <a:latin typeface="Arial" pitchFamily="34" charset="0"/>
                <a:cs typeface="Arial" pitchFamily="34" charset="0"/>
              </a:rPr>
              <a:t>Cl</a:t>
            </a:r>
            <a:r>
              <a:rPr lang="en-GB" baseline="40000" dirty="0" smtClean="0">
                <a:solidFill>
                  <a:prstClr val="black"/>
                </a:solidFill>
                <a:latin typeface="Arial" pitchFamily="34" charset="0"/>
                <a:cs typeface="Arial" pitchFamily="34" charset="0"/>
              </a:rPr>
              <a:t>–</a:t>
            </a:r>
            <a:r>
              <a:rPr lang="en-GB" dirty="0" smtClean="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rPr>
              <a:t>from the filtrate into the </a:t>
            </a:r>
            <a:r>
              <a:rPr lang="en-GB" dirty="0" smtClean="0">
                <a:solidFill>
                  <a:prstClr val="black"/>
                </a:solidFill>
                <a:latin typeface="Arial" pitchFamily="34" charset="0"/>
                <a:cs typeface="Arial" pitchFamily="34" charset="0"/>
              </a:rPr>
              <a:t>medulla.</a:t>
            </a:r>
          </a:p>
          <a:p>
            <a:pPr marL="0" lvl="0" indent="0" defTabSz="914400">
              <a:lnSpc>
                <a:spcPct val="100000"/>
              </a:lnSpc>
              <a:buNone/>
            </a:pPr>
            <a:endParaRPr lang="en-GB" dirty="0">
              <a:solidFill>
                <a:prstClr val="black"/>
              </a:solidFill>
              <a:latin typeface="Arial" pitchFamily="34" charset="0"/>
              <a:cs typeface="Arial" pitchFamily="34" charset="0"/>
            </a:endParaRPr>
          </a:p>
          <a:p>
            <a:pPr lvl="0" defTabSz="914400">
              <a:lnSpc>
                <a:spcPct val="100000"/>
              </a:lnSpc>
              <a:buNone/>
            </a:pPr>
            <a:r>
              <a:rPr lang="en-GB" dirty="0" smtClean="0">
                <a:solidFill>
                  <a:prstClr val="black"/>
                </a:solidFill>
                <a:latin typeface="Arial" pitchFamily="34" charset="0"/>
                <a:cs typeface="Arial" pitchFamily="34" charset="0"/>
              </a:rPr>
              <a:t>However:</a:t>
            </a: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its wall is impermeable to water</a:t>
            </a: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t</a:t>
            </a:r>
            <a:r>
              <a:rPr lang="en-GB" dirty="0" smtClean="0">
                <a:solidFill>
                  <a:prstClr val="black"/>
                </a:solidFill>
                <a:latin typeface="Arial" pitchFamily="34" charset="0"/>
                <a:cs typeface="Arial" pitchFamily="34" charset="0"/>
              </a:rPr>
              <a:t>he </a:t>
            </a:r>
            <a:r>
              <a:rPr lang="en-GB" dirty="0">
                <a:solidFill>
                  <a:prstClr val="black"/>
                </a:solidFill>
                <a:latin typeface="Arial" pitchFamily="34" charset="0"/>
                <a:cs typeface="Arial" pitchFamily="34" charset="0"/>
              </a:rPr>
              <a:t>first half of the loop (the </a:t>
            </a:r>
            <a:r>
              <a:rPr lang="en-GB" b="1" dirty="0">
                <a:solidFill>
                  <a:prstClr val="black"/>
                </a:solidFill>
                <a:latin typeface="Arial" pitchFamily="34" charset="0"/>
                <a:cs typeface="Arial" pitchFamily="34" charset="0"/>
              </a:rPr>
              <a:t>descending limb</a:t>
            </a:r>
            <a:r>
              <a:rPr lang="en-GB" dirty="0">
                <a:solidFill>
                  <a:prstClr val="black"/>
                </a:solidFill>
                <a:latin typeface="Arial" pitchFamily="34" charset="0"/>
                <a:cs typeface="Arial" pitchFamily="34" charset="0"/>
              </a:rPr>
              <a:t>) is permeable to Na</a:t>
            </a:r>
            <a:r>
              <a:rPr lang="en-GB" baseline="40000" dirty="0">
                <a:solidFill>
                  <a:prstClr val="black"/>
                </a:solidFill>
                <a:latin typeface="Arial" pitchFamily="34" charset="0"/>
                <a:cs typeface="Arial" pitchFamily="34" charset="0"/>
              </a:rPr>
              <a:t>+</a:t>
            </a:r>
            <a:r>
              <a:rPr lang="en-GB" dirty="0">
                <a:solidFill>
                  <a:prstClr val="black"/>
                </a:solidFill>
                <a:latin typeface="Arial" pitchFamily="34" charset="0"/>
                <a:cs typeface="Arial" pitchFamily="34" charset="0"/>
              </a:rPr>
              <a:t> and </a:t>
            </a:r>
            <a:r>
              <a:rPr lang="en-GB" dirty="0" smtClean="0">
                <a:solidFill>
                  <a:prstClr val="black"/>
                </a:solidFill>
                <a:latin typeface="Arial" pitchFamily="34" charset="0"/>
                <a:cs typeface="Arial" pitchFamily="34" charset="0"/>
              </a:rPr>
              <a:t>Cl</a:t>
            </a:r>
            <a:r>
              <a:rPr lang="en-GB" baseline="40000" dirty="0">
                <a:solidFill>
                  <a:prstClr val="black"/>
                </a:solidFill>
                <a:latin typeface="Arial" pitchFamily="34" charset="0"/>
                <a:cs typeface="Arial" pitchFamily="34" charset="0"/>
              </a:rPr>
              <a:t>–</a:t>
            </a:r>
            <a:r>
              <a:rPr lang="en-GB" dirty="0" smtClean="0">
                <a:solidFill>
                  <a:prstClr val="black"/>
                </a:solidFill>
                <a:latin typeface="Arial" pitchFamily="34" charset="0"/>
                <a:cs typeface="Arial" pitchFamily="34" charset="0"/>
              </a:rPr>
              <a:t> </a:t>
            </a:r>
            <a:r>
              <a:rPr lang="en-GB" dirty="0">
                <a:solidFill>
                  <a:prstClr val="black"/>
                </a:solidFill>
                <a:latin typeface="Arial" pitchFamily="34" charset="0"/>
                <a:cs typeface="Arial" pitchFamily="34" charset="0"/>
              </a:rPr>
              <a:t>and so takes up these ions</a:t>
            </a: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a</a:t>
            </a:r>
            <a:r>
              <a:rPr lang="en-GB" dirty="0" smtClean="0">
                <a:solidFill>
                  <a:prstClr val="black"/>
                </a:solidFill>
                <a:latin typeface="Arial" pitchFamily="34" charset="0"/>
                <a:cs typeface="Arial" pitchFamily="34" charset="0"/>
              </a:rPr>
              <a:t>s </a:t>
            </a:r>
            <a:r>
              <a:rPr lang="en-GB" dirty="0">
                <a:solidFill>
                  <a:prstClr val="black"/>
                </a:solidFill>
                <a:latin typeface="Arial" pitchFamily="34" charset="0"/>
                <a:cs typeface="Arial" pitchFamily="34" charset="0"/>
              </a:rPr>
              <a:t>a result, a </a:t>
            </a:r>
            <a:r>
              <a:rPr lang="en-GB" b="1" dirty="0">
                <a:solidFill>
                  <a:prstClr val="black"/>
                </a:solidFill>
                <a:latin typeface="Arial" pitchFamily="34" charset="0"/>
                <a:cs typeface="Arial" pitchFamily="34" charset="0"/>
              </a:rPr>
              <a:t>high</a:t>
            </a:r>
            <a:r>
              <a:rPr lang="en-GB" dirty="0">
                <a:solidFill>
                  <a:prstClr val="black"/>
                </a:solidFill>
                <a:latin typeface="Arial" pitchFamily="34" charset="0"/>
                <a:cs typeface="Arial" pitchFamily="34" charset="0"/>
              </a:rPr>
              <a:t> </a:t>
            </a:r>
            <a:r>
              <a:rPr lang="en-GB" b="1" dirty="0">
                <a:solidFill>
                  <a:prstClr val="black"/>
                </a:solidFill>
                <a:latin typeface="Arial" pitchFamily="34" charset="0"/>
                <a:cs typeface="Arial" pitchFamily="34" charset="0"/>
              </a:rPr>
              <a:t>concentration of Na</a:t>
            </a:r>
            <a:r>
              <a:rPr lang="en-GB" b="1" baseline="40000" dirty="0">
                <a:solidFill>
                  <a:prstClr val="black"/>
                </a:solidFill>
                <a:latin typeface="Arial" pitchFamily="34" charset="0"/>
                <a:cs typeface="Arial" pitchFamily="34" charset="0"/>
              </a:rPr>
              <a:t>+</a:t>
            </a:r>
            <a:r>
              <a:rPr lang="en-GB" b="1" dirty="0">
                <a:solidFill>
                  <a:prstClr val="black"/>
                </a:solidFill>
                <a:latin typeface="Arial" pitchFamily="34" charset="0"/>
                <a:cs typeface="Arial" pitchFamily="34" charset="0"/>
              </a:rPr>
              <a:t> and </a:t>
            </a:r>
            <a:r>
              <a:rPr lang="en-GB" b="1" dirty="0" smtClean="0">
                <a:solidFill>
                  <a:prstClr val="black"/>
                </a:solidFill>
                <a:latin typeface="Arial" pitchFamily="34" charset="0"/>
                <a:cs typeface="Arial" pitchFamily="34" charset="0"/>
              </a:rPr>
              <a:t>Cl</a:t>
            </a:r>
            <a:r>
              <a:rPr lang="en-GB" b="1" baseline="40000" dirty="0">
                <a:solidFill>
                  <a:prstClr val="black"/>
                </a:solidFill>
                <a:latin typeface="Arial" pitchFamily="34" charset="0"/>
                <a:cs typeface="Arial" pitchFamily="34" charset="0"/>
              </a:rPr>
              <a:t>–</a:t>
            </a:r>
            <a:r>
              <a:rPr lang="en-GB" b="1" dirty="0" smtClean="0">
                <a:solidFill>
                  <a:prstClr val="black"/>
                </a:solidFill>
                <a:latin typeface="Arial" pitchFamily="34" charset="0"/>
                <a:cs typeface="Arial" pitchFamily="34" charset="0"/>
              </a:rPr>
              <a:t> </a:t>
            </a:r>
            <a:r>
              <a:rPr lang="en-GB" b="1" dirty="0">
                <a:solidFill>
                  <a:prstClr val="black"/>
                </a:solidFill>
                <a:latin typeface="Arial" pitchFamily="34" charset="0"/>
                <a:cs typeface="Arial" pitchFamily="34" charset="0"/>
              </a:rPr>
              <a:t>ions</a:t>
            </a:r>
            <a:r>
              <a:rPr lang="en-GB" dirty="0">
                <a:solidFill>
                  <a:prstClr val="black"/>
                </a:solidFill>
                <a:latin typeface="Arial" pitchFamily="34" charset="0"/>
                <a:cs typeface="Arial" pitchFamily="34" charset="0"/>
              </a:rPr>
              <a:t> </a:t>
            </a:r>
            <a:r>
              <a:rPr lang="en-GB" b="1" dirty="0">
                <a:solidFill>
                  <a:prstClr val="black"/>
                </a:solidFill>
                <a:latin typeface="Arial" pitchFamily="34" charset="0"/>
                <a:cs typeface="Arial" pitchFamily="34" charset="0"/>
              </a:rPr>
              <a:t>develops in the medulla </a:t>
            </a:r>
            <a:r>
              <a:rPr lang="en-GB" dirty="0">
                <a:solidFill>
                  <a:prstClr val="black"/>
                </a:solidFill>
                <a:latin typeface="Arial" pitchFamily="34" charset="0"/>
                <a:cs typeface="Arial" pitchFamily="34" charset="0"/>
              </a:rPr>
              <a:t>as the filtrate moves down the loop of </a:t>
            </a:r>
            <a:r>
              <a:rPr lang="en-GB" dirty="0" err="1" smtClean="0">
                <a:solidFill>
                  <a:prstClr val="black"/>
                </a:solidFill>
                <a:latin typeface="Arial" pitchFamily="34" charset="0"/>
                <a:cs typeface="Arial" pitchFamily="34" charset="0"/>
              </a:rPr>
              <a:t>Henle</a:t>
            </a:r>
            <a:r>
              <a:rPr lang="en-GB" dirty="0" smtClean="0">
                <a:solidFill>
                  <a:prstClr val="black"/>
                </a:solidFill>
                <a:latin typeface="Arial" pitchFamily="34" charset="0"/>
                <a:cs typeface="Arial" pitchFamily="34" charset="0"/>
              </a:rPr>
              <a:t>.</a:t>
            </a:r>
            <a:endParaRPr lang="en-GB" dirty="0">
              <a:solidFill>
                <a:prstClr val="black"/>
              </a:solidFill>
              <a:latin typeface="Arial" pitchFamily="34" charset="0"/>
              <a:cs typeface="Arial" pitchFamily="34" charset="0"/>
            </a:endParaRPr>
          </a:p>
        </p:txBody>
      </p:sp>
      <p:sp>
        <p:nvSpPr>
          <p:cNvPr id="5"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6"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counter-current mechanism</a:t>
            </a:r>
          </a:p>
        </p:txBody>
      </p:sp>
      <p:sp>
        <p:nvSpPr>
          <p:cNvPr id="7" name="Rectangle 6"/>
          <p:cNvSpPr/>
          <p:nvPr/>
        </p:nvSpPr>
        <p:spPr>
          <a:xfrm>
            <a:off x="1619672" y="2060848"/>
            <a:ext cx="360040" cy="108012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pic>
        <p:nvPicPr>
          <p:cNvPr id="8" name="Content Placeholder 10"/>
          <p:cNvPicPr>
            <a:picLocks/>
          </p:cNvPicPr>
          <p:nvPr/>
        </p:nvPicPr>
        <p:blipFill rotWithShape="1">
          <a:blip r:embed="rId3"/>
          <a:srcRect l="10463" t="17409" r="2510" b="6780"/>
          <a:stretch/>
        </p:blipFill>
        <p:spPr bwMode="auto">
          <a:xfrm>
            <a:off x="1400671" y="1385122"/>
            <a:ext cx="6323608" cy="4406900"/>
          </a:xfrm>
          <a:prstGeom prst="rect">
            <a:avLst/>
          </a:prstGeom>
          <a:ln>
            <a:noFill/>
          </a:ln>
          <a:extLst>
            <a:ext uri="{53640926-AAD7-44D8-BBD7-CCE9431645EC}">
              <a14:shadowObscured xmlns:a14="http://schemas.microsoft.com/office/drawing/2010/main"/>
            </a:ext>
          </a:extLst>
        </p:spPr>
      </p:pic>
      <p:sp>
        <p:nvSpPr>
          <p:cNvPr id="9"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410354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the collecting ducts</a:t>
            </a:r>
          </a:p>
        </p:txBody>
      </p:sp>
      <p:sp>
        <p:nvSpPr>
          <p:cNvPr id="5" name="Content Placeholder 2"/>
          <p:cNvSpPr>
            <a:spLocks noGrp="1"/>
          </p:cNvSpPr>
          <p:nvPr>
            <p:ph sz="quarter" idx="12"/>
          </p:nvPr>
        </p:nvSpPr>
        <p:spPr>
          <a:prstGeom prst="rect">
            <a:avLst/>
          </a:prstGeom>
        </p:spPr>
        <p:txBody>
          <a:bodyPr/>
          <a:lstStyle/>
          <a:p>
            <a:pPr marL="0" lvl="0" indent="0" defTabSz="914400">
              <a:lnSpc>
                <a:spcPct val="100000"/>
              </a:lnSpc>
              <a:buNone/>
            </a:pPr>
            <a:r>
              <a:rPr lang="en-GB" dirty="0" smtClean="0">
                <a:solidFill>
                  <a:prstClr val="black"/>
                </a:solidFill>
                <a:latin typeface="Arial" pitchFamily="34" charset="0"/>
                <a:cs typeface="Arial" pitchFamily="34" charset="0"/>
              </a:rPr>
              <a:t>The </a:t>
            </a:r>
            <a:r>
              <a:rPr lang="en-GB" dirty="0">
                <a:solidFill>
                  <a:prstClr val="black"/>
                </a:solidFill>
                <a:latin typeface="Arial" pitchFamily="34" charset="0"/>
                <a:cs typeface="Arial" pitchFamily="34" charset="0"/>
              </a:rPr>
              <a:t>permeability of the walls of the collecting ducts to water is affected by </a:t>
            </a:r>
            <a:r>
              <a:rPr lang="en-GB" dirty="0" smtClean="0">
                <a:solidFill>
                  <a:prstClr val="black"/>
                </a:solidFill>
                <a:latin typeface="Arial" pitchFamily="34" charset="0"/>
                <a:cs typeface="Arial" pitchFamily="34" charset="0"/>
              </a:rPr>
              <a:t>ADH.</a:t>
            </a:r>
            <a:endParaRPr lang="en-GB" dirty="0">
              <a:solidFill>
                <a:prstClr val="black"/>
              </a:solidFill>
              <a:latin typeface="Arial" pitchFamily="34" charset="0"/>
              <a:cs typeface="Arial" pitchFamily="34" charset="0"/>
            </a:endParaRPr>
          </a:p>
        </p:txBody>
      </p:sp>
      <p:sp>
        <p:nvSpPr>
          <p:cNvPr id="19" name="TextBox 18"/>
          <p:cNvSpPr txBox="1"/>
          <p:nvPr/>
        </p:nvSpPr>
        <p:spPr>
          <a:xfrm>
            <a:off x="1173708" y="5288931"/>
            <a:ext cx="6958700"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sysClr val="windowText" lastClr="000000"/>
                </a:solidFill>
                <a:effectLst/>
                <a:uLnTx/>
                <a:uFillTx/>
              </a:rPr>
              <a:t>No ADH:                                      </a:t>
            </a:r>
            <a:r>
              <a:rPr kumimoji="0" lang="en-GB" b="0" i="0" u="none" strike="noStrike" kern="0" cap="none" spc="0" normalizeH="0" noProof="0" dirty="0" smtClean="0">
                <a:ln>
                  <a:noFill/>
                </a:ln>
                <a:solidFill>
                  <a:sysClr val="windowText" lastClr="000000"/>
                </a:solidFill>
                <a:effectLst/>
                <a:uLnTx/>
                <a:uFillTx/>
              </a:rPr>
              <a:t> </a:t>
            </a:r>
            <a:r>
              <a:rPr kumimoji="0" lang="en-GB" b="0" i="0" u="none" strike="noStrike" kern="0" cap="none" spc="0" normalizeH="0" baseline="0" noProof="0" dirty="0" smtClean="0">
                <a:ln>
                  <a:noFill/>
                </a:ln>
                <a:solidFill>
                  <a:sysClr val="windowText" lastClr="000000"/>
                </a:solidFill>
                <a:effectLst/>
                <a:uLnTx/>
                <a:uFillTx/>
              </a:rPr>
              <a:t>With ADH:</a:t>
            </a:r>
          </a:p>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smtClean="0">
                <a:ln>
                  <a:noFill/>
                </a:ln>
                <a:solidFill>
                  <a:sysClr val="windowText" lastClr="000000"/>
                </a:solidFill>
                <a:effectLst/>
                <a:uLnTx/>
                <a:uFillTx/>
              </a:rPr>
              <a:t>wall impermeable to water.           wall permeable to water.</a:t>
            </a:r>
            <a:endParaRPr kumimoji="0" lang="en-GB" b="0" i="0" u="none" strike="noStrike" kern="0" cap="none" spc="0" normalizeH="0" baseline="0" noProof="0" dirty="0">
              <a:ln>
                <a:noFill/>
              </a:ln>
              <a:solidFill>
                <a:sysClr val="windowText" lastClr="000000"/>
              </a:solidFill>
              <a:effectLst/>
              <a:uLnTx/>
              <a:uFillTx/>
            </a:endParaRPr>
          </a:p>
        </p:txBody>
      </p:sp>
      <p:pic>
        <p:nvPicPr>
          <p:cNvPr id="20" name="Picture 19"/>
          <p:cNvPicPr/>
          <p:nvPr/>
        </p:nvPicPr>
        <p:blipFill rotWithShape="1">
          <a:blip r:embed="rId3"/>
          <a:srcRect l="4869" t="39378" r="1968" b="19301"/>
          <a:stretch/>
        </p:blipFill>
        <p:spPr bwMode="auto">
          <a:xfrm>
            <a:off x="1353116" y="2552131"/>
            <a:ext cx="6084914" cy="2279119"/>
          </a:xfrm>
          <a:prstGeom prst="rect">
            <a:avLst/>
          </a:prstGeom>
          <a:ln>
            <a:noFill/>
          </a:ln>
          <a:extLst>
            <a:ext uri="{53640926-AAD7-44D8-BBD7-CCE9431645EC}">
              <a14:shadowObscured xmlns:a14="http://schemas.microsoft.com/office/drawing/2010/main"/>
            </a:ext>
          </a:extLst>
        </p:spPr>
      </p:pic>
      <p:sp>
        <p:nvSpPr>
          <p:cNvPr id="7"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8"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262564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Reabsorption of water</a:t>
            </a:r>
          </a:p>
        </p:txBody>
      </p:sp>
      <p:sp>
        <p:nvSpPr>
          <p:cNvPr id="5" name="Content Placeholder 2"/>
          <p:cNvSpPr>
            <a:spLocks noGrp="1"/>
          </p:cNvSpPr>
          <p:nvPr>
            <p:ph sz="quarter" idx="12"/>
          </p:nvPr>
        </p:nvSpPr>
        <p:spPr>
          <a:prstGeom prst="rect">
            <a:avLst/>
          </a:prstGeom>
        </p:spPr>
        <p:txBody>
          <a:bodyPr>
            <a:normAutofit/>
          </a:bodyPr>
          <a:lstStyle/>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In the presence of ADH, the walls of the collecting duct are permeable to </a:t>
            </a:r>
            <a:r>
              <a:rPr lang="en-GB" dirty="0" smtClean="0">
                <a:solidFill>
                  <a:prstClr val="black"/>
                </a:solidFill>
                <a:latin typeface="Arial" pitchFamily="34" charset="0"/>
                <a:cs typeface="Arial" pitchFamily="34" charset="0"/>
              </a:rPr>
              <a:t>water.</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Water molecules move by osmosis from the filtrate in the collecting ducts into the tissue of the </a:t>
            </a:r>
            <a:r>
              <a:rPr lang="en-GB" dirty="0" smtClean="0">
                <a:solidFill>
                  <a:prstClr val="black"/>
                </a:solidFill>
                <a:latin typeface="Arial" pitchFamily="34" charset="0"/>
                <a:cs typeface="Arial" pitchFamily="34" charset="0"/>
              </a:rPr>
              <a:t>medulla.</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The vasa recta capillaries in the medulla absorb the water back into the </a:t>
            </a:r>
            <a:r>
              <a:rPr lang="en-GB" dirty="0" smtClean="0">
                <a:solidFill>
                  <a:prstClr val="black"/>
                </a:solidFill>
                <a:latin typeface="Arial" pitchFamily="34" charset="0"/>
                <a:cs typeface="Arial" pitchFamily="34" charset="0"/>
              </a:rPr>
              <a:t>circulation.</a:t>
            </a:r>
            <a:br>
              <a:rPr lang="en-GB" dirty="0" smtClean="0">
                <a:solidFill>
                  <a:prstClr val="black"/>
                </a:solidFill>
                <a:latin typeface="Arial" pitchFamily="34" charset="0"/>
                <a:cs typeface="Arial" pitchFamily="34" charset="0"/>
              </a:rPr>
            </a:b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The volume of the filtrate (and therefore of the urine) becomes less and its concentration </a:t>
            </a:r>
            <a:r>
              <a:rPr lang="en-GB" dirty="0" smtClean="0">
                <a:solidFill>
                  <a:prstClr val="black"/>
                </a:solidFill>
                <a:latin typeface="Arial" pitchFamily="34" charset="0"/>
                <a:cs typeface="Arial" pitchFamily="34" charset="0"/>
              </a:rPr>
              <a:t>increases.</a:t>
            </a:r>
            <a:endParaRPr lang="en-GB" dirty="0">
              <a:solidFill>
                <a:prstClr val="black"/>
              </a:solidFill>
              <a:latin typeface="Arial" pitchFamily="34" charset="0"/>
              <a:cs typeface="Arial" pitchFamily="34" charset="0"/>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2625649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might happen if</a:t>
            </a:r>
            <a:r>
              <a:rPr lang="en-US" dirty="0" smtClean="0"/>
              <a:t>...</a:t>
            </a:r>
            <a:endParaRPr lang="en-US" dirty="0"/>
          </a:p>
        </p:txBody>
      </p:sp>
      <p:sp>
        <p:nvSpPr>
          <p:cNvPr id="5" name="Content Placeholder 4"/>
          <p:cNvSpPr>
            <a:spLocks noGrp="1"/>
          </p:cNvSpPr>
          <p:nvPr>
            <p:ph sz="quarter" idx="12"/>
          </p:nvPr>
        </p:nvSpPr>
        <p:spPr/>
        <p:txBody>
          <a:bodyPr/>
          <a:lstStyle/>
          <a:p>
            <a:pPr lvl="0" defTabSz="914400">
              <a:buFont typeface="Arial" pitchFamily="34" charset="0"/>
              <a:buChar char="•"/>
            </a:pPr>
            <a:r>
              <a:rPr lang="en-GB" dirty="0" smtClean="0">
                <a:solidFill>
                  <a:prstClr val="black"/>
                </a:solidFill>
                <a:latin typeface="Arial" pitchFamily="34" charset="0"/>
                <a:cs typeface="Arial" pitchFamily="34" charset="0"/>
              </a:rPr>
              <a:t>The </a:t>
            </a:r>
            <a:r>
              <a:rPr lang="en-GB" dirty="0">
                <a:solidFill>
                  <a:prstClr val="black"/>
                </a:solidFill>
                <a:latin typeface="Arial" pitchFamily="34" charset="0"/>
                <a:cs typeface="Arial" pitchFamily="34" charset="0"/>
              </a:rPr>
              <a:t>water potential of the blood became too low (more negative)?</a:t>
            </a:r>
          </a:p>
          <a:p>
            <a:pPr lvl="0" defTabSz="914400">
              <a:buFont typeface="Arial" pitchFamily="34" charset="0"/>
              <a:buChar char="•"/>
            </a:pPr>
            <a:endParaRPr lang="en-GB" dirty="0">
              <a:solidFill>
                <a:prstClr val="black"/>
              </a:solidFill>
              <a:latin typeface="Arial" pitchFamily="34" charset="0"/>
              <a:cs typeface="Arial" pitchFamily="34" charset="0"/>
            </a:endParaRPr>
          </a:p>
          <a:p>
            <a:pPr lvl="0" defTabSz="914400">
              <a:buFont typeface="Arial" pitchFamily="34" charset="0"/>
              <a:buChar char="•"/>
            </a:pPr>
            <a:r>
              <a:rPr lang="en-GB" dirty="0" smtClean="0">
                <a:solidFill>
                  <a:prstClr val="black"/>
                </a:solidFill>
                <a:latin typeface="Arial" pitchFamily="34" charset="0"/>
                <a:cs typeface="Arial" pitchFamily="34" charset="0"/>
              </a:rPr>
              <a:t>The </a:t>
            </a:r>
            <a:r>
              <a:rPr lang="en-GB" dirty="0">
                <a:solidFill>
                  <a:prstClr val="black"/>
                </a:solidFill>
                <a:latin typeface="Arial" pitchFamily="34" charset="0"/>
                <a:cs typeface="Arial" pitchFamily="34" charset="0"/>
              </a:rPr>
              <a:t>water potential of the blood became too high (less negative)?</a:t>
            </a:r>
          </a:p>
          <a:p>
            <a:endParaRPr lang="en-GB" dirty="0"/>
          </a:p>
        </p:txBody>
      </p:sp>
      <p:sp>
        <p:nvSpPr>
          <p:cNvPr id="6"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Text Placeholder 3"/>
          <p:cNvSpPr txBox="1">
            <a:spLocks/>
          </p:cNvSpPr>
          <p:nvPr/>
        </p:nvSpPr>
        <p:spPr>
          <a:xfrm>
            <a:off x="323527" y="1215232"/>
            <a:ext cx="8069846" cy="4830726"/>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67916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69002" y="6617829"/>
            <a:ext cx="2985836" cy="241200"/>
          </a:xfrm>
        </p:spPr>
        <p:txBody>
          <a:bodyPr/>
          <a:lstStyle/>
          <a:p>
            <a:r>
              <a:rPr lang="en-US" dirty="0" smtClean="0"/>
              <a:t>Copyright © 2016 AQA and its licensors. All rights reserved.</a:t>
            </a:r>
            <a:endParaRPr lang="en-US" dirty="0"/>
          </a:p>
        </p:txBody>
      </p:sp>
      <p:sp>
        <p:nvSpPr>
          <p:cNvPr id="5" name="TextBox 4"/>
          <p:cNvSpPr txBox="1"/>
          <p:nvPr/>
        </p:nvSpPr>
        <p:spPr>
          <a:xfrm>
            <a:off x="816573" y="5746509"/>
            <a:ext cx="7128792" cy="338554"/>
          </a:xfrm>
          <a:prstGeom prst="rect">
            <a:avLst/>
          </a:prstGeom>
          <a:noFill/>
        </p:spPr>
        <p:txBody>
          <a:bodyPr wrap="square" rtlCol="0">
            <a:spAutoFit/>
          </a:bodyPr>
          <a:lstStyle/>
          <a:p>
            <a:pPr defTabSz="914400"/>
            <a:r>
              <a:rPr lang="en-GB" sz="800" dirty="0" smtClean="0">
                <a:solidFill>
                  <a:prstClr val="black"/>
                </a:solidFill>
                <a:latin typeface="Arial" panose="020B0604020202020204" pitchFamily="34" charset="0"/>
                <a:cs typeface="Arial" panose="020B0604020202020204" pitchFamily="34" charset="0"/>
              </a:rPr>
              <a:t>Acknowledgements</a:t>
            </a:r>
          </a:p>
          <a:p>
            <a:pPr defTabSz="914400"/>
            <a:r>
              <a:rPr lang="en-GB" sz="800" dirty="0" smtClean="0">
                <a:solidFill>
                  <a:prstClr val="black"/>
                </a:solidFill>
                <a:latin typeface="Arial" panose="020B0604020202020204" pitchFamily="34" charset="0"/>
                <a:cs typeface="Arial" panose="020B0604020202020204" pitchFamily="34" charset="0"/>
                <a:sym typeface="Symbol"/>
              </a:rPr>
              <a:t>Diagrams on slides 9, 10, 11 and 17  Rowland, M., 1992, </a:t>
            </a:r>
            <a:r>
              <a:rPr lang="en-GB" sz="800" i="1" dirty="0" smtClean="0">
                <a:solidFill>
                  <a:prstClr val="black"/>
                </a:solidFill>
                <a:latin typeface="Arial" panose="020B0604020202020204" pitchFamily="34" charset="0"/>
                <a:cs typeface="Arial" panose="020B0604020202020204" pitchFamily="34" charset="0"/>
                <a:sym typeface="Symbol"/>
              </a:rPr>
              <a:t>Biology</a:t>
            </a:r>
            <a:r>
              <a:rPr lang="en-GB" sz="800" dirty="0" smtClean="0">
                <a:solidFill>
                  <a:prstClr val="black"/>
                </a:solidFill>
                <a:latin typeface="Arial" panose="020B0604020202020204" pitchFamily="34" charset="0"/>
                <a:cs typeface="Arial" panose="020B0604020202020204" pitchFamily="34" charset="0"/>
                <a:sym typeface="Symbol"/>
              </a:rPr>
              <a:t>, Thomas Nelson &amp; Sons Ltd</a:t>
            </a:r>
            <a:endParaRPr lang="en-GB" sz="800" dirty="0">
              <a:solidFill>
                <a:prstClr val="black"/>
              </a:solidFill>
              <a:latin typeface="Arial" panose="020B0604020202020204" pitchFamily="34" charset="0"/>
              <a:cs typeface="Arial" panose="020B0604020202020204" pitchFamily="34" charset="0"/>
            </a:endParaRPr>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Tree>
    <p:extLst>
      <p:ext uri="{BB962C8B-B14F-4D97-AF65-F5344CB8AC3E}">
        <p14:creationId xmlns:p14="http://schemas.microsoft.com/office/powerpoint/2010/main" val="1035854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Gains and losses of water in mammals</a:t>
            </a:r>
            <a:endParaRPr lang="en-US" dirty="0"/>
          </a:p>
        </p:txBody>
      </p:sp>
      <p:sp>
        <p:nvSpPr>
          <p:cNvPr id="8" name="TextBox 7"/>
          <p:cNvSpPr txBox="1"/>
          <p:nvPr/>
        </p:nvSpPr>
        <p:spPr>
          <a:xfrm>
            <a:off x="604706" y="1647769"/>
            <a:ext cx="2664296" cy="923330"/>
          </a:xfrm>
          <a:prstGeom prst="rect">
            <a:avLst/>
          </a:prstGeom>
          <a:solidFill>
            <a:srgbClr val="1F497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Water gains: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smtClean="0">
                <a:ln>
                  <a:noFill/>
                </a:ln>
                <a:solidFill>
                  <a:sysClr val="windowText" lastClr="000000"/>
                </a:solidFill>
                <a:effectLst/>
                <a:uLnTx/>
                <a:uFillTx/>
              </a:rPr>
              <a:t>food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GB" kern="0" dirty="0">
                <a:solidFill>
                  <a:sysClr val="windowText" lastClr="000000"/>
                </a:solidFill>
              </a:rPr>
              <a:t>d</a:t>
            </a:r>
            <a:r>
              <a:rPr kumimoji="0" lang="en-GB" sz="1800" b="0" i="0" u="none" strike="noStrike" kern="0" cap="none" spc="0" normalizeH="0" baseline="0" noProof="0" dirty="0" smtClean="0">
                <a:ln>
                  <a:noFill/>
                </a:ln>
                <a:solidFill>
                  <a:sysClr val="windowText" lastClr="000000"/>
                </a:solidFill>
                <a:effectLst/>
                <a:uLnTx/>
                <a:uFillTx/>
              </a:rPr>
              <a:t>rink.</a:t>
            </a:r>
          </a:p>
        </p:txBody>
      </p:sp>
      <p:sp>
        <p:nvSpPr>
          <p:cNvPr id="9" name="Right Arrow 8"/>
          <p:cNvSpPr/>
          <p:nvPr/>
        </p:nvSpPr>
        <p:spPr>
          <a:xfrm rot="3327976">
            <a:off x="3232609" y="2691122"/>
            <a:ext cx="518542" cy="432048"/>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TextBox 9"/>
          <p:cNvSpPr txBox="1"/>
          <p:nvPr/>
        </p:nvSpPr>
        <p:spPr>
          <a:xfrm>
            <a:off x="3721283" y="3356635"/>
            <a:ext cx="1440160" cy="923330"/>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latin typeface="Calibri"/>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latin typeface="Calibri"/>
                <a:ea typeface="+mn-ea"/>
                <a:cs typeface="+mn-cs"/>
              </a:rPr>
              <a:t>    </a:t>
            </a:r>
            <a:r>
              <a:rPr lang="en-GB" kern="0" dirty="0">
                <a:solidFill>
                  <a:sysClr val="windowText" lastClr="000000"/>
                </a:solidFill>
              </a:rPr>
              <a:t>Mammal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 name="Right Arrow 10"/>
          <p:cNvSpPr/>
          <p:nvPr/>
        </p:nvSpPr>
        <p:spPr>
          <a:xfrm rot="2799133">
            <a:off x="5079840" y="4485907"/>
            <a:ext cx="518542" cy="432048"/>
          </a:xfrm>
          <a:prstGeom prst="rightArrow">
            <a:avLst/>
          </a:prstGeom>
          <a:solidFill>
            <a:srgbClr val="C0504D">
              <a:lumMod val="20000"/>
              <a:lumOff val="80000"/>
            </a:srgbClr>
          </a:solidFill>
          <a:ln w="25400" cap="flat" cmpd="sng" algn="ctr">
            <a:solidFill>
              <a:srgbClr val="C0504D">
                <a:lumMod val="40000"/>
                <a:lumOff val="6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2" name="TextBox 11"/>
          <p:cNvSpPr txBox="1"/>
          <p:nvPr/>
        </p:nvSpPr>
        <p:spPr>
          <a:xfrm>
            <a:off x="5724128" y="5013176"/>
            <a:ext cx="2520280" cy="1200329"/>
          </a:xfrm>
          <a:prstGeom prst="rect">
            <a:avLst/>
          </a:prstGeom>
          <a:solidFill>
            <a:srgbClr val="C0504D">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ysClr val="windowText" lastClr="000000"/>
                </a:solidFill>
                <a:effectLst/>
                <a:uLnTx/>
                <a:uFillTx/>
              </a:rPr>
              <a:t>Water losses: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smtClean="0">
                <a:ln>
                  <a:noFill/>
                </a:ln>
                <a:solidFill>
                  <a:sysClr val="windowText" lastClr="000000"/>
                </a:solidFill>
                <a:effectLst/>
                <a:uLnTx/>
                <a:uFillTx/>
              </a:rPr>
              <a:t>evaporation</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1800" b="0" i="0" u="none" strike="noStrike" kern="0" cap="none" spc="0" normalizeH="0" baseline="0" noProof="0" dirty="0" smtClean="0">
                <a:ln>
                  <a:noFill/>
                </a:ln>
                <a:solidFill>
                  <a:sysClr val="windowText" lastClr="000000"/>
                </a:solidFill>
                <a:effectLst/>
                <a:uLnTx/>
                <a:uFillTx/>
              </a:rPr>
              <a:t>faeces</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lang="en-GB" kern="0" dirty="0">
                <a:solidFill>
                  <a:sysClr val="windowText" lastClr="000000"/>
                </a:solidFill>
              </a:rPr>
              <a:t>u</a:t>
            </a:r>
            <a:r>
              <a:rPr kumimoji="0" lang="en-GB" sz="1800" b="0" i="0" u="none" strike="noStrike" kern="0" cap="none" spc="0" normalizeH="0" baseline="0" noProof="0" dirty="0" err="1" smtClean="0">
                <a:ln>
                  <a:noFill/>
                </a:ln>
                <a:solidFill>
                  <a:sysClr val="windowText" lastClr="000000"/>
                </a:solidFill>
                <a:effectLst/>
                <a:uLnTx/>
                <a:uFillTx/>
              </a:rPr>
              <a:t>rine</a:t>
            </a:r>
            <a:r>
              <a:rPr kumimoji="0" lang="en-GB" sz="1800" b="0" i="0" u="none" strike="noStrike" kern="0" cap="none" spc="0" normalizeH="0" baseline="0" noProof="0" dirty="0" smtClean="0">
                <a:ln>
                  <a:noFill/>
                </a:ln>
                <a:solidFill>
                  <a:sysClr val="windowText" lastClr="000000"/>
                </a:solidFill>
                <a:effectLst/>
                <a:uLnTx/>
                <a:uFillTx/>
              </a:rPr>
              <a:t>.</a:t>
            </a:r>
            <a:endParaRPr kumimoji="0" lang="en-GB" sz="1800" b="0" i="0" u="none" strike="noStrike" kern="0" cap="none" spc="0" normalizeH="0" baseline="0" noProof="0" dirty="0">
              <a:ln>
                <a:noFill/>
              </a:ln>
              <a:solidFill>
                <a:sysClr val="windowText" lastClr="000000"/>
              </a:solidFill>
              <a:effectLst/>
              <a:uLnTx/>
              <a:uFillTx/>
            </a:endParaRPr>
          </a:p>
        </p:txBody>
      </p:sp>
      <p:sp>
        <p:nvSpPr>
          <p:cNvPr id="13"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
        <p:nvSpPr>
          <p:cNvPr id="15" name="Date Placeholder 3"/>
          <p:cNvSpPr txBox="1">
            <a:spLocks/>
          </p:cNvSpPr>
          <p:nvPr/>
        </p:nvSpPr>
        <p:spPr>
          <a:xfrm>
            <a:off x="540000" y="662196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Tree>
    <p:extLst>
      <p:ext uri="{BB962C8B-B14F-4D97-AF65-F5344CB8AC3E}">
        <p14:creationId xmlns:p14="http://schemas.microsoft.com/office/powerpoint/2010/main" val="1741361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Diuresis - terminology</a:t>
            </a:r>
          </a:p>
        </p:txBody>
      </p:sp>
      <p:sp>
        <p:nvSpPr>
          <p:cNvPr id="4" name="Content Placeholder 3"/>
          <p:cNvSpPr>
            <a:spLocks noGrp="1"/>
          </p:cNvSpPr>
          <p:nvPr>
            <p:ph sz="quarter" idx="12"/>
          </p:nvPr>
        </p:nvSpPr>
        <p:spPr/>
        <p:txBody>
          <a:bodyPr/>
          <a:lstStyle/>
          <a:p>
            <a:pPr lvl="0">
              <a:defRPr/>
            </a:pPr>
            <a:r>
              <a:rPr lang="en-GB" dirty="0">
                <a:solidFill>
                  <a:sysClr val="windowText" lastClr="000000"/>
                </a:solidFill>
                <a:latin typeface="Arial" panose="020B0604020202020204" pitchFamily="34" charset="0"/>
                <a:cs typeface="Arial" panose="020B0604020202020204" pitchFamily="34" charset="0"/>
              </a:rPr>
              <a:t>Excessive water loss in the urine is known as </a:t>
            </a:r>
            <a:r>
              <a:rPr lang="en-GB" dirty="0" smtClean="0">
                <a:solidFill>
                  <a:sysClr val="windowText" lastClr="000000"/>
                </a:solidFill>
                <a:latin typeface="Arial" panose="020B0604020202020204" pitchFamily="34" charset="0"/>
                <a:cs typeface="Arial" panose="020B0604020202020204" pitchFamily="34" charset="0"/>
              </a:rPr>
              <a:t>diuresis.</a:t>
            </a:r>
          </a:p>
          <a:p>
            <a:pPr marL="0" lvl="0" indent="0">
              <a:buNone/>
              <a:defRPr/>
            </a:pPr>
            <a:endParaRPr lang="en-GB" dirty="0">
              <a:solidFill>
                <a:sysClr val="windowText" lastClr="000000"/>
              </a:solidFill>
              <a:latin typeface="Arial" panose="020B0604020202020204" pitchFamily="34" charset="0"/>
              <a:cs typeface="Arial" panose="020B0604020202020204" pitchFamily="34" charset="0"/>
            </a:endParaRPr>
          </a:p>
          <a:p>
            <a:pPr lvl="0">
              <a:defRPr/>
            </a:pPr>
            <a:r>
              <a:rPr lang="en-GB" dirty="0">
                <a:solidFill>
                  <a:sysClr val="windowText" lastClr="000000"/>
                </a:solidFill>
                <a:latin typeface="Arial" panose="020B0604020202020204" pitchFamily="34" charset="0"/>
                <a:cs typeface="Arial" panose="020B0604020202020204" pitchFamily="34" charset="0"/>
              </a:rPr>
              <a:t>An antidote to diuresis is called an </a:t>
            </a:r>
            <a:r>
              <a:rPr lang="en-GB" dirty="0" smtClean="0">
                <a:solidFill>
                  <a:sysClr val="windowText" lastClr="000000"/>
                </a:solidFill>
                <a:latin typeface="Arial" panose="020B0604020202020204" pitchFamily="34" charset="0"/>
                <a:cs typeface="Arial" panose="020B0604020202020204" pitchFamily="34" charset="0"/>
              </a:rPr>
              <a:t>antidiuretic.</a:t>
            </a:r>
          </a:p>
          <a:p>
            <a:pPr marL="0" lvl="0" indent="0">
              <a:buNone/>
              <a:defRPr/>
            </a:pPr>
            <a:endParaRPr lang="en-GB" dirty="0">
              <a:solidFill>
                <a:sysClr val="windowText" lastClr="000000"/>
              </a:solidFill>
              <a:latin typeface="Arial" panose="020B0604020202020204" pitchFamily="34" charset="0"/>
              <a:cs typeface="Arial" panose="020B0604020202020204" pitchFamily="34" charset="0"/>
            </a:endParaRPr>
          </a:p>
          <a:p>
            <a:pPr lvl="0">
              <a:defRPr/>
            </a:pPr>
            <a:r>
              <a:rPr lang="en-GB" dirty="0">
                <a:solidFill>
                  <a:sysClr val="windowText" lastClr="000000"/>
                </a:solidFill>
                <a:latin typeface="Arial" panose="020B0604020202020204" pitchFamily="34" charset="0"/>
                <a:cs typeface="Arial" panose="020B0604020202020204" pitchFamily="34" charset="0"/>
              </a:rPr>
              <a:t>Mammals produce a hormone called antidiuretic hormone (ADH) that reduces water loss in the </a:t>
            </a:r>
            <a:r>
              <a:rPr lang="en-GB" dirty="0" smtClean="0">
                <a:solidFill>
                  <a:sysClr val="windowText" lastClr="000000"/>
                </a:solidFill>
                <a:latin typeface="Arial" panose="020B0604020202020204" pitchFamily="34" charset="0"/>
                <a:cs typeface="Arial" panose="020B0604020202020204" pitchFamily="34" charset="0"/>
              </a:rPr>
              <a:t>urine.</a:t>
            </a:r>
          </a:p>
          <a:p>
            <a:pPr marL="0" lvl="0" indent="0">
              <a:buNone/>
              <a:defRPr/>
            </a:pPr>
            <a:endParaRPr lang="en-GB" dirty="0">
              <a:solidFill>
                <a:sysClr val="windowText" lastClr="000000"/>
              </a:solidFill>
              <a:latin typeface="Arial" panose="020B0604020202020204" pitchFamily="34" charset="0"/>
              <a:cs typeface="Arial" panose="020B0604020202020204" pitchFamily="34" charset="0"/>
            </a:endParaRPr>
          </a:p>
          <a:p>
            <a:pPr lvl="0">
              <a:defRPr/>
            </a:pPr>
            <a:r>
              <a:rPr lang="en-GB" dirty="0">
                <a:solidFill>
                  <a:sysClr val="windowText" lastClr="000000"/>
                </a:solidFill>
                <a:latin typeface="Arial" panose="020B0604020202020204" pitchFamily="34" charset="0"/>
                <a:cs typeface="Arial" panose="020B0604020202020204" pitchFamily="34" charset="0"/>
              </a:rPr>
              <a:t>ADH is produced in the hypothalamus then secreted </a:t>
            </a:r>
            <a:r>
              <a:rPr lang="en-GB" dirty="0" smtClean="0">
                <a:solidFill>
                  <a:sysClr val="windowText" lastClr="000000"/>
                </a:solidFill>
                <a:latin typeface="Arial" panose="020B0604020202020204" pitchFamily="34" charset="0"/>
                <a:cs typeface="Arial" panose="020B0604020202020204" pitchFamily="34" charset="0"/>
              </a:rPr>
              <a:t>to </a:t>
            </a:r>
            <a:r>
              <a:rPr lang="en-GB" dirty="0">
                <a:solidFill>
                  <a:sysClr val="windowText" lastClr="000000"/>
                </a:solidFill>
                <a:latin typeface="Arial" panose="020B0604020202020204" pitchFamily="34" charset="0"/>
                <a:cs typeface="Arial" panose="020B0604020202020204" pitchFamily="34" charset="0"/>
              </a:rPr>
              <a:t>and stored </a:t>
            </a:r>
            <a:r>
              <a:rPr lang="en-GB" dirty="0" smtClean="0">
                <a:solidFill>
                  <a:sysClr val="windowText" lastClr="000000"/>
                </a:solidFill>
                <a:latin typeface="Arial" panose="020B0604020202020204" pitchFamily="34" charset="0"/>
                <a:cs typeface="Arial" panose="020B0604020202020204" pitchFamily="34" charset="0"/>
              </a:rPr>
              <a:t>in </a:t>
            </a:r>
            <a:r>
              <a:rPr lang="en-GB" dirty="0">
                <a:solidFill>
                  <a:sysClr val="windowText" lastClr="000000"/>
                </a:solidFill>
                <a:latin typeface="Arial" panose="020B0604020202020204" pitchFamily="34" charset="0"/>
                <a:cs typeface="Arial" panose="020B0604020202020204" pitchFamily="34" charset="0"/>
              </a:rPr>
              <a:t>the posterior </a:t>
            </a:r>
            <a:r>
              <a:rPr lang="en-GB" dirty="0" smtClean="0">
                <a:solidFill>
                  <a:sysClr val="windowText" lastClr="000000"/>
                </a:solidFill>
                <a:latin typeface="Arial" panose="020B0604020202020204" pitchFamily="34" charset="0"/>
                <a:cs typeface="Arial" panose="020B0604020202020204" pitchFamily="34" charset="0"/>
              </a:rPr>
              <a:t>pituitary gland.</a:t>
            </a:r>
          </a:p>
          <a:p>
            <a:pPr marL="0" lvl="0" indent="0">
              <a:buNone/>
              <a:defRPr/>
            </a:pPr>
            <a:endParaRPr lang="en-GB" dirty="0">
              <a:solidFill>
                <a:sysClr val="windowText" lastClr="000000"/>
              </a:solidFill>
              <a:latin typeface="Arial" panose="020B0604020202020204" pitchFamily="34" charset="0"/>
              <a:cs typeface="Arial" panose="020B0604020202020204" pitchFamily="34" charset="0"/>
            </a:endParaRPr>
          </a:p>
          <a:p>
            <a:pPr lvl="0">
              <a:defRPr/>
            </a:pPr>
            <a:r>
              <a:rPr lang="en-GB" dirty="0">
                <a:solidFill>
                  <a:sysClr val="windowText" lastClr="000000"/>
                </a:solidFill>
                <a:latin typeface="Arial" panose="020B0604020202020204" pitchFamily="34" charset="0"/>
                <a:cs typeface="Arial" panose="020B0604020202020204" pitchFamily="34" charset="0"/>
              </a:rPr>
              <a:t>When the water potential of the blood decreases (becomes more negative), osmoreceptors in the hypothalamus detect this and send impulses to the posterior pituitary stimulating it to release </a:t>
            </a:r>
            <a:r>
              <a:rPr lang="en-GB" dirty="0" smtClean="0">
                <a:solidFill>
                  <a:sysClr val="windowText" lastClr="000000"/>
                </a:solidFill>
                <a:latin typeface="Arial" panose="020B0604020202020204" pitchFamily="34" charset="0"/>
                <a:cs typeface="Arial" panose="020B0604020202020204" pitchFamily="34" charset="0"/>
              </a:rPr>
              <a:t>ADH.</a:t>
            </a:r>
            <a:endParaRPr lang="en-GB" dirty="0">
              <a:solidFill>
                <a:sysClr val="windowText" lastClr="000000"/>
              </a:solidFill>
              <a:latin typeface="Arial" panose="020B0604020202020204" pitchFamily="34" charset="0"/>
              <a:cs typeface="Arial" panose="020B0604020202020204" pitchFamily="34" charset="0"/>
            </a:endParaRPr>
          </a:p>
          <a:p>
            <a:endParaRPr lang="en-GB" dirty="0"/>
          </a:p>
        </p:txBody>
      </p:sp>
      <p:sp>
        <p:nvSpPr>
          <p:cNvPr id="8"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79400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Formation of urine</a:t>
            </a:r>
            <a:r>
              <a:rPr lang="en-GB" dirty="0" smtClean="0"/>
              <a:t>: </a:t>
            </a:r>
            <a:r>
              <a:rPr lang="en-GB" dirty="0"/>
              <a:t>an overview</a:t>
            </a:r>
            <a:endParaRPr lang="en-US" dirty="0"/>
          </a:p>
        </p:txBody>
      </p:sp>
      <p:sp>
        <p:nvSpPr>
          <p:cNvPr id="7" name="Content Placeholder 2"/>
          <p:cNvSpPr>
            <a:spLocks noGrp="1"/>
          </p:cNvSpPr>
          <p:nvPr>
            <p:ph sz="quarter" idx="12"/>
          </p:nvPr>
        </p:nvSpPr>
        <p:spPr>
          <a:prstGeom prst="rect">
            <a:avLst/>
          </a:prstGeom>
        </p:spPr>
        <p:txBody>
          <a:bodyPr>
            <a:normAutofit/>
          </a:bodyPr>
          <a:lstStyle/>
          <a:p>
            <a:pPr marR="0" lvl="0" defTabSz="914400" fontAlgn="auto">
              <a:lnSpc>
                <a:spcPct val="100000"/>
              </a:lnSpc>
              <a:spcAft>
                <a:spcPts val="0"/>
              </a:spcAft>
              <a:buClrTx/>
              <a:buSzTx/>
              <a:buFont typeface="Arial" pitchFamily="34" charset="0"/>
              <a:buChar char="•"/>
              <a:tabLst/>
              <a:defRPr/>
            </a:pPr>
            <a:r>
              <a:rPr lang="en-GB" dirty="0">
                <a:solidFill>
                  <a:sysClr val="windowText" lastClr="000000"/>
                </a:solidFill>
                <a:latin typeface="Arial" panose="020B0604020202020204" pitchFamily="34" charset="0"/>
                <a:cs typeface="Arial" panose="020B0604020202020204" pitchFamily="34" charset="0"/>
              </a:rPr>
              <a:t>In a way similar to the formation of tissue fluid, small molecules are forced out of capillary networks within the kidneys into microscopic kidney </a:t>
            </a:r>
            <a:r>
              <a:rPr lang="en-GB" dirty="0" smtClean="0">
                <a:solidFill>
                  <a:sysClr val="windowText" lastClr="000000"/>
                </a:solidFill>
                <a:latin typeface="Arial" panose="020B0604020202020204" pitchFamily="34" charset="0"/>
                <a:cs typeface="Arial" panose="020B0604020202020204" pitchFamily="34" charset="0"/>
              </a:rPr>
              <a:t>tubules.</a:t>
            </a:r>
          </a:p>
          <a:p>
            <a:pPr marL="0" marR="0" lvl="0" indent="0" defTabSz="914400" fontAlgn="auto">
              <a:lnSpc>
                <a:spcPct val="100000"/>
              </a:lnSpc>
              <a:spcAft>
                <a:spcPts val="0"/>
              </a:spcAft>
              <a:buClrTx/>
              <a:buSzTx/>
              <a:buNone/>
              <a:tabLst/>
              <a:defRPr/>
            </a:pPr>
            <a:endParaRPr lang="en-GB" dirty="0">
              <a:solidFill>
                <a:sysClr val="windowText" lastClr="000000"/>
              </a:solidFill>
              <a:latin typeface="Arial" panose="020B0604020202020204" pitchFamily="34" charset="0"/>
              <a:cs typeface="Arial" panose="020B0604020202020204" pitchFamily="34" charset="0"/>
            </a:endParaRPr>
          </a:p>
          <a:p>
            <a:pPr marR="0" lvl="0" defTabSz="914400" fontAlgn="auto">
              <a:lnSpc>
                <a:spcPct val="100000"/>
              </a:lnSpc>
              <a:spcAft>
                <a:spcPts val="0"/>
              </a:spcAft>
              <a:buClrTx/>
              <a:buSzTx/>
              <a:buFont typeface="Arial" pitchFamily="34" charset="0"/>
              <a:buChar char="•"/>
              <a:tabLst/>
              <a:defRPr/>
            </a:pPr>
            <a:r>
              <a:rPr lang="en-GB" dirty="0">
                <a:solidFill>
                  <a:sysClr val="windowText" lastClr="000000"/>
                </a:solidFill>
                <a:latin typeface="Arial" panose="020B0604020202020204" pitchFamily="34" charset="0"/>
                <a:cs typeface="Arial" panose="020B0604020202020204" pitchFamily="34" charset="0"/>
              </a:rPr>
              <a:t>Useful substances are reabsorbed back into the blood from these kidney </a:t>
            </a:r>
            <a:r>
              <a:rPr lang="en-GB" dirty="0" smtClean="0">
                <a:solidFill>
                  <a:sysClr val="windowText" lastClr="000000"/>
                </a:solidFill>
                <a:latin typeface="Arial" panose="020B0604020202020204" pitchFamily="34" charset="0"/>
                <a:cs typeface="Arial" panose="020B0604020202020204" pitchFamily="34" charset="0"/>
              </a:rPr>
              <a:t>tubules.</a:t>
            </a:r>
          </a:p>
          <a:p>
            <a:pPr marL="0" marR="0" lvl="0" indent="0" defTabSz="914400" fontAlgn="auto">
              <a:lnSpc>
                <a:spcPct val="100000"/>
              </a:lnSpc>
              <a:spcAft>
                <a:spcPts val="0"/>
              </a:spcAft>
              <a:buClrTx/>
              <a:buSzTx/>
              <a:buNone/>
              <a:tabLst/>
              <a:defRPr/>
            </a:pPr>
            <a:endParaRPr lang="en-GB" dirty="0">
              <a:solidFill>
                <a:sysClr val="windowText" lastClr="000000"/>
              </a:solidFill>
              <a:latin typeface="Arial" panose="020B0604020202020204" pitchFamily="34" charset="0"/>
              <a:cs typeface="Arial" panose="020B0604020202020204" pitchFamily="34" charset="0"/>
            </a:endParaRPr>
          </a:p>
          <a:p>
            <a:pPr marR="0" lvl="0" defTabSz="914400" fontAlgn="auto">
              <a:lnSpc>
                <a:spcPct val="100000"/>
              </a:lnSpc>
              <a:spcAft>
                <a:spcPts val="0"/>
              </a:spcAft>
              <a:buClrTx/>
              <a:buSzTx/>
              <a:buFont typeface="Arial" pitchFamily="34" charset="0"/>
              <a:buChar char="•"/>
              <a:tabLst/>
              <a:defRPr/>
            </a:pPr>
            <a:r>
              <a:rPr lang="en-GB" dirty="0">
                <a:solidFill>
                  <a:sysClr val="windowText" lastClr="000000"/>
                </a:solidFill>
                <a:latin typeface="Arial" panose="020B0604020202020204" pitchFamily="34" charset="0"/>
                <a:cs typeface="Arial" panose="020B0604020202020204" pitchFamily="34" charset="0"/>
              </a:rPr>
              <a:t>ADH regulates the reabsorption of water from the kidney tubules back into the </a:t>
            </a:r>
            <a:r>
              <a:rPr lang="en-GB" dirty="0" smtClean="0">
                <a:solidFill>
                  <a:sysClr val="windowText" lastClr="000000"/>
                </a:solidFill>
                <a:latin typeface="Arial" panose="020B0604020202020204" pitchFamily="34" charset="0"/>
                <a:cs typeface="Arial" panose="020B0604020202020204" pitchFamily="34" charset="0"/>
              </a:rPr>
              <a:t>blood.</a:t>
            </a:r>
            <a:endParaRPr lang="en-GB" dirty="0">
              <a:solidFill>
                <a:sysClr val="windowText" lastClr="000000"/>
              </a:solidFill>
              <a:latin typeface="Arial" panose="020B0604020202020204" pitchFamily="34" charset="0"/>
              <a:cs typeface="Arial" panose="020B0604020202020204" pitchFamily="34" charset="0"/>
            </a:endParaRPr>
          </a:p>
        </p:txBody>
      </p:sp>
      <p:sp>
        <p:nvSpPr>
          <p:cNvPr id="8"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10"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2359399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of water loss in the urine</a:t>
            </a:r>
          </a:p>
        </p:txBody>
      </p:sp>
      <p:sp>
        <p:nvSpPr>
          <p:cNvPr id="3" name="Content Placeholder 2"/>
          <p:cNvSpPr>
            <a:spLocks noGrp="1"/>
          </p:cNvSpPr>
          <p:nvPr>
            <p:ph sz="quarter" idx="12"/>
          </p:nvPr>
        </p:nvSpPr>
        <p:spPr/>
        <p:txBody>
          <a:bodyPr/>
          <a:lstStyle/>
          <a:p>
            <a:pPr lvl="0" defTabSz="914400">
              <a:lnSpc>
                <a:spcPct val="100000"/>
              </a:lnSpc>
              <a:buFont typeface="Arial" pitchFamily="34" charset="0"/>
              <a:buChar char="•"/>
            </a:pPr>
            <a:r>
              <a:rPr lang="en-GB" b="1" dirty="0">
                <a:solidFill>
                  <a:prstClr val="black"/>
                </a:solidFill>
                <a:latin typeface="Arial" pitchFamily="34" charset="0"/>
                <a:cs typeface="Arial" pitchFamily="34" charset="0"/>
              </a:rPr>
              <a:t>Hypothalamus</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c</a:t>
            </a:r>
            <a:r>
              <a:rPr lang="en-GB" sz="1800" dirty="0" smtClean="0">
                <a:solidFill>
                  <a:prstClr val="black"/>
                </a:solidFill>
                <a:latin typeface="Arial" pitchFamily="34" charset="0"/>
                <a:cs typeface="Arial" pitchFamily="34" charset="0"/>
              </a:rPr>
              <a:t>ontains </a:t>
            </a:r>
            <a:r>
              <a:rPr lang="en-GB" sz="1800" dirty="0">
                <a:solidFill>
                  <a:prstClr val="black"/>
                </a:solidFill>
                <a:latin typeface="Arial" pitchFamily="34" charset="0"/>
                <a:cs typeface="Arial" pitchFamily="34" charset="0"/>
              </a:rPr>
              <a:t>osmoreceptors</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produces </a:t>
            </a:r>
            <a:r>
              <a:rPr lang="en-GB" sz="1800" dirty="0" smtClean="0">
                <a:solidFill>
                  <a:prstClr val="black"/>
                </a:solidFill>
                <a:latin typeface="Arial" pitchFamily="34" charset="0"/>
                <a:cs typeface="Arial" pitchFamily="34" charset="0"/>
              </a:rPr>
              <a:t>ADH, </a:t>
            </a:r>
            <a:r>
              <a:rPr lang="en-GB" sz="1800" dirty="0">
                <a:solidFill>
                  <a:prstClr val="black"/>
                </a:solidFill>
                <a:latin typeface="Arial" pitchFamily="34" charset="0"/>
                <a:cs typeface="Arial" pitchFamily="34" charset="0"/>
              </a:rPr>
              <a:t>which it secretes into the posterior pituitary </a:t>
            </a:r>
            <a:r>
              <a:rPr lang="en-GB" sz="1800" dirty="0" smtClean="0">
                <a:solidFill>
                  <a:prstClr val="black"/>
                </a:solidFill>
                <a:latin typeface="Arial" pitchFamily="34" charset="0"/>
                <a:cs typeface="Arial" pitchFamily="34" charset="0"/>
              </a:rPr>
              <a:t>body.</a:t>
            </a:r>
          </a:p>
          <a:p>
            <a:pPr lvl="1" defTabSz="914400">
              <a:lnSpc>
                <a:spcPct val="100000"/>
              </a:lnSpc>
              <a:buFont typeface="Arial" pitchFamily="34" charset="0"/>
              <a:buChar char="•"/>
            </a:pPr>
            <a:endParaRPr lang="en-GB" sz="1800"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b="1" dirty="0">
                <a:solidFill>
                  <a:prstClr val="black"/>
                </a:solidFill>
                <a:latin typeface="Arial" pitchFamily="34" charset="0"/>
                <a:cs typeface="Arial" pitchFamily="34" charset="0"/>
              </a:rPr>
              <a:t>Posterior pituitary body</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r</a:t>
            </a:r>
            <a:r>
              <a:rPr lang="en-GB" sz="1800" dirty="0" smtClean="0">
                <a:solidFill>
                  <a:prstClr val="black"/>
                </a:solidFill>
                <a:latin typeface="Arial" pitchFamily="34" charset="0"/>
                <a:cs typeface="Arial" pitchFamily="34" charset="0"/>
              </a:rPr>
              <a:t>eleases </a:t>
            </a:r>
            <a:r>
              <a:rPr lang="en-GB" sz="1800" dirty="0">
                <a:solidFill>
                  <a:prstClr val="black"/>
                </a:solidFill>
                <a:latin typeface="Arial" pitchFamily="34" charset="0"/>
                <a:cs typeface="Arial" pitchFamily="34" charset="0"/>
              </a:rPr>
              <a:t>ADH into the blood when stimulated to do so by osmoreceptors in the </a:t>
            </a:r>
            <a:r>
              <a:rPr lang="en-GB" sz="1800" dirty="0" smtClean="0">
                <a:solidFill>
                  <a:prstClr val="black"/>
                </a:solidFill>
                <a:latin typeface="Arial" pitchFamily="34" charset="0"/>
                <a:cs typeface="Arial" pitchFamily="34" charset="0"/>
              </a:rPr>
              <a:t>hypothalamus.</a:t>
            </a:r>
          </a:p>
          <a:p>
            <a:pPr lvl="1" defTabSz="914400">
              <a:lnSpc>
                <a:spcPct val="100000"/>
              </a:lnSpc>
              <a:buFont typeface="Arial" pitchFamily="34" charset="0"/>
              <a:buChar char="•"/>
            </a:pPr>
            <a:endParaRPr lang="en-GB" sz="1800"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b="1" dirty="0">
                <a:solidFill>
                  <a:prstClr val="black"/>
                </a:solidFill>
                <a:latin typeface="Arial" pitchFamily="34" charset="0"/>
                <a:cs typeface="Arial" pitchFamily="34" charset="0"/>
              </a:rPr>
              <a:t>ADH </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s</a:t>
            </a:r>
            <a:r>
              <a:rPr lang="en-GB" sz="1800" dirty="0" smtClean="0">
                <a:solidFill>
                  <a:prstClr val="black"/>
                </a:solidFill>
                <a:latin typeface="Arial" pitchFamily="34" charset="0"/>
                <a:cs typeface="Arial" pitchFamily="34" charset="0"/>
              </a:rPr>
              <a:t>timulates </a:t>
            </a:r>
            <a:r>
              <a:rPr lang="en-GB" sz="1800" dirty="0">
                <a:solidFill>
                  <a:prstClr val="black"/>
                </a:solidFill>
                <a:latin typeface="Arial" pitchFamily="34" charset="0"/>
                <a:cs typeface="Arial" pitchFamily="34" charset="0"/>
              </a:rPr>
              <a:t>reabsorption of water by collecting ducts in the </a:t>
            </a:r>
            <a:r>
              <a:rPr lang="en-GB" sz="1800" dirty="0" smtClean="0">
                <a:solidFill>
                  <a:prstClr val="black"/>
                </a:solidFill>
                <a:latin typeface="Arial" pitchFamily="34" charset="0"/>
                <a:cs typeface="Arial" pitchFamily="34" charset="0"/>
              </a:rPr>
              <a:t>kidney.</a:t>
            </a:r>
            <a:endParaRPr lang="en-GB" sz="1800" dirty="0">
              <a:solidFill>
                <a:prstClr val="black"/>
              </a:solidFill>
              <a:latin typeface="Arial" pitchFamily="34" charset="0"/>
              <a:cs typeface="Arial" pitchFamily="34" charset="0"/>
            </a:endParaRPr>
          </a:p>
          <a:p>
            <a:endParaRPr lang="en-GB" sz="1600" dirty="0"/>
          </a:p>
        </p:txBody>
      </p:sp>
      <p:sp>
        <p:nvSpPr>
          <p:cNvPr id="6"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7"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309997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 of osmoregulation</a:t>
            </a:r>
          </a:p>
        </p:txBody>
      </p:sp>
      <p:sp>
        <p:nvSpPr>
          <p:cNvPr id="5" name="TextBox 4"/>
          <p:cNvSpPr txBox="1"/>
          <p:nvPr/>
        </p:nvSpPr>
        <p:spPr>
          <a:xfrm>
            <a:off x="467544" y="1844824"/>
            <a:ext cx="1296144" cy="523220"/>
          </a:xfrm>
          <a:prstGeom prst="rect">
            <a:avLst/>
          </a:prstGeom>
          <a:noFill/>
          <a:ln w="127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rPr>
              <a:t>more </a:t>
            </a:r>
            <a:r>
              <a:rPr kumimoji="0" lang="en-GB" sz="1400" b="0" i="0" u="none" strike="noStrike" kern="0" cap="none" spc="0" normalizeH="0" baseline="0" noProof="0" dirty="0" smtClean="0">
                <a:ln>
                  <a:noFill/>
                </a:ln>
                <a:solidFill>
                  <a:sysClr val="windowText" lastClr="000000"/>
                </a:solidFill>
                <a:effectLst/>
                <a:uLnTx/>
                <a:uFillTx/>
              </a:rPr>
              <a:t>water reabsorbed</a:t>
            </a:r>
            <a:endParaRPr kumimoji="0" lang="en-GB" sz="14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1043608" y="2368044"/>
            <a:ext cx="72008" cy="2789148"/>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 name="Right Arrow 6"/>
          <p:cNvSpPr/>
          <p:nvPr/>
        </p:nvSpPr>
        <p:spPr>
          <a:xfrm>
            <a:off x="1043608" y="5085184"/>
            <a:ext cx="2016224" cy="144016"/>
          </a:xfrm>
          <a:prstGeom prst="rightArrow">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TextBox 7"/>
          <p:cNvSpPr txBox="1"/>
          <p:nvPr/>
        </p:nvSpPr>
        <p:spPr>
          <a:xfrm>
            <a:off x="3059832" y="4941168"/>
            <a:ext cx="3096344" cy="307777"/>
          </a:xfrm>
          <a:prstGeom prst="rect">
            <a:avLst/>
          </a:prstGeom>
          <a:noFill/>
          <a:ln w="952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w="3175">
                  <a:solidFill>
                    <a:sysClr val="windowText" lastClr="000000"/>
                  </a:solidFill>
                </a:ln>
                <a:solidFill>
                  <a:sysClr val="windowText" lastClr="000000"/>
                </a:solidFill>
                <a:effectLst/>
                <a:uLnTx/>
                <a:uFillTx/>
              </a:rPr>
              <a:t>‘</a:t>
            </a:r>
            <a:r>
              <a:rPr lang="en-GB" sz="1400" b="1" kern="0" dirty="0">
                <a:solidFill>
                  <a:sysClr val="windowText" lastClr="000000"/>
                </a:solidFill>
              </a:rPr>
              <a:t>normal</a:t>
            </a:r>
            <a:r>
              <a:rPr kumimoji="0" lang="en-GB" sz="1400" b="0" i="0" u="none" strike="noStrike" kern="0" cap="none" spc="0" normalizeH="0" baseline="0" noProof="0" dirty="0" smtClean="0">
                <a:ln w="3175">
                  <a:solidFill>
                    <a:sysClr val="windowText" lastClr="000000"/>
                  </a:solidFill>
                </a:ln>
                <a:solidFill>
                  <a:sysClr val="windowText" lastClr="000000"/>
                </a:solidFill>
                <a:effectLst/>
                <a:uLnTx/>
                <a:uFillTx/>
              </a:rPr>
              <a:t>’ </a:t>
            </a:r>
            <a:r>
              <a:rPr lang="en-GB" sz="1400" b="1" kern="0" dirty="0">
                <a:solidFill>
                  <a:sysClr val="windowText" lastClr="000000"/>
                </a:solidFill>
              </a:rPr>
              <a:t>blood</a:t>
            </a:r>
            <a:r>
              <a:rPr kumimoji="0" lang="en-GB" sz="1400" b="0" i="0" u="none" strike="noStrike" kern="0" cap="none" spc="0" normalizeH="0" baseline="0" noProof="0" dirty="0" smtClean="0">
                <a:ln w="3175">
                  <a:solidFill>
                    <a:sysClr val="windowText" lastClr="000000"/>
                  </a:solidFill>
                </a:ln>
                <a:solidFill>
                  <a:sysClr val="windowText" lastClr="000000"/>
                </a:solidFill>
                <a:effectLst/>
                <a:uLnTx/>
                <a:uFillTx/>
              </a:rPr>
              <a:t> </a:t>
            </a:r>
            <a:r>
              <a:rPr lang="en-GB" sz="1400" b="1" kern="0" dirty="0">
                <a:solidFill>
                  <a:sysClr val="windowText" lastClr="000000"/>
                </a:solidFill>
              </a:rPr>
              <a:t>water</a:t>
            </a:r>
            <a:r>
              <a:rPr kumimoji="0" lang="en-GB" sz="1400" b="0" i="0" u="none" strike="noStrike" kern="0" cap="none" spc="0" normalizeH="0" baseline="0" noProof="0" dirty="0" smtClean="0">
                <a:ln w="3175">
                  <a:solidFill>
                    <a:sysClr val="windowText" lastClr="000000"/>
                  </a:solidFill>
                </a:ln>
                <a:solidFill>
                  <a:sysClr val="windowText" lastClr="000000"/>
                </a:solidFill>
                <a:effectLst/>
                <a:uLnTx/>
                <a:uFillTx/>
              </a:rPr>
              <a:t> </a:t>
            </a:r>
            <a:r>
              <a:rPr lang="en-GB" sz="1400" b="1" kern="0" dirty="0">
                <a:solidFill>
                  <a:sysClr val="windowText" lastClr="000000"/>
                </a:solidFill>
              </a:rPr>
              <a:t>potential</a:t>
            </a:r>
          </a:p>
        </p:txBody>
      </p:sp>
      <p:sp>
        <p:nvSpPr>
          <p:cNvPr id="9" name="Right Arrow 8"/>
          <p:cNvSpPr/>
          <p:nvPr/>
        </p:nvSpPr>
        <p:spPr>
          <a:xfrm rot="10800000">
            <a:off x="6156176" y="5072208"/>
            <a:ext cx="1800200" cy="144016"/>
          </a:xfrm>
          <a:prstGeom prst="rightArrow">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0" name="Rectangle 9"/>
          <p:cNvSpPr/>
          <p:nvPr/>
        </p:nvSpPr>
        <p:spPr>
          <a:xfrm>
            <a:off x="7884368" y="2440052"/>
            <a:ext cx="72008" cy="2717140"/>
          </a:xfrm>
          <a:prstGeom prst="rect">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1" name="TextBox 10"/>
          <p:cNvSpPr txBox="1"/>
          <p:nvPr/>
        </p:nvSpPr>
        <p:spPr>
          <a:xfrm>
            <a:off x="7380312" y="1916832"/>
            <a:ext cx="1296144" cy="523220"/>
          </a:xfrm>
          <a:prstGeom prst="rect">
            <a:avLst/>
          </a:prstGeom>
          <a:noFill/>
          <a:ln w="127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rPr>
              <a:t>less </a:t>
            </a:r>
            <a:r>
              <a:rPr kumimoji="0" lang="en-GB" sz="1400" b="0" i="0" u="none" strike="noStrike" kern="0" cap="none" spc="0" normalizeH="0" baseline="0" noProof="0" dirty="0" smtClean="0">
                <a:ln>
                  <a:noFill/>
                </a:ln>
                <a:solidFill>
                  <a:sysClr val="windowText" lastClr="000000"/>
                </a:solidFill>
                <a:effectLst/>
                <a:uLnTx/>
                <a:uFillTx/>
              </a:rPr>
              <a:t>water reabsorbed</a:t>
            </a:r>
            <a:endParaRPr kumimoji="0" lang="en-GB" sz="14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2915816" y="1916832"/>
            <a:ext cx="3240360" cy="307777"/>
          </a:xfrm>
          <a:prstGeom prst="rect">
            <a:avLst/>
          </a:prstGeom>
          <a:noFill/>
          <a:ln w="952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rPr>
              <a:t>reabsorption of water in kidney</a:t>
            </a:r>
            <a:endParaRPr kumimoji="0" lang="en-GB" sz="1400" b="1"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2699792" y="2852936"/>
            <a:ext cx="3744416" cy="307777"/>
          </a:xfrm>
          <a:prstGeom prst="rect">
            <a:avLst/>
          </a:prstGeom>
          <a:noFill/>
          <a:ln w="952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ysClr val="windowText" lastClr="000000"/>
                </a:solidFill>
                <a:effectLst/>
                <a:uLnTx/>
                <a:uFillTx/>
              </a:rPr>
              <a:t>release of ADH by posterior pituitary</a:t>
            </a:r>
            <a:endParaRPr kumimoji="0" lang="en-GB" sz="1400" b="1" i="0" u="none" strike="noStrike" kern="0" cap="none" spc="0" normalizeH="0" baseline="0" noProof="0" dirty="0">
              <a:ln>
                <a:noFill/>
              </a:ln>
              <a:solidFill>
                <a:sysClr val="windowText" lastClr="000000"/>
              </a:solidFill>
              <a:effectLst/>
              <a:uLnTx/>
              <a:uFillTx/>
            </a:endParaRPr>
          </a:p>
        </p:txBody>
      </p:sp>
      <p:sp>
        <p:nvSpPr>
          <p:cNvPr id="14" name="TextBox 13"/>
          <p:cNvSpPr txBox="1"/>
          <p:nvPr/>
        </p:nvSpPr>
        <p:spPr>
          <a:xfrm>
            <a:off x="2771800" y="3882701"/>
            <a:ext cx="3384376" cy="307777"/>
          </a:xfrm>
          <a:prstGeom prst="rect">
            <a:avLst/>
          </a:prstGeom>
          <a:noFill/>
          <a:ln w="952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ysClr val="windowText" lastClr="000000"/>
                </a:solidFill>
              </a:rPr>
              <a:t>osmoreceptors</a:t>
            </a:r>
            <a:r>
              <a:rPr kumimoji="0" lang="en-GB" sz="1400" b="0" i="0" u="none" strike="noStrike" kern="0" cap="none" spc="0" normalizeH="0" baseline="0" noProof="0" dirty="0" smtClean="0">
                <a:ln w="3175">
                  <a:solidFill>
                    <a:sysClr val="windowText" lastClr="000000"/>
                  </a:solidFill>
                </a:ln>
                <a:solidFill>
                  <a:sysClr val="windowText" lastClr="000000"/>
                </a:solidFill>
                <a:effectLst/>
                <a:uLnTx/>
                <a:uFillTx/>
              </a:rPr>
              <a:t> </a:t>
            </a:r>
            <a:r>
              <a:rPr lang="en-GB" sz="1400" b="1" kern="0" dirty="0">
                <a:solidFill>
                  <a:sysClr val="windowText" lastClr="000000"/>
                </a:solidFill>
              </a:rPr>
              <a:t>in</a:t>
            </a:r>
            <a:r>
              <a:rPr kumimoji="0" lang="en-GB" sz="1400" b="0" i="0" u="none" strike="noStrike" kern="0" cap="none" spc="0" normalizeH="0" baseline="0" noProof="0" dirty="0" smtClean="0">
                <a:ln w="3175">
                  <a:solidFill>
                    <a:sysClr val="windowText" lastClr="000000"/>
                  </a:solidFill>
                </a:ln>
                <a:solidFill>
                  <a:sysClr val="windowText" lastClr="000000"/>
                </a:solidFill>
                <a:effectLst/>
                <a:uLnTx/>
                <a:uFillTx/>
              </a:rPr>
              <a:t> </a:t>
            </a:r>
            <a:r>
              <a:rPr lang="en-GB" sz="1400" b="1" kern="0" dirty="0">
                <a:solidFill>
                  <a:sysClr val="windowText" lastClr="000000"/>
                </a:solidFill>
              </a:rPr>
              <a:t>hypothalamus</a:t>
            </a:r>
          </a:p>
        </p:txBody>
      </p:sp>
      <p:sp>
        <p:nvSpPr>
          <p:cNvPr id="15" name="Up Arrow 14"/>
          <p:cNvSpPr/>
          <p:nvPr/>
        </p:nvSpPr>
        <p:spPr>
          <a:xfrm>
            <a:off x="5580112" y="4221088"/>
            <a:ext cx="288032" cy="720080"/>
          </a:xfrm>
          <a:prstGeom prst="upArrow">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6" name="Up Arrow 15"/>
          <p:cNvSpPr/>
          <p:nvPr/>
        </p:nvSpPr>
        <p:spPr>
          <a:xfrm>
            <a:off x="5580112" y="3212976"/>
            <a:ext cx="288032" cy="648072"/>
          </a:xfrm>
          <a:prstGeom prst="upArrow">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7" name="Up Arrow 16"/>
          <p:cNvSpPr/>
          <p:nvPr/>
        </p:nvSpPr>
        <p:spPr>
          <a:xfrm>
            <a:off x="5580112" y="2276872"/>
            <a:ext cx="288032" cy="576064"/>
          </a:xfrm>
          <a:prstGeom prst="upArrow">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Up Arrow 17"/>
          <p:cNvSpPr/>
          <p:nvPr/>
        </p:nvSpPr>
        <p:spPr>
          <a:xfrm>
            <a:off x="3275856" y="2276872"/>
            <a:ext cx="288032" cy="576064"/>
          </a:xfrm>
          <a:prstGeom prst="up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Up Arrow 18"/>
          <p:cNvSpPr/>
          <p:nvPr/>
        </p:nvSpPr>
        <p:spPr>
          <a:xfrm>
            <a:off x="3275856" y="3212976"/>
            <a:ext cx="288032" cy="648072"/>
          </a:xfrm>
          <a:prstGeom prst="up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0" name="Up Arrow 19"/>
          <p:cNvSpPr/>
          <p:nvPr/>
        </p:nvSpPr>
        <p:spPr>
          <a:xfrm>
            <a:off x="3275856" y="4221088"/>
            <a:ext cx="288032" cy="720080"/>
          </a:xfrm>
          <a:prstGeom prst="up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1" name="TextBox 20"/>
          <p:cNvSpPr txBox="1"/>
          <p:nvPr/>
        </p:nvSpPr>
        <p:spPr>
          <a:xfrm>
            <a:off x="166977" y="3284984"/>
            <a:ext cx="876631"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Water potential falls</a:t>
            </a:r>
            <a:endParaRPr kumimoji="0" lang="en-GB" sz="1400" b="0" i="0" u="none" strike="noStrike" kern="0" cap="none" spc="0" normalizeH="0" baseline="0" noProof="0" dirty="0">
              <a:ln>
                <a:noFill/>
              </a:ln>
              <a:solidFill>
                <a:sysClr val="windowText" lastClr="000000"/>
              </a:solidFill>
              <a:effectLst/>
              <a:uLnTx/>
              <a:uFillTx/>
            </a:endParaRPr>
          </a:p>
        </p:txBody>
      </p:sp>
      <p:sp>
        <p:nvSpPr>
          <p:cNvPr id="22" name="TextBox 21"/>
          <p:cNvSpPr txBox="1"/>
          <p:nvPr/>
        </p:nvSpPr>
        <p:spPr>
          <a:xfrm>
            <a:off x="7956375" y="3284984"/>
            <a:ext cx="901378"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Text" lastClr="000000"/>
                </a:solidFill>
                <a:effectLst/>
                <a:uLnTx/>
                <a:uFillTx/>
              </a:rPr>
              <a:t>Water potential</a:t>
            </a:r>
            <a:r>
              <a:rPr kumimoji="0" lang="en-GB" sz="1400" b="0" i="0" u="none" strike="noStrike" kern="0" cap="none" spc="0" normalizeH="0" noProof="0" dirty="0" smtClean="0">
                <a:ln>
                  <a:noFill/>
                </a:ln>
                <a:solidFill>
                  <a:sysClr val="windowText" lastClr="000000"/>
                </a:solidFill>
                <a:effectLst/>
                <a:uLnTx/>
                <a:uFillTx/>
              </a:rPr>
              <a:t> </a:t>
            </a:r>
            <a:r>
              <a:rPr kumimoji="0" lang="en-GB" sz="1400" b="0" i="0" u="none" strike="noStrike" kern="0" cap="none" spc="0" normalizeH="0" baseline="0" noProof="0" dirty="0" smtClean="0">
                <a:ln>
                  <a:noFill/>
                </a:ln>
                <a:solidFill>
                  <a:sysClr val="windowText" lastClr="000000"/>
                </a:solidFill>
                <a:effectLst/>
                <a:uLnTx/>
                <a:uFillTx/>
              </a:rPr>
              <a:t> rises</a:t>
            </a:r>
            <a:endParaRPr kumimoji="0" lang="en-GB" sz="1400" b="0" i="0" u="none" strike="noStrike" kern="0" cap="none" spc="0" normalizeH="0" baseline="0" noProof="0" dirty="0">
              <a:ln>
                <a:noFill/>
              </a:ln>
              <a:solidFill>
                <a:sysClr val="windowText" lastClr="000000"/>
              </a:solidFill>
              <a:effectLst/>
              <a:uLnTx/>
              <a:uFillTx/>
            </a:endParaRPr>
          </a:p>
        </p:txBody>
      </p:sp>
      <p:sp>
        <p:nvSpPr>
          <p:cNvPr id="23" name="Right Arrow 22"/>
          <p:cNvSpPr/>
          <p:nvPr/>
        </p:nvSpPr>
        <p:spPr>
          <a:xfrm>
            <a:off x="6156176" y="2060848"/>
            <a:ext cx="1224136" cy="144016"/>
          </a:xfrm>
          <a:prstGeom prst="rightArrow">
            <a:avLst/>
          </a:prstGeom>
          <a:solidFill>
            <a:srgbClr val="4F81B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4" name="Right Arrow 23"/>
          <p:cNvSpPr/>
          <p:nvPr/>
        </p:nvSpPr>
        <p:spPr>
          <a:xfrm rot="10800000">
            <a:off x="1763688" y="2060848"/>
            <a:ext cx="1152128" cy="144016"/>
          </a:xfrm>
          <a:prstGeom prst="rightArrow">
            <a:avLst/>
          </a:prstGeom>
          <a:solidFill>
            <a:srgbClr val="C0504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5" name="TextBox 24"/>
          <p:cNvSpPr txBox="1"/>
          <p:nvPr/>
        </p:nvSpPr>
        <p:spPr>
          <a:xfrm>
            <a:off x="2339751" y="2420888"/>
            <a:ext cx="475252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rPr>
              <a:t> no release</a:t>
            </a:r>
            <a:r>
              <a:rPr kumimoji="0" lang="en-GB" sz="1400" b="0" i="0" u="none" strike="noStrike" kern="0" cap="none" spc="0" normalizeH="0" baseline="0" noProof="0" dirty="0" smtClean="0">
                <a:ln>
                  <a:noFill/>
                </a:ln>
                <a:solidFill>
                  <a:sysClr val="windowText" lastClr="000000"/>
                </a:solidFill>
                <a:effectLst/>
                <a:uLnTx/>
                <a:uFillTx/>
              </a:rPr>
              <a:t>                                                    </a:t>
            </a:r>
            <a:r>
              <a:rPr kumimoji="0" lang="en-GB" sz="1400" b="0" i="0" u="none" strike="noStrike" kern="0" cap="none" spc="0" normalizeH="0" baseline="0" noProof="0" dirty="0" smtClean="0">
                <a:ln>
                  <a:noFill/>
                </a:ln>
                <a:solidFill>
                  <a:srgbClr val="0070C0"/>
                </a:solidFill>
                <a:effectLst/>
                <a:uLnTx/>
                <a:uFillTx/>
              </a:rPr>
              <a:t>released</a:t>
            </a:r>
            <a:endParaRPr kumimoji="0" lang="en-GB" sz="1400" b="0" i="0" u="none" strike="noStrike" kern="0" cap="none" spc="0" normalizeH="0" baseline="0" noProof="0" dirty="0">
              <a:ln>
                <a:noFill/>
              </a:ln>
              <a:solidFill>
                <a:srgbClr val="0070C0"/>
              </a:solidFill>
              <a:effectLst/>
              <a:uLnTx/>
              <a:uFillTx/>
            </a:endParaRPr>
          </a:p>
        </p:txBody>
      </p:sp>
      <p:sp>
        <p:nvSpPr>
          <p:cNvPr id="26" name="TextBox 25"/>
          <p:cNvSpPr txBox="1"/>
          <p:nvPr/>
        </p:nvSpPr>
        <p:spPr>
          <a:xfrm>
            <a:off x="1879600" y="3429000"/>
            <a:ext cx="557272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0000"/>
                </a:solidFill>
                <a:effectLst/>
                <a:uLnTx/>
                <a:uFillTx/>
              </a:rPr>
              <a:t>    </a:t>
            </a:r>
            <a:r>
              <a:rPr lang="en-GB" sz="1400" kern="0" dirty="0" smtClean="0">
                <a:solidFill>
                  <a:srgbClr val="FF0000"/>
                </a:solidFill>
              </a:rPr>
              <a:t>no stimulation</a:t>
            </a:r>
            <a:r>
              <a:rPr kumimoji="0" lang="en-GB" sz="1400" b="0" i="0" u="none" strike="noStrike" kern="0" cap="none" spc="0" normalizeH="0" baseline="0" noProof="0" dirty="0" smtClean="0">
                <a:ln>
                  <a:noFill/>
                </a:ln>
                <a:solidFill>
                  <a:sysClr val="windowText" lastClr="000000"/>
                </a:solidFill>
                <a:effectLst/>
                <a:uLnTx/>
                <a:uFillTx/>
              </a:rPr>
              <a:t>                                                    </a:t>
            </a:r>
            <a:r>
              <a:rPr kumimoji="0" lang="en-GB" sz="1400" b="0" i="0" u="none" strike="noStrike" kern="0" cap="none" spc="0" normalizeH="0" baseline="0" noProof="0" dirty="0" smtClean="0">
                <a:ln>
                  <a:noFill/>
                </a:ln>
                <a:solidFill>
                  <a:srgbClr val="0070C0"/>
                </a:solidFill>
                <a:effectLst/>
                <a:uLnTx/>
                <a:uFillTx/>
              </a:rPr>
              <a:t>stimulates</a:t>
            </a:r>
            <a:endParaRPr kumimoji="0" lang="en-GB" sz="1400" b="0" i="0" u="none" strike="noStrike" kern="0" cap="none" spc="0" normalizeH="0" baseline="0" noProof="0" dirty="0">
              <a:ln>
                <a:noFill/>
              </a:ln>
              <a:solidFill>
                <a:srgbClr val="0070C0"/>
              </a:solidFill>
              <a:effectLst/>
              <a:uLnTx/>
              <a:uFillTx/>
            </a:endParaRPr>
          </a:p>
        </p:txBody>
      </p:sp>
      <p:sp>
        <p:nvSpPr>
          <p:cNvPr id="27" name="TextBox 26"/>
          <p:cNvSpPr txBox="1"/>
          <p:nvPr/>
        </p:nvSpPr>
        <p:spPr>
          <a:xfrm>
            <a:off x="2073331" y="4319518"/>
            <a:ext cx="532859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FF0000"/>
                </a:solidFill>
                <a:effectLst/>
                <a:uLnTx/>
                <a:uFillTx/>
              </a:rPr>
              <a:t>  increases				</a:t>
            </a:r>
            <a:r>
              <a:rPr kumimoji="0" lang="en-GB" sz="1400" b="0" i="0" u="none" strike="noStrike" kern="0" cap="none" spc="0" normalizeH="0" noProof="0" dirty="0" smtClean="0">
                <a:ln>
                  <a:noFill/>
                </a:ln>
                <a:solidFill>
                  <a:srgbClr val="FF0000"/>
                </a:solidFill>
                <a:effectLst/>
                <a:uLnTx/>
                <a:uFillTx/>
              </a:rPr>
              <a:t>  </a:t>
            </a:r>
            <a:r>
              <a:rPr lang="en-GB" sz="1400" kern="0" dirty="0" smtClean="0">
                <a:solidFill>
                  <a:srgbClr val="0070C0"/>
                </a:solidFill>
              </a:rPr>
              <a:t>decreases</a:t>
            </a:r>
            <a:endParaRPr lang="en-GB" sz="1400" kern="0" dirty="0">
              <a:solidFill>
                <a:srgbClr val="0070C0"/>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GB" sz="1400" kern="0" dirty="0" smtClean="0">
                <a:solidFill>
                  <a:srgbClr val="FF0000"/>
                </a:solidFill>
              </a:rPr>
              <a:t>(less negative)			 </a:t>
            </a:r>
            <a:r>
              <a:rPr lang="en-GB" sz="1400" kern="0" dirty="0" smtClean="0">
                <a:solidFill>
                  <a:srgbClr val="0070C0"/>
                </a:solidFill>
              </a:rPr>
              <a:t>(</a:t>
            </a:r>
            <a:r>
              <a:rPr lang="en-GB" sz="1400" kern="0" dirty="0">
                <a:solidFill>
                  <a:srgbClr val="0070C0"/>
                </a:solidFill>
              </a:rPr>
              <a:t>more</a:t>
            </a:r>
            <a:r>
              <a:rPr lang="en-GB" sz="1400" kern="0" dirty="0" smtClean="0">
                <a:solidFill>
                  <a:srgbClr val="FF0000"/>
                </a:solidFill>
              </a:rPr>
              <a:t> </a:t>
            </a:r>
            <a:r>
              <a:rPr lang="en-GB" sz="1400" kern="0" dirty="0">
                <a:solidFill>
                  <a:srgbClr val="0070C0"/>
                </a:solidFill>
              </a:rPr>
              <a:t>negative)</a:t>
            </a:r>
            <a:r>
              <a:rPr kumimoji="0" lang="en-GB" sz="1400" b="0" i="0" u="none" strike="noStrike" kern="0" cap="none" spc="0" normalizeH="0" baseline="0" noProof="0" dirty="0" smtClean="0">
                <a:ln>
                  <a:noFill/>
                </a:ln>
                <a:solidFill>
                  <a:sysClr val="windowText" lastClr="000000"/>
                </a:solidFill>
                <a:effectLst/>
                <a:uLnTx/>
                <a:uFillTx/>
              </a:rPr>
              <a:t>                                                  </a:t>
            </a:r>
            <a:endParaRPr kumimoji="0" lang="en-GB" sz="1400" b="0" i="0" u="none" strike="noStrike" kern="0" cap="none" spc="0" normalizeH="0" baseline="0" noProof="0" dirty="0">
              <a:ln>
                <a:noFill/>
              </a:ln>
              <a:solidFill>
                <a:srgbClr val="0070C0"/>
              </a:solidFill>
              <a:effectLst/>
              <a:uLnTx/>
              <a:uFillTx/>
            </a:endParaRPr>
          </a:p>
        </p:txBody>
      </p:sp>
      <p:sp>
        <p:nvSpPr>
          <p:cNvPr id="28" name="TextBox 27"/>
          <p:cNvSpPr txBox="1"/>
          <p:nvPr/>
        </p:nvSpPr>
        <p:spPr>
          <a:xfrm>
            <a:off x="1043608" y="5730359"/>
            <a:ext cx="6438732" cy="369332"/>
          </a:xfrm>
          <a:prstGeom prst="rect">
            <a:avLst/>
          </a:prstGeom>
          <a:noFill/>
        </p:spPr>
        <p:txBody>
          <a:bodyPr wrap="square" rtlCol="0">
            <a:spAutoFit/>
          </a:bodyPr>
          <a:lstStyle/>
          <a:p>
            <a:pPr lvl="0" defTabSz="914400"/>
            <a:r>
              <a:rPr kumimoji="0" lang="en-GB" sz="1400" b="0" i="0" u="none" strike="noStrike" kern="0" cap="none" spc="0" normalizeH="0" baseline="0" noProof="0" dirty="0" smtClean="0">
                <a:ln>
                  <a:noFill/>
                </a:ln>
                <a:solidFill>
                  <a:sysClr val="windowText" lastClr="000000"/>
                </a:solidFill>
                <a:effectLst/>
                <a:uLnTx/>
                <a:uFillTx/>
              </a:rPr>
              <a:t>         </a:t>
            </a:r>
            <a:r>
              <a:rPr lang="en-GB" dirty="0">
                <a:solidFill>
                  <a:prstClr val="black"/>
                </a:solidFill>
                <a:latin typeface="Calibri"/>
              </a:rPr>
              <a:t> </a:t>
            </a:r>
            <a:r>
              <a:rPr kumimoji="0" lang="en-GB" sz="1400" b="0" i="0" u="none" strike="noStrike" kern="0" cap="none" spc="0" normalizeH="0" baseline="0" noProof="0" dirty="0" smtClean="0">
                <a:ln>
                  <a:noFill/>
                </a:ln>
                <a:solidFill>
                  <a:sysClr val="windowText" lastClr="000000"/>
                </a:solidFill>
                <a:effectLst/>
                <a:uLnTx/>
                <a:uFillTx/>
              </a:rPr>
              <a:t>        represents negative feedback</a:t>
            </a:r>
            <a:endParaRPr kumimoji="0" lang="en-GB" sz="1400" b="0" i="0" u="none" strike="noStrike" kern="0" cap="none" spc="0" normalizeH="0" baseline="0" noProof="0" dirty="0">
              <a:ln>
                <a:noFill/>
              </a:ln>
              <a:solidFill>
                <a:sysClr val="windowText" lastClr="000000"/>
              </a:solidFill>
              <a:effectLst/>
              <a:uLnTx/>
              <a:uFillTx/>
            </a:endParaRPr>
          </a:p>
        </p:txBody>
      </p:sp>
      <p:sp>
        <p:nvSpPr>
          <p:cNvPr id="29" name="Right Arrow 28"/>
          <p:cNvSpPr/>
          <p:nvPr/>
        </p:nvSpPr>
        <p:spPr>
          <a:xfrm>
            <a:off x="1079612" y="5843017"/>
            <a:ext cx="720080" cy="144016"/>
          </a:xfrm>
          <a:prstGeom prst="rightArrow">
            <a:avLst/>
          </a:prstGeom>
          <a:solidFill>
            <a:srgbClr val="00B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0"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31"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339553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the kidney</a:t>
            </a:r>
          </a:p>
        </p:txBody>
      </p:sp>
      <p:sp>
        <p:nvSpPr>
          <p:cNvPr id="7" name="Content Placeholder 2"/>
          <p:cNvSpPr>
            <a:spLocks noGrp="1"/>
          </p:cNvSpPr>
          <p:nvPr>
            <p:ph sz="quarter" idx="12"/>
          </p:nvPr>
        </p:nvSpPr>
        <p:spPr>
          <a:prstGeom prst="rect">
            <a:avLst/>
          </a:prstGeom>
        </p:spPr>
        <p:txBody>
          <a:bodyPr>
            <a:normAutofit/>
          </a:bodyPr>
          <a:lstStyle/>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The functional units within the kidneys are microscopic tubules, called </a:t>
            </a:r>
            <a:r>
              <a:rPr lang="en-GB" b="1" dirty="0" smtClean="0">
                <a:solidFill>
                  <a:prstClr val="black"/>
                </a:solidFill>
                <a:latin typeface="Arial" pitchFamily="34" charset="0"/>
                <a:cs typeface="Arial" pitchFamily="34" charset="0"/>
              </a:rPr>
              <a:t>nephrons.</a:t>
            </a:r>
          </a:p>
          <a:p>
            <a:pPr marL="0" lvl="0" indent="0" defTabSz="914400">
              <a:lnSpc>
                <a:spcPct val="100000"/>
              </a:lnSpc>
              <a:buNone/>
            </a:pPr>
            <a:endParaRPr lang="en-GB" dirty="0">
              <a:solidFill>
                <a:prstClr val="black"/>
              </a:solidFill>
              <a:latin typeface="Arial" pitchFamily="34" charset="0"/>
              <a:cs typeface="Arial" pitchFamily="34" charset="0"/>
            </a:endParaRPr>
          </a:p>
          <a:p>
            <a:pPr lvl="0" defTabSz="914400">
              <a:lnSpc>
                <a:spcPct val="100000"/>
              </a:lnSpc>
              <a:buFont typeface="Arial" pitchFamily="34" charset="0"/>
              <a:buChar char="•"/>
            </a:pPr>
            <a:r>
              <a:rPr lang="en-GB" dirty="0">
                <a:solidFill>
                  <a:prstClr val="black"/>
                </a:solidFill>
                <a:latin typeface="Arial" pitchFamily="34" charset="0"/>
                <a:cs typeface="Arial" pitchFamily="34" charset="0"/>
              </a:rPr>
              <a:t>Each nephron starts as a blind ended </a:t>
            </a:r>
            <a:r>
              <a:rPr lang="en-GB" b="1" dirty="0">
                <a:solidFill>
                  <a:prstClr val="black"/>
                </a:solidFill>
                <a:latin typeface="Arial" pitchFamily="34" charset="0"/>
                <a:cs typeface="Arial" pitchFamily="34" charset="0"/>
              </a:rPr>
              <a:t>Bowman’s capsule</a:t>
            </a:r>
            <a:r>
              <a:rPr lang="en-GB" dirty="0">
                <a:solidFill>
                  <a:prstClr val="black"/>
                </a:solidFill>
                <a:latin typeface="Arial" pitchFamily="34" charset="0"/>
                <a:cs typeface="Arial" pitchFamily="34" charset="0"/>
              </a:rPr>
              <a:t> supplied by a knot of capillaries, called a </a:t>
            </a:r>
            <a:r>
              <a:rPr lang="en-GB" b="1" dirty="0">
                <a:solidFill>
                  <a:prstClr val="black"/>
                </a:solidFill>
                <a:latin typeface="Arial" pitchFamily="34" charset="0"/>
                <a:cs typeface="Arial" pitchFamily="34" charset="0"/>
              </a:rPr>
              <a:t>glomerulus</a:t>
            </a:r>
            <a:r>
              <a:rPr lang="en-GB" dirty="0">
                <a:solidFill>
                  <a:prstClr val="black"/>
                </a:solidFill>
                <a:latin typeface="Arial" pitchFamily="34" charset="0"/>
                <a:cs typeface="Arial" pitchFamily="34" charset="0"/>
              </a:rPr>
              <a:t>.  The nephron then becomes, in </a:t>
            </a:r>
            <a:r>
              <a:rPr lang="en-GB" dirty="0" smtClean="0">
                <a:solidFill>
                  <a:prstClr val="black"/>
                </a:solidFill>
                <a:latin typeface="Arial" pitchFamily="34" charset="0"/>
                <a:cs typeface="Arial" pitchFamily="34" charset="0"/>
              </a:rPr>
              <a:t>turn;</a:t>
            </a:r>
            <a:endParaRPr lang="en-GB" dirty="0">
              <a:solidFill>
                <a:prstClr val="black"/>
              </a:solidFill>
              <a:latin typeface="Arial" pitchFamily="34" charset="0"/>
              <a:cs typeface="Arial" pitchFamily="34" charset="0"/>
            </a:endParaRP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a coiled region called the </a:t>
            </a:r>
            <a:r>
              <a:rPr lang="en-GB" sz="1800" b="1" dirty="0">
                <a:solidFill>
                  <a:prstClr val="black"/>
                </a:solidFill>
                <a:latin typeface="Arial" pitchFamily="34" charset="0"/>
                <a:cs typeface="Arial" pitchFamily="34" charset="0"/>
              </a:rPr>
              <a:t>proximal convoluted tubule</a:t>
            </a:r>
            <a:endParaRPr lang="en-GB" sz="1800" dirty="0">
              <a:solidFill>
                <a:prstClr val="black"/>
              </a:solidFill>
              <a:latin typeface="Arial" pitchFamily="34" charset="0"/>
              <a:cs typeface="Arial" pitchFamily="34" charset="0"/>
            </a:endParaRP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a hairpin bend called the </a:t>
            </a:r>
            <a:r>
              <a:rPr lang="en-GB" sz="1800" b="1" dirty="0">
                <a:solidFill>
                  <a:prstClr val="black"/>
                </a:solidFill>
                <a:latin typeface="Arial" pitchFamily="34" charset="0"/>
                <a:cs typeface="Arial" pitchFamily="34" charset="0"/>
              </a:rPr>
              <a:t>loop of Henle</a:t>
            </a:r>
          </a:p>
          <a:p>
            <a:pPr lvl="1" defTabSz="914400">
              <a:lnSpc>
                <a:spcPct val="100000"/>
              </a:lnSpc>
              <a:buFont typeface="Arial" pitchFamily="34" charset="0"/>
              <a:buChar char="•"/>
            </a:pPr>
            <a:r>
              <a:rPr lang="en-GB" sz="1800" dirty="0">
                <a:solidFill>
                  <a:prstClr val="black"/>
                </a:solidFill>
                <a:latin typeface="Arial" pitchFamily="34" charset="0"/>
                <a:cs typeface="Arial" pitchFamily="34" charset="0"/>
              </a:rPr>
              <a:t>a second coiled region called the </a:t>
            </a:r>
            <a:r>
              <a:rPr lang="en-GB" sz="1800" b="1" dirty="0">
                <a:solidFill>
                  <a:prstClr val="black"/>
                </a:solidFill>
                <a:latin typeface="Arial" pitchFamily="34" charset="0"/>
                <a:cs typeface="Arial" pitchFamily="34" charset="0"/>
              </a:rPr>
              <a:t>distal convoluted tubule</a:t>
            </a:r>
          </a:p>
          <a:p>
            <a:pPr lvl="0" defTabSz="914400">
              <a:lnSpc>
                <a:spcPct val="100000"/>
              </a:lnSpc>
              <a:buNone/>
            </a:pPr>
            <a:r>
              <a:rPr lang="en-GB" dirty="0">
                <a:solidFill>
                  <a:prstClr val="black"/>
                </a:solidFill>
                <a:latin typeface="Arial" pitchFamily="34" charset="0"/>
                <a:cs typeface="Arial" pitchFamily="34" charset="0"/>
              </a:rPr>
              <a:t>     before joining a </a:t>
            </a:r>
            <a:r>
              <a:rPr lang="en-GB" b="1" dirty="0">
                <a:solidFill>
                  <a:prstClr val="black"/>
                </a:solidFill>
                <a:latin typeface="Arial" pitchFamily="34" charset="0"/>
                <a:cs typeface="Arial" pitchFamily="34" charset="0"/>
              </a:rPr>
              <a:t>collecting </a:t>
            </a:r>
            <a:r>
              <a:rPr lang="en-GB" b="1" dirty="0" smtClean="0">
                <a:solidFill>
                  <a:prstClr val="black"/>
                </a:solidFill>
                <a:latin typeface="Arial" pitchFamily="34" charset="0"/>
                <a:cs typeface="Arial" pitchFamily="34" charset="0"/>
              </a:rPr>
              <a:t>duct.</a:t>
            </a:r>
            <a:endParaRPr lang="en-GB" b="1" dirty="0">
              <a:solidFill>
                <a:prstClr val="black"/>
              </a:solidFill>
              <a:latin typeface="Arial" pitchFamily="34" charset="0"/>
              <a:cs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5"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sp>
        <p:nvSpPr>
          <p:cNvPr id="6"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1137635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single nephron</a:t>
            </a:r>
          </a:p>
        </p:txBody>
      </p:sp>
      <p:sp>
        <p:nvSpPr>
          <p:cNvPr id="7" name="Rectangle 6"/>
          <p:cNvSpPr/>
          <p:nvPr/>
        </p:nvSpPr>
        <p:spPr>
          <a:xfrm>
            <a:off x="1619672" y="2060848"/>
            <a:ext cx="360040" cy="108012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 name="Date Placeholder 2"/>
          <p:cNvSpPr txBox="1">
            <a:spLocks/>
          </p:cNvSpPr>
          <p:nvPr/>
        </p:nvSpPr>
        <p:spPr>
          <a:xfrm>
            <a:off x="540000" y="6641010"/>
            <a:ext cx="1339600" cy="123246"/>
          </a:xfrm>
          <a:prstGeom prst="rect">
            <a:avLst/>
          </a:prstGeom>
        </p:spPr>
        <p:txBody>
          <a:bodyPr vert="horz" lIns="0" tIns="0" rIns="0" bIns="0" rtlCol="0" anchor="t" anchorCtr="0"/>
          <a:lstStyle>
            <a:defPPr>
              <a:defRPr lang="en-US"/>
            </a:defPPr>
            <a:lvl1pPr marL="0" algn="l"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Version 1.0</a:t>
            </a:r>
            <a:endParaRPr lang="en-US" dirty="0"/>
          </a:p>
        </p:txBody>
      </p:sp>
      <p:pic>
        <p:nvPicPr>
          <p:cNvPr id="11" name="Content Placeholder 8"/>
          <p:cNvPicPr>
            <a:picLocks/>
          </p:cNvPicPr>
          <p:nvPr/>
        </p:nvPicPr>
        <p:blipFill rotWithShape="1">
          <a:blip r:embed="rId3"/>
          <a:srcRect l="6528" t="15803" r="9327" b="8290"/>
          <a:stretch/>
        </p:blipFill>
        <p:spPr bwMode="auto">
          <a:xfrm>
            <a:off x="1457324" y="1482581"/>
            <a:ext cx="6158381" cy="4297362"/>
          </a:xfrm>
          <a:prstGeom prst="rect">
            <a:avLst/>
          </a:prstGeom>
          <a:ln>
            <a:noFill/>
          </a:ln>
          <a:extLst>
            <a:ext uri="{53640926-AAD7-44D8-BBD7-CCE9431645EC}">
              <a14:shadowObscured xmlns:a14="http://schemas.microsoft.com/office/drawing/2010/main"/>
            </a:ext>
          </a:extLst>
        </p:spPr>
      </p:pic>
      <p:sp>
        <p:nvSpPr>
          <p:cNvPr id="12" name="Footer Placeholder 3"/>
          <p:cNvSpPr>
            <a:spLocks noGrp="1"/>
          </p:cNvSpPr>
          <p:nvPr>
            <p:ph type="ftr" sz="quarter" idx="10"/>
          </p:nvPr>
        </p:nvSpPr>
        <p:spPr>
          <a:xfrm>
            <a:off x="1879600" y="6617829"/>
            <a:ext cx="2775238" cy="241200"/>
          </a:xfrm>
        </p:spPr>
        <p:txBody>
          <a:bodyPr/>
          <a:lstStyle/>
          <a:p>
            <a:r>
              <a:rPr lang="en-US" dirty="0" smtClean="0"/>
              <a:t>Copyright © 2016 AQA and its licensors. All rights reserved.</a:t>
            </a:r>
            <a:endParaRPr lang="en-US" dirty="0"/>
          </a:p>
        </p:txBody>
      </p:sp>
    </p:spTree>
    <p:extLst>
      <p:ext uri="{BB962C8B-B14F-4D97-AF65-F5344CB8AC3E}">
        <p14:creationId xmlns:p14="http://schemas.microsoft.com/office/powerpoint/2010/main" val="1244901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AQA Presentation</Template>
  <TotalTime>432</TotalTime>
  <Words>2247</Words>
  <Application>Microsoft Office PowerPoint</Application>
  <PresentationFormat>On-screen Show (4:3)</PresentationFormat>
  <Paragraphs>236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AQA Presentation</vt:lpstr>
      <vt:lpstr>A-level Biology 3.6.4.3  Control of blood water potential</vt:lpstr>
      <vt:lpstr>What might happen if...</vt:lpstr>
      <vt:lpstr>Gains and losses of water in mammals</vt:lpstr>
      <vt:lpstr>Diuresis - terminology</vt:lpstr>
      <vt:lpstr>Formation of urine: an overview</vt:lpstr>
      <vt:lpstr>Control of water loss in the urine</vt:lpstr>
      <vt:lpstr>Overview of osmoregulation</vt:lpstr>
      <vt:lpstr>The role of the kidney</vt:lpstr>
      <vt:lpstr>A single nephron</vt:lpstr>
      <vt:lpstr>VS kidney showing a single nephron</vt:lpstr>
      <vt:lpstr>And the location of the kidneys</vt:lpstr>
      <vt:lpstr>Formation of glomerular filtrate</vt:lpstr>
      <vt:lpstr>Selective reabsorption in the proximal convoluted tubule</vt:lpstr>
      <vt:lpstr>Explain the advantage of the following</vt:lpstr>
      <vt:lpstr>The role of the loop of Henle </vt:lpstr>
      <vt:lpstr>The loop of Henle uses a counter-current mechanism</vt:lpstr>
      <vt:lpstr>The counter-current mechanism</vt:lpstr>
      <vt:lpstr>The role of the collecting ducts</vt:lpstr>
      <vt:lpstr>Reabsorption of water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2016-09-05T15:52:49Z</cp:lastPrinted>
  <dcterms:created xsi:type="dcterms:W3CDTF">2015-01-12T14:10:48Z</dcterms:created>
  <dcterms:modified xsi:type="dcterms:W3CDTF">2017-01-31T13:17:55Z</dcterms:modified>
</cp:coreProperties>
</file>