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3" r:id="rId2"/>
    <p:sldId id="274" r:id="rId3"/>
    <p:sldId id="262" r:id="rId4"/>
    <p:sldId id="275" r:id="rId5"/>
    <p:sldId id="260" r:id="rId6"/>
    <p:sldId id="282" r:id="rId7"/>
    <p:sldId id="283" r:id="rId8"/>
    <p:sldId id="281" r:id="rId9"/>
    <p:sldId id="284" r:id="rId10"/>
    <p:sldId id="285" r:id="rId11"/>
    <p:sldId id="286" r:id="rId12"/>
    <p:sldId id="279" r:id="rId13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2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80" y="-192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84572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262806" cy="968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A-LEVEL BIOLOGY</a:t>
            </a:r>
            <a:br>
              <a:rPr lang="en-US" sz="2400" dirty="0" smtClean="0"/>
            </a:br>
            <a:r>
              <a:rPr lang="en-US" sz="2400" dirty="0" smtClean="0"/>
              <a:t>3.8.2.2	 Epigenetic control of gene expression in eukaryotes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7345216" cy="378312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412878"/>
                </a:solidFill>
              </a:rPr>
              <a:t>To be used alongside AQA </a:t>
            </a:r>
            <a:r>
              <a:rPr lang="en-US" sz="1200" dirty="0" smtClean="0">
                <a:solidFill>
                  <a:srgbClr val="412878"/>
                </a:solidFill>
              </a:rPr>
              <a:t>A-level </a:t>
            </a:r>
            <a:r>
              <a:rPr lang="en-US" sz="1200" dirty="0">
                <a:solidFill>
                  <a:srgbClr val="412878"/>
                </a:solidFill>
              </a:rPr>
              <a:t>Biology </a:t>
            </a:r>
            <a:r>
              <a:rPr lang="en-US" sz="1200" dirty="0" smtClean="0">
                <a:solidFill>
                  <a:srgbClr val="412878"/>
                </a:solidFill>
              </a:rPr>
              <a:t>Epigenetic control of gene expression in eukaryotes teaching </a:t>
            </a:r>
            <a:r>
              <a:rPr lang="en-US" sz="1200" dirty="0">
                <a:solidFill>
                  <a:srgbClr val="412878"/>
                </a:solidFill>
              </a:rPr>
              <a:t>notes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880" y="6617829"/>
            <a:ext cx="297695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‘Tails’ on histone molecules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Histone molecules have side branches, or ‘tails’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These ‘tails’ contain the amino acid leucine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Leucine can be acetylated,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ie,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acetyl group (COCH</a:t>
            </a:r>
            <a:r>
              <a:rPr lang="en-GB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is transferred to it from acetylcoA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acetylated, the histones become more loosely packed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 of acetylation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060848"/>
            <a:ext cx="2876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2600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1988840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‘tail’ on histone molecule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DNA tightly wound around histone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romoter of target gene not accessible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histones tightly packed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005064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cetyl groups on histone ‘tails’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istones no longer tightly packed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romoter and target gene now accessible to  transcription factors and RNA polymerase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914" y="5746509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defTabSz="914400"/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Slide 8: Gene expression © Gunilla Elam/Science Photo 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Library. 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epigenetics?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3527" y="1215232"/>
            <a:ext cx="8069846" cy="48307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Epigenetics involves inheritable changes in gene function without changes to their DNA base sequences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These inheritable changes are caused by changes in the gene’s environment that inhibit transcription by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methylation of DNA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decreased acetylation of histones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nature of genes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Year 1, we defined a gene as a base sequence of DNA that codes for: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amino acid sequence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functional RNA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also learnt that a gene must be transcribed to produce mRNA in order for a polypeptide to be made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transcription factors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79600" y="6617829"/>
            <a:ext cx="2775238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540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2687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year we learnt that each gene is regulated by an upstream promoter region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28498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RNA polymerase is activated to transcribe a gene only when specific transcription factors bind to the gene’s promoter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 rotWithShape="1">
          <a:blip r:embed="rId2"/>
          <a:srcRect l="2056" t="19706" r="3036" b="61195"/>
          <a:stretch/>
        </p:blipFill>
        <p:spPr bwMode="auto">
          <a:xfrm>
            <a:off x="707566" y="1976646"/>
            <a:ext cx="8045450" cy="129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2"/>
          <a:srcRect l="2056" t="51905" r="3526" b="15651"/>
          <a:stretch/>
        </p:blipFill>
        <p:spPr bwMode="auto">
          <a:xfrm>
            <a:off x="1209800" y="4153803"/>
            <a:ext cx="7250632" cy="2108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0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 composition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2268" y="6617829"/>
            <a:ext cx="2932570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DNA nucleotide comprises :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deoxyribose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purine or pyrimidine base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phosphate group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humans,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3% of the cytosine bases are methylated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93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Methylation of cytosine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During DNA methylation, a methyl group (CH</a:t>
            </a:r>
            <a:r>
              <a: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is added to carbon atom 5 of a cytosine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residue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happens most commonly where cytosine is linked by a phosphodiester bond to a guanine base, represented as CpG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3317" t="34961" r="21276" b="23188"/>
          <a:stretch/>
        </p:blipFill>
        <p:spPr bwMode="auto">
          <a:xfrm>
            <a:off x="2415540" y="2471737"/>
            <a:ext cx="4312920" cy="191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Methylated CpG repeats ‘silence’ genes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32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Repeated CpG sequences are common in the DNA near gene promoters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presence of repeated CpG sequences near a gene promoter inhibits the activity of the enzyme RNA polymerase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a result, the affected gene cannot be transcribed – it is effectively silenced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779" y="6617829"/>
            <a:ext cx="2897059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 is wound around histones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3" y="1375182"/>
            <a:ext cx="7939063" cy="4348666"/>
          </a:xfrm>
        </p:spPr>
      </p:pic>
      <p:sp>
        <p:nvSpPr>
          <p:cNvPr id="13" name="TextBox 12"/>
          <p:cNvSpPr txBox="1"/>
          <p:nvPr/>
        </p:nvSpPr>
        <p:spPr>
          <a:xfrm>
            <a:off x="6729820" y="25873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</a:rPr>
              <a:t>DNA molecule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69580" y="2848003"/>
            <a:ext cx="2160240" cy="504056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82751" y="12876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</a:rPr>
              <a:t>histone molecule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62066" y="1472312"/>
            <a:ext cx="2020685" cy="629443"/>
          </a:xfrm>
          <a:prstGeom prst="line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‘winding’ may be tight or loose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4311" y="6617829"/>
            <a:ext cx="2790527" cy="241200"/>
          </a:xfrm>
        </p:spPr>
        <p:txBody>
          <a:bodyPr/>
          <a:lstStyle/>
          <a:p>
            <a:r>
              <a:rPr lang="en-US" dirty="0" smtClean="0"/>
              <a:t>Copyright © 2016 AQA and its licensors. All rights reserved.</a:t>
            </a:r>
            <a:endParaRPr lang="en-US" dirty="0"/>
          </a:p>
        </p:txBody>
      </p:sp>
      <p:pic>
        <p:nvPicPr>
          <p:cNvPr id="6" name="Content Placeholder 3" descr="http://www.sciencephoto.com/image/395082/530wm/C0097398-Chromatin_structure%2C_diagram-SPL.jpg"/>
          <p:cNvPicPr>
            <a:picLocks noGrp="1"/>
          </p:cNvPicPr>
          <p:nvPr>
            <p:ph idx="1"/>
          </p:nvPr>
        </p:nvPicPr>
        <p:blipFill>
          <a:blip r:embed="rId2" cstate="print"/>
          <a:srcRect t="72131"/>
          <a:stretch>
            <a:fillRect/>
          </a:stretch>
        </p:blipFill>
        <p:spPr bwMode="auto">
          <a:xfrm>
            <a:off x="1907704" y="2348880"/>
            <a:ext cx="51125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>
          <a:xfrm>
            <a:off x="3779912" y="3356992"/>
            <a:ext cx="1368152" cy="432048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56176" y="3573016"/>
            <a:ext cx="1152128" cy="1728192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9551" y="5445224"/>
            <a:ext cx="844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 ‘accessible’ to RNA polymerase                  Gene not ‘accessible’ to RNA polymerase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179674" y="3356992"/>
            <a:ext cx="655627" cy="1944216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745</TotalTime>
  <Words>584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AQA Presentation</vt:lpstr>
      <vt:lpstr>A-LEVEL BIOLOGY 3.8.2.2  Epigenetic control of gene expression in eukaryotes</vt:lpstr>
      <vt:lpstr>What is epigenetics?</vt:lpstr>
      <vt:lpstr>The nature of genes</vt:lpstr>
      <vt:lpstr>Genes and transcription factors</vt:lpstr>
      <vt:lpstr>DNA composition</vt:lpstr>
      <vt:lpstr>Methylation of cytosine</vt:lpstr>
      <vt:lpstr>Methylated CpG repeats ‘silence’ genes</vt:lpstr>
      <vt:lpstr>DNA is wound around histones</vt:lpstr>
      <vt:lpstr>The ‘winding’ may be tight or loose</vt:lpstr>
      <vt:lpstr>‘Tails’ on histone molecules</vt:lpstr>
      <vt:lpstr>The effect of acetylation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2016-09-06T07:34:55Z</cp:lastPrinted>
  <dcterms:created xsi:type="dcterms:W3CDTF">2015-01-12T14:10:48Z</dcterms:created>
  <dcterms:modified xsi:type="dcterms:W3CDTF">2016-09-08T07:16:28Z</dcterms:modified>
</cp:coreProperties>
</file>