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13"/>
  </p:notesMasterIdLst>
  <p:handoutMasterIdLst>
    <p:handoutMasterId r:id="rId14"/>
  </p:handoutMasterIdLst>
  <p:sldIdLst>
    <p:sldId id="428" r:id="rId2"/>
    <p:sldId id="442" r:id="rId3"/>
    <p:sldId id="443" r:id="rId4"/>
    <p:sldId id="453" r:id="rId5"/>
    <p:sldId id="445" r:id="rId6"/>
    <p:sldId id="446" r:id="rId7"/>
    <p:sldId id="447" r:id="rId8"/>
    <p:sldId id="448" r:id="rId9"/>
    <p:sldId id="450" r:id="rId10"/>
    <p:sldId id="451" r:id="rId11"/>
    <p:sldId id="452" r:id="rId12"/>
  </p:sldIdLst>
  <p:sldSz cx="9144000" cy="6858000" type="screen4x3"/>
  <p:notesSz cx="6669088" cy="9928225"/>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EA7201-C7C2-4A63-9295-7644362A053B}">
          <p14:sldIdLst>
            <p14:sldId id="428"/>
            <p14:sldId id="442"/>
            <p14:sldId id="443"/>
            <p14:sldId id="453"/>
            <p14:sldId id="445"/>
            <p14:sldId id="446"/>
            <p14:sldId id="447"/>
            <p14:sldId id="448"/>
            <p14:sldId id="450"/>
            <p14:sldId id="451"/>
            <p14:sldId id="452"/>
          </p14:sldIdLst>
        </p14:section>
      </p14:sectionLst>
    </p:ext>
    <p:ext uri="{EFAFB233-063F-42B5-8137-9DF3F51BA10A}">
      <p15:sldGuideLst xmlns:p15="http://schemas.microsoft.com/office/powerpoint/2012/main" xmlns="">
        <p15:guide id="1" orient="horz" pos="4077">
          <p15:clr>
            <a:srgbClr val="A4A3A4"/>
          </p15:clr>
        </p15:guide>
        <p15:guide id="2" orient="horz" pos="1080">
          <p15:clr>
            <a:srgbClr val="A4A3A4"/>
          </p15:clr>
        </p15:guide>
        <p15:guide id="3" orient="horz" pos="292">
          <p15:clr>
            <a:srgbClr val="A4A3A4"/>
          </p15:clr>
        </p15:guide>
        <p15:guide id="4" pos="328">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klin, Helen" initials="F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412878"/>
    <a:srgbClr val="C84B32"/>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3" autoAdjust="0"/>
    <p:restoredTop sz="91388" autoAdjust="0"/>
  </p:normalViewPr>
  <p:slideViewPr>
    <p:cSldViewPr snapToGrid="0" snapToObjects="1" showGuides="1">
      <p:cViewPr varScale="1">
        <p:scale>
          <a:sx n="134" d="100"/>
          <a:sy n="134" d="100"/>
        </p:scale>
        <p:origin x="-1164" y="-78"/>
      </p:cViewPr>
      <p:guideLst>
        <p:guide orient="horz" pos="4077"/>
        <p:guide orient="horz" pos="1080"/>
        <p:guide orient="horz" pos="292"/>
        <p:guide pos="32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692"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7608" y="0"/>
            <a:ext cx="2889938" cy="496411"/>
          </a:xfrm>
          <a:prstGeom prst="rect">
            <a:avLst/>
          </a:prstGeom>
        </p:spPr>
        <p:txBody>
          <a:bodyPr vert="horz" lIns="91440" tIns="45720" rIns="91440" bIns="45720" rtlCol="0"/>
          <a:lstStyle>
            <a:lvl1pPr algn="r">
              <a:defRPr sz="1200"/>
            </a:lvl1pPr>
          </a:lstStyle>
          <a:p>
            <a:fld id="{ADA457E0-B7E6-E24E-BA12-0ABEC3185120}" type="datetimeFigureOut">
              <a:rPr lang="en-US" smtClean="0"/>
              <a:pPr/>
              <a:t>4/26/2017</a:t>
            </a:fld>
            <a:endParaRPr lang="en-US" dirty="0"/>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8" y="9430091"/>
            <a:ext cx="2889938" cy="496411"/>
          </a:xfrm>
          <a:prstGeom prst="rect">
            <a:avLst/>
          </a:prstGeom>
        </p:spPr>
        <p:txBody>
          <a:bodyPr vert="horz" lIns="91440" tIns="45720" rIns="91440" bIns="45720" rtlCol="0" anchor="b"/>
          <a:lstStyle>
            <a:lvl1pPr algn="r">
              <a:defRPr sz="1200"/>
            </a:lvl1pPr>
          </a:lstStyle>
          <a:p>
            <a:fld id="{E188A59E-FE67-3043-A00A-EF9E0FCBDE40}" type="slidenum">
              <a:rPr lang="en-US" smtClean="0"/>
              <a:pPr/>
              <a:t>‹#›</a:t>
            </a:fld>
            <a:endParaRPr lang="en-US" dirty="0"/>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8" y="0"/>
            <a:ext cx="2889938" cy="496411"/>
          </a:xfrm>
          <a:prstGeom prst="rect">
            <a:avLst/>
          </a:prstGeom>
        </p:spPr>
        <p:txBody>
          <a:bodyPr vert="horz" lIns="91440" tIns="45720" rIns="91440" bIns="45720" rtlCol="0"/>
          <a:lstStyle>
            <a:lvl1pPr algn="r">
              <a:defRPr sz="1200"/>
            </a:lvl1pPr>
          </a:lstStyle>
          <a:p>
            <a:fld id="{538A8347-8DF1-B348-8F41-6E1345D82D34}" type="datetimeFigureOut">
              <a:rPr lang="en-US" smtClean="0"/>
              <a:pPr/>
              <a:t>4/26/2017</a:t>
            </a:fld>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8" y="9430091"/>
            <a:ext cx="2889938" cy="496411"/>
          </a:xfrm>
          <a:prstGeom prst="rect">
            <a:avLst/>
          </a:prstGeom>
        </p:spPr>
        <p:txBody>
          <a:bodyPr vert="horz" lIns="91440" tIns="45720" rIns="91440" bIns="45720" rtlCol="0" anchor="b"/>
          <a:lstStyle>
            <a:lvl1pPr algn="r">
              <a:defRPr sz="1200"/>
            </a:lvl1pPr>
          </a:lstStyle>
          <a:p>
            <a:fld id="{D3A5C70C-4F3D-A24C-BE6B-90E4410CB343}" type="slidenum">
              <a:rPr lang="en-US" smtClean="0"/>
              <a:pPr/>
              <a:t>‹#›</a:t>
            </a:fld>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2</a:t>
            </a:fld>
            <a:endParaRPr lang="en-GB" dirty="0"/>
          </a:p>
        </p:txBody>
      </p:sp>
    </p:spTree>
    <p:extLst>
      <p:ext uri="{BB962C8B-B14F-4D97-AF65-F5344CB8AC3E}">
        <p14:creationId xmlns:p14="http://schemas.microsoft.com/office/powerpoint/2010/main" val="423070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3</a:t>
            </a:fld>
            <a:endParaRPr lang="en-GB" dirty="0"/>
          </a:p>
        </p:txBody>
      </p:sp>
    </p:spTree>
    <p:extLst>
      <p:ext uri="{BB962C8B-B14F-4D97-AF65-F5344CB8AC3E}">
        <p14:creationId xmlns:p14="http://schemas.microsoft.com/office/powerpoint/2010/main" val="133381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4</a:t>
            </a:fld>
            <a:endParaRPr lang="en-GB" dirty="0"/>
          </a:p>
        </p:txBody>
      </p:sp>
    </p:spTree>
    <p:extLst>
      <p:ext uri="{BB962C8B-B14F-4D97-AF65-F5344CB8AC3E}">
        <p14:creationId xmlns:p14="http://schemas.microsoft.com/office/powerpoint/2010/main" val="133381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A5C70C-4F3D-A24C-BE6B-90E4410CB343}" type="slidenum">
              <a:rPr lang="en-US" smtClean="0"/>
              <a:pPr/>
              <a:t>5</a:t>
            </a:fld>
            <a:endParaRPr lang="en-US" dirty="0"/>
          </a:p>
        </p:txBody>
      </p:sp>
    </p:spTree>
    <p:extLst>
      <p:ext uri="{BB962C8B-B14F-4D97-AF65-F5344CB8AC3E}">
        <p14:creationId xmlns:p14="http://schemas.microsoft.com/office/powerpoint/2010/main" val="356296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Attach guidance for examiners</a:t>
            </a:r>
          </a:p>
          <a:p>
            <a:endParaRPr lang="en-GB" baseline="0"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8</a:t>
            </a:fld>
            <a:endParaRPr lang="en-GB" dirty="0"/>
          </a:p>
        </p:txBody>
      </p:sp>
    </p:spTree>
    <p:extLst>
      <p:ext uri="{BB962C8B-B14F-4D97-AF65-F5344CB8AC3E}">
        <p14:creationId xmlns:p14="http://schemas.microsoft.com/office/powerpoint/2010/main" val="81052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9</a:t>
            </a:fld>
            <a:endParaRPr lang="en-GB" dirty="0"/>
          </a:p>
        </p:txBody>
      </p:sp>
    </p:spTree>
    <p:extLst>
      <p:ext uri="{BB962C8B-B14F-4D97-AF65-F5344CB8AC3E}">
        <p14:creationId xmlns:p14="http://schemas.microsoft.com/office/powerpoint/2010/main" val="2698789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10</a:t>
            </a:fld>
            <a:endParaRPr lang="en-GB" dirty="0"/>
          </a:p>
        </p:txBody>
      </p:sp>
    </p:spTree>
    <p:extLst>
      <p:ext uri="{BB962C8B-B14F-4D97-AF65-F5344CB8AC3E}">
        <p14:creationId xmlns:p14="http://schemas.microsoft.com/office/powerpoint/2010/main" val="347328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11</a:t>
            </a:fld>
            <a:endParaRPr lang="en-GB" dirty="0"/>
          </a:p>
        </p:txBody>
      </p:sp>
    </p:spTree>
    <p:extLst>
      <p:ext uri="{BB962C8B-B14F-4D97-AF65-F5344CB8AC3E}">
        <p14:creationId xmlns:p14="http://schemas.microsoft.com/office/powerpoint/2010/main" val="3473289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Rectangle 11"/>
          <p:cNvSpPr/>
          <p:nvPr/>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t>Copyright © AQA and its licensors. All rights reserved.</a:t>
            </a:r>
            <a:endParaRPr lang="en-US" dirty="0"/>
          </a:p>
        </p:txBody>
      </p:sp>
      <p:cxnSp>
        <p:nvCxnSpPr>
          <p:cNvPr id="10" name="Straight Connector 9"/>
          <p:cNvCxnSpPr/>
          <p:nvPr/>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dirty="0" smtClean="0"/>
              <a:t>x of x</a:t>
            </a:r>
          </a:p>
          <a:p>
            <a:r>
              <a:rPr lang="en-US" dirty="0" smtClean="0"/>
              <a:t>Version 3.0</a:t>
            </a:r>
            <a:endParaRPr lang="en-US" dirty="0"/>
          </a:p>
        </p:txBody>
      </p:sp>
      <p:pic>
        <p:nvPicPr>
          <p:cNvPr id="7" name="Picture 6" descr="AQA_New_logo_no_strapline_RGB_1.5cm_deep.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
        <p:nvSpPr>
          <p:cNvPr id="14" name="Rectangle 13"/>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AQA_New_logo_no_strapline_RGB_1.5cm_dee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t>Copyright © AQA and its licensors. All rights reserved.</a:t>
            </a: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dirty="0" smtClean="0"/>
              <a:t>x of x</a:t>
            </a:r>
          </a:p>
          <a:p>
            <a:r>
              <a:rPr lang="en-US" dirty="0" smtClean="0"/>
              <a:t>Version 3.0</a:t>
            </a:r>
            <a:endParaRPr lang="en-US" dirty="0"/>
          </a:p>
        </p:txBody>
      </p:sp>
      <p:pic>
        <p:nvPicPr>
          <p:cNvPr id="7" name="Picture 6" descr="AQA_New_logo_no_strapline_RGB_1.5cm_dee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dirty="0" smtClean="0"/>
              <a:t>x of x 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00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dirty="0" smtClean="0"/>
              <a:t>x of x 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00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344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Date Placeholder 3"/>
          <p:cNvSpPr>
            <a:spLocks noGrp="1"/>
          </p:cNvSpPr>
          <p:nvPr>
            <p:ph type="dt" sz="half" idx="11"/>
          </p:nvPr>
        </p:nvSpPr>
        <p:spPr/>
        <p:txBody>
          <a:bodyPr/>
          <a:lstStyle/>
          <a:p>
            <a:r>
              <a:rPr lang="en-US" dirty="0" smtClean="0"/>
              <a:t>x of x</a:t>
            </a:r>
          </a:p>
          <a:p>
            <a:r>
              <a:rPr lang="en-US" dirty="0" smtClean="0"/>
              <a:t>Version 3.0</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dirty="0" smtClean="0"/>
              <a:t>x of x</a:t>
            </a:r>
          </a:p>
          <a:p>
            <a:r>
              <a:rPr lang="en-US" dirty="0" smtClean="0"/>
              <a:t>Version 3.0</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QA_New_logo_no_strapline_RGB_1.5cm_dee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9" name="Rectangle 8"/>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324124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344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Date Placeholder 3"/>
          <p:cNvSpPr>
            <a:spLocks noGrp="1"/>
          </p:cNvSpPr>
          <p:nvPr>
            <p:ph type="dt" sz="half" idx="11"/>
          </p:nvPr>
        </p:nvSpPr>
        <p:spPr/>
        <p:txBody>
          <a:bodyPr/>
          <a:lstStyle/>
          <a:p>
            <a:r>
              <a:rPr lang="en-US" dirty="0" smtClean="0"/>
              <a:t>x of x</a:t>
            </a:r>
          </a:p>
          <a:p>
            <a:r>
              <a:rPr lang="en-US" dirty="0" smtClean="0"/>
              <a:t>Version 3.0</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6" name="Date Placeholder 3"/>
          <p:cNvSpPr>
            <a:spLocks noGrp="1"/>
          </p:cNvSpPr>
          <p:nvPr>
            <p:ph type="dt" sz="half" idx="12"/>
          </p:nvPr>
        </p:nvSpPr>
        <p:spPr>
          <a:xfrm>
            <a:off x="540000" y="6458400"/>
            <a:ext cx="1339600" cy="365125"/>
          </a:xfrm>
        </p:spPr>
        <p:txBody>
          <a:bodyPr/>
          <a:lstStyle>
            <a:lvl1pPr>
              <a:defRPr>
                <a:solidFill>
                  <a:schemeClr val="tx1"/>
                </a:solidFill>
              </a:defRPr>
            </a:lvl1pPr>
          </a:lstStyle>
          <a:p>
            <a:r>
              <a:rPr lang="en-US" dirty="0" smtClean="0"/>
              <a:t>x of x</a:t>
            </a:r>
          </a:p>
          <a:p>
            <a:r>
              <a:rPr lang="en-US" dirty="0" smtClean="0"/>
              <a:t>Version 3.0</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7" name="Date Placeholder 3"/>
          <p:cNvSpPr>
            <a:spLocks noGrp="1"/>
          </p:cNvSpPr>
          <p:nvPr>
            <p:ph type="dt" sz="half" idx="12"/>
          </p:nvPr>
        </p:nvSpPr>
        <p:spPr>
          <a:xfrm>
            <a:off x="540000" y="6458400"/>
            <a:ext cx="1339600" cy="365125"/>
          </a:xfrm>
        </p:spPr>
        <p:txBody>
          <a:bodyPr/>
          <a:lstStyle/>
          <a:p>
            <a:r>
              <a:rPr lang="en-US" dirty="0" smtClean="0"/>
              <a:t>x of x</a:t>
            </a:r>
          </a:p>
          <a:p>
            <a:r>
              <a:rPr lang="en-US" dirty="0" smtClean="0"/>
              <a:t>Version 3.0</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16" name="Rectangle 15"/>
          <p:cNvSpPr/>
          <p:nvPr/>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dirty="0" smtClean="0"/>
              <a:t>x of x</a:t>
            </a:r>
          </a:p>
          <a:p>
            <a:r>
              <a:rPr lang="en-US" dirty="0" smtClean="0"/>
              <a:t>Version 3.0</a:t>
            </a:r>
            <a:endParaRPr lang="en-US" dirty="0"/>
          </a:p>
        </p:txBody>
      </p:sp>
      <p:sp>
        <p:nvSpPr>
          <p:cNvPr id="2" name="Rectangle 1"/>
          <p:cNvSpPr/>
          <p:nvPr/>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QA_New_logo_no_strapline_RGB_1.5cm_deep.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
        <p:nvSpPr>
          <p:cNvPr id="10" name="Rectangle 9"/>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AQA_New_logo_no_strapline_RGB_1.5cm_dee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dirty="0" smtClean="0"/>
              <a:t>x of x</a:t>
            </a:r>
          </a:p>
          <a:p>
            <a:r>
              <a:rPr lang="en-US" dirty="0"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458400"/>
            <a:ext cx="1339600" cy="365125"/>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r>
              <a:rPr lang="en-US" dirty="0" smtClean="0"/>
              <a:t>x of x </a:t>
            </a:r>
          </a:p>
          <a:p>
            <a:r>
              <a:rPr lang="en-US" dirty="0" smtClean="0"/>
              <a:t>Version 3.0</a:t>
            </a:r>
            <a:endParaRPr lang="en-US" dirty="0"/>
          </a:p>
        </p:txBody>
      </p:sp>
      <p:pic>
        <p:nvPicPr>
          <p:cNvPr id="8" name="Picture 7" descr="AQA_New_logo_20mm_no_strapline_RGB.png"/>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61" r:id="rId18"/>
    <p:sldLayoutId id="2147483666" r:id="rId19"/>
    <p:sldLayoutId id="2147483677" r:id="rId20"/>
    <p:sldLayoutId id="2147483668" r:id="rId21"/>
    <p:sldLayoutId id="2147483667" r:id="rId22"/>
    <p:sldLayoutId id="2147483665" r:id="rId23"/>
    <p:sldLayoutId id="2147483678" r:id="rId24"/>
    <p:sldLayoutId id="2147483669" r:id="rId25"/>
    <p:sldLayoutId id="2147483670" r:id="rId26"/>
    <p:sldLayoutId id="2147483671" r:id="rId27"/>
    <p:sldLayoutId id="2147483672" r:id="rId28"/>
    <p:sldLayoutId id="2147483674" r:id="rId29"/>
    <p:sldLayoutId id="2147483673" r:id="rId30"/>
    <p:sldLayoutId id="2147483675" r:id="rId31"/>
    <p:sldLayoutId id="2147483676" r:id="rId32"/>
    <p:sldLayoutId id="2147483733" r:id="rId33"/>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25824" y="1303334"/>
            <a:ext cx="4974753" cy="968675"/>
          </a:xfrm>
        </p:spPr>
        <p:txBody>
          <a:bodyPr/>
          <a:lstStyle/>
          <a:p>
            <a:r>
              <a:rPr lang="en-GB" dirty="0" smtClean="0"/>
              <a:t>AS/A-level Biology essay</a:t>
            </a:r>
            <a:r>
              <a:rPr lang="en-GB" dirty="0" smtClean="0"/>
              <a:t> </a:t>
            </a:r>
            <a:r>
              <a:rPr lang="en-GB" dirty="0" smtClean="0"/>
              <a:t>training </a:t>
            </a:r>
            <a:r>
              <a:rPr lang="en-GB" dirty="0" smtClean="0"/>
              <a:t>materials</a:t>
            </a:r>
            <a:endParaRPr lang="en-GB" dirty="0"/>
          </a:p>
        </p:txBody>
      </p:sp>
      <p:sp>
        <p:nvSpPr>
          <p:cNvPr id="6" name="Subtitle 5"/>
          <p:cNvSpPr>
            <a:spLocks noGrp="1"/>
          </p:cNvSpPr>
          <p:nvPr>
            <p:ph type="subTitle" idx="1"/>
          </p:nvPr>
        </p:nvSpPr>
        <p:spPr/>
        <p:txBody>
          <a:bodyPr/>
          <a:lstStyle/>
          <a:p>
            <a:r>
              <a:rPr lang="en-GB" dirty="0" smtClean="0"/>
              <a:t>April 2017</a:t>
            </a:r>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427"/>
          <a:stretch/>
        </p:blipFill>
        <p:spPr>
          <a:xfrm rot="16200000">
            <a:off x="4693602" y="2439919"/>
            <a:ext cx="4498102" cy="3275862"/>
          </a:xfrm>
          <a:prstGeom prst="rect">
            <a:avLst/>
          </a:prstGeom>
        </p:spPr>
      </p:pic>
    </p:spTree>
    <p:extLst>
      <p:ext uri="{BB962C8B-B14F-4D97-AF65-F5344CB8AC3E}">
        <p14:creationId xmlns:p14="http://schemas.microsoft.com/office/powerpoint/2010/main" val="184534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Preparing students for the essay</a:t>
            </a:r>
            <a:endParaRPr lang="en-GB" dirty="0"/>
          </a:p>
        </p:txBody>
      </p:sp>
      <p:sp>
        <p:nvSpPr>
          <p:cNvPr id="9" name="Content Placeholder 8"/>
          <p:cNvSpPr>
            <a:spLocks noGrp="1"/>
          </p:cNvSpPr>
          <p:nvPr>
            <p:ph sz="quarter" idx="12"/>
          </p:nvPr>
        </p:nvSpPr>
        <p:spPr>
          <a:xfrm>
            <a:off x="540000" y="1339273"/>
            <a:ext cx="8046000" cy="4798727"/>
          </a:xfrm>
        </p:spPr>
        <p:txBody>
          <a:bodyPr/>
          <a:lstStyle/>
          <a:p>
            <a:r>
              <a:rPr lang="en-GB" b="1" dirty="0" smtClean="0"/>
              <a:t>Theme/idea</a:t>
            </a:r>
            <a:r>
              <a:rPr lang="en-GB" dirty="0" smtClean="0"/>
              <a:t> </a:t>
            </a:r>
            <a:r>
              <a:rPr lang="en-GB" dirty="0"/>
              <a:t>– the </a:t>
            </a:r>
            <a:r>
              <a:rPr lang="en-GB" b="1" dirty="0"/>
              <a:t>role</a:t>
            </a:r>
            <a:r>
              <a:rPr lang="en-GB" dirty="0"/>
              <a:t> of membranes in processes – </a:t>
            </a:r>
            <a:r>
              <a:rPr lang="en-GB" b="1" dirty="0"/>
              <a:t>not</a:t>
            </a:r>
            <a:r>
              <a:rPr lang="en-GB" dirty="0"/>
              <a:t> </a:t>
            </a:r>
            <a:r>
              <a:rPr lang="en-GB" b="1" dirty="0"/>
              <a:t>just</a:t>
            </a:r>
            <a:r>
              <a:rPr lang="en-GB" dirty="0"/>
              <a:t> processes that involve membranes.</a:t>
            </a:r>
          </a:p>
          <a:p>
            <a:pPr marL="360363" indent="-360363">
              <a:buClrTx/>
            </a:pPr>
            <a:endParaRPr lang="en-GB" sz="1200" dirty="0">
              <a:solidFill>
                <a:srgbClr val="FF0000"/>
              </a:solidFill>
            </a:endParaRPr>
          </a:p>
          <a:p>
            <a:pPr marL="360363" indent="-360363">
              <a:buClrTx/>
            </a:pPr>
            <a:r>
              <a:rPr lang="en-GB" dirty="0"/>
              <a:t>Suitable topics – </a:t>
            </a:r>
            <a:r>
              <a:rPr lang="en-GB" dirty="0" err="1"/>
              <a:t>eg</a:t>
            </a:r>
            <a:r>
              <a:rPr lang="en-GB" dirty="0"/>
              <a:t> transport across membranes, protein synthesis, immune response, exchange surfaces, photosynthesis, respiration, receptors (in various topics such as insulin action), neurones, synapses, muscle contraction.</a:t>
            </a:r>
          </a:p>
          <a:p>
            <a:pPr marL="0" indent="0">
              <a:buClrTx/>
              <a:buNone/>
            </a:pPr>
            <a:endParaRPr lang="en-GB" sz="1200" dirty="0"/>
          </a:p>
          <a:p>
            <a:pPr marL="360363" indent="-360363">
              <a:buClrTx/>
            </a:pPr>
            <a:r>
              <a:rPr lang="en-GB" dirty="0"/>
              <a:t>Take one example – </a:t>
            </a:r>
            <a:r>
              <a:rPr lang="en-GB" dirty="0" smtClean="0"/>
              <a:t>photosynthesis</a:t>
            </a:r>
            <a:r>
              <a:rPr lang="en-GB" dirty="0"/>
              <a:t>:</a:t>
            </a:r>
            <a:endParaRPr lang="en-GB" sz="1200" dirty="0"/>
          </a:p>
          <a:p>
            <a:pPr marL="760413" lvl="1" indent="-360363">
              <a:buFont typeface="Arial" pitchFamily="34" charset="0"/>
              <a:buChar char="•"/>
            </a:pPr>
            <a:r>
              <a:rPr lang="en-GB" sz="1800" dirty="0"/>
              <a:t>Weaker answers will focus on all of photosynthesis – as a process involving membranes – perhaps mention membranes in </a:t>
            </a:r>
            <a:r>
              <a:rPr lang="en-GB" sz="1800" dirty="0" smtClean="0"/>
              <a:t>chloroplasts.</a:t>
            </a:r>
            <a:endParaRPr lang="en-GB" sz="1800" dirty="0"/>
          </a:p>
          <a:p>
            <a:pPr marL="760413" lvl="1" indent="-360363">
              <a:buFont typeface="Arial" pitchFamily="34" charset="0"/>
              <a:buChar char="•"/>
            </a:pPr>
            <a:r>
              <a:rPr lang="en-GB" sz="1800" dirty="0"/>
              <a:t>Good answers will focus on thylakoid membranes in the chloroplast and the roles of components of these membranes in holding pigments, components of the electron transfer chain, ATP synthase and the membrane as a barrier allowing maintenance of a proton gradient – and, perhaps, role of membranes in maintaining the special chemical environment inside chloroplasts.</a:t>
            </a:r>
          </a:p>
          <a:p>
            <a:pPr marL="0" indent="0">
              <a:buNone/>
            </a:pPr>
            <a:endParaRPr lang="en-GB" dirty="0"/>
          </a:p>
          <a:p>
            <a:endParaRPr lang="en-GB" dirty="0"/>
          </a:p>
          <a:p>
            <a:pPr marL="0" indent="0">
              <a:buNone/>
            </a:pPr>
            <a:endParaRPr lang="en-GB" dirty="0"/>
          </a:p>
          <a:p>
            <a:pPr marL="0" indent="0">
              <a:buNone/>
            </a:pPr>
            <a:endParaRPr lang="en-US" dirty="0"/>
          </a:p>
          <a:p>
            <a:endParaRPr lang="en-GB" dirty="0"/>
          </a:p>
        </p:txBody>
      </p:sp>
      <p:sp>
        <p:nvSpPr>
          <p:cNvPr id="4" name="Text Placeholder 6"/>
          <p:cNvSpPr txBox="1">
            <a:spLocks/>
          </p:cNvSpPr>
          <p:nvPr/>
        </p:nvSpPr>
        <p:spPr>
          <a:xfrm>
            <a:off x="477149" y="1622298"/>
            <a:ext cx="8422931"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60363" indent="-360363">
              <a:buClrTx/>
            </a:pPr>
            <a:endParaRPr lang="en-GB" sz="1200" dirty="0" smtClean="0"/>
          </a:p>
          <a:p>
            <a:pPr marL="360363" indent="-360363">
              <a:buClrTx/>
              <a:buNone/>
            </a:pPr>
            <a:endParaRPr lang="en-GB" sz="1800" dirty="0">
              <a:solidFill>
                <a:srgbClr val="FF0000"/>
              </a:solidFill>
            </a:endParaRPr>
          </a:p>
          <a:p>
            <a:pPr marL="0" indent="0">
              <a:buNone/>
            </a:pPr>
            <a:endParaRPr lang="en-GB" sz="1800" dirty="0"/>
          </a:p>
          <a:p>
            <a:endParaRPr lang="en-GB" sz="1800" dirty="0"/>
          </a:p>
          <a:p>
            <a:pPr marL="0" indent="0">
              <a:buNone/>
            </a:pPr>
            <a:endParaRPr lang="en-GB" dirty="0"/>
          </a:p>
          <a:p>
            <a:pPr marL="0" indent="0">
              <a:buNone/>
            </a:pPr>
            <a:endParaRPr lang="en-US" dirty="0" smtClean="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6"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pPr/>
              <a:t>10</a:t>
            </a:fld>
            <a:endParaRPr lang="en-GB" dirty="0"/>
          </a:p>
        </p:txBody>
      </p:sp>
    </p:spTree>
    <p:extLst>
      <p:ext uri="{BB962C8B-B14F-4D97-AF65-F5344CB8AC3E}">
        <p14:creationId xmlns:p14="http://schemas.microsoft.com/office/powerpoint/2010/main" val="2408681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1674"/>
            <a:ext cx="8045200" cy="650640"/>
          </a:xfrm>
        </p:spPr>
        <p:txBody>
          <a:bodyPr/>
          <a:lstStyle/>
          <a:p>
            <a:r>
              <a:rPr lang="en-GB" dirty="0" smtClean="0"/>
              <a:t>Examples of what teachers can do to prepare their students</a:t>
            </a:r>
            <a:endParaRPr lang="en-GB" dirty="0"/>
          </a:p>
        </p:txBody>
      </p:sp>
      <p:sp>
        <p:nvSpPr>
          <p:cNvPr id="9" name="Content Placeholder 8"/>
          <p:cNvSpPr>
            <a:spLocks noGrp="1"/>
          </p:cNvSpPr>
          <p:nvPr>
            <p:ph sz="quarter" idx="12"/>
          </p:nvPr>
        </p:nvSpPr>
        <p:spPr>
          <a:xfrm>
            <a:off x="540000" y="1403927"/>
            <a:ext cx="8046000" cy="4734073"/>
          </a:xfrm>
        </p:spPr>
        <p:txBody>
          <a:bodyPr/>
          <a:lstStyle/>
          <a:p>
            <a:r>
              <a:rPr lang="en-GB" dirty="0" smtClean="0"/>
              <a:t>At the end of each topic, make links to other topics to encourage answers to the essay question to become more synoptic.</a:t>
            </a:r>
          </a:p>
          <a:p>
            <a:endParaRPr lang="en-GB" dirty="0" smtClean="0"/>
          </a:p>
          <a:p>
            <a:r>
              <a:rPr lang="en-GB" dirty="0" smtClean="0"/>
              <a:t>Regularly give students an essay title. Ask them to list the topics that could be written about for that title.</a:t>
            </a:r>
          </a:p>
          <a:p>
            <a:endParaRPr lang="en-GB" dirty="0" smtClean="0"/>
          </a:p>
          <a:p>
            <a:r>
              <a:rPr lang="en-GB" dirty="0" smtClean="0"/>
              <a:t>Draw mind maps with students showing the topics that could be linked to an essay title and the links between them.</a:t>
            </a:r>
          </a:p>
          <a:p>
            <a:endParaRPr lang="en-GB" dirty="0" smtClean="0"/>
          </a:p>
          <a:p>
            <a:r>
              <a:rPr lang="en-GB" dirty="0" smtClean="0"/>
              <a:t>At the end of teaching each topic, give a series of essay titles and ask students to write a paragraph on the topic and how it links to that title. </a:t>
            </a:r>
          </a:p>
          <a:p>
            <a:endParaRPr lang="en-GB" dirty="0" smtClean="0"/>
          </a:p>
          <a:p>
            <a:r>
              <a:rPr lang="en-GB" dirty="0" smtClean="0"/>
              <a:t>Students write essays and peer-assess each others’ work.</a:t>
            </a:r>
          </a:p>
          <a:p>
            <a:endParaRPr lang="en-GB" dirty="0" smtClean="0"/>
          </a:p>
          <a:p>
            <a:r>
              <a:rPr lang="en-GB" dirty="0" smtClean="0"/>
              <a:t>Remember, students should include 5 – 6 topics in the essay, and the essay should take about 40 minutes to write.</a:t>
            </a:r>
          </a:p>
          <a:p>
            <a:endParaRPr lang="en-GB" dirty="0" smtClean="0"/>
          </a:p>
          <a:p>
            <a:endParaRPr lang="en-GB" dirty="0" smtClean="0"/>
          </a:p>
          <a:p>
            <a:endParaRPr lang="en-GB" dirty="0" smtClean="0"/>
          </a:p>
          <a:p>
            <a:endParaRPr lang="en-US" dirty="0" smtClean="0"/>
          </a:p>
          <a:p>
            <a:endParaRPr lang="en-GB" dirty="0"/>
          </a:p>
        </p:txBody>
      </p:sp>
      <p:sp>
        <p:nvSpPr>
          <p:cNvPr id="4" name="Text Placeholder 6"/>
          <p:cNvSpPr txBox="1">
            <a:spLocks/>
          </p:cNvSpPr>
          <p:nvPr/>
        </p:nvSpPr>
        <p:spPr>
          <a:xfrm>
            <a:off x="448574" y="1622298"/>
            <a:ext cx="8422931"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endParaRPr lang="en-GB" sz="1800" dirty="0"/>
          </a:p>
          <a:p>
            <a:pPr marL="0" indent="0">
              <a:buNone/>
            </a:pPr>
            <a:endParaRPr lang="en-GB" dirty="0"/>
          </a:p>
          <a:p>
            <a:pPr marL="0" indent="0">
              <a:buNone/>
            </a:pPr>
            <a:endParaRPr lang="en-US" dirty="0" smtClean="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6"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4241775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essay is a synoptic exercise</a:t>
            </a:r>
            <a:endParaRPr lang="en-GB" dirty="0"/>
          </a:p>
        </p:txBody>
      </p:sp>
      <p:sp>
        <p:nvSpPr>
          <p:cNvPr id="8" name="Content Placeholder 7"/>
          <p:cNvSpPr>
            <a:spLocks noGrp="1"/>
          </p:cNvSpPr>
          <p:nvPr>
            <p:ph sz="quarter" idx="12"/>
          </p:nvPr>
        </p:nvSpPr>
        <p:spPr/>
        <p:txBody>
          <a:bodyPr/>
          <a:lstStyle/>
          <a:p>
            <a:pPr marL="360363" indent="-360363">
              <a:buClrTx/>
            </a:pPr>
            <a:r>
              <a:rPr lang="en-GB" dirty="0"/>
              <a:t>As in the </a:t>
            </a:r>
            <a:r>
              <a:rPr lang="en-GB" dirty="0" smtClean="0"/>
              <a:t>previous specification</a:t>
            </a:r>
            <a:r>
              <a:rPr lang="en-GB" dirty="0"/>
              <a:t>, BIOL5, </a:t>
            </a:r>
            <a:r>
              <a:rPr lang="en-GB" dirty="0" smtClean="0"/>
              <a:t>there is a </a:t>
            </a:r>
            <a:r>
              <a:rPr lang="en-GB" dirty="0"/>
              <a:t>free response essay addressing a theme in a title, with a choice from two titles (Paper 3).</a:t>
            </a:r>
          </a:p>
          <a:p>
            <a:pPr marL="360363" indent="-360363">
              <a:buClrTx/>
            </a:pPr>
            <a:endParaRPr lang="en-GB" dirty="0"/>
          </a:p>
          <a:p>
            <a:pPr marL="360363" indent="-360363">
              <a:buClrTx/>
            </a:pPr>
            <a:r>
              <a:rPr lang="en-GB" dirty="0"/>
              <a:t>The essay is designed to assess whether students can bring together material from a range of topics to illustrate and explain an important concept or idea.</a:t>
            </a:r>
          </a:p>
          <a:p>
            <a:pPr marL="360363" indent="-360363">
              <a:buClrTx/>
            </a:pPr>
            <a:endParaRPr lang="en-GB" dirty="0"/>
          </a:p>
          <a:p>
            <a:pPr marL="360363" indent="-360363">
              <a:buClrTx/>
            </a:pPr>
            <a:r>
              <a:rPr lang="en-GB" dirty="0"/>
              <a:t>The essay is </a:t>
            </a:r>
            <a:r>
              <a:rPr lang="en-GB" b="1" dirty="0"/>
              <a:t>not just a memory test </a:t>
            </a:r>
            <a:r>
              <a:rPr lang="en-GB" dirty="0"/>
              <a:t>of what a student knows – it is also a test of whether they have some understanding of what they have learnt and can apply what they know.</a:t>
            </a:r>
            <a:br>
              <a:rPr lang="en-GB" dirty="0"/>
            </a:br>
            <a:endParaRPr lang="en-GB" dirty="0"/>
          </a:p>
          <a:p>
            <a:pPr marL="360363" indent="-360363">
              <a:buClrTx/>
            </a:pPr>
            <a:r>
              <a:rPr lang="en-GB" dirty="0"/>
              <a:t>The essay will be </a:t>
            </a:r>
            <a:r>
              <a:rPr lang="en-GB" dirty="0" smtClean="0"/>
              <a:t>marked </a:t>
            </a:r>
            <a:r>
              <a:rPr lang="en-GB" dirty="0"/>
              <a:t>using a levels of response system. The demands for scientific content, breadth, relevance and scientific terminology are now found within each level. </a:t>
            </a:r>
          </a:p>
          <a:p>
            <a:pPr marL="0" indent="0">
              <a:buNone/>
            </a:pPr>
            <a:endParaRPr lang="en-GB"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5"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977905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we expect from students in the essay</a:t>
            </a:r>
            <a:endParaRPr lang="en-GB" dirty="0"/>
          </a:p>
        </p:txBody>
      </p:sp>
      <p:sp>
        <p:nvSpPr>
          <p:cNvPr id="9" name="Content Placeholder 8"/>
          <p:cNvSpPr>
            <a:spLocks noGrp="1"/>
          </p:cNvSpPr>
          <p:nvPr>
            <p:ph sz="quarter" idx="12"/>
          </p:nvPr>
        </p:nvSpPr>
        <p:spPr/>
        <p:txBody>
          <a:bodyPr/>
          <a:lstStyle/>
          <a:p>
            <a:r>
              <a:rPr lang="en-GB" dirty="0" smtClean="0"/>
              <a:t>To </a:t>
            </a:r>
            <a:r>
              <a:rPr lang="en-GB" dirty="0"/>
              <a:t>identify an underlying theme or idea in an essay title – it will be a ‘big idea’, not a minor topic.</a:t>
            </a:r>
          </a:p>
          <a:p>
            <a:pPr marL="360363" indent="-360363">
              <a:buClrTx/>
            </a:pPr>
            <a:endParaRPr lang="en-GB" dirty="0"/>
          </a:p>
          <a:p>
            <a:pPr marL="360363" indent="-360363">
              <a:buClrTx/>
            </a:pPr>
            <a:r>
              <a:rPr lang="en-GB" dirty="0"/>
              <a:t>To select five or six different examples that they can use to illustrate the theme or idea.</a:t>
            </a:r>
          </a:p>
          <a:p>
            <a:pPr marL="360363" indent="-360363">
              <a:buClrTx/>
            </a:pPr>
            <a:endParaRPr lang="en-GB" dirty="0"/>
          </a:p>
          <a:p>
            <a:pPr marL="360363" indent="-360363">
              <a:buClrTx/>
            </a:pPr>
            <a:r>
              <a:rPr lang="en-GB" dirty="0"/>
              <a:t>To write a reasonable paragraph about each example (using appropriate </a:t>
            </a:r>
            <a:r>
              <a:rPr lang="en-GB" dirty="0" smtClean="0"/>
              <a:t/>
            </a:r>
            <a:br>
              <a:rPr lang="en-GB" dirty="0" smtClean="0"/>
            </a:br>
            <a:r>
              <a:rPr lang="en-GB" dirty="0" smtClean="0"/>
              <a:t>A-level </a:t>
            </a:r>
            <a:r>
              <a:rPr lang="en-GB" dirty="0"/>
              <a:t>terminology) </a:t>
            </a:r>
            <a:r>
              <a:rPr lang="en-GB" b="1" dirty="0"/>
              <a:t>pointing out how it illustrates the theme or idea.</a:t>
            </a:r>
          </a:p>
          <a:p>
            <a:pPr marL="360363" indent="-360363">
              <a:buClrTx/>
            </a:pPr>
            <a:endParaRPr lang="en-GB" b="1" dirty="0"/>
          </a:p>
          <a:p>
            <a:pPr marL="0" indent="0">
              <a:buNone/>
            </a:pPr>
            <a:endParaRPr lang="en-GB" dirty="0"/>
          </a:p>
        </p:txBody>
      </p:sp>
      <p:sp>
        <p:nvSpPr>
          <p:cNvPr id="4" name="Text Placeholder 6"/>
          <p:cNvSpPr txBox="1">
            <a:spLocks/>
          </p:cNvSpPr>
          <p:nvPr/>
        </p:nvSpPr>
        <p:spPr>
          <a:xfrm>
            <a:off x="448574" y="1622298"/>
            <a:ext cx="8422931"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60363" indent="-360363">
              <a:buClrTx/>
              <a:buNone/>
            </a:pPr>
            <a:endParaRPr lang="en-GB" sz="1800" dirty="0">
              <a:solidFill>
                <a:srgbClr val="FF0000"/>
              </a:solidFill>
            </a:endParaRPr>
          </a:p>
          <a:p>
            <a:pPr marL="0" indent="0">
              <a:buNone/>
            </a:pPr>
            <a:endParaRPr lang="en-GB" sz="1800" dirty="0"/>
          </a:p>
          <a:p>
            <a:endParaRPr lang="en-GB" sz="1800" dirty="0"/>
          </a:p>
          <a:p>
            <a:pPr marL="0" indent="0">
              <a:buNone/>
            </a:pPr>
            <a:endParaRPr lang="en-GB" dirty="0"/>
          </a:p>
          <a:p>
            <a:pPr marL="0" indent="0">
              <a:buNone/>
            </a:pPr>
            <a:endParaRPr lang="en-US" dirty="0" smtClean="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6"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933988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is not…</a:t>
            </a:r>
            <a:endParaRPr lang="en-GB" dirty="0"/>
          </a:p>
        </p:txBody>
      </p:sp>
      <p:sp>
        <p:nvSpPr>
          <p:cNvPr id="9" name="Content Placeholder 8"/>
          <p:cNvSpPr>
            <a:spLocks noGrp="1"/>
          </p:cNvSpPr>
          <p:nvPr>
            <p:ph sz="quarter" idx="12"/>
          </p:nvPr>
        </p:nvSpPr>
        <p:spPr/>
        <p:txBody>
          <a:bodyPr/>
          <a:lstStyle/>
          <a:p>
            <a:r>
              <a:rPr lang="en-GB" dirty="0" smtClean="0"/>
              <a:t>‘Think </a:t>
            </a:r>
            <a:r>
              <a:rPr lang="en-GB" dirty="0"/>
              <a:t>of every possible thing that relates to the title and write as much as you can about it, with no thought of the main theme/idea</a:t>
            </a:r>
            <a:r>
              <a:rPr lang="en-GB" dirty="0" smtClean="0"/>
              <a:t>’.</a:t>
            </a:r>
          </a:p>
          <a:p>
            <a:pPr lvl="1">
              <a:buFont typeface="Arial" pitchFamily="34" charset="0"/>
              <a:buChar char="•"/>
            </a:pPr>
            <a:r>
              <a:rPr lang="en-GB" sz="1800" dirty="0" smtClean="0"/>
              <a:t>This </a:t>
            </a:r>
            <a:r>
              <a:rPr lang="en-GB" sz="1800" dirty="0"/>
              <a:t>would make it just a memory test (AO1).</a:t>
            </a:r>
          </a:p>
          <a:p>
            <a:pPr marL="360363" indent="-360363">
              <a:buClrTx/>
            </a:pPr>
            <a:endParaRPr lang="en-GB" dirty="0"/>
          </a:p>
          <a:p>
            <a:pPr marL="360363" indent="-360363">
              <a:buClrTx/>
            </a:pPr>
            <a:r>
              <a:rPr lang="en-GB" dirty="0" smtClean="0"/>
              <a:t>‘</a:t>
            </a:r>
            <a:r>
              <a:rPr lang="en-GB" dirty="0"/>
              <a:t>Write at a very high level (above A-level) about one or two topics’.</a:t>
            </a:r>
            <a:endParaRPr lang="en-GB" b="1" dirty="0"/>
          </a:p>
          <a:p>
            <a:pPr lvl="1">
              <a:buClrTx/>
              <a:buFont typeface="Arial" pitchFamily="34" charset="0"/>
              <a:buChar char="•"/>
            </a:pPr>
            <a:r>
              <a:rPr lang="en-GB" sz="1800" dirty="0"/>
              <a:t>This is not a synoptic approach. We do not wish to encourage learning of rote answers involving one or two important topics which might apply </a:t>
            </a:r>
            <a:r>
              <a:rPr lang="en-GB" sz="1800" dirty="0" smtClean="0"/>
              <a:t>across </a:t>
            </a:r>
            <a:r>
              <a:rPr lang="en-GB" sz="1800" dirty="0"/>
              <a:t>many titles – </a:t>
            </a:r>
            <a:r>
              <a:rPr lang="en-GB" sz="1800" dirty="0" err="1"/>
              <a:t>eg</a:t>
            </a:r>
            <a:r>
              <a:rPr lang="en-GB" sz="1800" dirty="0"/>
              <a:t> respiration.</a:t>
            </a:r>
          </a:p>
          <a:p>
            <a:endParaRPr lang="en-GB" dirty="0"/>
          </a:p>
        </p:txBody>
      </p:sp>
      <p:sp>
        <p:nvSpPr>
          <p:cNvPr id="4" name="Text Placeholder 6"/>
          <p:cNvSpPr txBox="1">
            <a:spLocks/>
          </p:cNvSpPr>
          <p:nvPr/>
        </p:nvSpPr>
        <p:spPr>
          <a:xfrm>
            <a:off x="448574" y="1622298"/>
            <a:ext cx="8422931"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Tx/>
              <a:buNone/>
            </a:pPr>
            <a:endParaRPr lang="en-GB" sz="1800" dirty="0">
              <a:solidFill>
                <a:srgbClr val="FF0000"/>
              </a:solidFill>
            </a:endParaRPr>
          </a:p>
          <a:p>
            <a:pPr marL="0" indent="0">
              <a:buNone/>
            </a:pPr>
            <a:endParaRPr lang="en-GB" sz="1800" dirty="0"/>
          </a:p>
          <a:p>
            <a:endParaRPr lang="en-GB" sz="1800" dirty="0"/>
          </a:p>
          <a:p>
            <a:pPr marL="0" indent="0">
              <a:buNone/>
            </a:pPr>
            <a:endParaRPr lang="en-GB" dirty="0"/>
          </a:p>
          <a:p>
            <a:pPr marL="0" indent="0">
              <a:buNone/>
            </a:pPr>
            <a:endParaRPr lang="en-US" dirty="0" smtClean="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6"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1249946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2016 examination</a:t>
            </a:r>
            <a:endParaRPr lang="en-GB" dirty="0"/>
          </a:p>
        </p:txBody>
      </p:sp>
      <p:sp>
        <p:nvSpPr>
          <p:cNvPr id="3" name="Text Placeholder 2"/>
          <p:cNvSpPr>
            <a:spLocks noGrp="1"/>
          </p:cNvSpPr>
          <p:nvPr>
            <p:ph sz="quarter" idx="12"/>
          </p:nvPr>
        </p:nvSpPr>
        <p:spPr/>
        <p:txBody>
          <a:bodyPr/>
          <a:lstStyle/>
          <a:p>
            <a:r>
              <a:rPr lang="en-GB" smtClean="0"/>
              <a:t>Many students wrote about relevant topics but failed to relate the content to the theme of the title.</a:t>
            </a:r>
          </a:p>
          <a:p>
            <a:endParaRPr lang="en-GB" smtClean="0"/>
          </a:p>
          <a:p>
            <a:r>
              <a:rPr lang="en-GB" smtClean="0"/>
              <a:t>The vast majority of students appeared to understand that this is a synoptic exercise, where they have to attempt to draw on a wide range of examples to obtain a high mark.</a:t>
            </a:r>
          </a:p>
          <a:p>
            <a:endParaRPr lang="en-GB" smtClean="0"/>
          </a:p>
          <a:p>
            <a:r>
              <a:rPr lang="en-GB" smtClean="0"/>
              <a:t>Examiners reported that substantive attempts at extension material were uncommon.</a:t>
            </a:r>
          </a:p>
          <a:p>
            <a:endParaRPr lang="en-GB" smtClean="0"/>
          </a:p>
          <a:p>
            <a:r>
              <a:rPr lang="en-GB" smtClean="0"/>
              <a:t>GCSE-level content was common; as in previous years, the use of examples that any member of the public might use did not gain any extra credit.</a:t>
            </a:r>
          </a:p>
          <a:p>
            <a:endParaRPr lang="en-GB" dirty="0" smtClean="0"/>
          </a:p>
        </p:txBody>
      </p:sp>
      <p:sp>
        <p:nvSpPr>
          <p:cNvPr id="4"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5"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848096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Feedback from 2016 examination</a:t>
            </a:r>
            <a:endParaRPr lang="en-GB" dirty="0"/>
          </a:p>
        </p:txBody>
      </p:sp>
      <p:sp>
        <p:nvSpPr>
          <p:cNvPr id="3" name="Text Placeholder 2"/>
          <p:cNvSpPr>
            <a:spLocks noGrp="1"/>
          </p:cNvSpPr>
          <p:nvPr>
            <p:ph sz="quarter" idx="12"/>
          </p:nvPr>
        </p:nvSpPr>
        <p:spPr/>
        <p:txBody>
          <a:bodyPr/>
          <a:lstStyle/>
          <a:p>
            <a:r>
              <a:rPr lang="en-GB" dirty="0" smtClean="0"/>
              <a:t>Extension material has to be at least of A-level standard and accurately described using appropriate scientific terminology.</a:t>
            </a:r>
          </a:p>
          <a:p>
            <a:endParaRPr lang="en-GB" dirty="0" smtClean="0"/>
          </a:p>
          <a:p>
            <a:r>
              <a:rPr lang="en-GB" dirty="0" smtClean="0"/>
              <a:t>Appropriate terminology was often poorly used or absent. For example, many students wrote about ‘signals’ and ‘messages’ rather than impulses/action potentials. The use of ‘levels’ and ‘amounts’ for concentration was also very common.</a:t>
            </a:r>
          </a:p>
          <a:p>
            <a:endParaRPr lang="en-GB" dirty="0" smtClean="0"/>
          </a:p>
          <a:p>
            <a:r>
              <a:rPr lang="en-GB" dirty="0" smtClean="0"/>
              <a:t>The essay is supposed to be written using appropriate terminology, at a level to be expected after two years of A-level study.</a:t>
            </a:r>
          </a:p>
          <a:p>
            <a:endParaRPr lang="en-GB" dirty="0"/>
          </a:p>
        </p:txBody>
      </p:sp>
      <p:sp>
        <p:nvSpPr>
          <p:cNvPr id="4"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5"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2563384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Feedback from 2016 examination</a:t>
            </a:r>
            <a:endParaRPr lang="en-GB" dirty="0"/>
          </a:p>
        </p:txBody>
      </p:sp>
      <p:sp>
        <p:nvSpPr>
          <p:cNvPr id="5" name="Content Placeholder 4"/>
          <p:cNvSpPr>
            <a:spLocks noGrp="1"/>
          </p:cNvSpPr>
          <p:nvPr>
            <p:ph sz="quarter" idx="12"/>
          </p:nvPr>
        </p:nvSpPr>
        <p:spPr/>
        <p:txBody>
          <a:bodyPr/>
          <a:lstStyle/>
          <a:p>
            <a:r>
              <a:rPr lang="en-GB" dirty="0" smtClean="0"/>
              <a:t>Remind your students that the essay has roughly equal AO1 and AO2 weighting, with AO1 being the </a:t>
            </a:r>
            <a:r>
              <a:rPr lang="en-GB" b="1" dirty="0" smtClean="0"/>
              <a:t>demonstration</a:t>
            </a:r>
            <a:r>
              <a:rPr lang="en-GB" dirty="0" smtClean="0"/>
              <a:t> of knowledge and understanding and AO2 being the </a:t>
            </a:r>
            <a:r>
              <a:rPr lang="en-GB" b="1" dirty="0" smtClean="0"/>
              <a:t>application</a:t>
            </a:r>
            <a:r>
              <a:rPr lang="en-GB" dirty="0" smtClean="0"/>
              <a:t> of that knowledge and understanding. </a:t>
            </a:r>
          </a:p>
          <a:p>
            <a:endParaRPr lang="en-GB" dirty="0" smtClean="0"/>
          </a:p>
          <a:p>
            <a:r>
              <a:rPr lang="en-GB" dirty="0" smtClean="0"/>
              <a:t>If a student failed to apply their knowledge and understanding in the context of the essay, then according to the descriptors, they would be limited to the top of the </a:t>
            </a:r>
            <a:r>
              <a:rPr lang="en-GB" dirty="0" err="1" smtClean="0"/>
              <a:t>multistructural</a:t>
            </a:r>
            <a:r>
              <a:rPr lang="en-GB" dirty="0" smtClean="0"/>
              <a:t> level (11-15 marks). The level the response then falls into (and the mark within that level) depends on how well the other aspects of the criteria have been addressed.</a:t>
            </a:r>
          </a:p>
          <a:p>
            <a:endParaRPr lang="en-GB"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solidFill>
                  <a:srgbClr val="4B4B4B"/>
                </a:solidFill>
              </a:rPr>
              <a:t>Copyright © AQA and its licensors. All rights reserved.</a:t>
            </a:r>
            <a:endParaRPr lang="en-US" sz="800" dirty="0">
              <a:solidFill>
                <a:srgbClr val="4B4B4B"/>
              </a:solidFill>
            </a:endParaRPr>
          </a:p>
        </p:txBody>
      </p:sp>
      <p:sp>
        <p:nvSpPr>
          <p:cNvPr id="8"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solidFill>
                  <a:schemeClr val="bg1">
                    <a:lumMod val="40000"/>
                    <a:lumOff val="60000"/>
                  </a:schemeClr>
                </a:solidFill>
              </a:rPr>
              <a:pPr/>
              <a:t>7</a:t>
            </a:fld>
            <a:endParaRPr lang="en-GB" dirty="0">
              <a:solidFill>
                <a:schemeClr val="bg1">
                  <a:lumMod val="40000"/>
                  <a:lumOff val="60000"/>
                </a:schemeClr>
              </a:solidFill>
            </a:endParaRPr>
          </a:p>
        </p:txBody>
      </p:sp>
      <p:sp>
        <p:nvSpPr>
          <p:cNvPr id="10" name="Slide Number Placeholder 4"/>
          <p:cNvSpPr>
            <a:spLocks noGrp="1"/>
          </p:cNvSpPr>
          <p:nvPr/>
        </p:nvSpPr>
        <p:spPr>
          <a:xfrm>
            <a:off x="190897" y="6413739"/>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smtClean="0"/>
              <a:t>7</a:t>
            </a:r>
            <a:endParaRPr lang="en-GB" dirty="0"/>
          </a:p>
        </p:txBody>
      </p:sp>
    </p:spTree>
    <p:extLst>
      <p:ext uri="{BB962C8B-B14F-4D97-AF65-F5344CB8AC3E}">
        <p14:creationId xmlns:p14="http://schemas.microsoft.com/office/powerpoint/2010/main" val="3329279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Marking the essay</a:t>
            </a:r>
            <a:endParaRPr lang="en-GB" dirty="0"/>
          </a:p>
        </p:txBody>
      </p:sp>
      <p:sp>
        <p:nvSpPr>
          <p:cNvPr id="8" name="Content Placeholder 7"/>
          <p:cNvSpPr>
            <a:spLocks noGrp="1"/>
          </p:cNvSpPr>
          <p:nvPr>
            <p:ph sz="quarter" idx="12"/>
          </p:nvPr>
        </p:nvSpPr>
        <p:spPr/>
        <p:txBody>
          <a:bodyPr/>
          <a:lstStyle/>
          <a:p>
            <a:pPr>
              <a:buClr>
                <a:schemeClr val="tx1"/>
              </a:buClr>
            </a:pPr>
            <a:r>
              <a:rPr lang="en-GB" dirty="0" smtClean="0"/>
              <a:t>Essay </a:t>
            </a:r>
            <a:r>
              <a:rPr lang="en-GB" dirty="0"/>
              <a:t>descriptors – students who give facts but don’t use these to illustrate or explain the theme/concept in the title should get a mark in the 11 to 15 range – fundamental errors also limit the mark range.</a:t>
            </a:r>
          </a:p>
          <a:p>
            <a:pPr>
              <a:buClr>
                <a:schemeClr val="tx1"/>
              </a:buClr>
            </a:pPr>
            <a:endParaRPr lang="en-GB" dirty="0"/>
          </a:p>
          <a:p>
            <a:pPr>
              <a:buClr>
                <a:schemeClr val="tx1"/>
              </a:buClr>
            </a:pPr>
            <a:r>
              <a:rPr lang="en-GB" dirty="0"/>
              <a:t>Last summer, the mean mark for the essay was 13.6 (the SD was +4.14) – students generally were poorer at the AO2 </a:t>
            </a:r>
            <a:r>
              <a:rPr lang="en-GB" dirty="0" smtClean="0"/>
              <a:t>element.</a:t>
            </a:r>
          </a:p>
          <a:p>
            <a:pPr marL="0" indent="0">
              <a:buClr>
                <a:schemeClr val="tx1"/>
              </a:buClr>
              <a:buNone/>
            </a:pPr>
            <a:endParaRPr lang="en-GB" dirty="0" smtClean="0"/>
          </a:p>
          <a:p>
            <a:pPr marL="358775" indent="-358775">
              <a:buClr>
                <a:schemeClr val="tx1"/>
              </a:buClr>
              <a:buFont typeface="Arial" pitchFamily="34" charset="0"/>
              <a:buChar char="•"/>
            </a:pPr>
            <a:r>
              <a:rPr lang="en-GB" dirty="0"/>
              <a:t>One in twenty essays is double-marked; two examiners mark the same essay and the marks they award are compared – the examiners do not know which essays are double-marked.</a:t>
            </a:r>
          </a:p>
          <a:p>
            <a:pPr marL="0" indent="0">
              <a:buClr>
                <a:schemeClr val="tx1"/>
              </a:buClr>
              <a:buNone/>
            </a:pPr>
            <a:endParaRPr lang="en-GB" sz="900" u="sng" dirty="0"/>
          </a:p>
          <a:p>
            <a:pPr marL="358775" indent="-358775">
              <a:buClr>
                <a:schemeClr val="tx1"/>
              </a:buClr>
              <a:buFont typeface="Arial" pitchFamily="34" charset="0"/>
              <a:buChar char="•"/>
            </a:pPr>
            <a:r>
              <a:rPr lang="en-GB" dirty="0"/>
              <a:t>It should be remembered that the essay is marked against descriptors – not using (numbered) marking points – so there is always some element of interpretation/judgement by an examiner.</a:t>
            </a:r>
          </a:p>
          <a:p>
            <a:pPr>
              <a:buClr>
                <a:schemeClr val="tx1"/>
              </a:buClr>
            </a:pPr>
            <a:endParaRPr lang="en-GB" dirty="0"/>
          </a:p>
          <a:p>
            <a:pPr marL="0" indent="0">
              <a:buClr>
                <a:schemeClr val="tx1"/>
              </a:buClr>
              <a:buNone/>
            </a:pPr>
            <a:endParaRPr lang="en-GB"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5"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pPr/>
              <a:t>8</a:t>
            </a:fld>
            <a:endParaRPr lang="en-GB" dirty="0"/>
          </a:p>
        </p:txBody>
      </p:sp>
    </p:spTree>
    <p:custDataLst>
      <p:tags r:id="rId1"/>
    </p:custDataLst>
    <p:extLst>
      <p:ext uri="{BB962C8B-B14F-4D97-AF65-F5344CB8AC3E}">
        <p14:creationId xmlns:p14="http://schemas.microsoft.com/office/powerpoint/2010/main" val="1986251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Preparing students for the essay</a:t>
            </a:r>
            <a:endParaRPr lang="en-GB" dirty="0"/>
          </a:p>
        </p:txBody>
      </p:sp>
      <p:sp>
        <p:nvSpPr>
          <p:cNvPr id="10" name="Content Placeholder 9"/>
          <p:cNvSpPr>
            <a:spLocks noGrp="1"/>
          </p:cNvSpPr>
          <p:nvPr>
            <p:ph sz="quarter" idx="12"/>
          </p:nvPr>
        </p:nvSpPr>
        <p:spPr/>
        <p:txBody>
          <a:bodyPr/>
          <a:lstStyle/>
          <a:p>
            <a:pPr marL="360363" indent="-360363"/>
            <a:r>
              <a:rPr lang="en-GB" dirty="0"/>
              <a:t>Practice! </a:t>
            </a:r>
            <a:r>
              <a:rPr lang="en-GB" dirty="0" smtClean="0"/>
              <a:t>You could </a:t>
            </a:r>
            <a:r>
              <a:rPr lang="en-GB" dirty="0"/>
              <a:t>start at AS, with titles that address ‘big ideas’ in sections</a:t>
            </a:r>
            <a:r>
              <a:rPr lang="en-GB" dirty="0" smtClean="0"/>
              <a:t>.</a:t>
            </a:r>
            <a:br>
              <a:rPr lang="en-GB" dirty="0" smtClean="0"/>
            </a:br>
            <a:endParaRPr lang="en-GB" dirty="0"/>
          </a:p>
          <a:p>
            <a:pPr marL="360363" indent="-360363"/>
            <a:r>
              <a:rPr lang="en-GB" dirty="0"/>
              <a:t>When teaching, point out connections between parts of the specification, especially through the ‘big ideas’ outlined at the start of each section.</a:t>
            </a:r>
          </a:p>
          <a:p>
            <a:pPr marL="360363" indent="-360363"/>
            <a:endParaRPr lang="en-GB" dirty="0"/>
          </a:p>
          <a:p>
            <a:pPr marL="360363" indent="-360363"/>
            <a:r>
              <a:rPr lang="en-GB" dirty="0"/>
              <a:t>Encourage outside reading – </a:t>
            </a:r>
            <a:r>
              <a:rPr lang="en-GB" dirty="0" err="1"/>
              <a:t>eg</a:t>
            </a:r>
            <a:r>
              <a:rPr lang="en-GB" dirty="0"/>
              <a:t> </a:t>
            </a:r>
            <a:r>
              <a:rPr lang="en-GB" i="1" dirty="0"/>
              <a:t>Biological Science Review </a:t>
            </a:r>
            <a:r>
              <a:rPr lang="en-GB" dirty="0"/>
              <a:t>– which will help them to put what they learn into broader contexts. To get a top mark (24 or 25) in the essay, we will look for some evidence (at least in one topic) of reading beyond the specification.</a:t>
            </a:r>
          </a:p>
          <a:p>
            <a:pPr marL="360363" indent="-360363"/>
            <a:endParaRPr lang="en-GB" dirty="0"/>
          </a:p>
          <a:p>
            <a:pPr marL="360363" indent="-360363"/>
            <a:r>
              <a:rPr lang="en-GB" dirty="0"/>
              <a:t>Example – Membranes are important in many processes in cells</a:t>
            </a:r>
            <a:r>
              <a:rPr lang="en-GB" dirty="0" smtClean="0"/>
              <a:t>.</a:t>
            </a:r>
            <a:endParaRPr lang="en-GB" dirty="0"/>
          </a:p>
          <a:p>
            <a:pPr marL="760413" lvl="1" indent="-360363">
              <a:buFont typeface="Arial" pitchFamily="34" charset="0"/>
              <a:buChar char="•"/>
            </a:pPr>
            <a:r>
              <a:rPr lang="en-GB" sz="1800" dirty="0"/>
              <a:t>What could be the theme of the essay</a:t>
            </a:r>
            <a:r>
              <a:rPr lang="en-GB" sz="1800" dirty="0" smtClean="0"/>
              <a:t>?</a:t>
            </a:r>
            <a:endParaRPr lang="en-GB" sz="1800" dirty="0"/>
          </a:p>
          <a:p>
            <a:pPr marL="760413" lvl="1" indent="-360363">
              <a:buFont typeface="Arial" pitchFamily="34" charset="0"/>
              <a:buChar char="•"/>
            </a:pPr>
            <a:r>
              <a:rPr lang="en-GB" sz="1800" dirty="0"/>
              <a:t>What might be suitable topic areas?</a:t>
            </a:r>
          </a:p>
          <a:p>
            <a:pPr marL="360363" indent="-360363">
              <a:buClrTx/>
              <a:buNone/>
            </a:pPr>
            <a:endParaRPr lang="en-GB" dirty="0">
              <a:solidFill>
                <a:srgbClr val="FF0000"/>
              </a:solidFill>
            </a:endParaRPr>
          </a:p>
          <a:p>
            <a:pPr marL="0" indent="0">
              <a:buNone/>
            </a:pPr>
            <a:endParaRPr lang="en-GB" dirty="0"/>
          </a:p>
          <a:p>
            <a:endParaRPr lang="en-GB" dirty="0"/>
          </a:p>
          <a:p>
            <a:pPr marL="0" indent="0">
              <a:buNone/>
            </a:pPr>
            <a:endParaRPr lang="en-GB" dirty="0"/>
          </a:p>
          <a:p>
            <a:pPr marL="0" indent="0">
              <a:buNone/>
            </a:pPr>
            <a:endParaRPr lang="en-US" dirty="0"/>
          </a:p>
          <a:p>
            <a:endParaRPr lang="en-GB" dirty="0"/>
          </a:p>
        </p:txBody>
      </p:sp>
      <p:sp>
        <p:nvSpPr>
          <p:cNvPr id="4" name="Text Placeholder 6"/>
          <p:cNvSpPr txBox="1">
            <a:spLocks/>
          </p:cNvSpPr>
          <p:nvPr/>
        </p:nvSpPr>
        <p:spPr>
          <a:xfrm>
            <a:off x="448574" y="1622298"/>
            <a:ext cx="8422931"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60363" indent="-360363">
              <a:buClrTx/>
              <a:buNone/>
            </a:pPr>
            <a:endParaRPr lang="en-GB" sz="1800" dirty="0">
              <a:solidFill>
                <a:srgbClr val="FF0000"/>
              </a:solidFill>
            </a:endParaRPr>
          </a:p>
          <a:p>
            <a:pPr marL="0" indent="0">
              <a:buNone/>
            </a:pPr>
            <a:endParaRPr lang="en-GB" sz="1800" dirty="0"/>
          </a:p>
          <a:p>
            <a:endParaRPr lang="en-GB" sz="1800" dirty="0"/>
          </a:p>
          <a:p>
            <a:pPr marL="0" indent="0">
              <a:buNone/>
            </a:pPr>
            <a:endParaRPr lang="en-GB" dirty="0"/>
          </a:p>
          <a:p>
            <a:pPr marL="0" indent="0">
              <a:buNone/>
            </a:pPr>
            <a:endParaRPr lang="en-US" dirty="0" smtClean="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6" name="Slide Number Placeholder 4"/>
          <p:cNvSpPr>
            <a:spLocks noGrp="1"/>
          </p:cNvSpPr>
          <p:nvPr/>
        </p:nvSpPr>
        <p:spPr>
          <a:xfrm>
            <a:off x="0" y="6415327"/>
            <a:ext cx="69820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30680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heme/theme1.xml><?xml version="1.0" encoding="utf-8"?>
<a:theme xmlns:a="http://schemas.openxmlformats.org/drawingml/2006/main" name="Theme1">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ppt177E.tmp</Template>
  <TotalTime>5008</TotalTime>
  <Words>1137</Words>
  <PresentationFormat>On-screen Show (4:3)</PresentationFormat>
  <Paragraphs>130</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Theme1</vt:lpstr>
      <vt:lpstr>AS/A-level Biology essay training materials</vt:lpstr>
      <vt:lpstr>The essay is a synoptic exercise</vt:lpstr>
      <vt:lpstr>What we expect from students in the essay</vt:lpstr>
      <vt:lpstr>It is not…</vt:lpstr>
      <vt:lpstr>Feedback from 2016 examination</vt:lpstr>
      <vt:lpstr>Feedback from 2016 examination</vt:lpstr>
      <vt:lpstr>Feedback from 2016 examination</vt:lpstr>
      <vt:lpstr>Marking the essay</vt:lpstr>
      <vt:lpstr>Preparing students for the essay</vt:lpstr>
      <vt:lpstr>Preparing students for the essay</vt:lpstr>
      <vt:lpstr>Examples of what teachers can do to prepare their students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A-level Biology Teacher training: Paper 3 essay (presentation)</dc:title>
  <dc:creator>AQA</dc:creator>
  <cp:lastPrinted>2014-05-20T13:48:55Z</cp:lastPrinted>
  <dcterms:created xsi:type="dcterms:W3CDTF">2013-02-07T15:48:28Z</dcterms:created>
  <dcterms:modified xsi:type="dcterms:W3CDTF">2017-04-26T14:46:29Z</dcterms:modified>
</cp:coreProperties>
</file>