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0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1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12.xml" ContentType="application/vnd.openxmlformats-officedocument.presentationml.tags+xml"/>
  <Override PartName="/ppt/notesSlides/notesSlide54.xml" ContentType="application/vnd.openxmlformats-officedocument.presentationml.notesSlide+xml"/>
  <Override PartName="/ppt/tags/tag13.xml" ContentType="application/vnd.openxmlformats-officedocument.presentationml.tags+xml"/>
  <Override PartName="/ppt/notesSlides/notesSlide55.xml" ContentType="application/vnd.openxmlformats-officedocument.presentationml.notesSlide+xml"/>
  <Override PartName="/ppt/tags/tag14.xml" ContentType="application/vnd.openxmlformats-officedocument.presentationml.tags+xml"/>
  <Override PartName="/ppt/notesSlides/notesSlide56.xml" ContentType="application/vnd.openxmlformats-officedocument.presentationml.notesSlide+xml"/>
  <Override PartName="/ppt/tags/tag15.xml" ContentType="application/vnd.openxmlformats-officedocument.presentationml.tags+xml"/>
  <Override PartName="/ppt/notesSlides/notesSlide57.xml" ContentType="application/vnd.openxmlformats-officedocument.presentationml.notesSlide+xml"/>
  <Override PartName="/ppt/tags/tag16.xml" ContentType="application/vnd.openxmlformats-officedocument.presentationml.tags+xml"/>
  <Override PartName="/ppt/notesSlides/notesSlide58.xml" ContentType="application/vnd.openxmlformats-officedocument.presentationml.notesSlide+xml"/>
  <Override PartName="/ppt/tags/tag17.xml" ContentType="application/vnd.openxmlformats-officedocument.presentationml.tags+xml"/>
  <Override PartName="/ppt/notesSlides/notesSlide59.xml" ContentType="application/vnd.openxmlformats-officedocument.presentationml.notesSlide+xml"/>
  <Override PartName="/ppt/tags/tag18.xml" ContentType="application/vnd.openxmlformats-officedocument.presentationml.tags+xml"/>
  <Override PartName="/ppt/notesSlides/notesSlide60.xml" ContentType="application/vnd.openxmlformats-officedocument.presentationml.notesSlide+xml"/>
  <Override PartName="/ppt/tags/tag19.xml" ContentType="application/vnd.openxmlformats-officedocument.presentationml.tags+xml"/>
  <Override PartName="/ppt/notesSlides/notesSlide61.xml" ContentType="application/vnd.openxmlformats-officedocument.presentationml.notesSlide+xml"/>
  <Override PartName="/ppt/tags/tag20.xml" ContentType="application/vnd.openxmlformats-officedocument.presentationml.tags+xml"/>
  <Override PartName="/ppt/notesSlides/notesSlide62.xml" ContentType="application/vnd.openxmlformats-officedocument.presentationml.notesSlide+xml"/>
  <Override PartName="/ppt/tags/tag21.xml" ContentType="application/vnd.openxmlformats-officedocument.presentationml.tags+xml"/>
  <Override PartName="/ppt/notesSlides/notesSlide63.xml" ContentType="application/vnd.openxmlformats-officedocument.presentationml.notesSlide+xml"/>
  <Override PartName="/ppt/tags/tag22.xml" ContentType="application/vnd.openxmlformats-officedocument.presentationml.tags+xml"/>
  <Override PartName="/ppt/notesSlides/notesSlide64.xml" ContentType="application/vnd.openxmlformats-officedocument.presentationml.notesSlide+xml"/>
  <Override PartName="/ppt/tags/tag23.xml" ContentType="application/vnd.openxmlformats-officedocument.presentationml.tags+xml"/>
  <Override PartName="/ppt/notesSlides/notesSlide65.xml" ContentType="application/vnd.openxmlformats-officedocument.presentationml.notesSlide+xml"/>
  <Override PartName="/ppt/tags/tag24.xml" ContentType="application/vnd.openxmlformats-officedocument.presentationml.tags+xml"/>
  <Override PartName="/ppt/notesSlides/notesSlide66.xml" ContentType="application/vnd.openxmlformats-officedocument.presentationml.notesSlide+xml"/>
  <Override PartName="/ppt/tags/tag25.xml" ContentType="application/vnd.openxmlformats-officedocument.presentationml.tags+xml"/>
  <Override PartName="/ppt/notesSlides/notesSlide67.xml" ContentType="application/vnd.openxmlformats-officedocument.presentationml.notesSlide+xml"/>
  <Override PartName="/ppt/tags/tag26.xml" ContentType="application/vnd.openxmlformats-officedocument.presentationml.tags+xml"/>
  <Override PartName="/ppt/notesSlides/notesSlide68.xml" ContentType="application/vnd.openxmlformats-officedocument.presentationml.notesSlide+xml"/>
  <Override PartName="/ppt/tags/tag27.xml" ContentType="application/vnd.openxmlformats-officedocument.presentationml.tags+xml"/>
  <Override PartName="/ppt/notesSlides/notesSlide69.xml" ContentType="application/vnd.openxmlformats-officedocument.presentationml.notesSlide+xml"/>
  <Override PartName="/ppt/tags/tag28.xml" ContentType="application/vnd.openxmlformats-officedocument.presentationml.tags+xml"/>
  <Override PartName="/ppt/notesSlides/notesSlide70.xml" ContentType="application/vnd.openxmlformats-officedocument.presentationml.notesSlide+xml"/>
  <Override PartName="/ppt/tags/tag29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75"/>
  </p:notesMasterIdLst>
  <p:handoutMasterIdLst>
    <p:handoutMasterId r:id="rId76"/>
  </p:handoutMasterIdLst>
  <p:sldIdLst>
    <p:sldId id="263" r:id="rId2"/>
    <p:sldId id="276" r:id="rId3"/>
    <p:sldId id="400" r:id="rId4"/>
    <p:sldId id="333" r:id="rId5"/>
    <p:sldId id="399" r:id="rId6"/>
    <p:sldId id="340" r:id="rId7"/>
    <p:sldId id="356" r:id="rId8"/>
    <p:sldId id="280" r:id="rId9"/>
    <p:sldId id="385" r:id="rId10"/>
    <p:sldId id="386" r:id="rId11"/>
    <p:sldId id="350" r:id="rId12"/>
    <p:sldId id="384" r:id="rId13"/>
    <p:sldId id="394" r:id="rId14"/>
    <p:sldId id="408" r:id="rId15"/>
    <p:sldId id="436" r:id="rId16"/>
    <p:sldId id="410" r:id="rId17"/>
    <p:sldId id="433" r:id="rId18"/>
    <p:sldId id="425" r:id="rId19"/>
    <p:sldId id="440" r:id="rId20"/>
    <p:sldId id="407" r:id="rId21"/>
    <p:sldId id="403" r:id="rId22"/>
    <p:sldId id="387" r:id="rId23"/>
    <p:sldId id="388" r:id="rId24"/>
    <p:sldId id="389" r:id="rId25"/>
    <p:sldId id="404" r:id="rId26"/>
    <p:sldId id="406" r:id="rId27"/>
    <p:sldId id="355" r:id="rId28"/>
    <p:sldId id="395" r:id="rId29"/>
    <p:sldId id="396" r:id="rId30"/>
    <p:sldId id="398" r:id="rId31"/>
    <p:sldId id="397" r:id="rId32"/>
    <p:sldId id="411" r:id="rId33"/>
    <p:sldId id="412" r:id="rId34"/>
    <p:sldId id="413" r:id="rId35"/>
    <p:sldId id="414" r:id="rId36"/>
    <p:sldId id="415" r:id="rId37"/>
    <p:sldId id="426" r:id="rId38"/>
    <p:sldId id="432" r:id="rId39"/>
    <p:sldId id="416" r:id="rId40"/>
    <p:sldId id="441" r:id="rId41"/>
    <p:sldId id="443" r:id="rId42"/>
    <p:sldId id="417" r:id="rId43"/>
    <p:sldId id="442" r:id="rId44"/>
    <p:sldId id="419" r:id="rId45"/>
    <p:sldId id="421" r:id="rId46"/>
    <p:sldId id="422" r:id="rId47"/>
    <p:sldId id="427" r:id="rId48"/>
    <p:sldId id="428" r:id="rId49"/>
    <p:sldId id="429" r:id="rId50"/>
    <p:sldId id="423" r:id="rId51"/>
    <p:sldId id="401" r:id="rId52"/>
    <p:sldId id="315" r:id="rId53"/>
    <p:sldId id="437" r:id="rId54"/>
    <p:sldId id="341" r:id="rId55"/>
    <p:sldId id="383" r:id="rId56"/>
    <p:sldId id="285" r:id="rId57"/>
    <p:sldId id="374" r:id="rId58"/>
    <p:sldId id="376" r:id="rId59"/>
    <p:sldId id="382" r:id="rId60"/>
    <p:sldId id="434" r:id="rId61"/>
    <p:sldId id="435" r:id="rId62"/>
    <p:sldId id="375" r:id="rId63"/>
    <p:sldId id="378" r:id="rId64"/>
    <p:sldId id="379" r:id="rId65"/>
    <p:sldId id="446" r:id="rId66"/>
    <p:sldId id="447" r:id="rId67"/>
    <p:sldId id="377" r:id="rId68"/>
    <p:sldId id="438" r:id="rId69"/>
    <p:sldId id="293" r:id="rId70"/>
    <p:sldId id="439" r:id="rId71"/>
    <p:sldId id="444" r:id="rId72"/>
    <p:sldId id="292" r:id="rId73"/>
    <p:sldId id="354" r:id="rId74"/>
  </p:sldIdLst>
  <p:sldSz cx="9144000" cy="6858000" type="screen4x3"/>
  <p:notesSz cx="7099300" cy="10234613"/>
  <p:custDataLst>
    <p:tags r:id="rId7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2F71AC"/>
    <a:srgbClr val="C8194B"/>
    <a:srgbClr val="4B9646"/>
    <a:srgbClr val="412878"/>
    <a:srgbClr val="6464A0"/>
    <a:srgbClr val="C84B32"/>
    <a:srgbClr val="783C2D"/>
    <a:srgbClr val="DC7D28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5" autoAdjust="0"/>
    <p:restoredTop sz="94849" autoAdjust="0"/>
  </p:normalViewPr>
  <p:slideViewPr>
    <p:cSldViewPr snapToGrid="0" snapToObjects="1" showGuides="1">
      <p:cViewPr>
        <p:scale>
          <a:sx n="90" d="100"/>
          <a:sy n="90" d="100"/>
        </p:scale>
        <p:origin x="-2244" y="-900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0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0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5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0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25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51</a:t>
            </a:fld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53</a:t>
            </a:fld>
            <a:endParaRPr lang="en-GB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070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54</a:t>
            </a:fld>
            <a:endParaRPr lang="en-GB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55</a:t>
            </a:fld>
            <a:endParaRPr lang="en-GB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57</a:t>
            </a:fld>
            <a:endParaRPr lang="en-GB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58</a:t>
            </a:fld>
            <a:endParaRPr lang="en-GB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60</a:t>
            </a:fld>
            <a:endParaRPr lang="en-GB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61</a:t>
            </a:fld>
            <a:endParaRPr lang="en-GB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62</a:t>
            </a:fld>
            <a:endParaRPr lang="en-GB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63</a:t>
            </a:fld>
            <a:endParaRPr lang="en-GB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64</a:t>
            </a:fld>
            <a:endParaRPr lang="en-GB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65</a:t>
            </a:fld>
            <a:endParaRPr lang="en-GB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66</a:t>
            </a:fld>
            <a:endParaRPr lang="en-GB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67</a:t>
            </a:fld>
            <a:endParaRPr lang="en-GB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68</a:t>
            </a:fld>
            <a:endParaRPr lang="en-GB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69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70</a:t>
            </a:fld>
            <a:endParaRPr lang="en-GB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72</a:t>
            </a:fld>
            <a:endParaRPr lang="en-GB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x of x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61" r:id="rId18"/>
    <p:sldLayoutId id="2147483666" r:id="rId19"/>
    <p:sldLayoutId id="2147483677" r:id="rId20"/>
    <p:sldLayoutId id="2147483668" r:id="rId21"/>
    <p:sldLayoutId id="2147483667" r:id="rId22"/>
    <p:sldLayoutId id="2147483665" r:id="rId23"/>
    <p:sldLayoutId id="214748367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3" r:id="rId30"/>
    <p:sldLayoutId id="2147483675" r:id="rId31"/>
    <p:sldLayoutId id="2147483676" r:id="rId32"/>
    <p:sldLayoutId id="2147483698" r:id="rId3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AQA.org.uk/log-in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englishlangsfx.blogspot.co.uk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lifeandstyle/series/what-im-really-thinkin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www.theguardian.com/media/mind-your-language" TargetMode="External"/><Relationship Id="rId4" Type="http://schemas.openxmlformats.org/officeDocument/2006/relationships/hyperlink" Target="http://www.theguardian.com/lifeandstyle/series/aletterto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6.xml"/><Relationship Id="rId5" Type="http://schemas.openxmlformats.org/officeDocument/2006/relationships/hyperlink" Target="https://www.jcq.org.uk/exams-office/coursework" TargetMode="External"/><Relationship Id="rId4" Type="http://schemas.openxmlformats.org/officeDocument/2006/relationships/hyperlink" Target="http://www.aqa.org.uk/7702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hyperlink" Target="http://www.aqa.org.uk/about-us/who-we-are/our-standards/approved-textbooks" TargetMode="Externa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8.xml"/><Relationship Id="rId6" Type="http://schemas.openxmlformats.org/officeDocument/2006/relationships/hyperlink" Target="http://www.aqa.org.uk/cpd" TargetMode="External"/><Relationship Id="rId5" Type="http://schemas.openxmlformats.org/officeDocument/2006/relationships/hyperlink" Target="http://www.aqa.org.uk/log-in" TargetMode="External"/><Relationship Id="rId4" Type="http://schemas.openxmlformats.org/officeDocument/2006/relationships/hyperlink" Target="http://www.aqa.org.uk/7702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9.xml"/><Relationship Id="rId6" Type="http://schemas.openxmlformats.org/officeDocument/2006/relationships/hyperlink" Target="https://www.aqa.org.uk/subjects/sign-up-to-teach" TargetMode="External"/><Relationship Id="rId5" Type="http://schemas.openxmlformats.org/officeDocument/2006/relationships/hyperlink" Target="mailto:teachercpd@aqa.org.uk" TargetMode="External"/><Relationship Id="rId4" Type="http://schemas.openxmlformats.org/officeDocument/2006/relationships/hyperlink" Target="mailto:English-gce@aqa.org.uk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8164053" cy="968675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 smtClean="0">
                <a:latin typeface="AQA Chevin Pro Light" pitchFamily="34" charset="0"/>
              </a:rPr>
              <a:t>AS and A-level English Language</a:t>
            </a:r>
            <a:r>
              <a:rPr lang="en-US" dirty="0">
                <a:latin typeface="AQA Chevin Pro Light" pitchFamily="34" charset="0"/>
              </a:rPr>
              <a:t/>
            </a:r>
            <a:br>
              <a:rPr lang="en-US" dirty="0">
                <a:latin typeface="AQA Chevin Pro Light" pitchFamily="34" charset="0"/>
              </a:rPr>
            </a:br>
            <a:r>
              <a:rPr lang="en-US" dirty="0" smtClean="0">
                <a:latin typeface="AQA Chevin Pro Light" pitchFamily="34" charset="0"/>
              </a:rPr>
              <a:t>Preparing to Teach</a:t>
            </a:r>
            <a:endParaRPr lang="en-US" dirty="0">
              <a:latin typeface="AQA Chevin Pro Ligh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Summer 2015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172200" y="6449325"/>
            <a:ext cx="1635126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 us on Twitter @AQACPD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content and skills: Component 1 and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3" y="1283880"/>
            <a:ext cx="8238227" cy="4724547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b="1" dirty="0" smtClean="0">
                <a:solidFill>
                  <a:schemeClr val="tx1">
                    <a:lumMod val="75000"/>
                  </a:schemeClr>
                </a:solidFill>
              </a:rPr>
              <a:t>Methods of language analysis:</a:t>
            </a:r>
          </a:p>
          <a:p>
            <a:pPr marL="0" indent="0">
              <a:buClrTx/>
              <a:buNone/>
            </a:pPr>
            <a:endParaRPr lang="en-GB" sz="1000" b="1" dirty="0" smtClean="0">
              <a:solidFill>
                <a:schemeClr val="tx1">
                  <a:lumMod val="50000"/>
                </a:schemeClr>
              </a:solidFill>
              <a:latin typeface="AQA Chevin Pro Thin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9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phonetics, phonology and prosodics</a:t>
            </a:r>
            <a:r>
              <a:rPr lang="en-GB" sz="1800" dirty="0" smtClean="0"/>
              <a:t>: how speech sounds and effects are articulated and analysed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graphology</a:t>
            </a:r>
            <a:r>
              <a:rPr lang="en-GB" sz="1800" dirty="0" smtClean="0"/>
              <a:t>: the visual aspects of textual design and appearance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lexis and semantics</a:t>
            </a:r>
            <a:r>
              <a:rPr lang="en-GB" sz="1800" dirty="0" smtClean="0"/>
              <a:t>: the vocabulary of English, including social and historical variation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grammar, including morphology</a:t>
            </a:r>
            <a:r>
              <a:rPr lang="en-GB" sz="1800" dirty="0" smtClean="0"/>
              <a:t>: the structural patterns and shapes of English at sentence, clause, phrase and word level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pragmatics</a:t>
            </a:r>
            <a:r>
              <a:rPr lang="en-GB" sz="1800" dirty="0" smtClean="0"/>
              <a:t>: the contextual aspects of language use</a:t>
            </a:r>
          </a:p>
          <a:p>
            <a:pPr marL="0" indent="0">
              <a:buClrTx/>
              <a:buNone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discourse</a:t>
            </a:r>
            <a:r>
              <a:rPr lang="en-GB" sz="1800" dirty="0" smtClean="0"/>
              <a:t>: extended stretches of communication occurring in different genres, modes and contexts.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The new A-level specification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b="4301"/>
          <a:stretch/>
        </p:blipFill>
        <p:spPr bwMode="auto">
          <a:xfrm>
            <a:off x="-2" y="948598"/>
            <a:ext cx="9153163" cy="53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QA Chevin Pro Light" pitchFamily="34" charset="0"/>
              </a:rPr>
              <a:t>A-level: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42865"/>
              </p:ext>
            </p:extLst>
          </p:nvPr>
        </p:nvGraphicFramePr>
        <p:xfrm>
          <a:off x="560606" y="1628775"/>
          <a:ext cx="7621368" cy="4206222"/>
        </p:xfrm>
        <a:graphic>
          <a:graphicData uri="http://schemas.openxmlformats.org/drawingml/2006/table">
            <a:tbl>
              <a:tblPr/>
              <a:tblGrid>
                <a:gridCol w="1915894"/>
                <a:gridCol w="666750"/>
                <a:gridCol w="5038724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Language, the individual and society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30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A – Textual variations and representations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texts (one contemporary and one older text) linked by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topic or theme: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of one text (25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of second text (25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Comparison of the two texts (20 marks).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B – Children's language development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Discursive essay on children’s language development, with a choice of two questions with data provided on spoken, written or multimodal language (30 marks).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59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 content and skills: Component 1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dirty="0" smtClean="0"/>
              <a:t>Students should study a range of texts:</a:t>
            </a:r>
          </a:p>
          <a:p>
            <a:pPr marL="0" indent="0">
              <a:buClrTx/>
              <a:buNone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about various </a:t>
            </a:r>
            <a:r>
              <a:rPr lang="en-GB" sz="1800" b="1" dirty="0" smtClean="0"/>
              <a:t>subjects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from various </a:t>
            </a:r>
            <a:r>
              <a:rPr lang="en-GB" sz="1800" b="1" dirty="0" smtClean="0"/>
              <a:t>writers</a:t>
            </a:r>
            <a:r>
              <a:rPr lang="en-GB" sz="1800" dirty="0" smtClean="0"/>
              <a:t> and </a:t>
            </a:r>
            <a:r>
              <a:rPr lang="en-GB" sz="1800" b="1" dirty="0" smtClean="0"/>
              <a:t>speakers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for various </a:t>
            </a:r>
            <a:r>
              <a:rPr lang="en-GB" sz="1800" b="1" dirty="0" smtClean="0"/>
              <a:t>audiences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for various </a:t>
            </a:r>
            <a:r>
              <a:rPr lang="en-GB" sz="1800" b="1" dirty="0" smtClean="0"/>
              <a:t>purposes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in a variety of </a:t>
            </a:r>
            <a:r>
              <a:rPr lang="en-GB" sz="1800" b="1" dirty="0" smtClean="0"/>
              <a:t>genres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using a variety of </a:t>
            </a:r>
            <a:r>
              <a:rPr lang="en-GB" sz="1800" b="1" dirty="0" smtClean="0"/>
              <a:t>modes</a:t>
            </a:r>
            <a:r>
              <a:rPr lang="en-GB" sz="1800" dirty="0" smtClean="0"/>
              <a:t> (written, spoken, electronic)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from </a:t>
            </a:r>
            <a:r>
              <a:rPr lang="en-GB" sz="1800" b="1" dirty="0" smtClean="0">
                <a:solidFill>
                  <a:schemeClr val="accent1"/>
                </a:solidFill>
              </a:rPr>
              <a:t>different times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from </a:t>
            </a:r>
            <a:r>
              <a:rPr lang="en-GB" sz="1800" b="1" dirty="0" smtClean="0">
                <a:solidFill>
                  <a:schemeClr val="accent1"/>
                </a:solidFill>
              </a:rPr>
              <a:t>different places </a:t>
            </a:r>
            <a:r>
              <a:rPr lang="en-GB" sz="1800" dirty="0" smtClean="0"/>
              <a:t>(global, national, regional).</a:t>
            </a: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and A-level exam questions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b="537"/>
          <a:stretch/>
        </p:blipFill>
        <p:spPr bwMode="auto">
          <a:xfrm>
            <a:off x="0" y="972000"/>
            <a:ext cx="9144000" cy="53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AS Paper 1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GB" sz="1800" dirty="0" smtClean="0"/>
              <a:t>1.	</a:t>
            </a:r>
            <a:r>
              <a:rPr lang="en-GB" sz="1800" i="1" dirty="0" smtClean="0"/>
              <a:t>Analyse</a:t>
            </a:r>
            <a:r>
              <a:rPr lang="en-GB" sz="1800" dirty="0" smtClean="0"/>
              <a:t> how </a:t>
            </a:r>
            <a:r>
              <a:rPr lang="en-GB" sz="1800" b="1" dirty="0" smtClean="0"/>
              <a:t>Text A</a:t>
            </a:r>
            <a:r>
              <a:rPr lang="en-GB" sz="1800" dirty="0" smtClean="0"/>
              <a:t> </a:t>
            </a:r>
            <a:r>
              <a:rPr lang="en-GB" sz="1800" i="1" dirty="0" smtClean="0"/>
              <a:t>uses language </a:t>
            </a:r>
            <a:r>
              <a:rPr lang="en-GB" sz="1800" dirty="0" smtClean="0"/>
              <a:t>to create </a:t>
            </a:r>
            <a:r>
              <a:rPr lang="en-GB" sz="1800" i="1" dirty="0" smtClean="0"/>
              <a:t>meanings</a:t>
            </a:r>
            <a:r>
              <a:rPr lang="en-GB" sz="1800" dirty="0" smtClean="0"/>
              <a:t> and 	</a:t>
            </a:r>
            <a:r>
              <a:rPr lang="en-GB" sz="1800" i="1" dirty="0" smtClean="0"/>
              <a:t>representations</a:t>
            </a:r>
            <a:r>
              <a:rPr lang="en-GB" sz="1800" dirty="0" smtClean="0"/>
              <a:t>. </a:t>
            </a:r>
          </a:p>
          <a:p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2.	</a:t>
            </a:r>
            <a:r>
              <a:rPr lang="en-GB" sz="1800" i="1" dirty="0" smtClean="0"/>
              <a:t>Analyse</a:t>
            </a:r>
            <a:r>
              <a:rPr lang="en-GB" sz="1800" dirty="0" smtClean="0"/>
              <a:t> how </a:t>
            </a:r>
            <a:r>
              <a:rPr lang="en-GB" sz="1800" b="1" dirty="0" smtClean="0"/>
              <a:t>Text B</a:t>
            </a:r>
            <a:r>
              <a:rPr lang="en-GB" sz="1800" dirty="0" smtClean="0"/>
              <a:t> </a:t>
            </a:r>
            <a:r>
              <a:rPr lang="en-GB" sz="1800" i="1" dirty="0" smtClean="0"/>
              <a:t>uses language </a:t>
            </a:r>
            <a:r>
              <a:rPr lang="en-GB" sz="1800" dirty="0" smtClean="0"/>
              <a:t>to create </a:t>
            </a:r>
            <a:r>
              <a:rPr lang="en-GB" sz="1800" i="1" dirty="0" smtClean="0"/>
              <a:t>meanings</a:t>
            </a:r>
            <a:r>
              <a:rPr lang="en-GB" sz="1800" dirty="0" smtClean="0"/>
              <a:t> and 	</a:t>
            </a:r>
            <a:r>
              <a:rPr lang="en-GB" sz="1800" i="1" dirty="0" smtClean="0"/>
              <a:t>representations</a:t>
            </a:r>
            <a:r>
              <a:rPr lang="en-GB" sz="1800" dirty="0" smtClean="0"/>
              <a:t>. 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3.	</a:t>
            </a:r>
            <a:r>
              <a:rPr lang="en-GB" sz="1800" i="1" dirty="0" smtClean="0"/>
              <a:t>Compare </a:t>
            </a:r>
            <a:r>
              <a:rPr lang="en-GB" sz="1800" dirty="0" smtClean="0"/>
              <a:t>and</a:t>
            </a:r>
            <a:r>
              <a:rPr lang="en-GB" sz="1800" i="1" dirty="0" smtClean="0"/>
              <a:t> contrast </a:t>
            </a:r>
            <a:r>
              <a:rPr lang="en-GB" sz="1800" b="1" dirty="0" smtClean="0"/>
              <a:t>Text A and Text B</a:t>
            </a:r>
            <a:r>
              <a:rPr lang="en-GB" sz="1800" dirty="0" smtClean="0"/>
              <a:t>, showing ways in which they are 	</a:t>
            </a:r>
            <a:r>
              <a:rPr lang="en-GB" sz="1800" i="1" dirty="0" smtClean="0"/>
              <a:t>similar</a:t>
            </a:r>
            <a:r>
              <a:rPr lang="en-GB" sz="1800" dirty="0" smtClean="0"/>
              <a:t> and </a:t>
            </a:r>
            <a:r>
              <a:rPr lang="en-GB" sz="1800" i="1" dirty="0" smtClean="0"/>
              <a:t>different</a:t>
            </a:r>
            <a:r>
              <a:rPr lang="en-GB" sz="1800" dirty="0" smtClean="0"/>
              <a:t> in their </a:t>
            </a:r>
            <a:r>
              <a:rPr lang="en-GB" sz="1800" i="1" dirty="0" smtClean="0"/>
              <a:t>language use</a:t>
            </a:r>
            <a:r>
              <a:rPr lang="en-GB" sz="1800" dirty="0" smtClean="0"/>
              <a:t>. </a:t>
            </a:r>
          </a:p>
          <a:p>
            <a:endParaRPr lang="en-GB" sz="1800" b="1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1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GB" sz="1800" dirty="0" smtClean="0"/>
              <a:t>1. 	</a:t>
            </a:r>
            <a:r>
              <a:rPr lang="en-GB" sz="1800" i="1" dirty="0" smtClean="0"/>
              <a:t>Analyse </a:t>
            </a:r>
            <a:r>
              <a:rPr lang="en-GB" sz="1800" dirty="0" smtClean="0"/>
              <a:t>how </a:t>
            </a:r>
            <a:r>
              <a:rPr lang="en-GB" sz="1800" b="1" dirty="0" smtClean="0"/>
              <a:t>Text A</a:t>
            </a:r>
            <a:r>
              <a:rPr lang="en-GB" sz="1800" dirty="0" smtClean="0"/>
              <a:t> </a:t>
            </a:r>
            <a:r>
              <a:rPr lang="en-GB" sz="1800" i="1" dirty="0" smtClean="0"/>
              <a:t>uses language </a:t>
            </a:r>
            <a:r>
              <a:rPr lang="en-GB" sz="1800" dirty="0" smtClean="0"/>
              <a:t>to create </a:t>
            </a:r>
            <a:r>
              <a:rPr lang="en-GB" sz="1800" i="1" dirty="0" smtClean="0"/>
              <a:t>meanings</a:t>
            </a:r>
            <a:r>
              <a:rPr lang="en-GB" sz="1800" dirty="0" smtClean="0"/>
              <a:t> and 	</a:t>
            </a:r>
            <a:r>
              <a:rPr lang="en-GB" sz="1800" i="1" dirty="0" smtClean="0"/>
              <a:t>representations</a:t>
            </a:r>
            <a:r>
              <a:rPr lang="en-GB" sz="1800" dirty="0" smtClean="0"/>
              <a:t>. </a:t>
            </a:r>
          </a:p>
          <a:p>
            <a:pPr marL="357188" indent="-357188"/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2.	</a:t>
            </a:r>
            <a:r>
              <a:rPr lang="en-GB" sz="1800" i="1" dirty="0" smtClean="0"/>
              <a:t>Analyse</a:t>
            </a:r>
            <a:r>
              <a:rPr lang="en-GB" sz="1800" dirty="0" smtClean="0"/>
              <a:t> how </a:t>
            </a:r>
            <a:r>
              <a:rPr lang="en-GB" sz="1800" b="1" dirty="0" smtClean="0">
                <a:solidFill>
                  <a:srgbClr val="C8194B"/>
                </a:solidFill>
              </a:rPr>
              <a:t>Text B</a:t>
            </a:r>
            <a:r>
              <a:rPr lang="en-GB" sz="1800" dirty="0" smtClean="0">
                <a:solidFill>
                  <a:srgbClr val="C8194B"/>
                </a:solidFill>
              </a:rPr>
              <a:t> </a:t>
            </a:r>
            <a:r>
              <a:rPr lang="en-GB" sz="1800" i="1" dirty="0" smtClean="0"/>
              <a:t>uses language </a:t>
            </a:r>
            <a:r>
              <a:rPr lang="en-GB" sz="1800" dirty="0" smtClean="0"/>
              <a:t>to create </a:t>
            </a:r>
            <a:r>
              <a:rPr lang="en-GB" sz="1800" i="1" dirty="0" smtClean="0"/>
              <a:t>meanings </a:t>
            </a:r>
            <a:r>
              <a:rPr lang="en-GB" sz="1800" dirty="0" smtClean="0"/>
              <a:t>and 	</a:t>
            </a:r>
            <a:r>
              <a:rPr lang="en-GB" sz="1800" i="1" dirty="0" smtClean="0"/>
              <a:t>representations</a:t>
            </a:r>
            <a:r>
              <a:rPr lang="en-GB" sz="1800" dirty="0" smtClean="0"/>
              <a:t>. 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3.	</a:t>
            </a:r>
            <a:r>
              <a:rPr lang="en-GB" sz="1800" i="1" dirty="0" smtClean="0"/>
              <a:t>Explore</a:t>
            </a:r>
            <a:r>
              <a:rPr lang="en-GB" sz="1800" dirty="0" smtClean="0"/>
              <a:t> the </a:t>
            </a:r>
            <a:r>
              <a:rPr lang="en-GB" sz="1800" i="1" dirty="0" smtClean="0"/>
              <a:t>similarities</a:t>
            </a:r>
            <a:r>
              <a:rPr lang="en-GB" sz="1800" dirty="0" smtClean="0"/>
              <a:t> and </a:t>
            </a:r>
            <a:r>
              <a:rPr lang="en-GB" sz="1800" i="1" dirty="0" smtClean="0"/>
              <a:t>differences</a:t>
            </a:r>
            <a:r>
              <a:rPr lang="en-GB" sz="1800" dirty="0" smtClean="0"/>
              <a:t> in the ways that </a:t>
            </a:r>
            <a:r>
              <a:rPr lang="en-GB" sz="1800" b="1" dirty="0" smtClean="0"/>
              <a:t>Text A and Text B 	</a:t>
            </a:r>
            <a:r>
              <a:rPr lang="en-GB" sz="1800" i="1" dirty="0" smtClean="0"/>
              <a:t>use language</a:t>
            </a:r>
            <a:r>
              <a:rPr lang="en-GB" sz="1800" dirty="0" smtClean="0"/>
              <a:t>.</a:t>
            </a:r>
            <a:r>
              <a:rPr lang="en-GB" sz="1800" b="1" dirty="0" smtClean="0"/>
              <a:t> </a:t>
            </a:r>
            <a:endParaRPr lang="en-GB" sz="1800" b="1" u="sng" dirty="0" smtClean="0"/>
          </a:p>
          <a:p>
            <a:pPr marL="357188" indent="-357188"/>
            <a:endParaRPr lang="en-GB" sz="1800" b="1" u="sng" dirty="0" smtClean="0"/>
          </a:p>
          <a:p>
            <a:pPr marL="0" indent="0">
              <a:buNone/>
            </a:pPr>
            <a:r>
              <a:rPr lang="en-GB" sz="1800" dirty="0" smtClean="0"/>
              <a:t>4.	</a:t>
            </a:r>
            <a:r>
              <a:rPr lang="en-GB" sz="1800" i="1" dirty="0" smtClean="0"/>
              <a:t>Compare</a:t>
            </a:r>
            <a:r>
              <a:rPr lang="en-GB" sz="1800" dirty="0" smtClean="0"/>
              <a:t> and </a:t>
            </a:r>
            <a:r>
              <a:rPr lang="en-GB" sz="1800" i="1" dirty="0" smtClean="0"/>
              <a:t>contrast </a:t>
            </a:r>
            <a:r>
              <a:rPr lang="en-GB" sz="1800" b="1" dirty="0" smtClean="0"/>
              <a:t>Text A and Text B</a:t>
            </a:r>
            <a:r>
              <a:rPr lang="en-GB" sz="1800" dirty="0" smtClean="0"/>
              <a:t>, showing ways in which they are 	</a:t>
            </a:r>
            <a:r>
              <a:rPr lang="en-GB" sz="1800" i="1" dirty="0" smtClean="0"/>
              <a:t>similar</a:t>
            </a:r>
            <a:r>
              <a:rPr lang="en-GB" sz="1800" dirty="0" smtClean="0"/>
              <a:t> and </a:t>
            </a:r>
            <a:r>
              <a:rPr lang="en-GB" sz="1800" i="1" dirty="0" smtClean="0"/>
              <a:t>different</a:t>
            </a:r>
            <a:r>
              <a:rPr lang="en-GB" sz="1800" dirty="0" smtClean="0"/>
              <a:t> in their </a:t>
            </a:r>
            <a:r>
              <a:rPr lang="en-GB" sz="1800" i="1" dirty="0" smtClean="0"/>
              <a:t>language use</a:t>
            </a:r>
            <a:r>
              <a:rPr lang="en-GB" sz="1800" dirty="0" smtClean="0"/>
              <a:t>. </a:t>
            </a:r>
          </a:p>
          <a:p>
            <a:endParaRPr lang="en-GB" sz="1800" b="1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Example responses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8573"/>
          <a:stretch/>
        </p:blipFill>
        <p:spPr bwMode="auto">
          <a:xfrm>
            <a:off x="0" y="972000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AS Paper 1 vs A-level 1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Looking at the top band of the specimen mark schemes, what skills and approaches do students need to demonstrate?</a:t>
            </a:r>
          </a:p>
          <a:p>
            <a:pPr marL="355600" indent="-355600">
              <a:buClr>
                <a:schemeClr val="tx1"/>
              </a:buClr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What differences are there in the expectations of an A-level student?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Planning for AS Paper 1 and A-level 1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Review texts that you currently use.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Choose texts to use in your new scheme of work to cover a range of textual variations and to help cover a range of linguistic methods.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What additional texts do you need to find?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Contents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800"/>
            <a:ext cx="8695426" cy="4357464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AS Component 1 and A-level Component 1 Section A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AS Component 1 and A-level Component 2 Section A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AS Component 1 and A-level Component 2 Section B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A-level Component 1 Section B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Non-exam assessment requirements at A-level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Schemes of work and other support </a:t>
            </a:r>
            <a:r>
              <a:rPr lang="en-GB" sz="1800" dirty="0"/>
              <a:t>and resources </a:t>
            </a:r>
            <a:r>
              <a:rPr lang="en-GB" sz="1800" dirty="0" smtClean="0"/>
              <a:t>available.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/>
          </a:p>
          <a:p>
            <a:pPr marL="355600" indent="0">
              <a:buClr>
                <a:schemeClr val="tx1"/>
              </a:buClr>
              <a:buNone/>
            </a:pPr>
            <a:endParaRPr lang="en-GB" dirty="0" smtClean="0"/>
          </a:p>
          <a:p>
            <a:pPr marL="355600" indent="0">
              <a:buClr>
                <a:schemeClr val="tx1"/>
              </a:buClr>
              <a:buNone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defTabSz="4445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172200" y="6449325"/>
            <a:ext cx="1635126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 us on Twitter @AQACPD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</a:t>
            </a:r>
            <a:r>
              <a:rPr lang="en-US" sz="800" dirty="0"/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The new AS specification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10584"/>
          <a:stretch/>
        </p:blipFill>
        <p:spPr bwMode="auto">
          <a:xfrm>
            <a:off x="-1" y="900000"/>
            <a:ext cx="9174280" cy="54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QA Chevin Pro Light" pitchFamily="34" charset="0"/>
              </a:rPr>
              <a:t>AS-level: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21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47540"/>
              </p:ext>
            </p:extLst>
          </p:nvPr>
        </p:nvGraphicFramePr>
        <p:xfrm>
          <a:off x="560606" y="1628775"/>
          <a:ext cx="7621368" cy="4209252"/>
        </p:xfrm>
        <a:graphic>
          <a:graphicData uri="http://schemas.openxmlformats.org/drawingml/2006/table">
            <a:tbl>
              <a:tblPr/>
              <a:tblGrid>
                <a:gridCol w="2077819"/>
                <a:gridCol w="666750"/>
                <a:gridCol w="4876799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 and the individual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 30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Textual variations and representations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texts, linked by topic or theme.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question requiring analysis of one text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(25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question requiring analysis of a second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(25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question requiring comparison of the two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texts (20 marks)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 varieties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 30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A – Language diversity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discursive essay on language diversity, with a choice of two questions (30 marks)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B – Language discourses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directed writing task on attitudes to language (40 marks)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763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content and skills: Component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255593"/>
            <a:ext cx="8238227" cy="515814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dirty="0" smtClean="0"/>
              <a:t>Students should study a range of examples of language in use and research data to inform their study of diversity: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texts using different </a:t>
            </a:r>
            <a:r>
              <a:rPr lang="en-GB" sz="1800" b="1" dirty="0" smtClean="0"/>
              <a:t>sociolects </a:t>
            </a:r>
            <a:r>
              <a:rPr lang="en-GB" sz="1800" dirty="0" smtClean="0"/>
              <a:t>(include </a:t>
            </a:r>
            <a:r>
              <a:rPr lang="en-GB" sz="1800" b="1" dirty="0" smtClean="0"/>
              <a:t>social &amp; occupational groups</a:t>
            </a:r>
            <a:r>
              <a:rPr lang="en-GB" sz="1800" dirty="0" smtClean="0"/>
              <a:t>, </a:t>
            </a:r>
            <a:r>
              <a:rPr lang="en-GB" sz="1800" b="1" dirty="0" smtClean="0"/>
              <a:t>gender</a:t>
            </a:r>
            <a:r>
              <a:rPr lang="en-GB" sz="1800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texts using different </a:t>
            </a:r>
            <a:r>
              <a:rPr lang="en-GB" sz="1800" b="1" dirty="0" smtClean="0"/>
              <a:t>dialects</a:t>
            </a:r>
            <a:r>
              <a:rPr lang="en-GB" sz="1800" dirty="0" smtClean="0"/>
              <a:t> (include </a:t>
            </a:r>
            <a:r>
              <a:rPr lang="en-GB" sz="1800" b="1" dirty="0" smtClean="0"/>
              <a:t>regional/national varieties </a:t>
            </a:r>
            <a:r>
              <a:rPr lang="en-GB" sz="1800" dirty="0" smtClean="0"/>
              <a:t>in the British Isles)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texts that use language to </a:t>
            </a:r>
            <a:r>
              <a:rPr lang="en-GB" sz="1800" b="1" dirty="0" smtClean="0"/>
              <a:t>represent the different groups above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(written, spoken and electronic texts about a range of subjects, for various audiences and purposes in a variety of genres)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items from collections of language data (eg </a:t>
            </a:r>
            <a:r>
              <a:rPr lang="en-GB" sz="1800" b="1" dirty="0" smtClean="0"/>
              <a:t>dictionaries, online resources, language corpora</a:t>
            </a:r>
            <a:r>
              <a:rPr lang="en-GB" sz="1800" dirty="0" smtClean="0"/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research findings </a:t>
            </a:r>
            <a:r>
              <a:rPr lang="en-GB" sz="1800" dirty="0" smtClean="0"/>
              <a:t>(eg tables, graphs, statistics).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content and skills: Component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9122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sz="1800" dirty="0" smtClean="0"/>
              <a:t>When analysing texts and data, students should explore:</a:t>
            </a:r>
          </a:p>
          <a:p>
            <a:pPr marL="0" indent="0">
              <a:buClrTx/>
              <a:buNone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how</a:t>
            </a:r>
            <a:r>
              <a:rPr lang="en-GB" sz="1800" dirty="0" smtClean="0"/>
              <a:t> language varies because of </a:t>
            </a:r>
            <a:r>
              <a:rPr lang="en-GB" sz="1800" b="1" dirty="0" smtClean="0"/>
              <a:t>personal, social </a:t>
            </a:r>
            <a:r>
              <a:rPr lang="en-GB" sz="1800" dirty="0" smtClean="0"/>
              <a:t>and </a:t>
            </a:r>
            <a:r>
              <a:rPr lang="en-GB" sz="1800" b="1" dirty="0" smtClean="0"/>
              <a:t>geographical contexts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why</a:t>
            </a:r>
            <a:r>
              <a:rPr lang="en-GB" sz="1800" dirty="0" smtClean="0"/>
              <a:t> language varies, developing critical knowledge and understanding of </a:t>
            </a:r>
            <a:r>
              <a:rPr lang="en-GB" sz="1800" b="1" dirty="0" smtClean="0"/>
              <a:t>different views and explanations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how </a:t>
            </a:r>
            <a:r>
              <a:rPr lang="en-GB" sz="1800" b="1" dirty="0" smtClean="0"/>
              <a:t>identity</a:t>
            </a:r>
            <a:r>
              <a:rPr lang="en-GB" sz="1800" dirty="0" smtClean="0"/>
              <a:t> is constructed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how language is used to </a:t>
            </a:r>
            <a:r>
              <a:rPr lang="en-GB" sz="1800" b="1" dirty="0" smtClean="0"/>
              <a:t>enact relationships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attitudes </a:t>
            </a:r>
            <a:r>
              <a:rPr lang="en-GB" sz="1800" dirty="0" smtClean="0"/>
              <a:t>to language diversity.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content and skills: Component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9122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None/>
            </a:pPr>
            <a:r>
              <a:rPr lang="en-GB" sz="1800" dirty="0" smtClean="0"/>
              <a:t>Students will need to develop skills in:</a:t>
            </a:r>
          </a:p>
          <a:p>
            <a:pPr>
              <a:buNone/>
            </a:pPr>
            <a:endParaRPr lang="en-GB" sz="1800" dirty="0" smtClean="0"/>
          </a:p>
          <a:p>
            <a:pPr>
              <a:buClrTx/>
            </a:pPr>
            <a:r>
              <a:rPr lang="en-GB" sz="1800" dirty="0" smtClean="0"/>
              <a:t>writing </a:t>
            </a:r>
            <a:r>
              <a:rPr lang="en-GB" sz="1800" b="1" dirty="0" smtClean="0"/>
              <a:t>discursively</a:t>
            </a:r>
            <a:r>
              <a:rPr lang="en-GB" sz="1800" dirty="0" smtClean="0"/>
              <a:t> about language issues in an </a:t>
            </a:r>
            <a:r>
              <a:rPr lang="en-GB" sz="1800" b="1" dirty="0" smtClean="0"/>
              <a:t>academic essay</a:t>
            </a:r>
          </a:p>
          <a:p>
            <a:pPr>
              <a:buClrTx/>
            </a:pPr>
            <a:endParaRPr lang="en-GB" sz="1800" dirty="0" smtClean="0"/>
          </a:p>
          <a:p>
            <a:pPr>
              <a:buClrTx/>
            </a:pPr>
            <a:r>
              <a:rPr lang="en-GB" sz="1800" dirty="0" smtClean="0"/>
              <a:t>writing about language issues in a </a:t>
            </a:r>
            <a:r>
              <a:rPr lang="en-GB" sz="1800" b="1" dirty="0" smtClean="0"/>
              <a:t>variety of forms</a:t>
            </a:r>
            <a:r>
              <a:rPr lang="en-GB" sz="1800" dirty="0" smtClean="0"/>
              <a:t> to communicate their ideas to a </a:t>
            </a:r>
            <a:r>
              <a:rPr lang="en-GB" sz="1800" b="1" dirty="0" smtClean="0"/>
              <a:t>non-specialist audience</a:t>
            </a:r>
            <a:r>
              <a:rPr lang="en-GB" sz="1800" dirty="0" smtClean="0"/>
              <a:t>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content and skills: Component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255594"/>
            <a:ext cx="8238227" cy="479122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3175">
              <a:buNone/>
            </a:pPr>
            <a:r>
              <a:rPr lang="en-GB" sz="1800" b="1" dirty="0" smtClean="0"/>
              <a:t>Activity: Discussion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What social and occupational groups might you focus on?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What regional/national dialects and accents might you look at?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What texts do you have? What do you need to collect?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What other data would you use?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What ideas from language study do you need to cover?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What kinds of writing will students need to practise? </a:t>
            </a:r>
          </a:p>
          <a:p>
            <a:endParaRPr lang="en-GB" sz="1800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The new A-level specification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b="4301"/>
          <a:stretch/>
        </p:blipFill>
        <p:spPr bwMode="auto">
          <a:xfrm>
            <a:off x="-2" y="948598"/>
            <a:ext cx="9153163" cy="53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QA Chevin Pro Light" pitchFamily="34" charset="0"/>
              </a:rPr>
              <a:t>A-level: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27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85952"/>
              </p:ext>
            </p:extLst>
          </p:nvPr>
        </p:nvGraphicFramePr>
        <p:xfrm>
          <a:off x="560606" y="1628775"/>
          <a:ext cx="7621368" cy="3657582"/>
        </p:xfrm>
        <a:graphic>
          <a:graphicData uri="http://schemas.openxmlformats.org/drawingml/2006/table">
            <a:tbl>
              <a:tblPr/>
              <a:tblGrid>
                <a:gridCol w="1915894"/>
                <a:gridCol w="666750"/>
                <a:gridCol w="5038724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 diversity and change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30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A – Diversity and change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 question from a choice of two: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evaluative essay on language diversity or language change (30 marks).</a:t>
                      </a:r>
                    </a:p>
                    <a:p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B – Language discourses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texts on a topic linked to the study of diversity and change: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of how the texts use language to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 ideas, attitudes and opinions (40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Directed writing task linked to the topic and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ideas in the texts (30 marks).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59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 content and skills: Component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162050"/>
            <a:ext cx="8238227" cy="507682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spcBef>
                <a:spcPts val="1200"/>
              </a:spcBef>
              <a:buClrTx/>
              <a:buNone/>
            </a:pPr>
            <a:r>
              <a:rPr lang="en-GB" sz="1800" dirty="0" smtClean="0"/>
              <a:t>Students should study a range of examples of language in use and research data to inform their study of diversity: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texts using different </a:t>
            </a:r>
            <a:r>
              <a:rPr lang="en-GB" sz="1800" dirty="0" err="1" smtClean="0"/>
              <a:t>sociolects</a:t>
            </a:r>
            <a:r>
              <a:rPr lang="en-GB" sz="1800" dirty="0" smtClean="0"/>
              <a:t> (include social &amp; occupational groups, gender </a:t>
            </a:r>
            <a:r>
              <a:rPr lang="en-GB" sz="1800" b="1" dirty="0" smtClean="0">
                <a:solidFill>
                  <a:srgbClr val="C8194B"/>
                </a:solidFill>
              </a:rPr>
              <a:t>and ethnicity</a:t>
            </a:r>
            <a:r>
              <a:rPr lang="en-GB" sz="1800" dirty="0" smtClean="0"/>
              <a:t>)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texts using different dialects (include regional/national varieties in the British Isles </a:t>
            </a:r>
            <a:r>
              <a:rPr lang="en-GB" sz="1800" b="1" dirty="0" smtClean="0">
                <a:solidFill>
                  <a:srgbClr val="C8194B"/>
                </a:solidFill>
              </a:rPr>
              <a:t>and international varieties</a:t>
            </a:r>
            <a:r>
              <a:rPr lang="en-GB" sz="1800" dirty="0" smtClean="0"/>
              <a:t>)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texts that use language to represent the different groups above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194B"/>
                </a:solidFill>
              </a:rPr>
              <a:t>texts from different periods from 1600 to the present day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written, spoken and electronic texts about a range of subjects, for various audiences and purposes in a variety of genres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items from collections of language data (eg dictionaries, online resources, language corpora)</a:t>
            </a:r>
          </a:p>
          <a:p>
            <a:pPr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research findings (eg tables, graphs, statistics).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 content and skills: Component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9122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When analysing texts and data, students should explore: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how</a:t>
            </a:r>
            <a:r>
              <a:rPr lang="en-GB" sz="1800" dirty="0" smtClean="0"/>
              <a:t> language varies because of </a:t>
            </a:r>
            <a:r>
              <a:rPr lang="en-GB" sz="1800" b="1" dirty="0" smtClean="0"/>
              <a:t>personal, social,</a:t>
            </a:r>
            <a:r>
              <a:rPr lang="en-GB" sz="1800" dirty="0" smtClean="0"/>
              <a:t> </a:t>
            </a:r>
            <a:r>
              <a:rPr lang="en-GB" sz="1800" b="1" dirty="0" smtClean="0"/>
              <a:t>geographical </a:t>
            </a:r>
            <a:r>
              <a:rPr lang="en-GB" sz="1800" b="1" dirty="0" smtClean="0">
                <a:solidFill>
                  <a:srgbClr val="C8194B"/>
                </a:solidFill>
              </a:rPr>
              <a:t>and temporal contexts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why</a:t>
            </a:r>
            <a:r>
              <a:rPr lang="en-GB" sz="1800" dirty="0" smtClean="0"/>
              <a:t> language varies </a:t>
            </a:r>
            <a:r>
              <a:rPr lang="en-GB" sz="1800" b="1" dirty="0" smtClean="0">
                <a:solidFill>
                  <a:srgbClr val="C8194B"/>
                </a:solidFill>
              </a:rPr>
              <a:t>and changes</a:t>
            </a:r>
            <a:r>
              <a:rPr lang="en-GB" sz="1800" dirty="0" smtClean="0"/>
              <a:t>, developing critical knowledge and understanding of </a:t>
            </a:r>
            <a:r>
              <a:rPr lang="en-GB" sz="1800" b="1" dirty="0" smtClean="0"/>
              <a:t>different views and explanations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b="1" dirty="0" smtClean="0"/>
              <a:t>attitudes </a:t>
            </a:r>
            <a:r>
              <a:rPr lang="en-GB" sz="1800" dirty="0" smtClean="0"/>
              <a:t>to language variation </a:t>
            </a:r>
            <a:r>
              <a:rPr lang="en-GB" sz="1800" b="1" dirty="0" smtClean="0">
                <a:solidFill>
                  <a:srgbClr val="C8194B"/>
                </a:solidFill>
              </a:rPr>
              <a:t>and change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the use of language according to audience, purpose, genre and mode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how language is used to </a:t>
            </a:r>
            <a:r>
              <a:rPr lang="en-GB" sz="1800" b="1" dirty="0" smtClean="0"/>
              <a:t>enact relationships</a:t>
            </a:r>
            <a:r>
              <a:rPr lang="en-GB" sz="1800" dirty="0" smtClean="0"/>
              <a:t>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29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Aims of the session 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800"/>
            <a:ext cx="8695426" cy="4357464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ClrTx/>
            </a:pPr>
            <a:r>
              <a:rPr lang="en-GB" sz="1800" dirty="0" smtClean="0"/>
              <a:t>Walk through the differences between the AS and the A-level in terms of content and assessment.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Consider the nature of external assessments and their implications for teaching and learning.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Consider the nature of non-exam assessments and their implications for teaching and learning.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Explore ways of structuring and co-teaching the AS and A-level courses.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Provide some planning techniques and opportunities to discuss and develop plans for teaching next year.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Provide some teaching materials for use and development.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b="1" dirty="0" smtClean="0"/>
          </a:p>
          <a:p>
            <a:pPr marL="355600" indent="0">
              <a:buClr>
                <a:schemeClr val="tx1"/>
              </a:buClr>
              <a:buNone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defTabSz="4445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172200" y="6449325"/>
            <a:ext cx="1635126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 us on Twitter @AQACPD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 content and skills: Component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9122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3175">
              <a:buNone/>
            </a:pPr>
            <a:r>
              <a:rPr lang="en-GB" sz="1800" b="1" dirty="0" smtClean="0">
                <a:solidFill>
                  <a:srgbClr val="C8194B"/>
                </a:solidFill>
              </a:rPr>
              <a:t>Language discourses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Students will study a range of texts that convey attitudes to language diversity and change. 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The texts studied will include those written for non-specialist audiences.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Students will explore how texts are produced to convey views and opinions about language issues.</a:t>
            </a:r>
          </a:p>
          <a:p>
            <a:pPr>
              <a:buNone/>
            </a:pPr>
            <a:endParaRPr lang="en-GB" sz="1800" dirty="0" smtClean="0"/>
          </a:p>
          <a:p>
            <a:pPr marL="0" indent="0">
              <a:buClrTx/>
              <a:buNone/>
            </a:pPr>
            <a:r>
              <a:rPr lang="en-GB" sz="1800" dirty="0" smtClean="0"/>
              <a:t>They will explore how texts: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represent language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construct an identity for the producer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position the reader and seek to influence them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are connected to discourses about language.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 content and skills: Component 2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9122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None/>
            </a:pPr>
            <a:r>
              <a:rPr lang="en-GB" sz="1800" dirty="0" smtClean="0"/>
              <a:t>Students will need to develop skills in: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writing </a:t>
            </a:r>
            <a:r>
              <a:rPr lang="en-GB" sz="1800" b="1" dirty="0" smtClean="0"/>
              <a:t>discursively</a:t>
            </a:r>
            <a:r>
              <a:rPr lang="en-GB" sz="1800" dirty="0" smtClean="0"/>
              <a:t> about language issues in an </a:t>
            </a:r>
            <a:r>
              <a:rPr lang="en-GB" sz="1800" b="1" dirty="0" smtClean="0"/>
              <a:t>academic essay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C8194B"/>
                </a:solidFill>
              </a:rPr>
              <a:t>writing </a:t>
            </a:r>
            <a:r>
              <a:rPr lang="en-GB" sz="1800" b="1" dirty="0" smtClean="0">
                <a:solidFill>
                  <a:srgbClr val="C8194B"/>
                </a:solidFill>
              </a:rPr>
              <a:t>analytically</a:t>
            </a:r>
            <a:r>
              <a:rPr lang="en-GB" sz="1800" dirty="0" smtClean="0">
                <a:solidFill>
                  <a:srgbClr val="C8194B"/>
                </a:solidFill>
              </a:rPr>
              <a:t> about texts as </a:t>
            </a:r>
            <a:r>
              <a:rPr lang="en-GB" sz="1800" b="1" dirty="0" smtClean="0">
                <a:solidFill>
                  <a:srgbClr val="C8194B"/>
                </a:solidFill>
              </a:rPr>
              <a:t>parts of discourses about language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writing about language issues in a </a:t>
            </a:r>
            <a:r>
              <a:rPr lang="en-GB" sz="1800" b="1" dirty="0" smtClean="0"/>
              <a:t>variety of forms</a:t>
            </a:r>
            <a:r>
              <a:rPr lang="en-GB" sz="1800" dirty="0" smtClean="0"/>
              <a:t> to communicate their ideas to a </a:t>
            </a:r>
            <a:r>
              <a:rPr lang="en-GB" sz="1800" b="1" dirty="0" smtClean="0"/>
              <a:t>non-specialist audience</a:t>
            </a:r>
            <a:r>
              <a:rPr lang="en-GB" sz="1800" dirty="0" smtClean="0"/>
              <a:t>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and A-level exam questions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b="537"/>
          <a:stretch/>
        </p:blipFill>
        <p:spPr bwMode="auto">
          <a:xfrm>
            <a:off x="0" y="972000"/>
            <a:ext cx="9144000" cy="53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AS Paper 2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Question 1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Discuss the idea that </a:t>
            </a:r>
            <a:r>
              <a:rPr lang="en-GB" sz="1800" dirty="0" smtClean="0"/>
              <a:t>a person’s language might be affected by their occupation.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Question 2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Discuss the idea that </a:t>
            </a:r>
            <a:r>
              <a:rPr lang="en-GB" sz="1800" dirty="0" smtClean="0"/>
              <a:t>women and men use language differently.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AS Paper 2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/>
              <a:t>Looking at the top band of the specimen mark schemes, what skills and approaches do students need to demonstrate?</a:t>
            </a:r>
          </a:p>
          <a:p>
            <a:pPr marL="355600" indent="-355600">
              <a:buClr>
                <a:schemeClr val="tx1"/>
              </a:buClr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AS vs A-level Paper 2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A-level: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Evaluate </a:t>
            </a:r>
            <a:r>
              <a:rPr lang="en-GB" sz="1800" dirty="0" smtClean="0"/>
              <a:t>the idea that </a:t>
            </a:r>
            <a:r>
              <a:rPr lang="en-GB" sz="1800" b="1" dirty="0" smtClean="0"/>
              <a:t>spoken interactions between men and women are characterised by miscommunication</a:t>
            </a:r>
            <a:r>
              <a:rPr lang="en-GB" sz="1800" dirty="0" smtClean="0"/>
              <a:t>.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AS: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Discuss </a:t>
            </a:r>
            <a:r>
              <a:rPr lang="en-GB" sz="1800" dirty="0" smtClean="0"/>
              <a:t>the idea that</a:t>
            </a:r>
            <a:r>
              <a:rPr lang="en-GB" sz="1800" b="1" dirty="0" smtClean="0"/>
              <a:t> women and men use language differently</a:t>
            </a:r>
            <a:r>
              <a:rPr lang="en-GB" sz="1800" dirty="0" smtClean="0"/>
              <a:t>.</a:t>
            </a:r>
            <a:endParaRPr lang="en-US" sz="1800" dirty="0"/>
          </a:p>
          <a:p>
            <a:pPr marL="0" indent="0">
              <a:buNone/>
            </a:pPr>
            <a:endParaRPr lang="en-US" dirty="0" smtClean="0">
              <a:solidFill>
                <a:srgbClr val="3273AF"/>
              </a:solidFill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Question 1: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Evaluate the idea that </a:t>
            </a:r>
            <a:r>
              <a:rPr lang="en-GB" sz="1800" dirty="0" smtClean="0"/>
              <a:t>spoken interactions between men and women are characterised by miscommunication.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Question 2: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GB" sz="1800" b="1" dirty="0" smtClean="0"/>
              <a:t>Evaluate the idea that </a:t>
            </a:r>
            <a:r>
              <a:rPr lang="en-GB" sz="1800" dirty="0" smtClean="0"/>
              <a:t>the English language is changing and breaking up into many different </a:t>
            </a:r>
            <a:r>
              <a:rPr lang="en-GB" sz="1800" dirty="0" err="1" smtClean="0"/>
              <a:t>Englishes</a:t>
            </a:r>
            <a:r>
              <a:rPr lang="en-GB" sz="1800" dirty="0" smtClean="0"/>
              <a:t>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/>
              <a:t>Looking at the top band of the specimen mark schemes, what skills and approaches do students need to demonstrate?</a:t>
            </a:r>
          </a:p>
          <a:p>
            <a:pPr marL="355600" indent="-355600">
              <a:buClr>
                <a:schemeClr val="tx1"/>
              </a:buClr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Example responses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8573"/>
          <a:stretch/>
        </p:blipFill>
        <p:spPr bwMode="auto">
          <a:xfrm>
            <a:off x="0" y="972000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GB" sz="1800" dirty="0"/>
              <a:t>w</a:t>
            </a:r>
            <a:r>
              <a:rPr lang="en-GB" sz="1800" dirty="0" smtClean="0"/>
              <a:t>rite a series of ideas about language that could be discussed for AS</a:t>
            </a:r>
          </a:p>
          <a:p>
            <a:pPr marL="355600" indent="-355600">
              <a:buClr>
                <a:schemeClr val="tx1"/>
              </a:buClr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GB" sz="1800" dirty="0"/>
              <a:t>w</a:t>
            </a:r>
            <a:r>
              <a:rPr lang="en-GB" sz="1800" dirty="0" smtClean="0"/>
              <a:t>rite a series of ideas about language that could be evaluated for A-level.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5075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Co-teaching AS and A-level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 b="5773"/>
          <a:stretch/>
        </p:blipFill>
        <p:spPr bwMode="auto">
          <a:xfrm>
            <a:off x="-3" y="972000"/>
            <a:ext cx="9162412" cy="53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4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5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 Paper 2 topics: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475244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lnSpc>
                <a:spcPct val="150000"/>
              </a:lnSpc>
              <a:buClrTx/>
            </a:pPr>
            <a:r>
              <a:rPr lang="en-GB" sz="1800" dirty="0" err="1" smtClean="0"/>
              <a:t>sociolects</a:t>
            </a:r>
            <a:r>
              <a:rPr lang="en-GB" sz="1800" dirty="0" smtClean="0"/>
              <a:t> (to include social and occupational groups, gender and ethnicity)</a:t>
            </a:r>
          </a:p>
          <a:p>
            <a:pPr>
              <a:lnSpc>
                <a:spcPct val="150000"/>
              </a:lnSpc>
              <a:buClrTx/>
            </a:pPr>
            <a:r>
              <a:rPr lang="en-GB" sz="1800" dirty="0" smtClean="0"/>
              <a:t>dialects (to include regional, national and international varieties of English)</a:t>
            </a:r>
          </a:p>
          <a:p>
            <a:pPr>
              <a:lnSpc>
                <a:spcPct val="150000"/>
              </a:lnSpc>
              <a:buClrTx/>
            </a:pPr>
            <a:r>
              <a:rPr lang="en-GB" sz="1800" dirty="0" smtClean="0"/>
              <a:t>language that represents these groups </a:t>
            </a:r>
          </a:p>
          <a:p>
            <a:pPr>
              <a:lnSpc>
                <a:spcPct val="150000"/>
              </a:lnSpc>
              <a:buClrTx/>
            </a:pPr>
            <a:r>
              <a:rPr lang="en-GB" sz="1800" dirty="0" smtClean="0"/>
              <a:t>how language varies - personal, social, geographical and temporal contexts</a:t>
            </a:r>
          </a:p>
          <a:p>
            <a:pPr>
              <a:lnSpc>
                <a:spcPct val="150000"/>
              </a:lnSpc>
              <a:buClrTx/>
            </a:pPr>
            <a:r>
              <a:rPr lang="en-GB" sz="1800" dirty="0" smtClean="0"/>
              <a:t>why language varies and changes</a:t>
            </a:r>
          </a:p>
          <a:p>
            <a:pPr>
              <a:lnSpc>
                <a:spcPct val="150000"/>
              </a:lnSpc>
              <a:buClrTx/>
            </a:pPr>
            <a:r>
              <a:rPr lang="en-GB" sz="1800" dirty="0" smtClean="0"/>
              <a:t>critical knowledge and understanding of different views and explanations</a:t>
            </a:r>
          </a:p>
          <a:p>
            <a:pPr>
              <a:lnSpc>
                <a:spcPct val="150000"/>
              </a:lnSpc>
              <a:buClrTx/>
            </a:pPr>
            <a:r>
              <a:rPr lang="en-GB" sz="1800" dirty="0" smtClean="0"/>
              <a:t>attitudes to language variation and change</a:t>
            </a:r>
          </a:p>
          <a:p>
            <a:pPr>
              <a:lnSpc>
                <a:spcPct val="150000"/>
              </a:lnSpc>
              <a:buClrTx/>
            </a:pPr>
            <a:r>
              <a:rPr lang="en-GB" sz="1800" dirty="0" smtClean="0"/>
              <a:t>the use of language according to audience, purpose, genre and mode</a:t>
            </a:r>
          </a:p>
          <a:p>
            <a:pPr>
              <a:lnSpc>
                <a:spcPct val="150000"/>
              </a:lnSpc>
              <a:buClrTx/>
            </a:pPr>
            <a:r>
              <a:rPr lang="en-GB" sz="1800" dirty="0" smtClean="0"/>
              <a:t>how language is used to enact relationships.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8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Planning for A-level Paper 2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/>
              <a:t>Use </a:t>
            </a:r>
            <a:r>
              <a:rPr lang="en-GB" sz="1800" b="1" dirty="0" smtClean="0"/>
              <a:t>Component 2: Topic planner </a:t>
            </a:r>
            <a:r>
              <a:rPr lang="en-GB" sz="1800" dirty="0" smtClean="0"/>
              <a:t>to plan a topic for teaching.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dirty="0" smtClean="0"/>
              <a:t>Language </a:t>
            </a:r>
            <a:r>
              <a:rPr lang="en-US" sz="1800" dirty="0"/>
              <a:t>discourses – Question </a:t>
            </a:r>
            <a:r>
              <a:rPr lang="en-US" sz="1800" dirty="0" smtClean="0"/>
              <a:t>3: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GB" sz="1800" b="1" dirty="0" smtClean="0"/>
              <a:t>Analyse how language is used</a:t>
            </a:r>
            <a:r>
              <a:rPr lang="en-GB" sz="1800" dirty="0" smtClean="0"/>
              <a:t> in </a:t>
            </a:r>
            <a:r>
              <a:rPr lang="en-GB" sz="1800" i="1" dirty="0" smtClean="0"/>
              <a:t>Text A and Text B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dirty="0" smtClean="0"/>
              <a:t>to</a:t>
            </a:r>
            <a:r>
              <a:rPr lang="en-GB" sz="1800" b="1" dirty="0" smtClean="0"/>
              <a:t> present views about </a:t>
            </a:r>
            <a:r>
              <a:rPr lang="en-GB" sz="1800" dirty="0" smtClean="0"/>
              <a:t>the nature of language change. In your answer you should: </a:t>
            </a:r>
          </a:p>
          <a:p>
            <a:pPr marL="0" indent="0">
              <a:buClrTx/>
            </a:pPr>
            <a:endParaRPr lang="en-GB" sz="1800" dirty="0" smtClean="0"/>
          </a:p>
          <a:p>
            <a:pPr marL="0" indent="0">
              <a:buClrTx/>
            </a:pPr>
            <a:r>
              <a:rPr lang="en-GB" sz="1800" dirty="0" smtClean="0"/>
              <a:t> </a:t>
            </a:r>
            <a:r>
              <a:rPr lang="en-GB" sz="1800" b="1" dirty="0" smtClean="0"/>
              <a:t>examine</a:t>
            </a:r>
            <a:r>
              <a:rPr lang="en-GB" sz="1800" dirty="0" smtClean="0"/>
              <a:t> any </a:t>
            </a:r>
            <a:r>
              <a:rPr lang="en-GB" sz="1800" b="1" dirty="0" smtClean="0"/>
              <a:t>similarities and differences </a:t>
            </a:r>
            <a:r>
              <a:rPr lang="en-GB" sz="1800" dirty="0" smtClean="0"/>
              <a:t>you find between the two texts </a:t>
            </a:r>
          </a:p>
          <a:p>
            <a:pPr marL="0" indent="0">
              <a:buClrTx/>
            </a:pPr>
            <a:endParaRPr lang="en-GB" sz="1800" dirty="0" smtClean="0"/>
          </a:p>
          <a:p>
            <a:pPr marL="0" lvl="1">
              <a:buClrTx/>
            </a:pPr>
            <a:r>
              <a:rPr lang="en-GB" sz="1800" dirty="0" smtClean="0"/>
              <a:t> </a:t>
            </a:r>
            <a:r>
              <a:rPr lang="en-GB" sz="1800" b="1" dirty="0" smtClean="0"/>
              <a:t>explore</a:t>
            </a:r>
            <a:r>
              <a:rPr lang="en-GB" sz="1800" dirty="0" smtClean="0"/>
              <a:t> how </a:t>
            </a:r>
            <a:r>
              <a:rPr lang="en-GB" sz="1800" b="1" dirty="0" smtClean="0"/>
              <a:t>effectively</a:t>
            </a:r>
            <a:r>
              <a:rPr lang="en-GB" sz="1800" dirty="0" smtClean="0"/>
              <a:t> the texts </a:t>
            </a:r>
            <a:r>
              <a:rPr lang="en-GB" sz="1800" b="1" dirty="0" smtClean="0"/>
              <a:t>present their views</a:t>
            </a:r>
            <a:r>
              <a:rPr lang="en-GB" sz="1800" dirty="0" smtClean="0"/>
              <a:t>. </a:t>
            </a: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/>
              <a:t>How helpful would the text ‘yes, we are judged on our accents’ be in preparing for these exam tasks?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 Paper 2 Section B: Further resources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Further resources: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Legacy ENGA3 and ENGB3 texts and data with attitudes to language</a:t>
            </a:r>
            <a:r>
              <a:rPr lang="en-GB" sz="1800" dirty="0"/>
              <a:t> </a:t>
            </a:r>
            <a:r>
              <a:rPr lang="en-GB" sz="1800" dirty="0" smtClean="0"/>
              <a:t>found at </a:t>
            </a:r>
            <a:r>
              <a:rPr lang="en-GB" sz="1800" dirty="0" smtClean="0">
                <a:hlinkClick r:id="rId3" action="ppaction://hlinkfile"/>
              </a:rPr>
              <a:t>AQA.org.uk/log-in</a:t>
            </a: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Dan Clayton’s blog: </a:t>
            </a:r>
            <a:r>
              <a:rPr lang="en-GB" sz="1800" dirty="0" err="1" smtClean="0">
                <a:hlinkClick r:id="rId4"/>
              </a:rPr>
              <a:t>http://englishlangsfx.blogspot.co.uk/</a:t>
            </a: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AS vs A-level Paper 2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dirty="0" smtClean="0"/>
              <a:t>AS Question 3: 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Text B is the start of an article in which a newspaper columnist discusses a celebrity who changed her local accent. </a:t>
            </a:r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Write</a:t>
            </a:r>
            <a:r>
              <a:rPr lang="en-GB" sz="1800" dirty="0" smtClean="0"/>
              <a:t> an </a:t>
            </a:r>
            <a:r>
              <a:rPr lang="en-GB" sz="1800" b="1" dirty="0" smtClean="0"/>
              <a:t>opinion article </a:t>
            </a:r>
            <a:r>
              <a:rPr lang="en-GB" sz="1800" dirty="0" smtClean="0"/>
              <a:t>in which you </a:t>
            </a:r>
            <a:r>
              <a:rPr lang="en-GB" sz="1800" b="1" dirty="0" smtClean="0"/>
              <a:t>discuss</a:t>
            </a:r>
            <a:r>
              <a:rPr lang="en-GB" sz="1800" dirty="0" smtClean="0"/>
              <a:t> </a:t>
            </a:r>
            <a:r>
              <a:rPr lang="en-GB" sz="1800" b="1" dirty="0" smtClean="0"/>
              <a:t>the issues </a:t>
            </a:r>
            <a:r>
              <a:rPr lang="en-GB" sz="1800" dirty="0" smtClean="0"/>
              <a:t>surrounding people changing their accents. Before writing your article you should state your intended audience.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457200" y="3998794"/>
            <a:ext cx="8018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A-level Question 4:</a:t>
            </a:r>
          </a:p>
          <a:p>
            <a:endParaRPr lang="en-US" dirty="0" smtClean="0"/>
          </a:p>
          <a:p>
            <a:r>
              <a:rPr lang="en-GB" b="1" dirty="0" smtClean="0"/>
              <a:t>Write</a:t>
            </a:r>
            <a:r>
              <a:rPr lang="en-GB" dirty="0" smtClean="0"/>
              <a:t> an </a:t>
            </a:r>
            <a:r>
              <a:rPr lang="en-GB" b="1" dirty="0" smtClean="0"/>
              <a:t>opinion article about </a:t>
            </a:r>
            <a:r>
              <a:rPr lang="en-GB" dirty="0" smtClean="0"/>
              <a:t>language change in which you </a:t>
            </a:r>
            <a:r>
              <a:rPr lang="en-GB" b="1" dirty="0" smtClean="0"/>
              <a:t>assess the ideas and issues </a:t>
            </a:r>
            <a:r>
              <a:rPr lang="en-GB" dirty="0" smtClean="0"/>
              <a:t>raised in </a:t>
            </a:r>
            <a:r>
              <a:rPr lang="en-GB" b="1" dirty="0" smtClean="0">
                <a:solidFill>
                  <a:schemeClr val="accent1"/>
                </a:solidFill>
              </a:rPr>
              <a:t>Text A and Text B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and</a:t>
            </a:r>
            <a:r>
              <a:rPr lang="en-GB" b="1" dirty="0" smtClean="0"/>
              <a:t> argue your own views.</a:t>
            </a:r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 Paper 2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Activity: Finding a form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theguardian.com/</a:t>
            </a:r>
            <a:r>
              <a:rPr lang="en-GB" sz="1800" dirty="0" err="1" smtClean="0">
                <a:hlinkClick r:id="rId3"/>
              </a:rPr>
              <a:t>lifeandstyle</a:t>
            </a:r>
            <a:r>
              <a:rPr lang="en-GB" sz="1800" dirty="0" smtClean="0">
                <a:hlinkClick r:id="rId3"/>
              </a:rPr>
              <a:t>/series/what-</a:t>
            </a:r>
            <a:r>
              <a:rPr lang="en-GB" sz="1800" dirty="0" err="1" smtClean="0">
                <a:hlinkClick r:id="rId3"/>
              </a:rPr>
              <a:t>im</a:t>
            </a:r>
            <a:r>
              <a:rPr lang="en-GB" sz="1800" dirty="0" smtClean="0">
                <a:hlinkClick r:id="rId3"/>
              </a:rPr>
              <a:t>-really-thinking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4"/>
              </a:rPr>
              <a:t>theguardian.com/</a:t>
            </a:r>
            <a:r>
              <a:rPr lang="en-GB" sz="1800" dirty="0" err="1" smtClean="0">
                <a:hlinkClick r:id="rId4"/>
              </a:rPr>
              <a:t>lifeandstyle</a:t>
            </a:r>
            <a:r>
              <a:rPr lang="en-GB" sz="1800" dirty="0" smtClean="0">
                <a:hlinkClick r:id="rId4"/>
              </a:rPr>
              <a:t>/series/</a:t>
            </a:r>
            <a:r>
              <a:rPr lang="en-GB" sz="1800" dirty="0" err="1" smtClean="0">
                <a:hlinkClick r:id="rId4"/>
              </a:rPr>
              <a:t>aletterto</a:t>
            </a: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>
                <a:hlinkClick r:id="rId5"/>
              </a:rPr>
              <a:t>theguardian.com/media/mind-your-language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What persona could you use/person could you write to in order to explore a language issue?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574" y="980493"/>
            <a:ext cx="7285203" cy="52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93" y="1092765"/>
            <a:ext cx="2525973" cy="499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6183" y="1092765"/>
            <a:ext cx="3714450" cy="51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2096" y="1050635"/>
            <a:ext cx="2093581" cy="521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and A-level: what are you doing?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800"/>
            <a:ext cx="8695426" cy="4357464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r>
              <a:rPr lang="en-GB" sz="1800" dirty="0" smtClean="0"/>
              <a:t>Separate classes for AS and A-level?</a:t>
            </a:r>
            <a:endParaRPr lang="en-GB" sz="1800" dirty="0"/>
          </a:p>
          <a:p>
            <a:pPr marL="355600" indent="-355600">
              <a:buNone/>
            </a:pPr>
            <a:endParaRPr lang="en-GB" sz="1800" dirty="0"/>
          </a:p>
          <a:p>
            <a:pPr marL="355600" indent="-355600">
              <a:buNone/>
            </a:pPr>
            <a:r>
              <a:rPr lang="en-GB" sz="1800" dirty="0" smtClean="0"/>
              <a:t>All students doing A-level also take AS?</a:t>
            </a:r>
          </a:p>
          <a:p>
            <a:pPr marL="355600" indent="-355600">
              <a:buNone/>
            </a:pPr>
            <a:endParaRPr lang="en-GB" sz="1800" dirty="0" smtClean="0"/>
          </a:p>
          <a:p>
            <a:pPr marL="355600" indent="-355600">
              <a:buNone/>
            </a:pPr>
            <a:r>
              <a:rPr lang="en-GB" sz="1800" dirty="0" smtClean="0"/>
              <a:t>Some students take the AS within an A-level group?</a:t>
            </a:r>
          </a:p>
          <a:p>
            <a:pPr marL="355600" indent="-355600">
              <a:buNone/>
            </a:pPr>
            <a:endParaRPr lang="en-GB" sz="1800" dirty="0" smtClean="0"/>
          </a:p>
          <a:p>
            <a:pPr marL="355600" indent="-355600">
              <a:buNone/>
            </a:pPr>
            <a:r>
              <a:rPr lang="en-GB" sz="1800" dirty="0" smtClean="0"/>
              <a:t>AS as a one year course?</a:t>
            </a:r>
          </a:p>
          <a:p>
            <a:pPr marL="355600" indent="-355600">
              <a:buNone/>
            </a:pPr>
            <a:endParaRPr lang="en-GB" sz="1800" dirty="0" smtClean="0"/>
          </a:p>
          <a:p>
            <a:pPr marL="355600" indent="-355600">
              <a:buNone/>
            </a:pPr>
            <a:r>
              <a:rPr lang="en-GB" sz="1800" dirty="0" smtClean="0"/>
              <a:t>AS as a two year course?</a:t>
            </a:r>
          </a:p>
          <a:p>
            <a:pPr marL="355600" indent="-355600">
              <a:buNone/>
            </a:pPr>
            <a:endParaRPr lang="en-GB" sz="1800" dirty="0" smtClean="0"/>
          </a:p>
          <a:p>
            <a:pPr marL="355600" indent="-355600">
              <a:buNone/>
            </a:pPr>
            <a:r>
              <a:rPr lang="en-GB" sz="1800" dirty="0" smtClean="0"/>
              <a:t>Any other patterns?</a:t>
            </a:r>
          </a:p>
          <a:p>
            <a:pPr marL="355600" indent="-355600">
              <a:buNone/>
            </a:pPr>
            <a:endParaRPr lang="en-GB" sz="1800" dirty="0" smtClean="0"/>
          </a:p>
          <a:p>
            <a:pPr marL="355600" indent="-355600">
              <a:buNone/>
            </a:pPr>
            <a:endParaRPr lang="en-GB" sz="1800" dirty="0" smtClean="0"/>
          </a:p>
          <a:p>
            <a:pPr marL="355600" indent="-355600">
              <a:buNone/>
            </a:pPr>
            <a:r>
              <a:rPr lang="en-GB" sz="1800" b="1" dirty="0" smtClean="0"/>
              <a:t>How do we plan and structure our course accordingly?</a:t>
            </a:r>
          </a:p>
          <a:p>
            <a:pPr marL="355600" indent="-35560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b="1" dirty="0" smtClean="0"/>
          </a:p>
          <a:p>
            <a:pPr marL="355600" indent="0">
              <a:buClr>
                <a:schemeClr val="tx1"/>
              </a:buClr>
              <a:buNone/>
            </a:pPr>
            <a:endParaRPr lang="en-GB" dirty="0" smtClean="0"/>
          </a:p>
          <a:p>
            <a:pPr marL="355600" indent="0">
              <a:buClr>
                <a:schemeClr val="tx1"/>
              </a:buClr>
              <a:buNone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defTabSz="4445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5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172200" y="6449325"/>
            <a:ext cx="1635126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 us on Twitter @AQACPD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2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Activity: Finding a focus </a:t>
            </a:r>
            <a:r>
              <a:rPr lang="en-US" sz="1800" dirty="0"/>
              <a:t>–</a:t>
            </a:r>
            <a:r>
              <a:rPr lang="en-US" sz="1800" b="1" dirty="0" smtClean="0"/>
              <a:t> </a:t>
            </a:r>
            <a:r>
              <a:rPr lang="en-GB" sz="1800" b="1" dirty="0" smtClean="0"/>
              <a:t>Writing carousel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Write an arresting opening for an article: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Clr>
                <a:schemeClr val="tx1"/>
              </a:buClr>
            </a:pPr>
            <a:r>
              <a:rPr lang="en-GB" sz="1800" dirty="0" smtClean="0"/>
              <a:t>In a publication for university students applying for jobs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In a local newspaper about a primary school’s language policy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And ....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8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QA Chevin Pro Light" pitchFamily="34" charset="0"/>
              </a:rPr>
              <a:t>A-level: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51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04125"/>
              </p:ext>
            </p:extLst>
          </p:nvPr>
        </p:nvGraphicFramePr>
        <p:xfrm>
          <a:off x="560606" y="1628775"/>
          <a:ext cx="7621368" cy="3931902"/>
        </p:xfrm>
        <a:graphic>
          <a:graphicData uri="http://schemas.openxmlformats.org/drawingml/2006/table">
            <a:tbl>
              <a:tblPr/>
              <a:tblGrid>
                <a:gridCol w="1915894"/>
                <a:gridCol w="666750"/>
                <a:gridCol w="5038724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Language, the individual and society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hours 30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A – Textual variations &amp; representations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texts (one contemporary and one older text) linked by topic or theme: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of one text (25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of second text (25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Comparison of the two texts (20 marks).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B – Children's language development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Discursive essay on children’s language development, with a choice of two questions with data provided on spoken, written or multimodal language (30 marks).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59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1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67436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Question 4: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3175">
              <a:buNone/>
            </a:pPr>
            <a:r>
              <a:rPr lang="en-GB" sz="1800" dirty="0" smtClean="0"/>
              <a:t>“Interaction with caregivers is the most important influence on a child’s language development.” 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Referring to </a:t>
            </a:r>
            <a:r>
              <a:rPr lang="en-GB" sz="1800" b="1" dirty="0" smtClean="0"/>
              <a:t>Data Set 1 </a:t>
            </a:r>
            <a:r>
              <a:rPr lang="en-GB" sz="1800" dirty="0" smtClean="0"/>
              <a:t>in detail, and to relevant ideas from language study, evaluate this view of children’s language development. </a:t>
            </a:r>
            <a:endParaRPr lang="en-US" sz="1800" dirty="0"/>
          </a:p>
          <a:p>
            <a:pPr marL="0" indent="3175">
              <a:buNone/>
            </a:pPr>
            <a:endParaRPr lang="en-US" sz="1800" dirty="0"/>
          </a:p>
          <a:p>
            <a:pPr marL="0" indent="3175">
              <a:buNone/>
            </a:pPr>
            <a:r>
              <a:rPr lang="en-US" sz="1800" b="1" dirty="0"/>
              <a:t>Question </a:t>
            </a:r>
            <a:r>
              <a:rPr lang="en-US" sz="1800" b="1" dirty="0" smtClean="0"/>
              <a:t>5:</a:t>
            </a:r>
            <a:endParaRPr lang="en-US" sz="1800" b="1" dirty="0"/>
          </a:p>
          <a:p>
            <a:pPr marL="0" indent="3175">
              <a:buNone/>
            </a:pPr>
            <a:endParaRPr lang="en-US" sz="1800" dirty="0" smtClean="0"/>
          </a:p>
          <a:p>
            <a:pPr marL="0" indent="3175">
              <a:buNone/>
            </a:pPr>
            <a:r>
              <a:rPr lang="en-GB" sz="1800" dirty="0" smtClean="0"/>
              <a:t>“Accuracy is more important than creativity.” 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Referring to </a:t>
            </a:r>
            <a:r>
              <a:rPr lang="en-GB" sz="1800" b="1" dirty="0" smtClean="0"/>
              <a:t>Data Set 2 </a:t>
            </a:r>
            <a:r>
              <a:rPr lang="en-GB" sz="1800" dirty="0" smtClean="0"/>
              <a:t>and</a:t>
            </a:r>
            <a:r>
              <a:rPr lang="en-GB" sz="1800" b="1" dirty="0" smtClean="0"/>
              <a:t> Data Set 3 </a:t>
            </a:r>
            <a:r>
              <a:rPr lang="en-GB" sz="1800" dirty="0" smtClean="0"/>
              <a:t>in detail, and to relevant ideas from language study, evaluate this view of children’s language development.</a:t>
            </a:r>
            <a:r>
              <a:rPr lang="en-GB" sz="1800" b="1" dirty="0" smtClean="0"/>
              <a:t> 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61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Question types: A-level Paper 1 Section B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67436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US" sz="1800" b="1" dirty="0" smtClean="0"/>
              <a:t>Question: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3175">
              <a:buNone/>
            </a:pPr>
            <a:r>
              <a:rPr lang="en-GB" sz="1800" dirty="0" smtClean="0"/>
              <a:t>“Interaction with caregivers is the most important influence on a child’s language development.” 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dirty="0" smtClean="0"/>
              <a:t>Referring to </a:t>
            </a:r>
            <a:r>
              <a:rPr lang="en-GB" sz="1800" b="1" dirty="0" smtClean="0"/>
              <a:t>Data Set 1 </a:t>
            </a:r>
            <a:r>
              <a:rPr lang="en-GB" sz="1800" dirty="0" smtClean="0"/>
              <a:t>in detail, and to relevant ideas from language study, evaluate this view of children’s language development. </a:t>
            </a:r>
            <a:endParaRPr lang="en-US" sz="1800" dirty="0"/>
          </a:p>
          <a:p>
            <a:pPr marL="0" indent="3175">
              <a:buNone/>
            </a:pPr>
            <a:endParaRPr lang="en-US" sz="1800" dirty="0"/>
          </a:p>
          <a:p>
            <a:pPr marL="0" indent="3175">
              <a:buNone/>
            </a:pPr>
            <a:r>
              <a:rPr lang="en-US" sz="1800" b="1" dirty="0"/>
              <a:t>Question </a:t>
            </a:r>
            <a:r>
              <a:rPr lang="en-US" sz="1800" b="1" dirty="0" smtClean="0"/>
              <a:t>Structure:</a:t>
            </a:r>
            <a:endParaRPr lang="en-US" sz="1800" b="1" dirty="0"/>
          </a:p>
          <a:p>
            <a:pPr marL="0" indent="3175">
              <a:buNone/>
            </a:pPr>
            <a:endParaRPr lang="en-US" sz="1800" dirty="0" smtClean="0"/>
          </a:p>
          <a:p>
            <a:pPr marL="0" indent="3175">
              <a:buNone/>
            </a:pPr>
            <a:r>
              <a:rPr lang="en-GB" sz="1800" dirty="0" smtClean="0"/>
              <a:t>“View for debate.” </a:t>
            </a:r>
          </a:p>
          <a:p>
            <a:pPr marL="0" indent="3175">
              <a:buNone/>
            </a:pPr>
            <a:endParaRPr lang="en-GB" sz="1800" dirty="0" smtClean="0"/>
          </a:p>
          <a:p>
            <a:pPr marL="0" indent="3175">
              <a:buNone/>
            </a:pPr>
            <a:r>
              <a:rPr lang="en-GB" sz="1800" i="1" dirty="0" smtClean="0"/>
              <a:t>Referring to </a:t>
            </a:r>
            <a:r>
              <a:rPr lang="en-GB" sz="1800" b="1" dirty="0" smtClean="0"/>
              <a:t>Data Set </a:t>
            </a:r>
            <a:r>
              <a:rPr lang="en-GB" sz="1800" i="1" dirty="0" smtClean="0"/>
              <a:t>in detail</a:t>
            </a:r>
            <a:r>
              <a:rPr lang="en-GB" sz="1800" dirty="0" smtClean="0"/>
              <a:t>, and to </a:t>
            </a:r>
            <a:r>
              <a:rPr lang="en-GB" sz="1800" i="1" dirty="0" smtClean="0"/>
              <a:t>relevant</a:t>
            </a:r>
            <a:r>
              <a:rPr lang="en-GB" sz="1800" dirty="0" smtClean="0"/>
              <a:t> </a:t>
            </a:r>
            <a:r>
              <a:rPr lang="en-GB" sz="1800" b="1" dirty="0" smtClean="0"/>
              <a:t>ideas from language study</a:t>
            </a:r>
            <a:r>
              <a:rPr lang="en-GB" sz="1800" dirty="0" smtClean="0"/>
              <a:t>, </a:t>
            </a:r>
            <a:r>
              <a:rPr lang="en-GB" sz="1800" i="1" dirty="0" smtClean="0"/>
              <a:t>evaluate</a:t>
            </a:r>
            <a:r>
              <a:rPr lang="en-GB" sz="1800" dirty="0" smtClean="0"/>
              <a:t> this view of children’s language development.</a:t>
            </a:r>
            <a:r>
              <a:rPr lang="en-GB" sz="1800" b="1" dirty="0" smtClean="0"/>
              <a:t> 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61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54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A-level: non-exam assessment (NEA)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 b="601"/>
          <a:stretch/>
        </p:blipFill>
        <p:spPr bwMode="auto">
          <a:xfrm>
            <a:off x="0" y="972000"/>
            <a:ext cx="9168550" cy="53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QA Chevin Pro Light" pitchFamily="34" charset="0"/>
              </a:rPr>
              <a:t>A-level: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55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78460"/>
              </p:ext>
            </p:extLst>
          </p:nvPr>
        </p:nvGraphicFramePr>
        <p:xfrm>
          <a:off x="560606" y="1628775"/>
          <a:ext cx="7621368" cy="1621518"/>
        </p:xfrm>
        <a:graphic>
          <a:graphicData uri="http://schemas.openxmlformats.org/drawingml/2006/table">
            <a:tbl>
              <a:tblPr/>
              <a:tblGrid>
                <a:gridCol w="2322756"/>
                <a:gridCol w="899193"/>
                <a:gridCol w="4399419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 in 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Non-exam assessment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3,500 words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investigation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2,000 words excluding data (50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endParaRPr lang="en-GB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 piece of original writing with   commentary 1,500 words total </a:t>
                      </a:r>
                      <a:r>
                        <a:rPr kumimoji="0" lang="en-GB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 marks)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59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1: Language investigation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3"/>
            <a:ext cx="8238226" cy="429752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What is it?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a</a:t>
            </a:r>
            <a:r>
              <a:rPr lang="en-US" sz="1800" dirty="0" smtClean="0"/>
              <a:t> student led enquiry into an aspect of language 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choice of topic is free – it does not have to arise from a taught area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student needs to ask questions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data will be collected by the student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outcome will be a report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word count is 2000 words excluding data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i</a:t>
            </a:r>
            <a:r>
              <a:rPr lang="en-US" sz="1800" dirty="0" smtClean="0"/>
              <a:t>t is worth 10% of the total marks for the A-level.</a:t>
            </a:r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1: Language investigation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The Report: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Introduction 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Methodology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Analysis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Conclusion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References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Appendices.</a:t>
            </a:r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1: Language investigation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The assessment: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>
              <a:buClrTx/>
            </a:pPr>
            <a:r>
              <a:rPr lang="en-GB" sz="1800" dirty="0" err="1" smtClean="0"/>
              <a:t>AO1</a:t>
            </a:r>
            <a:r>
              <a:rPr lang="en-GB" sz="1800" dirty="0" smtClean="0"/>
              <a:t>: Apply appropriate methods of language analysis, using associated terminology and coherent written expression. </a:t>
            </a:r>
            <a:r>
              <a:rPr lang="en-GB" sz="1800" dirty="0" smtClean="0">
                <a:solidFill>
                  <a:schemeClr val="accent1"/>
                </a:solidFill>
              </a:rPr>
              <a:t>(15 marks)</a:t>
            </a:r>
          </a:p>
          <a:p>
            <a:pPr>
              <a:buClrTx/>
            </a:pPr>
            <a:endParaRPr lang="en-GB" sz="1800" dirty="0" smtClean="0"/>
          </a:p>
          <a:p>
            <a:pPr>
              <a:buClrTx/>
            </a:pPr>
            <a:r>
              <a:rPr lang="en-GB" sz="1800" dirty="0" err="1" smtClean="0"/>
              <a:t>AO2</a:t>
            </a:r>
            <a:r>
              <a:rPr lang="en-GB" sz="1800" dirty="0" smtClean="0"/>
              <a:t>: Demonstrate critical understanding of concepts and issues relevant to language use. </a:t>
            </a:r>
            <a:r>
              <a:rPr lang="en-GB" sz="1800" dirty="0" smtClean="0">
                <a:solidFill>
                  <a:schemeClr val="accent1"/>
                </a:solidFill>
              </a:rPr>
              <a:t>(15 marks)</a:t>
            </a:r>
          </a:p>
          <a:p>
            <a:pPr>
              <a:buClrTx/>
            </a:pPr>
            <a:endParaRPr lang="en-GB" sz="1800" dirty="0" smtClean="0"/>
          </a:p>
          <a:p>
            <a:pPr>
              <a:buClrTx/>
            </a:pPr>
            <a:r>
              <a:rPr lang="en-GB" sz="1800" dirty="0" err="1" smtClean="0"/>
              <a:t>AO3</a:t>
            </a:r>
            <a:r>
              <a:rPr lang="en-GB" sz="1800" dirty="0" smtClean="0"/>
              <a:t>: Analyse and evaluate how contextual factors and language features are associated with the construction of meaning. </a:t>
            </a:r>
            <a:r>
              <a:rPr lang="en-GB" sz="1800" dirty="0" smtClean="0">
                <a:solidFill>
                  <a:schemeClr val="accent1"/>
                </a:solidFill>
              </a:rPr>
              <a:t>(20 marks)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1: Language investigation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32743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The assessment: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  <a:buNone/>
            </a:pPr>
            <a:r>
              <a:rPr lang="en-US" sz="1800" dirty="0" smtClean="0"/>
              <a:t>AO1: Apply appropriate methods of language analysis, using associated  terminology and coherent written expression.</a:t>
            </a:r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  <a:buNone/>
            </a:pPr>
            <a:r>
              <a:rPr lang="en-US" sz="1800" dirty="0" smtClean="0"/>
              <a:t>Level 5 (marks 13-15) students are likely to:</a:t>
            </a:r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>
              <a:buClr>
                <a:schemeClr val="tx1"/>
              </a:buClr>
            </a:pPr>
            <a:r>
              <a:rPr lang="en-US" sz="1800" dirty="0"/>
              <a:t>a</a:t>
            </a:r>
            <a:r>
              <a:rPr lang="en-US" sz="1800" dirty="0" smtClean="0"/>
              <a:t>pply linguistic methods and terminology identifying patterns and complexities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select and apply appropriate methods, allowing valid conclusions to be drawn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d</a:t>
            </a:r>
            <a:r>
              <a:rPr lang="en-US" sz="1800" dirty="0" smtClean="0"/>
              <a:t>escribe language features in depth, establishing patterns of use and engaging with complexity</a:t>
            </a:r>
          </a:p>
          <a:p>
            <a:pPr>
              <a:buClr>
                <a:schemeClr val="tx1"/>
              </a:buClr>
            </a:pPr>
            <a:r>
              <a:rPr lang="en-US" sz="1800" dirty="0" smtClean="0"/>
              <a:t>guide the reader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g</a:t>
            </a:r>
            <a:r>
              <a:rPr lang="en-US" sz="1800" dirty="0" smtClean="0"/>
              <a:t>uide the reader structurally and linguistically, using controlled, accurate expression.</a:t>
            </a:r>
            <a:endParaRPr lang="en-US" sz="1600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The new AS specification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" b="10584"/>
          <a:stretch/>
        </p:blipFill>
        <p:spPr bwMode="auto">
          <a:xfrm>
            <a:off x="-1" y="900000"/>
            <a:ext cx="9174280" cy="54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</a:t>
            </a:r>
            <a:r>
              <a:rPr lang="en-US" sz="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74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1: Language investigation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32743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The assessment: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  <a:buNone/>
            </a:pPr>
            <a:r>
              <a:rPr lang="en-US" sz="1800" dirty="0" smtClean="0"/>
              <a:t>AO2: Demonstrate critical understanding of concepts and issues relevant to language use.</a:t>
            </a:r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  <a:buNone/>
            </a:pPr>
            <a:r>
              <a:rPr lang="en-US" sz="1800" dirty="0" smtClean="0"/>
              <a:t>Level 5 (marks 13-15) students are likely to:</a:t>
            </a:r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>
              <a:buClr>
                <a:schemeClr val="tx1"/>
              </a:buClr>
            </a:pPr>
            <a:r>
              <a:rPr lang="en-US" sz="1800" dirty="0"/>
              <a:t>d</a:t>
            </a:r>
            <a:r>
              <a:rPr lang="en-US" sz="1800" dirty="0" smtClean="0"/>
              <a:t>emonstrate a </a:t>
            </a:r>
            <a:r>
              <a:rPr lang="en-US" sz="1800" dirty="0" err="1" smtClean="0"/>
              <a:t>synthesised</a:t>
            </a:r>
            <a:r>
              <a:rPr lang="en-US" sz="1800" dirty="0" smtClean="0"/>
              <a:t>, </a:t>
            </a:r>
            <a:r>
              <a:rPr lang="en-US" sz="1800" dirty="0" err="1" smtClean="0"/>
              <a:t>conceptualised</a:t>
            </a:r>
            <a:r>
              <a:rPr lang="en-US" sz="1800" dirty="0" smtClean="0"/>
              <a:t> and individual overview of issues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s</a:t>
            </a:r>
            <a:r>
              <a:rPr lang="en-US" sz="1800" dirty="0" smtClean="0"/>
              <a:t>how a </a:t>
            </a:r>
            <a:r>
              <a:rPr lang="en-US" sz="1800" dirty="0" err="1" smtClean="0"/>
              <a:t>conceptualised</a:t>
            </a:r>
            <a:r>
              <a:rPr lang="en-US" sz="1800" dirty="0" smtClean="0"/>
              <a:t> overview of theories which illuminate the discussion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u</a:t>
            </a:r>
            <a:r>
              <a:rPr lang="en-US" sz="1800" dirty="0" smtClean="0"/>
              <a:t>se data and findings to challenge viewpoints making evaluative comment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e</a:t>
            </a:r>
            <a:r>
              <a:rPr lang="en-US" sz="1800" dirty="0" smtClean="0"/>
              <a:t>valuate methodology and explore alternative additional approaches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p</a:t>
            </a:r>
            <a:r>
              <a:rPr lang="en-US" sz="1800" dirty="0" smtClean="0"/>
              <a:t>rovide detailed bibliography.</a:t>
            </a:r>
            <a:endParaRPr lang="en-US" sz="1600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0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1: Language investigation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32743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The assessment: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  <a:buNone/>
            </a:pPr>
            <a:r>
              <a:rPr lang="en-US" sz="1800" dirty="0" smtClean="0"/>
              <a:t>AO3: </a:t>
            </a:r>
            <a:r>
              <a:rPr lang="en-US" sz="1800" dirty="0" err="1" smtClean="0"/>
              <a:t>Analyse</a:t>
            </a:r>
            <a:r>
              <a:rPr lang="en-US" sz="1800" dirty="0" smtClean="0"/>
              <a:t> and evaluate how contextual features are associated with the construction of meaning.</a:t>
            </a:r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  <a:buNone/>
            </a:pPr>
            <a:r>
              <a:rPr lang="en-US" sz="1800" dirty="0" smtClean="0"/>
              <a:t>Level 5 (marks 17-20) students are likely to:</a:t>
            </a:r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>
              <a:buClr>
                <a:schemeClr val="tx1"/>
              </a:buClr>
            </a:pPr>
            <a:r>
              <a:rPr lang="en-US" sz="1800" dirty="0"/>
              <a:t>e</a:t>
            </a:r>
            <a:r>
              <a:rPr lang="en-US" sz="1800" dirty="0" smtClean="0"/>
              <a:t>valuate use of language and representations according to context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e</a:t>
            </a:r>
            <a:r>
              <a:rPr lang="en-US" sz="1800" dirty="0" smtClean="0"/>
              <a:t>xplore analysis within wider social and cultural contexts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e</a:t>
            </a:r>
            <a:r>
              <a:rPr lang="en-US" sz="1800" dirty="0" smtClean="0"/>
              <a:t>valuate how language is influenced by different contexts 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e</a:t>
            </a:r>
            <a:r>
              <a:rPr lang="en-US" sz="1800" dirty="0" smtClean="0"/>
              <a:t>valuate meanings and representations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e</a:t>
            </a:r>
            <a:r>
              <a:rPr lang="en-US" sz="1800" dirty="0" smtClean="0"/>
              <a:t>xplore data in light of relevant  wider social and cultural contexts</a:t>
            </a:r>
          </a:p>
          <a:p>
            <a:pPr>
              <a:buClr>
                <a:schemeClr val="tx1"/>
              </a:buClr>
            </a:pPr>
            <a:r>
              <a:rPr lang="en-US" sz="1800" dirty="0"/>
              <a:t>p</a:t>
            </a:r>
            <a:r>
              <a:rPr lang="en-US" sz="1800" dirty="0" smtClean="0"/>
              <a:t>resent data and findings to support reflective and cautious conclusions.</a:t>
            </a: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1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1: </a:t>
            </a:r>
            <a:r>
              <a:rPr lang="en-GB" dirty="0">
                <a:solidFill>
                  <a:schemeClr val="tx2"/>
                </a:solidFill>
                <a:latin typeface="AQA Chevin Pro Light" pitchFamily="34" charset="0"/>
              </a:rPr>
              <a:t>L</a:t>
            </a:r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anguage investigation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Discussion </a:t>
            </a:r>
            <a:r>
              <a:rPr lang="en-US" sz="1800" dirty="0"/>
              <a:t>–</a:t>
            </a:r>
            <a:r>
              <a:rPr lang="en-US" sz="1800" b="1" dirty="0" smtClean="0"/>
              <a:t> issues and questions: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When should we do it? 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How long should we give to it?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What preparation will students need?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What are the implications of students never having done ‘coursework’ in English?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What makes for a successful investigation?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62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2: Original writing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What is it?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A student led piece of original writing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writing submitted will be based on </a:t>
            </a:r>
            <a:r>
              <a:rPr lang="en-US" sz="1800" b="1" dirty="0" smtClean="0"/>
              <a:t>one</a:t>
            </a:r>
            <a:r>
              <a:rPr lang="en-US" sz="1800" dirty="0" smtClean="0"/>
              <a:t> of the following:</a:t>
            </a:r>
          </a:p>
          <a:p>
            <a:pPr marL="993775" indent="-355600">
              <a:buClr>
                <a:schemeClr val="tx1"/>
              </a:buClr>
            </a:pPr>
            <a:r>
              <a:rPr lang="en-US" sz="1800" dirty="0" smtClean="0"/>
              <a:t>the power of persuasion</a:t>
            </a:r>
          </a:p>
          <a:p>
            <a:pPr marL="993775" indent="-355600">
              <a:buClr>
                <a:schemeClr val="tx1"/>
              </a:buClr>
            </a:pPr>
            <a:r>
              <a:rPr lang="en-US" sz="1800" dirty="0" smtClean="0"/>
              <a:t>the power of story-telling</a:t>
            </a:r>
          </a:p>
          <a:p>
            <a:pPr marL="993775" indent="-355600">
              <a:buClr>
                <a:schemeClr val="tx1"/>
              </a:buClr>
            </a:pPr>
            <a:r>
              <a:rPr lang="en-US" sz="1800" dirty="0" smtClean="0"/>
              <a:t>the power of information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student will submit a piece of writing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student will submit a commentary examining a style model, discussing their writing process and evaluating their final piece.</a:t>
            </a:r>
          </a:p>
          <a:p>
            <a:pPr marL="355600" indent="-355600"/>
            <a:endParaRPr lang="en-US" sz="1800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2: Original writing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What is it?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word count for the piece of writing is 750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t</a:t>
            </a:r>
            <a:r>
              <a:rPr lang="en-US" sz="1800" dirty="0" smtClean="0"/>
              <a:t>he word count for the commentary is 750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/>
              <a:t>o</a:t>
            </a:r>
            <a:r>
              <a:rPr lang="en-US" sz="1800" dirty="0" smtClean="0"/>
              <a:t>riginal </a:t>
            </a:r>
            <a:r>
              <a:rPr lang="en-US" sz="1800" dirty="0"/>
              <a:t>w</a:t>
            </a:r>
            <a:r>
              <a:rPr lang="en-US" sz="1800" dirty="0" smtClean="0"/>
              <a:t>riting is worth 10% of the total marks for the A-level.</a:t>
            </a:r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2: Original writing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The assessment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574720"/>
              </p:ext>
            </p:extLst>
          </p:nvPr>
        </p:nvGraphicFramePr>
        <p:xfrm>
          <a:off x="544961" y="1924050"/>
          <a:ext cx="804545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36"/>
                <a:gridCol w="634346"/>
                <a:gridCol w="664456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AO5: Demonstrate expertise and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 creativity in the use of English to communicate 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in different ways</a:t>
                      </a:r>
                      <a:endParaRPr lang="en-GB" sz="1400" dirty="0">
                        <a:solidFill>
                          <a:schemeClr val="bg1"/>
                        </a:solidFill>
                        <a:latin typeface="AQA Chevin Pro Bold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28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4128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412878"/>
                    </a:solidFill>
                  </a:tcPr>
                </a:tc>
              </a:tr>
              <a:tr h="264414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Level</a:t>
                      </a:r>
                      <a:endParaRPr lang="en-GB" sz="1400" dirty="0">
                        <a:solidFill>
                          <a:schemeClr val="bg1"/>
                        </a:solidFill>
                        <a:latin typeface="AQA Chevin Pro Bold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28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Mark</a:t>
                      </a:r>
                      <a:endParaRPr lang="en-GB" sz="1400" dirty="0">
                        <a:solidFill>
                          <a:schemeClr val="bg1"/>
                        </a:solidFill>
                        <a:latin typeface="AQA Chevin Pro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28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Students are likely to:</a:t>
                      </a:r>
                      <a:endParaRPr lang="en-GB" sz="1400" dirty="0">
                        <a:solidFill>
                          <a:schemeClr val="bg1"/>
                        </a:solidFill>
                        <a:latin typeface="AQA Chevin Pro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2878"/>
                    </a:solidFill>
                  </a:tcPr>
                </a:tc>
              </a:tr>
              <a:tr h="124201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21-25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1" dirty="0" smtClean="0">
                          <a:latin typeface="+mn-lt"/>
                        </a:rPr>
                        <a:t>use form creatively and innovatively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1" dirty="0" smtClean="0">
                          <a:latin typeface="+mn-lt"/>
                        </a:rPr>
                        <a:t>use register creatively for context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1" dirty="0" smtClean="0">
                          <a:latin typeface="+mn-lt"/>
                        </a:rPr>
                        <a:t>write</a:t>
                      </a:r>
                      <a:r>
                        <a:rPr lang="en-GB" sz="1200" b="1" baseline="0" dirty="0" smtClean="0">
                          <a:latin typeface="+mn-lt"/>
                        </a:rPr>
                        <a:t> accurately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baseline="0" dirty="0" smtClean="0">
                          <a:latin typeface="+mn-lt"/>
                        </a:rPr>
                        <a:t>provide interesting and engaging content for challenging audiences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baseline="0" dirty="0" smtClean="0">
                          <a:latin typeface="+mn-lt"/>
                        </a:rPr>
                        <a:t>use form in original and innovative ways showing ambition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baseline="0" dirty="0" smtClean="0">
                          <a:latin typeface="+mn-lt"/>
                        </a:rPr>
                        <a:t>position audience skilfully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baseline="0" dirty="0" smtClean="0">
                          <a:latin typeface="+mn-lt"/>
                        </a:rPr>
                        <a:t>show skilful and detailed manipulation of register at all levels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baseline="0" dirty="0" smtClean="0">
                          <a:latin typeface="+mn-lt"/>
                        </a:rPr>
                        <a:t>guide reader through a very coherent and cohesive text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41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2: Original writing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The assessment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436817"/>
              </p:ext>
            </p:extLst>
          </p:nvPr>
        </p:nvGraphicFramePr>
        <p:xfrm>
          <a:off x="544961" y="2323313"/>
          <a:ext cx="7872679" cy="185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76"/>
                <a:gridCol w="620723"/>
                <a:gridCol w="6501880"/>
              </a:tblGrid>
              <a:tr h="152400">
                <a:tc rowSpan="2"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Level</a:t>
                      </a:r>
                      <a:endParaRPr lang="en-GB" sz="1400" dirty="0">
                        <a:solidFill>
                          <a:schemeClr val="bg1"/>
                        </a:solidFill>
                        <a:latin typeface="AQA Chevin Pro Bold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2878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Mark</a:t>
                      </a:r>
                      <a:endParaRPr lang="en-GB" sz="1400" dirty="0">
                        <a:solidFill>
                          <a:schemeClr val="bg1"/>
                        </a:solidFill>
                        <a:latin typeface="AQA Chevin Pro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28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AOs 1-5</a:t>
                      </a:r>
                      <a:endParaRPr lang="en-GB" sz="1400" dirty="0">
                        <a:solidFill>
                          <a:schemeClr val="bg1"/>
                        </a:solidFill>
                        <a:latin typeface="AQA Chevin Pro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2878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AQA Chevin Pro Bold" pitchFamily="34" charset="0"/>
                        </a:rPr>
                        <a:t>Students are likely to: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2878"/>
                    </a:solidFill>
                  </a:tcPr>
                </a:tc>
              </a:tr>
              <a:tr h="124201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+mn-lt"/>
                        </a:rPr>
                        <a:t>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21-25</a:t>
                      </a:r>
                      <a:endParaRPr lang="en-GB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dirty="0" smtClean="0">
                          <a:latin typeface="Arial" pitchFamily="34" charset="0"/>
                          <a:cs typeface="Arial" pitchFamily="34" charset="0"/>
                        </a:rPr>
                        <a:t>evaluate</a:t>
                      </a:r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the significance of connections found across texts, justifying writing choices by reference to style model and its impact on language choices </a:t>
                      </a:r>
                      <a:r>
                        <a:rPr lang="en-GB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AO4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evaluate use of language and representations according to the two contexts </a:t>
                      </a:r>
                      <a:r>
                        <a:rPr lang="en-GB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AO3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demonstrate understanding of genre as a dynamic process </a:t>
                      </a:r>
                      <a:r>
                        <a:rPr lang="en-GB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AO2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apply different levels of language analysis in an integrated way, recognising how they are connected across both texts </a:t>
                      </a:r>
                      <a:r>
                        <a:rPr lang="en-GB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AO1</a:t>
                      </a:r>
                      <a:endParaRPr lang="en-GB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034" y="1923203"/>
            <a:ext cx="299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12878"/>
                </a:solidFill>
                <a:latin typeface="AQA Chevin Pro Medium" pitchFamily="34" charset="0"/>
              </a:rPr>
              <a:t>Commentary</a:t>
            </a:r>
            <a:endParaRPr lang="en-GB" sz="2000" dirty="0">
              <a:solidFill>
                <a:srgbClr val="412878"/>
              </a:solidFill>
              <a:latin typeface="AQA Chevin Pro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7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NEA 2: Original writing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57200" y="1100364"/>
            <a:ext cx="8238226" cy="531337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</a:pPr>
            <a:r>
              <a:rPr lang="en-US" sz="1800" b="1" dirty="0" smtClean="0"/>
              <a:t>Issues and questions: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When should we do it? 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How long should we give to it?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Do we do all three options in our scheme of work?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Do we teach these as discrete topics or can NEA preparation/assessment be linked to other elements of the course?</a:t>
            </a:r>
          </a:p>
          <a:p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What preparation will students need?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What are the implications of students never having done ‘coursework’ in English?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What makes for a successful original writing task?</a:t>
            </a:r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Supervising NEA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57200" y="1100364"/>
            <a:ext cx="8238226" cy="531337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See the specification for details of NEA administrative information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 smtClean="0">
                <a:hlinkClick r:id="rId4"/>
              </a:rPr>
              <a:t>aqa.org.uk/7702</a:t>
            </a:r>
            <a:endParaRPr lang="en-US" sz="1800" dirty="0"/>
          </a:p>
          <a:p>
            <a:pPr marL="355600" indent="-355600">
              <a:buClr>
                <a:schemeClr val="tx1"/>
              </a:buClr>
            </a:pPr>
            <a:endParaRPr lang="en-US" sz="1800" dirty="0">
              <a:solidFill>
                <a:schemeClr val="accent1"/>
              </a:solidFill>
            </a:endParaRPr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For more information see the JCQ </a:t>
            </a:r>
            <a:r>
              <a:rPr lang="en-US" sz="1800" dirty="0" smtClean="0"/>
              <a:t>documentation </a:t>
            </a:r>
            <a:r>
              <a:rPr lang="en-US" sz="1800" dirty="0" smtClean="0"/>
              <a:t>found at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/>
              <a:t>	</a:t>
            </a:r>
            <a:r>
              <a:rPr lang="en-US" sz="1800" dirty="0" smtClean="0">
                <a:hlinkClick r:id="rId5"/>
              </a:rPr>
              <a:t>jcq.org.uk/exams-office/coursework </a:t>
            </a:r>
            <a:endParaRPr lang="en-US" sz="1800" dirty="0" smtClean="0"/>
          </a:p>
          <a:p>
            <a:pPr marL="355600" indent="-355600"/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Support and resources for AS and A-level 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69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4618"/>
          <a:stretch/>
        </p:blipFill>
        <p:spPr bwMode="auto">
          <a:xfrm>
            <a:off x="-2" y="972000"/>
            <a:ext cx="9144002" cy="537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QA Chevin Pro Light" pitchFamily="34" charset="0"/>
              </a:rPr>
              <a:t>AS: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7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14383"/>
              </p:ext>
            </p:extLst>
          </p:nvPr>
        </p:nvGraphicFramePr>
        <p:xfrm>
          <a:off x="560606" y="1628775"/>
          <a:ext cx="7621368" cy="4209252"/>
        </p:xfrm>
        <a:graphic>
          <a:graphicData uri="http://schemas.openxmlformats.org/drawingml/2006/table">
            <a:tbl>
              <a:tblPr/>
              <a:tblGrid>
                <a:gridCol w="2077819"/>
                <a:gridCol w="666750"/>
                <a:gridCol w="4876799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 and the individual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 30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Textual variations and representations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texts, linked by topic or theme.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question requiring analysis of one text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(25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question requiring analysis of a second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(25 marks)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question requiring comparison of the two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texts (20 marks)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 varieties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hour 30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A – Language diversity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discursive essay on language diversity,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choice of two questions (30 marks)</a:t>
                      </a:r>
                    </a:p>
                    <a:p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B – Language discourses</a:t>
                      </a:r>
                    </a:p>
                    <a:p>
                      <a:pPr marL="0" indent="180975">
                        <a:buFont typeface="Arial" pitchFamily="34" charset="0"/>
                        <a:buChar char="•"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directed writing task on attitudes to </a:t>
                      </a:r>
                    </a:p>
                    <a:p>
                      <a:pPr marL="0" indent="180975">
                        <a:buFont typeface="Arial" pitchFamily="34" charset="0"/>
                        <a:buNone/>
                      </a:pP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 (40 marks)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763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AQA support and resourcing 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475244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r>
              <a:rPr lang="en-US" sz="1800" dirty="0"/>
              <a:t>AQA tools to help you:</a:t>
            </a:r>
          </a:p>
          <a:p>
            <a:pPr marL="355600" indent="-355600">
              <a:buNone/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>
                <a:hlinkClick r:id="rId4"/>
              </a:rPr>
              <a:t>aqa.org.uk/7702</a:t>
            </a:r>
            <a:endParaRPr lang="en-US" sz="1800" dirty="0" smtClean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ERA </a:t>
            </a:r>
            <a:r>
              <a:rPr lang="en-US" sz="1800" dirty="0"/>
              <a:t>(Enhanced Results Analysis</a:t>
            </a:r>
            <a:r>
              <a:rPr lang="en-US" sz="1800" dirty="0" smtClean="0"/>
              <a:t>) found on e-AQA at </a:t>
            </a:r>
            <a:r>
              <a:rPr lang="en-US" sz="1800" dirty="0" smtClean="0">
                <a:hlinkClick r:id="rId5"/>
              </a:rPr>
              <a:t>aqa.org.uk/log-in</a:t>
            </a: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Secure </a:t>
            </a:r>
            <a:r>
              <a:rPr lang="en-US" sz="1800" dirty="0"/>
              <a:t>Key </a:t>
            </a:r>
            <a:r>
              <a:rPr lang="en-US" sz="1800" dirty="0" smtClean="0"/>
              <a:t>Materials </a:t>
            </a:r>
            <a:r>
              <a:rPr lang="en-US" sz="1800" dirty="0"/>
              <a:t>found on e-AQA at </a:t>
            </a:r>
            <a:r>
              <a:rPr lang="en-US" sz="1800" dirty="0">
                <a:hlinkClick r:id="rId5"/>
              </a:rPr>
              <a:t>aqa.org.uk/log-in</a:t>
            </a: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smtClean="0"/>
              <a:t>Training courses from </a:t>
            </a:r>
            <a:r>
              <a:rPr lang="en-US" sz="1800" dirty="0" smtClean="0">
                <a:hlinkClick r:id="rId6"/>
              </a:rPr>
              <a:t>aqa.org.uk/</a:t>
            </a:r>
            <a:r>
              <a:rPr lang="en-US" sz="1800" dirty="0" err="1" smtClean="0">
                <a:hlinkClick r:id="rId6"/>
              </a:rPr>
              <a:t>cpd</a:t>
            </a:r>
            <a:r>
              <a:rPr lang="en-US" sz="1800" dirty="0" smtClean="0"/>
              <a:t> </a:t>
            </a:r>
          </a:p>
          <a:p>
            <a:pPr marL="355600" indent="-355600">
              <a:buClr>
                <a:schemeClr val="tx1"/>
              </a:buClr>
            </a:pPr>
            <a:r>
              <a:rPr lang="en-GB" sz="1800" dirty="0" smtClean="0"/>
              <a:t>Approved textbooks found at </a:t>
            </a:r>
            <a:r>
              <a:rPr lang="en-GB" sz="1800" dirty="0" smtClean="0">
                <a:hlinkClick r:id="rId7"/>
              </a:rPr>
              <a:t>aqa.org.uk/textbooks</a:t>
            </a:r>
            <a:endParaRPr lang="en-GB" sz="1800" dirty="0" smtClean="0"/>
          </a:p>
          <a:p>
            <a:pPr marL="355600" indent="-355600">
              <a:buClr>
                <a:schemeClr val="tx1"/>
              </a:buClr>
            </a:pPr>
            <a:endParaRPr lang="en-US" sz="1800" dirty="0"/>
          </a:p>
          <a:p>
            <a:pPr marL="355600" indent="-355600">
              <a:buNone/>
            </a:pPr>
            <a:r>
              <a:rPr lang="en-US" sz="1800" dirty="0"/>
              <a:t>AQA–related resources:</a:t>
            </a:r>
          </a:p>
          <a:p>
            <a:pPr marL="355600" indent="-355600">
              <a:buNone/>
            </a:pP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err="1"/>
              <a:t>Exampro</a:t>
            </a:r>
            <a:endParaRPr lang="en-US" sz="1800" dirty="0"/>
          </a:p>
          <a:p>
            <a:pPr marL="355600" indent="-355600">
              <a:buClr>
                <a:schemeClr val="tx1"/>
              </a:buClr>
            </a:pPr>
            <a:r>
              <a:rPr lang="en-US" sz="1800" dirty="0" err="1" smtClean="0"/>
              <a:t>Teachit</a:t>
            </a:r>
            <a:r>
              <a:rPr lang="en-US" sz="1800" dirty="0" smtClean="0"/>
              <a:t>.</a:t>
            </a: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70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8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latin typeface="AQA Chevin Pro Light" pitchFamily="34" charset="0"/>
              </a:rPr>
              <a:t>AQA-approved textbooks</a:t>
            </a:r>
            <a:endParaRPr lang="en-GB" sz="2800" dirty="0">
              <a:latin typeface="AQA Chevin Pro Ligh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088573"/>
            <a:ext cx="8045200" cy="5110208"/>
          </a:xfrm>
        </p:spPr>
        <p:txBody>
          <a:bodyPr>
            <a:normAutofit lnSpcReduction="10000"/>
          </a:bodyPr>
          <a:lstStyle/>
          <a:p>
            <a:pPr marL="285750" indent="-171450">
              <a:lnSpc>
                <a:spcPct val="100000"/>
              </a:lnSpc>
            </a:pPr>
            <a:r>
              <a:rPr lang="en-GB" dirty="0" smtClean="0"/>
              <a:t>We only approve student textbooks (print and digital) –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although see approved publishers’ websites for the full range of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resources to support each specification.</a:t>
            </a:r>
          </a:p>
          <a:p>
            <a:pPr marL="285750" indent="-171450">
              <a:lnSpc>
                <a:spcPct val="100000"/>
              </a:lnSpc>
            </a:pPr>
            <a:endParaRPr lang="en-GB" dirty="0" smtClean="0"/>
          </a:p>
          <a:p>
            <a:pPr marL="285750" indent="-171450">
              <a:lnSpc>
                <a:spcPct val="100000"/>
              </a:lnSpc>
            </a:pPr>
            <a:r>
              <a:rPr lang="en-GB" dirty="0" smtClean="0"/>
              <a:t>Textbooks must be matched to the specification to be AQA                                     approved.</a:t>
            </a:r>
          </a:p>
          <a:p>
            <a:pPr marL="285750" indent="-171450">
              <a:lnSpc>
                <a:spcPct val="100000"/>
              </a:lnSpc>
            </a:pPr>
            <a:endParaRPr lang="en-GB" dirty="0"/>
          </a:p>
          <a:p>
            <a:pPr marL="285750" indent="-171450">
              <a:lnSpc>
                <a:spcPct val="100000"/>
              </a:lnSpc>
            </a:pPr>
            <a:r>
              <a:rPr lang="en-GB" dirty="0" smtClean="0"/>
              <a:t>Each approval process consists of a detailed 4-stage review by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our reviewers (ie senior examiners or Chairs).</a:t>
            </a:r>
          </a:p>
          <a:p>
            <a:pPr marL="285750" indent="-171450">
              <a:lnSpc>
                <a:spcPct val="100000"/>
              </a:lnSpc>
            </a:pPr>
            <a:endParaRPr lang="en-GB" dirty="0"/>
          </a:p>
          <a:p>
            <a:pPr marL="285750" indent="-171450">
              <a:lnSpc>
                <a:spcPct val="100000"/>
              </a:lnSpc>
            </a:pPr>
            <a:r>
              <a:rPr lang="en-GB" b="1" dirty="0" smtClean="0"/>
              <a:t>Published</a:t>
            </a:r>
            <a:r>
              <a:rPr lang="en-GB" dirty="0" smtClean="0"/>
              <a:t> textbooks which do not have the AQA-approved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badge are not ‘AQA-approved’. Prior to publication publishers</a:t>
            </a:r>
            <a:r>
              <a:rPr lang="en-GB" dirty="0"/>
              <a:t> </a:t>
            </a:r>
            <a:endParaRPr lang="en-GB" dirty="0" smtClean="0"/>
          </a:p>
          <a:p>
            <a:pPr marL="114300" indent="0">
              <a:lnSpc>
                <a:spcPct val="10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will advise that these books have entered the AQA approval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process.</a:t>
            </a:r>
          </a:p>
          <a:p>
            <a:pPr marL="114300" indent="0">
              <a:lnSpc>
                <a:spcPct val="100000"/>
              </a:lnSpc>
              <a:buNone/>
            </a:pPr>
            <a:endParaRPr lang="en-GB" dirty="0"/>
          </a:p>
          <a:p>
            <a:pPr marL="115200" indent="-285750">
              <a:lnSpc>
                <a:spcPct val="100000"/>
              </a:lnSpc>
              <a:spcBef>
                <a:spcPts val="240"/>
              </a:spcBef>
            </a:pPr>
            <a:r>
              <a:rPr lang="en-GB" dirty="0" smtClean="0"/>
              <a:t>See the AQA website (All about us) for full details.</a:t>
            </a:r>
          </a:p>
          <a:p>
            <a:pPr marL="400050" indent="-285750">
              <a:lnSpc>
                <a:spcPct val="100000"/>
              </a:lnSpc>
            </a:pPr>
            <a:endParaRPr lang="en-GB" dirty="0"/>
          </a:p>
          <a:p>
            <a:pPr marL="11430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1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Slide 71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8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Contact points for more information and guidance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US" sz="1800" b="1" dirty="0" smtClean="0"/>
              <a:t>Customer Services advisers</a:t>
            </a:r>
          </a:p>
          <a:p>
            <a:pPr marL="36195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/>
              <a:t>General email </a:t>
            </a:r>
            <a:r>
              <a:rPr lang="en-US" sz="1800" dirty="0" smtClean="0">
                <a:hlinkClick r:id="rId4"/>
              </a:rPr>
              <a:t>English-gce@aqa.org.uk</a:t>
            </a:r>
            <a:r>
              <a:rPr lang="en-US" sz="1800" dirty="0" smtClean="0"/>
              <a:t> </a:t>
            </a:r>
            <a:endParaRPr lang="en-US" sz="1800" dirty="0"/>
          </a:p>
          <a:p>
            <a:pPr marL="36195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Tel </a:t>
            </a:r>
            <a:r>
              <a:rPr lang="en-US" sz="1800" dirty="0" smtClean="0"/>
              <a:t>no 0161 953 7504</a:t>
            </a:r>
            <a:endParaRPr lang="en-US" sz="1800" dirty="0"/>
          </a:p>
          <a:p>
            <a:pPr marL="73660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US" sz="1800" b="1" dirty="0"/>
              <a:t>Teacher Support and CPD Managers</a:t>
            </a:r>
          </a:p>
          <a:p>
            <a:pPr marL="36195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General </a:t>
            </a:r>
            <a:r>
              <a:rPr lang="en-US" sz="1800" dirty="0" smtClean="0"/>
              <a:t>email </a:t>
            </a:r>
            <a:r>
              <a:rPr lang="en-US" sz="1800" dirty="0" smtClean="0">
                <a:hlinkClick r:id="rId5"/>
              </a:rPr>
              <a:t>teachercpd@aqa.org.uk</a:t>
            </a:r>
            <a:r>
              <a:rPr lang="en-US" sz="1800" dirty="0" smtClean="0"/>
              <a:t> </a:t>
            </a:r>
            <a:endParaRPr lang="en-US" sz="1800" dirty="0"/>
          </a:p>
          <a:p>
            <a:pPr marL="36195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/>
              <a:t>Tel </a:t>
            </a:r>
            <a:r>
              <a:rPr lang="en-US" sz="1800" dirty="0" smtClean="0"/>
              <a:t>no 0161 957 3646</a:t>
            </a: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 smtClean="0"/>
              <a:t>Have you completed a </a:t>
            </a:r>
            <a:r>
              <a:rPr lang="en-US" sz="1800" dirty="0"/>
              <a:t>s</a:t>
            </a:r>
            <a:r>
              <a:rPr lang="en-US" sz="1800" dirty="0" smtClean="0"/>
              <a:t>ign up to teach form?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 smtClean="0">
                <a:hlinkClick r:id="rId6"/>
              </a:rPr>
              <a:t>aqa.org.uk/subjects/sign-up-to-teach</a:t>
            </a:r>
            <a:endParaRPr lang="en-US" sz="1800" dirty="0" smtClean="0"/>
          </a:p>
          <a:p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72</a:t>
            </a:r>
          </a:p>
          <a:p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456532"/>
            <a:ext cx="2960688" cy="4441032"/>
          </a:xfrm>
          <a:prstGeom prst="rect">
            <a:avLst/>
          </a:prstGeom>
          <a:noFill/>
          <a:ln w="9525">
            <a:solidFill>
              <a:srgbClr val="41287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540000" y="1666873"/>
            <a:ext cx="6508500" cy="494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dirty="0" smtClean="0">
                <a:latin typeface="AQA Chevin Pro Light" pitchFamily="34" charset="0"/>
              </a:rPr>
              <a:t>Thank you</a:t>
            </a:r>
            <a:endParaRPr lang="en-US" dirty="0">
              <a:latin typeface="AQA Chevin Pro Light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172200" y="6449325"/>
            <a:ext cx="1635126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 us on Twitter @AQACPD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73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444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content and skills: Component 1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ClrTx/>
              <a:buNone/>
            </a:pPr>
            <a:r>
              <a:rPr lang="en-GB" sz="1800" dirty="0" smtClean="0"/>
              <a:t>Students should study a range of texts:</a:t>
            </a:r>
          </a:p>
          <a:p>
            <a:pPr marL="0" indent="0">
              <a:buClrTx/>
              <a:buNone/>
            </a:pPr>
            <a:endParaRPr lang="en-GB" sz="1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about various </a:t>
            </a:r>
            <a:r>
              <a:rPr lang="en-GB" sz="1800" b="1" dirty="0" smtClean="0"/>
              <a:t>subjects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from various </a:t>
            </a:r>
            <a:r>
              <a:rPr lang="en-GB" sz="1800" b="1" dirty="0" smtClean="0"/>
              <a:t>writers</a:t>
            </a:r>
            <a:r>
              <a:rPr lang="en-GB" sz="1800" dirty="0" smtClean="0"/>
              <a:t> and </a:t>
            </a:r>
            <a:r>
              <a:rPr lang="en-GB" sz="1800" b="1" dirty="0" smtClean="0"/>
              <a:t>speakers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for various </a:t>
            </a:r>
            <a:r>
              <a:rPr lang="en-GB" sz="1800" b="1" dirty="0" smtClean="0"/>
              <a:t>audiences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for various </a:t>
            </a:r>
            <a:r>
              <a:rPr lang="en-GB" sz="1800" b="1" dirty="0" smtClean="0"/>
              <a:t>purposes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in a variety of </a:t>
            </a:r>
            <a:r>
              <a:rPr lang="en-GB" sz="1800" b="1" dirty="0" smtClean="0"/>
              <a:t>genres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/>
              <a:t>using a variety of </a:t>
            </a:r>
            <a:r>
              <a:rPr lang="en-GB" sz="1800" b="1" dirty="0" smtClean="0"/>
              <a:t>modes</a:t>
            </a:r>
            <a:r>
              <a:rPr lang="en-GB" sz="1800" dirty="0" smtClean="0"/>
              <a:t> (written, spoken, electronic).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AQA Chevin Pro Light" pitchFamily="34" charset="0"/>
              </a:rPr>
              <a:t>AS content and skills: Component 1</a:t>
            </a:r>
            <a:endParaRPr lang="en-GB" dirty="0">
              <a:solidFill>
                <a:schemeClr val="tx2"/>
              </a:solidFill>
              <a:latin typeface="AQA Chevin Pro Light" pitchFamily="34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None/>
            </a:pPr>
            <a:r>
              <a:rPr lang="en-GB" sz="1800" dirty="0" smtClean="0"/>
              <a:t>When analysing texts, students should explore how language is:</a:t>
            </a:r>
          </a:p>
          <a:p>
            <a:pPr>
              <a:buNone/>
            </a:pPr>
            <a:endParaRPr lang="en-GB" sz="1800" dirty="0" smtClean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GB" sz="1800" i="1" dirty="0" smtClean="0"/>
              <a:t>shaped according to </a:t>
            </a:r>
            <a:r>
              <a:rPr lang="en-GB" sz="1800" b="1" dirty="0" smtClean="0"/>
              <a:t>audience, purpose, genre and mode</a:t>
            </a:r>
          </a:p>
          <a:p>
            <a:pPr>
              <a:buClr>
                <a:schemeClr val="tx1">
                  <a:lumMod val="75000"/>
                </a:schemeClr>
              </a:buClr>
            </a:pPr>
            <a:endParaRPr lang="en-GB" sz="1800" dirty="0" smtClean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GB" sz="1800" dirty="0" smtClean="0"/>
              <a:t>shaped according to </a:t>
            </a:r>
            <a:r>
              <a:rPr lang="en-GB" sz="1800" b="1" dirty="0" smtClean="0"/>
              <a:t>context</a:t>
            </a:r>
          </a:p>
          <a:p>
            <a:pPr>
              <a:buClr>
                <a:schemeClr val="tx1">
                  <a:lumMod val="75000"/>
                </a:schemeClr>
              </a:buClr>
            </a:pPr>
            <a:endParaRPr lang="en-GB" sz="1800" dirty="0" smtClean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GB" sz="1800" dirty="0" smtClean="0"/>
              <a:t>used to </a:t>
            </a:r>
            <a:r>
              <a:rPr lang="en-GB" sz="1800" i="1" dirty="0" smtClean="0"/>
              <a:t>construct</a:t>
            </a:r>
            <a:r>
              <a:rPr lang="en-GB" sz="1800" dirty="0" smtClean="0"/>
              <a:t> </a:t>
            </a:r>
            <a:r>
              <a:rPr lang="en-GB" sz="1800" b="1" dirty="0" smtClean="0"/>
              <a:t>meanings</a:t>
            </a:r>
            <a:r>
              <a:rPr lang="en-GB" sz="1800" dirty="0" smtClean="0"/>
              <a:t> and </a:t>
            </a:r>
            <a:r>
              <a:rPr lang="en-GB" sz="1800" b="1" dirty="0" smtClean="0"/>
              <a:t>representations</a:t>
            </a:r>
          </a:p>
          <a:p>
            <a:pPr marL="0" indent="0">
              <a:buClr>
                <a:schemeClr val="tx1">
                  <a:lumMod val="75000"/>
                </a:schemeClr>
              </a:buClr>
              <a:buNone/>
            </a:pPr>
            <a:endParaRPr lang="en-GB" sz="1800" dirty="0" smtClean="0"/>
          </a:p>
          <a:p>
            <a:pPr>
              <a:buClr>
                <a:schemeClr val="tx1">
                  <a:lumMod val="75000"/>
                </a:schemeClr>
              </a:buClr>
            </a:pPr>
            <a:r>
              <a:rPr lang="en-GB" sz="1800" dirty="0" smtClean="0"/>
              <a:t>used to </a:t>
            </a:r>
            <a:r>
              <a:rPr lang="en-GB" sz="1800" i="1" dirty="0" smtClean="0"/>
              <a:t>enact relationships </a:t>
            </a:r>
            <a:r>
              <a:rPr lang="en-GB" sz="1800" dirty="0" smtClean="0"/>
              <a:t>between </a:t>
            </a:r>
            <a:r>
              <a:rPr lang="en-GB" sz="1800" b="1" dirty="0" smtClean="0"/>
              <a:t>writers, speakers </a:t>
            </a:r>
            <a:r>
              <a:rPr lang="en-GB" sz="1800" dirty="0" smtClean="0"/>
              <a:t>and </a:t>
            </a:r>
            <a:r>
              <a:rPr lang="en-GB" sz="1800" b="1" dirty="0" smtClean="0"/>
              <a:t>audiences</a:t>
            </a:r>
            <a:r>
              <a:rPr lang="en-GB" sz="1800" dirty="0" smtClean="0"/>
              <a:t> or between </a:t>
            </a:r>
            <a:r>
              <a:rPr lang="en-GB" sz="1800" b="1" dirty="0" smtClean="0"/>
              <a:t>participants within </a:t>
            </a:r>
            <a:r>
              <a:rPr lang="en-GB" sz="1800" dirty="0" smtClean="0"/>
              <a:t>a text.</a:t>
            </a:r>
            <a:endParaRPr lang="en-US" sz="1800" dirty="0" smtClean="0"/>
          </a:p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dc9ed89-849f-4fdb-9da4-e3a24f67c8e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c1fce5-bb2c-4375-be5b-f09761becbc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dc9ed89-849f-4fdb-9da4-e3a24f67c8e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dc9ed89-849f-4fdb-9da4-e3a24f67c8e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e0f68bf-1ca6-4333-8679-410e63f97f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be9601-b8e8-45b3-ac8c-0063105ca3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heme/theme1.xml><?xml version="1.0" encoding="utf-8"?>
<a:theme xmlns:a="http://schemas.openxmlformats.org/drawingml/2006/main" name="Theme1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ppt177E.tmp</Template>
  <TotalTime>4552</TotalTime>
  <Words>4721</Words>
  <Application>Microsoft Office PowerPoint</Application>
  <PresentationFormat>On-screen Show (4:3)</PresentationFormat>
  <Paragraphs>899</Paragraphs>
  <Slides>73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Theme1</vt:lpstr>
      <vt:lpstr>AS and A-level English Language Preparing to Teach</vt:lpstr>
      <vt:lpstr>Contents</vt:lpstr>
      <vt:lpstr>Aims of the session </vt:lpstr>
      <vt:lpstr>Co-teaching AS and A-level</vt:lpstr>
      <vt:lpstr>AS and A-level: what are you doing?</vt:lpstr>
      <vt:lpstr>The new AS specification</vt:lpstr>
      <vt:lpstr>AS: specification at a glance </vt:lpstr>
      <vt:lpstr>AS content and skills: Component 1</vt:lpstr>
      <vt:lpstr>AS content and skills: Component 1</vt:lpstr>
      <vt:lpstr>AS content and skills: Component 1 and 2</vt:lpstr>
      <vt:lpstr>The new A-level specification</vt:lpstr>
      <vt:lpstr>A-level: specification at a glance </vt:lpstr>
      <vt:lpstr>A-level content and skills: Component 1</vt:lpstr>
      <vt:lpstr>AS and A-level exam questions</vt:lpstr>
      <vt:lpstr>Question types: AS Paper 1</vt:lpstr>
      <vt:lpstr>Question types: A-level Paper 1 Section A</vt:lpstr>
      <vt:lpstr>Example responses</vt:lpstr>
      <vt:lpstr>Question types: AS Paper 1 vs A-level 1 Section A</vt:lpstr>
      <vt:lpstr>Planning for AS Paper 1 and A-level 1 Section A</vt:lpstr>
      <vt:lpstr>The new AS specification</vt:lpstr>
      <vt:lpstr>AS-level: specification at a glance </vt:lpstr>
      <vt:lpstr>AS content and skills: Component 2</vt:lpstr>
      <vt:lpstr>AS content and skills: Component 2</vt:lpstr>
      <vt:lpstr>AS content and skills: Component 2</vt:lpstr>
      <vt:lpstr>AS content and skills: Component 2</vt:lpstr>
      <vt:lpstr>The new A-level specification</vt:lpstr>
      <vt:lpstr>A-level: specification at a glance </vt:lpstr>
      <vt:lpstr>A-level content and skills: Component 2</vt:lpstr>
      <vt:lpstr>A-level content and skills: Component 2</vt:lpstr>
      <vt:lpstr>A-level content and skills: Component 2</vt:lpstr>
      <vt:lpstr>A-level content and skills: Component 2</vt:lpstr>
      <vt:lpstr>AS and A-level exam questions</vt:lpstr>
      <vt:lpstr>Question types: AS Paper 2 Section A</vt:lpstr>
      <vt:lpstr>Question types: AS Paper 2 Section A</vt:lpstr>
      <vt:lpstr>Question types: AS vs A-level Paper 2 Section A</vt:lpstr>
      <vt:lpstr>Question types: A-level Paper 2 Section A</vt:lpstr>
      <vt:lpstr>Question types: A-level Paper 2 Section A</vt:lpstr>
      <vt:lpstr>Example responses</vt:lpstr>
      <vt:lpstr>Question types: A-level Paper 2 Section A</vt:lpstr>
      <vt:lpstr>A-level Paper 2 topics:</vt:lpstr>
      <vt:lpstr>Planning for A-level Paper 2 Section A</vt:lpstr>
      <vt:lpstr>Question types: A-level Paper 2 Section B</vt:lpstr>
      <vt:lpstr>Question types: A-level Paper 2 Section A</vt:lpstr>
      <vt:lpstr>A-level Paper 2 Section B: Further resources</vt:lpstr>
      <vt:lpstr>Question types: AS vs A-level Paper 2 Section B</vt:lpstr>
      <vt:lpstr>A-level Paper 2 Section B</vt:lpstr>
      <vt:lpstr>Question types: A-level Paper 2 Section B</vt:lpstr>
      <vt:lpstr>Question types: A-level Paper 2 Section B</vt:lpstr>
      <vt:lpstr>Question types: A-level Paper 2 Section B</vt:lpstr>
      <vt:lpstr>Question types: A-level Paper 2 Section B</vt:lpstr>
      <vt:lpstr>A-level: specification at a glance </vt:lpstr>
      <vt:lpstr>Question types: A-level Paper 1 Section B</vt:lpstr>
      <vt:lpstr>Question types: A-level Paper 1 Section B</vt:lpstr>
      <vt:lpstr>A-level: non-exam assessment (NEA)</vt:lpstr>
      <vt:lpstr>A-level: specification at a glance </vt:lpstr>
      <vt:lpstr>NEA 1: Language investigation</vt:lpstr>
      <vt:lpstr>NEA 1: Language investigation</vt:lpstr>
      <vt:lpstr>NEA 1: Language investigation</vt:lpstr>
      <vt:lpstr>NEA 1: Language investigation</vt:lpstr>
      <vt:lpstr>NEA 1: Language investigation</vt:lpstr>
      <vt:lpstr>NEA 1: Language investigation</vt:lpstr>
      <vt:lpstr>NEA 1: Language investigation</vt:lpstr>
      <vt:lpstr>NEA 2: Original writing</vt:lpstr>
      <vt:lpstr>NEA 2: Original writing</vt:lpstr>
      <vt:lpstr>NEA 2: Original writing</vt:lpstr>
      <vt:lpstr>NEA 2: Original writing</vt:lpstr>
      <vt:lpstr>NEA 2: Original writing</vt:lpstr>
      <vt:lpstr>Supervising NEA</vt:lpstr>
      <vt:lpstr>Support and resources for AS and A-level </vt:lpstr>
      <vt:lpstr>AQA support and resourcing </vt:lpstr>
      <vt:lpstr>AQA-approved textbooks</vt:lpstr>
      <vt:lpstr>Contact points for more information and guidance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2015-04-20T14:18:07Z</cp:lastPrinted>
  <dcterms:created xsi:type="dcterms:W3CDTF">2013-02-07T15:48:28Z</dcterms:created>
  <dcterms:modified xsi:type="dcterms:W3CDTF">2017-10-09T14:28:55Z</dcterms:modified>
</cp:coreProperties>
</file>