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442" r:id="rId2"/>
    <p:sldId id="380" r:id="rId3"/>
    <p:sldId id="385" r:id="rId4"/>
    <p:sldId id="402" r:id="rId5"/>
    <p:sldId id="401" r:id="rId6"/>
    <p:sldId id="400" r:id="rId7"/>
    <p:sldId id="399" r:id="rId8"/>
    <p:sldId id="404" r:id="rId9"/>
    <p:sldId id="403" r:id="rId10"/>
    <p:sldId id="406" r:id="rId11"/>
    <p:sldId id="441" r:id="rId12"/>
    <p:sldId id="407" r:id="rId13"/>
    <p:sldId id="408" r:id="rId14"/>
    <p:sldId id="409" r:id="rId15"/>
    <p:sldId id="418" r:id="rId16"/>
    <p:sldId id="410" r:id="rId17"/>
    <p:sldId id="411" r:id="rId18"/>
    <p:sldId id="412" r:id="rId19"/>
    <p:sldId id="414" r:id="rId20"/>
    <p:sldId id="415" r:id="rId21"/>
    <p:sldId id="389" r:id="rId22"/>
    <p:sldId id="416" r:id="rId23"/>
    <p:sldId id="417" r:id="rId24"/>
    <p:sldId id="420" r:id="rId25"/>
    <p:sldId id="421" r:id="rId26"/>
    <p:sldId id="422" r:id="rId27"/>
    <p:sldId id="423" r:id="rId28"/>
    <p:sldId id="424" r:id="rId29"/>
    <p:sldId id="427" r:id="rId30"/>
    <p:sldId id="428" r:id="rId31"/>
    <p:sldId id="429" r:id="rId32"/>
    <p:sldId id="430" r:id="rId33"/>
    <p:sldId id="432" r:id="rId34"/>
    <p:sldId id="438" r:id="rId35"/>
    <p:sldId id="433" r:id="rId36"/>
    <p:sldId id="434" r:id="rId37"/>
    <p:sldId id="435" r:id="rId38"/>
    <p:sldId id="436" r:id="rId39"/>
    <p:sldId id="437" r:id="rId40"/>
    <p:sldId id="440" r:id="rId41"/>
    <p:sldId id="381" r:id="rId4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QA" initials="A" lastIdx="5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7D28"/>
    <a:srgbClr val="412878"/>
    <a:srgbClr val="C8194B"/>
    <a:srgbClr val="D2C8E1"/>
    <a:srgbClr val="6D51A1"/>
    <a:srgbClr val="6464A0"/>
    <a:srgbClr val="41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30" autoAdjust="0"/>
    <p:restoredTop sz="58392" autoAdjust="0"/>
  </p:normalViewPr>
  <p:slideViewPr>
    <p:cSldViewPr>
      <p:cViewPr>
        <p:scale>
          <a:sx n="66" d="100"/>
          <a:sy n="66" d="100"/>
        </p:scale>
        <p:origin x="-2934" y="-324"/>
      </p:cViewPr>
      <p:guideLst>
        <p:guide orient="horz" pos="2160"/>
        <p:guide pos="2880"/>
      </p:guideLst>
    </p:cSldViewPr>
  </p:slideViewPr>
  <p:outlineViewPr>
    <p:cViewPr>
      <p:scale>
        <a:sx n="33" d="100"/>
        <a:sy n="33" d="100"/>
      </p:scale>
      <p:origin x="0" y="25968"/>
    </p:cViewPr>
  </p:outlineViewPr>
  <p:notesTextViewPr>
    <p:cViewPr>
      <p:scale>
        <a:sx n="125" d="100"/>
        <a:sy n="125" d="100"/>
      </p:scale>
      <p:origin x="0" y="0"/>
    </p:cViewPr>
  </p:notesTextViewPr>
  <p:sorterViewPr>
    <p:cViewPr>
      <p:scale>
        <a:sx n="200" d="100"/>
        <a:sy n="200" d="100"/>
      </p:scale>
      <p:origin x="0" y="0"/>
    </p:cViewPr>
  </p:sorterViewPr>
  <p:notesViewPr>
    <p:cSldViewPr>
      <p:cViewPr>
        <p:scale>
          <a:sx n="150" d="100"/>
          <a:sy n="150" d="100"/>
        </p:scale>
        <p:origin x="-582" y="52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49E29-1503-416C-A401-451806B8903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BC44C32B-D424-4B7A-B520-3D32F91E5AC2}">
      <dgm:prSet phldrT="[Text]"/>
      <dgm:spPr/>
      <dgm:t>
        <a:bodyPr/>
        <a:lstStyle/>
        <a:p>
          <a:r>
            <a:rPr lang="en-GB" dirty="0" smtClean="0"/>
            <a:t>Service 1: clerical check</a:t>
          </a:r>
          <a:endParaRPr lang="en-GB" dirty="0"/>
        </a:p>
      </dgm:t>
    </dgm:pt>
    <dgm:pt modelId="{5B8414FE-22A4-42D9-A058-696896605B69}" type="parTrans" cxnId="{26834CE6-CBE1-4609-9A8E-767605326813}">
      <dgm:prSet/>
      <dgm:spPr/>
      <dgm:t>
        <a:bodyPr/>
        <a:lstStyle/>
        <a:p>
          <a:endParaRPr lang="en-GB"/>
        </a:p>
      </dgm:t>
    </dgm:pt>
    <dgm:pt modelId="{A63915D1-5FA6-4782-A407-3D36C83EAAD8}" type="sibTrans" cxnId="{26834CE6-CBE1-4609-9A8E-767605326813}">
      <dgm:prSet/>
      <dgm:spPr/>
      <dgm:t>
        <a:bodyPr/>
        <a:lstStyle/>
        <a:p>
          <a:endParaRPr lang="en-GB"/>
        </a:p>
      </dgm:t>
    </dgm:pt>
    <dgm:pt modelId="{C044A4C7-6B6B-45A3-8D15-6DB3CC569EF1}">
      <dgm:prSet phldrT="[Text]"/>
      <dgm:spPr/>
      <dgm:t>
        <a:bodyPr/>
        <a:lstStyle/>
        <a:p>
          <a:r>
            <a:rPr lang="en-GB" dirty="0" smtClean="0"/>
            <a:t>Service 2: review of marking</a:t>
          </a:r>
          <a:endParaRPr lang="en-GB" dirty="0"/>
        </a:p>
      </dgm:t>
    </dgm:pt>
    <dgm:pt modelId="{70116C32-CFA7-4D5F-B4EE-FC3CB7709E74}" type="parTrans" cxnId="{07778BE8-67B9-473F-BF63-30068B5B62DE}">
      <dgm:prSet/>
      <dgm:spPr/>
      <dgm:t>
        <a:bodyPr/>
        <a:lstStyle/>
        <a:p>
          <a:endParaRPr lang="en-GB"/>
        </a:p>
      </dgm:t>
    </dgm:pt>
    <dgm:pt modelId="{31F03AD4-F83C-4CD5-AF15-9FCD58CF4662}" type="sibTrans" cxnId="{07778BE8-67B9-473F-BF63-30068B5B62DE}">
      <dgm:prSet/>
      <dgm:spPr/>
      <dgm:t>
        <a:bodyPr/>
        <a:lstStyle/>
        <a:p>
          <a:endParaRPr lang="en-GB"/>
        </a:p>
      </dgm:t>
    </dgm:pt>
    <dgm:pt modelId="{7555A79C-FEBF-469D-B808-1F1C20228EA6}">
      <dgm:prSet phldrT="[Text]"/>
      <dgm:spPr/>
      <dgm:t>
        <a:bodyPr/>
        <a:lstStyle/>
        <a:p>
          <a:r>
            <a:rPr lang="en-GB" dirty="0" smtClean="0"/>
            <a:t>Priority service 2: priority marking review</a:t>
          </a:r>
          <a:endParaRPr lang="en-GB" dirty="0"/>
        </a:p>
      </dgm:t>
    </dgm:pt>
    <dgm:pt modelId="{31F8F8FE-7F92-4FBB-9518-67C97D7F8A68}" type="parTrans" cxnId="{9A3BBDC6-F32E-4372-86F1-2E28210AF29B}">
      <dgm:prSet/>
      <dgm:spPr/>
      <dgm:t>
        <a:bodyPr/>
        <a:lstStyle/>
        <a:p>
          <a:endParaRPr lang="en-GB"/>
        </a:p>
      </dgm:t>
    </dgm:pt>
    <dgm:pt modelId="{D9832C46-9C15-4E13-9658-C792878CF6D5}" type="sibTrans" cxnId="{9A3BBDC6-F32E-4372-86F1-2E28210AF29B}">
      <dgm:prSet/>
      <dgm:spPr/>
      <dgm:t>
        <a:bodyPr/>
        <a:lstStyle/>
        <a:p>
          <a:endParaRPr lang="en-GB"/>
        </a:p>
      </dgm:t>
    </dgm:pt>
    <dgm:pt modelId="{515B089D-152B-48EF-8629-E2DD4BB55476}">
      <dgm:prSet/>
      <dgm:spPr>
        <a:solidFill>
          <a:schemeClr val="accent6"/>
        </a:solidFill>
      </dgm:spPr>
      <dgm:t>
        <a:bodyPr/>
        <a:lstStyle/>
        <a:p>
          <a:r>
            <a:rPr lang="en-GB" dirty="0" smtClean="0"/>
            <a:t>Service 3: moderation review</a:t>
          </a:r>
          <a:endParaRPr lang="en-GB" dirty="0"/>
        </a:p>
      </dgm:t>
    </dgm:pt>
    <dgm:pt modelId="{F6F3BCF2-2B0F-4E17-8779-E8DB280A507F}" type="parTrans" cxnId="{FBBA138D-CAA6-4C3D-954D-25A094E6768E}">
      <dgm:prSet/>
      <dgm:spPr/>
      <dgm:t>
        <a:bodyPr/>
        <a:lstStyle/>
        <a:p>
          <a:endParaRPr lang="en-GB"/>
        </a:p>
      </dgm:t>
    </dgm:pt>
    <dgm:pt modelId="{BB327E87-DE78-4E34-8602-D08A9344C4DE}" type="sibTrans" cxnId="{FBBA138D-CAA6-4C3D-954D-25A094E6768E}">
      <dgm:prSet/>
      <dgm:spPr/>
      <dgm:t>
        <a:bodyPr/>
        <a:lstStyle/>
        <a:p>
          <a:endParaRPr lang="en-GB"/>
        </a:p>
      </dgm:t>
    </dgm:pt>
    <dgm:pt modelId="{E2A8AFFE-58F4-40AE-B9E1-9847B469B29F}">
      <dgm:prSet/>
      <dgm:spPr/>
      <dgm:t>
        <a:bodyPr/>
        <a:lstStyle/>
        <a:p>
          <a:r>
            <a:rPr lang="en-GB" dirty="0" smtClean="0"/>
            <a:t>Access to scripts (ATS)</a:t>
          </a:r>
          <a:endParaRPr lang="en-GB" dirty="0"/>
        </a:p>
      </dgm:t>
    </dgm:pt>
    <dgm:pt modelId="{D343702C-AF75-402C-9691-BC26CFB3F5B3}" type="parTrans" cxnId="{64E4F583-BCCF-4438-98D8-9D91CDF3C0E7}">
      <dgm:prSet/>
      <dgm:spPr/>
      <dgm:t>
        <a:bodyPr/>
        <a:lstStyle/>
        <a:p>
          <a:endParaRPr lang="en-GB"/>
        </a:p>
      </dgm:t>
    </dgm:pt>
    <dgm:pt modelId="{82A2617F-61D1-448B-BFF3-7C57B16177EB}" type="sibTrans" cxnId="{64E4F583-BCCF-4438-98D8-9D91CDF3C0E7}">
      <dgm:prSet/>
      <dgm:spPr/>
      <dgm:t>
        <a:bodyPr/>
        <a:lstStyle/>
        <a:p>
          <a:endParaRPr lang="en-GB"/>
        </a:p>
      </dgm:t>
    </dgm:pt>
    <dgm:pt modelId="{5D478351-8901-4893-9584-94F8C4F72B85}">
      <dgm:prSet/>
      <dgm:spPr>
        <a:solidFill>
          <a:srgbClr val="DC7D28"/>
        </a:solidFill>
      </dgm:spPr>
      <dgm:t>
        <a:bodyPr/>
        <a:lstStyle/>
        <a:p>
          <a:r>
            <a:rPr lang="en-GB" dirty="0" smtClean="0"/>
            <a:t>Priority Access to scripts (GCE only)</a:t>
          </a:r>
          <a:endParaRPr lang="en-GB" dirty="0"/>
        </a:p>
      </dgm:t>
    </dgm:pt>
    <dgm:pt modelId="{584712BB-CE5D-4C73-814A-CB016187A6F0}" type="parTrans" cxnId="{6240DD30-3F91-41D9-8408-58AB8F54DCED}">
      <dgm:prSet/>
      <dgm:spPr/>
      <dgm:t>
        <a:bodyPr/>
        <a:lstStyle/>
        <a:p>
          <a:endParaRPr lang="en-GB"/>
        </a:p>
      </dgm:t>
    </dgm:pt>
    <dgm:pt modelId="{A3E9CD23-6C13-4151-AED4-5E37B8E7F567}" type="sibTrans" cxnId="{6240DD30-3F91-41D9-8408-58AB8F54DCED}">
      <dgm:prSet/>
      <dgm:spPr/>
      <dgm:t>
        <a:bodyPr/>
        <a:lstStyle/>
        <a:p>
          <a:endParaRPr lang="en-GB"/>
        </a:p>
      </dgm:t>
    </dgm:pt>
    <dgm:pt modelId="{88CB8A40-23E7-4BFC-8E5B-CC24D33BA2E0}">
      <dgm:prSet/>
      <dgm:spPr>
        <a:solidFill>
          <a:srgbClr val="6464A0"/>
        </a:solidFill>
      </dgm:spPr>
      <dgm:t>
        <a:bodyPr/>
        <a:lstStyle/>
        <a:p>
          <a:r>
            <a:rPr lang="en-GB" strike="noStrike" baseline="0" dirty="0" smtClean="0"/>
            <a:t>Cohort concern</a:t>
          </a:r>
          <a:endParaRPr lang="en-GB" strike="noStrike" baseline="0" dirty="0"/>
        </a:p>
      </dgm:t>
    </dgm:pt>
    <dgm:pt modelId="{E8F4EFB2-9ED3-4623-9073-54B9D1190DF7}" type="parTrans" cxnId="{95631A34-62D8-4730-8E34-8EAA34C7A7E6}">
      <dgm:prSet/>
      <dgm:spPr/>
      <dgm:t>
        <a:bodyPr/>
        <a:lstStyle/>
        <a:p>
          <a:endParaRPr lang="en-GB"/>
        </a:p>
      </dgm:t>
    </dgm:pt>
    <dgm:pt modelId="{0377ED83-1B03-45E4-999A-F97BC6912E96}" type="sibTrans" cxnId="{95631A34-62D8-4730-8E34-8EAA34C7A7E6}">
      <dgm:prSet/>
      <dgm:spPr/>
      <dgm:t>
        <a:bodyPr/>
        <a:lstStyle/>
        <a:p>
          <a:endParaRPr lang="en-GB"/>
        </a:p>
      </dgm:t>
    </dgm:pt>
    <dgm:pt modelId="{DC369734-6E66-43F1-822C-EA0E57632536}" type="pres">
      <dgm:prSet presAssocID="{E1349E29-1503-416C-A401-451806B8903E}" presName="Name0" presStyleCnt="0">
        <dgm:presLayoutVars>
          <dgm:chMax val="7"/>
          <dgm:chPref val="7"/>
          <dgm:dir/>
        </dgm:presLayoutVars>
      </dgm:prSet>
      <dgm:spPr/>
      <dgm:t>
        <a:bodyPr/>
        <a:lstStyle/>
        <a:p>
          <a:endParaRPr lang="en-GB"/>
        </a:p>
      </dgm:t>
    </dgm:pt>
    <dgm:pt modelId="{6ADD661B-AC5B-4AF8-9A81-D40FA420A1D4}" type="pres">
      <dgm:prSet presAssocID="{E1349E29-1503-416C-A401-451806B8903E}" presName="Name1" presStyleCnt="0"/>
      <dgm:spPr/>
    </dgm:pt>
    <dgm:pt modelId="{7662754D-7232-4B12-99DC-45057A906F68}" type="pres">
      <dgm:prSet presAssocID="{E1349E29-1503-416C-A401-451806B8903E}" presName="cycle" presStyleCnt="0"/>
      <dgm:spPr/>
    </dgm:pt>
    <dgm:pt modelId="{56370CE3-D797-453D-B57E-1CBF1341502E}" type="pres">
      <dgm:prSet presAssocID="{E1349E29-1503-416C-A401-451806B8903E}" presName="srcNode" presStyleLbl="node1" presStyleIdx="0" presStyleCnt="7"/>
      <dgm:spPr/>
    </dgm:pt>
    <dgm:pt modelId="{F0F2B80E-CA11-44B0-A96B-BD4492359F52}" type="pres">
      <dgm:prSet presAssocID="{E1349E29-1503-416C-A401-451806B8903E}" presName="conn" presStyleLbl="parChTrans1D2" presStyleIdx="0" presStyleCnt="1"/>
      <dgm:spPr/>
      <dgm:t>
        <a:bodyPr/>
        <a:lstStyle/>
        <a:p>
          <a:endParaRPr lang="en-GB"/>
        </a:p>
      </dgm:t>
    </dgm:pt>
    <dgm:pt modelId="{C9F1F735-198A-486B-A029-09ABE17D2391}" type="pres">
      <dgm:prSet presAssocID="{E1349E29-1503-416C-A401-451806B8903E}" presName="extraNode" presStyleLbl="node1" presStyleIdx="0" presStyleCnt="7"/>
      <dgm:spPr/>
    </dgm:pt>
    <dgm:pt modelId="{D14E1F89-A3E5-4F64-BAB2-759CB4E4DAB3}" type="pres">
      <dgm:prSet presAssocID="{E1349E29-1503-416C-A401-451806B8903E}" presName="dstNode" presStyleLbl="node1" presStyleIdx="0" presStyleCnt="7"/>
      <dgm:spPr/>
    </dgm:pt>
    <dgm:pt modelId="{62326491-80AD-40E3-B14B-E5D4AC8050EB}" type="pres">
      <dgm:prSet presAssocID="{BC44C32B-D424-4B7A-B520-3D32F91E5AC2}" presName="text_1" presStyleLbl="node1" presStyleIdx="0" presStyleCnt="7">
        <dgm:presLayoutVars>
          <dgm:bulletEnabled val="1"/>
        </dgm:presLayoutVars>
      </dgm:prSet>
      <dgm:spPr/>
      <dgm:t>
        <a:bodyPr/>
        <a:lstStyle/>
        <a:p>
          <a:endParaRPr lang="en-GB"/>
        </a:p>
      </dgm:t>
    </dgm:pt>
    <dgm:pt modelId="{A6167B46-E752-4610-816A-BC2B85F08FA7}" type="pres">
      <dgm:prSet presAssocID="{BC44C32B-D424-4B7A-B520-3D32F91E5AC2}" presName="accent_1" presStyleCnt="0"/>
      <dgm:spPr/>
    </dgm:pt>
    <dgm:pt modelId="{A0C3A517-0982-4628-9FB4-B5E497DADA99}" type="pres">
      <dgm:prSet presAssocID="{BC44C32B-D424-4B7A-B520-3D32F91E5AC2}" presName="accentRepeatNode" presStyleLbl="solidFgAcc1" presStyleIdx="0" presStyleCnt="7"/>
      <dgm:spPr/>
    </dgm:pt>
    <dgm:pt modelId="{B252D279-F964-459F-81A1-AF03CA8DD153}" type="pres">
      <dgm:prSet presAssocID="{C044A4C7-6B6B-45A3-8D15-6DB3CC569EF1}" presName="text_2" presStyleLbl="node1" presStyleIdx="1" presStyleCnt="7">
        <dgm:presLayoutVars>
          <dgm:bulletEnabled val="1"/>
        </dgm:presLayoutVars>
      </dgm:prSet>
      <dgm:spPr/>
      <dgm:t>
        <a:bodyPr/>
        <a:lstStyle/>
        <a:p>
          <a:endParaRPr lang="en-GB"/>
        </a:p>
      </dgm:t>
    </dgm:pt>
    <dgm:pt modelId="{558E5AC3-4E78-4A63-9210-82B62C06A182}" type="pres">
      <dgm:prSet presAssocID="{C044A4C7-6B6B-45A3-8D15-6DB3CC569EF1}" presName="accent_2" presStyleCnt="0"/>
      <dgm:spPr/>
    </dgm:pt>
    <dgm:pt modelId="{BCE8F016-4B4E-47FA-8AC7-87BC19E9D883}" type="pres">
      <dgm:prSet presAssocID="{C044A4C7-6B6B-45A3-8D15-6DB3CC569EF1}" presName="accentRepeatNode" presStyleLbl="solidFgAcc1" presStyleIdx="1" presStyleCnt="7"/>
      <dgm:spPr/>
    </dgm:pt>
    <dgm:pt modelId="{0B9A698E-0717-459A-9113-C5F050AA719E}" type="pres">
      <dgm:prSet presAssocID="{7555A79C-FEBF-469D-B808-1F1C20228EA6}" presName="text_3" presStyleLbl="node1" presStyleIdx="2" presStyleCnt="7">
        <dgm:presLayoutVars>
          <dgm:bulletEnabled val="1"/>
        </dgm:presLayoutVars>
      </dgm:prSet>
      <dgm:spPr/>
      <dgm:t>
        <a:bodyPr/>
        <a:lstStyle/>
        <a:p>
          <a:endParaRPr lang="en-GB"/>
        </a:p>
      </dgm:t>
    </dgm:pt>
    <dgm:pt modelId="{DC2A946D-5A55-4444-ADEE-3135AF8346F6}" type="pres">
      <dgm:prSet presAssocID="{7555A79C-FEBF-469D-B808-1F1C20228EA6}" presName="accent_3" presStyleCnt="0"/>
      <dgm:spPr/>
    </dgm:pt>
    <dgm:pt modelId="{BC86C200-548A-427F-A327-2F542BA9FB0D}" type="pres">
      <dgm:prSet presAssocID="{7555A79C-FEBF-469D-B808-1F1C20228EA6}" presName="accentRepeatNode" presStyleLbl="solidFgAcc1" presStyleIdx="2" presStyleCnt="7"/>
      <dgm:spPr/>
    </dgm:pt>
    <dgm:pt modelId="{BD61582E-8000-44BE-801B-293753B6FE9D}" type="pres">
      <dgm:prSet presAssocID="{E2A8AFFE-58F4-40AE-B9E1-9847B469B29F}" presName="text_4" presStyleLbl="node1" presStyleIdx="3" presStyleCnt="7">
        <dgm:presLayoutVars>
          <dgm:bulletEnabled val="1"/>
        </dgm:presLayoutVars>
      </dgm:prSet>
      <dgm:spPr/>
      <dgm:t>
        <a:bodyPr/>
        <a:lstStyle/>
        <a:p>
          <a:endParaRPr lang="en-GB"/>
        </a:p>
      </dgm:t>
    </dgm:pt>
    <dgm:pt modelId="{8E2A1A25-FDC8-4702-8F04-2407E5E111F1}" type="pres">
      <dgm:prSet presAssocID="{E2A8AFFE-58F4-40AE-B9E1-9847B469B29F}" presName="accent_4" presStyleCnt="0"/>
      <dgm:spPr/>
    </dgm:pt>
    <dgm:pt modelId="{271D2405-3FD3-4F45-9626-E6E7CC0751D5}" type="pres">
      <dgm:prSet presAssocID="{E2A8AFFE-58F4-40AE-B9E1-9847B469B29F}" presName="accentRepeatNode" presStyleLbl="solidFgAcc1" presStyleIdx="3" presStyleCnt="7"/>
      <dgm:spPr/>
    </dgm:pt>
    <dgm:pt modelId="{9CF41D8F-1047-42F3-8B5A-DE365514642B}" type="pres">
      <dgm:prSet presAssocID="{5D478351-8901-4893-9584-94F8C4F72B85}" presName="text_5" presStyleLbl="node1" presStyleIdx="4" presStyleCnt="7">
        <dgm:presLayoutVars>
          <dgm:bulletEnabled val="1"/>
        </dgm:presLayoutVars>
      </dgm:prSet>
      <dgm:spPr/>
      <dgm:t>
        <a:bodyPr/>
        <a:lstStyle/>
        <a:p>
          <a:endParaRPr lang="en-GB"/>
        </a:p>
      </dgm:t>
    </dgm:pt>
    <dgm:pt modelId="{FB8C3C53-EBE0-442C-95BC-9315A5B44D42}" type="pres">
      <dgm:prSet presAssocID="{5D478351-8901-4893-9584-94F8C4F72B85}" presName="accent_5" presStyleCnt="0"/>
      <dgm:spPr/>
    </dgm:pt>
    <dgm:pt modelId="{2520A8EA-E96F-4BE0-AB47-36034C922E61}" type="pres">
      <dgm:prSet presAssocID="{5D478351-8901-4893-9584-94F8C4F72B85}" presName="accentRepeatNode" presStyleLbl="solidFgAcc1" presStyleIdx="4" presStyleCnt="7"/>
      <dgm:spPr>
        <a:ln>
          <a:solidFill>
            <a:srgbClr val="DC7D28"/>
          </a:solidFill>
        </a:ln>
      </dgm:spPr>
    </dgm:pt>
    <dgm:pt modelId="{F9005C43-41B8-4858-B4DF-0E17ABE7E6E8}" type="pres">
      <dgm:prSet presAssocID="{515B089D-152B-48EF-8629-E2DD4BB55476}" presName="text_6" presStyleLbl="node1" presStyleIdx="5" presStyleCnt="7">
        <dgm:presLayoutVars>
          <dgm:bulletEnabled val="1"/>
        </dgm:presLayoutVars>
      </dgm:prSet>
      <dgm:spPr/>
      <dgm:t>
        <a:bodyPr/>
        <a:lstStyle/>
        <a:p>
          <a:endParaRPr lang="en-GB"/>
        </a:p>
      </dgm:t>
    </dgm:pt>
    <dgm:pt modelId="{B1286B50-C019-4B9C-AA83-3C2E312FA1DB}" type="pres">
      <dgm:prSet presAssocID="{515B089D-152B-48EF-8629-E2DD4BB55476}" presName="accent_6" presStyleCnt="0"/>
      <dgm:spPr/>
    </dgm:pt>
    <dgm:pt modelId="{7E03F008-476C-4F04-8D43-D5ECEBD84448}" type="pres">
      <dgm:prSet presAssocID="{515B089D-152B-48EF-8629-E2DD4BB55476}" presName="accentRepeatNode" presStyleLbl="solidFgAcc1" presStyleIdx="5" presStyleCnt="7"/>
      <dgm:spPr>
        <a:ln>
          <a:solidFill>
            <a:schemeClr val="accent6"/>
          </a:solidFill>
        </a:ln>
      </dgm:spPr>
    </dgm:pt>
    <dgm:pt modelId="{DB85026D-ABE4-4E5F-B1F3-20BA5BAC3070}" type="pres">
      <dgm:prSet presAssocID="{88CB8A40-23E7-4BFC-8E5B-CC24D33BA2E0}" presName="text_7" presStyleLbl="node1" presStyleIdx="6" presStyleCnt="7">
        <dgm:presLayoutVars>
          <dgm:bulletEnabled val="1"/>
        </dgm:presLayoutVars>
      </dgm:prSet>
      <dgm:spPr/>
      <dgm:t>
        <a:bodyPr/>
        <a:lstStyle/>
        <a:p>
          <a:endParaRPr lang="en-GB"/>
        </a:p>
      </dgm:t>
    </dgm:pt>
    <dgm:pt modelId="{65BC48C3-1C15-4046-BC2D-755BBB22D057}" type="pres">
      <dgm:prSet presAssocID="{88CB8A40-23E7-4BFC-8E5B-CC24D33BA2E0}" presName="accent_7" presStyleCnt="0"/>
      <dgm:spPr/>
    </dgm:pt>
    <dgm:pt modelId="{4B1B286A-9DBE-4A71-8F70-477EF05D03A0}" type="pres">
      <dgm:prSet presAssocID="{88CB8A40-23E7-4BFC-8E5B-CC24D33BA2E0}" presName="accentRepeatNode" presStyleLbl="solidFgAcc1" presStyleIdx="6" presStyleCnt="7"/>
      <dgm:spPr>
        <a:ln>
          <a:solidFill>
            <a:srgbClr val="6464A0"/>
          </a:solidFill>
        </a:ln>
      </dgm:spPr>
    </dgm:pt>
  </dgm:ptLst>
  <dgm:cxnLst>
    <dgm:cxn modelId="{AA91B7A2-7E0D-4F45-97FF-36E1DA5A568D}" type="presOf" srcId="{A63915D1-5FA6-4782-A407-3D36C83EAAD8}" destId="{F0F2B80E-CA11-44B0-A96B-BD4492359F52}" srcOrd="0" destOrd="0" presId="urn:microsoft.com/office/officeart/2008/layout/VerticalCurvedList"/>
    <dgm:cxn modelId="{197D4B47-839F-4693-85CE-072722F5B830}" type="presOf" srcId="{E1349E29-1503-416C-A401-451806B8903E}" destId="{DC369734-6E66-43F1-822C-EA0E57632536}" srcOrd="0" destOrd="0" presId="urn:microsoft.com/office/officeart/2008/layout/VerticalCurvedList"/>
    <dgm:cxn modelId="{7E5D67CD-389E-410C-9987-8B05904065CC}" type="presOf" srcId="{C044A4C7-6B6B-45A3-8D15-6DB3CC569EF1}" destId="{B252D279-F964-459F-81A1-AF03CA8DD153}" srcOrd="0" destOrd="0" presId="urn:microsoft.com/office/officeart/2008/layout/VerticalCurvedList"/>
    <dgm:cxn modelId="{41A7365B-6630-413D-9E2B-F9A6C09A0214}" type="presOf" srcId="{BC44C32B-D424-4B7A-B520-3D32F91E5AC2}" destId="{62326491-80AD-40E3-B14B-E5D4AC8050EB}" srcOrd="0" destOrd="0" presId="urn:microsoft.com/office/officeart/2008/layout/VerticalCurvedList"/>
    <dgm:cxn modelId="{07778BE8-67B9-473F-BF63-30068B5B62DE}" srcId="{E1349E29-1503-416C-A401-451806B8903E}" destId="{C044A4C7-6B6B-45A3-8D15-6DB3CC569EF1}" srcOrd="1" destOrd="0" parTransId="{70116C32-CFA7-4D5F-B4EE-FC3CB7709E74}" sibTransId="{31F03AD4-F83C-4CD5-AF15-9FCD58CF4662}"/>
    <dgm:cxn modelId="{6240DD30-3F91-41D9-8408-58AB8F54DCED}" srcId="{E1349E29-1503-416C-A401-451806B8903E}" destId="{5D478351-8901-4893-9584-94F8C4F72B85}" srcOrd="4" destOrd="0" parTransId="{584712BB-CE5D-4C73-814A-CB016187A6F0}" sibTransId="{A3E9CD23-6C13-4151-AED4-5E37B8E7F567}"/>
    <dgm:cxn modelId="{37A9A17F-3702-4403-A6F0-C001140CDD79}" type="presOf" srcId="{515B089D-152B-48EF-8629-E2DD4BB55476}" destId="{F9005C43-41B8-4858-B4DF-0E17ABE7E6E8}" srcOrd="0" destOrd="0" presId="urn:microsoft.com/office/officeart/2008/layout/VerticalCurvedList"/>
    <dgm:cxn modelId="{95631A34-62D8-4730-8E34-8EAA34C7A7E6}" srcId="{E1349E29-1503-416C-A401-451806B8903E}" destId="{88CB8A40-23E7-4BFC-8E5B-CC24D33BA2E0}" srcOrd="6" destOrd="0" parTransId="{E8F4EFB2-9ED3-4623-9073-54B9D1190DF7}" sibTransId="{0377ED83-1B03-45E4-999A-F97BC6912E96}"/>
    <dgm:cxn modelId="{FBBA138D-CAA6-4C3D-954D-25A094E6768E}" srcId="{E1349E29-1503-416C-A401-451806B8903E}" destId="{515B089D-152B-48EF-8629-E2DD4BB55476}" srcOrd="5" destOrd="0" parTransId="{F6F3BCF2-2B0F-4E17-8779-E8DB280A507F}" sibTransId="{BB327E87-DE78-4E34-8602-D08A9344C4DE}"/>
    <dgm:cxn modelId="{A8FA8EC0-FBBA-42FF-BA24-011298E82170}" type="presOf" srcId="{5D478351-8901-4893-9584-94F8C4F72B85}" destId="{9CF41D8F-1047-42F3-8B5A-DE365514642B}" srcOrd="0" destOrd="0" presId="urn:microsoft.com/office/officeart/2008/layout/VerticalCurvedList"/>
    <dgm:cxn modelId="{64E4F583-BCCF-4438-98D8-9D91CDF3C0E7}" srcId="{E1349E29-1503-416C-A401-451806B8903E}" destId="{E2A8AFFE-58F4-40AE-B9E1-9847B469B29F}" srcOrd="3" destOrd="0" parTransId="{D343702C-AF75-402C-9691-BC26CFB3F5B3}" sibTransId="{82A2617F-61D1-448B-BFF3-7C57B16177EB}"/>
    <dgm:cxn modelId="{9A3BBDC6-F32E-4372-86F1-2E28210AF29B}" srcId="{E1349E29-1503-416C-A401-451806B8903E}" destId="{7555A79C-FEBF-469D-B808-1F1C20228EA6}" srcOrd="2" destOrd="0" parTransId="{31F8F8FE-7F92-4FBB-9518-67C97D7F8A68}" sibTransId="{D9832C46-9C15-4E13-9658-C792878CF6D5}"/>
    <dgm:cxn modelId="{86780DA1-FE2A-422B-A0F0-68C3AD781A47}" type="presOf" srcId="{E2A8AFFE-58F4-40AE-B9E1-9847B469B29F}" destId="{BD61582E-8000-44BE-801B-293753B6FE9D}" srcOrd="0" destOrd="0" presId="urn:microsoft.com/office/officeart/2008/layout/VerticalCurvedList"/>
    <dgm:cxn modelId="{26834CE6-CBE1-4609-9A8E-767605326813}" srcId="{E1349E29-1503-416C-A401-451806B8903E}" destId="{BC44C32B-D424-4B7A-B520-3D32F91E5AC2}" srcOrd="0" destOrd="0" parTransId="{5B8414FE-22A4-42D9-A058-696896605B69}" sibTransId="{A63915D1-5FA6-4782-A407-3D36C83EAAD8}"/>
    <dgm:cxn modelId="{9CCA28C4-80CC-4B58-B418-C3A6E757D415}" type="presOf" srcId="{7555A79C-FEBF-469D-B808-1F1C20228EA6}" destId="{0B9A698E-0717-459A-9113-C5F050AA719E}" srcOrd="0" destOrd="0" presId="urn:microsoft.com/office/officeart/2008/layout/VerticalCurvedList"/>
    <dgm:cxn modelId="{8E2CF95D-08B2-45FC-9FB0-E9FF602F4652}" type="presOf" srcId="{88CB8A40-23E7-4BFC-8E5B-CC24D33BA2E0}" destId="{DB85026D-ABE4-4E5F-B1F3-20BA5BAC3070}" srcOrd="0" destOrd="0" presId="urn:microsoft.com/office/officeart/2008/layout/VerticalCurvedList"/>
    <dgm:cxn modelId="{FA2966AD-2CF5-4A55-B4C4-B5E98EE8C1CB}" type="presParOf" srcId="{DC369734-6E66-43F1-822C-EA0E57632536}" destId="{6ADD661B-AC5B-4AF8-9A81-D40FA420A1D4}" srcOrd="0" destOrd="0" presId="urn:microsoft.com/office/officeart/2008/layout/VerticalCurvedList"/>
    <dgm:cxn modelId="{FE2C8951-E75B-4552-9DEE-62CDD8E5F8E7}" type="presParOf" srcId="{6ADD661B-AC5B-4AF8-9A81-D40FA420A1D4}" destId="{7662754D-7232-4B12-99DC-45057A906F68}" srcOrd="0" destOrd="0" presId="urn:microsoft.com/office/officeart/2008/layout/VerticalCurvedList"/>
    <dgm:cxn modelId="{7D45D7DB-EEF5-4DCA-98A0-C99AF6C52B58}" type="presParOf" srcId="{7662754D-7232-4B12-99DC-45057A906F68}" destId="{56370CE3-D797-453D-B57E-1CBF1341502E}" srcOrd="0" destOrd="0" presId="urn:microsoft.com/office/officeart/2008/layout/VerticalCurvedList"/>
    <dgm:cxn modelId="{326F7A72-B874-4032-8A30-D4BF2E0F1DD5}" type="presParOf" srcId="{7662754D-7232-4B12-99DC-45057A906F68}" destId="{F0F2B80E-CA11-44B0-A96B-BD4492359F52}" srcOrd="1" destOrd="0" presId="urn:microsoft.com/office/officeart/2008/layout/VerticalCurvedList"/>
    <dgm:cxn modelId="{45F0E5E3-C61D-4808-ADA2-31C4F2E06F23}" type="presParOf" srcId="{7662754D-7232-4B12-99DC-45057A906F68}" destId="{C9F1F735-198A-486B-A029-09ABE17D2391}" srcOrd="2" destOrd="0" presId="urn:microsoft.com/office/officeart/2008/layout/VerticalCurvedList"/>
    <dgm:cxn modelId="{10BB5066-9A9A-4393-AE59-B909208B0AAA}" type="presParOf" srcId="{7662754D-7232-4B12-99DC-45057A906F68}" destId="{D14E1F89-A3E5-4F64-BAB2-759CB4E4DAB3}" srcOrd="3" destOrd="0" presId="urn:microsoft.com/office/officeart/2008/layout/VerticalCurvedList"/>
    <dgm:cxn modelId="{13447CEB-0B4B-4AD3-B65B-3366AC82646B}" type="presParOf" srcId="{6ADD661B-AC5B-4AF8-9A81-D40FA420A1D4}" destId="{62326491-80AD-40E3-B14B-E5D4AC8050EB}" srcOrd="1" destOrd="0" presId="urn:microsoft.com/office/officeart/2008/layout/VerticalCurvedList"/>
    <dgm:cxn modelId="{B9076916-1D59-4EBC-BFF8-F1BEF9A07684}" type="presParOf" srcId="{6ADD661B-AC5B-4AF8-9A81-D40FA420A1D4}" destId="{A6167B46-E752-4610-816A-BC2B85F08FA7}" srcOrd="2" destOrd="0" presId="urn:microsoft.com/office/officeart/2008/layout/VerticalCurvedList"/>
    <dgm:cxn modelId="{D35D0DF0-16B9-4DAC-A8DA-C1121750AB57}" type="presParOf" srcId="{A6167B46-E752-4610-816A-BC2B85F08FA7}" destId="{A0C3A517-0982-4628-9FB4-B5E497DADA99}" srcOrd="0" destOrd="0" presId="urn:microsoft.com/office/officeart/2008/layout/VerticalCurvedList"/>
    <dgm:cxn modelId="{A54F28BB-761E-472E-A008-1D7464E01E5A}" type="presParOf" srcId="{6ADD661B-AC5B-4AF8-9A81-D40FA420A1D4}" destId="{B252D279-F964-459F-81A1-AF03CA8DD153}" srcOrd="3" destOrd="0" presId="urn:microsoft.com/office/officeart/2008/layout/VerticalCurvedList"/>
    <dgm:cxn modelId="{0F29DB2A-BF29-4450-8E5D-6B8A87981B83}" type="presParOf" srcId="{6ADD661B-AC5B-4AF8-9A81-D40FA420A1D4}" destId="{558E5AC3-4E78-4A63-9210-82B62C06A182}" srcOrd="4" destOrd="0" presId="urn:microsoft.com/office/officeart/2008/layout/VerticalCurvedList"/>
    <dgm:cxn modelId="{2ABC722E-DC06-4AAA-86AF-0E028768D40A}" type="presParOf" srcId="{558E5AC3-4E78-4A63-9210-82B62C06A182}" destId="{BCE8F016-4B4E-47FA-8AC7-87BC19E9D883}" srcOrd="0" destOrd="0" presId="urn:microsoft.com/office/officeart/2008/layout/VerticalCurvedList"/>
    <dgm:cxn modelId="{81BD810C-8BC6-486B-A6BF-281280E96BD7}" type="presParOf" srcId="{6ADD661B-AC5B-4AF8-9A81-D40FA420A1D4}" destId="{0B9A698E-0717-459A-9113-C5F050AA719E}" srcOrd="5" destOrd="0" presId="urn:microsoft.com/office/officeart/2008/layout/VerticalCurvedList"/>
    <dgm:cxn modelId="{E8C3AF85-9133-4496-AC4F-5438304CAD65}" type="presParOf" srcId="{6ADD661B-AC5B-4AF8-9A81-D40FA420A1D4}" destId="{DC2A946D-5A55-4444-ADEE-3135AF8346F6}" srcOrd="6" destOrd="0" presId="urn:microsoft.com/office/officeart/2008/layout/VerticalCurvedList"/>
    <dgm:cxn modelId="{A12C238F-AA6F-4E78-A981-BD4AE0DD6F9C}" type="presParOf" srcId="{DC2A946D-5A55-4444-ADEE-3135AF8346F6}" destId="{BC86C200-548A-427F-A327-2F542BA9FB0D}" srcOrd="0" destOrd="0" presId="urn:microsoft.com/office/officeart/2008/layout/VerticalCurvedList"/>
    <dgm:cxn modelId="{B1D1D99F-56BB-40FF-A492-4D53EE577EA5}" type="presParOf" srcId="{6ADD661B-AC5B-4AF8-9A81-D40FA420A1D4}" destId="{BD61582E-8000-44BE-801B-293753B6FE9D}" srcOrd="7" destOrd="0" presId="urn:microsoft.com/office/officeart/2008/layout/VerticalCurvedList"/>
    <dgm:cxn modelId="{0453B4DD-77FE-41B2-907D-072B19A14D70}" type="presParOf" srcId="{6ADD661B-AC5B-4AF8-9A81-D40FA420A1D4}" destId="{8E2A1A25-FDC8-4702-8F04-2407E5E111F1}" srcOrd="8" destOrd="0" presId="urn:microsoft.com/office/officeart/2008/layout/VerticalCurvedList"/>
    <dgm:cxn modelId="{9631ED26-0BBB-43A3-96FD-528C7BE103FE}" type="presParOf" srcId="{8E2A1A25-FDC8-4702-8F04-2407E5E111F1}" destId="{271D2405-3FD3-4F45-9626-E6E7CC0751D5}" srcOrd="0" destOrd="0" presId="urn:microsoft.com/office/officeart/2008/layout/VerticalCurvedList"/>
    <dgm:cxn modelId="{91D87D5E-C048-496B-940D-20A977657DCF}" type="presParOf" srcId="{6ADD661B-AC5B-4AF8-9A81-D40FA420A1D4}" destId="{9CF41D8F-1047-42F3-8B5A-DE365514642B}" srcOrd="9" destOrd="0" presId="urn:microsoft.com/office/officeart/2008/layout/VerticalCurvedList"/>
    <dgm:cxn modelId="{DEE3C0E7-8043-4E43-8826-FCEFFD519375}" type="presParOf" srcId="{6ADD661B-AC5B-4AF8-9A81-D40FA420A1D4}" destId="{FB8C3C53-EBE0-442C-95BC-9315A5B44D42}" srcOrd="10" destOrd="0" presId="urn:microsoft.com/office/officeart/2008/layout/VerticalCurvedList"/>
    <dgm:cxn modelId="{9D73DE71-9CB1-4EFA-94C1-70596D7054F0}" type="presParOf" srcId="{FB8C3C53-EBE0-442C-95BC-9315A5B44D42}" destId="{2520A8EA-E96F-4BE0-AB47-36034C922E61}" srcOrd="0" destOrd="0" presId="urn:microsoft.com/office/officeart/2008/layout/VerticalCurvedList"/>
    <dgm:cxn modelId="{EA366ABE-0B05-4B7B-8671-67355EA4A13A}" type="presParOf" srcId="{6ADD661B-AC5B-4AF8-9A81-D40FA420A1D4}" destId="{F9005C43-41B8-4858-B4DF-0E17ABE7E6E8}" srcOrd="11" destOrd="0" presId="urn:microsoft.com/office/officeart/2008/layout/VerticalCurvedList"/>
    <dgm:cxn modelId="{5CF76DFC-C1C1-4A7A-B1A2-DE7CE066CEE7}" type="presParOf" srcId="{6ADD661B-AC5B-4AF8-9A81-D40FA420A1D4}" destId="{B1286B50-C019-4B9C-AA83-3C2E312FA1DB}" srcOrd="12" destOrd="0" presId="urn:microsoft.com/office/officeart/2008/layout/VerticalCurvedList"/>
    <dgm:cxn modelId="{6DE0E04D-4D14-4974-BF14-F983C99AF0F2}" type="presParOf" srcId="{B1286B50-C019-4B9C-AA83-3C2E312FA1DB}" destId="{7E03F008-476C-4F04-8D43-D5ECEBD84448}" srcOrd="0" destOrd="0" presId="urn:microsoft.com/office/officeart/2008/layout/VerticalCurvedList"/>
    <dgm:cxn modelId="{C3397525-1598-42E4-BCA6-E75F28D4CFC0}" type="presParOf" srcId="{6ADD661B-AC5B-4AF8-9A81-D40FA420A1D4}" destId="{DB85026D-ABE4-4E5F-B1F3-20BA5BAC3070}" srcOrd="13" destOrd="0" presId="urn:microsoft.com/office/officeart/2008/layout/VerticalCurvedList"/>
    <dgm:cxn modelId="{515BF389-1CF8-427F-A733-CDAE45A85531}" type="presParOf" srcId="{6ADD661B-AC5B-4AF8-9A81-D40FA420A1D4}" destId="{65BC48C3-1C15-4046-BC2D-755BBB22D057}" srcOrd="14" destOrd="0" presId="urn:microsoft.com/office/officeart/2008/layout/VerticalCurvedList"/>
    <dgm:cxn modelId="{D48E5582-3736-460F-8F6E-87FB693EDD4B}" type="presParOf" srcId="{65BC48C3-1C15-4046-BC2D-755BBB22D057}" destId="{4B1B286A-9DBE-4A71-8F70-477EF05D03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100" cy="497205"/>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4940" y="2"/>
            <a:ext cx="2949100" cy="497205"/>
          </a:xfrm>
          <a:prstGeom prst="rect">
            <a:avLst/>
          </a:prstGeom>
        </p:spPr>
        <p:txBody>
          <a:bodyPr vert="horz" lIns="91413" tIns="45706" rIns="91413" bIns="45706" rtlCol="0"/>
          <a:lstStyle>
            <a:lvl1pPr algn="r">
              <a:defRPr sz="1200"/>
            </a:lvl1pPr>
          </a:lstStyle>
          <a:p>
            <a:fld id="{6156E598-082D-42AB-A350-4CF7E6B5E633}" type="datetime7">
              <a:rPr lang="en-GB" smtClean="0"/>
              <a:t>Sep-19</a:t>
            </a:fld>
            <a:endParaRPr lang="en-GB"/>
          </a:p>
        </p:txBody>
      </p:sp>
      <p:sp>
        <p:nvSpPr>
          <p:cNvPr id="4" name="Footer Placeholder 3"/>
          <p:cNvSpPr>
            <a:spLocks noGrp="1"/>
          </p:cNvSpPr>
          <p:nvPr>
            <p:ph type="ftr" sz="quarter" idx="2"/>
          </p:nvPr>
        </p:nvSpPr>
        <p:spPr>
          <a:xfrm>
            <a:off x="1" y="9445171"/>
            <a:ext cx="2949100" cy="497205"/>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71"/>
            <a:ext cx="2949100" cy="497205"/>
          </a:xfrm>
          <a:prstGeom prst="rect">
            <a:avLst/>
          </a:prstGeom>
        </p:spPr>
        <p:txBody>
          <a:bodyPr vert="horz" lIns="91413" tIns="45706" rIns="91413" bIns="45706" rtlCol="0" anchor="b"/>
          <a:lstStyle>
            <a:lvl1pPr algn="r">
              <a:defRPr sz="1200"/>
            </a:lvl1pPr>
          </a:lstStyle>
          <a:p>
            <a:fld id="{96D25C12-CC7C-4292-B77B-99C063D82733}" type="slidenum">
              <a:rPr lang="en-GB" smtClean="0"/>
              <a:t>‹#›</a:t>
            </a:fld>
            <a:endParaRPr lang="en-GB"/>
          </a:p>
        </p:txBody>
      </p:sp>
    </p:spTree>
    <p:extLst>
      <p:ext uri="{BB962C8B-B14F-4D97-AF65-F5344CB8AC3E}">
        <p14:creationId xmlns:p14="http://schemas.microsoft.com/office/powerpoint/2010/main" val="4038135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100" cy="497205"/>
          </a:xfrm>
          <a:prstGeom prst="rect">
            <a:avLst/>
          </a:prstGeom>
        </p:spPr>
        <p:txBody>
          <a:bodyPr vert="horz" lIns="91413" tIns="45706" rIns="91413" bIns="45706" rtlCol="0"/>
          <a:lstStyle>
            <a:lvl1pPr algn="l">
              <a:defRPr sz="1200"/>
            </a:lvl1pPr>
          </a:lstStyle>
          <a:p>
            <a:endParaRPr lang="en-GB" dirty="0"/>
          </a:p>
        </p:txBody>
      </p:sp>
      <p:sp>
        <p:nvSpPr>
          <p:cNvPr id="3" name="Date Placeholder 2"/>
          <p:cNvSpPr>
            <a:spLocks noGrp="1"/>
          </p:cNvSpPr>
          <p:nvPr>
            <p:ph type="dt" idx="1"/>
          </p:nvPr>
        </p:nvSpPr>
        <p:spPr>
          <a:xfrm>
            <a:off x="3854940" y="2"/>
            <a:ext cx="2949100" cy="497205"/>
          </a:xfrm>
          <a:prstGeom prst="rect">
            <a:avLst/>
          </a:prstGeom>
        </p:spPr>
        <p:txBody>
          <a:bodyPr vert="horz" lIns="91413" tIns="45706" rIns="91413" bIns="45706" rtlCol="0"/>
          <a:lstStyle>
            <a:lvl1pPr algn="r">
              <a:defRPr sz="1200"/>
            </a:lvl1pPr>
          </a:lstStyle>
          <a:p>
            <a:fld id="{5B518331-74CB-4DDF-A7A8-EE64CDD8AEF0}" type="datetime7">
              <a:rPr lang="en-GB" smtClean="0"/>
              <a:t>Sep-19</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13" tIns="45706" rIns="91413" bIns="45706" rtlCol="0" anchor="ctr"/>
          <a:lstStyle/>
          <a:p>
            <a:endParaRPr lang="en-GB" dirty="0"/>
          </a:p>
        </p:txBody>
      </p:sp>
      <p:sp>
        <p:nvSpPr>
          <p:cNvPr id="5" name="Notes Placeholder 4"/>
          <p:cNvSpPr>
            <a:spLocks noGrp="1"/>
          </p:cNvSpPr>
          <p:nvPr>
            <p:ph type="body" sz="quarter" idx="3"/>
          </p:nvPr>
        </p:nvSpPr>
        <p:spPr>
          <a:xfrm>
            <a:off x="680562" y="4723449"/>
            <a:ext cx="5444490" cy="4474846"/>
          </a:xfrm>
          <a:prstGeom prst="rect">
            <a:avLst/>
          </a:prstGeom>
        </p:spPr>
        <p:txBody>
          <a:bodyPr vert="horz" lIns="91413" tIns="45706" rIns="91413"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71"/>
            <a:ext cx="2949100" cy="497205"/>
          </a:xfrm>
          <a:prstGeom prst="rect">
            <a:avLst/>
          </a:prstGeom>
        </p:spPr>
        <p:txBody>
          <a:bodyPr vert="horz" lIns="91413" tIns="45706" rIns="91413" bIns="4570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71"/>
            <a:ext cx="2949100" cy="497205"/>
          </a:xfrm>
          <a:prstGeom prst="rect">
            <a:avLst/>
          </a:prstGeom>
        </p:spPr>
        <p:txBody>
          <a:bodyPr vert="horz" lIns="91413" tIns="45706" rIns="91413" bIns="45706" rtlCol="0" anchor="b"/>
          <a:lstStyle>
            <a:lvl1pPr algn="r">
              <a:defRPr sz="1200"/>
            </a:lvl1pPr>
          </a:lstStyle>
          <a:p>
            <a:fld id="{965D7B3B-16F2-4DD8-86F5-0E35900F9727}" type="slidenum">
              <a:rPr lang="en-GB" smtClean="0"/>
              <a:t>‹#›</a:t>
            </a:fld>
            <a:endParaRPr lang="en-GB" dirty="0"/>
          </a:p>
        </p:txBody>
      </p:sp>
    </p:spTree>
    <p:extLst>
      <p:ext uri="{BB962C8B-B14F-4D97-AF65-F5344CB8AC3E}">
        <p14:creationId xmlns:p14="http://schemas.microsoft.com/office/powerpoint/2010/main" val="27971403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5D7B3B-16F2-4DD8-86F5-0E35900F9727}" type="slidenum">
              <a:rPr lang="en-GB" smtClean="0"/>
              <a:pPr/>
              <a:t>1</a:t>
            </a:fld>
            <a:endParaRPr lang="en-GB" dirty="0"/>
          </a:p>
        </p:txBody>
      </p:sp>
      <p:sp>
        <p:nvSpPr>
          <p:cNvPr id="5" name="Date Placeholder 4"/>
          <p:cNvSpPr>
            <a:spLocks noGrp="1"/>
          </p:cNvSpPr>
          <p:nvPr>
            <p:ph type="dt" idx="11"/>
          </p:nvPr>
        </p:nvSpPr>
        <p:spPr/>
        <p:txBody>
          <a:bodyPr/>
          <a:lstStyle/>
          <a:p>
            <a:fld id="{F5FA4284-4402-4C57-8961-B5DF87CE5E23}" type="datetime7">
              <a:rPr lang="en-GB" smtClean="0"/>
              <a:pPr/>
              <a:t>Sep-19</a:t>
            </a:fld>
            <a:endParaRPr lang="en-GB" dirty="0"/>
          </a:p>
        </p:txBody>
      </p:sp>
    </p:spTree>
    <p:extLst>
      <p:ext uri="{BB962C8B-B14F-4D97-AF65-F5344CB8AC3E}">
        <p14:creationId xmlns:p14="http://schemas.microsoft.com/office/powerpoint/2010/main" val="229814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10</a:t>
            </a:fld>
            <a:endParaRPr lang="en-GB" dirty="0"/>
          </a:p>
        </p:txBody>
      </p:sp>
    </p:spTree>
    <p:extLst>
      <p:ext uri="{BB962C8B-B14F-4D97-AF65-F5344CB8AC3E}">
        <p14:creationId xmlns:p14="http://schemas.microsoft.com/office/powerpoint/2010/main" val="9627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11</a:t>
            </a:fld>
            <a:endParaRPr lang="en-GB" dirty="0"/>
          </a:p>
        </p:txBody>
      </p:sp>
    </p:spTree>
    <p:extLst>
      <p:ext uri="{BB962C8B-B14F-4D97-AF65-F5344CB8AC3E}">
        <p14:creationId xmlns:p14="http://schemas.microsoft.com/office/powerpoint/2010/main" val="370841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D7B3B-16F2-4DD8-86F5-0E35900F9727}" type="slidenum">
              <a:rPr lang="en-GB" smtClean="0"/>
              <a:t>13</a:t>
            </a:fld>
            <a:endParaRPr lang="en-GB" dirty="0"/>
          </a:p>
        </p:txBody>
      </p:sp>
      <p:sp>
        <p:nvSpPr>
          <p:cNvPr id="5" name="Date Placeholder 4"/>
          <p:cNvSpPr>
            <a:spLocks noGrp="1"/>
          </p:cNvSpPr>
          <p:nvPr>
            <p:ph type="dt" idx="11"/>
          </p:nvPr>
        </p:nvSpPr>
        <p:spPr/>
        <p:txBody>
          <a:bodyPr/>
          <a:lstStyle/>
          <a:p>
            <a:fld id="{1C0E0C76-AFAC-4D6B-8339-F0378CD14C25}" type="datetime7">
              <a:rPr lang="en-GB" smtClean="0"/>
              <a:t>Sep-19</a:t>
            </a:fld>
            <a:endParaRPr lang="en-GB" dirty="0"/>
          </a:p>
        </p:txBody>
      </p:sp>
    </p:spTree>
    <p:extLst>
      <p:ext uri="{BB962C8B-B14F-4D97-AF65-F5344CB8AC3E}">
        <p14:creationId xmlns:p14="http://schemas.microsoft.com/office/powerpoint/2010/main" val="37824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14</a:t>
            </a:fld>
            <a:endParaRPr lang="en-GB" dirty="0"/>
          </a:p>
        </p:txBody>
      </p:sp>
    </p:spTree>
    <p:extLst>
      <p:ext uri="{BB962C8B-B14F-4D97-AF65-F5344CB8AC3E}">
        <p14:creationId xmlns:p14="http://schemas.microsoft.com/office/powerpoint/2010/main" val="1488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15</a:t>
            </a:fld>
            <a:endParaRPr lang="en-GB" dirty="0"/>
          </a:p>
        </p:txBody>
      </p:sp>
    </p:spTree>
    <p:extLst>
      <p:ext uri="{BB962C8B-B14F-4D97-AF65-F5344CB8AC3E}">
        <p14:creationId xmlns:p14="http://schemas.microsoft.com/office/powerpoint/2010/main" val="252283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16</a:t>
            </a:fld>
            <a:endParaRPr lang="en-GB" dirty="0"/>
          </a:p>
        </p:txBody>
      </p:sp>
    </p:spTree>
    <p:extLst>
      <p:ext uri="{BB962C8B-B14F-4D97-AF65-F5344CB8AC3E}">
        <p14:creationId xmlns:p14="http://schemas.microsoft.com/office/powerpoint/2010/main" val="344506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17</a:t>
            </a:fld>
            <a:endParaRPr lang="en-GB" dirty="0"/>
          </a:p>
        </p:txBody>
      </p:sp>
    </p:spTree>
    <p:extLst>
      <p:ext uri="{BB962C8B-B14F-4D97-AF65-F5344CB8AC3E}">
        <p14:creationId xmlns:p14="http://schemas.microsoft.com/office/powerpoint/2010/main" val="172890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18</a:t>
            </a:fld>
            <a:endParaRPr lang="en-GB" dirty="0"/>
          </a:p>
        </p:txBody>
      </p:sp>
    </p:spTree>
    <p:extLst>
      <p:ext uri="{BB962C8B-B14F-4D97-AF65-F5344CB8AC3E}">
        <p14:creationId xmlns:p14="http://schemas.microsoft.com/office/powerpoint/2010/main" val="211220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19</a:t>
            </a:fld>
            <a:endParaRPr lang="en-GB" dirty="0"/>
          </a:p>
        </p:txBody>
      </p:sp>
    </p:spTree>
    <p:extLst>
      <p:ext uri="{BB962C8B-B14F-4D97-AF65-F5344CB8AC3E}">
        <p14:creationId xmlns:p14="http://schemas.microsoft.com/office/powerpoint/2010/main" val="109196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20</a:t>
            </a:fld>
            <a:endParaRPr lang="en-GB" dirty="0"/>
          </a:p>
        </p:txBody>
      </p:sp>
    </p:spTree>
    <p:extLst>
      <p:ext uri="{BB962C8B-B14F-4D97-AF65-F5344CB8AC3E}">
        <p14:creationId xmlns:p14="http://schemas.microsoft.com/office/powerpoint/2010/main" val="38924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a:t>
            </a:fld>
            <a:endParaRPr lang="en-GB" dirty="0"/>
          </a:p>
        </p:txBody>
      </p:sp>
    </p:spTree>
    <p:extLst>
      <p:ext uri="{BB962C8B-B14F-4D97-AF65-F5344CB8AC3E}">
        <p14:creationId xmlns:p14="http://schemas.microsoft.com/office/powerpoint/2010/main" val="276099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D7B3B-16F2-4DD8-86F5-0E35900F9727}" type="slidenum">
              <a:rPr lang="en-GB" smtClean="0"/>
              <a:t>21</a:t>
            </a:fld>
            <a:endParaRPr lang="en-GB" dirty="0"/>
          </a:p>
        </p:txBody>
      </p:sp>
      <p:sp>
        <p:nvSpPr>
          <p:cNvPr id="5" name="Date Placeholder 4"/>
          <p:cNvSpPr>
            <a:spLocks noGrp="1"/>
          </p:cNvSpPr>
          <p:nvPr>
            <p:ph type="dt" idx="11"/>
          </p:nvPr>
        </p:nvSpPr>
        <p:spPr/>
        <p:txBody>
          <a:bodyPr/>
          <a:lstStyle/>
          <a:p>
            <a:fld id="{D5BA075D-5AB7-4CFD-B41E-CA0D5F626F7A}" type="datetime7">
              <a:rPr lang="en-GB" smtClean="0"/>
              <a:t>Sep-19</a:t>
            </a:fld>
            <a:endParaRPr lang="en-GB" dirty="0"/>
          </a:p>
        </p:txBody>
      </p:sp>
    </p:spTree>
    <p:extLst>
      <p:ext uri="{BB962C8B-B14F-4D97-AF65-F5344CB8AC3E}">
        <p14:creationId xmlns:p14="http://schemas.microsoft.com/office/powerpoint/2010/main" val="234521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22</a:t>
            </a:fld>
            <a:endParaRPr lang="en-GB" dirty="0"/>
          </a:p>
        </p:txBody>
      </p:sp>
    </p:spTree>
    <p:extLst>
      <p:ext uri="{BB962C8B-B14F-4D97-AF65-F5344CB8AC3E}">
        <p14:creationId xmlns:p14="http://schemas.microsoft.com/office/powerpoint/2010/main" val="98103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23</a:t>
            </a:fld>
            <a:endParaRPr lang="en-GB" dirty="0"/>
          </a:p>
        </p:txBody>
      </p:sp>
    </p:spTree>
    <p:extLst>
      <p:ext uri="{BB962C8B-B14F-4D97-AF65-F5344CB8AC3E}">
        <p14:creationId xmlns:p14="http://schemas.microsoft.com/office/powerpoint/2010/main" val="6294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24</a:t>
            </a:fld>
            <a:endParaRPr lang="en-GB" dirty="0"/>
          </a:p>
        </p:txBody>
      </p:sp>
    </p:spTree>
    <p:extLst>
      <p:ext uri="{BB962C8B-B14F-4D97-AF65-F5344CB8AC3E}">
        <p14:creationId xmlns:p14="http://schemas.microsoft.com/office/powerpoint/2010/main" val="33850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25</a:t>
            </a:fld>
            <a:endParaRPr lang="en-GB" dirty="0"/>
          </a:p>
        </p:txBody>
      </p:sp>
    </p:spTree>
    <p:extLst>
      <p:ext uri="{BB962C8B-B14F-4D97-AF65-F5344CB8AC3E}">
        <p14:creationId xmlns:p14="http://schemas.microsoft.com/office/powerpoint/2010/main" val="409840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26</a:t>
            </a:fld>
            <a:endParaRPr lang="en-GB" dirty="0"/>
          </a:p>
        </p:txBody>
      </p:sp>
    </p:spTree>
    <p:extLst>
      <p:ext uri="{BB962C8B-B14F-4D97-AF65-F5344CB8AC3E}">
        <p14:creationId xmlns:p14="http://schemas.microsoft.com/office/powerpoint/2010/main" val="32921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27</a:t>
            </a:fld>
            <a:endParaRPr lang="en-GB" dirty="0"/>
          </a:p>
        </p:txBody>
      </p:sp>
    </p:spTree>
    <p:extLst>
      <p:ext uri="{BB962C8B-B14F-4D97-AF65-F5344CB8AC3E}">
        <p14:creationId xmlns:p14="http://schemas.microsoft.com/office/powerpoint/2010/main" val="326187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28</a:t>
            </a:fld>
            <a:endParaRPr lang="en-GB" dirty="0"/>
          </a:p>
        </p:txBody>
      </p:sp>
    </p:spTree>
    <p:extLst>
      <p:ext uri="{BB962C8B-B14F-4D97-AF65-F5344CB8AC3E}">
        <p14:creationId xmlns:p14="http://schemas.microsoft.com/office/powerpoint/2010/main" val="369444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E2C814B-652B-4550-929C-8D8258CE01BE}" type="datetime7">
              <a:rPr lang="en-GB" smtClean="0"/>
              <a:t>Sep-19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5C70C-4F3D-A24C-BE6B-90E4410CB343}" type="slidenum">
              <a:rPr lang="en-US" smtClean="0"/>
              <a:t>29</a:t>
            </a:fld>
            <a:endParaRPr lang="en-US" dirty="0"/>
          </a:p>
        </p:txBody>
      </p:sp>
    </p:spTree>
    <p:extLst>
      <p:ext uri="{BB962C8B-B14F-4D97-AF65-F5344CB8AC3E}">
        <p14:creationId xmlns:p14="http://schemas.microsoft.com/office/powerpoint/2010/main" val="2925013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EB217A1B-2325-4CE1-9B32-4EC8BCA76ADD}" type="datetime7">
              <a:rPr lang="en-GB"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9017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3</a:t>
            </a:fld>
            <a:endParaRPr lang="en-GB" dirty="0"/>
          </a:p>
        </p:txBody>
      </p:sp>
      <p:sp>
        <p:nvSpPr>
          <p:cNvPr id="5" name="Date Placeholder 4"/>
          <p:cNvSpPr>
            <a:spLocks noGrp="1"/>
          </p:cNvSpPr>
          <p:nvPr>
            <p:ph type="dt" idx="11"/>
          </p:nvPr>
        </p:nvSpPr>
        <p:spPr/>
        <p:txBody>
          <a:bodyPr/>
          <a:lstStyle/>
          <a:p>
            <a:fld id="{CFB8536D-218B-4F42-8D76-49A878E56BCD}" type="datetime7">
              <a:rPr lang="en-GB" smtClean="0"/>
              <a:t>Sep-19</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EAAA6114-280E-4529-9FBA-03C206E2C872}" type="datetime7">
              <a:rPr lang="en-GB"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7575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9501D3AA-9218-4CBF-B8CA-D5E1C8A7D9B7}" type="datetime7">
              <a:rPr lang="en-GB"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19578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5377592-ADA1-4DA1-B406-4C0D2814AA99}" type="datetime7">
              <a:rPr lang="en-GB" smtClean="0"/>
              <a:t>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2344203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34</a:t>
            </a:fld>
            <a:endParaRPr lang="en-GB" dirty="0"/>
          </a:p>
        </p:txBody>
      </p:sp>
    </p:spTree>
    <p:extLst>
      <p:ext uri="{BB962C8B-B14F-4D97-AF65-F5344CB8AC3E}">
        <p14:creationId xmlns:p14="http://schemas.microsoft.com/office/powerpoint/2010/main" val="860656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Date Placeholder 3"/>
          <p:cNvSpPr>
            <a:spLocks noGrp="1"/>
          </p:cNvSpPr>
          <p:nvPr>
            <p:ph type="dt" idx="10"/>
          </p:nvPr>
        </p:nvSpPr>
        <p:spPr/>
        <p:txBody>
          <a:bodyPr/>
          <a:lstStyle/>
          <a:p>
            <a:fld id="{D9F9EDFE-E4D9-47D4-88AD-58912E102BD1}" type="datetime7">
              <a:rPr lang="en-GB"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9058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36</a:t>
            </a:fld>
            <a:endParaRPr lang="en-US"/>
          </a:p>
        </p:txBody>
      </p:sp>
      <p:sp>
        <p:nvSpPr>
          <p:cNvPr id="5" name="Date Placeholder 4"/>
          <p:cNvSpPr>
            <a:spLocks noGrp="1"/>
          </p:cNvSpPr>
          <p:nvPr>
            <p:ph type="dt" idx="11"/>
          </p:nvPr>
        </p:nvSpPr>
        <p:spPr/>
        <p:txBody>
          <a:bodyPr/>
          <a:lstStyle/>
          <a:p>
            <a:fld id="{DBE1C2D6-0D42-47CE-AEAB-56DBAC99F043}" type="datetime7">
              <a:rPr lang="en-GB" smtClean="0"/>
              <a:t>Sep-19</a:t>
            </a:fld>
            <a:endParaRPr lang="en-GB" dirty="0"/>
          </a:p>
        </p:txBody>
      </p:sp>
    </p:spTree>
    <p:extLst>
      <p:ext uri="{BB962C8B-B14F-4D97-AF65-F5344CB8AC3E}">
        <p14:creationId xmlns:p14="http://schemas.microsoft.com/office/powerpoint/2010/main" val="1665061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FBBF3C64-D3FA-4951-B67F-0FF445DC7B11}" type="datetime7">
              <a:rPr lang="en-GB" smtClean="0">
                <a:solidFill>
                  <a:prstClr val="black"/>
                </a:solidFill>
              </a:rPr>
              <a:t>Sep-19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84939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03B064A-CA7B-4BF2-89BE-3B1FBDA02052}" type="datetime7">
              <a:rPr lang="en-GB" smtClean="0"/>
              <a:t>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3185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531D9F6-C88D-44A5-B864-4FEA6E6F8A85}" type="datetime7">
              <a:rPr lang="en-GB" smtClean="0">
                <a:solidFill>
                  <a:prstClr val="black"/>
                </a:solidFill>
              </a:rPr>
              <a:t>Sep-19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3A5C70C-4F3D-A24C-BE6B-90E4410CB34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633954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D7B3B-16F2-4DD8-86F5-0E35900F9727}" type="slidenum">
              <a:rPr lang="en-GB" smtClean="0"/>
              <a:t>40</a:t>
            </a:fld>
            <a:endParaRPr lang="en-GB" dirty="0"/>
          </a:p>
        </p:txBody>
      </p:sp>
      <p:sp>
        <p:nvSpPr>
          <p:cNvPr id="5" name="Date Placeholder 4"/>
          <p:cNvSpPr>
            <a:spLocks noGrp="1"/>
          </p:cNvSpPr>
          <p:nvPr>
            <p:ph type="dt" idx="11"/>
          </p:nvPr>
        </p:nvSpPr>
        <p:spPr/>
        <p:txBody>
          <a:bodyPr/>
          <a:lstStyle/>
          <a:p>
            <a:fld id="{B0F21567-C289-4FFD-BD43-C4FD1214E93B}" type="datetime7">
              <a:rPr lang="en-GB" smtClean="0"/>
              <a:t>Sep-19</a:t>
            </a:fld>
            <a:endParaRPr lang="en-GB" dirty="0"/>
          </a:p>
        </p:txBody>
      </p:sp>
    </p:spTree>
    <p:extLst>
      <p:ext uri="{BB962C8B-B14F-4D97-AF65-F5344CB8AC3E}">
        <p14:creationId xmlns:p14="http://schemas.microsoft.com/office/powerpoint/2010/main" val="407577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4</a:t>
            </a:fld>
            <a:endParaRPr lang="en-GB" dirty="0"/>
          </a:p>
        </p:txBody>
      </p:sp>
    </p:spTree>
    <p:extLst>
      <p:ext uri="{BB962C8B-B14F-4D97-AF65-F5344CB8AC3E}">
        <p14:creationId xmlns:p14="http://schemas.microsoft.com/office/powerpoint/2010/main" val="326210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D7B3B-16F2-4DD8-86F5-0E35900F9727}" type="slidenum">
              <a:rPr lang="en-GB" smtClean="0"/>
              <a:t>5</a:t>
            </a:fld>
            <a:endParaRPr lang="en-GB" dirty="0"/>
          </a:p>
        </p:txBody>
      </p:sp>
      <p:sp>
        <p:nvSpPr>
          <p:cNvPr id="5" name="Date Placeholder 4"/>
          <p:cNvSpPr>
            <a:spLocks noGrp="1"/>
          </p:cNvSpPr>
          <p:nvPr>
            <p:ph type="dt" idx="11"/>
          </p:nvPr>
        </p:nvSpPr>
        <p:spPr/>
        <p:txBody>
          <a:bodyPr/>
          <a:lstStyle/>
          <a:p>
            <a:fld id="{F3CC8F3E-59C1-4E11-8F5F-F6995136039E}" type="datetime7">
              <a:rPr lang="en-GB" smtClean="0"/>
              <a:t>Sep-19</a:t>
            </a:fld>
            <a:endParaRPr lang="en-GB" dirty="0"/>
          </a:p>
        </p:txBody>
      </p:sp>
    </p:spTree>
    <p:extLst>
      <p:ext uri="{BB962C8B-B14F-4D97-AF65-F5344CB8AC3E}">
        <p14:creationId xmlns:p14="http://schemas.microsoft.com/office/powerpoint/2010/main" val="107656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6</a:t>
            </a:fld>
            <a:endParaRPr lang="en-GB" dirty="0"/>
          </a:p>
        </p:txBody>
      </p:sp>
    </p:spTree>
    <p:extLst>
      <p:ext uri="{BB962C8B-B14F-4D97-AF65-F5344CB8AC3E}">
        <p14:creationId xmlns:p14="http://schemas.microsoft.com/office/powerpoint/2010/main" val="128966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7</a:t>
            </a:fld>
            <a:endParaRPr lang="en-GB" dirty="0"/>
          </a:p>
        </p:txBody>
      </p:sp>
    </p:spTree>
    <p:extLst>
      <p:ext uri="{BB962C8B-B14F-4D97-AF65-F5344CB8AC3E}">
        <p14:creationId xmlns:p14="http://schemas.microsoft.com/office/powerpoint/2010/main" val="102659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8</a:t>
            </a:fld>
            <a:endParaRPr lang="en-GB" dirty="0"/>
          </a:p>
        </p:txBody>
      </p:sp>
    </p:spTree>
    <p:extLst>
      <p:ext uri="{BB962C8B-B14F-4D97-AF65-F5344CB8AC3E}">
        <p14:creationId xmlns:p14="http://schemas.microsoft.com/office/powerpoint/2010/main" val="211187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B518331-74CB-4DDF-A7A8-EE64CDD8AEF0}" type="datetime7">
              <a:rPr lang="en-GB" smtClean="0"/>
              <a:t>Sep-19</a:t>
            </a:fld>
            <a:endParaRPr lang="en-GB" dirty="0"/>
          </a:p>
        </p:txBody>
      </p:sp>
      <p:sp>
        <p:nvSpPr>
          <p:cNvPr id="5" name="Slide Number Placeholder 4"/>
          <p:cNvSpPr>
            <a:spLocks noGrp="1"/>
          </p:cNvSpPr>
          <p:nvPr>
            <p:ph type="sldNum" sz="quarter" idx="11"/>
          </p:nvPr>
        </p:nvSpPr>
        <p:spPr/>
        <p:txBody>
          <a:bodyPr/>
          <a:lstStyle/>
          <a:p>
            <a:fld id="{965D7B3B-16F2-4DD8-86F5-0E35900F9727}" type="slidenum">
              <a:rPr lang="en-GB" smtClean="0"/>
              <a:t>9</a:t>
            </a:fld>
            <a:endParaRPr lang="en-GB" dirty="0"/>
          </a:p>
        </p:txBody>
      </p:sp>
    </p:spTree>
    <p:extLst>
      <p:ext uri="{BB962C8B-B14F-4D97-AF65-F5344CB8AC3E}">
        <p14:creationId xmlns:p14="http://schemas.microsoft.com/office/powerpoint/2010/main" val="269767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5969025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23939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582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751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3187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2778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6973033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347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7711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3940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62448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1426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166925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755424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07530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8825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519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0412909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2"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68301912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56483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56483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403560087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512871"/>
            <a:ext cx="1239373" cy="36512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98027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87201"/>
            <a:ext cx="1239373" cy="337004"/>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845427" y="6459079"/>
            <a:ext cx="768351"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39563957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512871"/>
            <a:ext cx="1239373" cy="31133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406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98025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a:xfrm>
            <a:off x="539200" y="6501433"/>
            <a:ext cx="1339600" cy="232664"/>
          </a:xfrm>
          <a:prstGeom prst="rect">
            <a:avLst/>
          </a:prstGeom>
        </p:spPr>
        <p:txBody>
          <a:bodyPr/>
          <a:lstStyle/>
          <a:p>
            <a:pPr defTabSz="457200"/>
            <a:endParaRPr lang="en-US" dirty="0">
              <a:solidFill>
                <a:srgbClr val="4B4B4B"/>
              </a:solidFill>
            </a:endParaRPr>
          </a:p>
        </p:txBody>
      </p:sp>
      <p:sp>
        <p:nvSpPr>
          <p:cNvPr id="7" name="Content Placeholder 6"/>
          <p:cNvSpPr>
            <a:spLocks noGrp="1"/>
          </p:cNvSpPr>
          <p:nvPr>
            <p:ph sz="quarter" idx="12"/>
          </p:nvPr>
        </p:nvSpPr>
        <p:spPr>
          <a:xfrm>
            <a:off x="539200" y="1598613"/>
            <a:ext cx="8046000" cy="4533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4858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losing slide">
    <p:spTree>
      <p:nvGrpSpPr>
        <p:cNvPr id="1" name=""/>
        <p:cNvGrpSpPr/>
        <p:nvPr/>
      </p:nvGrpSpPr>
      <p:grpSpPr>
        <a:xfrm>
          <a:off x="0" y="0"/>
          <a:ext cx="0" cy="0"/>
          <a:chOff x="0" y="0"/>
          <a:chExt cx="0" cy="0"/>
        </a:xfrm>
      </p:grpSpPr>
      <p:sp>
        <p:nvSpPr>
          <p:cNvPr id="16" name="Rectangle 15"/>
          <p:cNvSpPr/>
          <p:nvPr userDrawn="1"/>
        </p:nvSpPr>
        <p:spPr>
          <a:xfrm>
            <a:off x="1"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2"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2"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512869"/>
            <a:ext cx="1339600" cy="310656"/>
          </a:xfrm>
          <a:prstGeom prst="rect">
            <a:avLst/>
          </a:prstGeom>
        </p:spPr>
        <p:txBody>
          <a:bodyPr/>
          <a:lstStyle/>
          <a:p>
            <a:pPr defTabSz="457200"/>
            <a:endParaRPr lang="en-US" dirty="0">
              <a:solidFill>
                <a:srgbClr val="4B4B4B"/>
              </a:solidFill>
            </a:endParaRPr>
          </a:p>
        </p:txBody>
      </p:sp>
      <p:sp>
        <p:nvSpPr>
          <p:cNvPr id="2" name="Rectangle 1"/>
          <p:cNvSpPr/>
          <p:nvPr userDrawn="1"/>
        </p:nvSpPr>
        <p:spPr>
          <a:xfrm>
            <a:off x="7780868" y="6458402"/>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Tree>
    <p:extLst>
      <p:ext uri="{BB962C8B-B14F-4D97-AF65-F5344CB8AC3E}">
        <p14:creationId xmlns:p14="http://schemas.microsoft.com/office/powerpoint/2010/main" val="151150468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32792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0570865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8681203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5414645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ection titl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52598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Section title Dark Vio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34478755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Section title Dark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35435387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Section title Dark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723070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0628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Section title Dark Bri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23782970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63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2272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1681516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86702231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810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34329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71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36391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859986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38535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0239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5484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3122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502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7179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34932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9663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48387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7601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0938605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6380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763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813498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069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7121053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426777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98774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9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08953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28505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528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4124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9910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85062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33865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97466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5754675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16336759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63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9445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430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8189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116813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1375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57568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631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0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85791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0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8897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0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76446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2129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0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26548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0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01706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9821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5280079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34903171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a:prstGeom prst="rect">
            <a:avLst/>
          </a:prstGeom>
        </p:spPr>
        <p:txBody>
          <a:bodyPr/>
          <a:lstStyle/>
          <a:p>
            <a:pPr defTabSz="457200"/>
            <a:endParaRPr lang="en-US" dirty="0">
              <a:solidFill>
                <a:srgbClr val="4B4B4B"/>
              </a:solidFill>
            </a:endParaRPr>
          </a:p>
        </p:txBody>
      </p:sp>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2" name="Picture 21"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3548519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761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189880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18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51629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273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464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6886518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42273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06944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87042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494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622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493962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556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1296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47406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78942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142764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093426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86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7573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9128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9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1739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3348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93526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467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5146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4481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20044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73665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90265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42179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7834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86312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1174260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0129336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358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62035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71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33215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9637240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626377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10582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49356153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11997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61067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78307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55202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30943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33836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7345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75531712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4765322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21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42127962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50667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523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3258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2518253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4803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25340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30040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39406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5146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61711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458256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8001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13582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2355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80439879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52757742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050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47034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920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4430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369284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42509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69515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3702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71105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5281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0960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243493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91704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2484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5870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732486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5" Type="http://schemas.openxmlformats.org/officeDocument/2006/relationships/slideLayout" Target="../slideLayouts/slideLayout175.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8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379288"/>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pPr defTabSz="457200"/>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81"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50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 id="2147483831" r:id="rId171"/>
    <p:sldLayoutId id="2147483832" r:id="rId172"/>
    <p:sldLayoutId id="2147483833" r:id="rId173"/>
    <p:sldLayoutId id="2147483834" r:id="rId174"/>
    <p:sldLayoutId id="2147483835" r:id="rId175"/>
    <p:sldLayoutId id="2147483836" r:id="rId176"/>
    <p:sldLayoutId id="2147483837" r:id="rId177"/>
    <p:sldLayoutId id="2147483838" r:id="rId178"/>
    <p:sldLayoutId id="2147483839" r:id="rId179"/>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ilestore.aqa.org.uk/resources/english/AQA-7706-7707-CST-NEA-TG.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integratingenglish.com/" TargetMode="External"/><Relationship Id="rId4" Type="http://schemas.openxmlformats.org/officeDocument/2006/relationships/hyperlink" Target="https://thedefinitearticle.aqa.org.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hyperlink" Target="http://www.aqa.org.uk/eaqa"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eos@aqa.org.uk"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facebook.com/AQAforexamsofficer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qa.org.uk/era"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it.ly/1TV9Em8"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mailto:courseworkadmin@aqa.org.u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2" name="TextBox 1"/>
          <p:cNvSpPr txBox="1"/>
          <p:nvPr/>
        </p:nvSpPr>
        <p:spPr>
          <a:xfrm>
            <a:off x="251520" y="1242626"/>
            <a:ext cx="8136904" cy="1569660"/>
          </a:xfrm>
          <a:prstGeom prst="rect">
            <a:avLst/>
          </a:prstGeom>
          <a:noFill/>
        </p:spPr>
        <p:txBody>
          <a:bodyPr wrap="square" rtlCol="0">
            <a:spAutoFit/>
          </a:bodyPr>
          <a:lstStyle/>
          <a:p>
            <a:r>
              <a:rPr lang="en-US" sz="3600" dirty="0">
                <a:solidFill>
                  <a:srgbClr val="412878"/>
                </a:solidFill>
                <a:latin typeface="AQA Chevin Pro Light" panose="020F0303030000060003" pitchFamily="34" charset="0"/>
              </a:rPr>
              <a:t>English Hub School networks </a:t>
            </a:r>
            <a:endParaRPr lang="en-US" sz="3600" dirty="0" smtClean="0">
              <a:solidFill>
                <a:srgbClr val="412878"/>
              </a:solidFill>
              <a:latin typeface="AQA Chevin Pro Light" panose="020F0303030000060003" pitchFamily="34" charset="0"/>
            </a:endParaRPr>
          </a:p>
          <a:p>
            <a:r>
              <a:rPr lang="en-US" sz="2400" dirty="0" smtClean="0">
                <a:solidFill>
                  <a:srgbClr val="412878"/>
                </a:solidFill>
                <a:latin typeface="AQA Chevin Pro Light" panose="020F0303030000060003" pitchFamily="34" charset="0"/>
              </a:rPr>
              <a:t>AS/A-level English Language and Literature (7706/7707)</a:t>
            </a:r>
            <a:endParaRPr lang="en-US" sz="2400" dirty="0">
              <a:solidFill>
                <a:srgbClr val="412878"/>
              </a:solidFill>
              <a:latin typeface="AQA Chevin Pro Light" panose="020F0303030000060003" pitchFamily="34" charset="0"/>
            </a:endParaRPr>
          </a:p>
          <a:p>
            <a:endParaRPr lang="en-US" sz="3600" dirty="0">
              <a:latin typeface="AQA Chevin Pro Light" panose="020F0303030000060003" pitchFamily="34" charset="0"/>
            </a:endParaRPr>
          </a:p>
        </p:txBody>
      </p:sp>
      <p:sp>
        <p:nvSpPr>
          <p:cNvPr id="8"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1</a:t>
            </a:fld>
            <a:r>
              <a:rPr lang="en-US" dirty="0" smtClean="0">
                <a:solidFill>
                  <a:srgbClr val="4B4B4B"/>
                </a:solidFill>
              </a:rPr>
              <a:t> </a:t>
            </a:r>
          </a:p>
        </p:txBody>
      </p:sp>
      <p:sp>
        <p:nvSpPr>
          <p:cNvPr id="5" name="TextBox 4"/>
          <p:cNvSpPr txBox="1"/>
          <p:nvPr/>
        </p:nvSpPr>
        <p:spPr>
          <a:xfrm>
            <a:off x="251520" y="2509660"/>
            <a:ext cx="5256584" cy="369332"/>
          </a:xfrm>
          <a:prstGeom prst="rect">
            <a:avLst/>
          </a:prstGeom>
          <a:noFill/>
        </p:spPr>
        <p:txBody>
          <a:bodyPr wrap="square" rtlCol="0">
            <a:spAutoFit/>
          </a:bodyPr>
          <a:lstStyle/>
          <a:p>
            <a:r>
              <a:rPr lang="en-US" dirty="0" smtClean="0">
                <a:solidFill>
                  <a:srgbClr val="412878"/>
                </a:solidFill>
                <a:latin typeface="AQA Chevin Pro Light" panose="020F0303030000060003" pitchFamily="34" charset="0"/>
              </a:rPr>
              <a:t>Summer 2017</a:t>
            </a:r>
            <a:endParaRPr lang="en-US" dirty="0">
              <a:solidFill>
                <a:srgbClr val="412878"/>
              </a:solidFill>
              <a:latin typeface="AQA Chevin Pro Light" panose="020F0303030000060003" pitchFamily="34" charset="0"/>
            </a:endParaRPr>
          </a:p>
        </p:txBody>
      </p:sp>
      <p:pic>
        <p:nvPicPr>
          <p:cNvPr id="6" name="Picture 5"/>
          <p:cNvPicPr/>
          <p:nvPr/>
        </p:nvPicPr>
        <p:blipFill>
          <a:blip r:embed="rId3" cstate="print"/>
          <a:srcRect l="17777" t="20739" r="18803" b="14204"/>
          <a:stretch>
            <a:fillRect/>
          </a:stretch>
        </p:blipFill>
        <p:spPr bwMode="auto">
          <a:xfrm>
            <a:off x="2771800" y="2708920"/>
            <a:ext cx="6076156" cy="3621385"/>
          </a:xfrm>
          <a:prstGeom prst="rect">
            <a:avLst/>
          </a:prstGeom>
          <a:noFill/>
          <a:ln w="9525">
            <a:noFill/>
            <a:miter lim="800000"/>
            <a:headEnd/>
            <a:tailEnd/>
          </a:ln>
        </p:spPr>
      </p:pic>
    </p:spTree>
    <p:extLst>
      <p:ext uri="{BB962C8B-B14F-4D97-AF65-F5344CB8AC3E}">
        <p14:creationId xmlns:p14="http://schemas.microsoft.com/office/powerpoint/2010/main" val="93556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12878"/>
                </a:solidFill>
                <a:latin typeface="AQA Chevin Pro Light" panose="020F0303030000060003" pitchFamily="34" charset="0"/>
              </a:rPr>
              <a:t>Focusing on AO1</a:t>
            </a:r>
            <a:endParaRPr lang="en-GB" sz="2800" dirty="0"/>
          </a:p>
        </p:txBody>
      </p:sp>
      <p:sp>
        <p:nvSpPr>
          <p:cNvPr id="5" name="Footer Placeholder 4"/>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pic>
        <p:nvPicPr>
          <p:cNvPr id="6" name="Content Placeholder 5"/>
          <p:cNvPicPr>
            <a:picLocks noGrp="1"/>
          </p:cNvPicPr>
          <p:nvPr>
            <p:ph sz="half" idx="2"/>
          </p:nvPr>
        </p:nvPicPr>
        <p:blipFill rotWithShape="1">
          <a:blip r:embed="rId3" cstate="print">
            <a:extLst>
              <a:ext uri="{28A0092B-C50C-407E-A947-70E740481C1C}">
                <a14:useLocalDpi xmlns:a14="http://schemas.microsoft.com/office/drawing/2010/main" val="0"/>
              </a:ext>
            </a:extLst>
          </a:blip>
          <a:srcRect l="1775" t="39007" r="59645" b="21082"/>
          <a:stretch/>
        </p:blipFill>
        <p:spPr bwMode="auto">
          <a:xfrm>
            <a:off x="513396" y="2352117"/>
            <a:ext cx="5354748" cy="3898623"/>
          </a:xfrm>
          <a:prstGeom prst="rect">
            <a:avLst/>
          </a:prstGeom>
          <a:ln>
            <a:noFill/>
          </a:ln>
          <a:extLst>
            <a:ext uri="{53640926-AAD7-44D8-BBD7-CCE9431645EC}">
              <a14:shadowObscured xmlns:a14="http://schemas.microsoft.com/office/drawing/2010/main"/>
            </a:ext>
          </a:extLst>
        </p:spPr>
      </p:pic>
      <p:sp>
        <p:nvSpPr>
          <p:cNvPr id="7" name="Content Placeholder 2"/>
          <p:cNvSpPr txBox="1">
            <a:spLocks/>
          </p:cNvSpPr>
          <p:nvPr/>
        </p:nvSpPr>
        <p:spPr>
          <a:xfrm>
            <a:off x="467544" y="1196752"/>
            <a:ext cx="8136904" cy="1584176"/>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dirty="0"/>
          </a:p>
        </p:txBody>
      </p:sp>
      <p:sp>
        <p:nvSpPr>
          <p:cNvPr id="9" name="Content Placeholder 3"/>
          <p:cNvSpPr txBox="1">
            <a:spLocks/>
          </p:cNvSpPr>
          <p:nvPr/>
        </p:nvSpPr>
        <p:spPr>
          <a:xfrm>
            <a:off x="513396" y="1196752"/>
            <a:ext cx="8045200" cy="1024738"/>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2000" dirty="0" smtClean="0"/>
              <a:t>There’s a steep transition from mark 8 to 9 which marks the threshold between Level 2 and Level 3. The spike at 9 marks tells us many students were performing well enough to get into the bottom of Level 3.</a:t>
            </a:r>
          </a:p>
          <a:p>
            <a:pPr marL="0" indent="0">
              <a:lnSpc>
                <a:spcPct val="100000"/>
              </a:lnSpc>
              <a:buFont typeface="Arial"/>
              <a:buNone/>
            </a:pPr>
            <a:endParaRPr lang="en-US" sz="2000" dirty="0" smtClean="0"/>
          </a:p>
          <a:p>
            <a:pPr>
              <a:spcAft>
                <a:spcPts val="600"/>
              </a:spcAft>
            </a:pPr>
            <a:endParaRPr lang="en-US" sz="2400" dirty="0" smtClean="0"/>
          </a:p>
          <a:p>
            <a:pPr marL="0" indent="0">
              <a:spcAft>
                <a:spcPts val="600"/>
              </a:spcAft>
              <a:buFont typeface="Arial"/>
              <a:buNone/>
            </a:pPr>
            <a:endParaRPr lang="en-US" dirty="0" smtClean="0"/>
          </a:p>
          <a:p>
            <a:pPr marL="457200" lvl="1" indent="0">
              <a:buFont typeface="Arial"/>
              <a:buNone/>
            </a:pPr>
            <a:endParaRPr lang="en-US" dirty="0"/>
          </a:p>
        </p:txBody>
      </p:sp>
      <p:sp>
        <p:nvSpPr>
          <p:cNvPr id="10" name="Left Arrow 9"/>
          <p:cNvSpPr/>
          <p:nvPr/>
        </p:nvSpPr>
        <p:spPr>
          <a:xfrm rot="5400000">
            <a:off x="4780299" y="3436725"/>
            <a:ext cx="945164" cy="353650"/>
          </a:xfrm>
          <a:prstGeom prst="leftArrow">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2900078" y="2960587"/>
            <a:ext cx="519794" cy="1117011"/>
          </a:xfrm>
          <a:prstGeom prst="ellipse">
            <a:avLst/>
          </a:prstGeom>
          <a:noFill/>
          <a:ln>
            <a:solidFill>
              <a:srgbClr val="412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837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12878"/>
                </a:solidFill>
                <a:latin typeface="AQA Chevin Pro Light" panose="020F0303030000060003" pitchFamily="34" charset="0"/>
              </a:rPr>
              <a:t>Focusing on AO1</a:t>
            </a:r>
            <a:endParaRPr lang="en-GB" sz="2800" dirty="0"/>
          </a:p>
        </p:txBody>
      </p:sp>
      <p:sp>
        <p:nvSpPr>
          <p:cNvPr id="5" name="Footer Placeholder 4"/>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7" name="Content Placeholder 2"/>
          <p:cNvSpPr txBox="1">
            <a:spLocks/>
          </p:cNvSpPr>
          <p:nvPr/>
        </p:nvSpPr>
        <p:spPr>
          <a:xfrm>
            <a:off x="467544" y="1196752"/>
            <a:ext cx="8136904" cy="1584176"/>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dirty="0"/>
          </a:p>
        </p:txBody>
      </p:sp>
      <p:sp>
        <p:nvSpPr>
          <p:cNvPr id="9" name="Content Placeholder 3"/>
          <p:cNvSpPr txBox="1">
            <a:spLocks/>
          </p:cNvSpPr>
          <p:nvPr/>
        </p:nvSpPr>
        <p:spPr>
          <a:xfrm>
            <a:off x="513396" y="1412776"/>
            <a:ext cx="7947036" cy="4032448"/>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2000" b="1" dirty="0" smtClean="0"/>
              <a:t>Discussion</a:t>
            </a:r>
            <a:endParaRPr lang="en-GB" sz="2000" b="1" dirty="0"/>
          </a:p>
          <a:p>
            <a:pPr marL="0" indent="0">
              <a:buNone/>
            </a:pPr>
            <a:endParaRPr lang="en-GB" sz="2000" dirty="0"/>
          </a:p>
          <a:p>
            <a:pPr marL="0" indent="0">
              <a:buNone/>
            </a:pPr>
            <a:r>
              <a:rPr lang="en-GB" sz="2000" dirty="0"/>
              <a:t>Look at the Level 2 and Level 3 descriptors in mark </a:t>
            </a:r>
            <a:r>
              <a:rPr lang="en-GB" sz="2000" dirty="0" smtClean="0"/>
              <a:t>scheme, page 28. </a:t>
            </a:r>
            <a:endParaRPr lang="en-GB" sz="2000" dirty="0"/>
          </a:p>
          <a:p>
            <a:endParaRPr lang="en-GB" sz="2000" dirty="0"/>
          </a:p>
          <a:p>
            <a:r>
              <a:rPr lang="en-GB" sz="2000" dirty="0"/>
              <a:t>Can you identify a student in your class who is performing in this region?</a:t>
            </a:r>
          </a:p>
          <a:p>
            <a:r>
              <a:rPr lang="en-GB" sz="2000" dirty="0"/>
              <a:t>What are the typical traits of a response functioning at this level?</a:t>
            </a:r>
          </a:p>
          <a:p>
            <a:r>
              <a:rPr lang="en-GB" sz="2000" dirty="0"/>
              <a:t>What can students do to fall more securely into the level? </a:t>
            </a:r>
          </a:p>
          <a:p>
            <a:pPr marL="0" indent="0">
              <a:lnSpc>
                <a:spcPct val="100000"/>
              </a:lnSpc>
              <a:buFont typeface="Arial"/>
              <a:buNone/>
            </a:pPr>
            <a:endParaRPr lang="en-US" sz="2000" dirty="0" smtClean="0"/>
          </a:p>
          <a:p>
            <a:pPr>
              <a:spcAft>
                <a:spcPts val="600"/>
              </a:spcAft>
            </a:pPr>
            <a:endParaRPr lang="en-US" sz="2400" dirty="0" smtClean="0"/>
          </a:p>
          <a:p>
            <a:pPr marL="0" indent="0">
              <a:spcAft>
                <a:spcPts val="600"/>
              </a:spcAft>
              <a:buFont typeface="Arial"/>
              <a:buNone/>
            </a:pPr>
            <a:endParaRPr lang="en-US" dirty="0" smtClean="0"/>
          </a:p>
          <a:p>
            <a:pPr marL="457200" lvl="1" indent="0">
              <a:buFont typeface="Arial"/>
              <a:buNone/>
            </a:pPr>
            <a:endParaRPr lang="en-US" dirty="0"/>
          </a:p>
        </p:txBody>
      </p:sp>
    </p:spTree>
    <p:extLst>
      <p:ext uri="{BB962C8B-B14F-4D97-AF65-F5344CB8AC3E}">
        <p14:creationId xmlns:p14="http://schemas.microsoft.com/office/powerpoint/2010/main" val="411484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45200" cy="431181"/>
          </a:xfrm>
        </p:spPr>
        <p:txBody>
          <a:bodyPr/>
          <a:lstStyle/>
          <a:p>
            <a:r>
              <a:rPr lang="en-GB" sz="3200" dirty="0" smtClean="0">
                <a:latin typeface="AQA Chevin Pro Light" pitchFamily="34" charset="0"/>
              </a:rPr>
              <a:t>Terminology and Transition </a:t>
            </a:r>
            <a:endParaRPr lang="en-GB" sz="3200"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4" name="Content Placeholder 3"/>
          <p:cNvSpPr>
            <a:spLocks noGrp="1"/>
          </p:cNvSpPr>
          <p:nvPr>
            <p:ph idx="1"/>
          </p:nvPr>
        </p:nvSpPr>
        <p:spPr>
          <a:xfrm>
            <a:off x="611560" y="1196752"/>
            <a:ext cx="8045200" cy="4406804"/>
          </a:xfrm>
        </p:spPr>
        <p:txBody>
          <a:bodyPr/>
          <a:lstStyle/>
          <a:p>
            <a:pPr marL="0" indent="0">
              <a:buNone/>
            </a:pPr>
            <a:r>
              <a:rPr lang="en-GB" sz="2400" dirty="0"/>
              <a:t>Building confidence with AO1</a:t>
            </a:r>
          </a:p>
        </p:txBody>
      </p:sp>
    </p:spTree>
    <p:extLst>
      <p:ext uri="{BB962C8B-B14F-4D97-AF65-F5344CB8AC3E}">
        <p14:creationId xmlns:p14="http://schemas.microsoft.com/office/powerpoint/2010/main" val="165683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Report on the </a:t>
            </a:r>
            <a:r>
              <a:rPr lang="en-US" sz="3200" dirty="0">
                <a:solidFill>
                  <a:srgbClr val="412878"/>
                </a:solidFill>
                <a:latin typeface="AQA Chevin Pro Light" panose="020F0303030000060003" pitchFamily="34" charset="0"/>
              </a:rPr>
              <a:t>e</a:t>
            </a:r>
            <a:r>
              <a:rPr lang="en-US" sz="3200" dirty="0" smtClean="0">
                <a:solidFill>
                  <a:srgbClr val="412878"/>
                </a:solidFill>
                <a:latin typeface="AQA Chevin Pro Light" panose="020F0303030000060003" pitchFamily="34" charset="0"/>
              </a:rPr>
              <a:t>xam</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124745"/>
            <a:ext cx="8045200" cy="4176464"/>
          </a:xfrm>
        </p:spPr>
        <p:txBody>
          <a:bodyPr/>
          <a:lstStyle/>
          <a:p>
            <a:pPr marL="0" indent="0">
              <a:lnSpc>
                <a:spcPct val="100000"/>
              </a:lnSpc>
              <a:buNone/>
            </a:pPr>
            <a:r>
              <a:rPr lang="en-GB" sz="2000" dirty="0" smtClean="0"/>
              <a:t>See page 30.</a:t>
            </a:r>
          </a:p>
          <a:p>
            <a:pPr marL="0" indent="0">
              <a:lnSpc>
                <a:spcPct val="100000"/>
              </a:lnSpc>
              <a:buNone/>
            </a:pPr>
            <a:endParaRPr lang="en-GB" sz="2000" dirty="0"/>
          </a:p>
          <a:p>
            <a:pPr marL="0" indent="0">
              <a:lnSpc>
                <a:spcPct val="100000"/>
              </a:lnSpc>
              <a:buNone/>
            </a:pPr>
            <a:r>
              <a:rPr lang="en-GB" sz="2000" dirty="0" smtClean="0"/>
              <a:t>“The </a:t>
            </a:r>
            <a:r>
              <a:rPr lang="en-GB" sz="2000" dirty="0"/>
              <a:t>overall impression from responses is that </a:t>
            </a:r>
            <a:r>
              <a:rPr lang="en-GB" sz="2000" b="1" dirty="0"/>
              <a:t>AO1 is the more challenging assessment objective for many students</a:t>
            </a:r>
            <a:r>
              <a:rPr lang="en-GB" sz="2000" dirty="0"/>
              <a:t>. The central ethos of this specification is that analysis of texts is best done through the systematic and accurate analysis of their language features. </a:t>
            </a:r>
            <a:r>
              <a:rPr lang="en-GB" sz="2000" dirty="0" smtClean="0"/>
              <a:t>[…] </a:t>
            </a:r>
            <a:br>
              <a:rPr lang="en-GB" sz="2000" dirty="0" smtClean="0"/>
            </a:br>
            <a:endParaRPr lang="en-GB" sz="2000" dirty="0"/>
          </a:p>
          <a:p>
            <a:pPr marL="0" indent="0">
              <a:lnSpc>
                <a:spcPct val="100000"/>
              </a:lnSpc>
              <a:buNone/>
            </a:pPr>
            <a:r>
              <a:rPr lang="en-GB" sz="2000" b="1" dirty="0"/>
              <a:t>Examiners noted that some students are tending to feature-spot</a:t>
            </a:r>
            <a:r>
              <a:rPr lang="en-GB" sz="2000" dirty="0"/>
              <a:t>, using linguistic labels purely for the sake of it, rather than discussing how particular word choices create meaning</a:t>
            </a:r>
            <a:r>
              <a:rPr lang="en-GB" sz="2000" dirty="0" smtClean="0"/>
              <a:t>. […]  Terminology </a:t>
            </a:r>
            <a:r>
              <a:rPr lang="en-GB" sz="2000" dirty="0"/>
              <a:t>needs to be used accurately as a tool to explore how meaning is created, rather than simply labelling</a:t>
            </a:r>
            <a:r>
              <a:rPr lang="en-GB" sz="2000" dirty="0" smtClean="0"/>
              <a:t>.”</a:t>
            </a:r>
            <a:endParaRPr lang="en-US" sz="2000" dirty="0" smtClean="0"/>
          </a:p>
          <a:p>
            <a:pPr marL="457200" lvl="1" indent="0">
              <a:buNone/>
            </a:pPr>
            <a:endParaRPr lang="en-US" sz="2000" dirty="0"/>
          </a:p>
        </p:txBody>
      </p:sp>
      <p:sp>
        <p:nvSpPr>
          <p:cNvPr id="7" name="Round Diagonal Corner Rectangle 6"/>
          <p:cNvSpPr/>
          <p:nvPr/>
        </p:nvSpPr>
        <p:spPr>
          <a:xfrm>
            <a:off x="539552" y="5301208"/>
            <a:ext cx="8136904" cy="864096"/>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Is this something you saw in your students? </a:t>
            </a:r>
          </a:p>
          <a:p>
            <a:r>
              <a:rPr lang="en-GB" sz="2000" b="1" dirty="0"/>
              <a:t>Do they find AO1 challenging?  </a:t>
            </a:r>
            <a:endParaRPr lang="en-GB" sz="2000" dirty="0">
              <a:solidFill>
                <a:schemeClr val="bg1"/>
              </a:solidFill>
            </a:endParaRPr>
          </a:p>
        </p:txBody>
      </p:sp>
    </p:spTree>
    <p:extLst>
      <p:ext uri="{BB962C8B-B14F-4D97-AF65-F5344CB8AC3E}">
        <p14:creationId xmlns:p14="http://schemas.microsoft.com/office/powerpoint/2010/main" val="144517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45200" cy="431181"/>
          </a:xfrm>
        </p:spPr>
        <p:txBody>
          <a:bodyPr/>
          <a:lstStyle/>
          <a:p>
            <a:r>
              <a:rPr lang="en-US" sz="3200" dirty="0" smtClean="0">
                <a:solidFill>
                  <a:srgbClr val="412878"/>
                </a:solidFill>
                <a:latin typeface="AQA Chevin Pro Light" panose="020F0303030000060003" pitchFamily="34" charset="0"/>
              </a:rPr>
              <a:t>Glossary of key terms and guide to methods of language analysis</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lnSpc>
                <a:spcPct val="150000"/>
              </a:lnSpc>
              <a:buNone/>
            </a:pPr>
            <a:r>
              <a:rPr lang="en-GB" sz="2000" b="1" dirty="0" smtClean="0"/>
              <a:t>Discussion activity</a:t>
            </a:r>
          </a:p>
          <a:p>
            <a:pPr marL="0" indent="0">
              <a:lnSpc>
                <a:spcPct val="100000"/>
              </a:lnSpc>
              <a:buNone/>
            </a:pPr>
            <a:r>
              <a:rPr lang="en-GB" sz="2000" dirty="0" smtClean="0"/>
              <a:t>Have you used </a:t>
            </a:r>
            <a:r>
              <a:rPr lang="en-GB" sz="2000" dirty="0"/>
              <a:t>this resource? </a:t>
            </a:r>
            <a:r>
              <a:rPr lang="en-GB" sz="2000" dirty="0" smtClean="0"/>
              <a:t/>
            </a:r>
            <a:br>
              <a:rPr lang="en-GB" sz="2000" dirty="0" smtClean="0"/>
            </a:br>
            <a:endParaRPr lang="en-GB" sz="2000" dirty="0" smtClean="0"/>
          </a:p>
          <a:p>
            <a:pPr marL="0" indent="0">
              <a:lnSpc>
                <a:spcPct val="100000"/>
              </a:lnSpc>
              <a:buNone/>
            </a:pPr>
            <a:r>
              <a:rPr lang="en-GB" sz="2000" dirty="0" smtClean="0"/>
              <a:t>Have you shared this with your </a:t>
            </a:r>
            <a:r>
              <a:rPr lang="en-GB" sz="2000" dirty="0"/>
              <a:t>students? </a:t>
            </a:r>
            <a:r>
              <a:rPr lang="en-GB" sz="2000" dirty="0" smtClean="0"/>
              <a:t/>
            </a:r>
            <a:br>
              <a:rPr lang="en-GB" sz="2000" dirty="0" smtClean="0"/>
            </a:br>
            <a:endParaRPr lang="en-GB" sz="2000" dirty="0" smtClean="0"/>
          </a:p>
          <a:p>
            <a:pPr marL="0" indent="0">
              <a:lnSpc>
                <a:spcPct val="100000"/>
              </a:lnSpc>
              <a:buNone/>
            </a:pPr>
            <a:r>
              <a:rPr lang="en-GB" sz="2000" dirty="0" smtClean="0"/>
              <a:t>How </a:t>
            </a:r>
            <a:r>
              <a:rPr lang="en-GB" sz="2000" dirty="0"/>
              <a:t>do you go about equipping students with the body of </a:t>
            </a:r>
            <a:r>
              <a:rPr lang="en-GB" sz="2000" dirty="0" smtClean="0"/>
              <a:t>terms / critical vocabulary </a:t>
            </a:r>
            <a:r>
              <a:rPr lang="en-GB" sz="2000" dirty="0"/>
              <a:t>they need to know for A-level study</a:t>
            </a:r>
            <a:r>
              <a:rPr lang="en-GB" sz="2000" dirty="0" smtClean="0"/>
              <a:t>?</a:t>
            </a:r>
          </a:p>
          <a:p>
            <a:pPr marL="0" indent="0">
              <a:lnSpc>
                <a:spcPct val="100000"/>
              </a:lnSpc>
              <a:buNone/>
            </a:pPr>
            <a:endParaRPr lang="en-GB" sz="2000" dirty="0"/>
          </a:p>
          <a:p>
            <a:pPr marL="0" indent="0">
              <a:lnSpc>
                <a:spcPct val="100000"/>
              </a:lnSpc>
              <a:buNone/>
            </a:pPr>
            <a:r>
              <a:rPr lang="en-GB" sz="2000" dirty="0" smtClean="0"/>
              <a:t>See pages 31-39.</a:t>
            </a:r>
          </a:p>
          <a:p>
            <a:pPr marL="0" indent="0">
              <a:lnSpc>
                <a:spcPct val="100000"/>
              </a:lnSpc>
              <a:buNone/>
            </a:pPr>
            <a:endParaRPr lang="en-GB" sz="2000" dirty="0"/>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1798529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AO1 in action</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buNone/>
            </a:pPr>
            <a:r>
              <a:rPr lang="en-GB" sz="2000" dirty="0" smtClean="0"/>
              <a:t>Let’s look at a student response </a:t>
            </a:r>
          </a:p>
          <a:p>
            <a:pPr marL="0" indent="0">
              <a:buNone/>
            </a:pPr>
            <a:r>
              <a:rPr lang="en-GB" sz="2000" dirty="0" smtClean="0"/>
              <a:t>A-level English Language and Literature </a:t>
            </a:r>
          </a:p>
          <a:p>
            <a:pPr marL="0" indent="0">
              <a:buNone/>
            </a:pPr>
            <a:r>
              <a:rPr lang="en-GB" sz="2000" dirty="0" smtClean="0"/>
              <a:t>Paper 1 Section B  Q9 </a:t>
            </a:r>
            <a:r>
              <a:rPr lang="en-GB" sz="2000" i="1" dirty="0"/>
              <a:t>The Lovely Bones </a:t>
            </a:r>
            <a:endParaRPr lang="en-GB" sz="2000" dirty="0"/>
          </a:p>
          <a:p>
            <a:pPr marL="0" indent="0">
              <a:buNone/>
            </a:pPr>
            <a:endParaRPr lang="en-GB" sz="2000" dirty="0" smtClean="0"/>
          </a:p>
          <a:p>
            <a:pPr marL="457200" lvl="0" indent="-457200">
              <a:lnSpc>
                <a:spcPct val="150000"/>
              </a:lnSpc>
              <a:buFont typeface="+mj-lt"/>
              <a:buAutoNum type="arabicPeriod"/>
            </a:pPr>
            <a:r>
              <a:rPr lang="en-GB" sz="2000" dirty="0" smtClean="0"/>
              <a:t>Read </a:t>
            </a:r>
            <a:r>
              <a:rPr lang="en-GB" sz="2000" dirty="0"/>
              <a:t>the whole </a:t>
            </a:r>
            <a:r>
              <a:rPr lang="en-GB" sz="2000" dirty="0" smtClean="0"/>
              <a:t>student response</a:t>
            </a:r>
            <a:endParaRPr lang="en-GB" sz="2000" dirty="0"/>
          </a:p>
          <a:p>
            <a:pPr marL="457200" lvl="0" indent="-457200">
              <a:lnSpc>
                <a:spcPct val="150000"/>
              </a:lnSpc>
              <a:buFont typeface="+mj-lt"/>
              <a:buAutoNum type="arabicPeriod"/>
            </a:pPr>
            <a:r>
              <a:rPr lang="en-GB" sz="2000" dirty="0"/>
              <a:t>Identify any terms / concepts that the student has made reference </a:t>
            </a:r>
            <a:r>
              <a:rPr lang="en-GB" sz="2000" dirty="0" smtClean="0"/>
              <a:t>to.</a:t>
            </a:r>
            <a:endParaRPr lang="en-GB" sz="2000" dirty="0"/>
          </a:p>
          <a:p>
            <a:pPr marL="457200" indent="-457200">
              <a:lnSpc>
                <a:spcPct val="150000"/>
              </a:lnSpc>
              <a:buFont typeface="+mj-lt"/>
              <a:buAutoNum type="arabicPeriod"/>
            </a:pPr>
            <a:r>
              <a:rPr lang="en-GB" sz="2000" dirty="0"/>
              <a:t>Consider how these have been used helpfully in answering the </a:t>
            </a:r>
            <a:r>
              <a:rPr lang="en-GB" sz="2000" dirty="0" smtClean="0"/>
              <a:t>question.</a:t>
            </a:r>
            <a:r>
              <a:rPr lang="en-US" sz="2000" dirty="0" smtClean="0"/>
              <a:t> </a:t>
            </a:r>
          </a:p>
          <a:p>
            <a:pPr marL="457200" indent="-457200">
              <a:lnSpc>
                <a:spcPct val="150000"/>
              </a:lnSpc>
              <a:buFont typeface="+mj-lt"/>
              <a:buAutoNum type="arabicPeriod"/>
            </a:pPr>
            <a:r>
              <a:rPr lang="en-US" sz="2000" dirty="0" smtClean="0"/>
              <a:t>Check the examiner’s summative commentary.</a:t>
            </a:r>
          </a:p>
          <a:p>
            <a:pPr marL="0" indent="0">
              <a:lnSpc>
                <a:spcPct val="150000"/>
              </a:lnSpc>
              <a:buNone/>
            </a:pPr>
            <a:r>
              <a:rPr lang="en-US" sz="2000" dirty="0" smtClean="0"/>
              <a:t>See pages 41-43.</a:t>
            </a:r>
          </a:p>
          <a:p>
            <a:pPr marL="0" indent="0">
              <a:spcAft>
                <a:spcPts val="600"/>
              </a:spcAft>
              <a:buNone/>
            </a:pPr>
            <a:endParaRPr lang="en-US" sz="2400" dirty="0" smtClean="0"/>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2649422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The Definite Article</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424488" cy="4905649"/>
          </a:xfrm>
        </p:spPr>
        <p:txBody>
          <a:bodyPr/>
          <a:lstStyle/>
          <a:p>
            <a:pPr marL="0" indent="0">
              <a:spcAft>
                <a:spcPts val="600"/>
              </a:spcAft>
              <a:buNone/>
            </a:pPr>
            <a:r>
              <a:rPr lang="en-GB" sz="2000" dirty="0" smtClean="0"/>
              <a:t>Lang/Lit research brought to you by AQA. See pages 49-52 for a sample.</a:t>
            </a:r>
          </a:p>
          <a:p>
            <a:pPr marL="0" indent="0">
              <a:spcAft>
                <a:spcPts val="600"/>
              </a:spcAft>
              <a:buNone/>
            </a:pPr>
            <a:r>
              <a:rPr lang="en-GB" sz="2000" dirty="0" smtClean="0"/>
              <a:t/>
            </a:r>
            <a:br>
              <a:rPr lang="en-GB" sz="2000" dirty="0" smtClean="0"/>
            </a:br>
            <a:r>
              <a:rPr lang="en-GB" sz="2000" dirty="0" smtClean="0"/>
              <a:t>Contributors:</a:t>
            </a:r>
          </a:p>
          <a:p>
            <a:pPr marL="0" indent="0">
              <a:spcAft>
                <a:spcPts val="600"/>
              </a:spcAft>
              <a:buNone/>
            </a:pPr>
            <a:r>
              <a:rPr lang="en-GB" sz="2000" b="1" dirty="0" smtClean="0"/>
              <a:t>Marcello </a:t>
            </a:r>
            <a:r>
              <a:rPr lang="en-GB" sz="2000" b="1" dirty="0" err="1" smtClean="0"/>
              <a:t>Giovanelli</a:t>
            </a:r>
            <a:r>
              <a:rPr lang="en-GB" sz="2000" b="1" dirty="0" smtClean="0"/>
              <a:t> </a:t>
            </a:r>
          </a:p>
          <a:p>
            <a:pPr marL="0" indent="0">
              <a:spcAft>
                <a:spcPts val="600"/>
              </a:spcAft>
              <a:buNone/>
            </a:pPr>
            <a:r>
              <a:rPr lang="en-GB" sz="2000" dirty="0" smtClean="0"/>
              <a:t>Senior </a:t>
            </a:r>
            <a:r>
              <a:rPr lang="en-GB" sz="2000" dirty="0"/>
              <a:t>Lecturer in English Literature, Aston </a:t>
            </a:r>
            <a:r>
              <a:rPr lang="en-GB" sz="2000" dirty="0" smtClean="0"/>
              <a:t>University</a:t>
            </a:r>
          </a:p>
          <a:p>
            <a:pPr marL="0" indent="0">
              <a:spcAft>
                <a:spcPts val="600"/>
              </a:spcAft>
              <a:buNone/>
            </a:pPr>
            <a:r>
              <a:rPr lang="en-GB" sz="2000" dirty="0" smtClean="0"/>
              <a:t>Chair of Examiners for AQA AS/A-level English Language and Literature</a:t>
            </a:r>
          </a:p>
          <a:p>
            <a:pPr marL="0" indent="0">
              <a:spcAft>
                <a:spcPts val="600"/>
              </a:spcAft>
              <a:buNone/>
            </a:pPr>
            <a:endParaRPr lang="en-GB" sz="2000" dirty="0" smtClean="0"/>
          </a:p>
          <a:p>
            <a:pPr marL="0" indent="0">
              <a:spcAft>
                <a:spcPts val="600"/>
              </a:spcAft>
              <a:buNone/>
            </a:pPr>
            <a:r>
              <a:rPr lang="en-GB" sz="2000" b="1" dirty="0" smtClean="0"/>
              <a:t>Andrea Macrae </a:t>
            </a:r>
          </a:p>
          <a:p>
            <a:pPr marL="0" indent="0">
              <a:spcAft>
                <a:spcPts val="600"/>
              </a:spcAft>
              <a:buNone/>
            </a:pPr>
            <a:r>
              <a:rPr lang="en-GB" sz="2000" dirty="0" smtClean="0"/>
              <a:t>Senior </a:t>
            </a:r>
            <a:r>
              <a:rPr lang="en-GB" sz="2000" dirty="0"/>
              <a:t>Lecturer in Stylistics, Oxford Brookes </a:t>
            </a:r>
            <a:r>
              <a:rPr lang="en-GB" sz="2000" dirty="0" smtClean="0"/>
              <a:t>University</a:t>
            </a:r>
          </a:p>
          <a:p>
            <a:pPr marL="0" indent="0">
              <a:spcAft>
                <a:spcPts val="600"/>
              </a:spcAft>
              <a:buNone/>
            </a:pPr>
            <a:endParaRPr lang="en-GB" sz="2000" dirty="0" smtClean="0"/>
          </a:p>
          <a:p>
            <a:pPr marL="0" indent="0">
              <a:spcAft>
                <a:spcPts val="600"/>
              </a:spcAft>
              <a:buNone/>
            </a:pPr>
            <a:r>
              <a:rPr lang="en-GB" sz="2000" b="1" dirty="0" smtClean="0"/>
              <a:t>Billy Clark</a:t>
            </a:r>
          </a:p>
          <a:p>
            <a:pPr marL="0" indent="0">
              <a:spcAft>
                <a:spcPts val="600"/>
              </a:spcAft>
              <a:buNone/>
            </a:pPr>
            <a:r>
              <a:rPr lang="en-GB" sz="2000" dirty="0" smtClean="0"/>
              <a:t>Associate </a:t>
            </a:r>
            <a:r>
              <a:rPr lang="en-GB" sz="2000" dirty="0"/>
              <a:t>Professor in English Language and Linguistics, Middlesex </a:t>
            </a:r>
            <a:r>
              <a:rPr lang="en-GB" sz="2000" dirty="0" smtClean="0"/>
              <a:t>University</a:t>
            </a:r>
          </a:p>
          <a:p>
            <a:pPr marL="0" indent="0">
              <a:spcAft>
                <a:spcPts val="600"/>
              </a:spcAft>
              <a:buNone/>
            </a:pPr>
            <a:endParaRPr lang="en-GB" sz="2400" dirty="0"/>
          </a:p>
          <a:p>
            <a:pPr marL="0" indent="0">
              <a:spcAft>
                <a:spcPts val="600"/>
              </a:spcAft>
              <a:buNone/>
            </a:pPr>
            <a:endParaRPr lang="en-GB" sz="2400" dirty="0" smtClean="0"/>
          </a:p>
          <a:p>
            <a:pPr marL="0" indent="0">
              <a:spcAft>
                <a:spcPts val="600"/>
              </a:spcAft>
              <a:buNone/>
            </a:pPr>
            <a:endParaRPr lang="en-GB" sz="2400" dirty="0"/>
          </a:p>
          <a:p>
            <a:pPr marL="0" indent="0">
              <a:spcAft>
                <a:spcPts val="600"/>
              </a:spcAft>
              <a:buNone/>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2202121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Building confidence with AO1</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7272360" cy="4905649"/>
          </a:xfrm>
        </p:spPr>
        <p:txBody>
          <a:bodyPr/>
          <a:lstStyle/>
          <a:p>
            <a:pPr marL="0" indent="0">
              <a:spcAft>
                <a:spcPts val="600"/>
              </a:spcAft>
              <a:buNone/>
            </a:pPr>
            <a:r>
              <a:rPr lang="en-GB" sz="2000" b="1" dirty="0" smtClean="0"/>
              <a:t>The Definite Article</a:t>
            </a:r>
          </a:p>
          <a:p>
            <a:pPr marL="0" indent="0">
              <a:spcAft>
                <a:spcPts val="600"/>
              </a:spcAft>
              <a:buNone/>
            </a:pPr>
            <a:r>
              <a:rPr lang="en-GB" sz="2000" dirty="0" smtClean="0"/>
              <a:t>Close reading: prose fiction</a:t>
            </a:r>
          </a:p>
          <a:p>
            <a:pPr marL="0" indent="0">
              <a:spcAft>
                <a:spcPts val="600"/>
              </a:spcAft>
              <a:buNone/>
            </a:pPr>
            <a:endParaRPr lang="en-GB" sz="2000" dirty="0" smtClean="0"/>
          </a:p>
          <a:p>
            <a:pPr marL="0" indent="0">
              <a:spcAft>
                <a:spcPts val="600"/>
              </a:spcAft>
              <a:buNone/>
            </a:pPr>
            <a:endParaRPr lang="en-GB" sz="2000" dirty="0"/>
          </a:p>
          <a:p>
            <a:pPr marL="0" indent="0">
              <a:spcAft>
                <a:spcPts val="600"/>
              </a:spcAft>
              <a:buNone/>
            </a:pPr>
            <a:r>
              <a:rPr lang="en-GB" sz="2000" b="1" dirty="0" smtClean="0"/>
              <a:t>Activity</a:t>
            </a:r>
          </a:p>
          <a:p>
            <a:pPr marL="457200" indent="-457200">
              <a:lnSpc>
                <a:spcPct val="100000"/>
              </a:lnSpc>
              <a:spcAft>
                <a:spcPts val="600"/>
              </a:spcAft>
              <a:buFont typeface="+mj-lt"/>
              <a:buAutoNum type="arabicPeriod"/>
            </a:pPr>
            <a:r>
              <a:rPr lang="en-GB" sz="2000" dirty="0" smtClean="0"/>
              <a:t>Read the blog post</a:t>
            </a:r>
          </a:p>
          <a:p>
            <a:pPr marL="457200" indent="-457200">
              <a:lnSpc>
                <a:spcPct val="100000"/>
              </a:lnSpc>
              <a:spcAft>
                <a:spcPts val="600"/>
              </a:spcAft>
              <a:buFont typeface="+mj-lt"/>
              <a:buAutoNum type="arabicPeriod"/>
            </a:pPr>
            <a:r>
              <a:rPr lang="en-GB" sz="2000" dirty="0"/>
              <a:t>How does this post and the concepts it presents relate to the set texts you teach and </a:t>
            </a:r>
            <a:r>
              <a:rPr lang="en-GB" sz="2000" dirty="0" smtClean="0"/>
              <a:t>the </a:t>
            </a:r>
            <a:r>
              <a:rPr lang="en-GB" sz="2000" dirty="0"/>
              <a:t>spec as a whole?</a:t>
            </a:r>
          </a:p>
          <a:p>
            <a:pPr marL="457200" indent="-457200">
              <a:lnSpc>
                <a:spcPct val="100000"/>
              </a:lnSpc>
              <a:spcAft>
                <a:spcPts val="600"/>
              </a:spcAft>
              <a:buFont typeface="+mj-lt"/>
              <a:buAutoNum type="arabicPeriod"/>
            </a:pPr>
            <a:r>
              <a:rPr lang="en-GB" sz="2000" dirty="0"/>
              <a:t>Where might there be opportunities to use / engage students with this resource?</a:t>
            </a:r>
          </a:p>
          <a:p>
            <a:pPr marL="0" indent="0">
              <a:lnSpc>
                <a:spcPct val="100000"/>
              </a:lnSpc>
              <a:buNone/>
            </a:pPr>
            <a:endParaRPr lang="en-GB" sz="2000" dirty="0" smtClean="0"/>
          </a:p>
          <a:p>
            <a:pPr marL="0" indent="0">
              <a:spcAft>
                <a:spcPts val="600"/>
              </a:spcAft>
              <a:buNone/>
            </a:pPr>
            <a:endParaRPr lang="en-GB" sz="2000" dirty="0"/>
          </a:p>
          <a:p>
            <a:pPr marL="0" indent="0">
              <a:spcAft>
                <a:spcPts val="600"/>
              </a:spcAft>
              <a:buNone/>
            </a:pPr>
            <a:endParaRPr lang="en-GB" sz="2000" dirty="0" smtClean="0"/>
          </a:p>
          <a:p>
            <a:pPr marL="0" indent="0">
              <a:spcAft>
                <a:spcPts val="600"/>
              </a:spcAft>
              <a:buNone/>
            </a:pPr>
            <a:endParaRPr lang="en-GB" sz="2000" dirty="0"/>
          </a:p>
          <a:p>
            <a:pPr marL="0" indent="0">
              <a:spcAft>
                <a:spcPts val="600"/>
              </a:spcAft>
              <a:buNone/>
            </a:pPr>
            <a:endParaRPr lang="en-US" sz="2000" dirty="0" smtClean="0"/>
          </a:p>
          <a:p>
            <a:pPr marL="0" indent="0">
              <a:spcAft>
                <a:spcPts val="600"/>
              </a:spcAft>
              <a:buNone/>
            </a:pPr>
            <a:endParaRPr lang="en-US" sz="2000" dirty="0" smtClean="0"/>
          </a:p>
          <a:p>
            <a:pPr marL="457200" lvl="1" indent="0">
              <a:buNone/>
            </a:pPr>
            <a:endParaRPr lang="en-US" sz="2000" dirty="0"/>
          </a:p>
        </p:txBody>
      </p:sp>
      <p:sp>
        <p:nvSpPr>
          <p:cNvPr id="6" name="Round Diagonal Corner Rectangle 5"/>
          <p:cNvSpPr/>
          <p:nvPr/>
        </p:nvSpPr>
        <p:spPr>
          <a:xfrm>
            <a:off x="5796136" y="1268760"/>
            <a:ext cx="2736304" cy="2308324"/>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dirty="0">
                <a:latin typeface="AQA Chevin Pro DemiBold" pitchFamily="34" charset="0"/>
              </a:rPr>
              <a:t>“If you’ve noticed something but you can’t get beyond naming and describing it … think about leaving it out.”</a:t>
            </a:r>
          </a:p>
        </p:txBody>
      </p:sp>
    </p:spTree>
    <p:extLst>
      <p:ext uri="{BB962C8B-B14F-4D97-AF65-F5344CB8AC3E}">
        <p14:creationId xmlns:p14="http://schemas.microsoft.com/office/powerpoint/2010/main" val="1693404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Long term view: embedding AO1 early</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lnSpc>
                <a:spcPct val="100000"/>
              </a:lnSpc>
              <a:buNone/>
            </a:pPr>
            <a:r>
              <a:rPr lang="en-GB" sz="2000" dirty="0"/>
              <a:t>The National Curriculum aims to ensure that all pupils ‘acquire a wide vocabulary, an </a:t>
            </a:r>
            <a:r>
              <a:rPr lang="en-GB" sz="2000" b="1" dirty="0"/>
              <a:t>understanding of grammar and knowledge of linguistic conventions</a:t>
            </a:r>
            <a:r>
              <a:rPr lang="en-GB" sz="2000" dirty="0"/>
              <a:t> for reading, writing and spoken language’. </a:t>
            </a:r>
            <a:endParaRPr lang="en-GB" sz="2000" dirty="0" smtClean="0"/>
          </a:p>
          <a:p>
            <a:pPr>
              <a:lnSpc>
                <a:spcPct val="100000"/>
              </a:lnSpc>
              <a:spcAft>
                <a:spcPts val="600"/>
              </a:spcAft>
            </a:pPr>
            <a:endParaRPr lang="en-US" sz="2000" dirty="0" smtClean="0"/>
          </a:p>
          <a:p>
            <a:pPr marL="0" indent="0">
              <a:lnSpc>
                <a:spcPct val="100000"/>
              </a:lnSpc>
              <a:spcAft>
                <a:spcPts val="600"/>
              </a:spcAft>
              <a:buNone/>
            </a:pPr>
            <a:r>
              <a:rPr lang="en-GB" sz="2000" dirty="0"/>
              <a:t>The </a:t>
            </a:r>
            <a:r>
              <a:rPr lang="en-GB" sz="2000" dirty="0" err="1"/>
              <a:t>DfE</a:t>
            </a:r>
            <a:r>
              <a:rPr lang="en-GB" sz="2000" dirty="0"/>
              <a:t> provide </a:t>
            </a:r>
            <a:r>
              <a:rPr lang="en-GB" sz="2000" dirty="0" smtClean="0"/>
              <a:t>a </a:t>
            </a:r>
            <a:r>
              <a:rPr lang="en-GB" sz="2000" dirty="0"/>
              <a:t>statutory </a:t>
            </a:r>
            <a:r>
              <a:rPr lang="en-GB" sz="2000" dirty="0" smtClean="0"/>
              <a:t>appendix </a:t>
            </a:r>
            <a:r>
              <a:rPr lang="en-GB" sz="2000" dirty="0"/>
              <a:t>to support the programmes of study for English at KS1 and </a:t>
            </a:r>
            <a:r>
              <a:rPr lang="en-GB" sz="2000" dirty="0" smtClean="0"/>
              <a:t>KS2 which </a:t>
            </a:r>
            <a:r>
              <a:rPr lang="en-GB" sz="2000" dirty="0"/>
              <a:t>lists the specific features/concepts students should be introduced to at each year in their learning</a:t>
            </a:r>
            <a:r>
              <a:rPr lang="en-GB" sz="2000" dirty="0" smtClean="0"/>
              <a:t>.</a:t>
            </a:r>
            <a:br>
              <a:rPr lang="en-GB" sz="2000" dirty="0" smtClean="0"/>
            </a:br>
            <a:endParaRPr lang="en-GB" sz="2000" dirty="0" smtClean="0"/>
          </a:p>
          <a:p>
            <a:pPr marL="0" indent="0">
              <a:lnSpc>
                <a:spcPct val="100000"/>
              </a:lnSpc>
              <a:spcAft>
                <a:spcPts val="600"/>
              </a:spcAft>
              <a:buNone/>
            </a:pPr>
            <a:r>
              <a:rPr lang="en-GB" sz="2000" b="1" dirty="0" smtClean="0"/>
              <a:t>Activity: </a:t>
            </a:r>
          </a:p>
          <a:p>
            <a:pPr marL="0" indent="0">
              <a:lnSpc>
                <a:spcPct val="100000"/>
              </a:lnSpc>
              <a:spcAft>
                <a:spcPts val="600"/>
              </a:spcAft>
              <a:buNone/>
            </a:pPr>
            <a:r>
              <a:rPr lang="en-GB" sz="2000" dirty="0" smtClean="0"/>
              <a:t>Can you categorise the terms by the year you think they should be introduced according to the </a:t>
            </a:r>
            <a:r>
              <a:rPr lang="en-GB" sz="2000" dirty="0" err="1" smtClean="0"/>
              <a:t>DfE</a:t>
            </a:r>
            <a:r>
              <a:rPr lang="en-GB" sz="2000" dirty="0" smtClean="0"/>
              <a:t>? See pages 54-55.</a:t>
            </a:r>
            <a:endParaRPr lang="en-GB" sz="2000" dirty="0"/>
          </a:p>
          <a:p>
            <a:pPr marL="0" indent="0">
              <a:lnSpc>
                <a:spcPct val="100000"/>
              </a:lnSpc>
              <a:spcAft>
                <a:spcPts val="600"/>
              </a:spcAft>
              <a:buNone/>
            </a:pPr>
            <a:endParaRPr lang="en-US" sz="2000" dirty="0" smtClean="0"/>
          </a:p>
          <a:p>
            <a:pPr marL="457200" lvl="1" indent="0">
              <a:lnSpc>
                <a:spcPct val="100000"/>
              </a:lnSpc>
              <a:buNone/>
            </a:pPr>
            <a:endParaRPr lang="en-US" sz="2000" dirty="0"/>
          </a:p>
        </p:txBody>
      </p:sp>
    </p:spTree>
    <p:extLst>
      <p:ext uri="{BB962C8B-B14F-4D97-AF65-F5344CB8AC3E}">
        <p14:creationId xmlns:p14="http://schemas.microsoft.com/office/powerpoint/2010/main" val="1296731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Terminology and transition round-up</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lnSpc>
                <a:spcPct val="100000"/>
              </a:lnSpc>
              <a:spcAft>
                <a:spcPts val="600"/>
              </a:spcAft>
              <a:buNone/>
            </a:pPr>
            <a:r>
              <a:rPr lang="en-US" sz="2000" b="1" dirty="0" smtClean="0"/>
              <a:t>Closing thoughts</a:t>
            </a:r>
          </a:p>
          <a:p>
            <a:pPr marL="0" indent="0">
              <a:lnSpc>
                <a:spcPct val="100000"/>
              </a:lnSpc>
              <a:spcAft>
                <a:spcPts val="600"/>
              </a:spcAft>
              <a:buNone/>
            </a:pPr>
            <a:r>
              <a:rPr lang="en-GB" sz="2000" dirty="0" smtClean="0"/>
              <a:t>How </a:t>
            </a:r>
            <a:r>
              <a:rPr lang="en-GB" sz="2000" dirty="0"/>
              <a:t>have you addressed this current shortfall? </a:t>
            </a:r>
            <a:endParaRPr lang="en-GB" sz="2000" dirty="0" smtClean="0"/>
          </a:p>
          <a:p>
            <a:pPr marL="0" indent="0">
              <a:lnSpc>
                <a:spcPct val="100000"/>
              </a:lnSpc>
              <a:spcAft>
                <a:spcPts val="600"/>
              </a:spcAft>
              <a:buNone/>
            </a:pPr>
            <a:r>
              <a:rPr lang="en-GB" sz="2000" dirty="0" smtClean="0"/>
              <a:t>How </a:t>
            </a:r>
            <a:r>
              <a:rPr lang="en-GB" sz="2000" dirty="0"/>
              <a:t>do you currently manage students’ transition from GCSE to A-level?</a:t>
            </a:r>
          </a:p>
          <a:p>
            <a:pPr marL="0" indent="0">
              <a:lnSpc>
                <a:spcPct val="100000"/>
              </a:lnSpc>
              <a:spcAft>
                <a:spcPts val="600"/>
              </a:spcAft>
              <a:buNone/>
            </a:pPr>
            <a:endParaRPr lang="en-US" sz="2000" dirty="0" smtClean="0"/>
          </a:p>
          <a:p>
            <a:pPr marL="0" indent="0">
              <a:lnSpc>
                <a:spcPct val="100000"/>
              </a:lnSpc>
              <a:spcAft>
                <a:spcPts val="600"/>
              </a:spcAft>
              <a:buNone/>
            </a:pPr>
            <a:endParaRPr lang="en-US" sz="2000" dirty="0" smtClean="0"/>
          </a:p>
          <a:p>
            <a:pPr marL="457200" lvl="1" indent="0">
              <a:lnSpc>
                <a:spcPct val="100000"/>
              </a:lnSpc>
              <a:buNone/>
            </a:pPr>
            <a:endParaRPr lang="en-US" sz="2000" dirty="0"/>
          </a:p>
        </p:txBody>
      </p:sp>
    </p:spTree>
    <p:extLst>
      <p:ext uri="{BB962C8B-B14F-4D97-AF65-F5344CB8AC3E}">
        <p14:creationId xmlns:p14="http://schemas.microsoft.com/office/powerpoint/2010/main" val="232296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Aims </a:t>
            </a:r>
            <a:endParaRPr lang="en-GB" dirty="0">
              <a:latin typeface="AQA Chevin Pro Light" pitchFamily="34" charset="0"/>
            </a:endParaRPr>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4" name="Content Placeholder 3"/>
          <p:cNvSpPr>
            <a:spLocks noGrp="1"/>
          </p:cNvSpPr>
          <p:nvPr>
            <p:ph idx="1"/>
          </p:nvPr>
        </p:nvSpPr>
        <p:spPr>
          <a:xfrm>
            <a:off x="467544" y="1340768"/>
            <a:ext cx="8045200" cy="4406804"/>
          </a:xfrm>
        </p:spPr>
        <p:txBody>
          <a:bodyPr/>
          <a:lstStyle/>
          <a:p>
            <a:pPr>
              <a:lnSpc>
                <a:spcPct val="150000"/>
              </a:lnSpc>
              <a:buFont typeface="+mj-lt"/>
              <a:buAutoNum type="arabicPeriod"/>
            </a:pPr>
            <a:r>
              <a:rPr lang="en-GB" sz="2000" dirty="0"/>
              <a:t>To revisit the specification's underlying principles </a:t>
            </a:r>
          </a:p>
          <a:p>
            <a:pPr>
              <a:lnSpc>
                <a:spcPct val="150000"/>
              </a:lnSpc>
              <a:buFont typeface="+mj-lt"/>
              <a:buAutoNum type="arabicPeriod"/>
            </a:pPr>
            <a:r>
              <a:rPr lang="en-GB" sz="2000" dirty="0"/>
              <a:t>To consider insights of student performance at AS-level (2016 series)</a:t>
            </a:r>
          </a:p>
          <a:p>
            <a:pPr>
              <a:lnSpc>
                <a:spcPct val="150000"/>
              </a:lnSpc>
              <a:buFont typeface="+mj-lt"/>
              <a:buAutoNum type="arabicPeriod"/>
            </a:pPr>
            <a:r>
              <a:rPr lang="en-GB" sz="2000" dirty="0"/>
              <a:t>To explore how to build confidence in understanding and application of concepts and terminology (AO1)</a:t>
            </a:r>
          </a:p>
          <a:p>
            <a:pPr>
              <a:lnSpc>
                <a:spcPct val="150000"/>
              </a:lnSpc>
              <a:buFont typeface="+mj-lt"/>
              <a:buAutoNum type="arabicPeriod"/>
            </a:pPr>
            <a:r>
              <a:rPr lang="en-GB" sz="2000" dirty="0"/>
              <a:t>To explore how to build confidence and skill in re-creative writing</a:t>
            </a:r>
          </a:p>
          <a:p>
            <a:pPr>
              <a:lnSpc>
                <a:spcPct val="150000"/>
              </a:lnSpc>
              <a:buFont typeface="+mj-lt"/>
              <a:buAutoNum type="arabicPeriod"/>
            </a:pPr>
            <a:r>
              <a:rPr lang="en-GB" sz="2000" dirty="0"/>
              <a:t>To engage with student responses and examiner commentaries</a:t>
            </a:r>
          </a:p>
          <a:p>
            <a:pPr>
              <a:lnSpc>
                <a:spcPct val="150000"/>
              </a:lnSpc>
              <a:buFont typeface="+mj-lt"/>
              <a:buAutoNum type="arabicPeriod"/>
            </a:pPr>
            <a:r>
              <a:rPr lang="en-GB" sz="2000" dirty="0"/>
              <a:t>To reflect on delivering the course with opportunities to share best practice</a:t>
            </a:r>
          </a:p>
          <a:p>
            <a:pPr>
              <a:lnSpc>
                <a:spcPct val="150000"/>
              </a:lnSpc>
              <a:buFont typeface="+mj-lt"/>
              <a:buAutoNum type="arabicPeriod"/>
            </a:pPr>
            <a:r>
              <a:rPr lang="en-GB" sz="2000" dirty="0"/>
              <a:t>To know the services available on and after results day 2017</a:t>
            </a:r>
          </a:p>
          <a:p>
            <a:endParaRPr lang="en-GB" sz="1600" dirty="0"/>
          </a:p>
        </p:txBody>
      </p:sp>
    </p:spTree>
    <p:extLst>
      <p:ext uri="{BB962C8B-B14F-4D97-AF65-F5344CB8AC3E}">
        <p14:creationId xmlns:p14="http://schemas.microsoft.com/office/powerpoint/2010/main" val="380121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Textual intervention</a:t>
            </a:r>
            <a:endParaRPr lang="en-GB" sz="3200"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4" name="Content Placeholder 3"/>
          <p:cNvSpPr>
            <a:spLocks noGrp="1"/>
          </p:cNvSpPr>
          <p:nvPr>
            <p:ph idx="1"/>
          </p:nvPr>
        </p:nvSpPr>
        <p:spPr/>
        <p:txBody>
          <a:bodyPr/>
          <a:lstStyle/>
          <a:p>
            <a:pPr marL="0" indent="0">
              <a:buNone/>
            </a:pPr>
            <a:r>
              <a:rPr lang="en-GB" sz="2400" dirty="0" smtClean="0"/>
              <a:t>A-level Paper 2 Section A Writing about society</a:t>
            </a:r>
            <a:endParaRPr lang="en-GB" sz="2400" dirty="0"/>
          </a:p>
        </p:txBody>
      </p:sp>
    </p:spTree>
    <p:extLst>
      <p:ext uri="{BB962C8B-B14F-4D97-AF65-F5344CB8AC3E}">
        <p14:creationId xmlns:p14="http://schemas.microsoft.com/office/powerpoint/2010/main" val="2759292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140"/>
            <a:ext cx="8229600" cy="609600"/>
          </a:xfrm>
        </p:spPr>
        <p:txBody>
          <a:bodyPr>
            <a:normAutofit/>
          </a:bodyPr>
          <a:lstStyle/>
          <a:p>
            <a:r>
              <a:rPr lang="en-US" sz="3200" dirty="0">
                <a:solidFill>
                  <a:schemeClr val="tx2"/>
                </a:solidFill>
                <a:latin typeface="AQA Chevin Pro Light" pitchFamily="34" charset="0"/>
              </a:rPr>
              <a:t>A-level: </a:t>
            </a:r>
            <a:r>
              <a:rPr lang="en-US" sz="3200" dirty="0" smtClean="0">
                <a:solidFill>
                  <a:schemeClr val="tx2"/>
                </a:solidFill>
                <a:latin typeface="AQA Chevin Pro Light" pitchFamily="34" charset="0"/>
              </a:rPr>
              <a:t>spec </a:t>
            </a:r>
            <a:r>
              <a:rPr lang="en-US" sz="3200" dirty="0">
                <a:solidFill>
                  <a:schemeClr val="tx2"/>
                </a:solidFill>
                <a:latin typeface="AQA Chevin Pro Light" pitchFamily="34" charset="0"/>
              </a:rPr>
              <a:t>at a </a:t>
            </a:r>
            <a:r>
              <a:rPr lang="en-US" sz="3200" dirty="0" smtClean="0">
                <a:solidFill>
                  <a:schemeClr val="tx2"/>
                </a:solidFill>
                <a:latin typeface="AQA Chevin Pro Light" pitchFamily="34" charset="0"/>
              </a:rPr>
              <a:t>glance</a:t>
            </a:r>
            <a:endParaRPr lang="en-GB" sz="3200" dirty="0">
              <a:latin typeface="AQA Chevin Pro Light"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8</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pSp>
        <p:nvGrpSpPr>
          <p:cNvPr id="8" name="Group 7"/>
          <p:cNvGrpSpPr>
            <a:grpSpLocks noChangeAspect="1"/>
          </p:cNvGrpSpPr>
          <p:nvPr/>
        </p:nvGrpSpPr>
        <p:grpSpPr>
          <a:xfrm>
            <a:off x="1415142" y="1008740"/>
            <a:ext cx="6408057" cy="5184172"/>
            <a:chOff x="0" y="137780"/>
            <a:chExt cx="3314700" cy="268162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617" t="62556" r="12645" b="28408"/>
            <a:stretch/>
          </p:blipFill>
          <p:spPr bwMode="auto">
            <a:xfrm>
              <a:off x="0" y="137780"/>
              <a:ext cx="3305175" cy="290846"/>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9784" t="7693" r="12313" b="16539"/>
            <a:stretch/>
          </p:blipFill>
          <p:spPr bwMode="auto">
            <a:xfrm>
              <a:off x="0" y="381000"/>
              <a:ext cx="3314700" cy="24384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40257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88640"/>
            <a:ext cx="8045200" cy="720080"/>
          </a:xfrm>
        </p:spPr>
        <p:txBody>
          <a:bodyPr/>
          <a:lstStyle/>
          <a:p>
            <a:r>
              <a:rPr lang="en-US" sz="3200" dirty="0" smtClean="0">
                <a:solidFill>
                  <a:srgbClr val="412878"/>
                </a:solidFill>
                <a:latin typeface="AQA Chevin Pro Light" panose="020F0303030000060003" pitchFamily="34" charset="0"/>
              </a:rPr>
              <a:t>Writing about society:</a:t>
            </a:r>
            <a:br>
              <a:rPr lang="en-US" sz="3200" dirty="0" smtClean="0">
                <a:solidFill>
                  <a:srgbClr val="412878"/>
                </a:solidFill>
                <a:latin typeface="AQA Chevin Pro Light" panose="020F0303030000060003" pitchFamily="34" charset="0"/>
              </a:rPr>
            </a:br>
            <a:r>
              <a:rPr lang="en-US" sz="3200" dirty="0" smtClean="0">
                <a:solidFill>
                  <a:srgbClr val="412878"/>
                </a:solidFill>
                <a:latin typeface="AQA Chevin Pro Light" panose="020F0303030000060003" pitchFamily="34" charset="0"/>
              </a:rPr>
              <a:t>Textual intervention</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buNone/>
            </a:pPr>
            <a:r>
              <a:rPr lang="en-US" sz="2400" dirty="0" smtClean="0"/>
              <a:t>Highlight from the textual intervention guide, pages 59-62.</a:t>
            </a:r>
          </a:p>
          <a:p>
            <a:pPr marL="0" indent="0">
              <a:buNone/>
            </a:pPr>
            <a:endParaRPr lang="en-US" sz="2400" i="1" dirty="0"/>
          </a:p>
          <a:p>
            <a:pPr marL="0" indent="0">
              <a:lnSpc>
                <a:spcPct val="100000"/>
              </a:lnSpc>
              <a:buNone/>
            </a:pPr>
            <a:r>
              <a:rPr lang="en-GB" sz="2000" i="1" dirty="0" smtClean="0"/>
              <a:t>“Students </a:t>
            </a:r>
            <a:r>
              <a:rPr lang="en-GB" sz="2000" i="1" dirty="0"/>
              <a:t>are not required to recast the base text into a different genre and do not need to be taught or learn different genres on this unit. The question will always ask students to write ‘an account’ and </a:t>
            </a:r>
            <a:r>
              <a:rPr lang="en-GB" sz="2000" b="1" i="1" dirty="0"/>
              <a:t>students should use their learning from other areas of the specification </a:t>
            </a:r>
            <a:r>
              <a:rPr lang="en-GB" sz="2000" i="1" dirty="0"/>
              <a:t>(most obviously on narrative structure and point of view) </a:t>
            </a:r>
            <a:r>
              <a:rPr lang="en-GB" sz="2000" b="1" i="1" dirty="0"/>
              <a:t>to inform their writing.</a:t>
            </a:r>
            <a:r>
              <a:rPr lang="en-GB" sz="2000" i="1" dirty="0"/>
              <a:t> A useful starting point would be to encourage students to </a:t>
            </a:r>
            <a:r>
              <a:rPr lang="en-GB" sz="2000" b="1" i="1" dirty="0"/>
              <a:t>reflect on their learning from Imagined Worlds </a:t>
            </a:r>
            <a:r>
              <a:rPr lang="en-GB" sz="2000" i="1" dirty="0"/>
              <a:t>(point of view, representation of character, representation of speech and thought and so on) </a:t>
            </a:r>
            <a:r>
              <a:rPr lang="en-GB" sz="2000" b="1" i="1" dirty="0"/>
              <a:t>as a way of making writing decisions of their own. Students are able to shape their own writing in any way, and using any narrative strategies they wish</a:t>
            </a:r>
            <a:r>
              <a:rPr lang="en-GB" sz="2000" i="1" dirty="0"/>
              <a:t> (dialogue, 1</a:t>
            </a:r>
            <a:r>
              <a:rPr lang="en-GB" sz="2000" i="1" baseline="30000" dirty="0"/>
              <a:t>st</a:t>
            </a:r>
            <a:r>
              <a:rPr lang="en-GB" sz="2000" i="1" dirty="0"/>
              <a:t> and/or third person perspectives, implication, description) so as to reconfigure the narrative events from a different perspective</a:t>
            </a:r>
            <a:r>
              <a:rPr lang="en-GB" sz="2000" i="1" dirty="0" smtClean="0"/>
              <a:t>.”</a:t>
            </a:r>
            <a:endParaRPr lang="en-GB" sz="2000" i="1" dirty="0"/>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165238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Textual intervention in action</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buNone/>
            </a:pPr>
            <a:r>
              <a:rPr lang="en-GB" sz="2000" dirty="0"/>
              <a:t>Let’s look at a student </a:t>
            </a:r>
            <a:r>
              <a:rPr lang="en-GB" sz="2000" dirty="0" smtClean="0"/>
              <a:t>response on pages 64 and 73.</a:t>
            </a:r>
          </a:p>
          <a:p>
            <a:pPr marL="0" indent="0">
              <a:buNone/>
            </a:pPr>
            <a:endParaRPr lang="en-GB" sz="2000" dirty="0"/>
          </a:p>
          <a:p>
            <a:pPr marL="0" indent="0">
              <a:buNone/>
            </a:pPr>
            <a:r>
              <a:rPr lang="en-GB" sz="2000" dirty="0"/>
              <a:t>A-level English Language and Literature </a:t>
            </a:r>
            <a:endParaRPr lang="en-GB" sz="2000" dirty="0" smtClean="0"/>
          </a:p>
          <a:p>
            <a:pPr marL="0" indent="0">
              <a:buNone/>
            </a:pPr>
            <a:r>
              <a:rPr lang="en-GB" sz="2000" dirty="0" smtClean="0"/>
              <a:t>Paper 2, Section B: Writing about society</a:t>
            </a:r>
          </a:p>
          <a:p>
            <a:pPr marL="0" indent="0">
              <a:buNone/>
            </a:pPr>
            <a:r>
              <a:rPr lang="en-GB" sz="2000" dirty="0" smtClean="0"/>
              <a:t>Q7 and Q8 </a:t>
            </a:r>
            <a:r>
              <a:rPr lang="en-GB" sz="2000" i="1" dirty="0" smtClean="0"/>
              <a:t>The Kite Runner</a:t>
            </a:r>
            <a:endParaRPr lang="en-GB" sz="2000" i="1" dirty="0"/>
          </a:p>
          <a:p>
            <a:pPr marL="0" lvl="0" indent="0">
              <a:lnSpc>
                <a:spcPct val="150000"/>
              </a:lnSpc>
              <a:buNone/>
            </a:pPr>
            <a:r>
              <a:rPr lang="en-GB" sz="2000" b="1" dirty="0" smtClean="0"/>
              <a:t/>
            </a:r>
            <a:br>
              <a:rPr lang="en-GB" sz="2000" b="1" dirty="0" smtClean="0"/>
            </a:br>
            <a:r>
              <a:rPr lang="en-GB" sz="2000" b="1" dirty="0" smtClean="0"/>
              <a:t>Activity</a:t>
            </a:r>
          </a:p>
          <a:p>
            <a:pPr marL="457200" lvl="0" indent="-457200">
              <a:lnSpc>
                <a:spcPct val="100000"/>
              </a:lnSpc>
              <a:buFont typeface="+mj-lt"/>
              <a:buAutoNum type="arabicPeriod"/>
            </a:pPr>
            <a:r>
              <a:rPr lang="en-GB" sz="2000" dirty="0" smtClean="0"/>
              <a:t>Read </a:t>
            </a:r>
            <a:r>
              <a:rPr lang="en-GB" sz="2000" dirty="0"/>
              <a:t>the </a:t>
            </a:r>
            <a:r>
              <a:rPr lang="en-GB" sz="2000" dirty="0" smtClean="0"/>
              <a:t>whole student response</a:t>
            </a:r>
            <a:endParaRPr lang="en-GB" sz="2000" dirty="0"/>
          </a:p>
          <a:p>
            <a:pPr marL="457200" lvl="0" indent="-457200">
              <a:lnSpc>
                <a:spcPct val="100000"/>
              </a:lnSpc>
              <a:buFont typeface="+mj-lt"/>
              <a:buAutoNum type="arabicPeriod"/>
            </a:pPr>
            <a:r>
              <a:rPr lang="en-GB" sz="2000" dirty="0"/>
              <a:t>Identify what the student has done </a:t>
            </a:r>
            <a:r>
              <a:rPr lang="en-GB" sz="2000" dirty="0" smtClean="0"/>
              <a:t>well. What </a:t>
            </a:r>
            <a:r>
              <a:rPr lang="en-GB" sz="2000" dirty="0"/>
              <a:t>makes this a good piece of re-creative writing</a:t>
            </a:r>
            <a:r>
              <a:rPr lang="en-GB" sz="2000" dirty="0" smtClean="0"/>
              <a:t>? (Mark scheme provided)</a:t>
            </a:r>
          </a:p>
          <a:p>
            <a:pPr marL="457200" lvl="0" indent="-457200">
              <a:lnSpc>
                <a:spcPct val="100000"/>
              </a:lnSpc>
              <a:buFont typeface="+mj-lt"/>
              <a:buAutoNum type="arabicPeriod"/>
            </a:pPr>
            <a:r>
              <a:rPr lang="en-GB" sz="2000" dirty="0" smtClean="0"/>
              <a:t>Check the Chief Examiner’s commentary</a:t>
            </a:r>
          </a:p>
          <a:p>
            <a:pPr marL="457200" lvl="0" indent="-457200">
              <a:lnSpc>
                <a:spcPct val="150000"/>
              </a:lnSpc>
              <a:buFont typeface="+mj-lt"/>
              <a:buAutoNum type="arabicPeriod"/>
            </a:pPr>
            <a:endParaRPr lang="en-GB" sz="2400" dirty="0"/>
          </a:p>
          <a:p>
            <a:pPr marL="457200" indent="-457200">
              <a:spcAft>
                <a:spcPts val="600"/>
              </a:spcAft>
              <a:buFont typeface="+mj-lt"/>
              <a:buAutoNum type="arabicPeriod"/>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1842593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Textual intervention round-up</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lnSpc>
                <a:spcPct val="100000"/>
              </a:lnSpc>
              <a:buNone/>
            </a:pPr>
            <a:r>
              <a:rPr lang="en-US" sz="2000" b="1" dirty="0" smtClean="0"/>
              <a:t>Discussion activity</a:t>
            </a:r>
          </a:p>
          <a:p>
            <a:pPr marL="0" indent="0">
              <a:lnSpc>
                <a:spcPct val="100000"/>
              </a:lnSpc>
              <a:buNone/>
            </a:pPr>
            <a:endParaRPr lang="en-US" sz="2000" dirty="0" smtClean="0"/>
          </a:p>
          <a:p>
            <a:pPr marL="0" indent="0">
              <a:lnSpc>
                <a:spcPct val="100000"/>
              </a:lnSpc>
              <a:buNone/>
            </a:pPr>
            <a:r>
              <a:rPr lang="en-GB" sz="2000" dirty="0"/>
              <a:t>H</a:t>
            </a:r>
            <a:r>
              <a:rPr lang="en-GB" sz="2000" dirty="0" smtClean="0"/>
              <a:t>ow do you prepare </a:t>
            </a:r>
            <a:r>
              <a:rPr lang="en-GB" sz="2000" dirty="0"/>
              <a:t>students </a:t>
            </a:r>
            <a:r>
              <a:rPr lang="en-GB" sz="2000" dirty="0" smtClean="0"/>
              <a:t>for the re-creative writing? </a:t>
            </a:r>
          </a:p>
          <a:p>
            <a:pPr marL="0" indent="0">
              <a:lnSpc>
                <a:spcPct val="100000"/>
              </a:lnSpc>
              <a:buNone/>
            </a:pPr>
            <a:r>
              <a:rPr lang="en-GB" sz="2000" dirty="0" smtClean="0"/>
              <a:t>Share </a:t>
            </a:r>
            <a:r>
              <a:rPr lang="en-GB" sz="2000" dirty="0"/>
              <a:t>teaching ideas/approaches.</a:t>
            </a:r>
            <a:endParaRPr lang="en-US" sz="2000" dirty="0" smtClean="0"/>
          </a:p>
          <a:p>
            <a:pPr marL="0" indent="0">
              <a:spcAft>
                <a:spcPts val="600"/>
              </a:spcAft>
              <a:buNone/>
            </a:pPr>
            <a:endParaRPr lang="en-US" sz="2400" dirty="0" smtClean="0"/>
          </a:p>
          <a:p>
            <a:pPr marL="0" indent="0">
              <a:spcAft>
                <a:spcPts val="600"/>
              </a:spcAft>
              <a:buNone/>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1854921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Reflection and future planning</a:t>
            </a:r>
            <a:endParaRPr lang="en-GB" sz="3200"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Tree>
    <p:extLst>
      <p:ext uri="{BB962C8B-B14F-4D97-AF65-F5344CB8AC3E}">
        <p14:creationId xmlns:p14="http://schemas.microsoft.com/office/powerpoint/2010/main" val="363233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Reflection and future planning</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lnSpc>
                <a:spcPct val="100000"/>
              </a:lnSpc>
              <a:buNone/>
            </a:pPr>
            <a:r>
              <a:rPr lang="en-GB" sz="2400" b="1" dirty="0" smtClean="0"/>
              <a:t>Discussion activity</a:t>
            </a:r>
          </a:p>
          <a:p>
            <a:pPr marL="0" indent="0">
              <a:lnSpc>
                <a:spcPct val="100000"/>
              </a:lnSpc>
              <a:buNone/>
            </a:pPr>
            <a:endParaRPr lang="en-GB" sz="2000" dirty="0" smtClean="0"/>
          </a:p>
          <a:p>
            <a:pPr marL="0" indent="0">
              <a:lnSpc>
                <a:spcPct val="100000"/>
              </a:lnSpc>
              <a:buNone/>
            </a:pPr>
            <a:r>
              <a:rPr lang="en-GB" sz="2000" dirty="0" smtClean="0"/>
              <a:t>Having </a:t>
            </a:r>
            <a:r>
              <a:rPr lang="en-GB" sz="2000" dirty="0"/>
              <a:t>taught the </a:t>
            </a:r>
            <a:r>
              <a:rPr lang="en-GB" sz="2000" dirty="0" smtClean="0"/>
              <a:t>full course </a:t>
            </a:r>
            <a:r>
              <a:rPr lang="en-GB" sz="2000" dirty="0"/>
              <a:t>have you adapted your long-term </a:t>
            </a:r>
            <a:r>
              <a:rPr lang="en-GB" sz="2000" dirty="0" smtClean="0"/>
              <a:t>plans/ schemes of work? </a:t>
            </a:r>
            <a:br>
              <a:rPr lang="en-GB" sz="2000" dirty="0" smtClean="0"/>
            </a:br>
            <a:endParaRPr lang="en-GB" sz="2000" dirty="0" smtClean="0"/>
          </a:p>
          <a:p>
            <a:pPr marL="0" indent="0">
              <a:lnSpc>
                <a:spcPct val="100000"/>
              </a:lnSpc>
              <a:buNone/>
            </a:pPr>
            <a:r>
              <a:rPr lang="en-GB" sz="2000" dirty="0" smtClean="0"/>
              <a:t>If so, what have you changed / and why?  </a:t>
            </a:r>
            <a:endParaRPr lang="en-US" sz="2000" dirty="0" smtClean="0"/>
          </a:p>
          <a:p>
            <a:pPr marL="0" indent="0">
              <a:lnSpc>
                <a:spcPct val="100000"/>
              </a:lnSpc>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409137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Updates </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lvl="0"/>
            <a:r>
              <a:rPr lang="en-GB" sz="2000" dirty="0"/>
              <a:t>Guidance on NEA has been updated with more guidance on how students address secondary reading requirements </a:t>
            </a:r>
            <a:endParaRPr lang="en-GB" sz="2000" dirty="0" smtClean="0"/>
          </a:p>
          <a:p>
            <a:pPr lvl="0"/>
            <a:endParaRPr lang="en-GB" sz="2000" dirty="0"/>
          </a:p>
          <a:p>
            <a:pPr lvl="0"/>
            <a:r>
              <a:rPr lang="en-GB" sz="2000" u="sng" dirty="0">
                <a:hlinkClick r:id="rId3"/>
              </a:rPr>
              <a:t>Teaching Guide: Choosing suitable texts for </a:t>
            </a:r>
            <a:r>
              <a:rPr lang="en-GB" sz="2000" u="sng" dirty="0" smtClean="0">
                <a:hlinkClick r:id="rId3"/>
              </a:rPr>
              <a:t>NEA</a:t>
            </a:r>
            <a:r>
              <a:rPr lang="en-GB" sz="2000" dirty="0"/>
              <a:t> </a:t>
            </a:r>
            <a:r>
              <a:rPr lang="en-GB" sz="2000" dirty="0" smtClean="0"/>
              <a:t>(see page 93)</a:t>
            </a:r>
            <a:endParaRPr lang="en-GB" sz="2000" u="sng" dirty="0" smtClean="0"/>
          </a:p>
          <a:p>
            <a:pPr lvl="0"/>
            <a:endParaRPr lang="en-GB" sz="2000" u="sng" dirty="0"/>
          </a:p>
          <a:p>
            <a:r>
              <a:rPr lang="en-GB" sz="2000" dirty="0">
                <a:hlinkClick r:id="rId4"/>
              </a:rPr>
              <a:t>The Definite Article </a:t>
            </a:r>
            <a:r>
              <a:rPr lang="en-GB" sz="2000" dirty="0"/>
              <a:t>– new blog </a:t>
            </a:r>
            <a:r>
              <a:rPr lang="en-GB" sz="2000" dirty="0" smtClean="0"/>
              <a:t>post </a:t>
            </a:r>
          </a:p>
          <a:p>
            <a:pPr marL="0" indent="0">
              <a:buNone/>
            </a:pPr>
            <a:endParaRPr lang="en-GB" sz="2000" dirty="0"/>
          </a:p>
          <a:p>
            <a:pPr lvl="0"/>
            <a:r>
              <a:rPr lang="en-GB" sz="2000" dirty="0" smtClean="0">
                <a:solidFill>
                  <a:schemeClr val="bg1">
                    <a:lumMod val="50000"/>
                  </a:schemeClr>
                </a:solidFill>
              </a:rPr>
              <a:t>Breakdown </a:t>
            </a:r>
            <a:r>
              <a:rPr lang="en-GB" sz="2000" dirty="0">
                <a:solidFill>
                  <a:schemeClr val="bg1">
                    <a:lumMod val="50000"/>
                  </a:schemeClr>
                </a:solidFill>
              </a:rPr>
              <a:t>of </a:t>
            </a:r>
            <a:r>
              <a:rPr lang="en-GB" sz="2000" dirty="0" smtClean="0">
                <a:solidFill>
                  <a:schemeClr val="bg1">
                    <a:lumMod val="50000"/>
                  </a:schemeClr>
                </a:solidFill>
              </a:rPr>
              <a:t>AOs (see page 81)</a:t>
            </a:r>
          </a:p>
          <a:p>
            <a:pPr lvl="0"/>
            <a:endParaRPr lang="en-GB" sz="2000" dirty="0">
              <a:solidFill>
                <a:schemeClr val="bg1">
                  <a:lumMod val="50000"/>
                </a:schemeClr>
              </a:solidFill>
            </a:endParaRPr>
          </a:p>
          <a:p>
            <a:pPr lvl="0"/>
            <a:r>
              <a:rPr lang="en-GB" sz="2000" dirty="0" smtClean="0">
                <a:solidFill>
                  <a:schemeClr val="bg1">
                    <a:lumMod val="50000"/>
                  </a:schemeClr>
                </a:solidFill>
              </a:rPr>
              <a:t>Interested in attending an Integrating English Conference? (November 2017 venue TBC – free event) Visit </a:t>
            </a:r>
            <a:r>
              <a:rPr lang="en-GB" sz="2000" dirty="0" smtClean="0">
                <a:solidFill>
                  <a:schemeClr val="bg1">
                    <a:lumMod val="50000"/>
                  </a:schemeClr>
                </a:solidFill>
                <a:hlinkClick r:id="rId5"/>
              </a:rPr>
              <a:t>www.integratingenglish.com</a:t>
            </a:r>
            <a:r>
              <a:rPr lang="en-GB" sz="2000" dirty="0" smtClean="0">
                <a:solidFill>
                  <a:schemeClr val="bg1">
                    <a:lumMod val="50000"/>
                  </a:schemeClr>
                </a:solidFill>
              </a:rPr>
              <a:t> for more information</a:t>
            </a:r>
          </a:p>
          <a:p>
            <a:pPr lvl="0"/>
            <a:endParaRPr lang="en-GB" sz="2000" dirty="0">
              <a:solidFill>
                <a:schemeClr val="bg1">
                  <a:lumMod val="50000"/>
                </a:schemeClr>
              </a:solidFill>
            </a:endParaRPr>
          </a:p>
          <a:p>
            <a:pPr lvl="0"/>
            <a:r>
              <a:rPr lang="en-GB" sz="2000" dirty="0" smtClean="0">
                <a:solidFill>
                  <a:schemeClr val="bg1">
                    <a:lumMod val="50000"/>
                  </a:schemeClr>
                </a:solidFill>
              </a:rPr>
              <a:t>AQA CPD course ‘English Language for Literature specialists’ (new for autumn 2017 dates TBC)</a:t>
            </a:r>
          </a:p>
          <a:p>
            <a:pPr lvl="0"/>
            <a:endParaRPr lang="en-GB" sz="2000" dirty="0">
              <a:solidFill>
                <a:schemeClr val="bg1">
                  <a:lumMod val="50000"/>
                </a:schemeClr>
              </a:solidFill>
            </a:endParaRPr>
          </a:p>
          <a:p>
            <a:pPr lvl="0"/>
            <a:endParaRPr lang="en-GB" sz="2400" dirty="0" smtClean="0"/>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96994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Summer 2017 results</a:t>
            </a:r>
            <a:endParaRPr lang="en-GB" sz="3200"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Tree>
    <p:extLst>
      <p:ext uri="{BB962C8B-B14F-4D97-AF65-F5344CB8AC3E}">
        <p14:creationId xmlns:p14="http://schemas.microsoft.com/office/powerpoint/2010/main" val="33632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7774483" y="1884722"/>
            <a:ext cx="0" cy="1702351"/>
          </a:xfrm>
          <a:prstGeom prst="line">
            <a:avLst/>
          </a:prstGeom>
          <a:ln w="5715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96715" y="3204147"/>
            <a:ext cx="0" cy="2538484"/>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14158" y="3377410"/>
            <a:ext cx="0" cy="2191957"/>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831664" y="2173989"/>
            <a:ext cx="0" cy="1269242"/>
          </a:xfrm>
          <a:prstGeom prst="line">
            <a:avLst/>
          </a:prstGeom>
          <a:ln w="57150">
            <a:solidFill>
              <a:srgbClr val="DC7D2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67113" y="3171382"/>
            <a:ext cx="0" cy="2538484"/>
          </a:xfrm>
          <a:prstGeom prst="line">
            <a:avLst/>
          </a:prstGeom>
          <a:ln w="57150">
            <a:solidFill>
              <a:srgbClr val="DC7D28"/>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235250" y="2135080"/>
            <a:ext cx="0" cy="1269242"/>
          </a:xfrm>
          <a:prstGeom prst="line">
            <a:avLst/>
          </a:prstGeom>
          <a:ln w="57150">
            <a:solidFill>
              <a:srgbClr val="412878"/>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3200" dirty="0" smtClean="0">
                <a:solidFill>
                  <a:srgbClr val="002060"/>
                </a:solidFill>
                <a:latin typeface="AQA Chevin Pro Light" pitchFamily="34" charset="0"/>
              </a:rPr>
              <a:t>Results and post-results timeline</a:t>
            </a:r>
            <a:endParaRPr lang="en-GB" sz="3200" dirty="0">
              <a:solidFill>
                <a:srgbClr val="002060"/>
              </a:solidFill>
              <a:latin typeface="AQA Chevin Pro Light" pitchFamily="34" charset="0"/>
            </a:endParaRPr>
          </a:p>
        </p:txBody>
      </p:sp>
      <p:sp>
        <p:nvSpPr>
          <p:cNvPr id="3" name="Footer Placeholder 2"/>
          <p:cNvSpPr>
            <a:spLocks noGrp="1"/>
          </p:cNvSpPr>
          <p:nvPr>
            <p:ph type="ftr" sz="quarter" idx="10"/>
          </p:nvPr>
        </p:nvSpPr>
        <p:spPr>
          <a:xfrm>
            <a:off x="2052638" y="6617829"/>
            <a:ext cx="2678400" cy="241200"/>
          </a:xfrm>
        </p:spPr>
        <p:txBody>
          <a:bodyPr/>
          <a:lstStyle/>
          <a:p>
            <a:r>
              <a:rPr lang="en-US" dirty="0" smtClean="0"/>
              <a:t>Copyright © AQA and its licensors. All rights reserved.</a:t>
            </a:r>
            <a:endParaRPr lang="en-US" dirty="0"/>
          </a:p>
        </p:txBody>
      </p:sp>
      <p:sp>
        <p:nvSpPr>
          <p:cNvPr id="6" name="Striped Right Arrow 5"/>
          <p:cNvSpPr/>
          <p:nvPr/>
        </p:nvSpPr>
        <p:spPr>
          <a:xfrm>
            <a:off x="338670"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16</a:t>
            </a:r>
          </a:p>
          <a:p>
            <a:pPr algn="ctr"/>
            <a:r>
              <a:rPr lang="en-GB" b="1" dirty="0" smtClean="0">
                <a:solidFill>
                  <a:schemeClr val="bg1"/>
                </a:solidFill>
              </a:rPr>
              <a:t>August</a:t>
            </a:r>
            <a:endParaRPr lang="en-GB" b="1" dirty="0">
              <a:solidFill>
                <a:schemeClr val="bg1"/>
              </a:solidFill>
            </a:endParaRPr>
          </a:p>
        </p:txBody>
      </p:sp>
      <p:sp>
        <p:nvSpPr>
          <p:cNvPr id="10" name="Striped Right Arrow 9"/>
          <p:cNvSpPr/>
          <p:nvPr/>
        </p:nvSpPr>
        <p:spPr>
          <a:xfrm>
            <a:off x="1704657"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17 </a:t>
            </a:r>
          </a:p>
          <a:p>
            <a:pPr algn="ctr"/>
            <a:r>
              <a:rPr lang="en-GB" b="1" dirty="0" smtClean="0">
                <a:solidFill>
                  <a:schemeClr val="bg1"/>
                </a:solidFill>
              </a:rPr>
              <a:t>August</a:t>
            </a:r>
            <a:endParaRPr lang="en-GB" b="1" dirty="0">
              <a:solidFill>
                <a:schemeClr val="bg1"/>
              </a:solidFill>
            </a:endParaRPr>
          </a:p>
        </p:txBody>
      </p:sp>
      <p:sp>
        <p:nvSpPr>
          <p:cNvPr id="13" name="Striped Right Arrow 12"/>
          <p:cNvSpPr/>
          <p:nvPr/>
        </p:nvSpPr>
        <p:spPr>
          <a:xfrm>
            <a:off x="3070643" y="2760238"/>
            <a:ext cx="1365986" cy="1365986"/>
          </a:xfrm>
          <a:prstGeom prst="stripedRightArrow">
            <a:avLst/>
          </a:prstGeom>
          <a:solidFill>
            <a:srgbClr val="DC7D28"/>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144000" tIns="72000" rIns="108000" bIns="0"/>
          <a:lstStyle/>
          <a:p>
            <a:pPr algn="ctr"/>
            <a:r>
              <a:rPr lang="en-GB" b="1" dirty="0" smtClean="0">
                <a:solidFill>
                  <a:schemeClr val="bg1"/>
                </a:solidFill>
              </a:rPr>
              <a:t>23 </a:t>
            </a:r>
          </a:p>
          <a:p>
            <a:pPr algn="ctr"/>
            <a:r>
              <a:rPr lang="en-GB" b="1" dirty="0" smtClean="0">
                <a:solidFill>
                  <a:schemeClr val="bg1"/>
                </a:solidFill>
              </a:rPr>
              <a:t>August</a:t>
            </a:r>
            <a:endParaRPr lang="en-GB" b="1" dirty="0">
              <a:solidFill>
                <a:schemeClr val="bg1"/>
              </a:solidFill>
            </a:endParaRPr>
          </a:p>
        </p:txBody>
      </p:sp>
      <p:sp>
        <p:nvSpPr>
          <p:cNvPr id="16" name="Striped Right Arrow 15"/>
          <p:cNvSpPr/>
          <p:nvPr/>
        </p:nvSpPr>
        <p:spPr>
          <a:xfrm>
            <a:off x="4436630" y="2760238"/>
            <a:ext cx="1365986" cy="1365986"/>
          </a:xfrm>
          <a:prstGeom prst="stripedRightArrow">
            <a:avLst/>
          </a:prstGeom>
          <a:solidFill>
            <a:srgbClr val="DC7D28"/>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72000" bIns="0"/>
          <a:lstStyle/>
          <a:p>
            <a:pPr algn="ctr"/>
            <a:r>
              <a:rPr lang="en-GB" b="1" dirty="0" smtClean="0">
                <a:solidFill>
                  <a:schemeClr val="bg1"/>
                </a:solidFill>
              </a:rPr>
              <a:t>24</a:t>
            </a:r>
          </a:p>
          <a:p>
            <a:pPr algn="ctr"/>
            <a:r>
              <a:rPr lang="en-GB" b="1" dirty="0" smtClean="0">
                <a:solidFill>
                  <a:schemeClr val="bg1"/>
                </a:solidFill>
              </a:rPr>
              <a:t> August</a:t>
            </a:r>
            <a:endParaRPr lang="en-GB" b="1" dirty="0">
              <a:solidFill>
                <a:schemeClr val="bg1"/>
              </a:solidFill>
            </a:endParaRPr>
          </a:p>
        </p:txBody>
      </p:sp>
      <p:sp>
        <p:nvSpPr>
          <p:cNvPr id="22" name="Striped Right Arrow 21"/>
          <p:cNvSpPr/>
          <p:nvPr/>
        </p:nvSpPr>
        <p:spPr>
          <a:xfrm>
            <a:off x="7168602" y="2760238"/>
            <a:ext cx="1513457" cy="1365986"/>
          </a:xfrm>
          <a:prstGeom prst="stripedRightArrow">
            <a:avLst/>
          </a:prstGeom>
          <a:solidFill>
            <a:schemeClr val="accent1"/>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144000" tIns="54000" rIns="36000" bIns="36000"/>
          <a:lstStyle/>
          <a:p>
            <a:pPr algn="ctr"/>
            <a:r>
              <a:rPr lang="en-GB" sz="1700" b="1" dirty="0" smtClean="0">
                <a:solidFill>
                  <a:schemeClr val="bg1"/>
                </a:solidFill>
              </a:rPr>
              <a:t>21</a:t>
            </a:r>
          </a:p>
          <a:p>
            <a:pPr algn="ctr"/>
            <a:r>
              <a:rPr lang="en-GB" sz="1700" b="1" dirty="0" smtClean="0">
                <a:solidFill>
                  <a:schemeClr val="bg1"/>
                </a:solidFill>
              </a:rPr>
              <a:t> September</a:t>
            </a:r>
            <a:endParaRPr lang="en-GB" sz="1700" b="1" dirty="0">
              <a:solidFill>
                <a:schemeClr val="bg1"/>
              </a:solidFill>
            </a:endParaRPr>
          </a:p>
        </p:txBody>
      </p:sp>
      <p:sp>
        <p:nvSpPr>
          <p:cNvPr id="5" name="Slide Number Placeholder 4"/>
          <p:cNvSpPr>
            <a:spLocks noGrp="1"/>
          </p:cNvSpPr>
          <p:nvPr>
            <p:ph type="sldNum" sz="quarter" idx="4294967295"/>
          </p:nvPr>
        </p:nvSpPr>
        <p:spPr>
          <a:xfrm>
            <a:off x="616200" y="6437723"/>
            <a:ext cx="698205" cy="365125"/>
          </a:xfrm>
          <a:prstGeom prst="rect">
            <a:avLst/>
          </a:prstGeom>
        </p:spPr>
        <p:txBody>
          <a:bodyPr/>
          <a:lstStyle/>
          <a:p>
            <a:fld id="{9D4704D4-DAEA-4D4A-A9DC-4373E3AC7101}" type="slidenum">
              <a:rPr lang="en-GB" smtClean="0"/>
              <a:t>29</a:t>
            </a:fld>
            <a:endParaRPr lang="en-GB" dirty="0"/>
          </a:p>
        </p:txBody>
      </p:sp>
      <p:sp>
        <p:nvSpPr>
          <p:cNvPr id="17" name="Striped Right Arrow 16"/>
          <p:cNvSpPr/>
          <p:nvPr/>
        </p:nvSpPr>
        <p:spPr>
          <a:xfrm>
            <a:off x="5802616" y="2760238"/>
            <a:ext cx="1365986" cy="1365986"/>
          </a:xfrm>
          <a:prstGeom prst="stripedRightArrow">
            <a:avLst/>
          </a:prstGeom>
          <a:solidFill>
            <a:schemeClr val="tx2"/>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wrap="none" lIns="72000" tIns="36000" rIns="36000" bIns="36000" anchor="ctr">
            <a:normAutofit/>
          </a:bodyPr>
          <a:lstStyle/>
          <a:p>
            <a:pPr algn="ctr"/>
            <a:r>
              <a:rPr lang="en-GB" b="1" dirty="0" smtClean="0">
                <a:solidFill>
                  <a:schemeClr val="bg1"/>
                </a:solidFill>
              </a:rPr>
              <a:t>24 </a:t>
            </a:r>
          </a:p>
          <a:p>
            <a:pPr algn="ctr"/>
            <a:r>
              <a:rPr lang="en-GB" b="1" dirty="0" smtClean="0">
                <a:solidFill>
                  <a:schemeClr val="bg1"/>
                </a:solidFill>
              </a:rPr>
              <a:t>August</a:t>
            </a:r>
            <a:endParaRPr lang="en-GB" b="1" dirty="0">
              <a:solidFill>
                <a:schemeClr val="bg1"/>
              </a:solidFill>
            </a:endParaRPr>
          </a:p>
        </p:txBody>
      </p:sp>
      <p:sp>
        <p:nvSpPr>
          <p:cNvPr id="4" name="Rectangle 3"/>
          <p:cNvSpPr/>
          <p:nvPr/>
        </p:nvSpPr>
        <p:spPr>
          <a:xfrm>
            <a:off x="5883215" y="2708920"/>
            <a:ext cx="2798844" cy="13176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 Diagonal Corner Rectangle 8"/>
          <p:cNvSpPr/>
          <p:nvPr/>
        </p:nvSpPr>
        <p:spPr>
          <a:xfrm>
            <a:off x="611560" y="1332181"/>
            <a:ext cx="1906703" cy="125967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A-level results day</a:t>
            </a:r>
          </a:p>
        </p:txBody>
      </p:sp>
      <p:sp>
        <p:nvSpPr>
          <p:cNvPr id="30" name="Round Diagonal Corner Rectangle 29"/>
          <p:cNvSpPr/>
          <p:nvPr/>
        </p:nvSpPr>
        <p:spPr>
          <a:xfrm>
            <a:off x="3275856" y="1332181"/>
            <a:ext cx="1906703" cy="1259670"/>
          </a:xfrm>
          <a:prstGeom prst="round2Diag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GCSE results day</a:t>
            </a:r>
          </a:p>
        </p:txBody>
      </p:sp>
      <p:sp>
        <p:nvSpPr>
          <p:cNvPr id="31" name="Round Diagonal Corner Rectangle 30"/>
          <p:cNvSpPr/>
          <p:nvPr/>
        </p:nvSpPr>
        <p:spPr>
          <a:xfrm>
            <a:off x="6841761" y="1332181"/>
            <a:ext cx="1906703" cy="1259670"/>
          </a:xfrm>
          <a:prstGeom prst="round2DiagRect">
            <a:avLst/>
          </a:prstGeom>
          <a:solidFill>
            <a:srgbClr val="C81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400" dirty="0" smtClean="0">
                <a:solidFill>
                  <a:schemeClr val="bg1"/>
                </a:solidFill>
                <a:latin typeface="AQA Chevin Pro Light" pitchFamily="34" charset="0"/>
              </a:rPr>
              <a:t>DEADLINE FOR REVIEWS</a:t>
            </a:r>
            <a:endParaRPr lang="en-GB" sz="2400" dirty="0">
              <a:solidFill>
                <a:schemeClr val="bg1"/>
              </a:solidFill>
              <a:latin typeface="AQA Chevin Pro Light" pitchFamily="34" charset="0"/>
            </a:endParaRPr>
          </a:p>
        </p:txBody>
      </p:sp>
      <p:sp>
        <p:nvSpPr>
          <p:cNvPr id="32" name="Round Diagonal Corner Rectangle 31"/>
          <p:cNvSpPr/>
          <p:nvPr/>
        </p:nvSpPr>
        <p:spPr>
          <a:xfrm>
            <a:off x="5436096" y="4685586"/>
            <a:ext cx="3296007" cy="140771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400" dirty="0" smtClean="0">
                <a:solidFill>
                  <a:schemeClr val="bg1"/>
                </a:solidFill>
                <a:latin typeface="AQA Chevin Pro Light" pitchFamily="34" charset="0"/>
              </a:rPr>
              <a:t>DEADLLINE FOR PRIORITY REVIEWS/COPY OF SCRIPT REQUESTS</a:t>
            </a:r>
            <a:endParaRPr lang="en-GB" sz="2400" dirty="0">
              <a:solidFill>
                <a:schemeClr val="bg1"/>
              </a:solidFill>
              <a:latin typeface="AQA Chevin Pro Light" pitchFamily="34" charset="0"/>
            </a:endParaRPr>
          </a:p>
        </p:txBody>
      </p:sp>
      <p:sp>
        <p:nvSpPr>
          <p:cNvPr id="33" name="Round Diagonal Corner Rectangle 32"/>
          <p:cNvSpPr/>
          <p:nvPr/>
        </p:nvSpPr>
        <p:spPr>
          <a:xfrm>
            <a:off x="179512" y="4905634"/>
            <a:ext cx="1906703" cy="1259670"/>
          </a:xfrm>
          <a:prstGeom prst="round2DiagRect">
            <a:avLst/>
          </a:prstGeom>
          <a:solidFill>
            <a:srgbClr val="412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defTabSz="800100">
              <a:lnSpc>
                <a:spcPct val="90000"/>
              </a:lnSpc>
              <a:spcBef>
                <a:spcPct val="0"/>
              </a:spcBef>
              <a:spcAft>
                <a:spcPct val="35000"/>
              </a:spcAft>
            </a:pPr>
            <a:r>
              <a:rPr lang="en-GB" sz="2000" dirty="0">
                <a:solidFill>
                  <a:schemeClr val="bg1"/>
                </a:solidFill>
              </a:rPr>
              <a:t>Limited release of  GCE results to centres</a:t>
            </a:r>
          </a:p>
        </p:txBody>
      </p:sp>
      <p:sp>
        <p:nvSpPr>
          <p:cNvPr id="34" name="Round Diagonal Corner Rectangle 33"/>
          <p:cNvSpPr/>
          <p:nvPr/>
        </p:nvSpPr>
        <p:spPr>
          <a:xfrm>
            <a:off x="2483768" y="4905634"/>
            <a:ext cx="1906703" cy="1259670"/>
          </a:xfrm>
          <a:prstGeom prst="round2Diag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800100">
              <a:lnSpc>
                <a:spcPct val="90000"/>
              </a:lnSpc>
              <a:spcBef>
                <a:spcPct val="0"/>
              </a:spcBef>
              <a:spcAft>
                <a:spcPct val="35000"/>
              </a:spcAft>
            </a:pPr>
            <a:r>
              <a:rPr lang="en-GB" sz="2000" dirty="0">
                <a:solidFill>
                  <a:schemeClr val="bg1"/>
                </a:solidFill>
              </a:rPr>
              <a:t>Limited release of GCSE results to centres</a:t>
            </a:r>
          </a:p>
        </p:txBody>
      </p:sp>
    </p:spTree>
    <p:extLst>
      <p:ext uri="{BB962C8B-B14F-4D97-AF65-F5344CB8AC3E}">
        <p14:creationId xmlns:p14="http://schemas.microsoft.com/office/powerpoint/2010/main" val="3736870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76"/>
            <a:ext cx="8229600" cy="490269"/>
          </a:xfrm>
        </p:spPr>
        <p:txBody>
          <a:bodyPr>
            <a:normAutofit/>
          </a:bodyPr>
          <a:lstStyle/>
          <a:p>
            <a:pPr>
              <a:tabLst>
                <a:tab pos="85725" algn="l"/>
              </a:tabLst>
            </a:pPr>
            <a:r>
              <a:rPr lang="en-GB" sz="3200" dirty="0" smtClean="0">
                <a:solidFill>
                  <a:schemeClr val="tx2"/>
                </a:solidFill>
                <a:latin typeface="AQA Chevin Pro Light" pitchFamily="34" charset="0"/>
              </a:rPr>
              <a:t>Structure of the session</a:t>
            </a:r>
            <a:endParaRPr lang="en-GB" sz="3200" dirty="0">
              <a:solidFill>
                <a:schemeClr val="tx2"/>
              </a:solidFill>
              <a:latin typeface="AQA Chevin Pro Light" pitchFamily="34" charset="0"/>
            </a:endParaRPr>
          </a:p>
        </p:txBody>
      </p:sp>
      <p:sp>
        <p:nvSpPr>
          <p:cNvPr id="4" name="Text Placeholder 6"/>
          <p:cNvSpPr txBox="1">
            <a:spLocks/>
          </p:cNvSpPr>
          <p:nvPr/>
        </p:nvSpPr>
        <p:spPr>
          <a:xfrm>
            <a:off x="448574" y="1447800"/>
            <a:ext cx="8517006" cy="4357464"/>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None/>
            </a:pPr>
            <a:r>
              <a:rPr lang="en-GB" dirty="0" smtClean="0"/>
              <a:t>Introduction – re-visit the specification's underlying principles </a:t>
            </a:r>
          </a:p>
          <a:p>
            <a:pPr marL="355600" indent="-355600">
              <a:buNone/>
            </a:pPr>
            <a:endParaRPr lang="en-GB" dirty="0" smtClean="0"/>
          </a:p>
          <a:p>
            <a:pPr marL="355600" indent="-355600">
              <a:buNone/>
            </a:pPr>
            <a:r>
              <a:rPr lang="en-GB" dirty="0" smtClean="0"/>
              <a:t>Transition and terminology </a:t>
            </a:r>
          </a:p>
          <a:p>
            <a:pPr marL="355600" indent="-355600">
              <a:buNone/>
            </a:pPr>
            <a:endParaRPr lang="en-GB" dirty="0"/>
          </a:p>
          <a:p>
            <a:pPr marL="0" indent="0">
              <a:buNone/>
            </a:pPr>
            <a:r>
              <a:rPr lang="en-GB" dirty="0" smtClean="0"/>
              <a:t>Textual Intervention</a:t>
            </a:r>
          </a:p>
          <a:p>
            <a:pPr marL="0" indent="0">
              <a:buNone/>
            </a:pPr>
            <a:endParaRPr lang="en-GB" dirty="0"/>
          </a:p>
          <a:p>
            <a:pPr marL="0" indent="0">
              <a:buNone/>
            </a:pPr>
            <a:r>
              <a:rPr lang="en-GB" dirty="0" smtClean="0"/>
              <a:t>Reflection and future planning</a:t>
            </a:r>
          </a:p>
          <a:p>
            <a:pPr marL="0" indent="0">
              <a:buNone/>
            </a:pPr>
            <a:endParaRPr lang="en-GB" dirty="0"/>
          </a:p>
          <a:p>
            <a:pPr marL="0" indent="0">
              <a:buNone/>
            </a:pPr>
            <a:r>
              <a:rPr lang="en-GB" dirty="0" smtClean="0"/>
              <a:t>Summer 2017 results</a:t>
            </a:r>
          </a:p>
          <a:p>
            <a:pPr marL="0" indent="0">
              <a:buNone/>
            </a:pPr>
            <a:endParaRPr lang="en-GB" dirty="0"/>
          </a:p>
          <a:p>
            <a:pPr marL="0" indent="0">
              <a:buNone/>
            </a:pPr>
            <a:r>
              <a:rPr lang="en-GB" dirty="0" smtClean="0"/>
              <a:t>Support </a:t>
            </a:r>
            <a:r>
              <a:rPr lang="en-GB" dirty="0"/>
              <a:t>and resources </a:t>
            </a:r>
            <a:r>
              <a:rPr lang="en-GB" dirty="0" smtClean="0"/>
              <a:t>available</a:t>
            </a:r>
          </a:p>
          <a:p>
            <a:pPr marL="0" indent="0">
              <a:buClr>
                <a:schemeClr val="tx1"/>
              </a:buClr>
              <a:buNone/>
            </a:pPr>
            <a:endParaRPr lang="en-GB" sz="1800" dirty="0" smtClean="0"/>
          </a:p>
          <a:p>
            <a:pPr marL="355600" indent="0">
              <a:buClr>
                <a:schemeClr val="tx1"/>
              </a:buClr>
              <a:buNone/>
            </a:pPr>
            <a:endParaRPr lang="en-GB" dirty="0" smtClean="0"/>
          </a:p>
          <a:p>
            <a:pPr marL="355600" indent="0">
              <a:buClr>
                <a:schemeClr val="tx1"/>
              </a:buClr>
              <a:buNone/>
            </a:pPr>
            <a:endParaRPr lang="en-GB" dirty="0" smtClean="0"/>
          </a:p>
          <a:p>
            <a:pPr marL="698500" indent="-342900">
              <a:buClr>
                <a:schemeClr val="tx1"/>
              </a:buClr>
              <a:buFont typeface="Arial" pitchFamily="34" charset="0"/>
              <a:buChar char="•"/>
            </a:pPr>
            <a:endParaRPr lang="en-GB" dirty="0" smtClean="0"/>
          </a:p>
          <a:p>
            <a:pPr marL="698500" indent="-342900">
              <a:buClr>
                <a:schemeClr val="tx1"/>
              </a:buClr>
              <a:buFont typeface="Arial" pitchFamily="34" charset="0"/>
              <a:buChar char="•"/>
            </a:pPr>
            <a:endParaRPr lang="en-GB" dirty="0" smtClean="0"/>
          </a:p>
          <a:p>
            <a:pPr defTabSz="444500">
              <a:lnSpc>
                <a:spcPct val="150000"/>
              </a:lnSpc>
              <a:buClr>
                <a:schemeClr val="tx1"/>
              </a:buClr>
              <a:buFont typeface="Arial" pitchFamily="34" charset="0"/>
              <a:buChar char="•"/>
            </a:pPr>
            <a:endParaRPr lang="en-GB"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Slide 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Twitter @AQACPD</a:t>
            </a:r>
            <a:r>
              <a:rPr lang="en-US" dirty="0" smtClean="0"/>
              <a:t>.</a:t>
            </a:r>
            <a:endParaRPr lang="en-US" dirty="0"/>
          </a:p>
        </p:txBody>
      </p:sp>
    </p:spTree>
    <p:custDataLst>
      <p:tags r:id="rId1"/>
    </p:custDataLst>
    <p:extLst>
      <p:ext uri="{BB962C8B-B14F-4D97-AF65-F5344CB8AC3E}">
        <p14:creationId xmlns:p14="http://schemas.microsoft.com/office/powerpoint/2010/main" val="4226460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412878"/>
                </a:solidFill>
                <a:latin typeface="AQA Chevin Pro Light" pitchFamily="34" charset="0"/>
              </a:rPr>
              <a:t>Restricted release and results days</a:t>
            </a:r>
            <a:endParaRPr lang="en-GB" sz="3200" dirty="0">
              <a:solidFill>
                <a:srgbClr val="412878"/>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40000" y="1291653"/>
            <a:ext cx="8046000" cy="4406400"/>
          </a:xfrm>
        </p:spPr>
        <p:txBody>
          <a:bodyPr/>
          <a:lstStyle/>
          <a:p>
            <a:pPr marL="0" indent="0">
              <a:buNone/>
            </a:pPr>
            <a:r>
              <a:rPr lang="en-GB" sz="2000" dirty="0" smtClean="0">
                <a:solidFill>
                  <a:srgbClr val="000000"/>
                </a:solidFill>
              </a:rPr>
              <a:t>Restricted release day (Wednesday)</a:t>
            </a:r>
          </a:p>
          <a:p>
            <a:endParaRPr lang="en-GB" sz="2000" dirty="0" smtClean="0">
              <a:solidFill>
                <a:srgbClr val="000000"/>
              </a:solidFill>
            </a:endParaRPr>
          </a:p>
          <a:p>
            <a:pPr lvl="1">
              <a:buFont typeface="Arial" pitchFamily="34" charset="0"/>
              <a:buChar char="•"/>
            </a:pPr>
            <a:r>
              <a:rPr lang="en-GB" sz="2000" dirty="0">
                <a:solidFill>
                  <a:srgbClr val="000000"/>
                </a:solidFill>
              </a:rPr>
              <a:t>day before </a:t>
            </a:r>
            <a:r>
              <a:rPr lang="en-GB" sz="2000" dirty="0" smtClean="0">
                <a:solidFill>
                  <a:srgbClr val="000000"/>
                </a:solidFill>
              </a:rPr>
              <a:t>results day</a:t>
            </a:r>
          </a:p>
          <a:p>
            <a:pPr lvl="1">
              <a:buFont typeface="Arial" pitchFamily="34" charset="0"/>
              <a:buChar char="•"/>
            </a:pPr>
            <a:r>
              <a:rPr lang="en-GB" sz="2000" dirty="0">
                <a:solidFill>
                  <a:srgbClr val="000000"/>
                </a:solidFill>
              </a:rPr>
              <a:t>a</a:t>
            </a:r>
            <a:r>
              <a:rPr lang="en-GB" sz="2000" dirty="0" smtClean="0">
                <a:solidFill>
                  <a:srgbClr val="000000"/>
                </a:solidFill>
              </a:rPr>
              <a:t>vailable at 00:01</a:t>
            </a:r>
          </a:p>
          <a:p>
            <a:pPr lvl="1">
              <a:buFont typeface="Arial" pitchFamily="34" charset="0"/>
              <a:buChar char="•"/>
            </a:pPr>
            <a:r>
              <a:rPr lang="en-GB" sz="2000" dirty="0">
                <a:solidFill>
                  <a:srgbClr val="000000"/>
                </a:solidFill>
                <a:hlinkClick r:id="rId3"/>
              </a:rPr>
              <a:t>a</a:t>
            </a:r>
            <a:r>
              <a:rPr lang="en-GB" sz="2000" dirty="0" smtClean="0">
                <a:solidFill>
                  <a:srgbClr val="000000"/>
                </a:solidFill>
                <a:hlinkClick r:id="rId3"/>
              </a:rPr>
              <a:t>qa.org.uk/</a:t>
            </a:r>
            <a:r>
              <a:rPr lang="en-GB" sz="2000" dirty="0" err="1" smtClean="0">
                <a:solidFill>
                  <a:srgbClr val="000000"/>
                </a:solidFill>
                <a:hlinkClick r:id="rId3"/>
              </a:rPr>
              <a:t>eaqa</a:t>
            </a:r>
            <a:r>
              <a:rPr lang="en-GB" sz="2000" dirty="0" smtClean="0">
                <a:solidFill>
                  <a:srgbClr val="000000"/>
                </a:solidFill>
                <a:hlinkClick r:id="rId3"/>
              </a:rPr>
              <a:t> </a:t>
            </a:r>
            <a:r>
              <a:rPr lang="en-GB" sz="2000" dirty="0">
                <a:solidFill>
                  <a:srgbClr val="000000"/>
                </a:solidFill>
              </a:rPr>
              <a:t>is the only place you can access our results </a:t>
            </a:r>
            <a:r>
              <a:rPr lang="en-GB" sz="2000" dirty="0" smtClean="0">
                <a:solidFill>
                  <a:srgbClr val="000000"/>
                </a:solidFill>
              </a:rPr>
              <a:t>e-documents and </a:t>
            </a:r>
            <a:r>
              <a:rPr lang="en-GB" sz="2000" dirty="0">
                <a:solidFill>
                  <a:srgbClr val="000000"/>
                </a:solidFill>
              </a:rPr>
              <a:t>any late changes or amendments</a:t>
            </a:r>
          </a:p>
          <a:p>
            <a:pPr lvl="1">
              <a:buFont typeface="Arial" pitchFamily="34" charset="0"/>
              <a:buChar char="•"/>
            </a:pPr>
            <a:r>
              <a:rPr lang="en-GB" sz="2000" dirty="0" smtClean="0">
                <a:solidFill>
                  <a:srgbClr val="000000"/>
                </a:solidFill>
              </a:rPr>
              <a:t>grade boundaries available (00:01 on e-AQA, 08:00 on website)</a:t>
            </a:r>
          </a:p>
          <a:p>
            <a:pPr lvl="1">
              <a:buFont typeface="Arial" pitchFamily="34" charset="0"/>
              <a:buChar char="•"/>
            </a:pPr>
            <a:r>
              <a:rPr lang="en-GB" sz="2000" dirty="0" smtClean="0">
                <a:solidFill>
                  <a:srgbClr val="000000"/>
                </a:solidFill>
              </a:rPr>
              <a:t>Enhanced Results </a:t>
            </a:r>
            <a:r>
              <a:rPr lang="en-GB" sz="2000" dirty="0">
                <a:solidFill>
                  <a:srgbClr val="000000"/>
                </a:solidFill>
              </a:rPr>
              <a:t>A</a:t>
            </a:r>
            <a:r>
              <a:rPr lang="en-GB" sz="2000" dirty="0" smtClean="0">
                <a:solidFill>
                  <a:srgbClr val="000000"/>
                </a:solidFill>
              </a:rPr>
              <a:t>nalysis (ERA).</a:t>
            </a:r>
            <a:endParaRPr lang="en-GB" sz="2000" dirty="0">
              <a:solidFill>
                <a:srgbClr val="000000"/>
              </a:solidFill>
            </a:endParaRPr>
          </a:p>
          <a:p>
            <a:pPr marL="0" indent="0">
              <a:buNone/>
            </a:pPr>
            <a:endParaRPr lang="en-GB" sz="2000" dirty="0" smtClean="0">
              <a:solidFill>
                <a:srgbClr val="000000"/>
              </a:solidFill>
            </a:endParaRPr>
          </a:p>
          <a:p>
            <a:pPr marL="0" indent="0">
              <a:buNone/>
            </a:pPr>
            <a:r>
              <a:rPr lang="en-GB" sz="2000" dirty="0" smtClean="0">
                <a:solidFill>
                  <a:srgbClr val="000000"/>
                </a:solidFill>
              </a:rPr>
              <a:t>Results day (Thursday)</a:t>
            </a:r>
          </a:p>
          <a:p>
            <a:pPr lvl="1">
              <a:buFont typeface="Arial" pitchFamily="34" charset="0"/>
              <a:buChar char="•"/>
            </a:pPr>
            <a:r>
              <a:rPr lang="en-GB" sz="2000" dirty="0">
                <a:solidFill>
                  <a:srgbClr val="000000"/>
                </a:solidFill>
              </a:rPr>
              <a:t>c</a:t>
            </a:r>
            <a:r>
              <a:rPr lang="en-GB" sz="2000" dirty="0" smtClean="0">
                <a:solidFill>
                  <a:srgbClr val="000000"/>
                </a:solidFill>
              </a:rPr>
              <a:t>an be released to students 06:00 hours </a:t>
            </a:r>
          </a:p>
          <a:p>
            <a:pPr lvl="1">
              <a:buFont typeface="Arial" pitchFamily="34" charset="0"/>
              <a:buChar char="•"/>
            </a:pPr>
            <a:r>
              <a:rPr lang="en-GB" sz="2000" dirty="0">
                <a:solidFill>
                  <a:srgbClr val="000000"/>
                </a:solidFill>
              </a:rPr>
              <a:t>s</a:t>
            </a:r>
            <a:r>
              <a:rPr lang="en-GB" sz="2000" dirty="0" smtClean="0">
                <a:solidFill>
                  <a:srgbClr val="000000"/>
                </a:solidFill>
              </a:rPr>
              <a:t>tudents must </a:t>
            </a:r>
            <a:r>
              <a:rPr lang="en-GB" sz="2000" dirty="0">
                <a:solidFill>
                  <a:srgbClr val="000000"/>
                </a:solidFill>
              </a:rPr>
              <a:t>not receive results, by post or otherwise, prior to this time.</a:t>
            </a:r>
          </a:p>
          <a:p>
            <a:pPr marL="457200" lvl="1" indent="0">
              <a:buNone/>
            </a:pPr>
            <a:endParaRPr lang="en-GB" dirty="0">
              <a:solidFill>
                <a:srgbClr val="000000"/>
              </a:solidFill>
            </a:endParaRPr>
          </a:p>
        </p:txBody>
      </p:sp>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solidFill>
                  <a:srgbClr val="4B4B4B"/>
                </a:solidFill>
              </a:rPr>
              <a:pPr/>
              <a:t>30</a:t>
            </a:fld>
            <a:endParaRPr lang="en-GB" dirty="0">
              <a:solidFill>
                <a:srgbClr val="4B4B4B"/>
              </a:solidFill>
            </a:endParaRPr>
          </a:p>
        </p:txBody>
      </p:sp>
    </p:spTree>
    <p:extLst>
      <p:ext uri="{BB962C8B-B14F-4D97-AF65-F5344CB8AC3E}">
        <p14:creationId xmlns:p14="http://schemas.microsoft.com/office/powerpoint/2010/main" val="3289937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Support available</a:t>
            </a:r>
            <a:endParaRPr lang="en-GB" sz="3200" dirty="0">
              <a:latin typeface="AQA Chevin Pro Light" pitchFamily="34" charset="0"/>
            </a:endParaRP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377768" y="1480877"/>
            <a:ext cx="8046000" cy="4801389"/>
          </a:xfrm>
        </p:spPr>
        <p:txBody>
          <a:bodyPr/>
          <a:lstStyle/>
          <a:p>
            <a:pPr>
              <a:lnSpc>
                <a:spcPct val="100000"/>
              </a:lnSpc>
              <a:spcBef>
                <a:spcPts val="0"/>
              </a:spcBef>
            </a:pPr>
            <a:r>
              <a:rPr lang="en-GB" sz="2400" dirty="0" smtClean="0"/>
              <a:t>Customer Services team </a:t>
            </a:r>
            <a:r>
              <a:rPr lang="en-GB" sz="2400" dirty="0" smtClean="0">
                <a:solidFill>
                  <a:srgbClr val="000000"/>
                </a:solidFill>
              </a:rPr>
              <a:t>0800 </a:t>
            </a:r>
            <a:r>
              <a:rPr lang="en-GB" sz="2400" dirty="0">
                <a:solidFill>
                  <a:srgbClr val="000000"/>
                </a:solidFill>
              </a:rPr>
              <a:t>197 7162 </a:t>
            </a:r>
          </a:p>
          <a:p>
            <a:pPr marL="400050" lvl="1" indent="0">
              <a:lnSpc>
                <a:spcPct val="100000"/>
              </a:lnSpc>
              <a:spcBef>
                <a:spcPts val="0"/>
              </a:spcBef>
              <a:buNone/>
            </a:pPr>
            <a:r>
              <a:rPr lang="en-GB" sz="2200" dirty="0" smtClean="0">
                <a:solidFill>
                  <a:srgbClr val="000000"/>
                </a:solidFill>
                <a:hlinkClick r:id="rId3"/>
              </a:rPr>
              <a:t>eos@aqa.org.uk</a:t>
            </a:r>
            <a:endParaRPr lang="en-GB" sz="2200" dirty="0" smtClean="0">
              <a:solidFill>
                <a:srgbClr val="000000"/>
              </a:solidFill>
            </a:endParaRPr>
          </a:p>
          <a:p>
            <a:pPr marL="0" lvl="0" indent="0">
              <a:lnSpc>
                <a:spcPct val="100000"/>
              </a:lnSpc>
              <a:spcBef>
                <a:spcPts val="0"/>
              </a:spcBef>
              <a:buNone/>
            </a:pPr>
            <a:endParaRPr lang="en-GB" sz="2400" dirty="0">
              <a:solidFill>
                <a:srgbClr val="000000"/>
              </a:solidFill>
            </a:endParaRPr>
          </a:p>
          <a:p>
            <a:pPr marL="400050" lvl="1" indent="0">
              <a:lnSpc>
                <a:spcPct val="100000"/>
              </a:lnSpc>
              <a:spcBef>
                <a:spcPts val="0"/>
              </a:spcBef>
              <a:buNone/>
            </a:pPr>
            <a:r>
              <a:rPr lang="en-GB" sz="2200" dirty="0">
                <a:solidFill>
                  <a:srgbClr val="000000"/>
                </a:solidFill>
                <a:hlinkClick r:id="rId4"/>
              </a:rPr>
              <a:t>https://</a:t>
            </a:r>
            <a:r>
              <a:rPr lang="en-GB" sz="2200" dirty="0" smtClean="0">
                <a:solidFill>
                  <a:srgbClr val="000000"/>
                </a:solidFill>
                <a:hlinkClick r:id="rId4"/>
              </a:rPr>
              <a:t>www.facebook.com/AQAforexamsofficers</a:t>
            </a:r>
            <a:endParaRPr lang="en-GB" sz="2200" dirty="0" smtClean="0">
              <a:solidFill>
                <a:srgbClr val="000000"/>
              </a:solidFill>
            </a:endParaRPr>
          </a:p>
          <a:p>
            <a:pPr marL="0" lvl="0" indent="0">
              <a:lnSpc>
                <a:spcPct val="100000"/>
              </a:lnSpc>
              <a:spcBef>
                <a:spcPts val="0"/>
              </a:spcBef>
              <a:buNone/>
            </a:pPr>
            <a:endParaRPr lang="en-GB" sz="2400" dirty="0">
              <a:solidFill>
                <a:srgbClr val="000000"/>
              </a:solidFill>
            </a:endParaRPr>
          </a:p>
          <a:p>
            <a:pPr>
              <a:lnSpc>
                <a:spcPct val="100000"/>
              </a:lnSpc>
              <a:spcBef>
                <a:spcPts val="0"/>
              </a:spcBef>
            </a:pPr>
            <a:r>
              <a:rPr lang="en-GB" sz="2400" dirty="0" smtClean="0">
                <a:solidFill>
                  <a:srgbClr val="000000"/>
                </a:solidFill>
              </a:rPr>
              <a:t>Relationship Managers who are linked to your school</a:t>
            </a:r>
          </a:p>
          <a:p>
            <a:pPr>
              <a:lnSpc>
                <a:spcPct val="100000"/>
              </a:lnSpc>
              <a:spcBef>
                <a:spcPts val="0"/>
              </a:spcBef>
            </a:pPr>
            <a:endParaRPr lang="en-GB" sz="2400" dirty="0" smtClean="0">
              <a:solidFill>
                <a:srgbClr val="000000"/>
              </a:solidFill>
            </a:endParaRPr>
          </a:p>
          <a:p>
            <a:pPr>
              <a:lnSpc>
                <a:spcPct val="100000"/>
              </a:lnSpc>
              <a:spcBef>
                <a:spcPts val="0"/>
              </a:spcBef>
            </a:pPr>
            <a:r>
              <a:rPr lang="en-GB" sz="2400" dirty="0" smtClean="0">
                <a:solidFill>
                  <a:srgbClr val="000000"/>
                </a:solidFill>
              </a:rPr>
              <a:t>Enhanced Results analysis (</a:t>
            </a:r>
            <a:r>
              <a:rPr lang="en-GB" sz="2400" dirty="0" err="1" smtClean="0">
                <a:solidFill>
                  <a:srgbClr val="000000"/>
                </a:solidFill>
              </a:rPr>
              <a:t>eAQA</a:t>
            </a:r>
            <a:r>
              <a:rPr lang="en-GB" sz="2400" dirty="0" smtClean="0">
                <a:solidFill>
                  <a:srgbClr val="000000"/>
                </a:solidFill>
              </a:rPr>
              <a:t>)</a:t>
            </a:r>
          </a:p>
          <a:p>
            <a:pPr>
              <a:lnSpc>
                <a:spcPct val="100000"/>
              </a:lnSpc>
              <a:spcBef>
                <a:spcPts val="0"/>
              </a:spcBef>
            </a:pPr>
            <a:endParaRPr lang="en-GB" sz="2400" dirty="0" smtClean="0">
              <a:solidFill>
                <a:srgbClr val="000000"/>
              </a:solidFill>
            </a:endParaRPr>
          </a:p>
          <a:p>
            <a:pPr>
              <a:lnSpc>
                <a:spcPct val="100000"/>
              </a:lnSpc>
              <a:spcBef>
                <a:spcPts val="0"/>
              </a:spcBef>
            </a:pPr>
            <a:r>
              <a:rPr lang="en-GB" sz="2400" dirty="0" smtClean="0">
                <a:solidFill>
                  <a:srgbClr val="000000"/>
                </a:solidFill>
              </a:rPr>
              <a:t>Reports on the examination (</a:t>
            </a:r>
            <a:r>
              <a:rPr lang="en-GB" sz="2400" dirty="0" err="1" smtClean="0">
                <a:solidFill>
                  <a:srgbClr val="000000"/>
                </a:solidFill>
              </a:rPr>
              <a:t>eAQA</a:t>
            </a:r>
            <a:r>
              <a:rPr lang="en-GB" sz="2400" dirty="0" smtClean="0">
                <a:solidFill>
                  <a:srgbClr val="000000"/>
                </a:solidFill>
              </a:rPr>
              <a:t>)</a:t>
            </a:r>
          </a:p>
          <a:p>
            <a:pPr>
              <a:lnSpc>
                <a:spcPct val="100000"/>
              </a:lnSpc>
              <a:spcBef>
                <a:spcPts val="0"/>
              </a:spcBef>
            </a:pPr>
            <a:endParaRPr lang="en-GB" sz="2400" dirty="0">
              <a:solidFill>
                <a:srgbClr val="000000"/>
              </a:solidFill>
            </a:endParaRPr>
          </a:p>
          <a:p>
            <a:pPr>
              <a:lnSpc>
                <a:spcPct val="100000"/>
              </a:lnSpc>
              <a:spcBef>
                <a:spcPts val="0"/>
              </a:spcBef>
            </a:pPr>
            <a:r>
              <a:rPr lang="en-GB" sz="2400" dirty="0" smtClean="0">
                <a:solidFill>
                  <a:srgbClr val="000000"/>
                </a:solidFill>
              </a:rPr>
              <a:t>Longer term – feedback courses </a:t>
            </a:r>
            <a:endParaRPr lang="en-GB" sz="2400" dirty="0">
              <a:solidFill>
                <a:srgbClr val="000000"/>
              </a:solidFill>
            </a:endParaRPr>
          </a:p>
          <a:p>
            <a:endParaRPr lang="en-GB" dirty="0"/>
          </a:p>
        </p:txBody>
      </p:sp>
      <p:sp>
        <p:nvSpPr>
          <p:cNvPr id="5" name="Slide Number Placeholder 4"/>
          <p:cNvSpPr>
            <a:spLocks noGrp="1"/>
          </p:cNvSpPr>
          <p:nvPr>
            <p:ph type="sldNum" sz="quarter" idx="4294967295"/>
          </p:nvPr>
        </p:nvSpPr>
        <p:spPr>
          <a:xfrm>
            <a:off x="540000" y="6437723"/>
            <a:ext cx="698205" cy="365125"/>
          </a:xfrm>
          <a:prstGeom prst="rect">
            <a:avLst/>
          </a:prstGeom>
        </p:spPr>
        <p:txBody>
          <a:bodyPr/>
          <a:lstStyle/>
          <a:p>
            <a:fld id="{9D4704D4-DAEA-4D4A-A9DC-4373E3AC7101}" type="slidenum">
              <a:rPr lang="en-GB" smtClean="0">
                <a:solidFill>
                  <a:srgbClr val="4B4B4B">
                    <a:tint val="75000"/>
                  </a:srgbClr>
                </a:solidFill>
              </a:rPr>
              <a:pPr/>
              <a:t>31</a:t>
            </a:fld>
            <a:endParaRPr lang="en-GB" dirty="0">
              <a:solidFill>
                <a:srgbClr val="4B4B4B">
                  <a:tint val="75000"/>
                </a:srgbClr>
              </a:solidFill>
            </a:endParaRPr>
          </a:p>
        </p:txBody>
      </p:sp>
    </p:spTree>
    <p:extLst>
      <p:ext uri="{BB962C8B-B14F-4D97-AF65-F5344CB8AC3E}">
        <p14:creationId xmlns:p14="http://schemas.microsoft.com/office/powerpoint/2010/main" val="4204899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Enhanced Results </a:t>
            </a:r>
            <a:r>
              <a:rPr lang="en-GB" sz="3200" dirty="0">
                <a:latin typeface="AQA Chevin Pro Light" pitchFamily="34" charset="0"/>
              </a:rPr>
              <a:t>A</a:t>
            </a:r>
            <a:r>
              <a:rPr lang="en-GB" sz="3200" dirty="0" smtClean="0">
                <a:latin typeface="AQA Chevin Pro Light" pitchFamily="34" charset="0"/>
              </a:rPr>
              <a:t>nalysis (ERA)</a:t>
            </a:r>
            <a:endParaRPr lang="en-GB" sz="3200" dirty="0">
              <a:latin typeface="AQA Chevin Pro Light" pitchFamily="34" charset="0"/>
            </a:endParaRPr>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377768" y="1348142"/>
            <a:ext cx="8046000" cy="4406400"/>
          </a:xfrm>
        </p:spPr>
        <p:txBody>
          <a:bodyPr/>
          <a:lstStyle/>
          <a:p>
            <a:pPr marL="0" indent="0">
              <a:buNone/>
            </a:pPr>
            <a:r>
              <a:rPr lang="en-GB" dirty="0" smtClean="0">
                <a:solidFill>
                  <a:schemeClr val="tx1">
                    <a:lumMod val="50000"/>
                  </a:schemeClr>
                </a:solidFill>
              </a:rPr>
              <a:t>Online tool accessible via e-AQA</a:t>
            </a:r>
          </a:p>
          <a:p>
            <a:pPr marL="0" indent="0">
              <a:buNone/>
            </a:pPr>
            <a:endParaRPr lang="en-GB" dirty="0" smtClean="0">
              <a:solidFill>
                <a:schemeClr val="tx1">
                  <a:lumMod val="50000"/>
                </a:schemeClr>
              </a:solidFill>
            </a:endParaRPr>
          </a:p>
          <a:p>
            <a:pPr marL="0" indent="0">
              <a:buNone/>
            </a:pPr>
            <a:r>
              <a:rPr lang="en-GB" dirty="0">
                <a:solidFill>
                  <a:schemeClr val="tx1">
                    <a:lumMod val="50000"/>
                  </a:schemeClr>
                </a:solidFill>
              </a:rPr>
              <a:t>Provides instant exam results analysis according to school, subject, classes/groups and individual </a:t>
            </a:r>
            <a:r>
              <a:rPr lang="en-GB" dirty="0" smtClean="0">
                <a:solidFill>
                  <a:schemeClr val="tx1">
                    <a:lumMod val="50000"/>
                  </a:schemeClr>
                </a:solidFill>
              </a:rPr>
              <a:t>students</a:t>
            </a:r>
          </a:p>
          <a:p>
            <a:pPr marL="0" indent="0">
              <a:buNone/>
            </a:pPr>
            <a:endParaRPr lang="en-GB" dirty="0">
              <a:solidFill>
                <a:schemeClr val="tx1">
                  <a:lumMod val="50000"/>
                </a:schemeClr>
              </a:solidFill>
            </a:endParaRPr>
          </a:p>
          <a:p>
            <a:pPr marL="0" indent="0">
              <a:buNone/>
            </a:pPr>
            <a:r>
              <a:rPr lang="en-GB" dirty="0" smtClean="0">
                <a:solidFill>
                  <a:schemeClr val="tx1">
                    <a:lumMod val="50000"/>
                  </a:schemeClr>
                </a:solidFill>
              </a:rPr>
              <a:t>ERA will help you to </a:t>
            </a:r>
          </a:p>
          <a:p>
            <a:r>
              <a:rPr lang="en-GB" dirty="0">
                <a:solidFill>
                  <a:schemeClr val="tx1">
                    <a:lumMod val="50000"/>
                  </a:schemeClr>
                </a:solidFill>
              </a:rPr>
              <a:t>see how students performed in specific topics </a:t>
            </a:r>
          </a:p>
          <a:p>
            <a:r>
              <a:rPr lang="en-GB" dirty="0" smtClean="0">
                <a:solidFill>
                  <a:schemeClr val="tx1">
                    <a:lumMod val="50000"/>
                  </a:schemeClr>
                </a:solidFill>
              </a:rPr>
              <a:t>identify students</a:t>
            </a:r>
            <a:r>
              <a:rPr lang="en-GB" dirty="0">
                <a:solidFill>
                  <a:schemeClr val="tx1">
                    <a:lumMod val="50000"/>
                  </a:schemeClr>
                </a:solidFill>
              </a:rPr>
              <a:t>’ strengths and weaknesses, </a:t>
            </a:r>
            <a:r>
              <a:rPr lang="en-GB" dirty="0" smtClean="0">
                <a:solidFill>
                  <a:schemeClr val="tx1">
                    <a:lumMod val="50000"/>
                  </a:schemeClr>
                </a:solidFill>
              </a:rPr>
              <a:t>so you can focus your teaching to improve performance</a:t>
            </a:r>
          </a:p>
          <a:p>
            <a:r>
              <a:rPr lang="en-GB" dirty="0">
                <a:solidFill>
                  <a:schemeClr val="tx1">
                    <a:lumMod val="50000"/>
                  </a:schemeClr>
                </a:solidFill>
              </a:rPr>
              <a:t>spot year-on-year trends and measure </a:t>
            </a:r>
            <a:r>
              <a:rPr lang="en-GB" dirty="0" smtClean="0">
                <a:solidFill>
                  <a:schemeClr val="tx1">
                    <a:lumMod val="50000"/>
                  </a:schemeClr>
                </a:solidFill>
              </a:rPr>
              <a:t>achievement against </a:t>
            </a:r>
            <a:r>
              <a:rPr lang="en-GB" dirty="0">
                <a:solidFill>
                  <a:schemeClr val="tx1">
                    <a:lumMod val="50000"/>
                  </a:schemeClr>
                </a:solidFill>
              </a:rPr>
              <a:t>other </a:t>
            </a:r>
            <a:r>
              <a:rPr lang="en-GB" dirty="0" smtClean="0">
                <a:solidFill>
                  <a:schemeClr val="tx1">
                    <a:lumMod val="50000"/>
                  </a:schemeClr>
                </a:solidFill>
              </a:rPr>
              <a:t>schools</a:t>
            </a:r>
          </a:p>
          <a:p>
            <a:pPr marL="0" indent="0">
              <a:buNone/>
            </a:pPr>
            <a:endParaRPr lang="en-GB" dirty="0">
              <a:solidFill>
                <a:schemeClr val="tx1">
                  <a:lumMod val="50000"/>
                </a:schemeClr>
              </a:solidFill>
            </a:endParaRPr>
          </a:p>
          <a:p>
            <a:pPr marL="0" indent="0">
              <a:buNone/>
            </a:pPr>
            <a:r>
              <a:rPr lang="en-GB" dirty="0">
                <a:solidFill>
                  <a:schemeClr val="tx1">
                    <a:lumMod val="50000"/>
                  </a:schemeClr>
                </a:solidFill>
              </a:rPr>
              <a:t>User guides </a:t>
            </a:r>
            <a:r>
              <a:rPr lang="en-GB" dirty="0" smtClean="0">
                <a:solidFill>
                  <a:schemeClr val="tx1">
                    <a:lumMod val="50000"/>
                  </a:schemeClr>
                </a:solidFill>
              </a:rPr>
              <a:t>available via the website that </a:t>
            </a:r>
            <a:r>
              <a:rPr lang="en-GB" dirty="0">
                <a:solidFill>
                  <a:schemeClr val="tx1">
                    <a:lumMod val="50000"/>
                  </a:schemeClr>
                </a:solidFill>
              </a:rPr>
              <a:t>show you how to make the best use of the resource</a:t>
            </a:r>
          </a:p>
          <a:p>
            <a:pPr marL="0" indent="0">
              <a:buNone/>
            </a:pPr>
            <a:r>
              <a:rPr lang="en-GB" dirty="0" smtClean="0">
                <a:solidFill>
                  <a:schemeClr val="tx1">
                    <a:lumMod val="50000"/>
                  </a:schemeClr>
                </a:solidFill>
                <a:hlinkClick r:id="rId3"/>
              </a:rPr>
              <a:t/>
            </a:r>
            <a:br>
              <a:rPr lang="en-GB" dirty="0" smtClean="0">
                <a:solidFill>
                  <a:schemeClr val="tx1">
                    <a:lumMod val="50000"/>
                  </a:schemeClr>
                </a:solidFill>
                <a:hlinkClick r:id="rId3"/>
              </a:rPr>
            </a:br>
            <a:r>
              <a:rPr lang="en-GB" dirty="0" smtClean="0">
                <a:solidFill>
                  <a:schemeClr val="tx1">
                    <a:lumMod val="50000"/>
                  </a:schemeClr>
                </a:solidFill>
                <a:hlinkClick r:id="rId3"/>
              </a:rPr>
              <a:t>aqa.org.uk/era</a:t>
            </a:r>
            <a:endParaRPr lang="en-GB" dirty="0" smtClean="0">
              <a:solidFill>
                <a:schemeClr val="tx1">
                  <a:lumMod val="50000"/>
                </a:schemeClr>
              </a:solidFill>
            </a:endParaRPr>
          </a:p>
          <a:p>
            <a:pPr marL="0" indent="0">
              <a:buNone/>
            </a:pPr>
            <a:endParaRPr lang="en-GB" dirty="0" smtClean="0">
              <a:solidFill>
                <a:schemeClr val="tx1">
                  <a:lumMod val="50000"/>
                </a:schemeClr>
              </a:solidFill>
            </a:endParaRPr>
          </a:p>
          <a:p>
            <a:pPr marL="0" indent="0">
              <a:buNone/>
            </a:pPr>
            <a:endParaRPr lang="en-GB" dirty="0">
              <a:solidFill>
                <a:schemeClr val="tx1">
                  <a:lumMod val="50000"/>
                </a:schemeClr>
              </a:solidFill>
            </a:endParaRPr>
          </a:p>
          <a:p>
            <a:pPr marL="457200" lvl="1" indent="0">
              <a:buNone/>
            </a:pPr>
            <a:endParaRPr lang="en-GB" dirty="0" smtClean="0">
              <a:solidFill>
                <a:srgbClr val="000000"/>
              </a:solidFill>
            </a:endParaRPr>
          </a:p>
        </p:txBody>
      </p:sp>
      <p:sp>
        <p:nvSpPr>
          <p:cNvPr id="5" name="Slide Number Placeholder 4"/>
          <p:cNvSpPr>
            <a:spLocks noGrp="1"/>
          </p:cNvSpPr>
          <p:nvPr>
            <p:ph type="sldNum" sz="quarter" idx="4294967295"/>
          </p:nvPr>
        </p:nvSpPr>
        <p:spPr>
          <a:xfrm>
            <a:off x="540000" y="6437723"/>
            <a:ext cx="698205" cy="365125"/>
          </a:xfrm>
          <a:prstGeom prst="rect">
            <a:avLst/>
          </a:prstGeom>
        </p:spPr>
        <p:txBody>
          <a:bodyPr/>
          <a:lstStyle/>
          <a:p>
            <a:fld id="{9D4704D4-DAEA-4D4A-A9DC-4373E3AC7101}" type="slidenum">
              <a:rPr lang="en-GB" smtClean="0">
                <a:solidFill>
                  <a:srgbClr val="4B4B4B">
                    <a:tint val="75000"/>
                  </a:srgbClr>
                </a:solidFill>
              </a:rPr>
              <a:pPr/>
              <a:t>32</a:t>
            </a:fld>
            <a:endParaRPr lang="en-GB" dirty="0">
              <a:solidFill>
                <a:srgbClr val="4B4B4B">
                  <a:tint val="75000"/>
                </a:srgbClr>
              </a:solidFill>
            </a:endParaRPr>
          </a:p>
        </p:txBody>
      </p:sp>
    </p:spTree>
    <p:extLst>
      <p:ext uri="{BB962C8B-B14F-4D97-AF65-F5344CB8AC3E}">
        <p14:creationId xmlns:p14="http://schemas.microsoft.com/office/powerpoint/2010/main" val="3795685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2060"/>
                </a:solidFill>
                <a:latin typeface="AQA Chevin Pro Light" pitchFamily="34" charset="0"/>
              </a:rPr>
              <a:t>Post-results services</a:t>
            </a:r>
            <a:endParaRPr lang="en-GB" sz="3200" dirty="0">
              <a:solidFill>
                <a:srgbClr val="002060"/>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93721921"/>
              </p:ext>
            </p:extLst>
          </p:nvPr>
        </p:nvGraphicFramePr>
        <p:xfrm>
          <a:off x="540000" y="1433245"/>
          <a:ext cx="8047038" cy="44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t>33</a:t>
            </a:fld>
            <a:endParaRPr lang="en-GB"/>
          </a:p>
        </p:txBody>
      </p:sp>
    </p:spTree>
    <p:extLst>
      <p:ext uri="{BB962C8B-B14F-4D97-AF65-F5344CB8AC3E}">
        <p14:creationId xmlns:p14="http://schemas.microsoft.com/office/powerpoint/2010/main" val="1587236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Priority marking review (A-level only)</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fontAlgn="base">
              <a:buNone/>
            </a:pPr>
            <a:r>
              <a:rPr lang="en-GB" sz="2000" dirty="0"/>
              <a:t>A priority review is a </a:t>
            </a:r>
            <a:r>
              <a:rPr lang="en-GB" sz="2000" b="1" dirty="0"/>
              <a:t>quicker service </a:t>
            </a:r>
            <a:r>
              <a:rPr lang="en-GB" sz="2000" dirty="0"/>
              <a:t>for students </a:t>
            </a:r>
            <a:r>
              <a:rPr lang="en-US" sz="2000" dirty="0"/>
              <a:t>who are concerned about a grade </a:t>
            </a:r>
            <a:r>
              <a:rPr lang="en-US" sz="2000" dirty="0" smtClean="0"/>
              <a:t>and </a:t>
            </a:r>
            <a:r>
              <a:rPr lang="en-GB" sz="2000" dirty="0" smtClean="0"/>
              <a:t>whose </a:t>
            </a:r>
            <a:r>
              <a:rPr lang="en-GB" sz="2000" dirty="0"/>
              <a:t>place at a university or other higher education institution depends on the outcome. </a:t>
            </a:r>
            <a:endParaRPr lang="en-GB" sz="2000" dirty="0" smtClean="0"/>
          </a:p>
          <a:p>
            <a:pPr marL="0" indent="0" fontAlgn="base">
              <a:buNone/>
            </a:pPr>
            <a:endParaRPr lang="en-GB" sz="2000" dirty="0"/>
          </a:p>
          <a:p>
            <a:pPr marL="0" indent="0" fontAlgn="base">
              <a:buNone/>
            </a:pPr>
            <a:r>
              <a:rPr lang="en-GB" sz="2000" dirty="0" smtClean="0"/>
              <a:t>It’s available for AS </a:t>
            </a:r>
            <a:r>
              <a:rPr lang="en-GB" sz="2000" dirty="0"/>
              <a:t>and A-level </a:t>
            </a:r>
            <a:r>
              <a:rPr lang="en-GB" sz="2000" dirty="0" smtClean="0"/>
              <a:t>students only.</a:t>
            </a:r>
          </a:p>
          <a:p>
            <a:pPr marL="0" indent="0" fontAlgn="base">
              <a:buNone/>
            </a:pPr>
            <a:endParaRPr lang="en-US" sz="2000" dirty="0" smtClean="0"/>
          </a:p>
          <a:p>
            <a:pPr marL="0" indent="0">
              <a:buNone/>
            </a:pPr>
            <a:r>
              <a:rPr lang="en-GB" sz="2000" u="sng" dirty="0" smtClean="0"/>
              <a:t>Do not </a:t>
            </a:r>
            <a:r>
              <a:rPr lang="en-GB" sz="2000" dirty="0" smtClean="0"/>
              <a:t>request </a:t>
            </a:r>
            <a:r>
              <a:rPr lang="en-GB" sz="2000" dirty="0"/>
              <a:t>a </a:t>
            </a:r>
            <a:r>
              <a:rPr lang="en-GB" sz="2000" dirty="0" smtClean="0"/>
              <a:t>priority access to scripts first </a:t>
            </a:r>
            <a:r>
              <a:rPr lang="en-GB" sz="2000" dirty="0"/>
              <a:t>as </a:t>
            </a:r>
            <a:r>
              <a:rPr lang="en-GB" sz="2000" dirty="0" smtClean="0"/>
              <a:t>this may mean cause them to miss the priority review </a:t>
            </a:r>
            <a:r>
              <a:rPr lang="en-GB" sz="2000" b="1" dirty="0" smtClean="0"/>
              <a:t>deadline 24</a:t>
            </a:r>
            <a:r>
              <a:rPr lang="en-GB" sz="2000" b="1" baseline="30000" dirty="0" smtClean="0"/>
              <a:t>th</a:t>
            </a:r>
            <a:r>
              <a:rPr lang="en-GB" sz="2000" b="1" dirty="0" smtClean="0"/>
              <a:t> August</a:t>
            </a:r>
            <a:r>
              <a:rPr lang="en-GB" sz="2000" dirty="0" smtClean="0"/>
              <a:t>.</a:t>
            </a:r>
          </a:p>
          <a:p>
            <a:pPr marL="0" indent="0">
              <a:buNone/>
            </a:pPr>
            <a:endParaRPr lang="en-GB" sz="2000" dirty="0"/>
          </a:p>
          <a:p>
            <a:pPr marL="0" indent="0">
              <a:buNone/>
            </a:pPr>
            <a:r>
              <a:rPr lang="en-GB" sz="2000" dirty="0"/>
              <a:t>It takes up to 15 calendar days </a:t>
            </a:r>
            <a:r>
              <a:rPr lang="en-GB" sz="2000" dirty="0" smtClean="0"/>
              <a:t>to complete.</a:t>
            </a:r>
          </a:p>
          <a:p>
            <a:pPr marL="0" indent="0">
              <a:buNone/>
            </a:pPr>
            <a:endParaRPr lang="en-GB" sz="2000" dirty="0"/>
          </a:p>
          <a:p>
            <a:pPr marL="0" indent="0" fontAlgn="base">
              <a:buNone/>
            </a:pPr>
            <a:r>
              <a:rPr lang="en-GB" sz="2000" dirty="0" smtClean="0"/>
              <a:t>It </a:t>
            </a:r>
            <a:r>
              <a:rPr lang="en-GB" sz="2000" dirty="0"/>
              <a:t>includes </a:t>
            </a:r>
            <a:endParaRPr lang="en-GB" sz="2000" dirty="0" smtClean="0"/>
          </a:p>
          <a:p>
            <a:pPr fontAlgn="base"/>
            <a:r>
              <a:rPr lang="en-GB" sz="2000" dirty="0" smtClean="0"/>
              <a:t>a </a:t>
            </a:r>
            <a:r>
              <a:rPr lang="en-GB" sz="2000" dirty="0"/>
              <a:t>clerical check</a:t>
            </a:r>
          </a:p>
          <a:p>
            <a:pPr fontAlgn="base"/>
            <a:r>
              <a:rPr lang="en-GB" sz="2000" dirty="0"/>
              <a:t>a second examiner will review the </a:t>
            </a:r>
            <a:r>
              <a:rPr lang="en-GB" sz="2000" dirty="0" smtClean="0"/>
              <a:t>paper </a:t>
            </a:r>
            <a:r>
              <a:rPr lang="en-GB" sz="2000" dirty="0"/>
              <a:t>again to identify genuine marking errors or unreasonable marking</a:t>
            </a:r>
          </a:p>
          <a:p>
            <a:pPr fontAlgn="base"/>
            <a:r>
              <a:rPr lang="en-GB" sz="2000" dirty="0"/>
              <a:t>we'll make sure all the marks are counted.</a:t>
            </a:r>
          </a:p>
          <a:p>
            <a:pPr marL="0" indent="0">
              <a:buNone/>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789553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dirty="0" smtClean="0">
                <a:solidFill>
                  <a:srgbClr val="412878"/>
                </a:solidFill>
                <a:latin typeface="AQA Chevin Pro Light" pitchFamily="34" charset="0"/>
              </a:rPr>
              <a:t>Post results services – 2016 </a:t>
            </a:r>
            <a:r>
              <a:rPr lang="en-GB" sz="3200" dirty="0" err="1" smtClean="0">
                <a:solidFill>
                  <a:srgbClr val="412878"/>
                </a:solidFill>
                <a:latin typeface="AQA Chevin Pro Light" pitchFamily="34" charset="0"/>
              </a:rPr>
              <a:t>Ofqual</a:t>
            </a:r>
            <a:r>
              <a:rPr lang="en-GB" sz="3200" dirty="0" smtClean="0">
                <a:solidFill>
                  <a:srgbClr val="412878"/>
                </a:solidFill>
                <a:latin typeface="AQA Chevin Pro Light" pitchFamily="34" charset="0"/>
              </a:rPr>
              <a:t> </a:t>
            </a:r>
            <a:r>
              <a:rPr lang="en-GB" sz="3200" dirty="0">
                <a:solidFill>
                  <a:srgbClr val="412878"/>
                </a:solidFill>
                <a:latin typeface="AQA Chevin Pro Light" pitchFamily="34" charset="0"/>
              </a:rPr>
              <a:t>changes</a:t>
            </a: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39552" y="1412776"/>
            <a:ext cx="8046000" cy="4406400"/>
          </a:xfrm>
        </p:spPr>
        <p:txBody>
          <a:bodyPr/>
          <a:lstStyle/>
          <a:p>
            <a:pPr marL="0" indent="0">
              <a:lnSpc>
                <a:spcPct val="100000"/>
              </a:lnSpc>
              <a:buNone/>
            </a:pPr>
            <a:r>
              <a:rPr lang="en-GB" sz="2000" dirty="0" smtClean="0">
                <a:solidFill>
                  <a:srgbClr val="000000"/>
                </a:solidFill>
              </a:rPr>
              <a:t>In 2016 Ofqual published ‘Decisions on marking reviews and appeals, grade boundaries and The Code of Practice’. The below URL is case sensitive:</a:t>
            </a:r>
          </a:p>
          <a:p>
            <a:pPr marL="0" indent="0">
              <a:lnSpc>
                <a:spcPct val="100000"/>
              </a:lnSpc>
              <a:buNone/>
            </a:pPr>
            <a:endParaRPr lang="en-GB" sz="2000" dirty="0">
              <a:solidFill>
                <a:srgbClr val="000000"/>
              </a:solidFill>
            </a:endParaRPr>
          </a:p>
          <a:p>
            <a:pPr marL="0" indent="0">
              <a:lnSpc>
                <a:spcPct val="100000"/>
              </a:lnSpc>
              <a:buNone/>
            </a:pPr>
            <a:r>
              <a:rPr lang="en-GB" sz="2000" dirty="0" smtClean="0">
                <a:solidFill>
                  <a:srgbClr val="000000"/>
                </a:solidFill>
                <a:hlinkClick r:id="rId3"/>
              </a:rPr>
              <a:t>bit.ly/1TV9Em8</a:t>
            </a:r>
            <a:endParaRPr lang="en-GB" sz="2000" dirty="0" smtClean="0">
              <a:solidFill>
                <a:srgbClr val="000000"/>
              </a:solidFill>
            </a:endParaRPr>
          </a:p>
          <a:p>
            <a:pPr marL="0" indent="0">
              <a:lnSpc>
                <a:spcPct val="100000"/>
              </a:lnSpc>
              <a:buNone/>
            </a:pPr>
            <a:endParaRPr lang="en-GB" sz="2000" i="1" dirty="0" smtClean="0">
              <a:solidFill>
                <a:srgbClr val="000000"/>
              </a:solidFill>
            </a:endParaRPr>
          </a:p>
          <a:p>
            <a:pPr marL="0" indent="0">
              <a:lnSpc>
                <a:spcPct val="100000"/>
              </a:lnSpc>
              <a:buNone/>
            </a:pPr>
            <a:r>
              <a:rPr lang="en-GB" sz="2000" dirty="0" smtClean="0">
                <a:solidFill>
                  <a:srgbClr val="000000"/>
                </a:solidFill>
              </a:rPr>
              <a:t>Key points raised in the publication relating to post-results were:</a:t>
            </a:r>
          </a:p>
          <a:p>
            <a:pPr marL="0" indent="0">
              <a:lnSpc>
                <a:spcPct val="100000"/>
              </a:lnSpc>
              <a:buNone/>
            </a:pPr>
            <a:endParaRPr lang="en-GB" sz="2000" dirty="0" smtClean="0">
              <a:solidFill>
                <a:srgbClr val="000000"/>
              </a:solidFill>
            </a:endParaRPr>
          </a:p>
          <a:p>
            <a:pPr lvl="1">
              <a:buFont typeface="Wingdings" panose="05000000000000000000" pitchFamily="2" charset="2"/>
              <a:buChar char="§"/>
            </a:pPr>
            <a:r>
              <a:rPr lang="en-GB" sz="2000" dirty="0">
                <a:solidFill>
                  <a:srgbClr val="000000"/>
                </a:solidFill>
              </a:rPr>
              <a:t>E</a:t>
            </a:r>
            <a:r>
              <a:rPr lang="en-GB" sz="2000" dirty="0" smtClean="0">
                <a:solidFill>
                  <a:srgbClr val="000000"/>
                </a:solidFill>
              </a:rPr>
              <a:t>xam boards are required to correct marking </a:t>
            </a:r>
            <a:r>
              <a:rPr lang="en-GB" sz="2000" dirty="0">
                <a:solidFill>
                  <a:srgbClr val="000000"/>
                </a:solidFill>
              </a:rPr>
              <a:t>and moderation </a:t>
            </a:r>
            <a:r>
              <a:rPr lang="en-GB" sz="2000" dirty="0" smtClean="0">
                <a:solidFill>
                  <a:srgbClr val="000000"/>
                </a:solidFill>
              </a:rPr>
              <a:t>errors, </a:t>
            </a:r>
            <a:r>
              <a:rPr lang="en-GB" sz="2000" dirty="0">
                <a:solidFill>
                  <a:srgbClr val="000000"/>
                </a:solidFill>
              </a:rPr>
              <a:t>but not otherwise allow marks to be changed</a:t>
            </a:r>
            <a:r>
              <a:rPr lang="en-GB" sz="2000" dirty="0" smtClean="0">
                <a:solidFill>
                  <a:srgbClr val="000000"/>
                </a:solidFill>
              </a:rPr>
              <a:t>.</a:t>
            </a:r>
          </a:p>
          <a:p>
            <a:pPr marL="457200" lvl="1" indent="0">
              <a:buNone/>
            </a:pPr>
            <a:endParaRPr lang="en-GB" sz="2000" dirty="0">
              <a:solidFill>
                <a:srgbClr val="000000"/>
              </a:solidFill>
            </a:endParaRPr>
          </a:p>
          <a:p>
            <a:pPr lvl="1">
              <a:lnSpc>
                <a:spcPct val="100000"/>
              </a:lnSpc>
              <a:buFont typeface="Wingdings" panose="05000000000000000000" pitchFamily="2" charset="2"/>
              <a:buChar char="§"/>
            </a:pPr>
            <a:r>
              <a:rPr lang="en-GB" sz="2000" dirty="0" smtClean="0">
                <a:solidFill>
                  <a:srgbClr val="000000"/>
                </a:solidFill>
              </a:rPr>
              <a:t>Exam boards are permitted to accept marking review requests directly from students.</a:t>
            </a:r>
          </a:p>
          <a:p>
            <a:pPr marL="457200" lvl="1" indent="0">
              <a:lnSpc>
                <a:spcPct val="100000"/>
              </a:lnSpc>
              <a:buNone/>
            </a:pPr>
            <a:endParaRPr lang="en-GB" sz="1800" dirty="0">
              <a:solidFill>
                <a:srgbClr val="000000"/>
              </a:solidFill>
            </a:endParaRPr>
          </a:p>
        </p:txBody>
      </p:sp>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pPr/>
              <a:t>35</a:t>
            </a:fld>
            <a:endParaRPr lang="en-GB"/>
          </a:p>
        </p:txBody>
      </p:sp>
    </p:spTree>
    <p:extLst>
      <p:ext uri="{BB962C8B-B14F-4D97-AF65-F5344CB8AC3E}">
        <p14:creationId xmlns:p14="http://schemas.microsoft.com/office/powerpoint/2010/main" val="17161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5531"/>
            <a:ext cx="8045200" cy="431181"/>
          </a:xfrm>
        </p:spPr>
        <p:txBody>
          <a:bodyPr/>
          <a:lstStyle/>
          <a:p>
            <a:r>
              <a:rPr lang="en-GB" sz="3200" dirty="0" err="1" smtClean="0">
                <a:solidFill>
                  <a:srgbClr val="412878"/>
                </a:solidFill>
                <a:latin typeface="AQA Chevin Pro Light" pitchFamily="34" charset="0"/>
              </a:rPr>
              <a:t>Ofqual</a:t>
            </a:r>
            <a:r>
              <a:rPr lang="en-GB" sz="3200" dirty="0" smtClean="0">
                <a:solidFill>
                  <a:srgbClr val="412878"/>
                </a:solidFill>
                <a:latin typeface="AQA Chevin Pro Light" pitchFamily="34" charset="0"/>
              </a:rPr>
              <a:t> </a:t>
            </a:r>
            <a:r>
              <a:rPr lang="en-GB" sz="3200" dirty="0">
                <a:solidFill>
                  <a:srgbClr val="412878"/>
                </a:solidFill>
                <a:latin typeface="AQA Chevin Pro Light" pitchFamily="34" charset="0"/>
              </a:rPr>
              <a:t>changes – what </a:t>
            </a:r>
            <a:r>
              <a:rPr lang="en-GB" sz="3200" dirty="0" smtClean="0">
                <a:solidFill>
                  <a:srgbClr val="412878"/>
                </a:solidFill>
                <a:latin typeface="AQA Chevin Pro Light" pitchFamily="34" charset="0"/>
              </a:rPr>
              <a:t>they mean</a:t>
            </a:r>
            <a:endParaRPr lang="en-GB" sz="3200" dirty="0">
              <a:solidFill>
                <a:srgbClr val="412878"/>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39200" y="1423690"/>
            <a:ext cx="8046000" cy="4406400"/>
          </a:xfrm>
        </p:spPr>
        <p:txBody>
          <a:bodyPr/>
          <a:lstStyle/>
          <a:p>
            <a:pPr marL="0" lvl="0" indent="0">
              <a:buNone/>
            </a:pPr>
            <a:r>
              <a:rPr lang="en-GB" sz="2000" b="1" dirty="0">
                <a:solidFill>
                  <a:srgbClr val="000000"/>
                </a:solidFill>
              </a:rPr>
              <a:t>Exam boards </a:t>
            </a:r>
            <a:r>
              <a:rPr lang="en-GB" sz="2000" b="1" dirty="0" smtClean="0">
                <a:solidFill>
                  <a:srgbClr val="000000"/>
                </a:solidFill>
              </a:rPr>
              <a:t>are required </a:t>
            </a:r>
            <a:r>
              <a:rPr lang="en-GB" sz="2000" b="1" dirty="0">
                <a:solidFill>
                  <a:srgbClr val="000000"/>
                </a:solidFill>
              </a:rPr>
              <a:t>to correct marking </a:t>
            </a:r>
            <a:r>
              <a:rPr lang="en-GB" sz="2000" b="1" dirty="0" smtClean="0">
                <a:solidFill>
                  <a:srgbClr val="000000"/>
                </a:solidFill>
              </a:rPr>
              <a:t>and moderation errors </a:t>
            </a:r>
            <a:r>
              <a:rPr lang="en-GB" sz="2000" b="1" dirty="0">
                <a:solidFill>
                  <a:srgbClr val="000000"/>
                </a:solidFill>
              </a:rPr>
              <a:t>but not otherwise change marks.</a:t>
            </a:r>
          </a:p>
          <a:p>
            <a:pPr marL="0" lvl="0" indent="0">
              <a:buNone/>
            </a:pPr>
            <a:endParaRPr lang="en-GB" sz="2000" i="1" dirty="0">
              <a:solidFill>
                <a:srgbClr val="000000"/>
              </a:solidFill>
            </a:endParaRPr>
          </a:p>
          <a:p>
            <a:pPr marL="400050" lvl="1" indent="0">
              <a:buNone/>
            </a:pPr>
            <a:r>
              <a:rPr lang="en-GB" sz="2000" dirty="0">
                <a:solidFill>
                  <a:srgbClr val="000000"/>
                </a:solidFill>
              </a:rPr>
              <a:t>We will only review papers to correct genuine marking errors – we can’t change reasonable marks.</a:t>
            </a:r>
          </a:p>
          <a:p>
            <a:pPr marL="400050" lvl="1" indent="0">
              <a:buNone/>
            </a:pPr>
            <a:endParaRPr lang="en-GB" sz="2000" dirty="0">
              <a:solidFill>
                <a:srgbClr val="000000"/>
              </a:solidFill>
            </a:endParaRPr>
          </a:p>
          <a:p>
            <a:pPr marL="400050" lvl="1" indent="0">
              <a:buNone/>
            </a:pPr>
            <a:r>
              <a:rPr lang="en-GB" sz="2000" dirty="0" smtClean="0">
                <a:solidFill>
                  <a:srgbClr val="000000"/>
                </a:solidFill>
              </a:rPr>
              <a:t>Marks </a:t>
            </a:r>
            <a:r>
              <a:rPr lang="en-GB" sz="2000" dirty="0">
                <a:solidFill>
                  <a:srgbClr val="000000"/>
                </a:solidFill>
              </a:rPr>
              <a:t>should only be changed where:</a:t>
            </a:r>
          </a:p>
          <a:p>
            <a:pPr marL="400050" lvl="1" indent="0">
              <a:buNone/>
            </a:pPr>
            <a:endParaRPr lang="en-GB" sz="2000" dirty="0">
              <a:solidFill>
                <a:srgbClr val="000000"/>
              </a:solidFill>
            </a:endParaRPr>
          </a:p>
          <a:p>
            <a:pPr lvl="1">
              <a:buFont typeface="Arial" pitchFamily="34" charset="0"/>
              <a:buChar char="•"/>
            </a:pPr>
            <a:r>
              <a:rPr lang="en-GB" sz="2000" dirty="0">
                <a:solidFill>
                  <a:srgbClr val="000000"/>
                </a:solidFill>
              </a:rPr>
              <a:t>there is a marking error (can be adjusted upward or downward to correct the mark</a:t>
            </a:r>
            <a:r>
              <a:rPr lang="en-GB" sz="2000" dirty="0" smtClean="0">
                <a:solidFill>
                  <a:srgbClr val="000000"/>
                </a:solidFill>
              </a:rPr>
              <a:t>)</a:t>
            </a:r>
          </a:p>
          <a:p>
            <a:pPr lvl="1">
              <a:buFont typeface="Arial" pitchFamily="34" charset="0"/>
              <a:buChar char="•"/>
            </a:pPr>
            <a:endParaRPr lang="en-GB" sz="2000" dirty="0">
              <a:solidFill>
                <a:srgbClr val="000000"/>
              </a:solidFill>
            </a:endParaRPr>
          </a:p>
          <a:p>
            <a:pPr lvl="1">
              <a:buFont typeface="Arial" pitchFamily="34" charset="0"/>
              <a:buChar char="•"/>
            </a:pPr>
            <a:r>
              <a:rPr lang="en-GB" sz="2000" dirty="0">
                <a:solidFill>
                  <a:srgbClr val="000000"/>
                </a:solidFill>
              </a:rPr>
              <a:t>the original marking cannot be supported by evidence from the mark scheme and “the original marking represents an unreasonable application of academic judgement”</a:t>
            </a:r>
          </a:p>
          <a:p>
            <a:endParaRPr lang="en-GB" sz="2000" dirty="0"/>
          </a:p>
        </p:txBody>
      </p:sp>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284974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412878"/>
                </a:solidFill>
                <a:latin typeface="AQA Chevin Pro Light" pitchFamily="34" charset="0"/>
              </a:rPr>
              <a:t>Ofqual changes – what they mean</a:t>
            </a:r>
            <a:endParaRPr lang="en-GB" sz="3200" dirty="0">
              <a:solidFill>
                <a:srgbClr val="412878"/>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631838" y="1380594"/>
            <a:ext cx="8046000" cy="4651716"/>
          </a:xfrm>
        </p:spPr>
        <p:txBody>
          <a:bodyPr/>
          <a:lstStyle/>
          <a:p>
            <a:pPr marL="0" lvl="0" indent="0">
              <a:buNone/>
            </a:pPr>
            <a:r>
              <a:rPr lang="en-GB" sz="2000" b="1" dirty="0" smtClean="0">
                <a:solidFill>
                  <a:srgbClr val="4B4B4B">
                    <a:lumMod val="50000"/>
                  </a:srgbClr>
                </a:solidFill>
              </a:rPr>
              <a:t>Exam </a:t>
            </a:r>
            <a:r>
              <a:rPr lang="en-GB" sz="2000" b="1" dirty="0">
                <a:solidFill>
                  <a:srgbClr val="4B4B4B">
                    <a:lumMod val="50000"/>
                  </a:srgbClr>
                </a:solidFill>
              </a:rPr>
              <a:t>boards are permitted to accept requests for reviews and appeals directly from students</a:t>
            </a:r>
            <a:r>
              <a:rPr lang="en-GB" sz="2000" b="1" dirty="0" smtClean="0">
                <a:solidFill>
                  <a:srgbClr val="4B4B4B">
                    <a:lumMod val="50000"/>
                  </a:srgbClr>
                </a:solidFill>
              </a:rPr>
              <a:t>.</a:t>
            </a:r>
          </a:p>
          <a:p>
            <a:pPr marL="0" lvl="0" indent="0">
              <a:buNone/>
            </a:pPr>
            <a:endParaRPr lang="en-GB" sz="2000" b="1" dirty="0">
              <a:solidFill>
                <a:srgbClr val="4B4B4B">
                  <a:lumMod val="50000"/>
                </a:srgbClr>
              </a:solidFill>
            </a:endParaRPr>
          </a:p>
          <a:p>
            <a:pPr marL="0" indent="0">
              <a:buNone/>
            </a:pPr>
            <a:r>
              <a:rPr lang="en-GB" sz="2000" dirty="0" smtClean="0">
                <a:solidFill>
                  <a:srgbClr val="000000"/>
                </a:solidFill>
              </a:rPr>
              <a:t>We </a:t>
            </a:r>
            <a:r>
              <a:rPr lang="en-GB" sz="2000" dirty="0">
                <a:solidFill>
                  <a:srgbClr val="000000"/>
                </a:solidFill>
              </a:rPr>
              <a:t>will not be accepting post-results requests directly from students in summer 2017. </a:t>
            </a:r>
            <a:endParaRPr lang="en-GB" sz="2000" dirty="0" smtClean="0">
              <a:solidFill>
                <a:srgbClr val="000000"/>
              </a:solidFill>
            </a:endParaRPr>
          </a:p>
          <a:p>
            <a:pPr marL="400050" lvl="1" indent="0">
              <a:buNone/>
            </a:pPr>
            <a:endParaRPr lang="en-GB" sz="2000" dirty="0">
              <a:solidFill>
                <a:srgbClr val="000000"/>
              </a:solidFill>
            </a:endParaRPr>
          </a:p>
          <a:p>
            <a:pPr marL="0" indent="0">
              <a:buNone/>
            </a:pPr>
            <a:r>
              <a:rPr lang="en-GB" sz="2000" dirty="0" smtClean="0">
                <a:solidFill>
                  <a:srgbClr val="000000"/>
                </a:solidFill>
              </a:rPr>
              <a:t>We </a:t>
            </a:r>
            <a:r>
              <a:rPr lang="en-GB" sz="2000" dirty="0">
                <a:solidFill>
                  <a:srgbClr val="000000"/>
                </a:solidFill>
              </a:rPr>
              <a:t>agree with the JCQ that it’s really important that students have the right support when making decisions like this, and schools have the expertise to discuss these issues with exam boards</a:t>
            </a:r>
            <a:r>
              <a:rPr lang="en-GB" sz="2000" dirty="0" smtClean="0">
                <a:solidFill>
                  <a:srgbClr val="000000"/>
                </a:solidFill>
              </a:rPr>
              <a:t>.</a:t>
            </a:r>
          </a:p>
          <a:p>
            <a:pPr marL="400050" lvl="1" indent="0">
              <a:buNone/>
            </a:pPr>
            <a:endParaRPr lang="en-GB" sz="2000" i="1" dirty="0">
              <a:solidFill>
                <a:srgbClr val="000000"/>
              </a:solidFill>
            </a:endParaRPr>
          </a:p>
          <a:p>
            <a:pPr marL="0" indent="0">
              <a:lnSpc>
                <a:spcPct val="100000"/>
              </a:lnSpc>
              <a:buNone/>
            </a:pPr>
            <a:endParaRPr lang="en-GB" sz="2000" dirty="0" smtClean="0">
              <a:solidFill>
                <a:schemeClr val="tx1">
                  <a:lumMod val="50000"/>
                </a:schemeClr>
              </a:solidFill>
            </a:endParaRPr>
          </a:p>
          <a:p>
            <a:pPr marL="0" indent="0">
              <a:lnSpc>
                <a:spcPct val="100000"/>
              </a:lnSpc>
              <a:buNone/>
            </a:pPr>
            <a:endParaRPr lang="en-GB" sz="2000" dirty="0">
              <a:solidFill>
                <a:schemeClr val="tx1">
                  <a:lumMod val="50000"/>
                </a:schemeClr>
              </a:solidFill>
            </a:endParaRPr>
          </a:p>
        </p:txBody>
      </p:sp>
      <p:sp>
        <p:nvSpPr>
          <p:cNvPr id="5" name="Slide Number Placeholder 4"/>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pPr/>
              <a:t>37</a:t>
            </a:fld>
            <a:endParaRPr lang="en-GB"/>
          </a:p>
        </p:txBody>
      </p:sp>
    </p:spTree>
    <p:extLst>
      <p:ext uri="{BB962C8B-B14F-4D97-AF65-F5344CB8AC3E}">
        <p14:creationId xmlns:p14="http://schemas.microsoft.com/office/powerpoint/2010/main" val="351315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itchFamily="34" charset="0"/>
              </a:rPr>
              <a:t>Enquiries about results: student consent</a:t>
            </a:r>
            <a:endParaRPr lang="en-US" sz="3200" dirty="0">
              <a:solidFill>
                <a:srgbClr val="412878"/>
              </a:solidFill>
              <a:latin typeface="AQA Chevin Pro Light" pitchFamily="34" charset="0"/>
            </a:endParaRPr>
          </a:p>
        </p:txBody>
      </p:sp>
      <p:sp>
        <p:nvSpPr>
          <p:cNvPr id="5" name="Content Placeholder 4"/>
          <p:cNvSpPr>
            <a:spLocks noGrp="1"/>
          </p:cNvSpPr>
          <p:nvPr>
            <p:ph sz="quarter" idx="12"/>
          </p:nvPr>
        </p:nvSpPr>
        <p:spPr/>
        <p:txBody>
          <a:bodyPr/>
          <a:lstStyle/>
          <a:p>
            <a:pPr marL="0" indent="0">
              <a:lnSpc>
                <a:spcPct val="100000"/>
              </a:lnSpc>
              <a:buNone/>
            </a:pPr>
            <a:r>
              <a:rPr lang="en-US" sz="2000" dirty="0" smtClean="0">
                <a:solidFill>
                  <a:srgbClr val="000000"/>
                </a:solidFill>
              </a:rPr>
              <a:t>Students must be made aware of the risk of mark and grade changes resulting from a marking review. </a:t>
            </a:r>
            <a:r>
              <a:rPr lang="en-US" sz="2000" b="1" dirty="0" smtClean="0">
                <a:solidFill>
                  <a:srgbClr val="000000"/>
                </a:solidFill>
              </a:rPr>
              <a:t>Marks and grades may be lowered. </a:t>
            </a:r>
          </a:p>
          <a:p>
            <a:pPr>
              <a:lnSpc>
                <a:spcPct val="100000"/>
              </a:lnSpc>
            </a:pPr>
            <a:endParaRPr lang="en-US" sz="2000" dirty="0" smtClean="0">
              <a:solidFill>
                <a:srgbClr val="000000"/>
              </a:solidFill>
            </a:endParaRPr>
          </a:p>
          <a:p>
            <a:pPr marL="0" indent="0">
              <a:lnSpc>
                <a:spcPct val="100000"/>
              </a:lnSpc>
              <a:buNone/>
            </a:pPr>
            <a:r>
              <a:rPr lang="en-US" sz="2000" dirty="0" smtClean="0">
                <a:solidFill>
                  <a:srgbClr val="000000"/>
                </a:solidFill>
              </a:rPr>
              <a:t>Schools/colleges should have the written consent from a student for any review of marking request (except review of moderation)</a:t>
            </a:r>
          </a:p>
          <a:p>
            <a:pPr>
              <a:lnSpc>
                <a:spcPct val="100000"/>
              </a:lnSpc>
            </a:pPr>
            <a:endParaRPr lang="en-US" sz="2000" dirty="0" smtClean="0">
              <a:solidFill>
                <a:srgbClr val="000000"/>
              </a:solidFill>
            </a:endParaRPr>
          </a:p>
          <a:p>
            <a:pPr marL="0" indent="0">
              <a:lnSpc>
                <a:spcPct val="100000"/>
              </a:lnSpc>
              <a:buNone/>
            </a:pPr>
            <a:r>
              <a:rPr lang="en-US" sz="2000" dirty="0" smtClean="0">
                <a:solidFill>
                  <a:srgbClr val="000000"/>
                </a:solidFill>
              </a:rPr>
              <a:t>Schools/colleges should keep this consent on file for six months </a:t>
            </a:r>
          </a:p>
          <a:p>
            <a:pPr marL="0" indent="0">
              <a:lnSpc>
                <a:spcPct val="100000"/>
              </a:lnSpc>
              <a:buNone/>
            </a:pPr>
            <a:endParaRPr lang="en-US" sz="2400" dirty="0" smtClean="0">
              <a:solidFill>
                <a:srgbClr val="000000"/>
              </a:solidFill>
            </a:endParaRPr>
          </a:p>
        </p:txBody>
      </p:sp>
      <p:sp>
        <p:nvSpPr>
          <p:cNvPr id="6" name="Slide Number Placeholder 5"/>
          <p:cNvSpPr>
            <a:spLocks noGrp="1"/>
          </p:cNvSpPr>
          <p:nvPr>
            <p:ph type="sldNum" sz="quarter" idx="4294967295"/>
          </p:nvPr>
        </p:nvSpPr>
        <p:spPr>
          <a:xfrm>
            <a:off x="444464" y="6476351"/>
            <a:ext cx="698205" cy="365125"/>
          </a:xfrm>
          <a:prstGeom prst="rect">
            <a:avLst/>
          </a:prstGeom>
        </p:spPr>
        <p:txBody>
          <a:bodyPr/>
          <a:lstStyle/>
          <a:p>
            <a:fld id="{9D4704D4-DAEA-4D4A-A9DC-4373E3AC7101}" type="slidenum">
              <a:rPr lang="en-GB" smtClean="0"/>
              <a:t>38</a:t>
            </a:fld>
            <a:endParaRPr lang="en-GB"/>
          </a:p>
        </p:txBody>
      </p:sp>
      <p:sp>
        <p:nvSpPr>
          <p:cNvPr id="8" name="Footer Placeholder 7"/>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99690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412878"/>
                </a:solidFill>
                <a:latin typeface="AQA Chevin Pro Light" pitchFamily="34" charset="0"/>
              </a:rPr>
              <a:t>Extended review of marking</a:t>
            </a:r>
            <a:endParaRPr lang="en-GB" sz="3200" dirty="0">
              <a:solidFill>
                <a:srgbClr val="412878"/>
              </a:solidFill>
              <a:latin typeface="AQA Chevin Pro Light" pitchFamily="34" charset="0"/>
            </a:endParaRPr>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sz="quarter" idx="12"/>
          </p:nvPr>
        </p:nvSpPr>
        <p:spPr>
          <a:xfrm>
            <a:off x="539200" y="1488532"/>
            <a:ext cx="8046000" cy="4406400"/>
          </a:xfrm>
        </p:spPr>
        <p:txBody>
          <a:bodyPr/>
          <a:lstStyle/>
          <a:p>
            <a:pPr marL="0" indent="0">
              <a:buNone/>
            </a:pPr>
            <a:r>
              <a:rPr lang="en-GB" sz="2000" dirty="0" err="1" smtClean="0"/>
              <a:t>Ofqual</a:t>
            </a:r>
            <a:r>
              <a:rPr lang="en-GB" sz="2000" dirty="0" smtClean="0"/>
              <a:t> introduced further procedural changes for 2017 relating to the Extended review of marking service:</a:t>
            </a:r>
          </a:p>
          <a:p>
            <a:pPr marL="0" indent="0">
              <a:buNone/>
            </a:pPr>
            <a:endParaRPr lang="en-GB" sz="2000" dirty="0" smtClean="0"/>
          </a:p>
          <a:p>
            <a:r>
              <a:rPr lang="en-GB" sz="2000" dirty="0" smtClean="0"/>
              <a:t>The service is listed as ‘Cohort concern’</a:t>
            </a:r>
          </a:p>
          <a:p>
            <a:endParaRPr lang="en-GB" sz="2000" dirty="0"/>
          </a:p>
          <a:p>
            <a:r>
              <a:rPr lang="en-GB" sz="2000" dirty="0" smtClean="0"/>
              <a:t>Grade protection has been removed by </a:t>
            </a:r>
            <a:r>
              <a:rPr lang="en-GB" sz="2000" dirty="0" err="1" smtClean="0"/>
              <a:t>Ofqual</a:t>
            </a:r>
            <a:r>
              <a:rPr lang="en-GB" sz="2000" dirty="0" smtClean="0"/>
              <a:t>. This means </a:t>
            </a:r>
            <a:r>
              <a:rPr lang="en-GB" sz="2000" b="1" dirty="0" smtClean="0"/>
              <a:t>grades can go down </a:t>
            </a:r>
            <a:r>
              <a:rPr lang="en-GB" sz="2000" dirty="0" smtClean="0"/>
              <a:t>when scripts are reviewed</a:t>
            </a:r>
          </a:p>
          <a:p>
            <a:pPr lvl="1"/>
            <a:endParaRPr lang="en-GB" sz="2000" dirty="0"/>
          </a:p>
          <a:p>
            <a:r>
              <a:rPr lang="en-GB" sz="2000" dirty="0" smtClean="0"/>
              <a:t>Head of centre will have to endorse the application, ensuring students are aware of the possibility of downward mark change</a:t>
            </a:r>
          </a:p>
          <a:p>
            <a:endParaRPr lang="en-GB" sz="2000" dirty="0" smtClean="0"/>
          </a:p>
          <a:p>
            <a:r>
              <a:rPr lang="en-GB" sz="2000" dirty="0" smtClean="0"/>
              <a:t>Must be a full cohort review – we can‘t limit this service to those students who accept the new risk.</a:t>
            </a:r>
          </a:p>
          <a:p>
            <a:pPr marL="0" indent="0">
              <a:buNone/>
            </a:pPr>
            <a:endParaRPr lang="en-GB" sz="2000" dirty="0" smtClean="0"/>
          </a:p>
          <a:p>
            <a:endParaRPr lang="en-GB" sz="2000" dirty="0" smtClean="0"/>
          </a:p>
        </p:txBody>
      </p:sp>
      <p:sp>
        <p:nvSpPr>
          <p:cNvPr id="5" name="Slide Number Placeholder 4"/>
          <p:cNvSpPr>
            <a:spLocks noGrp="1"/>
          </p:cNvSpPr>
          <p:nvPr>
            <p:ph type="sldNum" sz="quarter" idx="4294967295"/>
          </p:nvPr>
        </p:nvSpPr>
        <p:spPr>
          <a:xfrm>
            <a:off x="540000" y="6437723"/>
            <a:ext cx="698205" cy="365125"/>
          </a:xfrm>
          <a:prstGeom prst="rect">
            <a:avLst/>
          </a:prstGeom>
        </p:spPr>
        <p:txBody>
          <a:bodyPr/>
          <a:lstStyle/>
          <a:p>
            <a:fld id="{9D4704D4-DAEA-4D4A-A9DC-4373E3AC7101}" type="slidenum">
              <a:rPr lang="en-GB" smtClean="0">
                <a:solidFill>
                  <a:srgbClr val="4B4B4B">
                    <a:tint val="75000"/>
                  </a:srgbClr>
                </a:solidFill>
              </a:rPr>
              <a:pPr/>
              <a:t>39</a:t>
            </a:fld>
            <a:endParaRPr lang="en-GB" dirty="0">
              <a:solidFill>
                <a:srgbClr val="4B4B4B">
                  <a:tint val="75000"/>
                </a:srgbClr>
              </a:solidFill>
            </a:endParaRPr>
          </a:p>
        </p:txBody>
      </p:sp>
    </p:spTree>
    <p:extLst>
      <p:ext uri="{BB962C8B-B14F-4D97-AF65-F5344CB8AC3E}">
        <p14:creationId xmlns:p14="http://schemas.microsoft.com/office/powerpoint/2010/main" val="71358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latin typeface="AQA Chevin Pro Light" pitchFamily="34" charset="0"/>
              </a:rPr>
              <a:t>Introduction</a:t>
            </a:r>
            <a:endParaRPr lang="en-GB" sz="3200" dirty="0"/>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4" name="Content Placeholder 3"/>
          <p:cNvSpPr>
            <a:spLocks noGrp="1"/>
          </p:cNvSpPr>
          <p:nvPr>
            <p:ph idx="1"/>
          </p:nvPr>
        </p:nvSpPr>
        <p:spPr>
          <a:xfrm>
            <a:off x="467544" y="1124744"/>
            <a:ext cx="8045200" cy="4406804"/>
          </a:xfrm>
        </p:spPr>
        <p:txBody>
          <a:bodyPr/>
          <a:lstStyle/>
          <a:p>
            <a:pPr marL="0" indent="0">
              <a:lnSpc>
                <a:spcPct val="100000"/>
              </a:lnSpc>
              <a:buNone/>
            </a:pPr>
            <a:r>
              <a:rPr lang="en-GB" sz="2400" dirty="0" smtClean="0">
                <a:latin typeface="AQA Chevin Pro Light" pitchFamily="34" charset="0"/>
              </a:rPr>
              <a:t>Underlying principles of the AS/A-level </a:t>
            </a:r>
            <a:r>
              <a:rPr lang="en-GB" sz="2400" dirty="0">
                <a:latin typeface="AQA Chevin Pro Light" pitchFamily="34" charset="0"/>
              </a:rPr>
              <a:t>English Language and </a:t>
            </a:r>
            <a:r>
              <a:rPr lang="en-GB" sz="2400" dirty="0" smtClean="0">
                <a:latin typeface="AQA Chevin Pro Light" pitchFamily="34" charset="0"/>
              </a:rPr>
              <a:t>Literature specification</a:t>
            </a:r>
            <a:endParaRPr lang="en-GB" sz="2400" dirty="0"/>
          </a:p>
          <a:p>
            <a:endParaRPr lang="en-GB" dirty="0"/>
          </a:p>
        </p:txBody>
      </p:sp>
    </p:spTree>
    <p:extLst>
      <p:ext uri="{BB962C8B-B14F-4D97-AF65-F5344CB8AC3E}">
        <p14:creationId xmlns:p14="http://schemas.microsoft.com/office/powerpoint/2010/main" val="1722600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5200" cy="431181"/>
          </a:xfrm>
        </p:spPr>
        <p:txBody>
          <a:bodyPr/>
          <a:lstStyle/>
          <a:p>
            <a:r>
              <a:rPr lang="en-US" sz="3200" dirty="0">
                <a:solidFill>
                  <a:srgbClr val="412878"/>
                </a:solidFill>
                <a:latin typeface="AQA Chevin Pro Light" panose="020F0303030000060003" pitchFamily="34" charset="0"/>
              </a:rPr>
              <a:t>N</a:t>
            </a:r>
            <a:r>
              <a:rPr lang="en-US" sz="3200" dirty="0" smtClean="0">
                <a:solidFill>
                  <a:srgbClr val="412878"/>
                </a:solidFill>
                <a:latin typeface="AQA Chevin Pro Light" panose="020F0303030000060003" pitchFamily="34" charset="0"/>
              </a:rPr>
              <a:t>on-exam assessment (NEA): </a:t>
            </a:r>
            <a:br>
              <a:rPr lang="en-US" sz="3200" dirty="0" smtClean="0">
                <a:solidFill>
                  <a:srgbClr val="412878"/>
                </a:solidFill>
                <a:latin typeface="AQA Chevin Pro Light" panose="020F0303030000060003" pitchFamily="34" charset="0"/>
              </a:rPr>
            </a:br>
            <a:r>
              <a:rPr lang="en-US" sz="3200" dirty="0" smtClean="0">
                <a:solidFill>
                  <a:srgbClr val="412878"/>
                </a:solidFill>
                <a:latin typeface="AQA Chevin Pro Light" panose="020F0303030000060003" pitchFamily="34" charset="0"/>
              </a:rPr>
              <a:t>what to do if your marks are adjusted</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buNone/>
            </a:pPr>
            <a:r>
              <a:rPr lang="en-GB" sz="2000" dirty="0"/>
              <a:t>If your marks are </a:t>
            </a:r>
            <a:r>
              <a:rPr lang="en-GB" sz="2000" dirty="0" smtClean="0"/>
              <a:t>adjusted we advise that you take the following steps:</a:t>
            </a:r>
          </a:p>
          <a:p>
            <a:pPr marL="0" indent="0">
              <a:buNone/>
            </a:pPr>
            <a:r>
              <a:rPr lang="en-GB" sz="2000" dirty="0"/>
              <a:t> </a:t>
            </a:r>
          </a:p>
          <a:p>
            <a:r>
              <a:rPr lang="en-GB" sz="2000" dirty="0"/>
              <a:t>Carefully consider the comments on the moderation feedback form. </a:t>
            </a:r>
            <a:r>
              <a:rPr lang="en-GB" sz="2000" dirty="0" smtClean="0"/>
              <a:t>(If </a:t>
            </a:r>
            <a:r>
              <a:rPr lang="en-GB" sz="2000" dirty="0"/>
              <a:t>you do not receive the feedback email </a:t>
            </a:r>
            <a:r>
              <a:rPr lang="en-GB" sz="2000" u="sng" dirty="0" smtClean="0">
                <a:hlinkClick r:id="rId3"/>
              </a:rPr>
              <a:t>courseworkadmin@aqa.org.uk</a:t>
            </a:r>
            <a:r>
              <a:rPr lang="en-GB" sz="2000" dirty="0" smtClean="0"/>
              <a:t>)</a:t>
            </a:r>
            <a:endParaRPr lang="en-GB" sz="2000" dirty="0"/>
          </a:p>
          <a:p>
            <a:pPr marL="0" indent="0">
              <a:buNone/>
            </a:pPr>
            <a:r>
              <a:rPr lang="en-GB" sz="2000" dirty="0"/>
              <a:t> </a:t>
            </a:r>
          </a:p>
          <a:p>
            <a:r>
              <a:rPr lang="en-GB" sz="2000" dirty="0" smtClean="0"/>
              <a:t>Look </a:t>
            </a:r>
            <a:r>
              <a:rPr lang="en-GB" sz="2000" dirty="0"/>
              <a:t>again at the marks you provided for the sample of work which has been moderated. This sample </a:t>
            </a:r>
            <a:r>
              <a:rPr lang="en-GB" sz="2000" dirty="0" smtClean="0"/>
              <a:t>will have been </a:t>
            </a:r>
            <a:r>
              <a:rPr lang="en-GB" sz="2000" dirty="0"/>
              <a:t>returned to you and should be scrutinised against the comments on the form. </a:t>
            </a:r>
          </a:p>
          <a:p>
            <a:endParaRPr lang="en-GB" sz="2000" dirty="0"/>
          </a:p>
          <a:p>
            <a:r>
              <a:rPr lang="en-GB" sz="2000" dirty="0"/>
              <a:t>If </a:t>
            </a:r>
            <a:r>
              <a:rPr lang="en-GB" sz="2000" dirty="0" smtClean="0"/>
              <a:t>you ultimately </a:t>
            </a:r>
            <a:r>
              <a:rPr lang="en-GB" sz="2000" dirty="0"/>
              <a:t>wish to challenge the adjustment applied, then this can only be done through the post- results </a:t>
            </a:r>
            <a:r>
              <a:rPr lang="en-GB" sz="2000" dirty="0" smtClean="0"/>
              <a:t>services</a:t>
            </a:r>
            <a:r>
              <a:rPr lang="en-GB" sz="2000" dirty="0"/>
              <a:t> </a:t>
            </a:r>
            <a:r>
              <a:rPr lang="en-GB" sz="2000" dirty="0" smtClean="0"/>
              <a:t>(Service 3 moderation review)</a:t>
            </a:r>
          </a:p>
          <a:p>
            <a:endParaRPr lang="en-GB" sz="2000" dirty="0"/>
          </a:p>
          <a:p>
            <a:r>
              <a:rPr lang="en-GB" sz="2000" dirty="0" smtClean="0"/>
              <a:t>It’s only available to whole subjects, not individual students </a:t>
            </a:r>
          </a:p>
          <a:p>
            <a:pPr marL="0" indent="0">
              <a:buNone/>
            </a:pPr>
            <a:endParaRPr lang="en-GB" sz="2000" dirty="0" smtClean="0"/>
          </a:p>
          <a:p>
            <a:r>
              <a:rPr lang="en-GB" sz="2000" dirty="0" smtClean="0"/>
              <a:t>It takes up to 35 calendar days</a:t>
            </a:r>
            <a:endParaRPr lang="en-GB" sz="2000" dirty="0"/>
          </a:p>
          <a:p>
            <a:endParaRPr lang="en-GB" sz="2000" dirty="0"/>
          </a:p>
          <a:p>
            <a:pPr marL="0" indent="0">
              <a:buNone/>
            </a:pPr>
            <a:r>
              <a:rPr lang="en-GB" sz="2000" dirty="0"/>
              <a:t> </a:t>
            </a:r>
          </a:p>
          <a:p>
            <a:pPr>
              <a:spcAft>
                <a:spcPts val="600"/>
              </a:spcAft>
            </a:pPr>
            <a:endParaRPr lang="en-US" sz="2000" dirty="0" smtClean="0"/>
          </a:p>
          <a:p>
            <a:pPr marL="0" indent="0">
              <a:spcAft>
                <a:spcPts val="600"/>
              </a:spcAft>
              <a:buNone/>
            </a:pPr>
            <a:endParaRPr lang="en-US" sz="2000" dirty="0" smtClean="0"/>
          </a:p>
          <a:p>
            <a:pPr marL="457200" lvl="1" indent="0">
              <a:buNone/>
            </a:pPr>
            <a:endParaRPr lang="en-US" sz="2000" dirty="0"/>
          </a:p>
        </p:txBody>
      </p:sp>
    </p:spTree>
    <p:extLst>
      <p:ext uri="{BB962C8B-B14F-4D97-AF65-F5344CB8AC3E}">
        <p14:creationId xmlns:p14="http://schemas.microsoft.com/office/powerpoint/2010/main" val="367424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3" name="Title 2"/>
          <p:cNvSpPr>
            <a:spLocks noGrp="1"/>
          </p:cNvSpPr>
          <p:nvPr>
            <p:ph type="ctrTitle"/>
          </p:nvPr>
        </p:nvSpPr>
        <p:spPr/>
        <p:txBody>
          <a:bodyPr/>
          <a:lstStyle/>
          <a:p>
            <a:endParaRPr lang="en-GB" dirty="0"/>
          </a:p>
        </p:txBody>
      </p:sp>
    </p:spTree>
    <p:extLst>
      <p:ext uri="{BB962C8B-B14F-4D97-AF65-F5344CB8AC3E}">
        <p14:creationId xmlns:p14="http://schemas.microsoft.com/office/powerpoint/2010/main" val="380659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61515"/>
            <a:ext cx="8045200" cy="791221"/>
          </a:xfrm>
        </p:spPr>
        <p:txBody>
          <a:bodyPr/>
          <a:lstStyle/>
          <a:p>
            <a:r>
              <a:rPr lang="en-US" sz="3200" dirty="0" smtClean="0">
                <a:solidFill>
                  <a:srgbClr val="412878"/>
                </a:solidFill>
                <a:latin typeface="AQA Chevin Pro Light" panose="020F0303030000060003" pitchFamily="34" charset="0"/>
              </a:rPr>
              <a:t>AQA AS/A-level English Language and Literature is…</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buNone/>
            </a:pPr>
            <a:r>
              <a:rPr lang="en-GB" sz="2000" dirty="0"/>
              <a:t>A </a:t>
            </a:r>
            <a:r>
              <a:rPr lang="en-GB" sz="2000" b="1" dirty="0" smtClean="0"/>
              <a:t>holistic</a:t>
            </a:r>
            <a:r>
              <a:rPr lang="en-GB" sz="2000" dirty="0" smtClean="0"/>
              <a:t>, contemporary approach to the study of English</a:t>
            </a:r>
          </a:p>
          <a:p>
            <a:pPr marL="0" indent="0">
              <a:buNone/>
            </a:pPr>
            <a:endParaRPr lang="en-GB" sz="2000" dirty="0"/>
          </a:p>
          <a:p>
            <a:pPr marL="0" indent="0">
              <a:buNone/>
            </a:pPr>
            <a:r>
              <a:rPr lang="en-GB" sz="2000" dirty="0"/>
              <a:t>An </a:t>
            </a:r>
            <a:r>
              <a:rPr lang="en-GB" sz="2000" b="1" dirty="0"/>
              <a:t>integrated</a:t>
            </a:r>
            <a:r>
              <a:rPr lang="en-GB" sz="2000" dirty="0"/>
              <a:t> subject - two strands ‘language’ and ‘literature’ are pulled </a:t>
            </a:r>
            <a:r>
              <a:rPr lang="en-GB" sz="2000" dirty="0" smtClean="0"/>
              <a:t>together/interwoven</a:t>
            </a:r>
          </a:p>
          <a:p>
            <a:pPr marL="0" indent="0">
              <a:buNone/>
            </a:pPr>
            <a:endParaRPr lang="en-GB" sz="2000" dirty="0"/>
          </a:p>
          <a:p>
            <a:pPr marL="0" indent="0">
              <a:buNone/>
            </a:pPr>
            <a:r>
              <a:rPr lang="en-GB" sz="2000" dirty="0"/>
              <a:t>Informed by </a:t>
            </a:r>
            <a:r>
              <a:rPr lang="en-GB" sz="2000" dirty="0" smtClean="0"/>
              <a:t>academic field </a:t>
            </a:r>
            <a:r>
              <a:rPr lang="en-GB" sz="2000" dirty="0"/>
              <a:t>of </a:t>
            </a:r>
            <a:r>
              <a:rPr lang="en-GB" sz="2000" b="1" dirty="0" smtClean="0"/>
              <a:t>Stylistics</a:t>
            </a:r>
          </a:p>
          <a:p>
            <a:pPr marL="0" indent="0">
              <a:buNone/>
            </a:pPr>
            <a:endParaRPr lang="en-GB" sz="2000" dirty="0"/>
          </a:p>
          <a:p>
            <a:pPr marL="0" indent="0">
              <a:buNone/>
            </a:pPr>
            <a:r>
              <a:rPr lang="en-GB" sz="2000" b="1" dirty="0"/>
              <a:t>Coherent</a:t>
            </a:r>
            <a:r>
              <a:rPr lang="en-GB" sz="2000" dirty="0"/>
              <a:t> – there’s a thread running through the spec which is embedded in the key concepts</a:t>
            </a:r>
            <a:r>
              <a:rPr lang="en-GB" sz="2000" dirty="0" smtClean="0"/>
              <a:t>:</a:t>
            </a:r>
          </a:p>
          <a:p>
            <a:r>
              <a:rPr lang="en-GB" sz="2000" b="1" dirty="0" smtClean="0"/>
              <a:t>Genre</a:t>
            </a:r>
          </a:p>
          <a:p>
            <a:r>
              <a:rPr lang="en-GB" sz="2000" b="1" dirty="0" smtClean="0"/>
              <a:t>Narrative</a:t>
            </a:r>
          </a:p>
          <a:p>
            <a:r>
              <a:rPr lang="en-GB" sz="2000" b="1" dirty="0" smtClean="0"/>
              <a:t>Representation</a:t>
            </a:r>
          </a:p>
          <a:p>
            <a:r>
              <a:rPr lang="en-GB" sz="2000" b="1" dirty="0" smtClean="0"/>
              <a:t>Register</a:t>
            </a:r>
          </a:p>
          <a:p>
            <a:r>
              <a:rPr lang="en-GB" sz="2000" b="1" dirty="0" smtClean="0"/>
              <a:t>Point </a:t>
            </a:r>
            <a:r>
              <a:rPr lang="en-GB" sz="2000" b="1" dirty="0"/>
              <a:t>of </a:t>
            </a:r>
            <a:r>
              <a:rPr lang="en-GB" sz="2000" b="1" dirty="0" smtClean="0"/>
              <a:t>view</a:t>
            </a:r>
          </a:p>
          <a:p>
            <a:r>
              <a:rPr lang="en-GB" sz="2000" b="1" dirty="0" smtClean="0"/>
              <a:t>Characterisation</a:t>
            </a:r>
          </a:p>
          <a:p>
            <a:r>
              <a:rPr lang="en-GB" sz="2000" b="1" u="sng" dirty="0" smtClean="0"/>
              <a:t>Literariness</a:t>
            </a:r>
            <a:endParaRPr lang="en-GB" sz="2000" u="sng" dirty="0"/>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spTree>
    <p:extLst>
      <p:ext uri="{BB962C8B-B14F-4D97-AF65-F5344CB8AC3E}">
        <p14:creationId xmlns:p14="http://schemas.microsoft.com/office/powerpoint/2010/main" val="2311862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5200" cy="431181"/>
          </a:xfrm>
        </p:spPr>
        <p:txBody>
          <a:bodyPr/>
          <a:lstStyle/>
          <a:p>
            <a:r>
              <a:rPr lang="en-US" sz="3200" dirty="0" smtClean="0">
                <a:solidFill>
                  <a:srgbClr val="412878"/>
                </a:solidFill>
                <a:latin typeface="AQA Chevin Pro Light" panose="020F0303030000060003" pitchFamily="34" charset="0"/>
              </a:rPr>
              <a:t>AQA AS/A-level English Language and Literature believes that…</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a:lnSpc>
                <a:spcPct val="150000"/>
              </a:lnSpc>
            </a:pPr>
            <a:r>
              <a:rPr lang="en-GB" sz="2000" dirty="0"/>
              <a:t>the best form </a:t>
            </a:r>
            <a:r>
              <a:rPr lang="en-GB" sz="2000" dirty="0" smtClean="0"/>
              <a:t>of literary </a:t>
            </a:r>
            <a:r>
              <a:rPr lang="en-GB" sz="2000" dirty="0"/>
              <a:t>criticism is grounded in </a:t>
            </a:r>
            <a:r>
              <a:rPr lang="en-GB" sz="2000" b="1" dirty="0"/>
              <a:t>linguistics</a:t>
            </a:r>
            <a:r>
              <a:rPr lang="en-GB" sz="2000" dirty="0"/>
              <a:t> </a:t>
            </a:r>
          </a:p>
          <a:p>
            <a:pPr>
              <a:lnSpc>
                <a:spcPct val="150000"/>
              </a:lnSpc>
            </a:pPr>
            <a:r>
              <a:rPr lang="en-GB" sz="2000" dirty="0"/>
              <a:t>the best analyses are rooted in the </a:t>
            </a:r>
            <a:r>
              <a:rPr lang="en-GB" sz="2000" b="1" dirty="0"/>
              <a:t>language</a:t>
            </a:r>
            <a:r>
              <a:rPr lang="en-GB" sz="2000" dirty="0"/>
              <a:t> of the text, are </a:t>
            </a:r>
            <a:r>
              <a:rPr lang="en-GB" sz="2000" b="1" dirty="0"/>
              <a:t>focused</a:t>
            </a:r>
            <a:r>
              <a:rPr lang="en-GB" sz="2000" dirty="0"/>
              <a:t> and </a:t>
            </a:r>
            <a:r>
              <a:rPr lang="en-GB" sz="2000" b="1" dirty="0"/>
              <a:t>systematic</a:t>
            </a:r>
            <a:endParaRPr lang="en-GB" sz="2000" dirty="0"/>
          </a:p>
          <a:p>
            <a:pPr>
              <a:lnSpc>
                <a:spcPct val="150000"/>
              </a:lnSpc>
            </a:pPr>
            <a:r>
              <a:rPr lang="en-GB" sz="2000" dirty="0"/>
              <a:t>invites students to learn a </a:t>
            </a:r>
            <a:r>
              <a:rPr lang="en-GB" sz="2000" b="1" dirty="0"/>
              <a:t>range of terminology</a:t>
            </a:r>
            <a:endParaRPr lang="en-GB" sz="2000" dirty="0"/>
          </a:p>
          <a:p>
            <a:pPr>
              <a:lnSpc>
                <a:spcPct val="150000"/>
              </a:lnSpc>
            </a:pPr>
            <a:r>
              <a:rPr lang="en-GB" sz="2000" dirty="0"/>
              <a:t>rewards students for </a:t>
            </a:r>
            <a:r>
              <a:rPr lang="en-GB" sz="2000" b="1" dirty="0"/>
              <a:t>precision</a:t>
            </a:r>
          </a:p>
          <a:p>
            <a:pPr>
              <a:lnSpc>
                <a:spcPct val="150000"/>
              </a:lnSpc>
            </a:pPr>
            <a:r>
              <a:rPr lang="en-GB" sz="2000" dirty="0"/>
              <a:t>there’s </a:t>
            </a:r>
            <a:r>
              <a:rPr lang="en-GB" sz="2000" b="1" dirty="0"/>
              <a:t>no hierarchy </a:t>
            </a:r>
            <a:r>
              <a:rPr lang="en-GB" sz="2000" dirty="0"/>
              <a:t>of language levels</a:t>
            </a:r>
          </a:p>
          <a:p>
            <a:pPr marL="0" indent="0">
              <a:spcAft>
                <a:spcPts val="600"/>
              </a:spcAft>
              <a:buNone/>
            </a:pPr>
            <a:endParaRPr lang="en-US" sz="2000" dirty="0" smtClean="0"/>
          </a:p>
          <a:p>
            <a:pPr marL="0" indent="0">
              <a:spcAft>
                <a:spcPts val="600"/>
              </a:spcAft>
              <a:buNone/>
            </a:pPr>
            <a:r>
              <a:rPr lang="en-GB" sz="2000" b="1" dirty="0" smtClean="0"/>
              <a:t>Discussion activity:</a:t>
            </a:r>
            <a:r>
              <a:rPr lang="en-GB" sz="2000" b="1" u="sng" dirty="0" smtClean="0"/>
              <a:t> </a:t>
            </a:r>
          </a:p>
          <a:p>
            <a:pPr marL="0" indent="0">
              <a:spcAft>
                <a:spcPts val="600"/>
              </a:spcAft>
              <a:buNone/>
            </a:pPr>
            <a:r>
              <a:rPr lang="en-GB" sz="2000" dirty="0" smtClean="0"/>
              <a:t>Can you identify </a:t>
            </a:r>
            <a:r>
              <a:rPr lang="en-GB" sz="2000" dirty="0"/>
              <a:t>something </a:t>
            </a:r>
            <a:r>
              <a:rPr lang="en-GB" sz="2000" dirty="0" smtClean="0"/>
              <a:t>you’ve </a:t>
            </a:r>
            <a:r>
              <a:rPr lang="en-GB" sz="2000" dirty="0"/>
              <a:t>done in </a:t>
            </a:r>
            <a:r>
              <a:rPr lang="en-GB" sz="2000" dirty="0" smtClean="0"/>
              <a:t>your teaching </a:t>
            </a:r>
            <a:r>
              <a:rPr lang="en-GB" sz="2000" dirty="0"/>
              <a:t>that reinforces this </a:t>
            </a:r>
            <a:r>
              <a:rPr lang="en-GB" sz="2000" dirty="0" smtClean="0"/>
              <a:t>ethos?</a:t>
            </a:r>
            <a:endParaRPr lang="en-US" sz="2000" dirty="0" smtClean="0"/>
          </a:p>
          <a:p>
            <a:pPr marL="457200" lvl="1" indent="0">
              <a:buNone/>
            </a:pPr>
            <a:endParaRPr lang="en-US" dirty="0"/>
          </a:p>
        </p:txBody>
      </p:sp>
    </p:spTree>
    <p:extLst>
      <p:ext uri="{BB962C8B-B14F-4D97-AF65-F5344CB8AC3E}">
        <p14:creationId xmlns:p14="http://schemas.microsoft.com/office/powerpoint/2010/main" val="263456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Link to AOs</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40000" y="1331662"/>
            <a:ext cx="8045200" cy="4905649"/>
          </a:xfrm>
        </p:spPr>
        <p:txBody>
          <a:bodyPr/>
          <a:lstStyle/>
          <a:p>
            <a:pPr marL="0" indent="0">
              <a:spcAft>
                <a:spcPts val="600"/>
              </a:spcAft>
              <a:buNone/>
            </a:pPr>
            <a:r>
              <a:rPr lang="en-US" sz="2400" dirty="0" smtClean="0"/>
              <a:t>These underlying principles are inherent in the assessment objectives</a:t>
            </a:r>
          </a:p>
          <a:p>
            <a:pPr marL="0" indent="0">
              <a:spcAft>
                <a:spcPts val="600"/>
              </a:spcAft>
              <a:buNone/>
            </a:pPr>
            <a:endParaRPr lang="en-US" sz="2400" dirty="0"/>
          </a:p>
          <a:p>
            <a:pPr marL="0" indent="0">
              <a:spcAft>
                <a:spcPts val="600"/>
              </a:spcAft>
              <a:buNone/>
            </a:pPr>
            <a:endParaRPr lang="en-US" dirty="0" smtClean="0"/>
          </a:p>
          <a:p>
            <a:pPr marL="0" indent="0">
              <a:spcAft>
                <a:spcPts val="600"/>
              </a:spcAft>
              <a:buNone/>
            </a:pPr>
            <a:endParaRPr lang="en-US" dirty="0"/>
          </a:p>
          <a:p>
            <a:pPr marL="0" indent="0">
              <a:spcAft>
                <a:spcPts val="600"/>
              </a:spcAft>
              <a:buNone/>
            </a:pPr>
            <a:endParaRPr lang="en-US" dirty="0" smtClean="0"/>
          </a:p>
          <a:p>
            <a:pPr marL="0" indent="0">
              <a:spcAft>
                <a:spcPts val="600"/>
              </a:spcAft>
              <a:buNone/>
            </a:pPr>
            <a:endParaRPr lang="en-US" dirty="0"/>
          </a:p>
          <a:p>
            <a:pPr marL="0" indent="0">
              <a:spcAft>
                <a:spcPts val="600"/>
              </a:spcAft>
              <a:buNone/>
            </a:pPr>
            <a:endParaRPr lang="en-US" dirty="0" smtClean="0"/>
          </a:p>
          <a:p>
            <a:pPr marL="0" indent="0">
              <a:spcAft>
                <a:spcPts val="600"/>
              </a:spcAft>
              <a:buNone/>
            </a:pPr>
            <a:endParaRPr lang="en-US" dirty="0"/>
          </a:p>
          <a:p>
            <a:pPr marL="0" indent="0">
              <a:spcAft>
                <a:spcPts val="600"/>
              </a:spcAft>
              <a:buNone/>
            </a:pPr>
            <a:endParaRPr lang="en-US" dirty="0" smtClean="0"/>
          </a:p>
          <a:p>
            <a:pPr marL="0" indent="0">
              <a:spcAft>
                <a:spcPts val="600"/>
              </a:spcAft>
              <a:buNone/>
            </a:pPr>
            <a:endParaRPr lang="en-US" dirty="0"/>
          </a:p>
          <a:p>
            <a:pPr marL="0" indent="0">
              <a:spcAft>
                <a:spcPts val="600"/>
              </a:spcAft>
              <a:buNone/>
            </a:pPr>
            <a:r>
              <a:rPr lang="en-US" b="1" dirty="0" smtClean="0"/>
              <a:t>AO1 and AO2 are equally-weighted at A-level</a:t>
            </a:r>
          </a:p>
          <a:p>
            <a:pPr marL="0" indent="0">
              <a:spcAft>
                <a:spcPts val="600"/>
              </a:spcAft>
              <a:buNone/>
            </a:pPr>
            <a:r>
              <a:rPr lang="en-US" b="1" dirty="0" smtClean="0"/>
              <a:t>Combined carry 56% of the marks for the qualification</a:t>
            </a:r>
          </a:p>
        </p:txBody>
      </p:sp>
      <p:graphicFrame>
        <p:nvGraphicFramePr>
          <p:cNvPr id="5" name="Table 4"/>
          <p:cNvGraphicFramePr>
            <a:graphicFrameLocks noGrp="1"/>
          </p:cNvGraphicFramePr>
          <p:nvPr>
            <p:extLst>
              <p:ext uri="{D42A27DB-BD31-4B8C-83A1-F6EECF244321}">
                <p14:modId xmlns:p14="http://schemas.microsoft.com/office/powerpoint/2010/main" val="264499408"/>
              </p:ext>
            </p:extLst>
          </p:nvPr>
        </p:nvGraphicFramePr>
        <p:xfrm>
          <a:off x="323528" y="1916832"/>
          <a:ext cx="8136904" cy="3267828"/>
        </p:xfrm>
        <a:graphic>
          <a:graphicData uri="http://schemas.openxmlformats.org/drawingml/2006/table">
            <a:tbl>
              <a:tblPr firstRow="1" bandRow="1">
                <a:tableStyleId>{5C22544A-7EE6-4342-B048-85BDC9FD1C3A}</a:tableStyleId>
              </a:tblPr>
              <a:tblGrid>
                <a:gridCol w="936104"/>
                <a:gridCol w="3375060"/>
                <a:gridCol w="3825740"/>
              </a:tblGrid>
              <a:tr h="616068">
                <a:tc>
                  <a:txBody>
                    <a:bodyPr/>
                    <a:lstStyle/>
                    <a:p>
                      <a:pPr algn="ctr"/>
                      <a:r>
                        <a:rPr lang="en-GB" dirty="0" smtClean="0"/>
                        <a:t>AO </a:t>
                      </a:r>
                      <a:endParaRPr lang="en-GB" dirty="0"/>
                    </a:p>
                  </a:txBody>
                  <a:tcPr anchor="ctr">
                    <a:solidFill>
                      <a:srgbClr val="6464A0"/>
                    </a:solidFill>
                  </a:tcPr>
                </a:tc>
                <a:tc>
                  <a:txBody>
                    <a:bodyPr/>
                    <a:lstStyle/>
                    <a:p>
                      <a:pPr algn="ctr"/>
                      <a:r>
                        <a:rPr lang="en-GB" dirty="0" smtClean="0"/>
                        <a:t>Description</a:t>
                      </a:r>
                      <a:endParaRPr lang="en-GB" dirty="0"/>
                    </a:p>
                  </a:txBody>
                  <a:tcPr anchor="ctr">
                    <a:solidFill>
                      <a:srgbClr val="6464A0"/>
                    </a:solidFill>
                  </a:tcPr>
                </a:tc>
                <a:tc>
                  <a:txBody>
                    <a:bodyPr/>
                    <a:lstStyle/>
                    <a:p>
                      <a:pPr algn="ctr"/>
                      <a:endParaRPr lang="en-GB" dirty="0"/>
                    </a:p>
                  </a:txBody>
                  <a:tcPr anchor="ctr">
                    <a:solidFill>
                      <a:srgbClr val="6464A0"/>
                    </a:solidFill>
                  </a:tcPr>
                </a:tc>
              </a:tr>
              <a:tr h="1672186">
                <a:tc>
                  <a:txBody>
                    <a:bodyPr/>
                    <a:lstStyle/>
                    <a:p>
                      <a:pPr algn="ctr"/>
                      <a:r>
                        <a:rPr lang="en-GB" dirty="0" smtClean="0"/>
                        <a:t>AO1</a:t>
                      </a:r>
                      <a:endParaRPr lang="en-GB" dirty="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Apply concepts and methods from integrated linguistic and literary study as appropriate, using associated terminology and coherent written expression</a:t>
                      </a:r>
                      <a:endParaRPr lang="en-GB" b="0" i="0" dirty="0" smtClean="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Ability to </a:t>
                      </a:r>
                      <a:r>
                        <a:rPr lang="en-GB" sz="1800" b="1" i="0" kern="1200" dirty="0" smtClean="0">
                          <a:solidFill>
                            <a:schemeClr val="dk1"/>
                          </a:solidFill>
                          <a:effectLst/>
                          <a:latin typeface="+mn-lt"/>
                          <a:ea typeface="+mn-ea"/>
                          <a:cs typeface="+mn-cs"/>
                        </a:rPr>
                        <a:t>describe</a:t>
                      </a:r>
                      <a:r>
                        <a:rPr lang="en-GB" sz="1800" b="0" i="0" kern="1200" dirty="0" smtClean="0">
                          <a:solidFill>
                            <a:schemeClr val="dk1"/>
                          </a:solidFill>
                          <a:effectLst/>
                          <a:latin typeface="+mn-lt"/>
                          <a:ea typeface="+mn-ea"/>
                          <a:cs typeface="+mn-cs"/>
                        </a:rPr>
                        <a:t> language features using terminology accurately, explore texts in a systematic way</a:t>
                      </a:r>
                    </a:p>
                    <a:p>
                      <a:pPr marL="0" marR="0" indent="0" algn="l" defTabSz="457200" rtl="0" eaLnBrk="1" fontAlgn="auto" latinLnBrk="0" hangingPunct="1">
                        <a:lnSpc>
                          <a:spcPct val="100000"/>
                        </a:lnSpc>
                        <a:spcBef>
                          <a:spcPts val="0"/>
                        </a:spcBef>
                        <a:spcAft>
                          <a:spcPts val="0"/>
                        </a:spcAft>
                        <a:buClrTx/>
                        <a:buSzTx/>
                        <a:buFontTx/>
                        <a:buNone/>
                        <a:tabLst/>
                        <a:defRPr/>
                      </a:pPr>
                      <a:endParaRPr lang="en-GB" b="0" i="0" dirty="0" smtClean="0"/>
                    </a:p>
                  </a:txBody>
                  <a:tcPr anchor="ctr">
                    <a:solidFill>
                      <a:srgbClr val="6464A0">
                        <a:alpha val="25000"/>
                      </a:srgbClr>
                    </a:solidFill>
                  </a:tcPr>
                </a:tc>
              </a:tr>
              <a:tr h="880098">
                <a:tc>
                  <a:txBody>
                    <a:bodyPr/>
                    <a:lstStyle/>
                    <a:p>
                      <a:pPr algn="ctr"/>
                      <a:r>
                        <a:rPr lang="en-GB" dirty="0" smtClean="0"/>
                        <a:t>AO2</a:t>
                      </a:r>
                      <a:endParaRPr lang="en-GB" dirty="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Analyse ways in which meanings are shaped in texts</a:t>
                      </a:r>
                      <a:endParaRPr lang="en-GB" b="0" i="0" dirty="0" smtClean="0"/>
                    </a:p>
                  </a:txBody>
                  <a:tcPr anchor="ctr">
                    <a:solidFill>
                      <a:srgbClr val="6464A0">
                        <a:alpha val="2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Ability to </a:t>
                      </a:r>
                      <a:r>
                        <a:rPr lang="en-GB" sz="1800" b="1" dirty="0" smtClean="0"/>
                        <a:t>explain</a:t>
                      </a:r>
                      <a:r>
                        <a:rPr lang="en-GB" sz="1800" dirty="0" smtClean="0"/>
                        <a:t> </a:t>
                      </a:r>
                      <a:r>
                        <a:rPr lang="en-GB" sz="1800" b="1" dirty="0" smtClean="0"/>
                        <a:t>how</a:t>
                      </a:r>
                      <a:r>
                        <a:rPr lang="en-GB" sz="1800" dirty="0" smtClean="0"/>
                        <a:t> the features identified contribute to a sense of meaning – interpretation</a:t>
                      </a:r>
                      <a:endParaRPr lang="en-GB" b="0" i="0" dirty="0" smtClean="0"/>
                    </a:p>
                  </a:txBody>
                  <a:tcPr anchor="ctr">
                    <a:solidFill>
                      <a:srgbClr val="6464A0">
                        <a:alpha val="25000"/>
                      </a:srgbClr>
                    </a:solidFill>
                  </a:tcPr>
                </a:tc>
              </a:tr>
            </a:tbl>
          </a:graphicData>
        </a:graphic>
      </p:graphicFrame>
    </p:spTree>
    <p:extLst>
      <p:ext uri="{BB962C8B-B14F-4D97-AF65-F5344CB8AC3E}">
        <p14:creationId xmlns:p14="http://schemas.microsoft.com/office/powerpoint/2010/main" val="3548415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5200" cy="431181"/>
          </a:xfrm>
        </p:spPr>
        <p:txBody>
          <a:bodyPr/>
          <a:lstStyle/>
          <a:p>
            <a:r>
              <a:rPr lang="en-US" sz="3200" dirty="0" smtClean="0">
                <a:solidFill>
                  <a:srgbClr val="412878"/>
                </a:solidFill>
                <a:latin typeface="AQA Chevin Pro Light" panose="020F0303030000060003" pitchFamily="34" charset="0"/>
              </a:rPr>
              <a:t>AS-level English Language and Literature Paper 1 Section A Imagined Worlds</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467544" y="1340768"/>
            <a:ext cx="8045200" cy="1440159"/>
          </a:xfrm>
        </p:spPr>
        <p:txBody>
          <a:bodyPr/>
          <a:lstStyle/>
          <a:p>
            <a:pPr marL="0" indent="0">
              <a:lnSpc>
                <a:spcPct val="100000"/>
              </a:lnSpc>
              <a:buNone/>
            </a:pPr>
            <a:r>
              <a:rPr lang="en-US" sz="2400" dirty="0" smtClean="0"/>
              <a:t> </a:t>
            </a:r>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775" t="39007" r="21065" b="21082"/>
          <a:stretch/>
        </p:blipFill>
        <p:spPr bwMode="auto">
          <a:xfrm>
            <a:off x="0" y="2996952"/>
            <a:ext cx="8856984" cy="338437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83457" y="1211875"/>
            <a:ext cx="8064896" cy="1631216"/>
          </a:xfrm>
          <a:prstGeom prst="rect">
            <a:avLst/>
          </a:prstGeom>
        </p:spPr>
        <p:txBody>
          <a:bodyPr wrap="square">
            <a:spAutoFit/>
          </a:bodyPr>
          <a:lstStyle/>
          <a:p>
            <a:r>
              <a:rPr lang="en-GB" sz="2000" dirty="0">
                <a:solidFill>
                  <a:schemeClr val="bg1"/>
                </a:solidFill>
              </a:rPr>
              <a:t>T</a:t>
            </a:r>
            <a:r>
              <a:rPr lang="en-GB" sz="2000" dirty="0" smtClean="0">
                <a:solidFill>
                  <a:schemeClr val="bg1"/>
                </a:solidFill>
              </a:rPr>
              <a:t>he </a:t>
            </a:r>
            <a:r>
              <a:rPr lang="en-GB" sz="2000" dirty="0">
                <a:solidFill>
                  <a:schemeClr val="bg1"/>
                </a:solidFill>
              </a:rPr>
              <a:t>graphs </a:t>
            </a:r>
            <a:r>
              <a:rPr lang="en-GB" sz="2000" dirty="0" smtClean="0">
                <a:solidFill>
                  <a:schemeClr val="bg1"/>
                </a:solidFill>
              </a:rPr>
              <a:t>below show </a:t>
            </a:r>
            <a:r>
              <a:rPr lang="en-GB" sz="2000" dirty="0">
                <a:solidFill>
                  <a:schemeClr val="bg1"/>
                </a:solidFill>
              </a:rPr>
              <a:t>how students performed on AO1 compared to AO2 on </a:t>
            </a:r>
            <a:r>
              <a:rPr lang="en-GB" sz="2000" dirty="0" smtClean="0">
                <a:solidFill>
                  <a:schemeClr val="bg1"/>
                </a:solidFill>
              </a:rPr>
              <a:t>June 2016 AS-level Paper </a:t>
            </a:r>
            <a:r>
              <a:rPr lang="en-GB" sz="2000" dirty="0">
                <a:solidFill>
                  <a:schemeClr val="bg1"/>
                </a:solidFill>
              </a:rPr>
              <a:t>1 Section A Q3 </a:t>
            </a:r>
            <a:r>
              <a:rPr lang="en-GB" sz="2000" i="1" dirty="0" smtClean="0">
                <a:solidFill>
                  <a:schemeClr val="bg1"/>
                </a:solidFill>
              </a:rPr>
              <a:t>A </a:t>
            </a:r>
            <a:r>
              <a:rPr lang="en-GB" sz="2000" i="1" dirty="0">
                <a:solidFill>
                  <a:schemeClr val="bg1"/>
                </a:solidFill>
              </a:rPr>
              <a:t>Handmaid’s </a:t>
            </a:r>
            <a:r>
              <a:rPr lang="en-GB" sz="2000" i="1" dirty="0" smtClean="0">
                <a:solidFill>
                  <a:schemeClr val="bg1"/>
                </a:solidFill>
              </a:rPr>
              <a:t>Tale</a:t>
            </a:r>
          </a:p>
          <a:p>
            <a:endParaRPr lang="en-GB" sz="2000" i="1" dirty="0">
              <a:solidFill>
                <a:schemeClr val="bg1"/>
              </a:solidFill>
            </a:endParaRPr>
          </a:p>
          <a:p>
            <a:r>
              <a:rPr lang="en-GB" sz="2000" dirty="0" smtClean="0">
                <a:solidFill>
                  <a:schemeClr val="bg1"/>
                </a:solidFill>
              </a:rPr>
              <a:t>Look </a:t>
            </a:r>
            <a:r>
              <a:rPr lang="en-GB" sz="2000" dirty="0">
                <a:solidFill>
                  <a:schemeClr val="bg1"/>
                </a:solidFill>
              </a:rPr>
              <a:t>at both graphs. What can you deduce about </a:t>
            </a:r>
            <a:r>
              <a:rPr lang="en-GB" sz="2000" dirty="0" smtClean="0">
                <a:solidFill>
                  <a:schemeClr val="bg1"/>
                </a:solidFill>
              </a:rPr>
              <a:t>students</a:t>
            </a:r>
            <a:r>
              <a:rPr lang="en-GB" sz="2000" dirty="0">
                <a:solidFill>
                  <a:schemeClr val="bg1"/>
                </a:solidFill>
              </a:rPr>
              <a:t>’ performance </a:t>
            </a:r>
            <a:r>
              <a:rPr lang="en-GB" sz="2000" dirty="0" smtClean="0">
                <a:solidFill>
                  <a:schemeClr val="bg1"/>
                </a:solidFill>
              </a:rPr>
              <a:t>on </a:t>
            </a:r>
            <a:r>
              <a:rPr lang="en-GB" sz="2000" dirty="0">
                <a:solidFill>
                  <a:schemeClr val="bg1"/>
                </a:solidFill>
              </a:rPr>
              <a:t>this question?  What </a:t>
            </a:r>
            <a:r>
              <a:rPr lang="en-GB" sz="2000" dirty="0" smtClean="0">
                <a:solidFill>
                  <a:schemeClr val="bg1"/>
                </a:solidFill>
              </a:rPr>
              <a:t>might these graphs </a:t>
            </a:r>
            <a:r>
              <a:rPr lang="en-GB" sz="2000" dirty="0">
                <a:solidFill>
                  <a:schemeClr val="bg1"/>
                </a:solidFill>
              </a:rPr>
              <a:t>tell us?</a:t>
            </a:r>
            <a:endParaRPr lang="en-GB" sz="2000" i="1" dirty="0">
              <a:solidFill>
                <a:schemeClr val="bg1"/>
              </a:solidFill>
            </a:endParaRPr>
          </a:p>
        </p:txBody>
      </p:sp>
    </p:spTree>
    <p:extLst>
      <p:ext uri="{BB962C8B-B14F-4D97-AF65-F5344CB8AC3E}">
        <p14:creationId xmlns:p14="http://schemas.microsoft.com/office/powerpoint/2010/main" val="3816034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5200" cy="431181"/>
          </a:xfrm>
        </p:spPr>
        <p:txBody>
          <a:bodyPr/>
          <a:lstStyle/>
          <a:p>
            <a:r>
              <a:rPr lang="en-US" sz="3200" dirty="0" smtClean="0">
                <a:solidFill>
                  <a:srgbClr val="412878"/>
                </a:solidFill>
                <a:latin typeface="AQA Chevin Pro Light" panose="020F0303030000060003" pitchFamily="34" charset="0"/>
              </a:rPr>
              <a:t>AS-level English Language and Literature Paper 1 Section A Imagined Worlds</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467544" y="1340768"/>
            <a:ext cx="8045200" cy="1440159"/>
          </a:xfrm>
        </p:spPr>
        <p:txBody>
          <a:bodyPr/>
          <a:lstStyle/>
          <a:p>
            <a:pPr marL="0" indent="0">
              <a:lnSpc>
                <a:spcPct val="100000"/>
              </a:lnSpc>
              <a:buNone/>
            </a:pPr>
            <a:r>
              <a:rPr lang="en-US" sz="2400" dirty="0" smtClean="0"/>
              <a:t> </a:t>
            </a:r>
          </a:p>
          <a:p>
            <a:pPr>
              <a:spcAft>
                <a:spcPts val="600"/>
              </a:spcAft>
            </a:pPr>
            <a:endParaRPr lang="en-US" sz="2400" dirty="0" smtClean="0"/>
          </a:p>
          <a:p>
            <a:pPr marL="0" indent="0">
              <a:spcAft>
                <a:spcPts val="600"/>
              </a:spcAft>
              <a:buNone/>
            </a:pPr>
            <a:endParaRPr lang="en-US" dirty="0" smtClean="0"/>
          </a:p>
          <a:p>
            <a:pPr marL="457200" lvl="1" indent="0">
              <a:buNone/>
            </a:pPr>
            <a:endParaRPr lang="en-US" dirty="0"/>
          </a:p>
        </p:txBody>
      </p:sp>
      <p:grpSp>
        <p:nvGrpSpPr>
          <p:cNvPr id="6" name="Group 5"/>
          <p:cNvGrpSpPr/>
          <p:nvPr/>
        </p:nvGrpSpPr>
        <p:grpSpPr>
          <a:xfrm>
            <a:off x="179512" y="980728"/>
            <a:ext cx="8856984" cy="3018972"/>
            <a:chOff x="179512" y="980728"/>
            <a:chExt cx="8856984" cy="3018972"/>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1775" t="41134" r="21065" b="23263"/>
            <a:stretch/>
          </p:blipFill>
          <p:spPr bwMode="auto">
            <a:xfrm>
              <a:off x="179512" y="980728"/>
              <a:ext cx="8856984" cy="3018972"/>
            </a:xfrm>
            <a:prstGeom prst="rect">
              <a:avLst/>
            </a:prstGeom>
            <a:ln>
              <a:noFill/>
            </a:ln>
            <a:extLst>
              <a:ext uri="{53640926-AAD7-44D8-BBD7-CCE9431645EC}">
                <a14:shadowObscured xmlns:a14="http://schemas.microsoft.com/office/drawing/2010/main"/>
              </a:ext>
            </a:extLst>
          </p:spPr>
        </p:pic>
        <p:sp>
          <p:nvSpPr>
            <p:cNvPr id="8" name="Oval 7"/>
            <p:cNvSpPr/>
            <p:nvPr/>
          </p:nvSpPr>
          <p:spPr>
            <a:xfrm>
              <a:off x="2123728" y="1268760"/>
              <a:ext cx="435610" cy="936104"/>
            </a:xfrm>
            <a:prstGeom prst="ellipse">
              <a:avLst/>
            </a:prstGeom>
            <a:noFill/>
            <a:ln>
              <a:solidFill>
                <a:srgbClr val="412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Oval 8"/>
            <p:cNvSpPr/>
            <p:nvPr/>
          </p:nvSpPr>
          <p:spPr>
            <a:xfrm>
              <a:off x="3249879" y="3356992"/>
              <a:ext cx="1316675" cy="311785"/>
            </a:xfrm>
            <a:prstGeom prst="ellipse">
              <a:avLst/>
            </a:prstGeom>
            <a:noFill/>
            <a:ln>
              <a:solidFill>
                <a:srgbClr val="4128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10" name="Table 9"/>
          <p:cNvGraphicFramePr>
            <a:graphicFrameLocks noGrp="1"/>
          </p:cNvGraphicFramePr>
          <p:nvPr>
            <p:extLst>
              <p:ext uri="{D42A27DB-BD31-4B8C-83A1-F6EECF244321}">
                <p14:modId xmlns:p14="http://schemas.microsoft.com/office/powerpoint/2010/main" val="2157684428"/>
              </p:ext>
            </p:extLst>
          </p:nvPr>
        </p:nvGraphicFramePr>
        <p:xfrm>
          <a:off x="180964" y="3933056"/>
          <a:ext cx="8496945" cy="2383536"/>
        </p:xfrm>
        <a:graphic>
          <a:graphicData uri="http://schemas.openxmlformats.org/drawingml/2006/table">
            <a:tbl>
              <a:tblPr firstRow="1" firstCol="1" bandRow="1">
                <a:tableStyleId>{5C22544A-7EE6-4342-B048-85BDC9FD1C3A}</a:tableStyleId>
              </a:tblPr>
              <a:tblGrid>
                <a:gridCol w="3166900"/>
                <a:gridCol w="720080"/>
                <a:gridCol w="864096"/>
                <a:gridCol w="792088"/>
                <a:gridCol w="2953781"/>
              </a:tblGrid>
              <a:tr h="648072">
                <a:tc>
                  <a:txBody>
                    <a:bodyPr/>
                    <a:lstStyle/>
                    <a:p>
                      <a:pPr>
                        <a:lnSpc>
                          <a:spcPct val="115000"/>
                        </a:lnSpc>
                        <a:spcAft>
                          <a:spcPts val="0"/>
                        </a:spcAft>
                      </a:pPr>
                      <a:r>
                        <a:rPr lang="en-GB" sz="1800" dirty="0" smtClean="0">
                          <a:solidFill>
                            <a:schemeClr val="tx1"/>
                          </a:solidFill>
                          <a:effectLst/>
                          <a:latin typeface="AQA Chevin Pro DemiBold" pitchFamily="34" charset="0"/>
                        </a:rPr>
                        <a:t>Q3</a:t>
                      </a:r>
                      <a:endParaRPr lang="en-GB" sz="2800" dirty="0">
                        <a:solidFill>
                          <a:schemeClr val="tx1"/>
                        </a:solidFill>
                        <a:effectLst/>
                        <a:latin typeface="AQA Chevin Pro DemiBold" pitchFamily="34" charset="0"/>
                      </a:endParaRPr>
                    </a:p>
                    <a:p>
                      <a:pPr>
                        <a:lnSpc>
                          <a:spcPct val="115000"/>
                        </a:lnSpc>
                        <a:spcAft>
                          <a:spcPts val="0"/>
                        </a:spcAft>
                      </a:pPr>
                      <a:r>
                        <a:rPr lang="en-GB" sz="2800" dirty="0">
                          <a:solidFill>
                            <a:schemeClr val="tx1"/>
                          </a:solidFill>
                          <a:effectLst/>
                          <a:latin typeface="AQA Chevin Pro DemiBold" pitchFamily="34" charset="0"/>
                        </a:rPr>
                        <a:t> </a:t>
                      </a:r>
                      <a:endParaRPr lang="en-GB" sz="2800" dirty="0">
                        <a:solidFill>
                          <a:schemeClr val="tx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878"/>
                    </a:solidFill>
                  </a:tcPr>
                </a:tc>
                <a:tc>
                  <a:txBody>
                    <a:bodyPr/>
                    <a:lstStyle/>
                    <a:p>
                      <a:pPr>
                        <a:lnSpc>
                          <a:spcPct val="115000"/>
                        </a:lnSpc>
                        <a:spcAft>
                          <a:spcPts val="0"/>
                        </a:spcAft>
                      </a:pPr>
                      <a:r>
                        <a:rPr lang="en-GB" sz="1800" dirty="0">
                          <a:solidFill>
                            <a:schemeClr val="tx1"/>
                          </a:solidFill>
                          <a:effectLst/>
                          <a:latin typeface="AQA Chevin Pro DemiBold" pitchFamily="34" charset="0"/>
                        </a:rPr>
                        <a:t>Max</a:t>
                      </a:r>
                      <a:endParaRPr lang="en-GB" sz="2800" dirty="0">
                        <a:solidFill>
                          <a:schemeClr val="tx1"/>
                        </a:solidFill>
                        <a:effectLst/>
                        <a:latin typeface="AQA Chevin Pro DemiBold" pitchFamily="34" charset="0"/>
                      </a:endParaRPr>
                    </a:p>
                    <a:p>
                      <a:pPr>
                        <a:lnSpc>
                          <a:spcPct val="115000"/>
                        </a:lnSpc>
                        <a:spcAft>
                          <a:spcPts val="0"/>
                        </a:spcAft>
                      </a:pPr>
                      <a:r>
                        <a:rPr lang="en-GB" sz="1800" dirty="0">
                          <a:solidFill>
                            <a:schemeClr val="tx1"/>
                          </a:solidFill>
                          <a:effectLst/>
                          <a:latin typeface="AQA Chevin Pro DemiBold" pitchFamily="34" charset="0"/>
                        </a:rPr>
                        <a:t>Mark</a:t>
                      </a:r>
                      <a:endParaRPr lang="en-GB" sz="2800" dirty="0">
                        <a:solidFill>
                          <a:schemeClr val="tx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878"/>
                    </a:solidFill>
                  </a:tcPr>
                </a:tc>
                <a:tc>
                  <a:txBody>
                    <a:bodyPr/>
                    <a:lstStyle/>
                    <a:p>
                      <a:pPr>
                        <a:lnSpc>
                          <a:spcPct val="115000"/>
                        </a:lnSpc>
                        <a:spcAft>
                          <a:spcPts val="0"/>
                        </a:spcAft>
                      </a:pPr>
                      <a:r>
                        <a:rPr lang="en-GB" sz="1800" dirty="0" err="1">
                          <a:solidFill>
                            <a:schemeClr val="tx1"/>
                          </a:solidFill>
                          <a:effectLst/>
                          <a:latin typeface="AQA Chevin Pro DemiBold" pitchFamily="34" charset="0"/>
                        </a:rPr>
                        <a:t>Cands</a:t>
                      </a:r>
                      <a:endParaRPr lang="en-GB" sz="2800" dirty="0">
                        <a:solidFill>
                          <a:schemeClr val="tx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878"/>
                    </a:solidFill>
                  </a:tcPr>
                </a:tc>
                <a:tc>
                  <a:txBody>
                    <a:bodyPr/>
                    <a:lstStyle/>
                    <a:p>
                      <a:pPr>
                        <a:lnSpc>
                          <a:spcPct val="115000"/>
                        </a:lnSpc>
                        <a:spcAft>
                          <a:spcPts val="0"/>
                        </a:spcAft>
                      </a:pPr>
                      <a:r>
                        <a:rPr lang="en-GB" sz="1800">
                          <a:solidFill>
                            <a:schemeClr val="tx1"/>
                          </a:solidFill>
                          <a:effectLst/>
                          <a:latin typeface="AQA Chevin Pro DemiBold" pitchFamily="34" charset="0"/>
                        </a:rPr>
                        <a:t>Mean</a:t>
                      </a:r>
                      <a:endParaRPr lang="en-GB" sz="2800">
                        <a:solidFill>
                          <a:schemeClr val="tx1"/>
                        </a:solidFill>
                        <a:effectLst/>
                        <a:latin typeface="AQA Chevin Pro DemiBold" pitchFamily="34" charset="0"/>
                      </a:endParaRPr>
                    </a:p>
                    <a:p>
                      <a:pPr>
                        <a:lnSpc>
                          <a:spcPct val="115000"/>
                        </a:lnSpc>
                        <a:spcAft>
                          <a:spcPts val="0"/>
                        </a:spcAft>
                      </a:pPr>
                      <a:r>
                        <a:rPr lang="en-GB" sz="2800">
                          <a:solidFill>
                            <a:schemeClr val="tx1"/>
                          </a:solidFill>
                          <a:effectLst/>
                          <a:latin typeface="AQA Chevin Pro DemiBold" pitchFamily="34" charset="0"/>
                        </a:rPr>
                        <a:t> </a:t>
                      </a:r>
                      <a:endParaRPr lang="en-GB" sz="2800">
                        <a:solidFill>
                          <a:schemeClr val="tx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878"/>
                    </a:solidFill>
                  </a:tcPr>
                </a:tc>
                <a:tc>
                  <a:txBody>
                    <a:bodyPr/>
                    <a:lstStyle/>
                    <a:p>
                      <a:pPr>
                        <a:lnSpc>
                          <a:spcPct val="115000"/>
                        </a:lnSpc>
                        <a:spcAft>
                          <a:spcPts val="0"/>
                        </a:spcAft>
                      </a:pPr>
                      <a:r>
                        <a:rPr lang="en-GB" sz="2000" dirty="0" smtClean="0">
                          <a:solidFill>
                            <a:schemeClr val="tx1"/>
                          </a:solidFill>
                          <a:effectLst/>
                          <a:latin typeface="AQA Chevin Pro DemiBold" pitchFamily="34" charset="0"/>
                          <a:ea typeface="Calibri"/>
                          <a:cs typeface="Times New Roman"/>
                        </a:rPr>
                        <a:t>What this means?</a:t>
                      </a:r>
                      <a:endParaRPr lang="en-GB" sz="2000" dirty="0">
                        <a:solidFill>
                          <a:schemeClr val="tx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878"/>
                    </a:solidFill>
                  </a:tcPr>
                </a:tc>
              </a:tr>
              <a:tr h="494173">
                <a:tc>
                  <a:txBody>
                    <a:bodyPr/>
                    <a:lstStyle/>
                    <a:p>
                      <a:pPr>
                        <a:lnSpc>
                          <a:spcPct val="115000"/>
                        </a:lnSpc>
                        <a:spcAft>
                          <a:spcPts val="0"/>
                        </a:spcAft>
                      </a:pPr>
                      <a:r>
                        <a:rPr lang="en-GB" sz="1800" dirty="0" smtClean="0">
                          <a:solidFill>
                            <a:srgbClr val="412878"/>
                          </a:solidFill>
                          <a:effectLst/>
                          <a:latin typeface="AQA Chevin Pro DemiBold" pitchFamily="34" charset="0"/>
                        </a:rPr>
                        <a:t>AO1 apply concepts and methods … using terminology (description)</a:t>
                      </a:r>
                      <a:endParaRPr lang="en-GB" sz="2800" dirty="0">
                        <a:solidFill>
                          <a:srgbClr val="412878"/>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8E1"/>
                    </a:solidFill>
                  </a:tcPr>
                </a:tc>
                <a:tc>
                  <a:txBody>
                    <a:bodyPr/>
                    <a:lstStyle/>
                    <a:p>
                      <a:pPr>
                        <a:lnSpc>
                          <a:spcPct val="115000"/>
                        </a:lnSpc>
                        <a:spcAft>
                          <a:spcPts val="0"/>
                        </a:spcAft>
                      </a:pPr>
                      <a:r>
                        <a:rPr lang="en-GB" sz="1800">
                          <a:solidFill>
                            <a:schemeClr val="bg1"/>
                          </a:solidFill>
                          <a:effectLst/>
                          <a:latin typeface="AQA Chevin Pro DemiBold" pitchFamily="34" charset="0"/>
                        </a:rPr>
                        <a:t>20</a:t>
                      </a:r>
                      <a:endParaRPr lang="en-GB" sz="280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a:solidFill>
                            <a:schemeClr val="bg1"/>
                          </a:solidFill>
                          <a:effectLst/>
                          <a:latin typeface="AQA Chevin Pro DemiBold" pitchFamily="34" charset="0"/>
                        </a:rPr>
                        <a:t>2672</a:t>
                      </a:r>
                      <a:endParaRPr lang="en-GB" sz="280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dirty="0">
                          <a:solidFill>
                            <a:schemeClr val="bg1"/>
                          </a:solidFill>
                          <a:effectLst/>
                          <a:latin typeface="AQA Chevin Pro DemiBold" pitchFamily="34" charset="0"/>
                        </a:rPr>
                        <a:t>9.05</a:t>
                      </a:r>
                      <a:endParaRPr lang="en-GB" sz="2800" dirty="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kern="1200" dirty="0" smtClean="0">
                          <a:solidFill>
                            <a:schemeClr val="bg1"/>
                          </a:solidFill>
                          <a:effectLst/>
                          <a:latin typeface="+mn-lt"/>
                          <a:ea typeface="+mn-ea"/>
                          <a:cs typeface="+mn-cs"/>
                        </a:rPr>
                        <a:t>less than half the marks </a:t>
                      </a:r>
                      <a:endParaRPr lang="en-GB" sz="2800" dirty="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173">
                <a:tc>
                  <a:txBody>
                    <a:bodyPr/>
                    <a:lstStyle/>
                    <a:p>
                      <a:pPr>
                        <a:lnSpc>
                          <a:spcPct val="115000"/>
                        </a:lnSpc>
                        <a:spcAft>
                          <a:spcPts val="0"/>
                        </a:spcAft>
                      </a:pPr>
                      <a:r>
                        <a:rPr lang="en-GB" sz="1800" dirty="0" smtClean="0">
                          <a:solidFill>
                            <a:srgbClr val="412878"/>
                          </a:solidFill>
                          <a:effectLst/>
                          <a:latin typeface="AQA Chevin Pro DemiBold" pitchFamily="34" charset="0"/>
                        </a:rPr>
                        <a:t>AO2 analyse meanings (interpretation)</a:t>
                      </a:r>
                      <a:endParaRPr lang="en-GB" sz="2800" dirty="0">
                        <a:solidFill>
                          <a:srgbClr val="412878"/>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8E1"/>
                    </a:solidFill>
                  </a:tcPr>
                </a:tc>
                <a:tc>
                  <a:txBody>
                    <a:bodyPr/>
                    <a:lstStyle/>
                    <a:p>
                      <a:pPr>
                        <a:lnSpc>
                          <a:spcPct val="115000"/>
                        </a:lnSpc>
                        <a:spcAft>
                          <a:spcPts val="0"/>
                        </a:spcAft>
                      </a:pPr>
                      <a:r>
                        <a:rPr lang="en-GB" sz="1800">
                          <a:solidFill>
                            <a:schemeClr val="bg1"/>
                          </a:solidFill>
                          <a:effectLst/>
                          <a:latin typeface="AQA Chevin Pro DemiBold" pitchFamily="34" charset="0"/>
                        </a:rPr>
                        <a:t>15</a:t>
                      </a:r>
                      <a:endParaRPr lang="en-GB" sz="280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a:solidFill>
                            <a:schemeClr val="bg1"/>
                          </a:solidFill>
                          <a:effectLst/>
                          <a:latin typeface="AQA Chevin Pro DemiBold" pitchFamily="34" charset="0"/>
                        </a:rPr>
                        <a:t>2672</a:t>
                      </a:r>
                      <a:endParaRPr lang="en-GB" sz="280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dirty="0">
                          <a:solidFill>
                            <a:schemeClr val="bg1"/>
                          </a:solidFill>
                          <a:effectLst/>
                          <a:latin typeface="AQA Chevin Pro DemiBold" pitchFamily="34" charset="0"/>
                        </a:rPr>
                        <a:t>7.77</a:t>
                      </a:r>
                      <a:endParaRPr lang="en-GB" sz="2800" dirty="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800" kern="1200" dirty="0" smtClean="0">
                          <a:solidFill>
                            <a:schemeClr val="bg1"/>
                          </a:solidFill>
                          <a:effectLst/>
                          <a:latin typeface="+mn-lt"/>
                          <a:ea typeface="+mn-ea"/>
                          <a:cs typeface="+mn-cs"/>
                        </a:rPr>
                        <a:t>marginally above half marks</a:t>
                      </a:r>
                      <a:endParaRPr lang="en-GB" sz="2800" dirty="0">
                        <a:solidFill>
                          <a:schemeClr val="bg1"/>
                        </a:solidFill>
                        <a:effectLst/>
                        <a:latin typeface="AQA Chevin Pro DemiBold"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506809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a13f57d2-a43e-4c6a-916e-55d17d1ed420"/>
</p:tagLst>
</file>

<file path=ppt/theme/theme1.xml><?xml version="1.0" encoding="utf-8"?>
<a:theme xmlns:a="http://schemas.openxmlformats.org/drawingml/2006/main" name="11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19558</TotalTime>
  <Words>2643</Words>
  <Application>Microsoft Office PowerPoint</Application>
  <PresentationFormat>On-screen Show (4:3)</PresentationFormat>
  <Paragraphs>507</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11_AQA Presentation</vt:lpstr>
      <vt:lpstr>PowerPoint Presentation</vt:lpstr>
      <vt:lpstr>Aims </vt:lpstr>
      <vt:lpstr>Structure of the session</vt:lpstr>
      <vt:lpstr>Introduction</vt:lpstr>
      <vt:lpstr>AQA AS/A-level English Language and Literature is…</vt:lpstr>
      <vt:lpstr>AQA AS/A-level English Language and Literature believes that…</vt:lpstr>
      <vt:lpstr>Link to AOs</vt:lpstr>
      <vt:lpstr>AS-level English Language and Literature Paper 1 Section A Imagined Worlds</vt:lpstr>
      <vt:lpstr>AS-level English Language and Literature Paper 1 Section A Imagined Worlds</vt:lpstr>
      <vt:lpstr>Focusing on AO1</vt:lpstr>
      <vt:lpstr>Focusing on AO1</vt:lpstr>
      <vt:lpstr>Terminology and Transition </vt:lpstr>
      <vt:lpstr>Report on the exam</vt:lpstr>
      <vt:lpstr>Glossary of key terms and guide to methods of language analysis</vt:lpstr>
      <vt:lpstr>AO1 in action</vt:lpstr>
      <vt:lpstr>The Definite Article</vt:lpstr>
      <vt:lpstr>Building confidence with AO1</vt:lpstr>
      <vt:lpstr>Long term view: embedding AO1 early</vt:lpstr>
      <vt:lpstr>Terminology and transition round-up</vt:lpstr>
      <vt:lpstr>Textual intervention</vt:lpstr>
      <vt:lpstr>A-level: spec at a glance</vt:lpstr>
      <vt:lpstr>Writing about society: Textual intervention</vt:lpstr>
      <vt:lpstr>Textual intervention in action</vt:lpstr>
      <vt:lpstr>Textual intervention round-up</vt:lpstr>
      <vt:lpstr>Reflection and future planning</vt:lpstr>
      <vt:lpstr>Reflection and future planning</vt:lpstr>
      <vt:lpstr>Updates </vt:lpstr>
      <vt:lpstr>Summer 2017 results</vt:lpstr>
      <vt:lpstr>Results and post-results timeline</vt:lpstr>
      <vt:lpstr>Restricted release and results days</vt:lpstr>
      <vt:lpstr>Support available</vt:lpstr>
      <vt:lpstr>Enhanced Results Analysis (ERA)</vt:lpstr>
      <vt:lpstr>Post-results services</vt:lpstr>
      <vt:lpstr>Priority marking review (A-level only)</vt:lpstr>
      <vt:lpstr>Post results services – 2016 Ofqual changes</vt:lpstr>
      <vt:lpstr>Ofqual changes – what they mean</vt:lpstr>
      <vt:lpstr>Ofqual changes – what they mean</vt:lpstr>
      <vt:lpstr>Enquiries about results: student consent</vt:lpstr>
      <vt:lpstr>Extended review of marking</vt:lpstr>
      <vt:lpstr>Non-exam assessment (NEA):  what to do if your marks are adjusted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Hub School networks AS/A-level English Language and Literature (7706/7707)</dc:title>
  <dc:creator>AQA</dc:creator>
  <cp:lastPrinted>2017-06-06T10:44:02Z</cp:lastPrinted>
  <dcterms:created xsi:type="dcterms:W3CDTF">2016-05-05T10:59:10Z</dcterms:created>
  <dcterms:modified xsi:type="dcterms:W3CDTF">2019-09-10T09:17:55Z</dcterms:modified>
</cp:coreProperties>
</file>