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8"/>
  </p:notesMasterIdLst>
  <p:handoutMasterIdLst>
    <p:handoutMasterId r:id="rId59"/>
  </p:handoutMasterIdLst>
  <p:sldIdLst>
    <p:sldId id="263" r:id="rId2"/>
    <p:sldId id="276" r:id="rId3"/>
    <p:sldId id="371" r:id="rId4"/>
    <p:sldId id="402" r:id="rId5"/>
    <p:sldId id="340" r:id="rId6"/>
    <p:sldId id="448" r:id="rId7"/>
    <p:sldId id="414" r:id="rId8"/>
    <p:sldId id="365" r:id="rId9"/>
    <p:sldId id="417" r:id="rId10"/>
    <p:sldId id="419" r:id="rId11"/>
    <p:sldId id="404" r:id="rId12"/>
    <p:sldId id="411" r:id="rId13"/>
    <p:sldId id="412" r:id="rId14"/>
    <p:sldId id="413" r:id="rId15"/>
    <p:sldId id="416" r:id="rId16"/>
    <p:sldId id="407" r:id="rId17"/>
    <p:sldId id="420" r:id="rId18"/>
    <p:sldId id="422" r:id="rId19"/>
    <p:sldId id="423" r:id="rId20"/>
    <p:sldId id="424" r:id="rId21"/>
    <p:sldId id="429" r:id="rId22"/>
    <p:sldId id="377" r:id="rId23"/>
    <p:sldId id="408" r:id="rId24"/>
    <p:sldId id="428" r:id="rId25"/>
    <p:sldId id="426" r:id="rId26"/>
    <p:sldId id="427" r:id="rId27"/>
    <p:sldId id="425" r:id="rId28"/>
    <p:sldId id="430" r:id="rId29"/>
    <p:sldId id="431" r:id="rId30"/>
    <p:sldId id="333" r:id="rId31"/>
    <p:sldId id="366" r:id="rId32"/>
    <p:sldId id="367" r:id="rId33"/>
    <p:sldId id="382" r:id="rId34"/>
    <p:sldId id="436" r:id="rId35"/>
    <p:sldId id="350" r:id="rId36"/>
    <p:sldId id="433" r:id="rId37"/>
    <p:sldId id="434" r:id="rId38"/>
    <p:sldId id="385" r:id="rId39"/>
    <p:sldId id="435" r:id="rId40"/>
    <p:sldId id="386" r:id="rId41"/>
    <p:sldId id="342" r:id="rId42"/>
    <p:sldId id="439" r:id="rId43"/>
    <p:sldId id="437" r:id="rId44"/>
    <p:sldId id="438" r:id="rId45"/>
    <p:sldId id="440" r:id="rId46"/>
    <p:sldId id="390" r:id="rId47"/>
    <p:sldId id="391" r:id="rId48"/>
    <p:sldId id="392" r:id="rId49"/>
    <p:sldId id="441" r:id="rId50"/>
    <p:sldId id="343" r:id="rId51"/>
    <p:sldId id="293" r:id="rId52"/>
    <p:sldId id="446" r:id="rId53"/>
    <p:sldId id="447" r:id="rId54"/>
    <p:sldId id="335" r:id="rId55"/>
    <p:sldId id="292" r:id="rId56"/>
    <p:sldId id="354" r:id="rId57"/>
  </p:sldIdLst>
  <p:sldSz cx="9144000" cy="6858000" type="screen4x3"/>
  <p:notesSz cx="6794500" cy="9906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6D51A1"/>
    <a:srgbClr val="412878"/>
    <a:srgbClr val="DC7D28"/>
    <a:srgbClr val="FFCC99"/>
    <a:srgbClr val="C84B32"/>
    <a:srgbClr val="3273AF"/>
    <a:srgbClr val="783C2D"/>
    <a:srgbClr val="646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8645" autoAdjust="0"/>
  </p:normalViewPr>
  <p:slideViewPr>
    <p:cSldViewPr snapToGrid="0" snapToObjects="1" showGuides="1">
      <p:cViewPr>
        <p:scale>
          <a:sx n="66" d="100"/>
          <a:sy n="66" d="100"/>
        </p:scale>
        <p:origin x="-1008" y="-270"/>
      </p:cViewPr>
      <p:guideLst>
        <p:guide orient="horz" pos="2160"/>
        <p:guide pos="2878"/>
      </p:guideLst>
    </p:cSldViewPr>
  </p:slideViewPr>
  <p:notesTextViewPr>
    <p:cViewPr>
      <p:scale>
        <a:sx n="100" d="100"/>
        <a:sy n="100" d="100"/>
      </p:scale>
      <p:origin x="0" y="0"/>
    </p:cViewPr>
  </p:notesTextViewPr>
  <p:sorterViewPr>
    <p:cViewPr>
      <p:scale>
        <a:sx n="400" d="100"/>
        <a:sy n="400" d="100"/>
      </p:scale>
      <p:origin x="0" y="0"/>
    </p:cViewPr>
  </p:sorterViewPr>
  <p:notesViewPr>
    <p:cSldViewPr snapToGrid="0" snapToObjects="1">
      <p:cViewPr varScale="1">
        <p:scale>
          <a:sx n="54" d="100"/>
          <a:sy n="54" d="100"/>
        </p:scale>
        <p:origin x="-3114"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ADA457E0-B7E6-E24E-BA12-0ABEC3185120}" type="datetimeFigureOut">
              <a:rPr lang="en-US" smtClean="0"/>
              <a:t>10/5/2017</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538A8347-8DF1-B348-8F41-6E1345D82D34}" type="datetimeFigureOut">
              <a:rPr lang="en-US" smtClean="0"/>
              <a:t>10/5/2017</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289852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11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311629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23</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224130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27</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83171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30</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31</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32</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33</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37</a:t>
            </a:fld>
            <a:endParaRPr lang="en-US"/>
          </a:p>
        </p:txBody>
      </p:sp>
    </p:spTree>
    <p:extLst>
      <p:ext uri="{BB962C8B-B14F-4D97-AF65-F5344CB8AC3E}">
        <p14:creationId xmlns:p14="http://schemas.microsoft.com/office/powerpoint/2010/main" val="2431500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2664185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D3A5C70C-4F3D-A24C-BE6B-90E4410CB343}" type="slidenum">
              <a:rPr lang="en-US" smtClean="0"/>
              <a:t>39</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pPr/>
              <a:t>40</a:t>
            </a:fld>
            <a:endParaRPr lang="en-US"/>
          </a:p>
        </p:txBody>
      </p:sp>
    </p:spTree>
    <p:extLst>
      <p:ext uri="{BB962C8B-B14F-4D97-AF65-F5344CB8AC3E}">
        <p14:creationId xmlns:p14="http://schemas.microsoft.com/office/powerpoint/2010/main" val="389179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41</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42</a:t>
            </a:fld>
            <a:endParaRPr lang="en-US"/>
          </a:p>
        </p:txBody>
      </p:sp>
    </p:spTree>
    <p:extLst>
      <p:ext uri="{BB962C8B-B14F-4D97-AF65-F5344CB8AC3E}">
        <p14:creationId xmlns:p14="http://schemas.microsoft.com/office/powerpoint/2010/main" val="2500910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44</a:t>
            </a:fld>
            <a:endParaRPr lang="en-US"/>
          </a:p>
        </p:txBody>
      </p:sp>
    </p:spTree>
    <p:extLst>
      <p:ext uri="{BB962C8B-B14F-4D97-AF65-F5344CB8AC3E}">
        <p14:creationId xmlns:p14="http://schemas.microsoft.com/office/powerpoint/2010/main" val="1615989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45</a:t>
            </a:fld>
            <a:endParaRPr lang="en-US"/>
          </a:p>
        </p:txBody>
      </p:sp>
    </p:spTree>
    <p:extLst>
      <p:ext uri="{BB962C8B-B14F-4D97-AF65-F5344CB8AC3E}">
        <p14:creationId xmlns:p14="http://schemas.microsoft.com/office/powerpoint/2010/main" val="699406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46</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DBD521-5B76-5248-B37B-83F048267ACC}" type="slidenum">
              <a:rPr lang="en-GB" smtClean="0"/>
              <a:t>4</a:t>
            </a:fld>
            <a:endParaRPr lang="en-GB" dirty="0"/>
          </a:p>
        </p:txBody>
      </p:sp>
    </p:spTree>
    <p:extLst>
      <p:ext uri="{BB962C8B-B14F-4D97-AF65-F5344CB8AC3E}">
        <p14:creationId xmlns:p14="http://schemas.microsoft.com/office/powerpoint/2010/main" val="2908725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48</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49</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50</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51</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52</a:t>
            </a:fld>
            <a:endParaRPr lang="en-US"/>
          </a:p>
        </p:txBody>
      </p:sp>
    </p:spTree>
    <p:extLst>
      <p:ext uri="{BB962C8B-B14F-4D97-AF65-F5344CB8AC3E}">
        <p14:creationId xmlns:p14="http://schemas.microsoft.com/office/powerpoint/2010/main" val="1578501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54</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55</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0E2A0676-299B-498F-8086-134F79B94B6C}" type="slidenum">
              <a:rPr lang="en-GB" smtClean="0"/>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smtClean="0"/>
              <a:t>Copyright © AQA and its licensors. All rights reserved.</a:t>
            </a:r>
            <a:endParaRPr lang="en-US" dirty="0"/>
          </a:p>
        </p:txBody>
      </p:sp>
      <p:cxnSp>
        <p:nvCxnSpPr>
          <p:cNvPr id="10" name="Straight Connector 9"/>
          <p:cNvCxnSpPr/>
          <p:nvPr/>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t>x of x</a:t>
            </a:r>
          </a:p>
          <a:p>
            <a:r>
              <a:rPr lang="en-US" smtClean="0"/>
              <a:t>Version 3.0</a:t>
            </a:r>
            <a:endParaRPr lang="en-US" dirty="0"/>
          </a:p>
        </p:txBody>
      </p:sp>
      <p:pic>
        <p:nvPicPr>
          <p:cNvPr id="7" name="Picture 6" descr="AQA_New_logo_no_strapline_RGB_1.5cm_deep.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AQA_New_logo_no_strapline_RGB_1.5cm_deep.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t>x of x</a:t>
            </a:r>
          </a:p>
          <a:p>
            <a:r>
              <a:rPr lang="en-US" smtClean="0"/>
              <a:t>Version 3.0</a:t>
            </a:r>
            <a:endParaRPr lang="en-US" dirty="0"/>
          </a:p>
        </p:txBody>
      </p:sp>
      <p:pic>
        <p:nvPicPr>
          <p:cNvPr id="7" name="Picture 6" descr="AQA_New_logo_no_strapline_RGB_1.5cm_deep.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t>x of x 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smtClean="0"/>
              <a:t>x of x</a:t>
            </a:r>
          </a:p>
          <a:p>
            <a:r>
              <a:rPr lang="en-US"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t>x of x</a:t>
            </a:r>
          </a:p>
          <a:p>
            <a:r>
              <a:rPr lang="en-US" smtClean="0"/>
              <a:t>Version 3.0</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9" name="Rectangle 8"/>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Date Placeholder 3"/>
          <p:cNvSpPr>
            <a:spLocks noGrp="1"/>
          </p:cNvSpPr>
          <p:nvPr>
            <p:ph type="dt" sz="half" idx="11"/>
          </p:nvPr>
        </p:nvSpPr>
        <p:spPr/>
        <p:txBody>
          <a:bodyPr/>
          <a:lstStyle/>
          <a:p>
            <a:r>
              <a:rPr lang="en-US" smtClean="0"/>
              <a:t>x of x</a:t>
            </a:r>
          </a:p>
          <a:p>
            <a:r>
              <a:rPr lang="en-US" smtClean="0"/>
              <a:t>Version 3.0</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smtClean="0"/>
              <a:t>Copyright © AQA and its licensors. All rights reserved.</a:t>
            </a:r>
            <a:endParaRPr lang="en-US" dirty="0"/>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smtClean="0"/>
              <a:t>x of x</a:t>
            </a:r>
          </a:p>
          <a:p>
            <a:r>
              <a:rPr lang="en-US" smtClean="0"/>
              <a:t>Version 3.0</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smtClean="0"/>
              <a:t>Copyright © AQA and its licensors. All rights reserved.</a:t>
            </a:r>
            <a:endParaRPr lang="en-US" dirty="0"/>
          </a:p>
        </p:txBody>
      </p:sp>
      <p:sp>
        <p:nvSpPr>
          <p:cNvPr id="7" name="Date Placeholder 3"/>
          <p:cNvSpPr>
            <a:spLocks noGrp="1"/>
          </p:cNvSpPr>
          <p:nvPr>
            <p:ph type="dt" sz="half" idx="12"/>
          </p:nvPr>
        </p:nvSpPr>
        <p:spPr>
          <a:xfrm>
            <a:off x="540000" y="6458400"/>
            <a:ext cx="1339600" cy="365125"/>
          </a:xfrm>
        </p:spPr>
        <p:txBody>
          <a:bodyPr/>
          <a:lstStyle/>
          <a:p>
            <a:r>
              <a:rPr lang="en-US" smtClean="0"/>
              <a:t>x of x</a:t>
            </a:r>
          </a:p>
          <a:p>
            <a:r>
              <a:rPr lang="en-US" smtClean="0"/>
              <a:t>Version 3.0</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6" name="Rectangle 15"/>
          <p:cNvSpPr/>
          <p:nvPr/>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t>x of x</a:t>
            </a:r>
          </a:p>
          <a:p>
            <a:r>
              <a:rPr lang="en-US" smtClean="0"/>
              <a:t>Version 3.0</a:t>
            </a:r>
            <a:endParaRPr lang="en-US" dirty="0"/>
          </a:p>
        </p:txBody>
      </p:sp>
      <p:sp>
        <p:nvSpPr>
          <p:cNvPr id="2" name="Rectangle 1"/>
          <p:cNvSpPr/>
          <p:nvPr/>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0" name="Rectangle 9"/>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AQA_New_logo_no_strapline_RGB_1.5cm_deep.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t>x of x</a:t>
            </a:r>
          </a:p>
          <a:p>
            <a:r>
              <a:rPr lang="en-US" smtClean="0"/>
              <a:t>Version 3.0</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smtClean="0"/>
              <a:t>x of x </a:t>
            </a:r>
          </a:p>
          <a:p>
            <a:r>
              <a:rPr lang="en-US" smtClean="0"/>
              <a:t>Version 3.0</a:t>
            </a:r>
            <a:endParaRPr lang="en-US" dirty="0"/>
          </a:p>
        </p:txBody>
      </p:sp>
      <p:pic>
        <p:nvPicPr>
          <p:cNvPr id="8" name="Picture 7" descr="AQA_New_logo_20mm_no_strapline_RGB.png"/>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61" r:id="rId18"/>
    <p:sldLayoutId id="2147483666" r:id="rId19"/>
    <p:sldLayoutId id="2147483677" r:id="rId20"/>
    <p:sldLayoutId id="2147483668" r:id="rId21"/>
    <p:sldLayoutId id="2147483667" r:id="rId22"/>
    <p:sldLayoutId id="2147483665" r:id="rId23"/>
    <p:sldLayoutId id="2147483678" r:id="rId24"/>
    <p:sldLayoutId id="2147483669" r:id="rId25"/>
    <p:sldLayoutId id="2147483670" r:id="rId26"/>
    <p:sldLayoutId id="2147483671" r:id="rId27"/>
    <p:sldLayoutId id="2147483672" r:id="rId28"/>
    <p:sldLayoutId id="2147483674" r:id="rId29"/>
    <p:sldLayoutId id="2147483673" r:id="rId30"/>
    <p:sldLayoutId id="2147483675" r:id="rId31"/>
    <p:sldLayoutId id="2147483676" r:id="rId32"/>
    <p:sldLayoutId id="2147483698" r:id="rId33"/>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ags" Target="../tags/tag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3.xml"/><Relationship Id="rId1" Type="http://schemas.openxmlformats.org/officeDocument/2006/relationships/tags" Target="../tags/tag8.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3.xml"/><Relationship Id="rId1" Type="http://schemas.openxmlformats.org/officeDocument/2006/relationships/tags" Target="../tags/tag1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hyperlink" Target="http://www.aqa.org.uk/resources/english/as-and-a-level/english-language-and-literature-7706-7707/teach/textual-intervention"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3.xml"/><Relationship Id="rId1" Type="http://schemas.openxmlformats.org/officeDocument/2006/relationships/tags" Target="../tags/tag12.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3.xml"/><Relationship Id="rId1" Type="http://schemas.openxmlformats.org/officeDocument/2006/relationships/tags" Target="../tags/tag13.xml"/><Relationship Id="rId4" Type="http://schemas.openxmlformats.org/officeDocument/2006/relationships/hyperlink" Target="http://www.aqa.org.uk/7707"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3.xml"/><Relationship Id="rId1" Type="http://schemas.openxmlformats.org/officeDocument/2006/relationships/tags" Target="../tags/tag14.xml"/><Relationship Id="rId6" Type="http://schemas.openxmlformats.org/officeDocument/2006/relationships/hyperlink" Target="http://www.aqa.org.uk/cpd" TargetMode="External"/><Relationship Id="rId5" Type="http://schemas.openxmlformats.org/officeDocument/2006/relationships/hyperlink" Target="http://www.aqa.org.uk/log-in" TargetMode="External"/><Relationship Id="rId4" Type="http://schemas.openxmlformats.org/officeDocument/2006/relationships/hyperlink" Target="http://www.aqa.org.uk/7707"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3.xml"/><Relationship Id="rId1" Type="http://schemas.openxmlformats.org/officeDocument/2006/relationships/tags" Target="../tags/tag15.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3.xml"/><Relationship Id="rId1" Type="http://schemas.openxmlformats.org/officeDocument/2006/relationships/tags" Target="../tags/tag16.xml"/><Relationship Id="rId4" Type="http://schemas.openxmlformats.org/officeDocument/2006/relationships/hyperlink" Target="http://www.aqa.org.uk/7707"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3.jpeg"/><Relationship Id="rId2" Type="http://schemas.openxmlformats.org/officeDocument/2006/relationships/slideLayout" Target="../slideLayouts/slideLayout33.xml"/><Relationship Id="rId1" Type="http://schemas.openxmlformats.org/officeDocument/2006/relationships/tags" Target="../tags/tag17.xml"/><Relationship Id="rId6" Type="http://schemas.openxmlformats.org/officeDocument/2006/relationships/hyperlink" Target="http://www.aqa.org.uk/" TargetMode="External"/><Relationship Id="rId5" Type="http://schemas.openxmlformats.org/officeDocument/2006/relationships/hyperlink" Target="mailto:events@aqa.org.uk" TargetMode="External"/><Relationship Id="rId4" Type="http://schemas.openxmlformats.org/officeDocument/2006/relationships/hyperlink" Target="mailto:English-gce@aqa.org.uk"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qa.org.uk/"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8164053" cy="968675"/>
          </a:xfrm>
        </p:spPr>
        <p:txBody>
          <a:bodyPr/>
          <a:lstStyle/>
          <a:p>
            <a:pPr>
              <a:tabLst>
                <a:tab pos="0" algn="l"/>
              </a:tabLst>
            </a:pPr>
            <a:r>
              <a:rPr lang="en-US" dirty="0" smtClean="0">
                <a:latin typeface="AQA Chevin Pro Light" pitchFamily="34" charset="0"/>
              </a:rPr>
              <a:t>English Language and Literature</a:t>
            </a:r>
            <a:br>
              <a:rPr lang="en-US" dirty="0" smtClean="0">
                <a:latin typeface="AQA Chevin Pro Light" pitchFamily="34" charset="0"/>
              </a:rPr>
            </a:br>
            <a:r>
              <a:rPr lang="en-US" dirty="0" smtClean="0">
                <a:latin typeface="AQA Chevin Pro Light" pitchFamily="34" charset="0"/>
              </a:rPr>
              <a:t>Preparing to teach the new AS/A-</a:t>
            </a:r>
            <a:r>
              <a:rPr lang="en-US" dirty="0" smtClean="0">
                <a:solidFill>
                  <a:srgbClr val="412878"/>
                </a:solidFill>
                <a:latin typeface="AQA Chevin Pro Light" pitchFamily="34" charset="0"/>
              </a:rPr>
              <a:t>level</a:t>
            </a:r>
            <a:endParaRPr lang="en-US" dirty="0">
              <a:latin typeface="AQA Chevin Pro Light" pitchFamily="34" charset="0"/>
            </a:endParaRPr>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sz="quarter" idx="12"/>
          </p:nvPr>
        </p:nvSpPr>
        <p:spPr/>
        <p:txBody>
          <a:bodyPr/>
          <a:lstStyle/>
          <a:p>
            <a:r>
              <a:rPr lang="en-US" dirty="0" smtClean="0"/>
              <a:t>Summer 2015</a:t>
            </a:r>
            <a:endParaRPr lang="en-US" dirty="0"/>
          </a:p>
        </p:txBody>
      </p:sp>
      <p:sp>
        <p:nvSpPr>
          <p:cNvPr id="8" name="Date Placeholder 7"/>
          <p:cNvSpPr>
            <a:spLocks noGrp="1"/>
          </p:cNvSpPr>
          <p:nvPr>
            <p:ph type="dt" sz="half" idx="13"/>
          </p:nvPr>
        </p:nvSpPr>
        <p:spPr/>
        <p:txBody>
          <a:bodyPr/>
          <a:lstStyle/>
          <a:p>
            <a:r>
              <a:rPr lang="en-US" dirty="0" smtClean="0"/>
              <a:t>Slide 1</a:t>
            </a:r>
            <a:endParaRPr lang="en-US"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extLst>
      <p:ext uri="{BB962C8B-B14F-4D97-AF65-F5344CB8AC3E}">
        <p14:creationId xmlns:p14="http://schemas.microsoft.com/office/powerpoint/2010/main" val="18553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10</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9"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Imagined Worlds</a:t>
            </a:r>
            <a:endParaRPr lang="en-GB" sz="3200" dirty="0">
              <a:solidFill>
                <a:schemeClr val="tx2"/>
              </a:solidFill>
              <a:latin typeface="AQA Chevin Pro Light"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9" b="11228"/>
          <a:stretch/>
        </p:blipFill>
        <p:spPr bwMode="auto">
          <a:xfrm>
            <a:off x="-1" y="895691"/>
            <a:ext cx="9144001" cy="548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380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a:solidFill>
                  <a:schemeClr val="tx2"/>
                </a:solidFill>
                <a:latin typeface="AQA Chevin Pro Light" pitchFamily="34" charset="0"/>
              </a:rPr>
              <a:t>Imagined </a:t>
            </a:r>
            <a:r>
              <a:rPr lang="en-GB" sz="3200" dirty="0" smtClean="0">
                <a:solidFill>
                  <a:schemeClr val="tx2"/>
                </a:solidFill>
                <a:latin typeface="AQA Chevin Pro Light" pitchFamily="34" charset="0"/>
              </a:rPr>
              <a:t>Worlds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0433" y="1626756"/>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b="1" dirty="0">
                <a:cs typeface="Arial" charset="0"/>
              </a:rPr>
              <a:t>Imagined Worlds </a:t>
            </a:r>
            <a:r>
              <a:rPr lang="en-GB" sz="1800" dirty="0">
                <a:cs typeface="Arial" charset="0"/>
              </a:rPr>
              <a:t>– narratives that project a particular point of view </a:t>
            </a:r>
            <a:r>
              <a:rPr lang="en-GB" sz="1800" dirty="0" smtClean="0">
                <a:cs typeface="Arial" charset="0"/>
              </a:rPr>
              <a:t>and </a:t>
            </a:r>
            <a:r>
              <a:rPr lang="en-GB" sz="1800" dirty="0">
                <a:cs typeface="Arial" charset="0"/>
              </a:rPr>
              <a:t>present characters, times and places in striking </a:t>
            </a:r>
            <a:r>
              <a:rPr lang="en-GB" sz="1800" dirty="0" smtClean="0">
                <a:cs typeface="Arial" charset="0"/>
              </a:rPr>
              <a:t>ways: </a:t>
            </a:r>
            <a:endParaRPr lang="en-GB" sz="1800" dirty="0">
              <a:cs typeface="Arial" charset="0"/>
            </a:endParaRPr>
          </a:p>
          <a:p>
            <a:pPr marL="355600" indent="-355600">
              <a:buClr>
                <a:schemeClr val="tx1"/>
              </a:buClr>
              <a:buFont typeface="Arial" charset="0"/>
              <a:buChar char="•"/>
            </a:pPr>
            <a:endParaRPr lang="en-GB" sz="1800" dirty="0">
              <a:cs typeface="Arial" charset="0"/>
            </a:endParaRPr>
          </a:p>
          <a:p>
            <a:pPr marL="0" indent="0">
              <a:buClr>
                <a:schemeClr val="tx1"/>
              </a:buClr>
              <a:buNone/>
            </a:pPr>
            <a:endParaRPr lang="en-GB" sz="1800" dirty="0" smtClean="0">
              <a:cs typeface="Arial" charset="0"/>
            </a:endParaRPr>
          </a:p>
          <a:p>
            <a:pPr marL="0" indent="0">
              <a:buClr>
                <a:schemeClr val="tx1"/>
              </a:buClr>
              <a:buNone/>
            </a:pPr>
            <a:endParaRPr lang="en-GB" sz="1800" dirty="0" smtClean="0">
              <a:cs typeface="Arial" charset="0"/>
            </a:endParaRPr>
          </a:p>
          <a:p>
            <a:pPr marL="0" indent="0">
              <a:buClr>
                <a:schemeClr val="tx1"/>
              </a:buClr>
              <a:buNone/>
            </a:pPr>
            <a:r>
              <a:rPr lang="en-GB" sz="1800" dirty="0" smtClean="0">
                <a:cs typeface="Arial" charset="0"/>
              </a:rPr>
              <a:t>Externally assessed at AS in Paper 1: </a:t>
            </a:r>
            <a:r>
              <a:rPr lang="en-GB" sz="1800" i="1" dirty="0" smtClean="0">
                <a:cs typeface="Arial" charset="0"/>
              </a:rPr>
              <a:t>Views and Voices</a:t>
            </a:r>
          </a:p>
          <a:p>
            <a:pPr marL="0" indent="0">
              <a:buClr>
                <a:schemeClr val="tx1"/>
              </a:buClr>
              <a:buNone/>
            </a:pPr>
            <a:endParaRPr lang="en-GB" sz="1800" dirty="0">
              <a:cs typeface="Arial" charset="0"/>
            </a:endParaRPr>
          </a:p>
          <a:p>
            <a:pPr marL="0" indent="0">
              <a:buClr>
                <a:schemeClr val="tx1"/>
              </a:buClr>
              <a:buNone/>
            </a:pPr>
            <a:r>
              <a:rPr lang="en-GB" sz="1800" dirty="0" smtClean="0">
                <a:cs typeface="Arial" charset="0"/>
              </a:rPr>
              <a:t>Externally assessed at A-level in Paper 1: </a:t>
            </a:r>
            <a:r>
              <a:rPr lang="en-GB" sz="1800" i="1" dirty="0" smtClean="0">
                <a:cs typeface="Arial" charset="0"/>
              </a:rPr>
              <a:t>Telling Stories</a:t>
            </a:r>
            <a:endParaRPr lang="en-GB" sz="1800" i="1" dirty="0">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1</a:t>
            </a:r>
            <a:r>
              <a:rPr lang="en-US" sz="800" dirty="0" smtClean="0"/>
              <a:t>1</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367199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906"/>
            <a:ext cx="8229600" cy="609600"/>
          </a:xfrm>
        </p:spPr>
        <p:txBody>
          <a:bodyPr>
            <a:normAutofit/>
          </a:bodyPr>
          <a:lstStyle/>
          <a:p>
            <a:r>
              <a:rPr lang="en-GB" sz="3200" dirty="0" smtClean="0">
                <a:solidFill>
                  <a:schemeClr val="tx2"/>
                </a:solidFill>
                <a:latin typeface="AQA Chevin Pro Light" pitchFamily="34" charset="0"/>
              </a:rPr>
              <a:t>Imagined Worlds: skills </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70235"/>
            <a:ext cx="8229600" cy="4052664"/>
          </a:xfrm>
        </p:spPr>
        <p:txBody>
          <a:bodyPr/>
          <a:lstStyle/>
          <a:p>
            <a:r>
              <a:rPr lang="en-GB" sz="1800" dirty="0" smtClean="0"/>
              <a:t>Students </a:t>
            </a:r>
            <a:r>
              <a:rPr lang="en-GB" sz="1800" dirty="0"/>
              <a:t>should be encouraged </a:t>
            </a:r>
            <a:r>
              <a:rPr lang="en-GB" sz="1800" dirty="0" smtClean="0"/>
              <a:t>to: </a:t>
            </a:r>
          </a:p>
          <a:p>
            <a:endParaRPr lang="en-GB" sz="1800" dirty="0"/>
          </a:p>
          <a:p>
            <a:pPr marL="342900" indent="-342900">
              <a:buFont typeface="Arial" panose="020B0604020202020204" pitchFamily="34" charset="0"/>
              <a:buChar char="•"/>
            </a:pPr>
            <a:r>
              <a:rPr lang="en-GB" sz="1800" dirty="0" smtClean="0"/>
              <a:t>explore </a:t>
            </a:r>
            <a:r>
              <a:rPr lang="en-GB" sz="1800" dirty="0"/>
              <a:t>how writers </a:t>
            </a:r>
            <a:r>
              <a:rPr lang="en-GB" sz="1800" dirty="0" smtClean="0"/>
              <a:t>present times, locations, events and characters </a:t>
            </a:r>
            <a:r>
              <a:rPr lang="en-GB" sz="1800" dirty="0"/>
              <a:t>through specific uses of language and through the conscious shaping of their </a:t>
            </a:r>
            <a:r>
              <a:rPr lang="en-GB" sz="1800" dirty="0" smtClean="0"/>
              <a:t>narratives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smtClean="0"/>
              <a:t>read </a:t>
            </a:r>
            <a:r>
              <a:rPr lang="en-GB" sz="1800" dirty="0"/>
              <a:t>texts closely and confidently, drawing on a range of frameworks to support their </a:t>
            </a:r>
            <a:r>
              <a:rPr lang="en-GB" sz="1800" dirty="0" smtClean="0"/>
              <a:t>analyses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smtClean="0"/>
              <a:t>consider </a:t>
            </a:r>
            <a:r>
              <a:rPr lang="en-GB" sz="1800" dirty="0"/>
              <a:t>important aspects of the fantasy </a:t>
            </a:r>
            <a:r>
              <a:rPr lang="en-GB" sz="1800" dirty="0" smtClean="0"/>
              <a:t>genre </a:t>
            </a:r>
            <a:r>
              <a:rPr lang="en-GB" sz="1800" dirty="0"/>
              <a:t>and how contextual factors related to the production and reception of the novels influence and shape meanings. </a:t>
            </a:r>
          </a:p>
          <a:p>
            <a:r>
              <a:rPr lang="en-GB" dirty="0"/>
              <a:t> </a:t>
            </a:r>
          </a:p>
          <a:p>
            <a:r>
              <a:rPr lang="en-GB" b="1" dirty="0"/>
              <a:t> </a:t>
            </a:r>
            <a:endParaRPr lang="en-GB"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12</a:t>
            </a:r>
            <a:endParaRPr lang="en-US" sz="800" dirty="0"/>
          </a:p>
        </p:txBody>
      </p:sp>
    </p:spTree>
    <p:extLst>
      <p:ext uri="{BB962C8B-B14F-4D97-AF65-F5344CB8AC3E}">
        <p14:creationId xmlns:p14="http://schemas.microsoft.com/office/powerpoint/2010/main" val="399287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0027"/>
            <a:ext cx="8229600" cy="609600"/>
          </a:xfrm>
        </p:spPr>
        <p:txBody>
          <a:bodyPr>
            <a:normAutofit/>
          </a:bodyPr>
          <a:lstStyle/>
          <a:p>
            <a:r>
              <a:rPr lang="en-GB" sz="3200" dirty="0">
                <a:solidFill>
                  <a:schemeClr val="tx2"/>
                </a:solidFill>
                <a:latin typeface="AQA Chevin Pro Light" pitchFamily="34" charset="0"/>
              </a:rPr>
              <a:t>Imagined </a:t>
            </a:r>
            <a:r>
              <a:rPr lang="en-GB" sz="3200" dirty="0" smtClean="0">
                <a:solidFill>
                  <a:schemeClr val="tx2"/>
                </a:solidFill>
                <a:latin typeface="AQA Chevin Pro Light" pitchFamily="34" charset="0"/>
              </a:rPr>
              <a:t>Worlds: text choices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95761"/>
            <a:ext cx="8229600" cy="4052664"/>
          </a:xfrm>
        </p:spPr>
        <p:txBody>
          <a:bodyPr/>
          <a:lstStyle/>
          <a:p>
            <a:r>
              <a:rPr lang="en-GB" dirty="0"/>
              <a:t>Students study one of four set texts chosen from</a:t>
            </a:r>
          </a:p>
          <a:p>
            <a:r>
              <a:rPr lang="en-GB" dirty="0"/>
              <a:t> </a:t>
            </a:r>
            <a:endParaRPr lang="en-GB" dirty="0" smtClean="0"/>
          </a:p>
          <a:p>
            <a:r>
              <a:rPr lang="en-GB" i="1" dirty="0" smtClean="0"/>
              <a:t>Frankenstein</a:t>
            </a:r>
            <a:r>
              <a:rPr lang="en-GB" dirty="0" smtClean="0"/>
              <a:t> </a:t>
            </a:r>
            <a:r>
              <a:rPr lang="en-GB" dirty="0"/>
              <a:t>by Mary Shelley</a:t>
            </a:r>
          </a:p>
          <a:p>
            <a:pPr lvl="0"/>
            <a:endParaRPr lang="en-GB" i="1" dirty="0" smtClean="0"/>
          </a:p>
          <a:p>
            <a:pPr lvl="0"/>
            <a:r>
              <a:rPr lang="en-GB" i="1" dirty="0" smtClean="0"/>
              <a:t>Dracula</a:t>
            </a:r>
            <a:r>
              <a:rPr lang="en-GB" dirty="0" smtClean="0"/>
              <a:t> </a:t>
            </a:r>
            <a:r>
              <a:rPr lang="en-GB" dirty="0"/>
              <a:t>by Bram Stoker</a:t>
            </a:r>
          </a:p>
          <a:p>
            <a:pPr lvl="0"/>
            <a:endParaRPr lang="en-GB" i="1" dirty="0" smtClean="0"/>
          </a:p>
          <a:p>
            <a:pPr lvl="0"/>
            <a:r>
              <a:rPr lang="en-GB" i="1" dirty="0" smtClean="0"/>
              <a:t>The </a:t>
            </a:r>
            <a:r>
              <a:rPr lang="en-GB" i="1" dirty="0"/>
              <a:t>Handmaid’s Tale</a:t>
            </a:r>
            <a:r>
              <a:rPr lang="en-GB" dirty="0"/>
              <a:t> by Margaret Atwood</a:t>
            </a:r>
          </a:p>
          <a:p>
            <a:pPr lvl="0"/>
            <a:endParaRPr lang="en-GB" i="1" dirty="0" smtClean="0"/>
          </a:p>
          <a:p>
            <a:pPr lvl="0"/>
            <a:r>
              <a:rPr lang="en-GB" i="1" dirty="0" smtClean="0"/>
              <a:t>The </a:t>
            </a:r>
            <a:r>
              <a:rPr lang="en-GB" i="1" dirty="0"/>
              <a:t>Lovely Bones</a:t>
            </a:r>
            <a:r>
              <a:rPr lang="en-GB" dirty="0"/>
              <a:t> by Alice </a:t>
            </a:r>
            <a:r>
              <a:rPr lang="en-GB" dirty="0" err="1"/>
              <a:t>Sebold</a:t>
            </a:r>
            <a:endParaRPr lang="en-GB"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13</a:t>
            </a:r>
            <a:endParaRPr lang="en-US" sz="800" dirty="0"/>
          </a:p>
        </p:txBody>
      </p:sp>
    </p:spTree>
    <p:extLst>
      <p:ext uri="{BB962C8B-B14F-4D97-AF65-F5344CB8AC3E}">
        <p14:creationId xmlns:p14="http://schemas.microsoft.com/office/powerpoint/2010/main" val="137222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531"/>
            <a:ext cx="8229600" cy="609600"/>
          </a:xfrm>
        </p:spPr>
        <p:txBody>
          <a:bodyPr>
            <a:normAutofit/>
          </a:bodyPr>
          <a:lstStyle/>
          <a:p>
            <a:r>
              <a:rPr lang="en-US" sz="3200" dirty="0" smtClean="0">
                <a:solidFill>
                  <a:schemeClr val="tx2"/>
                </a:solidFill>
                <a:latin typeface="AQA Chevin Pro Light" pitchFamily="34" charset="0"/>
              </a:rPr>
              <a:t>Imagined Worlds: key terms and concepts  </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173386"/>
            <a:ext cx="8229600" cy="5096783"/>
          </a:xfrm>
        </p:spPr>
        <p:txBody>
          <a:bodyPr/>
          <a:lstStyle/>
          <a:p>
            <a:r>
              <a:rPr lang="en-GB" sz="1800" b="1" dirty="0"/>
              <a:t>Key terms for this </a:t>
            </a:r>
            <a:r>
              <a:rPr lang="en-GB" sz="1800" b="1" dirty="0" smtClean="0"/>
              <a:t>section are:</a:t>
            </a:r>
            <a:endParaRPr lang="en-GB" sz="1800" dirty="0"/>
          </a:p>
          <a:p>
            <a:r>
              <a:rPr lang="en-GB" sz="1800" b="1" dirty="0"/>
              <a:t> </a:t>
            </a:r>
            <a:endParaRPr lang="en-GB" sz="1800" dirty="0"/>
          </a:p>
          <a:p>
            <a:r>
              <a:rPr lang="en-GB" sz="1800" b="1" dirty="0"/>
              <a:t>Narrator</a:t>
            </a:r>
            <a:r>
              <a:rPr lang="en-GB" sz="1800" dirty="0"/>
              <a:t>: a fictional entity responsible for telling the story in the novel (note the general definition for a narrator on this specification is: a person responsible for writing or speaking a narrative</a:t>
            </a:r>
            <a:r>
              <a:rPr lang="en-GB" sz="1800" dirty="0" smtClean="0"/>
              <a:t>)</a:t>
            </a:r>
          </a:p>
          <a:p>
            <a:endParaRPr lang="en-GB" sz="1800" dirty="0"/>
          </a:p>
          <a:p>
            <a:r>
              <a:rPr lang="en-GB" sz="1800" b="1" dirty="0"/>
              <a:t>Storyworld</a:t>
            </a:r>
            <a:r>
              <a:rPr lang="en-GB" sz="1800" dirty="0"/>
              <a:t>: the fictional world that is shaped and framed by the </a:t>
            </a:r>
            <a:r>
              <a:rPr lang="en-GB" sz="1800" dirty="0" smtClean="0"/>
              <a:t>narrative</a:t>
            </a:r>
          </a:p>
          <a:p>
            <a:endParaRPr lang="en-GB" sz="1800" dirty="0"/>
          </a:p>
          <a:p>
            <a:r>
              <a:rPr lang="en-GB" sz="1800" b="1" dirty="0"/>
              <a:t>Characterisation</a:t>
            </a:r>
            <a:r>
              <a:rPr lang="en-GB" sz="1800" dirty="0"/>
              <a:t>: the range of strategies that authors and readers use to build and develop </a:t>
            </a:r>
            <a:r>
              <a:rPr lang="en-GB" sz="1800" dirty="0" smtClean="0"/>
              <a:t>characters</a:t>
            </a:r>
          </a:p>
          <a:p>
            <a:endParaRPr lang="en-GB" sz="1800" dirty="0"/>
          </a:p>
          <a:p>
            <a:r>
              <a:rPr lang="en-GB" sz="1800" b="1" dirty="0"/>
              <a:t>Point of view</a:t>
            </a:r>
            <a:r>
              <a:rPr lang="en-GB" sz="1800" dirty="0"/>
              <a:t>: the perspective(s) used in a text through which a version of reality is </a:t>
            </a:r>
            <a:r>
              <a:rPr lang="en-GB" sz="1800" dirty="0" smtClean="0"/>
              <a:t>presented</a:t>
            </a:r>
          </a:p>
          <a:p>
            <a:endParaRPr lang="en-GB" sz="1800" dirty="0"/>
          </a:p>
          <a:p>
            <a:r>
              <a:rPr lang="en-GB" sz="1800" b="1" dirty="0"/>
              <a:t>Genre</a:t>
            </a:r>
            <a:r>
              <a:rPr lang="en-GB" sz="1800" dirty="0"/>
              <a:t>: a way of grouping texts based on expected shared </a:t>
            </a:r>
            <a:r>
              <a:rPr lang="en-GB" sz="1800" dirty="0" smtClean="0"/>
              <a:t>conventions</a:t>
            </a:r>
          </a:p>
          <a:p>
            <a:endParaRPr lang="en-GB" sz="1800" dirty="0"/>
          </a:p>
          <a:p>
            <a:r>
              <a:rPr lang="en-GB" sz="1800" b="1" dirty="0"/>
              <a:t>Speech and thought presentation</a:t>
            </a:r>
            <a:r>
              <a:rPr lang="en-GB" sz="1800" dirty="0"/>
              <a:t>: the ways in which a character’s speech and thought are shown through varying degrees of narrator </a:t>
            </a:r>
            <a:r>
              <a:rPr lang="en-GB" sz="1800" dirty="0" smtClean="0"/>
              <a:t>control.</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14</a:t>
            </a:r>
            <a:endParaRPr lang="en-US" sz="800" dirty="0"/>
          </a:p>
        </p:txBody>
      </p:sp>
    </p:spTree>
    <p:extLst>
      <p:ext uri="{BB962C8B-B14F-4D97-AF65-F5344CB8AC3E}">
        <p14:creationId xmlns:p14="http://schemas.microsoft.com/office/powerpoint/2010/main" val="128818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6753"/>
            <a:ext cx="8229600" cy="609600"/>
          </a:xfrm>
        </p:spPr>
        <p:txBody>
          <a:bodyPr>
            <a:normAutofit/>
          </a:bodyPr>
          <a:lstStyle/>
          <a:p>
            <a:r>
              <a:rPr lang="en-GB" sz="3200" dirty="0">
                <a:solidFill>
                  <a:schemeClr val="tx2"/>
                </a:solidFill>
                <a:latin typeface="AQA Chevin Pro Light" pitchFamily="34" charset="0"/>
              </a:rPr>
              <a:t>Imagined </a:t>
            </a:r>
            <a:r>
              <a:rPr lang="en-GB" sz="3200" dirty="0" smtClean="0">
                <a:solidFill>
                  <a:schemeClr val="tx2"/>
                </a:solidFill>
                <a:latin typeface="AQA Chevin Pro Light" pitchFamily="34" charset="0"/>
              </a:rPr>
              <a:t>Worlds: exam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48574" y="1185078"/>
            <a:ext cx="8229600" cy="4343400"/>
          </a:xfrm>
        </p:spPr>
        <p:txBody>
          <a:bodyPr/>
          <a:lstStyle/>
          <a:p>
            <a:r>
              <a:rPr lang="en-GB" sz="1800" dirty="0" smtClean="0"/>
              <a:t>Questions from the specimen assessment material.</a:t>
            </a:r>
          </a:p>
          <a:p>
            <a:endParaRPr lang="en-GB" sz="1800" dirty="0"/>
          </a:p>
          <a:p>
            <a:r>
              <a:rPr lang="en-GB" sz="1800" b="1" dirty="0" smtClean="0"/>
              <a:t>AS:</a:t>
            </a:r>
          </a:p>
          <a:p>
            <a:endParaRPr lang="en-GB" sz="1800" b="1" dirty="0" smtClean="0"/>
          </a:p>
          <a:p>
            <a:r>
              <a:rPr lang="en-GB" sz="1800" dirty="0" smtClean="0"/>
              <a:t>Read the extract printed below. Examine how Shelley presents Frankenstein in this extract.</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a:p>
            <a:r>
              <a:rPr lang="en-GB" sz="1800" b="1" dirty="0" smtClean="0"/>
              <a:t>A-level </a:t>
            </a:r>
            <a:r>
              <a:rPr lang="en-GB" sz="1800" dirty="0"/>
              <a:t>(short extract </a:t>
            </a:r>
            <a:r>
              <a:rPr lang="en-GB" sz="1800" dirty="0" smtClean="0"/>
              <a:t>from </a:t>
            </a:r>
            <a:r>
              <a:rPr lang="en-GB" sz="1800" dirty="0"/>
              <a:t>the </a:t>
            </a:r>
            <a:r>
              <a:rPr lang="en-GB" sz="1800" dirty="0" smtClean="0"/>
              <a:t>novel printed for each question):</a:t>
            </a:r>
            <a:endParaRPr lang="en-GB" sz="1800" dirty="0"/>
          </a:p>
          <a:p>
            <a:endParaRPr lang="en-GB" sz="1800" b="1" dirty="0" smtClean="0"/>
          </a:p>
          <a:p>
            <a:r>
              <a:rPr lang="en-GB" sz="1800" b="1" dirty="0"/>
              <a:t>e</a:t>
            </a:r>
            <a:r>
              <a:rPr lang="en-GB" sz="1800" b="1" dirty="0" smtClean="0"/>
              <a:t>ither</a:t>
            </a:r>
          </a:p>
          <a:p>
            <a:endParaRPr lang="en-GB" sz="1800" b="1" dirty="0" smtClean="0"/>
          </a:p>
          <a:p>
            <a:r>
              <a:rPr lang="en-GB" sz="1800" dirty="0" smtClean="0"/>
              <a:t>Explore the significance of the Creature’s speech and thought in the novel </a:t>
            </a:r>
          </a:p>
          <a:p>
            <a:endParaRPr lang="en-GB" sz="1800" dirty="0" smtClean="0"/>
          </a:p>
          <a:p>
            <a:r>
              <a:rPr lang="en-GB" sz="1800" b="1" dirty="0"/>
              <a:t>o</a:t>
            </a:r>
            <a:r>
              <a:rPr lang="en-GB" sz="1800" b="1" dirty="0" smtClean="0"/>
              <a:t>r</a:t>
            </a:r>
          </a:p>
          <a:p>
            <a:endParaRPr lang="en-GB" sz="1800" b="1" dirty="0" smtClean="0"/>
          </a:p>
          <a:p>
            <a:r>
              <a:rPr lang="en-GB" sz="1800" dirty="0" smtClean="0"/>
              <a:t>Explore the significance of characters’ attitudes towards science in the nove</a:t>
            </a:r>
            <a:r>
              <a:rPr lang="en-GB" sz="1800" dirty="0"/>
              <a:t>l</a:t>
            </a:r>
            <a:endParaRPr lang="en-GB" sz="1800" dirty="0" smtClean="0"/>
          </a:p>
          <a:p>
            <a:endParaRPr lang="en-GB" dirty="0" smtClean="0"/>
          </a:p>
          <a:p>
            <a:pPr marL="342900" indent="-342900">
              <a:buFont typeface="Arial" panose="020B0604020202020204" pitchFamily="34" charset="0"/>
              <a:buChar char="•"/>
            </a:pPr>
            <a:endParaRPr lang="en-GB"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15</a:t>
            </a:r>
            <a:endParaRPr lang="en-US" sz="800" dirty="0"/>
          </a:p>
        </p:txBody>
      </p:sp>
    </p:spTree>
    <p:extLst>
      <p:ext uri="{BB962C8B-B14F-4D97-AF65-F5344CB8AC3E}">
        <p14:creationId xmlns:p14="http://schemas.microsoft.com/office/powerpoint/2010/main" val="79549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Poetic Voices</a:t>
            </a:r>
            <a:endParaRPr lang="en-GB" sz="3200" dirty="0">
              <a:solidFill>
                <a:schemeClr val="tx2"/>
              </a:solidFill>
              <a:latin typeface="AQA Chevin Pro Light" pitchFamily="34" charset="0"/>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16</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851" b="4571"/>
          <a:stretch/>
        </p:blipFill>
        <p:spPr bwMode="auto">
          <a:xfrm>
            <a:off x="-2" y="947983"/>
            <a:ext cx="914400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17452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Poetic Voices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0433" y="1626756"/>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b="1" dirty="0">
                <a:cs typeface="Arial" charset="0"/>
              </a:rPr>
              <a:t>Poetic Voices </a:t>
            </a:r>
            <a:r>
              <a:rPr lang="en-GB" sz="1800" dirty="0">
                <a:cs typeface="Arial" charset="0"/>
              </a:rPr>
              <a:t> </a:t>
            </a:r>
            <a:r>
              <a:rPr lang="en-GB" sz="1800" dirty="0" smtClean="0"/>
              <a:t>– </a:t>
            </a:r>
            <a:r>
              <a:rPr lang="en-GB" sz="1800" dirty="0" smtClean="0">
                <a:cs typeface="Arial" charset="0"/>
              </a:rPr>
              <a:t>narratives </a:t>
            </a:r>
            <a:r>
              <a:rPr lang="en-GB" sz="1800" dirty="0">
                <a:cs typeface="Arial" charset="0"/>
              </a:rPr>
              <a:t>that construct a strong sense of personal </a:t>
            </a:r>
            <a:r>
              <a:rPr lang="en-GB" sz="1800" dirty="0" smtClean="0">
                <a:cs typeface="Arial" charset="0"/>
              </a:rPr>
              <a:t>perspective:</a:t>
            </a:r>
            <a:endParaRPr lang="en-GB" sz="1800" dirty="0">
              <a:cs typeface="Arial" charset="0"/>
            </a:endParaRPr>
          </a:p>
          <a:p>
            <a:pPr marL="0" indent="0">
              <a:buClr>
                <a:schemeClr val="tx1"/>
              </a:buClr>
              <a:buNone/>
            </a:pPr>
            <a:endParaRPr lang="en-GB" sz="1800" dirty="0">
              <a:cs typeface="Arial" charset="0"/>
            </a:endParaRPr>
          </a:p>
          <a:p>
            <a:pPr marL="0" indent="0">
              <a:buClr>
                <a:schemeClr val="tx1"/>
              </a:buClr>
              <a:buNone/>
            </a:pPr>
            <a:endParaRPr lang="en-GB" sz="1800" dirty="0" smtClean="0">
              <a:cs typeface="Arial" charset="0"/>
            </a:endParaRPr>
          </a:p>
          <a:p>
            <a:pPr>
              <a:buClr>
                <a:schemeClr val="tx1"/>
              </a:buClr>
            </a:pPr>
            <a:r>
              <a:rPr lang="en-GB" sz="1800" dirty="0">
                <a:cs typeface="Arial" charset="0"/>
              </a:rPr>
              <a:t>e</a:t>
            </a:r>
            <a:r>
              <a:rPr lang="en-GB" sz="1800" dirty="0" smtClean="0">
                <a:cs typeface="Arial" charset="0"/>
              </a:rPr>
              <a:t>xternally assessed at AS in Paper 1: </a:t>
            </a:r>
            <a:r>
              <a:rPr lang="en-GB" sz="1800" i="1" dirty="0" smtClean="0">
                <a:cs typeface="Arial" charset="0"/>
              </a:rPr>
              <a:t>Views and Voices</a:t>
            </a:r>
          </a:p>
          <a:p>
            <a:pPr marL="0" indent="0">
              <a:buClr>
                <a:schemeClr val="tx1"/>
              </a:buClr>
              <a:buNone/>
            </a:pPr>
            <a:endParaRPr lang="en-GB" sz="1800" dirty="0">
              <a:cs typeface="Arial" charset="0"/>
            </a:endParaRPr>
          </a:p>
          <a:p>
            <a:pPr>
              <a:buClr>
                <a:schemeClr val="tx1"/>
              </a:buClr>
            </a:pPr>
            <a:r>
              <a:rPr lang="en-GB" sz="1800" dirty="0">
                <a:cs typeface="Arial" charset="0"/>
              </a:rPr>
              <a:t>e</a:t>
            </a:r>
            <a:r>
              <a:rPr lang="en-GB" sz="1800" dirty="0" smtClean="0">
                <a:cs typeface="Arial" charset="0"/>
              </a:rPr>
              <a:t>xternally assessed at A-level in Paper 1: </a:t>
            </a:r>
            <a:r>
              <a:rPr lang="en-GB" sz="1800" i="1" dirty="0" smtClean="0">
                <a:cs typeface="Arial" charset="0"/>
              </a:rPr>
              <a:t>Telling Stories.</a:t>
            </a:r>
            <a:endParaRPr lang="en-GB" sz="1800" i="1" dirty="0">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17</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28686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7815"/>
            <a:ext cx="8229600" cy="609600"/>
          </a:xfrm>
        </p:spPr>
        <p:txBody>
          <a:bodyPr>
            <a:normAutofit/>
          </a:bodyPr>
          <a:lstStyle/>
          <a:p>
            <a:r>
              <a:rPr lang="en-GB" sz="3200" dirty="0" smtClean="0">
                <a:solidFill>
                  <a:schemeClr val="tx2"/>
                </a:solidFill>
                <a:latin typeface="AQA Chevin Pro Light" pitchFamily="34" charset="0"/>
              </a:rPr>
              <a:t>Poetic Voices: text choices</a:t>
            </a:r>
            <a:endParaRPr lang="en-GB" sz="3200" dirty="0">
              <a:latin typeface="AQA Chevin Pro Light" pitchFamily="34" charset="0"/>
            </a:endParaRPr>
          </a:p>
        </p:txBody>
      </p:sp>
      <p:sp>
        <p:nvSpPr>
          <p:cNvPr id="3" name="Text Placeholder 2"/>
          <p:cNvSpPr>
            <a:spLocks noGrp="1"/>
          </p:cNvSpPr>
          <p:nvPr>
            <p:ph type="body" sz="quarter" idx="10"/>
          </p:nvPr>
        </p:nvSpPr>
        <p:spPr>
          <a:xfrm>
            <a:off x="335666" y="1752600"/>
            <a:ext cx="8351134" cy="4052664"/>
          </a:xfrm>
        </p:spPr>
        <p:txBody>
          <a:bodyPr/>
          <a:lstStyle/>
          <a:p>
            <a:r>
              <a:rPr lang="en-GB" sz="1800" dirty="0"/>
              <a:t>Students study one of four set poets from the AQA </a:t>
            </a:r>
            <a:r>
              <a:rPr lang="en-GB" sz="1800" i="1" dirty="0"/>
              <a:t>Poetic Voices</a:t>
            </a:r>
            <a:r>
              <a:rPr lang="en-GB" sz="1800" dirty="0"/>
              <a:t> Anthology chosen from:</a:t>
            </a:r>
          </a:p>
          <a:p>
            <a:r>
              <a:rPr lang="en-GB" sz="1800" dirty="0"/>
              <a:t> </a:t>
            </a:r>
          </a:p>
          <a:p>
            <a:pPr marL="285750" lvl="0" indent="-285750">
              <a:buFont typeface="Arial" panose="020B0604020202020204" pitchFamily="34" charset="0"/>
              <a:buChar char="•"/>
            </a:pPr>
            <a:r>
              <a:rPr lang="en-GB" sz="1800" dirty="0"/>
              <a:t>John </a:t>
            </a:r>
            <a:r>
              <a:rPr lang="en-GB" sz="1800" dirty="0" smtClean="0"/>
              <a:t>Donne</a:t>
            </a:r>
          </a:p>
          <a:p>
            <a:pPr lvl="0"/>
            <a:endParaRPr lang="en-GB" sz="1800" dirty="0"/>
          </a:p>
          <a:p>
            <a:pPr marL="285750" lvl="0" indent="-285750">
              <a:buFont typeface="Arial" panose="020B0604020202020204" pitchFamily="34" charset="0"/>
              <a:buChar char="•"/>
            </a:pPr>
            <a:r>
              <a:rPr lang="en-GB" sz="1800" dirty="0"/>
              <a:t>Robert </a:t>
            </a:r>
            <a:r>
              <a:rPr lang="en-GB" sz="1800" dirty="0" smtClean="0"/>
              <a:t>Browning</a:t>
            </a:r>
          </a:p>
          <a:p>
            <a:pPr lvl="0"/>
            <a:endParaRPr lang="en-GB" sz="1800" dirty="0"/>
          </a:p>
          <a:p>
            <a:pPr marL="285750" lvl="0" indent="-285750">
              <a:buFont typeface="Arial" panose="020B0604020202020204" pitchFamily="34" charset="0"/>
              <a:buChar char="•"/>
            </a:pPr>
            <a:r>
              <a:rPr lang="en-GB" sz="1800" dirty="0"/>
              <a:t>Carol Ann </a:t>
            </a:r>
            <a:r>
              <a:rPr lang="en-GB" sz="1800" dirty="0" smtClean="0"/>
              <a:t>Duffy</a:t>
            </a:r>
          </a:p>
          <a:p>
            <a:pPr lvl="0"/>
            <a:endParaRPr lang="en-GB" sz="1800" dirty="0"/>
          </a:p>
          <a:p>
            <a:pPr marL="285750" lvl="0" indent="-285750">
              <a:buFont typeface="Arial" panose="020B0604020202020204" pitchFamily="34" charset="0"/>
              <a:buChar char="•"/>
            </a:pPr>
            <a:r>
              <a:rPr lang="en-GB" sz="1800" dirty="0"/>
              <a:t>Seamus </a:t>
            </a:r>
            <a:r>
              <a:rPr lang="en-GB" sz="1800" dirty="0" smtClean="0"/>
              <a:t>Heaney.</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18</a:t>
            </a:r>
            <a:endParaRPr lang="en-US" sz="800" dirty="0"/>
          </a:p>
        </p:txBody>
      </p:sp>
    </p:spTree>
    <p:extLst>
      <p:ext uri="{BB962C8B-B14F-4D97-AF65-F5344CB8AC3E}">
        <p14:creationId xmlns:p14="http://schemas.microsoft.com/office/powerpoint/2010/main" val="157978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93"/>
            <a:ext cx="8229600" cy="609600"/>
          </a:xfrm>
        </p:spPr>
        <p:txBody>
          <a:bodyPr>
            <a:normAutofit/>
          </a:bodyPr>
          <a:lstStyle/>
          <a:p>
            <a:r>
              <a:rPr lang="en-US" sz="2600" dirty="0" smtClean="0">
                <a:solidFill>
                  <a:schemeClr val="tx2"/>
                </a:solidFill>
                <a:latin typeface="AQA Chevin Pro Light" pitchFamily="34" charset="0"/>
              </a:rPr>
              <a:t>Poetic Voices: key terms and concepts  </a:t>
            </a:r>
            <a:endParaRPr lang="en-GB" sz="2600" dirty="0">
              <a:latin typeface="AQA Chevin Pro Light" pitchFamily="34" charset="0"/>
            </a:endParaRPr>
          </a:p>
        </p:txBody>
      </p:sp>
      <p:sp>
        <p:nvSpPr>
          <p:cNvPr id="3" name="Text Placeholder 2"/>
          <p:cNvSpPr>
            <a:spLocks noGrp="1"/>
          </p:cNvSpPr>
          <p:nvPr>
            <p:ph type="body" sz="quarter" idx="10"/>
          </p:nvPr>
        </p:nvSpPr>
        <p:spPr>
          <a:xfrm>
            <a:off x="457200" y="1143000"/>
            <a:ext cx="8229600" cy="5179742"/>
          </a:xfrm>
        </p:spPr>
        <p:txBody>
          <a:bodyPr/>
          <a:lstStyle/>
          <a:p>
            <a:endParaRPr lang="en-GB" sz="1800" dirty="0" smtClean="0"/>
          </a:p>
          <a:p>
            <a:r>
              <a:rPr lang="en-GB" sz="1800" dirty="0" smtClean="0"/>
              <a:t>The </a:t>
            </a:r>
            <a:r>
              <a:rPr lang="en-GB" sz="1800" dirty="0"/>
              <a:t>focus is on key concepts relevant to the study of the nature and function of poetic voice from a linguistic perspective, exploring the nature of the poet’s skill </a:t>
            </a:r>
            <a:r>
              <a:rPr lang="en-GB" sz="1800" dirty="0" smtClean="0"/>
              <a:t> </a:t>
            </a:r>
            <a:r>
              <a:rPr lang="en-GB" sz="1800" dirty="0"/>
              <a:t>in the telling of events and the presentation of people</a:t>
            </a:r>
          </a:p>
          <a:p>
            <a:endParaRPr lang="en-GB" sz="1800" b="1" dirty="0" smtClean="0"/>
          </a:p>
          <a:p>
            <a:r>
              <a:rPr lang="en-GB" sz="1800" b="1" dirty="0" smtClean="0"/>
              <a:t>Identity</a:t>
            </a:r>
            <a:r>
              <a:rPr lang="en-GB" sz="1800" dirty="0"/>
              <a:t>: the sense of a distinct self that is held by a speaker in a poem</a:t>
            </a:r>
          </a:p>
          <a:p>
            <a:endParaRPr lang="en-GB" sz="1800" b="1" dirty="0" smtClean="0"/>
          </a:p>
          <a:p>
            <a:r>
              <a:rPr lang="en-GB" sz="1800" b="1" dirty="0" smtClean="0"/>
              <a:t>Poetic </a:t>
            </a:r>
            <a:r>
              <a:rPr lang="en-GB" sz="1800" b="1" dirty="0"/>
              <a:t>Voice</a:t>
            </a:r>
            <a:r>
              <a:rPr lang="en-GB" sz="1800" dirty="0"/>
              <a:t>: the way in which the speaker’s sense of identity is projected through language choices so as to give the impression of a distinct </a:t>
            </a:r>
            <a:r>
              <a:rPr lang="en-GB" sz="1800" i="1" dirty="0"/>
              <a:t>persona </a:t>
            </a:r>
            <a:r>
              <a:rPr lang="en-GB" sz="1800" dirty="0"/>
              <a:t>with a personal history and a set of beliefs and </a:t>
            </a:r>
            <a:r>
              <a:rPr lang="en-GB" sz="1800" dirty="0" smtClean="0"/>
              <a:t>values</a:t>
            </a:r>
            <a:endParaRPr lang="en-GB" sz="1800" dirty="0"/>
          </a:p>
          <a:p>
            <a:endParaRPr lang="en-GB" sz="1800" b="1" dirty="0" smtClean="0"/>
          </a:p>
          <a:p>
            <a:r>
              <a:rPr lang="en-GB" sz="1800" b="1" dirty="0" smtClean="0"/>
              <a:t>Point </a:t>
            </a:r>
            <a:r>
              <a:rPr lang="en-GB" sz="1800" b="1" dirty="0"/>
              <a:t>of view</a:t>
            </a:r>
            <a:r>
              <a:rPr lang="en-GB" sz="1800" dirty="0"/>
              <a:t>: the perspective(s) used in a text through which a version of reality is presented</a:t>
            </a:r>
          </a:p>
          <a:p>
            <a:endParaRPr lang="en-GB" sz="1800" b="1" dirty="0" smtClean="0"/>
          </a:p>
          <a:p>
            <a:r>
              <a:rPr lang="en-GB" sz="1800" b="1" dirty="0" smtClean="0"/>
              <a:t>Genre</a:t>
            </a:r>
            <a:r>
              <a:rPr lang="en-GB" sz="1800" dirty="0"/>
              <a:t>: a way of grouping texts based on expected shared conventions</a:t>
            </a:r>
          </a:p>
          <a:p>
            <a:endParaRPr lang="en-GB" sz="1800" b="1" dirty="0" smtClean="0"/>
          </a:p>
          <a:p>
            <a:r>
              <a:rPr lang="en-GB" sz="1800" b="1" dirty="0" smtClean="0"/>
              <a:t>Register</a:t>
            </a:r>
            <a:r>
              <a:rPr lang="en-GB" sz="1800" dirty="0"/>
              <a:t>: a variety of language that is associated with a particular situation of use</a:t>
            </a:r>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19</a:t>
            </a:r>
            <a:endParaRPr lang="en-US" sz="800" dirty="0"/>
          </a:p>
        </p:txBody>
      </p:sp>
    </p:spTree>
    <p:extLst>
      <p:ext uri="{BB962C8B-B14F-4D97-AF65-F5344CB8AC3E}">
        <p14:creationId xmlns:p14="http://schemas.microsoft.com/office/powerpoint/2010/main" val="35540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6"/>
            <a:ext cx="8229600" cy="490269"/>
          </a:xfrm>
        </p:spPr>
        <p:txBody>
          <a:bodyPr>
            <a:normAutofit/>
          </a:bodyPr>
          <a:lstStyle/>
          <a:p>
            <a:pPr>
              <a:tabLst>
                <a:tab pos="85725" algn="l"/>
              </a:tabLst>
            </a:pPr>
            <a:r>
              <a:rPr lang="en-GB" sz="3200" dirty="0" smtClean="0">
                <a:solidFill>
                  <a:schemeClr val="tx2"/>
                </a:solidFill>
                <a:latin typeface="AQA Chevin Pro Light" pitchFamily="34" charset="0"/>
              </a:rPr>
              <a:t>Contents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7800"/>
            <a:ext cx="8517006" cy="4357464"/>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a:buClrTx/>
              <a:buFont typeface="Arial" panose="020B0604020202020204" pitchFamily="34" charset="0"/>
              <a:buChar char="•"/>
            </a:pPr>
            <a:r>
              <a:rPr lang="en-GB" sz="1800" dirty="0" smtClean="0"/>
              <a:t>Overview of the AS and A-level English Language and Literature specification. </a:t>
            </a:r>
          </a:p>
          <a:p>
            <a:pPr marL="355600" indent="-355600">
              <a:buNone/>
            </a:pPr>
            <a:endParaRPr lang="en-GB" sz="1800" dirty="0" smtClean="0"/>
          </a:p>
          <a:p>
            <a:pPr>
              <a:buClrTx/>
              <a:buFont typeface="Arial" panose="020B0604020202020204" pitchFamily="34" charset="0"/>
              <a:buChar char="•"/>
            </a:pPr>
            <a:r>
              <a:rPr lang="en-GB" sz="1800" dirty="0" smtClean="0"/>
              <a:t>Exploring the specification's underlying principles.</a:t>
            </a:r>
          </a:p>
          <a:p>
            <a:pPr marL="355600" indent="-355600">
              <a:buNone/>
            </a:pPr>
            <a:endParaRPr lang="en-GB" sz="1800" dirty="0" smtClean="0"/>
          </a:p>
          <a:p>
            <a:pPr>
              <a:buClrTx/>
              <a:buFont typeface="Arial" panose="020B0604020202020204" pitchFamily="34" charset="0"/>
              <a:buChar char="•"/>
            </a:pPr>
            <a:r>
              <a:rPr lang="en-GB" sz="1800" dirty="0" smtClean="0"/>
              <a:t>Key concepts, content, skills and external assessment at  AS and A-level.</a:t>
            </a:r>
          </a:p>
          <a:p>
            <a:pPr marL="355600" indent="-355600">
              <a:buNone/>
            </a:pPr>
            <a:endParaRPr lang="en-GB" sz="1800" dirty="0"/>
          </a:p>
          <a:p>
            <a:pPr>
              <a:buClrTx/>
              <a:buFont typeface="Arial" panose="020B0604020202020204" pitchFamily="34" charset="0"/>
              <a:buChar char="•"/>
            </a:pPr>
            <a:r>
              <a:rPr lang="en-GB" sz="1800" dirty="0" smtClean="0"/>
              <a:t>Co-teaching </a:t>
            </a:r>
            <a:r>
              <a:rPr lang="en-GB" sz="1800" dirty="0"/>
              <a:t>AS and </a:t>
            </a:r>
            <a:r>
              <a:rPr lang="en-GB" sz="1800" dirty="0" smtClean="0"/>
              <a:t>A-level.</a:t>
            </a:r>
          </a:p>
          <a:p>
            <a:pPr marL="0" indent="0">
              <a:buNone/>
            </a:pPr>
            <a:endParaRPr lang="en-GB" sz="1800" dirty="0"/>
          </a:p>
          <a:p>
            <a:pPr>
              <a:buClrTx/>
              <a:buFont typeface="Arial" panose="020B0604020202020204" pitchFamily="34" charset="0"/>
              <a:buChar char="•"/>
            </a:pPr>
            <a:r>
              <a:rPr lang="en-GB" sz="1800" dirty="0"/>
              <a:t>Key concepts, content, skills and external assessment at </a:t>
            </a:r>
            <a:r>
              <a:rPr lang="en-GB" sz="1800" dirty="0" smtClean="0"/>
              <a:t>A-level.</a:t>
            </a:r>
            <a:endParaRPr lang="en-GB" sz="1800" dirty="0"/>
          </a:p>
          <a:p>
            <a:pPr marL="0" indent="0">
              <a:buNone/>
            </a:pPr>
            <a:endParaRPr lang="en-GB" sz="1800" dirty="0" smtClean="0"/>
          </a:p>
          <a:p>
            <a:pPr>
              <a:buClrTx/>
              <a:buFont typeface="Arial" panose="020B0604020202020204" pitchFamily="34" charset="0"/>
              <a:buChar char="•"/>
            </a:pPr>
            <a:r>
              <a:rPr lang="en-GB" sz="1800" dirty="0" smtClean="0"/>
              <a:t>NEA </a:t>
            </a:r>
            <a:r>
              <a:rPr lang="en-GB" sz="1800" dirty="0"/>
              <a:t>requirements and assessment at </a:t>
            </a:r>
            <a:r>
              <a:rPr lang="en-GB" sz="1800" dirty="0" smtClean="0"/>
              <a:t>A-level.</a:t>
            </a:r>
            <a:endParaRPr lang="en-GB" sz="1800" dirty="0"/>
          </a:p>
          <a:p>
            <a:pPr marL="0" indent="0">
              <a:buNone/>
            </a:pPr>
            <a:endParaRPr lang="en-GB" sz="1800" dirty="0" smtClean="0"/>
          </a:p>
          <a:p>
            <a:pPr>
              <a:buClrTx/>
              <a:buFont typeface="Arial" panose="020B0604020202020204" pitchFamily="34" charset="0"/>
              <a:buChar char="•"/>
            </a:pPr>
            <a:r>
              <a:rPr lang="en-GB" sz="1800" dirty="0" smtClean="0"/>
              <a:t>Support </a:t>
            </a:r>
            <a:r>
              <a:rPr lang="en-GB" sz="1800" dirty="0"/>
              <a:t>and resources </a:t>
            </a:r>
            <a:r>
              <a:rPr lang="en-GB" sz="1800" dirty="0" smtClean="0"/>
              <a:t>available.</a:t>
            </a:r>
          </a:p>
          <a:p>
            <a:pPr marL="0" indent="0">
              <a:buClr>
                <a:schemeClr val="tx1"/>
              </a:buClr>
              <a:buNone/>
            </a:pPr>
            <a:endParaRPr lang="en-GB" sz="1800" dirty="0" smtClean="0"/>
          </a:p>
          <a:p>
            <a:pPr marL="355600" indent="0">
              <a:buClr>
                <a:schemeClr val="tx1"/>
              </a:buClr>
              <a:buNone/>
            </a:pPr>
            <a:endParaRPr lang="en-GB" dirty="0" smtClean="0"/>
          </a:p>
          <a:p>
            <a:pPr marL="355600" indent="0">
              <a:buClr>
                <a:schemeClr val="tx1"/>
              </a:buClr>
              <a:buNone/>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defTabSz="444500">
              <a:lnSpc>
                <a:spcPct val="150000"/>
              </a:lnSpc>
              <a:buClr>
                <a:schemeClr val="tx1"/>
              </a:buClr>
              <a:buFont typeface="Arial" pitchFamily="34" charset="0"/>
              <a:buChar char="•"/>
            </a:pPr>
            <a:endParaRPr lang="en-GB"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7814"/>
            <a:ext cx="8229600" cy="609600"/>
          </a:xfrm>
        </p:spPr>
        <p:txBody>
          <a:bodyPr>
            <a:normAutofit/>
          </a:bodyPr>
          <a:lstStyle/>
          <a:p>
            <a:r>
              <a:rPr lang="en-GB" sz="3200" dirty="0" smtClean="0">
                <a:solidFill>
                  <a:schemeClr val="tx2"/>
                </a:solidFill>
                <a:latin typeface="AQA Chevin Pro Light" pitchFamily="34" charset="0"/>
              </a:rPr>
              <a:t>Poetic Voices: exam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115631"/>
            <a:ext cx="8229600" cy="4343400"/>
          </a:xfrm>
        </p:spPr>
        <p:txBody>
          <a:bodyPr/>
          <a:lstStyle/>
          <a:p>
            <a:r>
              <a:rPr lang="en-GB" sz="1800" dirty="0" smtClean="0"/>
              <a:t>Questions from the specimen assessment material.</a:t>
            </a:r>
          </a:p>
          <a:p>
            <a:endParaRPr lang="en-GB" sz="1800" dirty="0"/>
          </a:p>
          <a:p>
            <a:r>
              <a:rPr lang="en-GB" sz="1800" b="1" dirty="0" smtClean="0"/>
              <a:t>AS:</a:t>
            </a:r>
          </a:p>
          <a:p>
            <a:endParaRPr lang="en-GB" sz="1800" dirty="0" smtClean="0"/>
          </a:p>
          <a:p>
            <a:r>
              <a:rPr lang="en-GB" sz="1800" dirty="0" smtClean="0"/>
              <a:t>Read ‘Follower’ and ‘Mid-Term Break’, printed below. Compare and contrast how childhood is presented in these poems.</a:t>
            </a:r>
          </a:p>
          <a:p>
            <a:endParaRPr lang="en-GB" sz="1800" dirty="0"/>
          </a:p>
          <a:p>
            <a:r>
              <a:rPr lang="en-GB" sz="1800" b="1" dirty="0" smtClean="0"/>
              <a:t>A-level:</a:t>
            </a:r>
          </a:p>
          <a:p>
            <a:endParaRPr lang="en-GB" sz="1800" b="1" dirty="0" smtClean="0"/>
          </a:p>
          <a:p>
            <a:r>
              <a:rPr lang="en-GB" sz="1800" b="1" dirty="0" smtClean="0"/>
              <a:t>Either</a:t>
            </a:r>
          </a:p>
          <a:p>
            <a:endParaRPr lang="en-GB" sz="1800" b="1" dirty="0" smtClean="0"/>
          </a:p>
          <a:p>
            <a:r>
              <a:rPr lang="en-GB" sz="1800" dirty="0" smtClean="0"/>
              <a:t>Examine how Heaney presents the importance of remembering in ‘Punishment’ and </a:t>
            </a:r>
            <a:r>
              <a:rPr lang="en-GB" sz="1800" b="1" dirty="0" smtClean="0"/>
              <a:t>one</a:t>
            </a:r>
            <a:r>
              <a:rPr lang="en-GB" sz="1800" dirty="0" smtClean="0"/>
              <a:t> other poem of your choice.  </a:t>
            </a:r>
          </a:p>
          <a:p>
            <a:endParaRPr lang="en-GB" sz="1800" dirty="0" smtClean="0"/>
          </a:p>
          <a:p>
            <a:r>
              <a:rPr lang="en-GB" sz="1800" b="1" dirty="0" smtClean="0"/>
              <a:t>Or</a:t>
            </a:r>
          </a:p>
          <a:p>
            <a:endParaRPr lang="en-GB" sz="1800" b="1" dirty="0" smtClean="0"/>
          </a:p>
          <a:p>
            <a:r>
              <a:rPr lang="en-GB" sz="1800" dirty="0" smtClean="0"/>
              <a:t>Examine how Heaney presents family relationships in ‘Digging’ and </a:t>
            </a:r>
            <a:r>
              <a:rPr lang="en-GB" sz="1800" b="1" dirty="0" smtClean="0"/>
              <a:t>one</a:t>
            </a:r>
            <a:r>
              <a:rPr lang="en-GB" sz="1800" dirty="0" smtClean="0"/>
              <a:t> other poem of your choice. </a:t>
            </a:r>
          </a:p>
          <a:p>
            <a:endParaRPr lang="en-GB" dirty="0" smtClean="0"/>
          </a:p>
          <a:p>
            <a:pPr marL="342900" indent="-342900">
              <a:buFont typeface="Arial" panose="020B0604020202020204" pitchFamily="34" charset="0"/>
              <a:buChar char="•"/>
            </a:pPr>
            <a:endParaRPr lang="en-GB"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20</a:t>
            </a:r>
            <a:endParaRPr lang="en-US" sz="800" dirty="0"/>
          </a:p>
        </p:txBody>
      </p:sp>
    </p:spTree>
    <p:extLst>
      <p:ext uri="{BB962C8B-B14F-4D97-AF65-F5344CB8AC3E}">
        <p14:creationId xmlns:p14="http://schemas.microsoft.com/office/powerpoint/2010/main" val="1434028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10115"/>
            <a:ext cx="8229600" cy="609600"/>
          </a:xfrm>
        </p:spPr>
        <p:txBody>
          <a:bodyPr>
            <a:normAutofit/>
          </a:bodyPr>
          <a:lstStyle/>
          <a:p>
            <a:r>
              <a:rPr lang="en-GB" sz="3200" dirty="0" smtClean="0">
                <a:solidFill>
                  <a:schemeClr val="tx2"/>
                </a:solidFill>
                <a:latin typeface="AQA Chevin Pro Light" pitchFamily="34" charset="0"/>
              </a:rPr>
              <a:t>Poetic Voices: A-level exam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23975"/>
            <a:ext cx="8229600" cy="4343400"/>
          </a:xfrm>
        </p:spPr>
        <p:txBody>
          <a:bodyPr/>
          <a:lstStyle/>
          <a:p>
            <a:r>
              <a:rPr lang="en-GB" sz="1800" dirty="0" smtClean="0"/>
              <a:t>Questions from the specimen assessment material:</a:t>
            </a:r>
          </a:p>
          <a:p>
            <a:endParaRPr lang="en-GB" sz="1800" dirty="0"/>
          </a:p>
          <a:p>
            <a:pPr marL="342900" indent="-342900">
              <a:buFont typeface="Arial" panose="020B0604020202020204" pitchFamily="34" charset="0"/>
              <a:buChar char="•"/>
            </a:pPr>
            <a:r>
              <a:rPr lang="en-GB" sz="1800" dirty="0" smtClean="0"/>
              <a:t>Examine how Donne presents views about relationships between lovers in ‘The Sun Rising’ and </a:t>
            </a:r>
            <a:r>
              <a:rPr lang="en-GB" sz="1800" b="1" dirty="0" smtClean="0"/>
              <a:t>one</a:t>
            </a:r>
            <a:r>
              <a:rPr lang="en-GB" sz="1800" dirty="0" smtClean="0"/>
              <a:t> other poem of your choice.  </a:t>
            </a:r>
          </a:p>
          <a:p>
            <a:endParaRPr lang="en-GB" sz="1800" dirty="0" smtClean="0"/>
          </a:p>
          <a:p>
            <a:pPr marL="342900" indent="-342900">
              <a:buFont typeface="Arial" panose="020B0604020202020204" pitchFamily="34" charset="0"/>
              <a:buChar char="•"/>
            </a:pPr>
            <a:r>
              <a:rPr lang="en-GB" sz="1800" dirty="0" smtClean="0"/>
              <a:t>Examine how Browning presents speakers’ attitudes towards others in ‘The Lost Leader’ and </a:t>
            </a:r>
            <a:r>
              <a:rPr lang="en-GB" sz="1800" b="1" dirty="0" smtClean="0"/>
              <a:t>one</a:t>
            </a:r>
            <a:r>
              <a:rPr lang="en-GB" sz="1800" dirty="0" smtClean="0"/>
              <a:t> other poem of your choice. </a:t>
            </a:r>
          </a:p>
          <a:p>
            <a:endParaRPr lang="en-GB" sz="1800" dirty="0" smtClean="0"/>
          </a:p>
          <a:p>
            <a:pPr marL="342900" indent="-342900">
              <a:buFont typeface="Arial" panose="020B0604020202020204" pitchFamily="34" charset="0"/>
              <a:buChar char="•"/>
            </a:pPr>
            <a:r>
              <a:rPr lang="en-GB" sz="1800" dirty="0" smtClean="0"/>
              <a:t>Examine </a:t>
            </a:r>
            <a:r>
              <a:rPr lang="en-GB" sz="1800" dirty="0"/>
              <a:t>how </a:t>
            </a:r>
            <a:r>
              <a:rPr lang="en-GB" sz="1800" dirty="0" smtClean="0"/>
              <a:t>Duffy presents </a:t>
            </a:r>
            <a:r>
              <a:rPr lang="en-GB" sz="1800" dirty="0"/>
              <a:t>speakers’ </a:t>
            </a:r>
            <a:r>
              <a:rPr lang="en-GB" sz="1800" dirty="0" smtClean="0"/>
              <a:t>connections with places in  ‘Never Go Back’ </a:t>
            </a:r>
            <a:r>
              <a:rPr lang="en-GB" sz="1800" dirty="0"/>
              <a:t>and </a:t>
            </a:r>
            <a:r>
              <a:rPr lang="en-GB" sz="1800" b="1" dirty="0"/>
              <a:t>one</a:t>
            </a:r>
            <a:r>
              <a:rPr lang="en-GB" sz="1800" dirty="0"/>
              <a:t> other poem of your choice. </a:t>
            </a: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a:t>Examine how Heaney presents the importance of remembering in ‘Punishment’ and </a:t>
            </a:r>
            <a:r>
              <a:rPr lang="en-GB" sz="1800" b="1" dirty="0"/>
              <a:t>one</a:t>
            </a:r>
            <a:r>
              <a:rPr lang="en-GB" sz="1800" dirty="0"/>
              <a:t> other poem of your choice.  </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21</a:t>
            </a:r>
            <a:endParaRPr lang="en-US" sz="800" dirty="0"/>
          </a:p>
        </p:txBody>
      </p:sp>
    </p:spTree>
    <p:extLst>
      <p:ext uri="{BB962C8B-B14F-4D97-AF65-F5344CB8AC3E}">
        <p14:creationId xmlns:p14="http://schemas.microsoft.com/office/powerpoint/2010/main" val="496170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Remembered Places</a:t>
            </a:r>
            <a:endParaRPr lang="en-GB" sz="3200" dirty="0">
              <a:solidFill>
                <a:schemeClr val="tx2"/>
              </a:solidFill>
              <a:latin typeface="AQA Chevin Pro Light" pitchFamily="34" charset="0"/>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9" b="11573"/>
          <a:stretch/>
        </p:blipFill>
        <p:spPr bwMode="auto">
          <a:xfrm>
            <a:off x="-1" y="895691"/>
            <a:ext cx="9144001" cy="550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8964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Remembered Places </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626756"/>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b="1" dirty="0">
                <a:cs typeface="Arial" charset="0"/>
              </a:rPr>
              <a:t>Remembered Places </a:t>
            </a:r>
            <a:r>
              <a:rPr lang="en-GB" sz="1800" dirty="0">
                <a:cs typeface="Arial" charset="0"/>
              </a:rPr>
              <a:t>– narratives that construct different views of Paris</a:t>
            </a:r>
          </a:p>
          <a:p>
            <a:pPr marL="0" indent="0">
              <a:buClr>
                <a:schemeClr val="tx1"/>
              </a:buClr>
              <a:buNone/>
            </a:pPr>
            <a:endParaRPr lang="en-GB" sz="1800" dirty="0" smtClean="0">
              <a:cs typeface="Arial" charset="0"/>
            </a:endParaRPr>
          </a:p>
          <a:p>
            <a:pPr marL="0" indent="0">
              <a:buClr>
                <a:schemeClr val="tx1"/>
              </a:buClr>
              <a:buNone/>
            </a:pPr>
            <a:r>
              <a:rPr lang="en-GB" sz="1800" b="1" dirty="0">
                <a:cs typeface="Arial" charset="0"/>
              </a:rPr>
              <a:t>Externally assessed at AS in Paper </a:t>
            </a:r>
            <a:r>
              <a:rPr lang="en-GB" sz="1800" b="1" dirty="0" smtClean="0">
                <a:cs typeface="Arial" charset="0"/>
              </a:rPr>
              <a:t>2: </a:t>
            </a:r>
            <a:r>
              <a:rPr lang="en-GB" sz="1800" b="1" i="1" dirty="0" smtClean="0">
                <a:cs typeface="Arial" charset="0"/>
              </a:rPr>
              <a:t>People and Places</a:t>
            </a:r>
          </a:p>
          <a:p>
            <a:pPr marL="355600" indent="-355600">
              <a:buClr>
                <a:schemeClr val="tx1"/>
              </a:buClr>
              <a:buFont typeface="Arial" charset="0"/>
              <a:buChar char="•"/>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Comparative analytical task (2 short extracts)</a:t>
            </a:r>
          </a:p>
          <a:p>
            <a:pPr marL="355600" indent="-355600">
              <a:buClr>
                <a:schemeClr val="tx1"/>
              </a:buClr>
              <a:buFont typeface="Arial" charset="0"/>
              <a:buChar char="•"/>
            </a:pPr>
            <a:r>
              <a:rPr lang="en-GB" sz="1800" dirty="0" smtClean="0">
                <a:cs typeface="Arial" charset="0"/>
              </a:rPr>
              <a:t>Re-creative </a:t>
            </a:r>
            <a:r>
              <a:rPr lang="en-GB" sz="1800" dirty="0">
                <a:cs typeface="Arial" charset="0"/>
              </a:rPr>
              <a:t>writing based on </a:t>
            </a:r>
            <a:r>
              <a:rPr lang="en-GB" sz="1800" i="1" dirty="0">
                <a:cs typeface="Arial" charset="0"/>
              </a:rPr>
              <a:t>AQA Anthology: Paris </a:t>
            </a:r>
          </a:p>
          <a:p>
            <a:pPr marL="355600" indent="-355600">
              <a:buClr>
                <a:schemeClr val="tx1"/>
              </a:buClr>
              <a:buFont typeface="Arial" charset="0"/>
              <a:buChar char="•"/>
            </a:pPr>
            <a:r>
              <a:rPr lang="en-GB" sz="1800" dirty="0" smtClean="0">
                <a:cs typeface="Arial" charset="0"/>
              </a:rPr>
              <a:t>Critical </a:t>
            </a:r>
            <a:r>
              <a:rPr lang="en-GB" sz="1800" dirty="0">
                <a:cs typeface="Arial" charset="0"/>
              </a:rPr>
              <a:t>Commentary – evaluating own re-creative work</a:t>
            </a:r>
          </a:p>
          <a:p>
            <a:pPr marL="0" indent="0">
              <a:buClr>
                <a:schemeClr val="tx1"/>
              </a:buClr>
              <a:buNone/>
            </a:pPr>
            <a:endParaRPr lang="en-GB" sz="1800" i="1" dirty="0">
              <a:cs typeface="Arial" charset="0"/>
            </a:endParaRPr>
          </a:p>
          <a:p>
            <a:pPr marL="0" indent="0">
              <a:buClr>
                <a:schemeClr val="tx1"/>
              </a:buClr>
              <a:buNone/>
            </a:pPr>
            <a:r>
              <a:rPr lang="en-GB" sz="1800" b="1" dirty="0" smtClean="0">
                <a:cs typeface="Arial" charset="0"/>
              </a:rPr>
              <a:t>Externally </a:t>
            </a:r>
            <a:r>
              <a:rPr lang="en-GB" sz="1800" b="1" dirty="0">
                <a:cs typeface="Arial" charset="0"/>
              </a:rPr>
              <a:t>assessed at A-level in Paper 1: </a:t>
            </a:r>
            <a:r>
              <a:rPr lang="en-GB" sz="1800" b="1" i="1" dirty="0">
                <a:cs typeface="Arial" charset="0"/>
              </a:rPr>
              <a:t>Telling </a:t>
            </a:r>
            <a:r>
              <a:rPr lang="en-GB" sz="1800" b="1" i="1" dirty="0" smtClean="0">
                <a:cs typeface="Arial" charset="0"/>
              </a:rPr>
              <a:t>Stories</a:t>
            </a:r>
          </a:p>
          <a:p>
            <a:pPr marL="0" indent="0">
              <a:buClr>
                <a:schemeClr val="tx1"/>
              </a:buClr>
              <a:buNone/>
            </a:pPr>
            <a:endParaRPr lang="en-GB" sz="1800" i="1" dirty="0">
              <a:cs typeface="Arial" charset="0"/>
            </a:endParaRPr>
          </a:p>
          <a:p>
            <a:pPr marL="0" indent="0">
              <a:buClr>
                <a:schemeClr val="tx1"/>
              </a:buClr>
              <a:buNone/>
            </a:pPr>
            <a:r>
              <a:rPr lang="en-GB" sz="1800" dirty="0" smtClean="0">
                <a:cs typeface="Arial" charset="0"/>
              </a:rPr>
              <a:t>Comparative </a:t>
            </a:r>
            <a:r>
              <a:rPr lang="en-GB" sz="1800" dirty="0">
                <a:cs typeface="Arial" charset="0"/>
              </a:rPr>
              <a:t>analytical </a:t>
            </a:r>
            <a:r>
              <a:rPr lang="en-GB" sz="1800" dirty="0" smtClean="0">
                <a:cs typeface="Arial" charset="0"/>
              </a:rPr>
              <a:t>task (2 longer extracts)</a:t>
            </a:r>
          </a:p>
          <a:p>
            <a:pPr marL="355600" indent="-355600">
              <a:buClr>
                <a:schemeClr val="tx1"/>
              </a:buClr>
              <a:buFont typeface="Arial" charset="0"/>
              <a:buChar char="•"/>
            </a:pPr>
            <a:endParaRPr lang="en-GB" sz="1800" dirty="0">
              <a:cs typeface="Arial" charset="0"/>
            </a:endParaRPr>
          </a:p>
          <a:p>
            <a:pPr marL="0" indent="0">
              <a:buClr>
                <a:schemeClr val="tx1"/>
              </a:buClr>
              <a:buNone/>
            </a:pPr>
            <a:endParaRPr lang="en-GB" sz="1800" dirty="0" smtClean="0">
              <a:cs typeface="Arial" charset="0"/>
            </a:endParaRPr>
          </a:p>
          <a:p>
            <a:pPr marL="0" indent="0">
              <a:buClr>
                <a:schemeClr val="tx1"/>
              </a:buClr>
              <a:buNone/>
            </a:pPr>
            <a:r>
              <a:rPr lang="en-GB" sz="1800" dirty="0"/>
              <a:t>The text used </a:t>
            </a:r>
            <a:r>
              <a:rPr lang="en-GB" sz="1800" dirty="0" smtClean="0"/>
              <a:t>is </a:t>
            </a:r>
            <a:r>
              <a:rPr lang="en-GB" sz="1800" dirty="0"/>
              <a:t>the </a:t>
            </a:r>
            <a:r>
              <a:rPr lang="en-GB" sz="1800" b="1" i="1" dirty="0"/>
              <a:t>AQA Anthology: Paris</a:t>
            </a:r>
            <a:r>
              <a:rPr lang="en-GB" sz="1800" dirty="0"/>
              <a:t>. </a:t>
            </a:r>
          </a:p>
          <a:p>
            <a:pPr marL="0" indent="0">
              <a:buClr>
                <a:schemeClr val="tx1"/>
              </a:buClr>
              <a:buNone/>
            </a:pPr>
            <a:endParaRPr lang="en-GB" sz="1800" dirty="0">
              <a:cs typeface="Arial" charset="0"/>
            </a:endParaRPr>
          </a:p>
          <a:p>
            <a:pPr marL="0" indent="0">
              <a:buClr>
                <a:schemeClr val="tx1"/>
              </a:buClr>
              <a:buNone/>
            </a:pPr>
            <a:r>
              <a:rPr lang="en-GB" sz="1800" i="1" dirty="0" smtClean="0">
                <a:cs typeface="Arial" charset="0"/>
              </a:rPr>
              <a:t> </a:t>
            </a:r>
            <a:endParaRPr lang="en-GB" sz="1800" i="1" dirty="0">
              <a:cs typeface="Arial" charset="0"/>
            </a:endParaRPr>
          </a:p>
          <a:p>
            <a:pPr marL="0" indent="0">
              <a:buClr>
                <a:schemeClr val="tx1"/>
              </a:buClr>
              <a:buNone/>
            </a:pPr>
            <a:endParaRPr lang="en-GB" sz="1800" dirty="0">
              <a:cs typeface="Arial" charset="0"/>
            </a:endParaRPr>
          </a:p>
          <a:p>
            <a:pPr marL="0" indent="0">
              <a:buClr>
                <a:schemeClr val="tx1"/>
              </a:buClr>
              <a:buNone/>
            </a:pPr>
            <a:endParaRPr lang="en-GB" sz="1800" dirty="0">
              <a:cs typeface="Arial" charset="0"/>
            </a:endParaRPr>
          </a:p>
          <a:p>
            <a:pPr marL="0" indent="0">
              <a:buClr>
                <a:schemeClr val="tx1"/>
              </a:buClr>
              <a:buNone/>
            </a:pPr>
            <a:endParaRPr lang="en-GB" sz="1800" dirty="0">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a:t>
            </a:r>
            <a:r>
              <a:rPr lang="en-US" sz="800" dirty="0"/>
              <a:t>3</a:t>
            </a:r>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176734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Remembered Places: </a:t>
            </a:r>
            <a:r>
              <a:rPr lang="en-GB" sz="3200" i="1" dirty="0" smtClean="0">
                <a:solidFill>
                  <a:schemeClr val="tx2"/>
                </a:solidFill>
                <a:latin typeface="AQA Chevin Pro Light" pitchFamily="34" charset="0"/>
              </a:rPr>
              <a:t>AQA Anthology: Paris </a:t>
            </a:r>
            <a:endParaRPr lang="en-GB" sz="3200" i="1" dirty="0">
              <a:solidFill>
                <a:schemeClr val="tx2"/>
              </a:solidFill>
              <a:latin typeface="AQA Chevin Pro Light" pitchFamily="34" charset="0"/>
            </a:endParaRPr>
          </a:p>
        </p:txBody>
      </p:sp>
      <p:sp>
        <p:nvSpPr>
          <p:cNvPr id="4" name="Text Placeholder 6"/>
          <p:cNvSpPr txBox="1">
            <a:spLocks/>
          </p:cNvSpPr>
          <p:nvPr/>
        </p:nvSpPr>
        <p:spPr>
          <a:xfrm>
            <a:off x="457200" y="1232618"/>
            <a:ext cx="8238227" cy="4543714"/>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sz="1800" dirty="0" smtClean="0">
                <a:cs typeface="Arial" charset="0"/>
              </a:rPr>
              <a:t>What types of texts does the Anthology contain?</a:t>
            </a:r>
          </a:p>
          <a:p>
            <a:pPr marL="0" indent="0">
              <a:buClr>
                <a:schemeClr val="tx1"/>
              </a:buClr>
              <a:buNone/>
            </a:pPr>
            <a:endParaRPr lang="en-GB" sz="1800" dirty="0">
              <a:cs typeface="Arial" charset="0"/>
            </a:endParaRPr>
          </a:p>
          <a:p>
            <a:pPr>
              <a:buClr>
                <a:schemeClr val="tx1"/>
              </a:buClr>
            </a:pPr>
            <a:r>
              <a:rPr lang="en-GB" sz="1800" dirty="0" smtClean="0">
                <a:cs typeface="Arial" charset="0"/>
              </a:rPr>
              <a:t>Travel memoirs</a:t>
            </a:r>
          </a:p>
          <a:p>
            <a:pPr>
              <a:buClr>
                <a:schemeClr val="tx1"/>
              </a:buClr>
            </a:pPr>
            <a:r>
              <a:rPr lang="en-GB" sz="1800" dirty="0" smtClean="0">
                <a:cs typeface="Arial" charset="0"/>
              </a:rPr>
              <a:t>Advertisements</a:t>
            </a:r>
          </a:p>
          <a:p>
            <a:pPr>
              <a:buClr>
                <a:schemeClr val="tx1"/>
              </a:buClr>
            </a:pPr>
            <a:r>
              <a:rPr lang="en-GB" sz="1800" dirty="0" smtClean="0">
                <a:cs typeface="Arial" charset="0"/>
              </a:rPr>
              <a:t>Video travel guides</a:t>
            </a:r>
          </a:p>
          <a:p>
            <a:pPr>
              <a:buClr>
                <a:schemeClr val="tx1"/>
              </a:buClr>
            </a:pPr>
            <a:r>
              <a:rPr lang="en-GB" sz="1800" dirty="0" smtClean="0">
                <a:cs typeface="Arial" charset="0"/>
              </a:rPr>
              <a:t>Personal narratives</a:t>
            </a:r>
          </a:p>
          <a:p>
            <a:pPr>
              <a:buClr>
                <a:schemeClr val="tx1"/>
              </a:buClr>
            </a:pPr>
            <a:r>
              <a:rPr lang="en-GB" sz="1800" dirty="0" smtClean="0">
                <a:cs typeface="Arial" charset="0"/>
              </a:rPr>
              <a:t>Autobiographies</a:t>
            </a:r>
          </a:p>
          <a:p>
            <a:pPr>
              <a:buClr>
                <a:schemeClr val="tx1"/>
              </a:buClr>
            </a:pPr>
            <a:r>
              <a:rPr lang="en-GB" sz="1800" dirty="0" smtClean="0">
                <a:cs typeface="Arial" charset="0"/>
              </a:rPr>
              <a:t>Travel blogs</a:t>
            </a:r>
          </a:p>
          <a:p>
            <a:pPr>
              <a:buClr>
                <a:schemeClr val="tx1"/>
              </a:buClr>
            </a:pPr>
            <a:r>
              <a:rPr lang="en-GB" sz="1800" dirty="0" smtClean="0">
                <a:cs typeface="Arial" charset="0"/>
              </a:rPr>
              <a:t>Online guides </a:t>
            </a:r>
          </a:p>
          <a:p>
            <a:pPr>
              <a:buClr>
                <a:schemeClr val="tx1"/>
              </a:buClr>
            </a:pPr>
            <a:r>
              <a:rPr lang="en-GB" sz="1800" dirty="0" smtClean="0">
                <a:cs typeface="Arial" charset="0"/>
              </a:rPr>
              <a:t>Websites – online forums</a:t>
            </a:r>
          </a:p>
          <a:p>
            <a:pPr>
              <a:buClr>
                <a:schemeClr val="tx1"/>
              </a:buClr>
            </a:pPr>
            <a:r>
              <a:rPr lang="en-GB" sz="1800" dirty="0" smtClean="0">
                <a:cs typeface="Arial" charset="0"/>
              </a:rPr>
              <a:t>Guidebooks</a:t>
            </a:r>
          </a:p>
          <a:p>
            <a:pPr>
              <a:buClr>
                <a:schemeClr val="tx1"/>
              </a:buClr>
            </a:pPr>
            <a:r>
              <a:rPr lang="en-GB" sz="1800" dirty="0" smtClean="0">
                <a:cs typeface="Arial" charset="0"/>
              </a:rPr>
              <a:t>Newspaper articles</a:t>
            </a:r>
          </a:p>
          <a:p>
            <a:pPr>
              <a:buClr>
                <a:schemeClr val="tx1"/>
              </a:buClr>
            </a:pPr>
            <a:r>
              <a:rPr lang="en-GB" sz="1800" dirty="0" err="1" smtClean="0"/>
              <a:t>Pathé</a:t>
            </a:r>
            <a:r>
              <a:rPr lang="en-GB" sz="1800" dirty="0" smtClean="0">
                <a:cs typeface="Arial" charset="0"/>
              </a:rPr>
              <a:t> news reports</a:t>
            </a:r>
          </a:p>
          <a:p>
            <a:pPr>
              <a:buClr>
                <a:schemeClr val="tx1"/>
              </a:buClr>
            </a:pPr>
            <a:r>
              <a:rPr lang="en-GB" sz="1800" dirty="0" smtClean="0">
                <a:cs typeface="Arial" charset="0"/>
              </a:rPr>
              <a:t>History books</a:t>
            </a:r>
          </a:p>
          <a:p>
            <a:pPr>
              <a:buClr>
                <a:schemeClr val="tx1"/>
              </a:buClr>
            </a:pPr>
            <a:r>
              <a:rPr lang="en-GB" sz="1800" dirty="0" smtClean="0">
                <a:cs typeface="Arial" charset="0"/>
              </a:rPr>
              <a:t>Letters </a:t>
            </a:r>
          </a:p>
          <a:p>
            <a:pPr>
              <a:buClr>
                <a:schemeClr val="tx1"/>
              </a:buClr>
            </a:pPr>
            <a:r>
              <a:rPr lang="en-GB" sz="1800" dirty="0" smtClean="0">
                <a:cs typeface="Arial" charset="0"/>
              </a:rPr>
              <a:t>Conversations.</a:t>
            </a:r>
          </a:p>
          <a:p>
            <a:pPr>
              <a:buClr>
                <a:schemeClr val="tx1"/>
              </a:buClr>
            </a:pPr>
            <a:endParaRPr lang="en-GB" sz="1800" dirty="0" smtClean="0">
              <a:cs typeface="Arial" charset="0"/>
            </a:endParaRPr>
          </a:p>
          <a:p>
            <a:pPr marL="0" indent="0">
              <a:buClr>
                <a:schemeClr val="tx1"/>
              </a:buClr>
              <a:buNone/>
            </a:pPr>
            <a:endParaRPr lang="en-GB" sz="1800" dirty="0">
              <a:cs typeface="Arial" charset="0"/>
            </a:endParaRPr>
          </a:p>
          <a:p>
            <a:pPr marL="0" indent="0">
              <a:buClr>
                <a:schemeClr val="tx1"/>
              </a:buClr>
              <a:buNone/>
            </a:pPr>
            <a:r>
              <a:rPr lang="en-GB" sz="1800" i="1" dirty="0" smtClean="0">
                <a:cs typeface="Arial" charset="0"/>
              </a:rPr>
              <a:t> </a:t>
            </a:r>
            <a:endParaRPr lang="en-GB" sz="1800" i="1" dirty="0">
              <a:cs typeface="Arial" charset="0"/>
            </a:endParaRPr>
          </a:p>
          <a:p>
            <a:pPr marL="0" indent="0">
              <a:buClr>
                <a:schemeClr val="tx1"/>
              </a:buClr>
              <a:buNone/>
            </a:pPr>
            <a:endParaRPr lang="en-GB" sz="1800" dirty="0">
              <a:cs typeface="Arial" charset="0"/>
            </a:endParaRPr>
          </a:p>
          <a:p>
            <a:pPr marL="355600" indent="-355600">
              <a:buClr>
                <a:schemeClr val="tx1"/>
              </a:buClr>
              <a:buFont typeface="Arial" charset="0"/>
              <a:buChar char="•"/>
            </a:pPr>
            <a:endParaRPr lang="en-GB" sz="1800" dirty="0">
              <a:cs typeface="Arial" charset="0"/>
            </a:endParaRPr>
          </a:p>
          <a:p>
            <a:pPr marL="0" indent="0">
              <a:buClr>
                <a:schemeClr val="tx1"/>
              </a:buClr>
              <a:buNone/>
            </a:pPr>
            <a:endParaRPr lang="en-GB" sz="1800" dirty="0">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2993788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531"/>
            <a:ext cx="8229600" cy="609600"/>
          </a:xfrm>
        </p:spPr>
        <p:txBody>
          <a:bodyPr>
            <a:normAutofit/>
          </a:bodyPr>
          <a:lstStyle/>
          <a:p>
            <a:r>
              <a:rPr lang="en-US" sz="3200" dirty="0" smtClean="0">
                <a:solidFill>
                  <a:schemeClr val="tx2"/>
                </a:solidFill>
                <a:latin typeface="AQA Chevin Pro Light" pitchFamily="34" charset="0"/>
              </a:rPr>
              <a:t>Remembered Places: key terms and concepts  </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142999"/>
            <a:ext cx="8229600" cy="5267325"/>
          </a:xfrm>
        </p:spPr>
        <p:txBody>
          <a:bodyPr/>
          <a:lstStyle/>
          <a:p>
            <a:r>
              <a:rPr lang="en-GB" sz="1800" b="1" dirty="0"/>
              <a:t>Key terms </a:t>
            </a:r>
            <a:r>
              <a:rPr lang="en-GB" sz="1800" b="1" dirty="0" smtClean="0"/>
              <a:t>for this section are:</a:t>
            </a:r>
            <a:endParaRPr lang="en-GB" sz="1800" dirty="0"/>
          </a:p>
          <a:p>
            <a:r>
              <a:rPr lang="en-GB" sz="1800" b="1" dirty="0"/>
              <a:t> </a:t>
            </a:r>
            <a:endParaRPr lang="en-GB" sz="1800" dirty="0"/>
          </a:p>
          <a:p>
            <a:r>
              <a:rPr lang="en-GB" sz="1800" b="1" dirty="0"/>
              <a:t>Genre</a:t>
            </a:r>
            <a:r>
              <a:rPr lang="en-GB" sz="1800" dirty="0"/>
              <a:t>: a way of grouping texts based on expected shared </a:t>
            </a:r>
            <a:r>
              <a:rPr lang="en-GB" sz="1800" dirty="0" smtClean="0"/>
              <a:t>conventions</a:t>
            </a:r>
          </a:p>
          <a:p>
            <a:endParaRPr lang="en-GB" sz="1800" dirty="0"/>
          </a:p>
          <a:p>
            <a:r>
              <a:rPr lang="en-GB" sz="1800" b="1" dirty="0"/>
              <a:t>Representation</a:t>
            </a:r>
            <a:r>
              <a:rPr lang="en-GB" sz="1800" dirty="0"/>
              <a:t>: the portrayal of events, people and circumstances through language and other meaning-making resources to create a way of seeing the world </a:t>
            </a:r>
            <a:endParaRPr lang="en-GB" sz="1800" dirty="0" smtClean="0"/>
          </a:p>
          <a:p>
            <a:endParaRPr lang="en-GB" sz="1800" b="1" dirty="0" smtClean="0"/>
          </a:p>
          <a:p>
            <a:r>
              <a:rPr lang="en-GB" sz="1800" b="1" dirty="0" smtClean="0"/>
              <a:t>Point </a:t>
            </a:r>
            <a:r>
              <a:rPr lang="en-GB" sz="1800" b="1" dirty="0"/>
              <a:t>of view</a:t>
            </a:r>
            <a:r>
              <a:rPr lang="en-GB" sz="1800" dirty="0"/>
              <a:t>: the perspective(s) used in a text through which a version of reality is presented </a:t>
            </a:r>
            <a:endParaRPr lang="en-GB" sz="1800" dirty="0" smtClean="0"/>
          </a:p>
          <a:p>
            <a:endParaRPr lang="en-GB" sz="1800" b="1" dirty="0"/>
          </a:p>
          <a:p>
            <a:r>
              <a:rPr lang="en-GB" sz="1800" b="1" dirty="0" smtClean="0"/>
              <a:t>Register</a:t>
            </a:r>
            <a:r>
              <a:rPr lang="en-GB" sz="1800" dirty="0"/>
              <a:t>: a variety of language that is associated with a particular situation of use</a:t>
            </a:r>
          </a:p>
          <a:p>
            <a:endParaRPr lang="en-GB" sz="1800" b="1" dirty="0" smtClean="0"/>
          </a:p>
          <a:p>
            <a:r>
              <a:rPr lang="en-GB" sz="1800" b="1" dirty="0" smtClean="0"/>
              <a:t>Literariness</a:t>
            </a:r>
            <a:r>
              <a:rPr lang="en-GB" sz="1800" dirty="0"/>
              <a:t>: the degree to which a text displays ‘literary’ qualities along a continuum rather than being absolutely ‘literary’ or ‘non-literary</a:t>
            </a:r>
            <a:r>
              <a:rPr lang="en-GB" sz="1800" dirty="0" smtClean="0"/>
              <a:t>’.</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25</a:t>
            </a:r>
            <a:endParaRPr lang="en-US" sz="800" dirty="0"/>
          </a:p>
        </p:txBody>
      </p:sp>
    </p:spTree>
    <p:extLst>
      <p:ext uri="{BB962C8B-B14F-4D97-AF65-F5344CB8AC3E}">
        <p14:creationId xmlns:p14="http://schemas.microsoft.com/office/powerpoint/2010/main" val="1022170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6753"/>
            <a:ext cx="8229600" cy="609600"/>
          </a:xfrm>
        </p:spPr>
        <p:txBody>
          <a:bodyPr>
            <a:normAutofit/>
          </a:bodyPr>
          <a:lstStyle/>
          <a:p>
            <a:r>
              <a:rPr lang="en-GB" sz="3200" dirty="0" smtClean="0">
                <a:solidFill>
                  <a:schemeClr val="tx2"/>
                </a:solidFill>
                <a:latin typeface="AQA Chevin Pro Light" pitchFamily="34" charset="0"/>
              </a:rPr>
              <a:t>Remembered Places: analytical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23974"/>
            <a:ext cx="8229600" cy="4676775"/>
          </a:xfrm>
        </p:spPr>
        <p:txBody>
          <a:bodyPr/>
          <a:lstStyle/>
          <a:p>
            <a:r>
              <a:rPr lang="en-GB" sz="1800" dirty="0" smtClean="0"/>
              <a:t>Questions from the specimen assessment material.</a:t>
            </a:r>
          </a:p>
          <a:p>
            <a:endParaRPr lang="en-GB" sz="1800" dirty="0"/>
          </a:p>
          <a:p>
            <a:r>
              <a:rPr lang="en-GB" sz="1800" b="1" dirty="0" smtClean="0"/>
              <a:t>AS:</a:t>
            </a:r>
          </a:p>
          <a:p>
            <a:endParaRPr lang="en-GB" sz="1800" b="1" dirty="0" smtClean="0"/>
          </a:p>
          <a:p>
            <a:r>
              <a:rPr lang="en-GB" sz="1800" dirty="0" smtClean="0"/>
              <a:t>Compare and contrast how the writers and speakers in these extracts present Paris. You should refer to both extracts in your answer and consider:</a:t>
            </a:r>
          </a:p>
          <a:p>
            <a:pPr marL="342900" indent="-342900">
              <a:buFont typeface="Arial" panose="020B0604020202020204" pitchFamily="34" charset="0"/>
              <a:buChar char="•"/>
            </a:pPr>
            <a:r>
              <a:rPr lang="en-GB" sz="1800" dirty="0"/>
              <a:t>t</a:t>
            </a:r>
            <a:r>
              <a:rPr lang="en-GB" sz="1800" dirty="0" smtClean="0"/>
              <a:t>he language choices made and their likely effects</a:t>
            </a:r>
          </a:p>
          <a:p>
            <a:pPr marL="342900" indent="-342900">
              <a:buFont typeface="Arial" panose="020B0604020202020204" pitchFamily="34" charset="0"/>
              <a:buChar char="•"/>
            </a:pPr>
            <a:r>
              <a:rPr lang="en-GB" sz="1800" dirty="0"/>
              <a:t>t</a:t>
            </a:r>
            <a:r>
              <a:rPr lang="en-GB" sz="1800" dirty="0" smtClean="0"/>
              <a:t>he different audience and purposes of the texts</a:t>
            </a:r>
          </a:p>
          <a:p>
            <a:pPr marL="342900" indent="-342900">
              <a:buFont typeface="Arial" panose="020B0604020202020204" pitchFamily="34" charset="0"/>
              <a:buChar char="•"/>
            </a:pPr>
            <a:r>
              <a:rPr lang="en-GB" sz="1800" dirty="0"/>
              <a:t>a</a:t>
            </a:r>
            <a:r>
              <a:rPr lang="en-GB" sz="1800" dirty="0" smtClean="0"/>
              <a:t>spects of mode.</a:t>
            </a:r>
          </a:p>
          <a:p>
            <a:pPr marL="342900" indent="-342900">
              <a:buFont typeface="Arial" panose="020B0604020202020204" pitchFamily="34" charset="0"/>
              <a:buChar char="•"/>
            </a:pPr>
            <a:endParaRPr lang="en-GB" sz="1800" dirty="0"/>
          </a:p>
          <a:p>
            <a:r>
              <a:rPr lang="en-GB" sz="1800" b="1" dirty="0" smtClean="0"/>
              <a:t>A-level:</a:t>
            </a:r>
          </a:p>
          <a:p>
            <a:endParaRPr lang="en-GB" sz="1800" b="1" dirty="0" smtClean="0"/>
          </a:p>
          <a:p>
            <a:r>
              <a:rPr lang="en-GB" sz="1800" dirty="0" smtClean="0"/>
              <a:t>Compare and contrast how the writers of these texts express their ideas about people living in or visiting Paris. You should refer to both texts in your answer.</a:t>
            </a:r>
          </a:p>
          <a:p>
            <a:endParaRPr lang="en-GB" sz="1800" dirty="0" smtClean="0"/>
          </a:p>
          <a:p>
            <a:pPr marL="342900" indent="-342900">
              <a:buFont typeface="Arial" panose="020B0604020202020204" pitchFamily="34" charset="0"/>
              <a:buChar char="•"/>
            </a:pPr>
            <a:endParaRPr lang="en-GB" sz="1800"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26</a:t>
            </a:r>
            <a:endParaRPr lang="en-US" sz="800" dirty="0"/>
          </a:p>
        </p:txBody>
      </p:sp>
    </p:spTree>
    <p:extLst>
      <p:ext uri="{BB962C8B-B14F-4D97-AF65-F5344CB8AC3E}">
        <p14:creationId xmlns:p14="http://schemas.microsoft.com/office/powerpoint/2010/main" val="201212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9"/>
            <a:ext cx="8229600" cy="839527"/>
          </a:xfrm>
        </p:spPr>
        <p:txBody>
          <a:bodyPr>
            <a:noAutofit/>
          </a:bodyPr>
          <a:lstStyle/>
          <a:p>
            <a:r>
              <a:rPr lang="en-GB" sz="3200" dirty="0" smtClean="0">
                <a:solidFill>
                  <a:schemeClr val="tx2"/>
                </a:solidFill>
                <a:latin typeface="AQA Chevin Pro Light" pitchFamily="34" charset="0"/>
              </a:rPr>
              <a:t>Remembered Places: </a:t>
            </a:r>
            <a:r>
              <a:rPr lang="en-GB" sz="3200" dirty="0" smtClean="0">
                <a:solidFill>
                  <a:srgbClr val="412878"/>
                </a:solidFill>
                <a:latin typeface="AQA Chevin Pro Light" pitchFamily="34" charset="0"/>
              </a:rPr>
              <a:t>re-creative writing </a:t>
            </a:r>
            <a:br>
              <a:rPr lang="en-GB" sz="3200" dirty="0" smtClean="0">
                <a:solidFill>
                  <a:srgbClr val="412878"/>
                </a:solidFill>
                <a:latin typeface="AQA Chevin Pro Light" pitchFamily="34" charset="0"/>
              </a:rPr>
            </a:br>
            <a:r>
              <a:rPr lang="en-GB" sz="3200" dirty="0" smtClean="0">
                <a:solidFill>
                  <a:schemeClr val="tx2"/>
                </a:solidFill>
                <a:latin typeface="AQA Chevin Pro Light" pitchFamily="34" charset="0"/>
              </a:rPr>
              <a:t>(AS only) </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626756"/>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endParaRPr lang="en-GB" sz="1800" dirty="0">
              <a:cs typeface="Arial" charset="0"/>
            </a:endParaRPr>
          </a:p>
          <a:p>
            <a:pPr marL="355600" indent="-355600">
              <a:buClr>
                <a:schemeClr val="tx1"/>
              </a:buClr>
              <a:buFont typeface="Arial" charset="0"/>
              <a:buChar char="•"/>
            </a:pPr>
            <a:endParaRPr lang="en-GB" sz="1800" dirty="0">
              <a:cs typeface="Arial" charset="0"/>
            </a:endParaRPr>
          </a:p>
          <a:p>
            <a:pPr marL="0" indent="0">
              <a:buClr>
                <a:schemeClr val="tx1"/>
              </a:buClr>
              <a:buNone/>
            </a:pPr>
            <a:endParaRPr lang="en-GB" sz="1800" dirty="0">
              <a:cs typeface="Arial" charset="0"/>
            </a:endParaRPr>
          </a:p>
          <a:p>
            <a:pPr marL="355600" indent="-355600"/>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27</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5" name="Rectangle 4"/>
          <p:cNvSpPr/>
          <p:nvPr/>
        </p:nvSpPr>
        <p:spPr>
          <a:xfrm>
            <a:off x="448574" y="1139827"/>
            <a:ext cx="7859085" cy="3693319"/>
          </a:xfrm>
          <a:prstGeom prst="rect">
            <a:avLst/>
          </a:prstGeom>
        </p:spPr>
        <p:txBody>
          <a:bodyPr wrap="square">
            <a:spAutoFit/>
          </a:bodyPr>
          <a:lstStyle/>
          <a:p>
            <a:endParaRPr lang="en-GB" dirty="0" smtClean="0"/>
          </a:p>
          <a:p>
            <a:r>
              <a:rPr lang="en-GB" dirty="0" smtClean="0"/>
              <a:t>Students </a:t>
            </a:r>
            <a:r>
              <a:rPr lang="en-GB" dirty="0"/>
              <a:t>should </a:t>
            </a:r>
            <a:r>
              <a:rPr lang="en-GB" dirty="0" smtClean="0"/>
              <a:t>be encouraged to:</a:t>
            </a:r>
          </a:p>
          <a:p>
            <a:endParaRPr lang="en-GB" dirty="0" smtClean="0"/>
          </a:p>
          <a:p>
            <a:pPr marL="285750" indent="-285750">
              <a:buFont typeface="Arial" panose="020B0604020202020204" pitchFamily="34" charset="0"/>
              <a:buChar char="•"/>
            </a:pPr>
            <a:r>
              <a:rPr lang="en-GB" dirty="0" smtClean="0"/>
              <a:t>consciously shape their narratives and work </a:t>
            </a:r>
            <a:r>
              <a:rPr lang="en-GB" dirty="0"/>
              <a:t>with particular genre </a:t>
            </a:r>
            <a:r>
              <a:rPr lang="en-GB" dirty="0" smtClean="0"/>
              <a:t>conventions </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creatively </a:t>
            </a:r>
            <a:r>
              <a:rPr lang="en-GB" dirty="0"/>
              <a:t>re-cast texts to take on the role of a writer presenting a place, controlling interpretative effects through considered language </a:t>
            </a:r>
            <a:r>
              <a:rPr lang="en-GB" dirty="0" smtClean="0"/>
              <a:t>choices</a:t>
            </a:r>
          </a:p>
          <a:p>
            <a:endParaRPr lang="en-GB" dirty="0"/>
          </a:p>
          <a:p>
            <a:pPr marL="285750" indent="-285750">
              <a:buFont typeface="Arial" panose="020B0604020202020204" pitchFamily="34" charset="0"/>
              <a:buChar char="•"/>
            </a:pPr>
            <a:r>
              <a:rPr lang="en-GB" dirty="0" smtClean="0"/>
              <a:t>analyse their </a:t>
            </a:r>
            <a:r>
              <a:rPr lang="en-GB" dirty="0"/>
              <a:t>own re-creative </a:t>
            </a:r>
            <a:r>
              <a:rPr lang="en-GB" dirty="0" smtClean="0"/>
              <a:t>writing </a:t>
            </a:r>
            <a:r>
              <a:rPr lang="en-GB" dirty="0"/>
              <a:t>closely and confidently, drawing on a range of frameworks to support their analyses. </a:t>
            </a:r>
          </a:p>
          <a:p>
            <a:r>
              <a:rPr lang="en-GB" dirty="0"/>
              <a:t> </a:t>
            </a:r>
          </a:p>
          <a:p>
            <a:r>
              <a:rPr lang="en-GB" b="1" dirty="0"/>
              <a:t> </a:t>
            </a:r>
            <a:endParaRPr lang="en-GB" dirty="0"/>
          </a:p>
        </p:txBody>
      </p:sp>
    </p:spTree>
    <p:extLst>
      <p:ext uri="{BB962C8B-B14F-4D97-AF65-F5344CB8AC3E}">
        <p14:creationId xmlns:p14="http://schemas.microsoft.com/office/powerpoint/2010/main" val="609861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94"/>
            <a:ext cx="8229600" cy="609600"/>
          </a:xfrm>
        </p:spPr>
        <p:txBody>
          <a:bodyPr>
            <a:noAutofit/>
          </a:bodyPr>
          <a:lstStyle/>
          <a:p>
            <a:r>
              <a:rPr lang="en-GB" sz="3200" dirty="0" smtClean="0">
                <a:solidFill>
                  <a:schemeClr val="tx2"/>
                </a:solidFill>
                <a:latin typeface="AQA Chevin Pro Light" pitchFamily="34" charset="0"/>
              </a:rPr>
              <a:t>Remembered Places: AS </a:t>
            </a:r>
            <a:r>
              <a:rPr lang="en-GB" sz="3200" dirty="0" smtClean="0">
                <a:solidFill>
                  <a:srgbClr val="412878"/>
                </a:solidFill>
                <a:latin typeface="AQA Chevin Pro Light" pitchFamily="34" charset="0"/>
              </a:rPr>
              <a:t>re-creative writing </a:t>
            </a:r>
            <a:r>
              <a:rPr lang="en-GB" sz="3200" dirty="0" smtClean="0">
                <a:solidFill>
                  <a:schemeClr val="tx2"/>
                </a:solidFill>
                <a:latin typeface="AQA Chevin Pro Light" pitchFamily="34" charset="0"/>
              </a:rPr>
              <a:t>task</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23974"/>
            <a:ext cx="8229600" cy="4676775"/>
          </a:xfrm>
        </p:spPr>
        <p:txBody>
          <a:bodyPr/>
          <a:lstStyle/>
          <a:p>
            <a:r>
              <a:rPr lang="en-GB" sz="1800" dirty="0" smtClean="0"/>
              <a:t>Question from the specimen assessment material.</a:t>
            </a:r>
          </a:p>
          <a:p>
            <a:endParaRPr lang="en-GB" sz="1800" dirty="0"/>
          </a:p>
          <a:p>
            <a:r>
              <a:rPr lang="en-GB" sz="1800" dirty="0" smtClean="0"/>
              <a:t>Refer to Text A from </a:t>
            </a:r>
            <a:r>
              <a:rPr lang="en-GB" sz="1800" i="1" dirty="0" smtClean="0"/>
              <a:t>The Most Beautiful Walk in the World: A Pedestrian in Paris </a:t>
            </a:r>
            <a:r>
              <a:rPr lang="en-GB" sz="1800" dirty="0" smtClean="0"/>
              <a:t>by John Baxter. </a:t>
            </a:r>
          </a:p>
          <a:p>
            <a:endParaRPr lang="en-GB" sz="1800" dirty="0"/>
          </a:p>
          <a:p>
            <a:r>
              <a:rPr lang="en-GB" sz="1800" dirty="0" smtClean="0"/>
              <a:t>Recast this as the section of the Café Danton’s website where the café’s location is described.</a:t>
            </a:r>
          </a:p>
          <a:p>
            <a:endParaRPr lang="en-GB" sz="1800" dirty="0" smtClean="0"/>
          </a:p>
          <a:p>
            <a:r>
              <a:rPr lang="en-GB" sz="1800" dirty="0" smtClean="0"/>
              <a:t>You might consider:</a:t>
            </a:r>
          </a:p>
          <a:p>
            <a:pPr marL="342900" indent="-342900">
              <a:buFont typeface="Arial" panose="020B0604020202020204" pitchFamily="34" charset="0"/>
              <a:buChar char="•"/>
            </a:pPr>
            <a:r>
              <a:rPr lang="en-GB" sz="1800" dirty="0"/>
              <a:t>w</a:t>
            </a:r>
            <a:r>
              <a:rPr lang="en-GB" sz="1800" dirty="0" smtClean="0"/>
              <a:t>hat will appeal to visitors about the location</a:t>
            </a:r>
          </a:p>
          <a:p>
            <a:pPr marL="342900" indent="-342900">
              <a:buFont typeface="Arial" panose="020B0604020202020204" pitchFamily="34" charset="0"/>
              <a:buChar char="•"/>
            </a:pPr>
            <a:r>
              <a:rPr lang="en-GB" sz="1800" dirty="0"/>
              <a:t>h</a:t>
            </a:r>
            <a:r>
              <a:rPr lang="en-GB" sz="1800" dirty="0" smtClean="0"/>
              <a:t>ow the local area might best be described.</a:t>
            </a:r>
          </a:p>
          <a:p>
            <a:pPr marL="342900" indent="-342900">
              <a:buFont typeface="Arial" panose="020B0604020202020204" pitchFamily="34" charset="0"/>
              <a:buChar char="•"/>
            </a:pPr>
            <a:endParaRPr lang="en-GB" sz="1800" dirty="0"/>
          </a:p>
          <a:p>
            <a:r>
              <a:rPr lang="en-GB" sz="1800" dirty="0" smtClean="0"/>
              <a:t>You should write about 200 words.</a:t>
            </a:r>
          </a:p>
          <a:p>
            <a:pPr marL="342900" indent="-342900">
              <a:buFont typeface="Arial" panose="020B0604020202020204" pitchFamily="34" charset="0"/>
              <a:buChar char="•"/>
            </a:pPr>
            <a:endParaRPr lang="en-GB" dirty="0"/>
          </a:p>
          <a:p>
            <a:endParaRPr lang="en-GB" b="1" dirty="0" smtClean="0"/>
          </a:p>
          <a:p>
            <a:endParaRPr lang="en-GB" dirty="0" smtClean="0"/>
          </a:p>
          <a:p>
            <a:pPr marL="342900" indent="-342900">
              <a:buFont typeface="Arial" panose="020B0604020202020204" pitchFamily="34" charset="0"/>
              <a:buChar char="•"/>
            </a:pPr>
            <a:endParaRPr lang="en-GB"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28</a:t>
            </a:r>
            <a:endParaRPr lang="en-US" sz="800" dirty="0"/>
          </a:p>
        </p:txBody>
      </p:sp>
    </p:spTree>
    <p:extLst>
      <p:ext uri="{BB962C8B-B14F-4D97-AF65-F5344CB8AC3E}">
        <p14:creationId xmlns:p14="http://schemas.microsoft.com/office/powerpoint/2010/main" val="153868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000" y="205887"/>
            <a:ext cx="8285356" cy="669809"/>
          </a:xfrm>
        </p:spPr>
        <p:txBody>
          <a:bodyPr/>
          <a:lstStyle/>
          <a:p>
            <a:r>
              <a:rPr lang="en-GB" sz="3200" dirty="0">
                <a:latin typeface="AQA Chevin Pro Light" pitchFamily="34" charset="0"/>
              </a:rPr>
              <a:t>Remembered Places: AS re-creative </a:t>
            </a:r>
            <a:r>
              <a:rPr lang="en-GB" sz="3200" dirty="0" smtClean="0">
                <a:latin typeface="AQA Chevin Pro Light" pitchFamily="34" charset="0"/>
              </a:rPr>
              <a:t>commentary task</a:t>
            </a:r>
            <a:endParaRPr lang="en-GB" sz="3200" dirty="0">
              <a:latin typeface="AQA Chevin Pro Light" pitchFamily="34" charset="0"/>
            </a:endParaRPr>
          </a:p>
        </p:txBody>
      </p:sp>
      <p:sp>
        <p:nvSpPr>
          <p:cNvPr id="5" name="Content Placeholder 4"/>
          <p:cNvSpPr>
            <a:spLocks noGrp="1"/>
          </p:cNvSpPr>
          <p:nvPr>
            <p:ph sz="half" idx="1"/>
          </p:nvPr>
        </p:nvSpPr>
        <p:spPr>
          <a:xfrm>
            <a:off x="300942" y="1437904"/>
            <a:ext cx="4815068" cy="4406400"/>
          </a:xfrm>
        </p:spPr>
        <p:txBody>
          <a:bodyPr/>
          <a:lstStyle/>
          <a:p>
            <a:pPr marL="0" indent="0">
              <a:lnSpc>
                <a:spcPct val="100000"/>
              </a:lnSpc>
              <a:spcBef>
                <a:spcPts val="0"/>
              </a:spcBef>
              <a:buNone/>
            </a:pPr>
            <a:r>
              <a:rPr lang="en-GB" dirty="0" smtClean="0"/>
              <a:t>Identify four specific examples of language in your writing and explain </a:t>
            </a:r>
          </a:p>
          <a:p>
            <a:pPr marL="0" indent="0">
              <a:lnSpc>
                <a:spcPct val="100000"/>
              </a:lnSpc>
              <a:spcBef>
                <a:spcPts val="0"/>
              </a:spcBef>
              <a:buNone/>
            </a:pPr>
            <a:r>
              <a:rPr lang="en-GB" dirty="0" smtClean="0"/>
              <a:t>your reasons for using them.</a:t>
            </a:r>
          </a:p>
          <a:p>
            <a:endParaRPr lang="en-GB" dirty="0"/>
          </a:p>
          <a:p>
            <a:pPr marL="0" indent="0">
              <a:buNone/>
            </a:pPr>
            <a:r>
              <a:rPr lang="en-GB" dirty="0" smtClean="0"/>
              <a:t>You should write about 200 words.</a:t>
            </a:r>
            <a:endParaRPr lang="en-GB" dirty="0"/>
          </a:p>
        </p:txBody>
      </p:sp>
      <p:sp>
        <p:nvSpPr>
          <p:cNvPr id="6" name="Content Placeholder 5"/>
          <p:cNvSpPr>
            <a:spLocks noGrp="1"/>
          </p:cNvSpPr>
          <p:nvPr>
            <p:ph sz="half" idx="2"/>
          </p:nvPr>
        </p:nvSpPr>
        <p:spPr>
          <a:xfrm>
            <a:off x="5239657" y="1437904"/>
            <a:ext cx="3345542" cy="4406400"/>
          </a:xfrm>
        </p:spPr>
        <p:txBody>
          <a:bodyPr/>
          <a:lstStyle/>
          <a:p>
            <a:pPr marL="0" indent="0" fontAlgn="ctr">
              <a:buNone/>
            </a:pPr>
            <a:r>
              <a:rPr lang="en-GB" b="1" dirty="0" smtClean="0"/>
              <a:t>AO2 (5 marks)</a:t>
            </a:r>
            <a:endParaRPr lang="en-GB" dirty="0"/>
          </a:p>
          <a:p>
            <a:pPr marL="0" indent="0">
              <a:buNone/>
            </a:pPr>
            <a:r>
              <a:rPr lang="en-GB" dirty="0"/>
              <a:t>Analyse ways in which meanings are shaped in </a:t>
            </a:r>
            <a:r>
              <a:rPr lang="en-GB" dirty="0" smtClean="0"/>
              <a:t>texts</a:t>
            </a:r>
          </a:p>
          <a:p>
            <a:pPr marL="0" indent="0">
              <a:buNone/>
            </a:pPr>
            <a:endParaRPr lang="en-GB" dirty="0"/>
          </a:p>
          <a:p>
            <a:pPr marL="0" indent="0" fontAlgn="ctr">
              <a:buNone/>
            </a:pPr>
            <a:r>
              <a:rPr lang="en-GB" b="1" dirty="0" smtClean="0"/>
              <a:t>AO3 (10 marks)</a:t>
            </a:r>
            <a:endParaRPr lang="en-GB" b="1" dirty="0"/>
          </a:p>
          <a:p>
            <a:pPr marL="0" indent="0">
              <a:buNone/>
            </a:pPr>
            <a:r>
              <a:rPr lang="en-GB" dirty="0"/>
              <a:t>Demonstrate understanding of the significance and influence of the contexts in which texts are produced and </a:t>
            </a:r>
            <a:r>
              <a:rPr lang="en-GB" dirty="0" smtClean="0"/>
              <a:t>received</a:t>
            </a:r>
          </a:p>
          <a:p>
            <a:pPr marL="0" indent="0">
              <a:buNone/>
            </a:pPr>
            <a:endParaRPr lang="en-GB" dirty="0"/>
          </a:p>
          <a:p>
            <a:pPr marL="0" indent="0" fontAlgn="ctr">
              <a:buNone/>
            </a:pPr>
            <a:r>
              <a:rPr lang="en-GB" b="1" dirty="0" smtClean="0"/>
              <a:t>AO5 (5 marks)</a:t>
            </a:r>
            <a:endParaRPr lang="en-GB" b="1" dirty="0"/>
          </a:p>
          <a:p>
            <a:pPr marL="0" indent="0" fontAlgn="ctr">
              <a:buNone/>
            </a:pPr>
            <a:r>
              <a:rPr lang="en-GB" dirty="0"/>
              <a:t>Demonstrate expertise and creativity in the use of English to communicate in different ways</a:t>
            </a:r>
          </a:p>
          <a:p>
            <a:endParaRPr lang="en-GB" dirty="0"/>
          </a:p>
        </p:txBody>
      </p:sp>
      <p:sp>
        <p:nvSpPr>
          <p:cNvPr id="7"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29</a:t>
            </a:r>
            <a:endParaRPr lang="en-US" sz="800" dirty="0"/>
          </a:p>
        </p:txBody>
      </p:sp>
    </p:spTree>
    <p:extLst>
      <p:ext uri="{BB962C8B-B14F-4D97-AF65-F5344CB8AC3E}">
        <p14:creationId xmlns:p14="http://schemas.microsoft.com/office/powerpoint/2010/main" val="26967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875"/>
            <a:ext cx="8229600" cy="454466"/>
          </a:xfrm>
        </p:spPr>
        <p:txBody>
          <a:bodyPr>
            <a:noAutofit/>
          </a:bodyPr>
          <a:lstStyle/>
          <a:p>
            <a:r>
              <a:rPr lang="en-US" sz="3200" dirty="0" smtClean="0">
                <a:solidFill>
                  <a:srgbClr val="412878"/>
                </a:solidFill>
                <a:latin typeface="AQA Chevin Pro Light" pitchFamily="34" charset="0"/>
              </a:rPr>
              <a:t>AS/A-level </a:t>
            </a:r>
            <a:r>
              <a:rPr lang="en-US" sz="3200" dirty="0">
                <a:solidFill>
                  <a:srgbClr val="412878"/>
                </a:solidFill>
                <a:latin typeface="AQA Chevin Pro Light" pitchFamily="34" charset="0"/>
              </a:rPr>
              <a:t>English </a:t>
            </a:r>
            <a:r>
              <a:rPr lang="en-US" sz="3200" dirty="0" smtClean="0">
                <a:solidFill>
                  <a:srgbClr val="412878"/>
                </a:solidFill>
                <a:latin typeface="AQA Chevin Pro Light" pitchFamily="34" charset="0"/>
              </a:rPr>
              <a:t>Language and Literature</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2" y="1164536"/>
            <a:ext cx="8238227" cy="5113601"/>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Tx/>
              <a:buNone/>
            </a:pPr>
            <a:r>
              <a:rPr lang="en-GB" sz="1800" b="1" dirty="0"/>
              <a:t>U</a:t>
            </a:r>
            <a:r>
              <a:rPr lang="en-GB" sz="1800" b="1" dirty="0" smtClean="0"/>
              <a:t>nderlying principles:</a:t>
            </a:r>
            <a:endParaRPr lang="en-US" sz="1800" b="1" dirty="0" smtClean="0"/>
          </a:p>
          <a:p>
            <a:pPr marL="358775" indent="-358775">
              <a:buClrTx/>
            </a:pPr>
            <a:endParaRPr lang="en-US" sz="1200" dirty="0"/>
          </a:p>
          <a:p>
            <a:pPr marL="358775" indent="-358775">
              <a:buClrTx/>
            </a:pPr>
            <a:r>
              <a:rPr lang="en-GB" sz="1800" dirty="0" smtClean="0"/>
              <a:t>a </a:t>
            </a:r>
            <a:r>
              <a:rPr lang="en-GB" sz="1800" dirty="0"/>
              <a:t>fully integrated approach to the </a:t>
            </a:r>
            <a:r>
              <a:rPr lang="en-GB" sz="1800" dirty="0" smtClean="0"/>
              <a:t>subject, drawing </a:t>
            </a:r>
            <a:r>
              <a:rPr lang="en-GB" sz="1800" dirty="0"/>
              <a:t>on the established academic fields of stylistics, linguistics, narratology and creative </a:t>
            </a:r>
            <a:r>
              <a:rPr lang="en-GB" sz="1800" dirty="0" smtClean="0"/>
              <a:t>writing</a:t>
            </a:r>
          </a:p>
          <a:p>
            <a:pPr marL="358775" indent="-358775">
              <a:buClrTx/>
            </a:pPr>
            <a:endParaRPr lang="en-GB" sz="1800" dirty="0"/>
          </a:p>
          <a:p>
            <a:pPr marL="358775" indent="-358775">
              <a:buClrTx/>
            </a:pPr>
            <a:r>
              <a:rPr lang="en-GB" sz="1800" dirty="0" smtClean="0"/>
              <a:t>a </a:t>
            </a:r>
            <a:r>
              <a:rPr lang="en-GB" sz="1800" dirty="0"/>
              <a:t>contemporary approach to the study of a range of literary and non-literary discourses and </a:t>
            </a:r>
            <a:r>
              <a:rPr lang="en-GB" sz="1800" dirty="0" smtClean="0"/>
              <a:t>texts</a:t>
            </a:r>
          </a:p>
          <a:p>
            <a:pPr marL="358775" indent="-358775">
              <a:buClrTx/>
            </a:pPr>
            <a:endParaRPr lang="en-GB" sz="1800" dirty="0"/>
          </a:p>
          <a:p>
            <a:pPr marL="358775" indent="-358775">
              <a:buClrTx/>
            </a:pPr>
            <a:r>
              <a:rPr lang="en-GB" sz="1800" dirty="0" smtClean="0"/>
              <a:t>emphasis </a:t>
            </a:r>
            <a:r>
              <a:rPr lang="en-GB" sz="1800" dirty="0"/>
              <a:t>on precise linguistic </a:t>
            </a:r>
            <a:r>
              <a:rPr lang="en-GB" sz="1800" dirty="0" smtClean="0"/>
              <a:t>analysis.</a:t>
            </a:r>
            <a:endParaRPr lang="en-GB" sz="1800" dirty="0"/>
          </a:p>
          <a:p>
            <a:pPr marL="358775" indent="-358775">
              <a:buClrTx/>
            </a:pPr>
            <a:endParaRPr lang="en-GB" sz="1800" dirty="0"/>
          </a:p>
          <a:p>
            <a:pPr marL="0" lvl="0" indent="0">
              <a:buClrTx/>
              <a:buNone/>
            </a:pPr>
            <a:r>
              <a:rPr lang="en-GB" sz="1800" b="1" dirty="0" smtClean="0"/>
              <a:t>Key focus on:</a:t>
            </a:r>
          </a:p>
          <a:p>
            <a:pPr marL="0" lvl="0" indent="0">
              <a:buClrTx/>
              <a:buNone/>
            </a:pPr>
            <a:endParaRPr lang="en-GB" sz="1800" dirty="0"/>
          </a:p>
          <a:p>
            <a:pPr marL="358775" indent="-358775">
              <a:buClrTx/>
            </a:pPr>
            <a:r>
              <a:rPr lang="en-GB" sz="1800" dirty="0" smtClean="0"/>
              <a:t>exploring point </a:t>
            </a:r>
            <a:r>
              <a:rPr lang="en-GB" sz="1800" dirty="0"/>
              <a:t>of view and genre in prose fiction; voice and identity in poetry; interaction and conflict in drama</a:t>
            </a:r>
          </a:p>
          <a:p>
            <a:pPr marL="0" lvl="0" indent="0">
              <a:buClrTx/>
              <a:buNone/>
            </a:pPr>
            <a:endParaRPr lang="en-GB" sz="1800" dirty="0" smtClean="0"/>
          </a:p>
          <a:p>
            <a:pPr marL="358775" lvl="0" indent="-358775">
              <a:buClrTx/>
            </a:pPr>
            <a:r>
              <a:rPr lang="en-GB" sz="1800" dirty="0"/>
              <a:t>s</a:t>
            </a:r>
            <a:r>
              <a:rPr lang="en-GB" sz="1800" dirty="0" smtClean="0"/>
              <a:t>tudying the representation </a:t>
            </a:r>
            <a:r>
              <a:rPr lang="en-GB" sz="1800" dirty="0"/>
              <a:t>of place in </a:t>
            </a:r>
            <a:r>
              <a:rPr lang="en-GB" sz="1800" dirty="0" smtClean="0"/>
              <a:t>an anthology </a:t>
            </a:r>
            <a:r>
              <a:rPr lang="en-GB" sz="1800" dirty="0"/>
              <a:t>of non-literary texts (including spoken language, media texts and new technologies</a:t>
            </a:r>
            <a:r>
              <a:rPr lang="en-GB" sz="1800" dirty="0" smtClean="0"/>
              <a:t>)</a:t>
            </a:r>
          </a:p>
          <a:p>
            <a:pPr marL="358775" lvl="0" indent="-358775">
              <a:buClrTx/>
            </a:pPr>
            <a:endParaRPr lang="en-GB" sz="1200" dirty="0" smtClean="0"/>
          </a:p>
          <a:p>
            <a:pPr marL="358775" lvl="0" indent="-358775">
              <a:buClrTx/>
            </a:pPr>
            <a:r>
              <a:rPr lang="en-GB" sz="1800" dirty="0" smtClean="0"/>
              <a:t>students</a:t>
            </a:r>
            <a:r>
              <a:rPr lang="en-GB" sz="1800" dirty="0"/>
              <a:t>’ own writing through textual intervention </a:t>
            </a:r>
            <a:r>
              <a:rPr lang="en-GB" sz="1800" dirty="0" smtClean="0"/>
              <a:t>work.</a:t>
            </a:r>
          </a:p>
          <a:p>
            <a:pPr marL="358775" lvl="0" indent="-358775">
              <a:buClrTx/>
            </a:pPr>
            <a:endParaRPr lang="en-GB" sz="1200" dirty="0" smtClean="0"/>
          </a:p>
          <a:p>
            <a:pPr marL="358775" indent="-358775">
              <a:buClrTx/>
            </a:pPr>
            <a:endParaRPr lang="en-GB" sz="1200" dirty="0" smtClean="0"/>
          </a:p>
          <a:p>
            <a:pPr lvl="0">
              <a:buClrTx/>
            </a:pPr>
            <a:endParaRPr lang="en-GB" dirty="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4253121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03" y="406880"/>
            <a:ext cx="8229600" cy="507520"/>
          </a:xfrm>
        </p:spPr>
        <p:txBody>
          <a:bodyPr>
            <a:normAutofit/>
          </a:bodyPr>
          <a:lstStyle/>
          <a:p>
            <a:r>
              <a:rPr lang="en-GB" sz="3200" dirty="0" smtClean="0">
                <a:solidFill>
                  <a:schemeClr val="tx2"/>
                </a:solidFill>
                <a:latin typeface="AQA Chevin Pro Light" pitchFamily="34" charset="0"/>
              </a:rPr>
              <a:t>Co-teaching AS and A-level</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6054"/>
            <a:ext cx="8238226"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endParaRPr lang="en-US" dirty="0" smtClean="0"/>
          </a:p>
          <a:p>
            <a:pPr marL="0" indent="0">
              <a:buNone/>
            </a:pPr>
            <a:endParaRPr lang="en-US"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30</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236" b="5773"/>
          <a:stretch/>
        </p:blipFill>
        <p:spPr bwMode="auto">
          <a:xfrm>
            <a:off x="-3" y="972000"/>
            <a:ext cx="9162412" cy="53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68507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31</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Designing schemes of work for co-</a:t>
            </a:r>
            <a:r>
              <a:rPr lang="en-GB" sz="3200" dirty="0" err="1" smtClean="0">
                <a:solidFill>
                  <a:schemeClr val="tx2"/>
                </a:solidFill>
                <a:latin typeface="AQA Chevin Pro Light" pitchFamily="34" charset="0"/>
              </a:rPr>
              <a:t>teachability</a:t>
            </a:r>
            <a:endParaRPr lang="en-GB" sz="3200" dirty="0">
              <a:solidFill>
                <a:schemeClr val="tx2"/>
              </a:solidFill>
              <a:latin typeface="AQA Chevin Pro Light" pitchFamily="34" charset="0"/>
            </a:endParaRPr>
          </a:p>
        </p:txBody>
      </p:sp>
      <p:sp>
        <p:nvSpPr>
          <p:cNvPr id="2" name="TextBox 1"/>
          <p:cNvSpPr txBox="1"/>
          <p:nvPr/>
        </p:nvSpPr>
        <p:spPr>
          <a:xfrm>
            <a:off x="457200" y="1262743"/>
            <a:ext cx="7561942" cy="4247317"/>
          </a:xfrm>
          <a:prstGeom prst="rect">
            <a:avLst/>
          </a:prstGeom>
          <a:noFill/>
        </p:spPr>
        <p:txBody>
          <a:bodyPr wrap="square" rtlCol="0">
            <a:spAutoFit/>
          </a:bodyPr>
          <a:lstStyle/>
          <a:p>
            <a:r>
              <a:rPr lang="en-GB" b="1" dirty="0" smtClean="0"/>
              <a:t>AS (Year 1 of teaching):</a:t>
            </a:r>
          </a:p>
          <a:p>
            <a:endParaRPr lang="en-GB" dirty="0"/>
          </a:p>
          <a:p>
            <a:pPr marL="285750" indent="-285750">
              <a:buFont typeface="Arial" panose="020B0604020202020204" pitchFamily="34" charset="0"/>
              <a:buChar char="•"/>
            </a:pPr>
            <a:r>
              <a:rPr lang="en-GB" dirty="0" smtClean="0"/>
              <a:t>Imagined Worlds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Poetic Voices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Remembered Places.</a:t>
            </a:r>
          </a:p>
          <a:p>
            <a:pPr marL="285750" indent="-285750">
              <a:buFont typeface="Arial" panose="020B0604020202020204" pitchFamily="34" charset="0"/>
              <a:buChar char="•"/>
            </a:pPr>
            <a:endParaRPr lang="en-GB" dirty="0"/>
          </a:p>
          <a:p>
            <a:r>
              <a:rPr lang="en-GB" b="1" dirty="0" smtClean="0"/>
              <a:t>A-level (Year 2 of teaching):</a:t>
            </a:r>
          </a:p>
          <a:p>
            <a:endParaRPr lang="en-GB" b="1" dirty="0"/>
          </a:p>
          <a:p>
            <a:pPr marL="285750" indent="-285750">
              <a:buFont typeface="Arial" panose="020B0604020202020204" pitchFamily="34" charset="0"/>
              <a:buChar char="•"/>
            </a:pPr>
            <a:r>
              <a:rPr lang="en-GB" dirty="0" smtClean="0"/>
              <a:t>Writing about Society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Dramatic Encounters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Making Connections.</a:t>
            </a:r>
          </a:p>
        </p:txBody>
      </p:sp>
    </p:spTree>
    <p:custDataLst>
      <p:tags r:id="rId1"/>
    </p:custDataLst>
    <p:extLst>
      <p:ext uri="{BB962C8B-B14F-4D97-AF65-F5344CB8AC3E}">
        <p14:creationId xmlns:p14="http://schemas.microsoft.com/office/powerpoint/2010/main" val="2074128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32</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6"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Implications for co-</a:t>
            </a:r>
            <a:r>
              <a:rPr lang="en-GB" sz="3200" dirty="0" err="1" smtClean="0">
                <a:solidFill>
                  <a:schemeClr val="tx2"/>
                </a:solidFill>
                <a:latin typeface="AQA Chevin Pro Light" pitchFamily="34" charset="0"/>
              </a:rPr>
              <a:t>teachability</a:t>
            </a:r>
            <a:r>
              <a:rPr lang="en-GB" sz="3200" dirty="0" smtClean="0">
                <a:solidFill>
                  <a:schemeClr val="tx2"/>
                </a:solidFill>
                <a:latin typeface="AQA Chevin Pro Light" pitchFamily="34" charset="0"/>
              </a:rPr>
              <a:t> </a:t>
            </a:r>
            <a:endParaRPr lang="en-GB" sz="3200" dirty="0">
              <a:solidFill>
                <a:schemeClr val="tx2"/>
              </a:solidFill>
              <a:latin typeface="AQA Chevin Pro Light" pitchFamily="34" charset="0"/>
            </a:endParaRPr>
          </a:p>
        </p:txBody>
      </p:sp>
      <p:sp>
        <p:nvSpPr>
          <p:cNvPr id="2" name="TextBox 1"/>
          <p:cNvSpPr txBox="1"/>
          <p:nvPr/>
        </p:nvSpPr>
        <p:spPr>
          <a:xfrm>
            <a:off x="457200" y="1058427"/>
            <a:ext cx="7561942" cy="4524315"/>
          </a:xfrm>
          <a:prstGeom prst="rect">
            <a:avLst/>
          </a:prstGeom>
          <a:noFill/>
        </p:spPr>
        <p:txBody>
          <a:bodyPr wrap="square" rtlCol="0">
            <a:spAutoFit/>
          </a:bodyPr>
          <a:lstStyle/>
          <a:p>
            <a:r>
              <a:rPr lang="en-GB" b="1" dirty="0" smtClean="0"/>
              <a:t>AS (Year 1 of teaching):</a:t>
            </a:r>
          </a:p>
          <a:p>
            <a:endParaRPr lang="en-GB" dirty="0"/>
          </a:p>
          <a:p>
            <a:pPr marL="285750" indent="-285750">
              <a:buFont typeface="Arial" panose="020B0604020202020204" pitchFamily="34" charset="0"/>
              <a:buChar char="•"/>
            </a:pPr>
            <a:r>
              <a:rPr lang="en-GB" dirty="0" smtClean="0"/>
              <a:t>Imagined Worlds (extract/closed book)</a:t>
            </a:r>
            <a:endParaRPr lang="en-GB" dirty="0"/>
          </a:p>
          <a:p>
            <a:pPr marL="285750" indent="-285750">
              <a:buFont typeface="Arial" panose="020B0604020202020204" pitchFamily="34" charset="0"/>
              <a:buChar char="•"/>
            </a:pPr>
            <a:r>
              <a:rPr lang="en-GB" dirty="0" smtClean="0"/>
              <a:t>Poetic Voices (extract/closed book)</a:t>
            </a:r>
            <a:endParaRPr lang="en-GB" dirty="0"/>
          </a:p>
          <a:p>
            <a:pPr marL="285750" indent="-285750">
              <a:buFont typeface="Arial" panose="020B0604020202020204" pitchFamily="34" charset="0"/>
              <a:buChar char="•"/>
            </a:pPr>
            <a:r>
              <a:rPr lang="en-GB" dirty="0" smtClean="0"/>
              <a:t>Remembered Places (comparative analysis + recreative writing).</a:t>
            </a:r>
          </a:p>
          <a:p>
            <a:pPr marL="285750" indent="-285750">
              <a:buFont typeface="Arial" panose="020B0604020202020204" pitchFamily="34" charset="0"/>
              <a:buChar char="•"/>
            </a:pPr>
            <a:endParaRPr lang="en-GB" dirty="0"/>
          </a:p>
          <a:p>
            <a:r>
              <a:rPr lang="en-GB" b="1" dirty="0" smtClean="0"/>
              <a:t>A-level (Year 2 of teaching):</a:t>
            </a:r>
          </a:p>
          <a:p>
            <a:endParaRPr lang="en-GB" b="1" dirty="0"/>
          </a:p>
          <a:p>
            <a:pPr marL="285750" indent="-285750">
              <a:buFont typeface="Arial" panose="020B0604020202020204" pitchFamily="34" charset="0"/>
              <a:buChar char="•"/>
            </a:pPr>
            <a:r>
              <a:rPr lang="en-GB" dirty="0" smtClean="0"/>
              <a:t>Writing about Society (interventionist writing)</a:t>
            </a:r>
            <a:endParaRPr lang="en-GB" dirty="0"/>
          </a:p>
          <a:p>
            <a:pPr marL="285750" indent="-285750">
              <a:buFont typeface="Arial" panose="020B0604020202020204" pitchFamily="34" charset="0"/>
              <a:buChar char="•"/>
            </a:pPr>
            <a:r>
              <a:rPr lang="en-GB" dirty="0" smtClean="0"/>
              <a:t>Dramatic Encounters</a:t>
            </a:r>
            <a:endParaRPr lang="en-GB" dirty="0"/>
          </a:p>
          <a:p>
            <a:pPr marL="285750" indent="-285750">
              <a:buFont typeface="Arial" panose="020B0604020202020204" pitchFamily="34" charset="0"/>
              <a:buChar char="•"/>
            </a:pPr>
            <a:r>
              <a:rPr lang="en-GB" dirty="0" smtClean="0"/>
              <a:t>Making Connections  (one literary text and non-literary material).</a:t>
            </a:r>
          </a:p>
          <a:p>
            <a:endParaRPr lang="en-GB" u="sng" dirty="0" smtClean="0"/>
          </a:p>
          <a:p>
            <a:r>
              <a:rPr lang="en-GB" dirty="0" smtClean="0"/>
              <a:t>Revision:</a:t>
            </a:r>
            <a:endParaRPr lang="en-GB" dirty="0"/>
          </a:p>
          <a:p>
            <a:pPr marL="285750" indent="-285750">
              <a:buFont typeface="Arial" panose="020B0604020202020204" pitchFamily="34" charset="0"/>
              <a:buChar char="•"/>
            </a:pPr>
            <a:r>
              <a:rPr lang="en-GB" dirty="0" smtClean="0"/>
              <a:t>Imagined Worlds (open book and change in AO assessment)</a:t>
            </a:r>
          </a:p>
          <a:p>
            <a:pPr marL="285750" indent="-285750">
              <a:buFont typeface="Arial" panose="020B0604020202020204" pitchFamily="34" charset="0"/>
              <a:buChar char="•"/>
            </a:pPr>
            <a:r>
              <a:rPr lang="en-GB" dirty="0" smtClean="0"/>
              <a:t>Poetic Voices (open book and change in AO assessment)</a:t>
            </a:r>
          </a:p>
          <a:p>
            <a:pPr marL="285750" indent="-285750">
              <a:buFont typeface="Arial" panose="020B0604020202020204" pitchFamily="34" charset="0"/>
              <a:buChar char="•"/>
            </a:pPr>
            <a:r>
              <a:rPr lang="en-GB" dirty="0" smtClean="0"/>
              <a:t>Remembered Places (change in weighting of AOs).</a:t>
            </a:r>
          </a:p>
        </p:txBody>
      </p:sp>
    </p:spTree>
    <p:custDataLst>
      <p:tags r:id="rId1"/>
    </p:custDataLst>
    <p:extLst>
      <p:ext uri="{BB962C8B-B14F-4D97-AF65-F5344CB8AC3E}">
        <p14:creationId xmlns:p14="http://schemas.microsoft.com/office/powerpoint/2010/main" val="1470100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33</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9"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A-level Paper 2: Exploring Conflict</a:t>
            </a:r>
            <a:endParaRPr lang="en-GB" sz="3200" dirty="0">
              <a:solidFill>
                <a:schemeClr val="tx2"/>
              </a:solidFill>
              <a:latin typeface="AQA Chevin Pro Light"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9" b="11228"/>
          <a:stretch/>
        </p:blipFill>
        <p:spPr bwMode="auto">
          <a:xfrm>
            <a:off x="-1" y="895691"/>
            <a:ext cx="9144001" cy="548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41261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61" y="402771"/>
            <a:ext cx="8229600" cy="609600"/>
          </a:xfrm>
        </p:spPr>
        <p:txBody>
          <a:bodyPr>
            <a:noAutofit/>
          </a:bodyPr>
          <a:lstStyle/>
          <a:p>
            <a:r>
              <a:rPr lang="en-US" sz="3200" dirty="0">
                <a:solidFill>
                  <a:schemeClr val="tx2"/>
                </a:solidFill>
                <a:latin typeface="AQA Chevin Pro Light" pitchFamily="34" charset="0"/>
              </a:rPr>
              <a:t>A-level: </a:t>
            </a:r>
            <a:r>
              <a:rPr lang="en-US" sz="3200" dirty="0" smtClean="0">
                <a:solidFill>
                  <a:schemeClr val="tx2"/>
                </a:solidFill>
                <a:latin typeface="AQA Chevin Pro Light" pitchFamily="34" charset="0"/>
              </a:rPr>
              <a:t>specification </a:t>
            </a:r>
            <a:r>
              <a:rPr lang="en-US" sz="3200" dirty="0">
                <a:solidFill>
                  <a:schemeClr val="tx2"/>
                </a:solidFill>
                <a:latin typeface="AQA Chevin Pro Light" pitchFamily="34" charset="0"/>
              </a:rPr>
              <a:t>at a glance (</a:t>
            </a:r>
            <a:r>
              <a:rPr lang="en-US" sz="3200" dirty="0" smtClean="0">
                <a:solidFill>
                  <a:schemeClr val="tx2"/>
                </a:solidFill>
                <a:latin typeface="AQA Chevin Pro Light" pitchFamily="34" charset="0"/>
              </a:rPr>
              <a:t>Component 2)</a:t>
            </a:r>
            <a:r>
              <a:rPr lang="en-GB" sz="3200" dirty="0"/>
              <a:t/>
            </a:r>
            <a:br>
              <a:rPr lang="en-GB" sz="3200" dirty="0"/>
            </a:b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221702373"/>
              </p:ext>
            </p:extLst>
          </p:nvPr>
        </p:nvGraphicFramePr>
        <p:xfrm>
          <a:off x="249465" y="1872880"/>
          <a:ext cx="8661400" cy="1773918"/>
        </p:xfrm>
        <a:graphic>
          <a:graphicData uri="http://schemas.openxmlformats.org/drawingml/2006/table">
            <a:tbl>
              <a:tblPr/>
              <a:tblGrid>
                <a:gridCol w="1816100"/>
                <a:gridCol w="939800"/>
                <a:gridCol w="5905500"/>
              </a:tblGrid>
              <a:tr h="1527955">
                <a:tc>
                  <a:txBody>
                    <a:bodyPr/>
                    <a:lstStyle/>
                    <a:p>
                      <a:pPr marL="0" marR="0" lvl="0" indent="0" algn="l" defTabSz="914400" rtl="0" eaLnBrk="1" fontAlgn="base" latinLnBrk="0" hangingPunct="1">
                        <a:lnSpc>
                          <a:spcPct val="100000"/>
                        </a:lnSpc>
                        <a:spcBef>
                          <a:spcPct val="10000"/>
                        </a:spcBef>
                        <a:spcAft>
                          <a:spcPct val="0"/>
                        </a:spcAft>
                        <a:buClr>
                          <a:schemeClr val="bg1"/>
                        </a:buClr>
                        <a:buSzTx/>
                        <a:buFontTx/>
                        <a:buNone/>
                        <a:tabLst/>
                      </a:pPr>
                      <a:r>
                        <a:rPr kumimoji="0" lang="en-GB" sz="1800" b="0" i="0" u="none" strike="noStrike" cap="none" normalizeH="0" baseline="0" dirty="0" smtClean="0">
                          <a:ln>
                            <a:noFill/>
                          </a:ln>
                          <a:solidFill>
                            <a:schemeClr val="tx1"/>
                          </a:solidFill>
                          <a:effectLst/>
                          <a:latin typeface="Arial" charset="0"/>
                        </a:rPr>
                        <a:t>Component 2:</a:t>
                      </a:r>
                    </a:p>
                    <a:p>
                      <a:pPr marL="0" marR="0" lvl="0" indent="0" algn="l" defTabSz="914400" rtl="0" eaLnBrk="1" fontAlgn="base" latinLnBrk="0" hangingPunct="1">
                        <a:lnSpc>
                          <a:spcPct val="100000"/>
                        </a:lnSpc>
                        <a:spcBef>
                          <a:spcPct val="10000"/>
                        </a:spcBef>
                        <a:spcAft>
                          <a:spcPts val="600"/>
                        </a:spcAft>
                        <a:buClr>
                          <a:schemeClr val="bg1"/>
                        </a:buClr>
                        <a:buSzTx/>
                        <a:buFontTx/>
                        <a:buNone/>
                        <a:tabLst/>
                      </a:pPr>
                      <a:r>
                        <a:rPr kumimoji="0" lang="en-GB" sz="1800" b="0" i="0" u="none" strike="noStrike" cap="none" normalizeH="0" baseline="0" dirty="0" smtClean="0">
                          <a:ln>
                            <a:noFill/>
                          </a:ln>
                          <a:solidFill>
                            <a:schemeClr val="tx1"/>
                          </a:solidFill>
                          <a:effectLst/>
                          <a:latin typeface="Arial" charset="0"/>
                        </a:rPr>
                        <a:t>Exploring Conflict</a:t>
                      </a:r>
                    </a:p>
                    <a:p>
                      <a:pPr marL="0" marR="0" lvl="0" indent="0" algn="l" defTabSz="914400" rtl="0" eaLnBrk="1" fontAlgn="base" latinLnBrk="0" hangingPunct="1">
                        <a:lnSpc>
                          <a:spcPct val="100000"/>
                        </a:lnSpc>
                        <a:spcBef>
                          <a:spcPct val="10000"/>
                        </a:spcBef>
                        <a:spcAft>
                          <a:spcPct val="0"/>
                        </a:spcAft>
                        <a:buClr>
                          <a:schemeClr val="bg1"/>
                        </a:buClr>
                        <a:buSzTx/>
                        <a:buFontTx/>
                        <a:buNone/>
                        <a:tabLst/>
                      </a:pPr>
                      <a:r>
                        <a:rPr kumimoji="0" lang="en-GB" sz="1800" b="0" i="0" u="none" strike="noStrike" cap="none" normalizeH="0" baseline="0" dirty="0" smtClean="0">
                          <a:ln>
                            <a:noFill/>
                          </a:ln>
                          <a:solidFill>
                            <a:schemeClr val="tx1"/>
                          </a:solidFill>
                          <a:effectLst/>
                          <a:latin typeface="Arial" charset="0"/>
                        </a:rPr>
                        <a:t>Written Paper</a:t>
                      </a:r>
                    </a:p>
                  </a:txBody>
                  <a:tcPr marL="91420" marR="91420" marT="45711" marB="4571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bg1"/>
                        </a:buClr>
                        <a:buSzTx/>
                        <a:buFontTx/>
                        <a:buNone/>
                        <a:tabLst/>
                      </a:pPr>
                      <a:r>
                        <a:rPr kumimoji="0" lang="en-GB" sz="1800" b="0" i="0" u="none" strike="noStrike" cap="none" normalizeH="0" baseline="0" dirty="0" smtClean="0">
                          <a:ln>
                            <a:noFill/>
                          </a:ln>
                          <a:solidFill>
                            <a:schemeClr val="tx1"/>
                          </a:solidFill>
                          <a:effectLst/>
                          <a:latin typeface="Arial" charset="0"/>
                        </a:rPr>
                        <a:t>40%</a:t>
                      </a:r>
                    </a:p>
                  </a:txBody>
                  <a:tcPr marL="91420" marR="91420" marT="45711" marB="4571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10000"/>
                        </a:spcBef>
                        <a:spcAft>
                          <a:spcPts val="600"/>
                        </a:spcAft>
                        <a:buClr>
                          <a:schemeClr val="tx1"/>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2 hours 30 </a:t>
                      </a:r>
                      <a:r>
                        <a:rPr kumimoji="0" lang="en-GB" sz="1800" b="0" i="0" u="none" strike="noStrike" cap="none" normalizeH="0" baseline="0" dirty="0" err="1" smtClean="0">
                          <a:ln>
                            <a:noFill/>
                          </a:ln>
                          <a:solidFill>
                            <a:schemeClr val="tx1"/>
                          </a:solidFill>
                          <a:effectLst/>
                          <a:latin typeface="Arial" charset="0"/>
                          <a:cs typeface="Arial" charset="0"/>
                        </a:rPr>
                        <a:t>mins</a:t>
                      </a:r>
                      <a:endParaRPr kumimoji="0" lang="en-GB" sz="1800" b="0" i="0" u="none" strike="noStrike" cap="none" normalizeH="0" baseline="0" dirty="0" smtClean="0">
                        <a:ln>
                          <a:noFill/>
                        </a:ln>
                        <a:solidFill>
                          <a:schemeClr val="tx1"/>
                        </a:solidFill>
                        <a:effectLst/>
                        <a:latin typeface="Arial" charset="0"/>
                        <a:cs typeface="Arial" charset="0"/>
                      </a:endParaRPr>
                    </a:p>
                    <a:p>
                      <a:pPr marL="176213" marR="0" lvl="0" indent="-176213" algn="l" defTabSz="914400" rtl="0" eaLnBrk="1" fontAlgn="base" latinLnBrk="0" hangingPunct="1">
                        <a:lnSpc>
                          <a:spcPct val="100000"/>
                        </a:lnSpc>
                        <a:spcBef>
                          <a:spcPct val="10000"/>
                        </a:spcBef>
                        <a:spcAft>
                          <a:spcPts val="600"/>
                        </a:spcAft>
                        <a:buClr>
                          <a:schemeClr val="tx1"/>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100 marks</a:t>
                      </a:r>
                    </a:p>
                    <a:p>
                      <a:pPr marL="176213" marR="0" lvl="0" indent="-176213" algn="l" defTabSz="914400" rtl="0" eaLnBrk="1" fontAlgn="base" latinLnBrk="0" hangingPunct="1">
                        <a:lnSpc>
                          <a:spcPct val="100000"/>
                        </a:lnSpc>
                        <a:spcBef>
                          <a:spcPct val="10000"/>
                        </a:spcBef>
                        <a:spcAft>
                          <a:spcPts val="600"/>
                        </a:spcAft>
                        <a:buClr>
                          <a:schemeClr val="tx1"/>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Section A – re-creative writing (25 marks) and critical commentary (30 marks)</a:t>
                      </a:r>
                    </a:p>
                    <a:p>
                      <a:pPr marL="176213" marR="0" lvl="0" indent="-176213" algn="l" defTabSz="914400" rtl="0" eaLnBrk="1" fontAlgn="base" latinLnBrk="0" hangingPunct="1">
                        <a:lnSpc>
                          <a:spcPct val="100000"/>
                        </a:lnSpc>
                        <a:spcBef>
                          <a:spcPct val="10000"/>
                        </a:spcBef>
                        <a:spcAft>
                          <a:spcPts val="600"/>
                        </a:spcAft>
                        <a:buClr>
                          <a:schemeClr val="tx1"/>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Section B – one question on drama set text (45 marks) </a:t>
                      </a:r>
                    </a:p>
                  </a:txBody>
                  <a:tcPr marL="91420" marR="91420" marT="45711" marB="4571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34</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416896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Writing about Society</a:t>
            </a:r>
            <a:endParaRPr lang="en-GB" sz="3200" dirty="0">
              <a:solidFill>
                <a:schemeClr val="tx2"/>
              </a:solidFill>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35</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18" b="4301"/>
          <a:stretch/>
        </p:blipFill>
        <p:spPr bwMode="auto">
          <a:xfrm>
            <a:off x="-2" y="948598"/>
            <a:ext cx="9153163" cy="53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03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7815"/>
            <a:ext cx="8229600" cy="609600"/>
          </a:xfrm>
        </p:spPr>
        <p:txBody>
          <a:bodyPr>
            <a:normAutofit/>
          </a:bodyPr>
          <a:lstStyle/>
          <a:p>
            <a:r>
              <a:rPr lang="en-GB" sz="3200" dirty="0" smtClean="0">
                <a:solidFill>
                  <a:schemeClr val="tx2"/>
                </a:solidFill>
                <a:latin typeface="AQA Chevin Pro Light" pitchFamily="34" charset="0"/>
              </a:rPr>
              <a:t>Writing about Society: text choices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416934"/>
            <a:ext cx="8229600" cy="4052664"/>
          </a:xfrm>
        </p:spPr>
        <p:txBody>
          <a:bodyPr/>
          <a:lstStyle/>
          <a:p>
            <a:r>
              <a:rPr lang="en-GB" sz="1800" dirty="0"/>
              <a:t>Students study one of four set texts chosen </a:t>
            </a:r>
            <a:r>
              <a:rPr lang="en-GB" sz="1800" dirty="0" smtClean="0"/>
              <a:t>from:</a:t>
            </a:r>
            <a:endParaRPr lang="en-GB" sz="1800" dirty="0"/>
          </a:p>
          <a:p>
            <a:r>
              <a:rPr lang="en-GB" sz="1800" dirty="0"/>
              <a:t> </a:t>
            </a:r>
          </a:p>
          <a:p>
            <a:pPr lvl="0"/>
            <a:r>
              <a:rPr lang="en-GB" sz="1800" i="1" dirty="0"/>
              <a:t>Into the Wild</a:t>
            </a:r>
            <a:r>
              <a:rPr lang="en-GB" sz="1800" dirty="0"/>
              <a:t> by </a:t>
            </a:r>
            <a:r>
              <a:rPr lang="en-GB" sz="1800" dirty="0" smtClean="0"/>
              <a:t>Jon </a:t>
            </a:r>
            <a:r>
              <a:rPr lang="en-GB" sz="1800" dirty="0" err="1" smtClean="0"/>
              <a:t>Krakauer</a:t>
            </a:r>
            <a:endParaRPr lang="en-GB" sz="1800" dirty="0" smtClean="0"/>
          </a:p>
          <a:p>
            <a:pPr lvl="0"/>
            <a:endParaRPr lang="en-GB" sz="1800" dirty="0"/>
          </a:p>
          <a:p>
            <a:pPr lvl="0"/>
            <a:r>
              <a:rPr lang="en-GB" sz="1800" i="1" dirty="0"/>
              <a:t>The Suspicions of Mr </a:t>
            </a:r>
            <a:r>
              <a:rPr lang="en-GB" sz="1800" i="1" dirty="0" err="1"/>
              <a:t>Whicher</a:t>
            </a:r>
            <a:r>
              <a:rPr lang="en-GB" sz="1800" i="1" dirty="0"/>
              <a:t>: Or the Murder at Road Hill House</a:t>
            </a:r>
            <a:r>
              <a:rPr lang="en-GB" sz="1800" dirty="0"/>
              <a:t> by Kate </a:t>
            </a:r>
            <a:r>
              <a:rPr lang="en-GB" sz="1800" dirty="0" err="1" smtClean="0"/>
              <a:t>Summerscale</a:t>
            </a:r>
            <a:endParaRPr lang="en-GB" sz="1800" dirty="0" smtClean="0"/>
          </a:p>
          <a:p>
            <a:pPr lvl="0"/>
            <a:endParaRPr lang="en-GB" sz="1800" dirty="0"/>
          </a:p>
          <a:p>
            <a:pPr lvl="0"/>
            <a:r>
              <a:rPr lang="en-GB" sz="1800" i="1" dirty="0"/>
              <a:t>The Great Gatsby</a:t>
            </a:r>
            <a:r>
              <a:rPr lang="en-GB" sz="1800" dirty="0"/>
              <a:t> by F. Scott </a:t>
            </a:r>
            <a:r>
              <a:rPr lang="en-GB" sz="1800" dirty="0" smtClean="0"/>
              <a:t>Fitzgerald</a:t>
            </a:r>
          </a:p>
          <a:p>
            <a:pPr lvl="0"/>
            <a:endParaRPr lang="en-GB" sz="1800" dirty="0"/>
          </a:p>
          <a:p>
            <a:pPr lvl="0"/>
            <a:r>
              <a:rPr lang="en-GB" sz="1800" i="1" dirty="0"/>
              <a:t>The Kite Runner</a:t>
            </a:r>
            <a:r>
              <a:rPr lang="en-GB" sz="1800" dirty="0"/>
              <a:t> by Khaled </a:t>
            </a:r>
            <a:r>
              <a:rPr lang="en-GB" sz="1800" dirty="0" smtClean="0"/>
              <a:t>Hosseini.</a:t>
            </a:r>
            <a:endParaRPr lang="en-GB" sz="1800" dirty="0"/>
          </a:p>
          <a:p>
            <a:r>
              <a:rPr lang="en-GB" sz="1800" b="1" dirty="0"/>
              <a:t> </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36</a:t>
            </a:r>
            <a:endParaRPr lang="en-US" sz="800" dirty="0"/>
          </a:p>
        </p:txBody>
      </p:sp>
    </p:spTree>
    <p:extLst>
      <p:ext uri="{BB962C8B-B14F-4D97-AF65-F5344CB8AC3E}">
        <p14:creationId xmlns:p14="http://schemas.microsoft.com/office/powerpoint/2010/main" val="78738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957"/>
            <a:ext cx="8229600" cy="609600"/>
          </a:xfrm>
        </p:spPr>
        <p:txBody>
          <a:bodyPr>
            <a:normAutofit/>
          </a:bodyPr>
          <a:lstStyle/>
          <a:p>
            <a:r>
              <a:rPr lang="en-US" sz="3200" dirty="0" smtClean="0">
                <a:solidFill>
                  <a:schemeClr val="tx2"/>
                </a:solidFill>
                <a:latin typeface="AQA Chevin Pro Light" pitchFamily="34" charset="0"/>
              </a:rPr>
              <a:t>Writing about Society: key terms and concepts  </a:t>
            </a:r>
            <a:endParaRPr lang="en-GB" sz="3200" dirty="0">
              <a:latin typeface="AQA Chevin Pro Light" pitchFamily="34" charset="0"/>
            </a:endParaRPr>
          </a:p>
        </p:txBody>
      </p:sp>
      <p:sp>
        <p:nvSpPr>
          <p:cNvPr id="3" name="Text Placeholder 2"/>
          <p:cNvSpPr>
            <a:spLocks noGrp="1"/>
          </p:cNvSpPr>
          <p:nvPr>
            <p:ph type="body" sz="quarter" idx="10"/>
          </p:nvPr>
        </p:nvSpPr>
        <p:spPr>
          <a:xfrm>
            <a:off x="448574" y="1473747"/>
            <a:ext cx="8229600" cy="4614819"/>
          </a:xfrm>
        </p:spPr>
        <p:txBody>
          <a:bodyPr/>
          <a:lstStyle/>
          <a:p>
            <a:r>
              <a:rPr lang="en-GB" sz="1800" b="1" dirty="0"/>
              <a:t>Key terms for this </a:t>
            </a:r>
            <a:r>
              <a:rPr lang="en-GB" sz="1800" b="1" dirty="0" smtClean="0"/>
              <a:t>section are:</a:t>
            </a:r>
            <a:endParaRPr lang="en-GB" sz="1800" dirty="0"/>
          </a:p>
          <a:p>
            <a:r>
              <a:rPr lang="en-GB" sz="1800" b="1" dirty="0"/>
              <a:t> </a:t>
            </a:r>
            <a:endParaRPr lang="en-GB" sz="1800" dirty="0"/>
          </a:p>
          <a:p>
            <a:r>
              <a:rPr lang="en-GB" sz="1800" b="1" dirty="0"/>
              <a:t>Society</a:t>
            </a:r>
            <a:r>
              <a:rPr lang="en-GB" sz="1800" dirty="0"/>
              <a:t>: a group of people working and living in a specific location who act out cultural beliefs and </a:t>
            </a:r>
            <a:r>
              <a:rPr lang="en-GB" sz="1800" dirty="0" smtClean="0"/>
              <a:t>practices.</a:t>
            </a:r>
          </a:p>
          <a:p>
            <a:endParaRPr lang="en-GB" sz="1800" dirty="0"/>
          </a:p>
          <a:p>
            <a:r>
              <a:rPr lang="en-GB" sz="1800" b="1" dirty="0"/>
              <a:t>Characterisation</a:t>
            </a:r>
            <a:r>
              <a:rPr lang="en-GB" sz="1800" dirty="0"/>
              <a:t>: the range of strategies that authors and readers use to build and develop </a:t>
            </a:r>
            <a:r>
              <a:rPr lang="en-GB" sz="1800" dirty="0" smtClean="0"/>
              <a:t>characters.</a:t>
            </a:r>
          </a:p>
          <a:p>
            <a:endParaRPr lang="en-GB" sz="1800" dirty="0"/>
          </a:p>
          <a:p>
            <a:r>
              <a:rPr lang="en-GB" sz="1800" b="1" dirty="0"/>
              <a:t>Point of view</a:t>
            </a:r>
            <a:r>
              <a:rPr lang="en-GB" sz="1800" dirty="0"/>
              <a:t>: the perspective(s) used in a text through which a version of reality is </a:t>
            </a:r>
            <a:r>
              <a:rPr lang="en-GB" sz="1800" dirty="0" smtClean="0"/>
              <a:t>presented.</a:t>
            </a:r>
          </a:p>
          <a:p>
            <a:endParaRPr lang="en-GB" sz="1800" dirty="0"/>
          </a:p>
          <a:p>
            <a:r>
              <a:rPr lang="en-GB" sz="1800" b="1" dirty="0"/>
              <a:t>Motif</a:t>
            </a:r>
            <a:r>
              <a:rPr lang="en-GB" sz="1800" dirty="0"/>
              <a:t>: a repeated concrete object, place or </a:t>
            </a:r>
            <a:r>
              <a:rPr lang="en-GB" sz="1800" dirty="0" smtClean="0"/>
              <a:t>phrase that </a:t>
            </a:r>
            <a:r>
              <a:rPr lang="en-GB" sz="1800" dirty="0"/>
              <a:t>occurs in a work of fiction and is related to a particular </a:t>
            </a:r>
            <a:r>
              <a:rPr lang="en-GB" sz="1800" dirty="0" smtClean="0"/>
              <a:t>theme.</a:t>
            </a:r>
          </a:p>
          <a:p>
            <a:endParaRPr lang="en-GB" sz="1800" dirty="0"/>
          </a:p>
          <a:p>
            <a:r>
              <a:rPr lang="en-GB" sz="1800" b="1" dirty="0"/>
              <a:t>Base text</a:t>
            </a:r>
            <a:r>
              <a:rPr lang="en-GB" sz="1800" dirty="0"/>
              <a:t>: the original text from which re-creative writing takes </a:t>
            </a:r>
            <a:r>
              <a:rPr lang="en-GB" sz="1800" dirty="0" smtClean="0"/>
              <a:t>place.</a:t>
            </a:r>
            <a:endParaRPr lang="en-GB" sz="1800" dirty="0"/>
          </a:p>
          <a:p>
            <a:endParaRPr lang="en-GB" sz="1800"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37</a:t>
            </a:r>
            <a:endParaRPr lang="en-US" sz="800" dirty="0"/>
          </a:p>
        </p:txBody>
      </p:sp>
    </p:spTree>
    <p:extLst>
      <p:ext uri="{BB962C8B-B14F-4D97-AF65-F5344CB8AC3E}">
        <p14:creationId xmlns:p14="http://schemas.microsoft.com/office/powerpoint/2010/main" val="311998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141"/>
            <a:ext cx="8229600" cy="609600"/>
          </a:xfrm>
        </p:spPr>
        <p:txBody>
          <a:bodyPr>
            <a:normAutofit/>
          </a:bodyPr>
          <a:lstStyle/>
          <a:p>
            <a:r>
              <a:rPr lang="en-GB" sz="3200" dirty="0">
                <a:solidFill>
                  <a:schemeClr val="tx2"/>
                </a:solidFill>
                <a:latin typeface="AQA Chevin Pro Light" pitchFamily="34" charset="0"/>
              </a:rPr>
              <a:t>A-level: </a:t>
            </a:r>
            <a:r>
              <a:rPr lang="en-GB" sz="3200" dirty="0" smtClean="0">
                <a:solidFill>
                  <a:schemeClr val="tx2"/>
                </a:solidFill>
                <a:latin typeface="AQA Chevin Pro Light" pitchFamily="34" charset="0"/>
              </a:rPr>
              <a:t>content </a:t>
            </a:r>
            <a:r>
              <a:rPr lang="en-GB" sz="3200" dirty="0">
                <a:solidFill>
                  <a:schemeClr val="tx2"/>
                </a:solidFill>
                <a:latin typeface="AQA Chevin Pro Light" pitchFamily="34" charset="0"/>
              </a:rPr>
              <a:t>for Paper 2 Section A</a:t>
            </a:r>
            <a:endParaRPr lang="en-GB" sz="3200" dirty="0">
              <a:latin typeface="AQA Chevin Pro Light" pitchFamily="34" charset="0"/>
            </a:endParaRPr>
          </a:p>
        </p:txBody>
      </p:sp>
      <p:sp>
        <p:nvSpPr>
          <p:cNvPr id="3" name="Text Placeholder 2"/>
          <p:cNvSpPr>
            <a:spLocks noGrp="1"/>
          </p:cNvSpPr>
          <p:nvPr>
            <p:ph type="body" sz="quarter" idx="10"/>
          </p:nvPr>
        </p:nvSpPr>
        <p:spPr>
          <a:xfrm>
            <a:off x="448574" y="1270699"/>
            <a:ext cx="8325310" cy="4727420"/>
          </a:xfrm>
        </p:spPr>
        <p:txBody>
          <a:bodyPr/>
          <a:lstStyle/>
          <a:p>
            <a:r>
              <a:rPr lang="en-GB" sz="1800" dirty="0" smtClean="0"/>
              <a:t>Students </a:t>
            </a:r>
            <a:r>
              <a:rPr lang="en-GB" sz="1800" dirty="0"/>
              <a:t>should be encouraged </a:t>
            </a:r>
            <a:r>
              <a:rPr lang="en-GB" sz="1800" dirty="0" smtClean="0"/>
              <a:t>to:</a:t>
            </a:r>
          </a:p>
          <a:p>
            <a:endParaRPr lang="en-GB" sz="1800" dirty="0" smtClean="0"/>
          </a:p>
          <a:p>
            <a:pPr marL="285750" indent="-285750">
              <a:buFont typeface="Arial" panose="020B0604020202020204" pitchFamily="34" charset="0"/>
              <a:buChar char="•"/>
            </a:pPr>
            <a:r>
              <a:rPr lang="en-GB" sz="1800" dirty="0" smtClean="0"/>
              <a:t>explore</a:t>
            </a:r>
            <a:r>
              <a:rPr lang="en-GB" sz="1800" dirty="0"/>
              <a:t>, through analysis and re-creative writing, how writers present narratorial point of view, characters, events, themes and genre through specific uses of language and through the conscious shaping of their </a:t>
            </a:r>
            <a:r>
              <a:rPr lang="en-GB" sz="1800" dirty="0" smtClean="0"/>
              <a:t>narratives</a:t>
            </a:r>
            <a:endParaRPr lang="en-GB" sz="1800" dirty="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build </a:t>
            </a:r>
            <a:r>
              <a:rPr lang="en-GB" sz="1800" dirty="0"/>
              <a:t>up a richly detailed understanding of how different aspects of texts are stylistically </a:t>
            </a:r>
            <a:r>
              <a:rPr lang="en-GB" sz="1800" dirty="0" smtClean="0"/>
              <a:t>created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intervene </a:t>
            </a:r>
            <a:r>
              <a:rPr lang="en-GB" sz="1800" dirty="0"/>
              <a:t>in texts in experimental and targeted ways to explore and reveal the workings of </a:t>
            </a:r>
            <a:r>
              <a:rPr lang="en-GB" sz="1800" dirty="0" smtClean="0"/>
              <a:t>texts and to explore </a:t>
            </a:r>
            <a:r>
              <a:rPr lang="en-GB" sz="1800" dirty="0"/>
              <a:t>an absent or underplayed perspective, </a:t>
            </a:r>
            <a:r>
              <a:rPr lang="en-GB" sz="1800" dirty="0" err="1"/>
              <a:t>eg</a:t>
            </a:r>
            <a:r>
              <a:rPr lang="en-GB" sz="1800" dirty="0"/>
              <a:t> the voice of a marginal character, the reporting of an event to a different </a:t>
            </a:r>
            <a:r>
              <a:rPr lang="en-GB" sz="1800" dirty="0" smtClean="0"/>
              <a:t>audience</a:t>
            </a:r>
          </a:p>
          <a:p>
            <a:endParaRPr lang="en-GB" sz="1800" dirty="0" smtClean="0"/>
          </a:p>
          <a:p>
            <a:pPr marL="285750" indent="-285750">
              <a:buFont typeface="Arial" panose="020B0604020202020204" pitchFamily="34" charset="0"/>
              <a:buChar char="•"/>
            </a:pPr>
            <a:r>
              <a:rPr lang="en-GB" sz="1800" dirty="0" smtClean="0"/>
              <a:t>construct </a:t>
            </a:r>
            <a:r>
              <a:rPr lang="en-GB" sz="1800" dirty="0"/>
              <a:t>comparative analytical commentaries reflecting on their re-creative </a:t>
            </a:r>
            <a:r>
              <a:rPr lang="en-GB" sz="1800" dirty="0" smtClean="0"/>
              <a:t>writing.</a:t>
            </a:r>
          </a:p>
          <a:p>
            <a:pPr marL="285750" indent="-285750">
              <a:buFont typeface="Arial" panose="020B0604020202020204" pitchFamily="34" charset="0"/>
              <a:buChar char="•"/>
            </a:pPr>
            <a:endParaRPr lang="en-GB" sz="1800" dirty="0"/>
          </a:p>
          <a:p>
            <a:r>
              <a:rPr lang="en-GB" sz="1800" dirty="0" smtClean="0"/>
              <a:t>For further guidance, please see </a:t>
            </a:r>
            <a:r>
              <a:rPr lang="en-GB" sz="1800" dirty="0" smtClean="0">
                <a:hlinkClick r:id="rId3"/>
              </a:rPr>
              <a:t>Teaching guide: Textual intervention</a:t>
            </a:r>
            <a:endParaRPr lang="en-GB" sz="1800" dirty="0" smtClean="0"/>
          </a:p>
          <a:p>
            <a:pPr marL="342900" indent="-342900">
              <a:buFont typeface="Arial"/>
              <a:buChar char="•"/>
            </a:pPr>
            <a:endParaRPr lang="en-GB" sz="1800" dirty="0"/>
          </a:p>
          <a:p>
            <a:endParaRPr lang="en-GB" sz="1800" dirty="0"/>
          </a:p>
          <a:p>
            <a:pPr marL="342900" indent="-342900">
              <a:buFont typeface="Arial"/>
              <a:buChar char="•"/>
            </a:pPr>
            <a:endParaRPr lang="en-GB" sz="1800"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38</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3349399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396664"/>
            <a:ext cx="8229600" cy="609600"/>
          </a:xfrm>
        </p:spPr>
        <p:txBody>
          <a:bodyPr>
            <a:normAutofit/>
          </a:bodyPr>
          <a:lstStyle/>
          <a:p>
            <a:r>
              <a:rPr lang="en-GB" sz="3200" dirty="0" smtClean="0">
                <a:solidFill>
                  <a:schemeClr val="tx2"/>
                </a:solidFill>
                <a:latin typeface="AQA Chevin Pro Light" pitchFamily="34" charset="0"/>
              </a:rPr>
              <a:t>Writing about Society: exam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23975"/>
            <a:ext cx="8229600" cy="4798045"/>
          </a:xfrm>
        </p:spPr>
        <p:txBody>
          <a:bodyPr/>
          <a:lstStyle/>
          <a:p>
            <a:r>
              <a:rPr lang="en-GB" sz="1800" dirty="0" smtClean="0"/>
              <a:t>Question from the specimen assessment material: </a:t>
            </a:r>
            <a:r>
              <a:rPr lang="en-GB" sz="1800" i="1" dirty="0" smtClean="0"/>
              <a:t>Into the Wild:</a:t>
            </a:r>
            <a:endParaRPr lang="en-GB" sz="1800" dirty="0" smtClean="0"/>
          </a:p>
          <a:p>
            <a:endParaRPr lang="en-GB" sz="1800" dirty="0"/>
          </a:p>
          <a:p>
            <a:r>
              <a:rPr lang="en-GB" sz="1800" dirty="0" smtClean="0"/>
              <a:t>Read the opening of Chapter 1 from [opening line of extract] to [closing line of extract].</a:t>
            </a:r>
          </a:p>
          <a:p>
            <a:endParaRPr lang="en-GB" sz="1800" dirty="0" smtClean="0"/>
          </a:p>
          <a:p>
            <a:r>
              <a:rPr lang="en-GB" sz="1800" dirty="0" smtClean="0"/>
              <a:t>Here </a:t>
            </a:r>
            <a:r>
              <a:rPr lang="en-GB" sz="1800" dirty="0"/>
              <a:t>the writer describes the meeting between </a:t>
            </a:r>
            <a:r>
              <a:rPr lang="en-GB" sz="1800" dirty="0" err="1"/>
              <a:t>Gallien</a:t>
            </a:r>
            <a:r>
              <a:rPr lang="en-GB" sz="1800" dirty="0"/>
              <a:t>, a working man travelling to </a:t>
            </a:r>
            <a:r>
              <a:rPr lang="en-GB" sz="1800" dirty="0" smtClean="0"/>
              <a:t>Anchorage, </a:t>
            </a:r>
            <a:r>
              <a:rPr lang="en-GB" sz="1800" dirty="0"/>
              <a:t>and Alex, who is travelling.</a:t>
            </a:r>
          </a:p>
          <a:p>
            <a:endParaRPr lang="en-GB" sz="1800" dirty="0" smtClean="0"/>
          </a:p>
          <a:p>
            <a:r>
              <a:rPr lang="en-GB" sz="1800" dirty="0" smtClean="0"/>
              <a:t>Recast this description into an account that </a:t>
            </a:r>
            <a:r>
              <a:rPr lang="en-GB" sz="1800" dirty="0" err="1" smtClean="0"/>
              <a:t>Gallien</a:t>
            </a:r>
            <a:r>
              <a:rPr lang="en-GB" sz="1800" dirty="0" smtClean="0"/>
              <a:t> might give to his wife later that evening.</a:t>
            </a:r>
          </a:p>
          <a:p>
            <a:endParaRPr lang="en-GB" sz="1800" dirty="0"/>
          </a:p>
          <a:p>
            <a:r>
              <a:rPr lang="en-GB" sz="1800" dirty="0" smtClean="0"/>
              <a:t>(It should be about 300 words).</a:t>
            </a:r>
          </a:p>
          <a:p>
            <a:endParaRPr lang="en-GB" sz="1800" dirty="0"/>
          </a:p>
          <a:p>
            <a:pPr fontAlgn="ctr"/>
            <a:r>
              <a:rPr lang="en-GB" sz="1800" b="1" dirty="0"/>
              <a:t>AO5</a:t>
            </a:r>
            <a:endParaRPr lang="en-GB" sz="1800" dirty="0"/>
          </a:p>
          <a:p>
            <a:pPr fontAlgn="ctr"/>
            <a:r>
              <a:rPr lang="en-GB" sz="1800" dirty="0"/>
              <a:t>Demonstrate expertise and creativity in the use of English to communicate in different </a:t>
            </a:r>
            <a:r>
              <a:rPr lang="en-GB" sz="1800" dirty="0" smtClean="0"/>
              <a:t>ways.</a:t>
            </a:r>
            <a:endParaRPr lang="en-GB" sz="1800" dirty="0"/>
          </a:p>
          <a:p>
            <a:endParaRPr lang="en-GB" dirty="0" smtClean="0"/>
          </a:p>
          <a:p>
            <a:endParaRPr lang="en-GB" dirty="0"/>
          </a:p>
          <a:p>
            <a:endParaRPr lang="en-GB" b="1" dirty="0" smtClean="0"/>
          </a:p>
          <a:p>
            <a:endParaRPr lang="en-GB" dirty="0" smtClean="0"/>
          </a:p>
          <a:p>
            <a:pPr marL="342900" indent="-342900">
              <a:buFont typeface="Arial" panose="020B0604020202020204" pitchFamily="34" charset="0"/>
              <a:buChar char="•"/>
            </a:pPr>
            <a:endParaRPr lang="en-GB"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39</a:t>
            </a:r>
            <a:endParaRPr lang="en-US" sz="800" dirty="0"/>
          </a:p>
        </p:txBody>
      </p:sp>
    </p:spTree>
    <p:extLst>
      <p:ext uri="{BB962C8B-B14F-4D97-AF65-F5344CB8AC3E}">
        <p14:creationId xmlns:p14="http://schemas.microsoft.com/office/powerpoint/2010/main" val="387391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401"/>
            <a:ext cx="8229600" cy="609600"/>
          </a:xfrm>
        </p:spPr>
        <p:txBody>
          <a:bodyPr>
            <a:normAutofit/>
          </a:bodyPr>
          <a:lstStyle/>
          <a:p>
            <a:r>
              <a:rPr lang="en-US" sz="3200" dirty="0" smtClean="0">
                <a:solidFill>
                  <a:srgbClr val="412878"/>
                </a:solidFill>
                <a:latin typeface="AQA Chevin Pro Light" pitchFamily="34" charset="0"/>
              </a:rPr>
              <a:t>AS/A-level </a:t>
            </a:r>
            <a:r>
              <a:rPr lang="en-US" sz="3200" dirty="0">
                <a:solidFill>
                  <a:srgbClr val="412878"/>
                </a:solidFill>
                <a:latin typeface="AQA Chevin Pro Light" pitchFamily="34" charset="0"/>
              </a:rPr>
              <a:t>English Language </a:t>
            </a:r>
            <a:r>
              <a:rPr lang="en-US" sz="3200" dirty="0" smtClean="0">
                <a:solidFill>
                  <a:srgbClr val="412878"/>
                </a:solidFill>
                <a:latin typeface="AQA Chevin Pro Light" pitchFamily="34" charset="0"/>
              </a:rPr>
              <a:t>and </a:t>
            </a:r>
            <a:r>
              <a:rPr lang="en-US" sz="3200" dirty="0">
                <a:solidFill>
                  <a:srgbClr val="412878"/>
                </a:solidFill>
                <a:latin typeface="AQA Chevin Pro Light" pitchFamily="34" charset="0"/>
              </a:rPr>
              <a:t>Literature</a:t>
            </a:r>
            <a:endParaRPr lang="en-GB" sz="3200" dirty="0">
              <a:latin typeface="AQA Chevin Pro Light" pitchFamily="34" charset="0"/>
            </a:endParaRPr>
          </a:p>
        </p:txBody>
      </p:sp>
      <p:sp>
        <p:nvSpPr>
          <p:cNvPr id="5" name="Rectangle 4"/>
          <p:cNvSpPr/>
          <p:nvPr/>
        </p:nvSpPr>
        <p:spPr>
          <a:xfrm>
            <a:off x="539552" y="1545357"/>
            <a:ext cx="7920880" cy="3693319"/>
          </a:xfrm>
          <a:prstGeom prst="rect">
            <a:avLst/>
          </a:prstGeom>
        </p:spPr>
        <p:txBody>
          <a:bodyPr wrap="square">
            <a:spAutoFit/>
          </a:bodyPr>
          <a:lstStyle/>
          <a:p>
            <a:pPr eaLnBrk="1" hangingPunct="1"/>
            <a:r>
              <a:rPr lang="en-GB" b="1" dirty="0" smtClean="0">
                <a:cs typeface="Arial" pitchFamily="34" charset="0"/>
              </a:rPr>
              <a:t>Key concepts on the specification</a:t>
            </a:r>
          </a:p>
          <a:p>
            <a:pPr eaLnBrk="1" hangingPunct="1"/>
            <a:endParaRPr lang="en-GB" dirty="0">
              <a:cs typeface="Arial" pitchFamily="34" charset="0"/>
            </a:endParaRPr>
          </a:p>
          <a:p>
            <a:pPr marL="285750" lvl="0" indent="-285750">
              <a:buFont typeface="Arial" panose="020B0604020202020204" pitchFamily="34" charset="0"/>
              <a:buChar char="•"/>
            </a:pPr>
            <a:r>
              <a:rPr lang="en-GB" dirty="0" smtClean="0"/>
              <a:t>Genre</a:t>
            </a:r>
          </a:p>
          <a:p>
            <a:pPr lvl="0"/>
            <a:endParaRPr lang="en-GB" dirty="0" smtClean="0"/>
          </a:p>
          <a:p>
            <a:pPr marL="285750" lvl="0" indent="-285750">
              <a:buFont typeface="Arial" panose="020B0604020202020204" pitchFamily="34" charset="0"/>
              <a:buChar char="•"/>
            </a:pPr>
            <a:r>
              <a:rPr lang="en-GB" dirty="0" smtClean="0"/>
              <a:t>Narrative</a:t>
            </a:r>
          </a:p>
          <a:p>
            <a:pPr lvl="0"/>
            <a:endParaRPr lang="en-GB" dirty="0" smtClean="0"/>
          </a:p>
          <a:p>
            <a:pPr marL="285750" lvl="0" indent="-285750">
              <a:buFont typeface="Arial" panose="020B0604020202020204" pitchFamily="34" charset="0"/>
              <a:buChar char="•"/>
            </a:pPr>
            <a:r>
              <a:rPr lang="en-GB" dirty="0" smtClean="0"/>
              <a:t>Point </a:t>
            </a:r>
            <a:r>
              <a:rPr lang="en-GB" dirty="0"/>
              <a:t>of </a:t>
            </a:r>
            <a:r>
              <a:rPr lang="en-GB" dirty="0" smtClean="0"/>
              <a:t>view</a:t>
            </a:r>
          </a:p>
          <a:p>
            <a:pPr lvl="0"/>
            <a:endParaRPr lang="en-GB" dirty="0" smtClean="0"/>
          </a:p>
          <a:p>
            <a:pPr marL="285750" lvl="0" indent="-285750">
              <a:buFont typeface="Arial" panose="020B0604020202020204" pitchFamily="34" charset="0"/>
              <a:buChar char="•"/>
            </a:pPr>
            <a:r>
              <a:rPr lang="en-GB" dirty="0" smtClean="0"/>
              <a:t>Register</a:t>
            </a:r>
          </a:p>
          <a:p>
            <a:pPr lvl="0"/>
            <a:endParaRPr lang="en-GB" dirty="0" smtClean="0"/>
          </a:p>
          <a:p>
            <a:pPr marL="285750" lvl="0" indent="-285750">
              <a:buFont typeface="Arial" panose="020B0604020202020204" pitchFamily="34" charset="0"/>
              <a:buChar char="•"/>
            </a:pPr>
            <a:r>
              <a:rPr lang="en-GB" dirty="0" smtClean="0"/>
              <a:t>Representation</a:t>
            </a:r>
          </a:p>
          <a:p>
            <a:pPr lvl="0"/>
            <a:endParaRPr lang="en-GB" dirty="0" smtClean="0"/>
          </a:p>
          <a:p>
            <a:pPr marL="285750" lvl="0" indent="-285750">
              <a:buFont typeface="Arial" panose="020B0604020202020204" pitchFamily="34" charset="0"/>
              <a:buChar char="•"/>
            </a:pPr>
            <a:r>
              <a:rPr lang="en-GB" dirty="0" smtClean="0"/>
              <a:t>Literariness.</a:t>
            </a:r>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4</a:t>
            </a:r>
          </a:p>
        </p:txBody>
      </p:sp>
    </p:spTree>
    <p:extLst>
      <p:ext uri="{BB962C8B-B14F-4D97-AF65-F5344CB8AC3E}">
        <p14:creationId xmlns:p14="http://schemas.microsoft.com/office/powerpoint/2010/main" val="35154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71"/>
            <a:ext cx="8229600" cy="609600"/>
          </a:xfrm>
        </p:spPr>
        <p:txBody>
          <a:bodyPr>
            <a:normAutofit/>
          </a:bodyPr>
          <a:lstStyle/>
          <a:p>
            <a:r>
              <a:rPr lang="en-GB" sz="3200" dirty="0">
                <a:solidFill>
                  <a:schemeClr val="tx2"/>
                </a:solidFill>
                <a:latin typeface="AQA Chevin Pro Light" pitchFamily="34" charset="0"/>
              </a:rPr>
              <a:t>A-level: </a:t>
            </a:r>
            <a:r>
              <a:rPr lang="en-GB" sz="3200" dirty="0" smtClean="0">
                <a:solidFill>
                  <a:schemeClr val="tx2"/>
                </a:solidFill>
                <a:latin typeface="AQA Chevin Pro Light" pitchFamily="34" charset="0"/>
              </a:rPr>
              <a:t>content </a:t>
            </a:r>
            <a:r>
              <a:rPr lang="en-GB" sz="3200" dirty="0">
                <a:solidFill>
                  <a:schemeClr val="tx2"/>
                </a:solidFill>
                <a:latin typeface="AQA Chevin Pro Light" pitchFamily="34" charset="0"/>
              </a:rPr>
              <a:t>for Paper 2 Section A</a:t>
            </a:r>
            <a:endParaRPr lang="en-GB" sz="3200" dirty="0">
              <a:latin typeface="AQA Chevin Pro Light" pitchFamily="34" charset="0"/>
            </a:endParaRPr>
          </a:p>
        </p:txBody>
      </p:sp>
      <p:sp>
        <p:nvSpPr>
          <p:cNvPr id="3" name="Text Placeholder 2"/>
          <p:cNvSpPr>
            <a:spLocks noGrp="1"/>
          </p:cNvSpPr>
          <p:nvPr>
            <p:ph type="body" sz="quarter" idx="10"/>
          </p:nvPr>
        </p:nvSpPr>
        <p:spPr>
          <a:xfrm>
            <a:off x="529770" y="1677522"/>
            <a:ext cx="4053381" cy="4052664"/>
          </a:xfrm>
        </p:spPr>
        <p:txBody>
          <a:bodyPr/>
          <a:lstStyle/>
          <a:p>
            <a:r>
              <a:rPr lang="en-GB" sz="1800" dirty="0" smtClean="0"/>
              <a:t>Critical commentary:</a:t>
            </a:r>
          </a:p>
          <a:p>
            <a:endParaRPr lang="en-GB" sz="1800" dirty="0"/>
          </a:p>
          <a:p>
            <a:pPr marL="342900" indent="-342900">
              <a:buFont typeface="Arial"/>
              <a:buChar char="•"/>
            </a:pPr>
            <a:r>
              <a:rPr lang="en-GB" sz="1800" dirty="0"/>
              <a:t>u</a:t>
            </a:r>
            <a:r>
              <a:rPr lang="en-GB" sz="1800" dirty="0" smtClean="0"/>
              <a:t>nderstanding </a:t>
            </a:r>
            <a:r>
              <a:rPr lang="en-GB" sz="1800" dirty="0"/>
              <a:t>choices made and the effects </a:t>
            </a:r>
            <a:r>
              <a:rPr lang="en-GB" sz="1800" dirty="0" smtClean="0"/>
              <a:t>created</a:t>
            </a:r>
          </a:p>
          <a:p>
            <a:pPr marL="342900" indent="-342900">
              <a:buFont typeface="Arial"/>
              <a:buChar char="•"/>
            </a:pPr>
            <a:endParaRPr lang="en-GB" sz="1800" dirty="0"/>
          </a:p>
          <a:p>
            <a:pPr marL="342900" indent="-342900">
              <a:buFont typeface="Arial"/>
              <a:buChar char="•"/>
            </a:pPr>
            <a:r>
              <a:rPr lang="en-GB" sz="1800" dirty="0"/>
              <a:t>d</a:t>
            </a:r>
            <a:r>
              <a:rPr lang="en-GB" sz="1800" dirty="0" smtClean="0"/>
              <a:t>emonstrating </a:t>
            </a:r>
            <a:r>
              <a:rPr lang="en-GB" sz="1800" dirty="0"/>
              <a:t>an understanding of the </a:t>
            </a:r>
            <a:r>
              <a:rPr lang="en-GB" sz="1800" dirty="0" smtClean="0"/>
              <a:t>base </a:t>
            </a:r>
            <a:r>
              <a:rPr lang="en-GB" sz="1800" dirty="0"/>
              <a:t>text</a:t>
            </a:r>
          </a:p>
          <a:p>
            <a:pPr marL="342900" indent="-342900">
              <a:buFont typeface="Arial"/>
              <a:buChar char="•"/>
            </a:pPr>
            <a:endParaRPr lang="en-GB" sz="1800" dirty="0" smtClean="0"/>
          </a:p>
          <a:p>
            <a:pPr marL="342900" indent="-342900">
              <a:buFont typeface="Arial"/>
              <a:buChar char="•"/>
            </a:pPr>
            <a:r>
              <a:rPr lang="en-GB" sz="1800" dirty="0"/>
              <a:t>e</a:t>
            </a:r>
            <a:r>
              <a:rPr lang="en-GB" sz="1800" dirty="0" smtClean="0"/>
              <a:t>xplaining own language choices</a:t>
            </a:r>
          </a:p>
          <a:p>
            <a:pPr marL="342900" indent="-342900">
              <a:buFont typeface="Arial"/>
              <a:buChar char="•"/>
            </a:pPr>
            <a:endParaRPr lang="en-GB" sz="1800" dirty="0"/>
          </a:p>
          <a:p>
            <a:pPr marL="342900" indent="-342900">
              <a:buFont typeface="Arial"/>
              <a:buChar char="•"/>
            </a:pPr>
            <a:r>
              <a:rPr lang="en-GB" sz="1800" dirty="0"/>
              <a:t>a</a:t>
            </a:r>
            <a:r>
              <a:rPr lang="en-GB" sz="1800" dirty="0" smtClean="0"/>
              <a:t>nalysing intentions in re-shaping the writer’s original material</a:t>
            </a:r>
          </a:p>
          <a:p>
            <a:pPr marL="342900" indent="-342900">
              <a:buFont typeface="Arial"/>
              <a:buChar char="•"/>
            </a:pPr>
            <a:endParaRPr lang="en-GB" sz="1800" dirty="0"/>
          </a:p>
          <a:p>
            <a:pPr marL="342900" indent="-342900">
              <a:buFont typeface="Arial"/>
              <a:buChar char="•"/>
            </a:pPr>
            <a:r>
              <a:rPr lang="en-GB" sz="1800" dirty="0"/>
              <a:t>s</a:t>
            </a:r>
            <a:r>
              <a:rPr lang="en-GB" sz="1800" dirty="0" smtClean="0"/>
              <a:t>hould be about 400 words.</a:t>
            </a:r>
          </a:p>
          <a:p>
            <a:pPr marL="342900" indent="-342900">
              <a:buFont typeface="Arial"/>
              <a:buChar char="•"/>
            </a:pPr>
            <a:endParaRPr lang="en-GB" sz="1800"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40</a:t>
            </a:r>
            <a:endParaRPr lang="en-US" sz="800" dirty="0"/>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7" name="Rectangle 6"/>
          <p:cNvSpPr/>
          <p:nvPr/>
        </p:nvSpPr>
        <p:spPr>
          <a:xfrm>
            <a:off x="5114924" y="1677522"/>
            <a:ext cx="3705225" cy="3970318"/>
          </a:xfrm>
          <a:prstGeom prst="rect">
            <a:avLst/>
          </a:prstGeom>
        </p:spPr>
        <p:txBody>
          <a:bodyPr wrap="square">
            <a:spAutoFit/>
          </a:bodyPr>
          <a:lstStyle/>
          <a:p>
            <a:pPr fontAlgn="ctr"/>
            <a:r>
              <a:rPr lang="en-GB" b="1" dirty="0"/>
              <a:t>AO2 </a:t>
            </a:r>
            <a:r>
              <a:rPr lang="en-GB" b="1" dirty="0" smtClean="0"/>
              <a:t>(15 </a:t>
            </a:r>
            <a:r>
              <a:rPr lang="en-GB" b="1" dirty="0"/>
              <a:t>marks)</a:t>
            </a:r>
            <a:endParaRPr lang="en-GB" dirty="0"/>
          </a:p>
          <a:p>
            <a:r>
              <a:rPr lang="en-GB" dirty="0"/>
              <a:t>Analyse ways in which meanings are shaped in texts</a:t>
            </a:r>
          </a:p>
          <a:p>
            <a:pPr fontAlgn="ctr"/>
            <a:endParaRPr lang="en-GB" b="1" dirty="0" smtClean="0"/>
          </a:p>
          <a:p>
            <a:pPr fontAlgn="ctr"/>
            <a:r>
              <a:rPr lang="en-GB" b="1" dirty="0" smtClean="0"/>
              <a:t>AO4 </a:t>
            </a:r>
            <a:r>
              <a:rPr lang="en-GB" b="1" dirty="0"/>
              <a:t>(10 marks)</a:t>
            </a:r>
          </a:p>
          <a:p>
            <a:r>
              <a:rPr lang="en-GB" dirty="0">
                <a:solidFill>
                  <a:schemeClr val="dk1"/>
                </a:solidFill>
              </a:rPr>
              <a:t>Explore connections across texts, informed by linguistic and literary concepts and methods</a:t>
            </a:r>
          </a:p>
          <a:p>
            <a:pPr fontAlgn="ctr"/>
            <a:endParaRPr lang="en-GB" b="1" dirty="0"/>
          </a:p>
          <a:p>
            <a:pPr fontAlgn="ctr"/>
            <a:r>
              <a:rPr lang="en-GB" b="1" dirty="0" smtClean="0"/>
              <a:t>AO5 </a:t>
            </a:r>
            <a:r>
              <a:rPr lang="en-GB" b="1" dirty="0"/>
              <a:t>(5 marks)</a:t>
            </a:r>
          </a:p>
          <a:p>
            <a:pPr fontAlgn="ctr"/>
            <a:r>
              <a:rPr lang="en-GB" dirty="0"/>
              <a:t>Demonstrate expertise and creativity in the use of English to communicate in different ways</a:t>
            </a:r>
          </a:p>
          <a:p>
            <a:endParaRPr lang="en-GB" dirty="0"/>
          </a:p>
        </p:txBody>
      </p:sp>
    </p:spTree>
    <p:extLst>
      <p:ext uri="{BB962C8B-B14F-4D97-AF65-F5344CB8AC3E}">
        <p14:creationId xmlns:p14="http://schemas.microsoft.com/office/powerpoint/2010/main" val="4267158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Dramatic Encounters</a:t>
            </a:r>
            <a:endParaRPr lang="en-GB" sz="3200" dirty="0">
              <a:solidFill>
                <a:schemeClr val="tx2"/>
              </a:solidFill>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41</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13" b="537"/>
          <a:stretch/>
        </p:blipFill>
        <p:spPr bwMode="auto">
          <a:xfrm>
            <a:off x="0" y="972000"/>
            <a:ext cx="9144000" cy="53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27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597"/>
            <a:ext cx="8229600" cy="609600"/>
          </a:xfrm>
        </p:spPr>
        <p:txBody>
          <a:bodyPr>
            <a:normAutofit/>
          </a:bodyPr>
          <a:lstStyle/>
          <a:p>
            <a:r>
              <a:rPr lang="en-GB" sz="3200" dirty="0" smtClean="0">
                <a:solidFill>
                  <a:schemeClr val="tx2"/>
                </a:solidFill>
                <a:latin typeface="AQA Chevin Pro Light" pitchFamily="34" charset="0"/>
              </a:rPr>
              <a:t>Dramatic Encounters: skills </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442457"/>
            <a:ext cx="8229600" cy="4052664"/>
          </a:xfrm>
        </p:spPr>
        <p:txBody>
          <a:bodyPr/>
          <a:lstStyle/>
          <a:p>
            <a:r>
              <a:rPr lang="en-GB" sz="1800" dirty="0" smtClean="0"/>
              <a:t>Students </a:t>
            </a:r>
            <a:r>
              <a:rPr lang="en-GB" sz="1800" dirty="0"/>
              <a:t>should be encouraged </a:t>
            </a:r>
            <a:r>
              <a:rPr lang="en-GB" sz="1800" dirty="0" smtClean="0"/>
              <a:t>to:</a:t>
            </a:r>
          </a:p>
          <a:p>
            <a:endParaRPr lang="en-GB" sz="1800" dirty="0"/>
          </a:p>
          <a:p>
            <a:pPr marL="342900" indent="-342900">
              <a:buFont typeface="Arial" panose="020B0604020202020204" pitchFamily="34" charset="0"/>
              <a:buChar char="•"/>
            </a:pPr>
            <a:r>
              <a:rPr lang="en-GB" sz="1800" dirty="0" smtClean="0"/>
              <a:t>engage </a:t>
            </a:r>
            <a:r>
              <a:rPr lang="en-GB" sz="1800" dirty="0"/>
              <a:t>with drama from </a:t>
            </a:r>
            <a:r>
              <a:rPr lang="en-GB" sz="1800" dirty="0" smtClean="0"/>
              <a:t>the perspective of both a </a:t>
            </a:r>
            <a:r>
              <a:rPr lang="en-GB" sz="1800" dirty="0"/>
              <a:t>text and </a:t>
            </a:r>
            <a:r>
              <a:rPr lang="en-GB" sz="1800" dirty="0" smtClean="0"/>
              <a:t>a performance</a:t>
            </a:r>
            <a:endParaRPr lang="en-GB" sz="1800" dirty="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a:t>e</a:t>
            </a:r>
            <a:r>
              <a:rPr lang="en-GB" sz="1800" dirty="0" smtClean="0"/>
              <a:t>xplore the </a:t>
            </a:r>
            <a:r>
              <a:rPr lang="en-GB" sz="1800" dirty="0"/>
              <a:t>linguistic choices chosen for characterisation, the ‘conversational’ aspects of the dramatic genre in the representation of speech and the playwright’s selection of stagecraft </a:t>
            </a:r>
            <a:r>
              <a:rPr lang="en-GB" sz="1800" dirty="0" smtClean="0"/>
              <a:t>techniques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smtClean="0"/>
              <a:t>consider </a:t>
            </a:r>
            <a:r>
              <a:rPr lang="en-GB" sz="1800" dirty="0"/>
              <a:t>how </a:t>
            </a:r>
            <a:r>
              <a:rPr lang="en-GB" sz="1800" dirty="0" smtClean="0"/>
              <a:t>language choices and stagecraft highlight </a:t>
            </a:r>
            <a:r>
              <a:rPr lang="en-GB" sz="1800" dirty="0"/>
              <a:t>areas of conflict in relation to themes and </a:t>
            </a:r>
            <a:r>
              <a:rPr lang="en-GB" sz="1800" dirty="0" smtClean="0"/>
              <a:t>characters</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a:t>a</a:t>
            </a:r>
            <a:r>
              <a:rPr lang="en-GB" sz="1800" dirty="0" smtClean="0"/>
              <a:t>ppreciate contextual </a:t>
            </a:r>
            <a:r>
              <a:rPr lang="en-GB" sz="1800" dirty="0"/>
              <a:t>aspects relevant to the production and reception of the play. </a:t>
            </a:r>
          </a:p>
          <a:p>
            <a:r>
              <a:rPr lang="en-GB" sz="1800" dirty="0"/>
              <a:t> </a:t>
            </a:r>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42</a:t>
            </a:r>
            <a:endParaRPr lang="en-US" sz="800" dirty="0"/>
          </a:p>
        </p:txBody>
      </p:sp>
    </p:spTree>
    <p:extLst>
      <p:ext uri="{BB962C8B-B14F-4D97-AF65-F5344CB8AC3E}">
        <p14:creationId xmlns:p14="http://schemas.microsoft.com/office/powerpoint/2010/main" val="2156225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7815"/>
            <a:ext cx="8229600" cy="609600"/>
          </a:xfrm>
        </p:spPr>
        <p:txBody>
          <a:bodyPr>
            <a:normAutofit/>
          </a:bodyPr>
          <a:lstStyle/>
          <a:p>
            <a:r>
              <a:rPr lang="en-GB" sz="3200" dirty="0" smtClean="0">
                <a:solidFill>
                  <a:schemeClr val="tx2"/>
                </a:solidFill>
                <a:latin typeface="AQA Chevin Pro Light" pitchFamily="34" charset="0"/>
              </a:rPr>
              <a:t>Dramatic Encounters: text choices</a:t>
            </a:r>
            <a:endParaRPr lang="en-GB" sz="3200" dirty="0">
              <a:latin typeface="AQA Chevin Pro Light" pitchFamily="34" charset="0"/>
            </a:endParaRPr>
          </a:p>
        </p:txBody>
      </p:sp>
      <p:sp>
        <p:nvSpPr>
          <p:cNvPr id="3" name="Text Placeholder 2"/>
          <p:cNvSpPr>
            <a:spLocks noGrp="1"/>
          </p:cNvSpPr>
          <p:nvPr>
            <p:ph type="body" sz="quarter" idx="10"/>
          </p:nvPr>
        </p:nvSpPr>
        <p:spPr>
          <a:xfrm>
            <a:off x="448574" y="1496122"/>
            <a:ext cx="8229600" cy="4052664"/>
          </a:xfrm>
        </p:spPr>
        <p:txBody>
          <a:bodyPr/>
          <a:lstStyle/>
          <a:p>
            <a:r>
              <a:rPr lang="en-GB" sz="1800" dirty="0"/>
              <a:t>Students study one of four set texts chosen </a:t>
            </a:r>
            <a:r>
              <a:rPr lang="en-GB" sz="1800" dirty="0" smtClean="0"/>
              <a:t>from:</a:t>
            </a:r>
            <a:endParaRPr lang="en-GB" sz="1800" dirty="0"/>
          </a:p>
          <a:p>
            <a:r>
              <a:rPr lang="en-GB" sz="1800" dirty="0"/>
              <a:t> </a:t>
            </a:r>
          </a:p>
          <a:p>
            <a:pPr marL="285750" lvl="0" indent="-285750">
              <a:buFont typeface="Arial" panose="020B0604020202020204" pitchFamily="34" charset="0"/>
              <a:buChar char="•"/>
            </a:pPr>
            <a:r>
              <a:rPr lang="en-GB" sz="1800" i="1" dirty="0"/>
              <a:t>Othello</a:t>
            </a:r>
            <a:r>
              <a:rPr lang="en-GB" sz="1800" dirty="0"/>
              <a:t> by William </a:t>
            </a:r>
            <a:r>
              <a:rPr lang="en-GB" sz="1800" dirty="0" smtClean="0"/>
              <a:t>Shakespeare</a:t>
            </a:r>
          </a:p>
          <a:p>
            <a:pPr lvl="0"/>
            <a:endParaRPr lang="en-GB" sz="1800" dirty="0"/>
          </a:p>
          <a:p>
            <a:pPr marL="285750" lvl="0" indent="-285750">
              <a:buFont typeface="Arial" panose="020B0604020202020204" pitchFamily="34" charset="0"/>
              <a:buChar char="•"/>
            </a:pPr>
            <a:r>
              <a:rPr lang="en-GB" sz="1800" i="1" dirty="0"/>
              <a:t>All My Sons</a:t>
            </a:r>
            <a:r>
              <a:rPr lang="en-GB" sz="1800" dirty="0"/>
              <a:t> by Arthur </a:t>
            </a:r>
            <a:r>
              <a:rPr lang="en-GB" sz="1800" dirty="0" smtClean="0"/>
              <a:t>Miller</a:t>
            </a:r>
          </a:p>
          <a:p>
            <a:pPr lvl="0"/>
            <a:endParaRPr lang="en-GB" sz="1800" dirty="0"/>
          </a:p>
          <a:p>
            <a:pPr marL="285750" lvl="0" indent="-285750">
              <a:buFont typeface="Arial" panose="020B0604020202020204" pitchFamily="34" charset="0"/>
              <a:buChar char="•"/>
            </a:pPr>
            <a:r>
              <a:rPr lang="en-GB" sz="1800" i="1" dirty="0"/>
              <a:t>A Streetcar Named Desire</a:t>
            </a:r>
            <a:r>
              <a:rPr lang="en-GB" sz="1800" dirty="0"/>
              <a:t> by Tennessee </a:t>
            </a:r>
            <a:r>
              <a:rPr lang="en-GB" sz="1800" dirty="0" smtClean="0"/>
              <a:t>Williams</a:t>
            </a:r>
          </a:p>
          <a:p>
            <a:pPr lvl="0"/>
            <a:endParaRPr lang="en-GB" sz="1800" dirty="0"/>
          </a:p>
          <a:p>
            <a:pPr marL="285750" lvl="0" indent="-285750">
              <a:buFont typeface="Arial" panose="020B0604020202020204" pitchFamily="34" charset="0"/>
              <a:buChar char="•"/>
            </a:pPr>
            <a:r>
              <a:rPr lang="en-GB" sz="1800" i="1" dirty="0"/>
              <a:t>The Herd</a:t>
            </a:r>
            <a:r>
              <a:rPr lang="en-GB" sz="1800" dirty="0"/>
              <a:t> by Rory </a:t>
            </a:r>
            <a:r>
              <a:rPr lang="en-GB" sz="1800" dirty="0" smtClean="0"/>
              <a:t>Kinnear.</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43</a:t>
            </a:r>
            <a:endParaRPr lang="en-US" sz="800" dirty="0"/>
          </a:p>
        </p:txBody>
      </p:sp>
    </p:spTree>
    <p:extLst>
      <p:ext uri="{BB962C8B-B14F-4D97-AF65-F5344CB8AC3E}">
        <p14:creationId xmlns:p14="http://schemas.microsoft.com/office/powerpoint/2010/main" val="209257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31"/>
            <a:ext cx="8229600" cy="609600"/>
          </a:xfrm>
        </p:spPr>
        <p:txBody>
          <a:bodyPr>
            <a:normAutofit/>
          </a:bodyPr>
          <a:lstStyle/>
          <a:p>
            <a:r>
              <a:rPr lang="en-US" sz="3200" dirty="0" smtClean="0">
                <a:solidFill>
                  <a:schemeClr val="tx2"/>
                </a:solidFill>
                <a:latin typeface="AQA Chevin Pro Light" pitchFamily="34" charset="0"/>
              </a:rPr>
              <a:t>Dramatic Encounters: key terms and concepts  </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143000"/>
            <a:ext cx="8229600" cy="5135138"/>
          </a:xfrm>
        </p:spPr>
        <p:txBody>
          <a:bodyPr/>
          <a:lstStyle/>
          <a:p>
            <a:r>
              <a:rPr lang="en-GB" sz="1800" b="1" dirty="0"/>
              <a:t>Key terms </a:t>
            </a:r>
            <a:r>
              <a:rPr lang="en-GB" sz="1800" b="1" dirty="0" smtClean="0"/>
              <a:t>for this section are:</a:t>
            </a:r>
            <a:endParaRPr lang="en-GB" sz="1800" dirty="0"/>
          </a:p>
          <a:p>
            <a:r>
              <a:rPr lang="en-GB" sz="1800" b="1" dirty="0"/>
              <a:t> </a:t>
            </a:r>
            <a:endParaRPr lang="en-GB" sz="1800" dirty="0"/>
          </a:p>
          <a:p>
            <a:r>
              <a:rPr lang="en-GB" sz="1800" b="1" dirty="0"/>
              <a:t>Speech acts: </a:t>
            </a:r>
            <a:r>
              <a:rPr lang="en-GB" sz="1800" dirty="0"/>
              <a:t>the forms and functions associated with particular utterances and types of </a:t>
            </a:r>
            <a:r>
              <a:rPr lang="en-GB" sz="1800" dirty="0" smtClean="0"/>
              <a:t>speech</a:t>
            </a:r>
          </a:p>
          <a:p>
            <a:endParaRPr lang="en-GB" sz="1800" dirty="0"/>
          </a:p>
          <a:p>
            <a:r>
              <a:rPr lang="en-GB" sz="1800" b="1" dirty="0"/>
              <a:t>Felicity conditions: </a:t>
            </a:r>
            <a:r>
              <a:rPr lang="en-GB" sz="1800" dirty="0"/>
              <a:t>the conditions needed for a speech act to achieve its purpose, such as the authority of the speaker and the situation of the </a:t>
            </a:r>
            <a:r>
              <a:rPr lang="en-GB" sz="1800" dirty="0" smtClean="0"/>
              <a:t>speaker</a:t>
            </a:r>
          </a:p>
          <a:p>
            <a:endParaRPr lang="en-GB" sz="1800" dirty="0"/>
          </a:p>
          <a:p>
            <a:r>
              <a:rPr lang="en-GB" sz="1800" b="1" dirty="0"/>
              <a:t>Conversational maxims</a:t>
            </a:r>
            <a:r>
              <a:rPr lang="en-GB" sz="1800" dirty="0"/>
              <a:t>: explicit principles that provide a backdrop for conversation to take place so that speakers can easily understand one </a:t>
            </a:r>
            <a:r>
              <a:rPr lang="en-GB" sz="1800" dirty="0" smtClean="0"/>
              <a:t>another</a:t>
            </a:r>
          </a:p>
          <a:p>
            <a:endParaRPr lang="en-GB" sz="1800" dirty="0"/>
          </a:p>
          <a:p>
            <a:r>
              <a:rPr lang="en-GB" sz="1800" b="1" dirty="0"/>
              <a:t>Politeness strategies</a:t>
            </a:r>
            <a:r>
              <a:rPr lang="en-GB" sz="1800" dirty="0"/>
              <a:t>: distinctive ways in which speakers can choose to speak to avoid threatening face</a:t>
            </a:r>
            <a:r>
              <a:rPr lang="en-GB" sz="1800" b="1" dirty="0"/>
              <a:t> </a:t>
            </a:r>
            <a:endParaRPr lang="en-GB" sz="1800" b="1" dirty="0" smtClean="0"/>
          </a:p>
          <a:p>
            <a:endParaRPr lang="en-GB" sz="1800" dirty="0"/>
          </a:p>
          <a:p>
            <a:r>
              <a:rPr lang="en-GB" sz="1800" b="1" dirty="0"/>
              <a:t>Impoliteness</a:t>
            </a:r>
            <a:r>
              <a:rPr lang="en-GB" sz="1800" dirty="0"/>
              <a:t>: the act of directly threatening face (using impoliteness strategies</a:t>
            </a:r>
            <a:r>
              <a:rPr lang="en-GB" sz="1800" dirty="0" smtClean="0"/>
              <a:t>).</a:t>
            </a:r>
            <a:endParaRPr lang="en-GB" sz="1800" dirty="0"/>
          </a:p>
          <a:p>
            <a:endParaRPr lang="en-GB"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44</a:t>
            </a:r>
            <a:endParaRPr lang="en-US" sz="800" dirty="0"/>
          </a:p>
        </p:txBody>
      </p:sp>
    </p:spTree>
    <p:extLst>
      <p:ext uri="{BB962C8B-B14F-4D97-AF65-F5344CB8AC3E}">
        <p14:creationId xmlns:p14="http://schemas.microsoft.com/office/powerpoint/2010/main" val="1777487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95" y="400027"/>
            <a:ext cx="8229600" cy="609600"/>
          </a:xfrm>
        </p:spPr>
        <p:txBody>
          <a:bodyPr>
            <a:normAutofit/>
          </a:bodyPr>
          <a:lstStyle/>
          <a:p>
            <a:r>
              <a:rPr lang="en-GB" sz="3200" dirty="0" smtClean="0">
                <a:solidFill>
                  <a:schemeClr val="tx2"/>
                </a:solidFill>
                <a:latin typeface="AQA Chevin Pro Light" pitchFamily="34" charset="0"/>
              </a:rPr>
              <a:t>Dramatic Encounters: exam questions</a:t>
            </a:r>
            <a:endParaRPr lang="en-GB" sz="3200" dirty="0">
              <a:latin typeface="AQA Chevin Pro Light" pitchFamily="34" charset="0"/>
            </a:endParaRPr>
          </a:p>
        </p:txBody>
      </p:sp>
      <p:sp>
        <p:nvSpPr>
          <p:cNvPr id="3" name="Text Placeholder 2"/>
          <p:cNvSpPr>
            <a:spLocks noGrp="1"/>
          </p:cNvSpPr>
          <p:nvPr>
            <p:ph type="body" sz="quarter" idx="10"/>
          </p:nvPr>
        </p:nvSpPr>
        <p:spPr>
          <a:xfrm>
            <a:off x="457200" y="1323975"/>
            <a:ext cx="8229600" cy="4343400"/>
          </a:xfrm>
        </p:spPr>
        <p:txBody>
          <a:bodyPr/>
          <a:lstStyle/>
          <a:p>
            <a:r>
              <a:rPr lang="en-GB" sz="1800" b="1" i="1" dirty="0" smtClean="0"/>
              <a:t>All My Sons:</a:t>
            </a:r>
          </a:p>
          <a:p>
            <a:endParaRPr lang="en-GB" sz="1800" i="1" dirty="0" smtClean="0"/>
          </a:p>
          <a:p>
            <a:r>
              <a:rPr lang="en-GB" sz="1800" b="1" dirty="0"/>
              <a:t>e</a:t>
            </a:r>
            <a:r>
              <a:rPr lang="en-GB" sz="1800" b="1" dirty="0" smtClean="0"/>
              <a:t>ither</a:t>
            </a:r>
          </a:p>
          <a:p>
            <a:endParaRPr lang="en-GB" sz="1800" b="1" dirty="0" smtClean="0"/>
          </a:p>
          <a:p>
            <a:r>
              <a:rPr lang="en-GB" sz="1800" dirty="0" smtClean="0"/>
              <a:t>Refer to Act 2, beginning ‘Then why’d you ship them out’ and ending ‘My Chris’   </a:t>
            </a:r>
          </a:p>
          <a:p>
            <a:r>
              <a:rPr lang="en-GB" sz="1800" dirty="0" smtClean="0"/>
              <a:t>[contextual information for extract given].</a:t>
            </a:r>
          </a:p>
          <a:p>
            <a:r>
              <a:rPr lang="en-GB" sz="1800" dirty="0" smtClean="0"/>
              <a:t>Referring to these and other parts of the play, explore how and why Miller presents conflicting ideas about responsibility throughout the play.</a:t>
            </a:r>
          </a:p>
          <a:p>
            <a:endParaRPr lang="en-GB" sz="1800" b="1" dirty="0" smtClean="0"/>
          </a:p>
          <a:p>
            <a:r>
              <a:rPr lang="en-GB" sz="1800" b="1" dirty="0"/>
              <a:t>o</a:t>
            </a:r>
            <a:r>
              <a:rPr lang="en-GB" sz="1800" b="1" dirty="0" smtClean="0"/>
              <a:t>r</a:t>
            </a:r>
          </a:p>
          <a:p>
            <a:endParaRPr lang="en-GB" sz="1800" b="1" dirty="0" smtClean="0"/>
          </a:p>
          <a:p>
            <a:r>
              <a:rPr lang="en-GB" sz="1800" dirty="0" smtClean="0"/>
              <a:t>Referring </a:t>
            </a:r>
            <a:r>
              <a:rPr lang="en-GB" sz="1800" dirty="0"/>
              <a:t>to these and other parts of the play, explore how and why Miller </a:t>
            </a:r>
            <a:r>
              <a:rPr lang="en-GB" sz="1800" dirty="0" smtClean="0"/>
              <a:t>uses characters’ conflicting beliefs throughout </a:t>
            </a:r>
            <a:r>
              <a:rPr lang="en-GB" sz="1800" dirty="0"/>
              <a:t>the play.</a:t>
            </a:r>
          </a:p>
          <a:p>
            <a:endParaRPr lang="en-GB" sz="1800" b="1" dirty="0" smtClean="0"/>
          </a:p>
          <a:p>
            <a:endParaRPr lang="en-GB" dirty="0" smtClean="0"/>
          </a:p>
          <a:p>
            <a:pPr marL="342900" indent="-342900">
              <a:buFont typeface="Arial" panose="020B0604020202020204" pitchFamily="34" charset="0"/>
              <a:buChar char="•"/>
            </a:pPr>
            <a:endParaRPr lang="en-GB"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45</a:t>
            </a:r>
            <a:endParaRPr lang="en-US" sz="800" dirty="0"/>
          </a:p>
        </p:txBody>
      </p:sp>
    </p:spTree>
    <p:extLst>
      <p:ext uri="{BB962C8B-B14F-4D97-AF65-F5344CB8AC3E}">
        <p14:creationId xmlns:p14="http://schemas.microsoft.com/office/powerpoint/2010/main" val="3091828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A-level </a:t>
            </a:r>
            <a:r>
              <a:rPr lang="en-GB" sz="3200" dirty="0" smtClean="0">
                <a:solidFill>
                  <a:srgbClr val="412878"/>
                </a:solidFill>
                <a:latin typeface="AQA Chevin Pro Light" pitchFamily="34" charset="0"/>
              </a:rPr>
              <a:t>NEA: Making Connections </a:t>
            </a:r>
            <a:endParaRPr lang="en-GB" sz="3200" dirty="0">
              <a:solidFill>
                <a:schemeClr val="tx2"/>
              </a:solidFill>
              <a:latin typeface="AQA Chevin Pro Light" pitchFamily="34" charset="0"/>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46</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6" name="Picture 2" descr="H:\Templates\Thinkstock Images\156895882 Young student working on laptop in library N Bralsford  .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936246"/>
            <a:ext cx="9144000" cy="54774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5918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3200" dirty="0" smtClean="0">
                <a:solidFill>
                  <a:schemeClr val="tx2"/>
                </a:solidFill>
                <a:latin typeface="AQA Chevin Pro Light" pitchFamily="34" charset="0"/>
              </a:rPr>
              <a:t>A-level: </a:t>
            </a:r>
            <a:r>
              <a:rPr lang="en-GB" sz="3200" dirty="0">
                <a:solidFill>
                  <a:srgbClr val="412878"/>
                </a:solidFill>
                <a:latin typeface="AQA Chevin Pro Light" pitchFamily="34" charset="0"/>
              </a:rPr>
              <a:t>h</a:t>
            </a:r>
            <a:r>
              <a:rPr lang="en-GB" sz="3200" dirty="0" smtClean="0">
                <a:solidFill>
                  <a:srgbClr val="412878"/>
                </a:solidFill>
                <a:latin typeface="AQA Chevin Pro Light" pitchFamily="34" charset="0"/>
              </a:rPr>
              <a:t>ow </a:t>
            </a:r>
            <a:r>
              <a:rPr lang="en-GB" sz="3200" dirty="0">
                <a:solidFill>
                  <a:srgbClr val="412878"/>
                </a:solidFill>
                <a:latin typeface="AQA Chevin Pro Light" pitchFamily="34" charset="0"/>
              </a:rPr>
              <a:t>will NEA be assessed?</a:t>
            </a:r>
            <a:r>
              <a:rPr lang="en-GB" sz="3200" dirty="0">
                <a:latin typeface="AQA Chevin Pro Light" panose="020F0303030000060003" pitchFamily="34" charset="0"/>
              </a:rPr>
              <a:t/>
            </a:r>
            <a:br>
              <a:rPr lang="en-GB" sz="3200" dirty="0">
                <a:latin typeface="AQA Chevin Pro Light" panose="020F0303030000060003" pitchFamily="34" charset="0"/>
              </a:rPr>
            </a:br>
            <a:endParaRPr lang="en-GB" sz="3200" dirty="0">
              <a:latin typeface="AQA Chevin Pro Light" panose="020F0303030000060003" pitchFamily="34" charset="0"/>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47</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3" name="TextBox 2"/>
          <p:cNvSpPr txBox="1"/>
          <p:nvPr/>
        </p:nvSpPr>
        <p:spPr>
          <a:xfrm>
            <a:off x="457509" y="1094680"/>
            <a:ext cx="7501298" cy="4985980"/>
          </a:xfrm>
          <a:prstGeom prst="rect">
            <a:avLst/>
          </a:prstGeom>
          <a:noFill/>
        </p:spPr>
        <p:txBody>
          <a:bodyPr wrap="square" rtlCol="0">
            <a:spAutoFit/>
          </a:bodyPr>
          <a:lstStyle/>
          <a:p>
            <a:endParaRPr lang="en-GB" sz="1200"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A personal investigation that explores a specific technique or theme in both literary and non-literary discourse</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Students will make connections between a literary text and non-literary material</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Assessed by teachers</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Moderated by AQA</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50 marks</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20% of A-level</a:t>
            </a:r>
          </a:p>
          <a:p>
            <a:pPr marL="342900" indent="-342900">
              <a:buFont typeface="Arial" panose="020B0604020202020204" pitchFamily="34" charset="0"/>
              <a:buChar char="•"/>
            </a:pPr>
            <a:endParaRPr lang="en-GB" dirty="0" smtClean="0">
              <a:solidFill>
                <a:schemeClr val="tx1">
                  <a:lumMod val="50000"/>
                </a:schemeClr>
              </a:solidFill>
            </a:endParaRPr>
          </a:p>
          <a:p>
            <a:pPr marL="342900" indent="-342900">
              <a:buFont typeface="Arial" panose="020B0604020202020204" pitchFamily="34" charset="0"/>
              <a:buChar char="•"/>
            </a:pPr>
            <a:r>
              <a:rPr lang="en-GB" dirty="0" smtClean="0">
                <a:solidFill>
                  <a:schemeClr val="tx1">
                    <a:lumMod val="50000"/>
                  </a:schemeClr>
                </a:solidFill>
              </a:rPr>
              <a:t>2500 – 3000 words.</a:t>
            </a:r>
          </a:p>
          <a:p>
            <a:pPr marL="342900" indent="-342900">
              <a:buFont typeface="Arial" panose="020B0604020202020204" pitchFamily="34" charset="0"/>
              <a:buChar char="•"/>
            </a:pPr>
            <a:endParaRPr lang="en-GB" dirty="0"/>
          </a:p>
          <a:p>
            <a:r>
              <a:rPr lang="en-GB" dirty="0">
                <a:solidFill>
                  <a:schemeClr val="tx1">
                    <a:lumMod val="50000"/>
                  </a:schemeClr>
                </a:solidFill>
              </a:rPr>
              <a:t>For further </a:t>
            </a:r>
            <a:r>
              <a:rPr lang="en-GB" dirty="0" smtClean="0">
                <a:solidFill>
                  <a:schemeClr val="tx1">
                    <a:lumMod val="50000"/>
                  </a:schemeClr>
                </a:solidFill>
              </a:rPr>
              <a:t>information and resources, visit </a:t>
            </a:r>
            <a:r>
              <a:rPr lang="en-US" u="sng" dirty="0" smtClean="0">
                <a:hlinkClick r:id="rId4"/>
              </a:rPr>
              <a:t>aqa.org.uk/7707</a:t>
            </a:r>
            <a:endParaRPr lang="en-GB" dirty="0"/>
          </a:p>
        </p:txBody>
      </p:sp>
    </p:spTree>
    <p:custDataLst>
      <p:tags r:id="rId1"/>
    </p:custDataLst>
    <p:extLst>
      <p:ext uri="{BB962C8B-B14F-4D97-AF65-F5344CB8AC3E}">
        <p14:creationId xmlns:p14="http://schemas.microsoft.com/office/powerpoint/2010/main" val="3328967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Making Connections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3" y="1075619"/>
            <a:ext cx="8238227" cy="4915278"/>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r>
              <a:rPr lang="en-GB" sz="1800" dirty="0" smtClean="0">
                <a:cs typeface="Arial" charset="0"/>
              </a:rPr>
              <a:t>The literary text counts as one of the six substantial texts for study.</a:t>
            </a:r>
          </a:p>
          <a:p>
            <a:pPr marL="355600" indent="-355600">
              <a:buClr>
                <a:schemeClr val="tx1"/>
              </a:buClr>
              <a:buFont typeface="Arial" charset="0"/>
              <a:buChar char="•"/>
            </a:pPr>
            <a:endParaRPr lang="en-GB" sz="1800" dirty="0" smtClean="0">
              <a:cs typeface="Arial" charset="0"/>
            </a:endParaRPr>
          </a:p>
          <a:p>
            <a:pPr marL="355600" indent="-355600">
              <a:buClr>
                <a:schemeClr val="tx1"/>
              </a:buClr>
              <a:buFont typeface="Arial" charset="0"/>
              <a:buChar char="•"/>
            </a:pPr>
            <a:r>
              <a:rPr lang="en-GB" sz="1800" dirty="0">
                <a:cs typeface="Arial" charset="0"/>
              </a:rPr>
              <a:t>L</a:t>
            </a:r>
            <a:r>
              <a:rPr lang="en-GB" sz="1800" dirty="0" smtClean="0">
                <a:cs typeface="Arial" charset="0"/>
              </a:rPr>
              <a:t>iterary texts are defined as those that are drawn from the three literary genres of prose fiction, poetry and drama.</a:t>
            </a:r>
          </a:p>
          <a:p>
            <a:pPr marL="355600" indent="-355600">
              <a:buClr>
                <a:schemeClr val="tx1"/>
              </a:buClr>
              <a:buFont typeface="Arial" charset="0"/>
              <a:buChar char="•"/>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Texts prescribed for study for the examined units may not be chosen, but further texts by the same </a:t>
            </a:r>
            <a:r>
              <a:rPr lang="en-GB" sz="1800" dirty="0">
                <a:cs typeface="Arial" charset="0"/>
              </a:rPr>
              <a:t>author may be </a:t>
            </a:r>
            <a:r>
              <a:rPr lang="en-GB" sz="1800" dirty="0" smtClean="0">
                <a:cs typeface="Arial" charset="0"/>
              </a:rPr>
              <a:t>chosen.</a:t>
            </a:r>
          </a:p>
          <a:p>
            <a:pPr marL="355600" indent="-355600">
              <a:buClr>
                <a:schemeClr val="tx1"/>
              </a:buClr>
              <a:buFont typeface="Arial" charset="0"/>
              <a:buChar char="•"/>
            </a:pPr>
            <a:endParaRPr lang="en-GB" sz="1800" dirty="0">
              <a:cs typeface="Arial" charset="0"/>
            </a:endParaRPr>
          </a:p>
          <a:p>
            <a:pPr marL="355600" indent="-355600">
              <a:buClr>
                <a:schemeClr val="tx1"/>
              </a:buClr>
              <a:buFont typeface="Arial" charset="0"/>
              <a:buChar char="•"/>
            </a:pPr>
            <a:r>
              <a:rPr lang="en-GB" sz="1800" dirty="0" smtClean="0">
                <a:cs typeface="Arial" charset="0"/>
              </a:rPr>
              <a:t>It is possible to use a wide range of non-literary texts, from different discourses and in different genres and modes.</a:t>
            </a:r>
          </a:p>
          <a:p>
            <a:pPr marL="355600" indent="-355600">
              <a:buClr>
                <a:schemeClr val="tx1"/>
              </a:buClr>
              <a:buFont typeface="Arial" charset="0"/>
              <a:buChar char="•"/>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Non-literary material needs to qualify on the basis of being a good source of data in the context of the student’s chosen area of study.</a:t>
            </a:r>
          </a:p>
          <a:p>
            <a:pPr marL="355600" indent="-355600">
              <a:buClr>
                <a:schemeClr val="tx1"/>
              </a:buClr>
              <a:buFont typeface="Arial" charset="0"/>
              <a:buChar char="•"/>
            </a:pPr>
            <a:endParaRPr lang="en-GB" sz="1800" dirty="0" smtClean="0">
              <a:cs typeface="Arial" charset="0"/>
            </a:endParaRPr>
          </a:p>
          <a:p>
            <a:pPr marL="355600" indent="-355600">
              <a:buClr>
                <a:schemeClr val="tx1"/>
              </a:buClr>
              <a:buFont typeface="Arial" charset="0"/>
              <a:buChar char="•"/>
            </a:pPr>
            <a:r>
              <a:rPr lang="en-GB" sz="1800" dirty="0" smtClean="0">
                <a:cs typeface="Arial" charset="0"/>
              </a:rPr>
              <a:t>Written-up as a research report using headings.</a:t>
            </a:r>
          </a:p>
          <a:p>
            <a:pPr marL="355600" indent="-355600">
              <a:buClr>
                <a:schemeClr val="tx1"/>
              </a:buClr>
              <a:buFont typeface="Arial" charset="0"/>
              <a:buChar char="•"/>
            </a:pPr>
            <a:endParaRPr lang="en-GB" sz="1800" dirty="0">
              <a:cs typeface="Arial" charset="0"/>
            </a:endParaRPr>
          </a:p>
          <a:p>
            <a:pPr marL="355600" indent="-355600">
              <a:buClr>
                <a:schemeClr val="tx1"/>
              </a:buClr>
              <a:buFont typeface="Arial" charset="0"/>
              <a:buChar char="•"/>
            </a:pPr>
            <a:r>
              <a:rPr lang="en-GB" sz="1800" dirty="0" smtClean="0">
                <a:cs typeface="Arial" charset="0"/>
              </a:rPr>
              <a:t>Students are expected to do secondary reading relevant to their topic/investigation and explore this in their report.</a:t>
            </a:r>
            <a:endParaRPr lang="en-GB" sz="1800" dirty="0">
              <a:cs typeface="Arial" charset="0"/>
            </a:endParaRPr>
          </a:p>
          <a:p>
            <a:pPr marL="355600" indent="-355600">
              <a:buFont typeface="Arial" charset="0"/>
              <a:buChar char="•"/>
            </a:pPr>
            <a:endParaRPr lang="en-GB" sz="1800" dirty="0">
              <a:cs typeface="Arial" charset="0"/>
            </a:endParaRPr>
          </a:p>
          <a:p>
            <a:pPr marL="355600" indent="-355600">
              <a:buNone/>
            </a:pPr>
            <a:endParaRPr lang="en-US" sz="1800"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48</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1602008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11"/>
            <a:ext cx="8229600" cy="473015"/>
          </a:xfrm>
        </p:spPr>
        <p:txBody>
          <a:bodyPr>
            <a:normAutofit/>
          </a:bodyPr>
          <a:lstStyle/>
          <a:p>
            <a:r>
              <a:rPr lang="en-GB" sz="3200" dirty="0" smtClean="0">
                <a:solidFill>
                  <a:schemeClr val="tx2"/>
                </a:solidFill>
                <a:latin typeface="AQA Chevin Pro Light" pitchFamily="34" charset="0"/>
              </a:rPr>
              <a:t>NEA: possible options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345688" y="1164904"/>
            <a:ext cx="8497230" cy="5079779"/>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a:buClrTx/>
            </a:pPr>
            <a:r>
              <a:rPr lang="en-GB" sz="1800" dirty="0" smtClean="0">
                <a:cs typeface="Arial" charset="0"/>
              </a:rPr>
              <a:t>Explore a theme or some aspect of representation: this can build on study from exam components in terms of focus.</a:t>
            </a:r>
          </a:p>
          <a:p>
            <a:pPr marL="0" indent="0">
              <a:buNone/>
            </a:pPr>
            <a:endParaRPr lang="en-GB" sz="1800" dirty="0" smtClean="0">
              <a:cs typeface="Arial" charset="0"/>
            </a:endParaRPr>
          </a:p>
          <a:p>
            <a:pPr marL="0" indent="0">
              <a:buNone/>
            </a:pPr>
            <a:r>
              <a:rPr lang="en-GB" sz="1800" b="1" dirty="0"/>
              <a:t>T</a:t>
            </a:r>
            <a:r>
              <a:rPr lang="en-GB" sz="1800" b="1" dirty="0" smtClean="0"/>
              <a:t>he </a:t>
            </a:r>
            <a:r>
              <a:rPr lang="en-GB" sz="1800" b="1" dirty="0"/>
              <a:t>representation of travel in a literary text and personal memoirs/travel blogs (</a:t>
            </a:r>
            <a:r>
              <a:rPr lang="en-GB" sz="1800" b="1" dirty="0" err="1" smtClean="0"/>
              <a:t>eg</a:t>
            </a:r>
            <a:r>
              <a:rPr lang="en-GB" sz="1800" b="1" dirty="0" smtClean="0"/>
              <a:t> </a:t>
            </a:r>
            <a:r>
              <a:rPr lang="en-GB" sz="1800" b="1" dirty="0"/>
              <a:t>Bill Bryson, Tim Moore, Paul Smith</a:t>
            </a:r>
            <a:r>
              <a:rPr lang="en-GB" sz="1800" b="1" dirty="0" smtClean="0"/>
              <a:t>).</a:t>
            </a:r>
          </a:p>
          <a:p>
            <a:pPr marL="0" indent="0">
              <a:buNone/>
            </a:pPr>
            <a:endParaRPr lang="en-GB" sz="1800" b="1" dirty="0" smtClean="0"/>
          </a:p>
          <a:p>
            <a:pPr marL="0" indent="0">
              <a:buNone/>
            </a:pPr>
            <a:r>
              <a:rPr lang="en-GB" sz="1800" dirty="0" smtClean="0"/>
              <a:t>Possible areas of study: dangers of travelling; travelling alone; journeys as self-discovery, as metaphor and in the construction of identity; travel and place, memories, connections with people and so on</a:t>
            </a:r>
          </a:p>
          <a:p>
            <a:pPr marL="0" indent="0">
              <a:buNone/>
            </a:pPr>
            <a:endParaRPr lang="en-GB" sz="1800" dirty="0" smtClean="0"/>
          </a:p>
          <a:p>
            <a:pPr>
              <a:buClrTx/>
              <a:buFont typeface="Arial" panose="020B0604020202020204" pitchFamily="34" charset="0"/>
              <a:buChar char="•"/>
            </a:pPr>
            <a:r>
              <a:rPr lang="en-GB" sz="1800" dirty="0" smtClean="0">
                <a:cs typeface="Arial" charset="0"/>
              </a:rPr>
              <a:t>Explore the use of a particular technique/feature.</a:t>
            </a:r>
          </a:p>
          <a:p>
            <a:pPr marL="0" indent="0">
              <a:buNone/>
            </a:pPr>
            <a:endParaRPr lang="en-GB" sz="1800" dirty="0">
              <a:cs typeface="Arial" charset="0"/>
            </a:endParaRPr>
          </a:p>
          <a:p>
            <a:pPr marL="0" indent="0">
              <a:buNone/>
            </a:pPr>
            <a:r>
              <a:rPr lang="en-GB" sz="1800" b="1" dirty="0" smtClean="0"/>
              <a:t>The </a:t>
            </a:r>
            <a:r>
              <a:rPr lang="en-GB" sz="1800" b="1" dirty="0"/>
              <a:t>nature of storytelling in a literary text and in news reports of serious </a:t>
            </a:r>
            <a:r>
              <a:rPr lang="en-GB" sz="1800" b="1" dirty="0" smtClean="0"/>
              <a:t>crimes.</a:t>
            </a:r>
            <a:endParaRPr lang="en-GB" sz="1800" b="1" dirty="0" smtClean="0">
              <a:cs typeface="Arial" charset="0"/>
            </a:endParaRPr>
          </a:p>
          <a:p>
            <a:pPr marL="0" indent="0">
              <a:buNone/>
            </a:pPr>
            <a:endParaRPr lang="en-GB" sz="1800" dirty="0">
              <a:cs typeface="Arial" charset="0"/>
            </a:endParaRPr>
          </a:p>
          <a:p>
            <a:pPr marL="0" indent="0">
              <a:buNone/>
            </a:pPr>
            <a:r>
              <a:rPr lang="en-GB" sz="1800" dirty="0"/>
              <a:t>Possible areas of study: </a:t>
            </a:r>
            <a:r>
              <a:rPr lang="en-GB" sz="1800" dirty="0" smtClean="0"/>
              <a:t>why certain events are seen as important to talk about, structure of stories and ways that events are narrated, any focuses on specific people, places and events, the use of speech or other techniques and so on.</a:t>
            </a:r>
            <a:endParaRPr lang="en-GB" sz="1800" dirty="0"/>
          </a:p>
          <a:p>
            <a:pPr marL="0" indent="0">
              <a:buNone/>
            </a:pPr>
            <a:endParaRPr lang="en-GB" sz="1800" dirty="0" smtClean="0">
              <a:cs typeface="Arial" charset="0"/>
            </a:endParaRPr>
          </a:p>
          <a:p>
            <a:pPr marL="0" indent="0">
              <a:buNone/>
            </a:pPr>
            <a:endParaRPr lang="en-GB" sz="1800" dirty="0" smtClean="0">
              <a:cs typeface="Arial" charset="0"/>
            </a:endParaRPr>
          </a:p>
          <a:p>
            <a:pPr marL="355600" indent="-355600">
              <a:buFont typeface="Arial" charset="0"/>
              <a:buChar char="•"/>
            </a:pPr>
            <a:endParaRPr lang="en-GB" sz="1800" dirty="0">
              <a:cs typeface="Arial" charset="0"/>
            </a:endParaRPr>
          </a:p>
          <a:p>
            <a:pPr marL="355600" indent="-355600">
              <a:buFont typeface="Arial" charset="0"/>
              <a:buChar char="•"/>
            </a:pPr>
            <a:endParaRPr lang="en-GB" sz="1800" dirty="0" smtClean="0">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49</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27958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The new AS specification</a:t>
            </a:r>
            <a:endParaRPr lang="en-GB" sz="3200" dirty="0">
              <a:solidFill>
                <a:schemeClr val="tx2"/>
              </a:solidFill>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5" b="10584"/>
          <a:stretch/>
        </p:blipFill>
        <p:spPr bwMode="auto">
          <a:xfrm>
            <a:off x="-1" y="900000"/>
            <a:ext cx="9144001" cy="54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97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64389"/>
          </a:xfrm>
        </p:spPr>
        <p:txBody>
          <a:bodyPr>
            <a:normAutofit/>
          </a:bodyPr>
          <a:lstStyle/>
          <a:p>
            <a:r>
              <a:rPr lang="en-GB" sz="3200" dirty="0" smtClean="0">
                <a:solidFill>
                  <a:schemeClr val="tx2"/>
                </a:solidFill>
                <a:latin typeface="AQA Chevin Pro Light" pitchFamily="34" charset="0"/>
              </a:rPr>
              <a:t>AQA support and resourcing 1</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6054"/>
            <a:ext cx="8238226"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None/>
            </a:pPr>
            <a:r>
              <a:rPr lang="en-US" sz="1800" dirty="0"/>
              <a:t>AQA tools to help </a:t>
            </a:r>
            <a:r>
              <a:rPr lang="en-US" sz="1800" dirty="0" smtClean="0"/>
              <a:t>you:</a:t>
            </a:r>
            <a:endParaRPr lang="en-US" sz="1800" dirty="0"/>
          </a:p>
          <a:p>
            <a:pPr marL="355600" indent="-355600">
              <a:buNone/>
            </a:pPr>
            <a:endParaRPr lang="en-US" sz="1800" dirty="0"/>
          </a:p>
          <a:p>
            <a:pPr marL="355600" indent="-355600">
              <a:buClr>
                <a:schemeClr val="tx1"/>
              </a:buClr>
            </a:pPr>
            <a:r>
              <a:rPr lang="en-US" sz="1800" dirty="0" smtClean="0">
                <a:hlinkClick r:id="rId4"/>
              </a:rPr>
              <a:t>aqa.org.uk/7707</a:t>
            </a:r>
            <a:endParaRPr lang="en-US" sz="1800" dirty="0"/>
          </a:p>
          <a:p>
            <a:pPr marL="355600" indent="-355600"/>
            <a:endParaRPr lang="en-US" sz="1800" dirty="0"/>
          </a:p>
          <a:p>
            <a:pPr marL="355600" indent="-355600">
              <a:buClr>
                <a:schemeClr val="tx1"/>
              </a:buClr>
            </a:pPr>
            <a:r>
              <a:rPr lang="en-US" sz="1800" dirty="0"/>
              <a:t>ERA (Enhanced Results Analysis) found on e-AQA at </a:t>
            </a:r>
            <a:r>
              <a:rPr lang="en-US" sz="1800" dirty="0">
                <a:hlinkClick r:id="rId5"/>
              </a:rPr>
              <a:t>aqa.org.uk/log-in</a:t>
            </a:r>
            <a:endParaRPr lang="en-US" sz="1800" dirty="0"/>
          </a:p>
          <a:p>
            <a:endParaRPr lang="en-US" sz="1800" dirty="0"/>
          </a:p>
          <a:p>
            <a:pPr marL="355600" indent="-355600">
              <a:buClr>
                <a:schemeClr val="tx1"/>
              </a:buClr>
            </a:pPr>
            <a:r>
              <a:rPr lang="en-US" sz="1800" dirty="0"/>
              <a:t>Secure Key Materials found on e-AQA at </a:t>
            </a:r>
            <a:r>
              <a:rPr lang="en-US" sz="1800" dirty="0">
                <a:hlinkClick r:id="rId5"/>
              </a:rPr>
              <a:t>aqa.org.uk/log-in</a:t>
            </a:r>
            <a:endParaRPr lang="en-US" sz="1800" dirty="0"/>
          </a:p>
          <a:p>
            <a:pPr marL="355600" indent="-355600"/>
            <a:endParaRPr lang="en-US" sz="1800" dirty="0"/>
          </a:p>
          <a:p>
            <a:pPr marL="355600" indent="-355600">
              <a:buClr>
                <a:schemeClr val="tx1"/>
              </a:buClr>
            </a:pPr>
            <a:r>
              <a:rPr lang="en-US" sz="1800" dirty="0"/>
              <a:t>Training courses from </a:t>
            </a:r>
            <a:r>
              <a:rPr lang="en-US" sz="1800" dirty="0">
                <a:hlinkClick r:id="rId6"/>
              </a:rPr>
              <a:t>aqa.org.uk/</a:t>
            </a:r>
            <a:r>
              <a:rPr lang="en-US" sz="1800" dirty="0" err="1">
                <a:hlinkClick r:id="rId6"/>
              </a:rPr>
              <a:t>cpd</a:t>
            </a:r>
            <a:r>
              <a:rPr lang="en-US" sz="1800" dirty="0"/>
              <a:t> </a:t>
            </a:r>
          </a:p>
          <a:p>
            <a:pPr marL="0" indent="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50</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custDataLst>
      <p:tags r:id="rId1"/>
    </p:custDataLst>
    <p:extLst>
      <p:ext uri="{BB962C8B-B14F-4D97-AF65-F5344CB8AC3E}">
        <p14:creationId xmlns:p14="http://schemas.microsoft.com/office/powerpoint/2010/main" val="1754874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28393"/>
          </a:xfrm>
        </p:spPr>
        <p:txBody>
          <a:bodyPr>
            <a:noAutofit/>
          </a:bodyPr>
          <a:lstStyle/>
          <a:p>
            <a:r>
              <a:rPr lang="en-GB" sz="3200" dirty="0" smtClean="0">
                <a:solidFill>
                  <a:schemeClr val="tx2"/>
                </a:solidFill>
                <a:latin typeface="AQA Chevin Pro Light" pitchFamily="34" charset="0"/>
              </a:rPr>
              <a:t>Support and resources for AS and A-level </a:t>
            </a:r>
            <a:br>
              <a:rPr lang="en-GB" sz="3200" dirty="0" smtClean="0">
                <a:solidFill>
                  <a:schemeClr val="tx2"/>
                </a:solidFill>
                <a:latin typeface="AQA Chevin Pro Light" pitchFamily="34" charset="0"/>
              </a:rPr>
            </a:br>
            <a:r>
              <a:rPr lang="en-GB" sz="3200" dirty="0" smtClean="0">
                <a:solidFill>
                  <a:schemeClr val="tx2"/>
                </a:solidFill>
                <a:latin typeface="AQA Chevin Pro Light" pitchFamily="34" charset="0"/>
              </a:rPr>
              <a:t>English Language and Literature </a:t>
            </a:r>
            <a:endParaRPr lang="en-GB" sz="3200" dirty="0">
              <a:solidFill>
                <a:schemeClr val="tx2"/>
              </a:solidFill>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51</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634" b="4618"/>
          <a:stretch/>
        </p:blipFill>
        <p:spPr bwMode="auto">
          <a:xfrm>
            <a:off x="-2" y="972000"/>
            <a:ext cx="9144002" cy="537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03"/>
            <a:ext cx="8229600" cy="609600"/>
          </a:xfrm>
        </p:spPr>
        <p:txBody>
          <a:bodyPr>
            <a:normAutofit/>
          </a:bodyPr>
          <a:lstStyle/>
          <a:p>
            <a:r>
              <a:rPr lang="en-GB" sz="3200" dirty="0">
                <a:solidFill>
                  <a:schemeClr val="tx1"/>
                </a:solidFill>
                <a:latin typeface="AQA Chevin Pro Light" pitchFamily="34" charset="0"/>
              </a:rPr>
              <a:t>AQA ongoing support and </a:t>
            </a:r>
            <a:r>
              <a:rPr lang="en-GB" sz="3200" dirty="0" smtClean="0">
                <a:solidFill>
                  <a:schemeClr val="tx1"/>
                </a:solidFill>
                <a:latin typeface="AQA Chevin Pro Light" pitchFamily="34" charset="0"/>
              </a:rPr>
              <a:t>resources: textbook</a:t>
            </a:r>
            <a:endParaRPr lang="en-GB" sz="3200" dirty="0">
              <a:solidFill>
                <a:schemeClr val="tx1"/>
              </a:solidFill>
              <a:latin typeface="AQA Chevin Pro Light" pitchFamily="34" charset="0"/>
            </a:endParaRPr>
          </a:p>
        </p:txBody>
      </p:sp>
      <p:sp>
        <p:nvSpPr>
          <p:cNvPr id="3" name="Text Placeholder 2"/>
          <p:cNvSpPr>
            <a:spLocks noGrp="1"/>
          </p:cNvSpPr>
          <p:nvPr>
            <p:ph type="body" sz="quarter" idx="10"/>
          </p:nvPr>
        </p:nvSpPr>
        <p:spPr>
          <a:xfrm>
            <a:off x="457200" y="1280665"/>
            <a:ext cx="8229600" cy="4052664"/>
          </a:xfrm>
        </p:spPr>
        <p:txBody>
          <a:bodyPr/>
          <a:lstStyle/>
          <a:p>
            <a:endParaRPr lang="en-GB" sz="1800" dirty="0" smtClean="0">
              <a:solidFill>
                <a:schemeClr val="tx2"/>
              </a:solidFill>
            </a:endParaRPr>
          </a:p>
          <a:p>
            <a:r>
              <a:rPr lang="en-GB" sz="1800" dirty="0" smtClean="0"/>
              <a:t>Cambridge University Press is the approved AQA publisher for this specification.</a:t>
            </a:r>
          </a:p>
          <a:p>
            <a:pPr marL="342900" indent="-342900">
              <a:buFont typeface="Arial" panose="020B0604020202020204" pitchFamily="34" charset="0"/>
              <a:buChar char="•"/>
            </a:pPr>
            <a:endParaRPr lang="en-GB" sz="1800" dirty="0" smtClean="0"/>
          </a:p>
          <a:p>
            <a:r>
              <a:rPr lang="en-GB" sz="1800" i="1" dirty="0" smtClean="0"/>
              <a:t>A-level </a:t>
            </a:r>
            <a:r>
              <a:rPr lang="en-GB" sz="1800" i="1" dirty="0"/>
              <a:t>English Language </a:t>
            </a:r>
            <a:r>
              <a:rPr lang="en-GB" sz="1800" i="1" dirty="0" smtClean="0"/>
              <a:t>and Literature for </a:t>
            </a:r>
            <a:r>
              <a:rPr lang="en-GB" sz="1800" i="1" dirty="0"/>
              <a:t>AQA Student </a:t>
            </a:r>
            <a:r>
              <a:rPr lang="en-GB" sz="1800" i="1" dirty="0" smtClean="0"/>
              <a:t>Book </a:t>
            </a:r>
            <a:r>
              <a:rPr lang="en-GB" sz="1800" dirty="0" smtClean="0"/>
              <a:t>(print and digital resources).  Publication expected June 2015.</a:t>
            </a:r>
          </a:p>
          <a:p>
            <a:pPr marL="342900" indent="-342900">
              <a:buFont typeface="Arial" panose="020B0604020202020204" pitchFamily="34" charset="0"/>
              <a:buChar char="•"/>
            </a:pPr>
            <a:endParaRPr lang="en-GB" sz="1800" dirty="0"/>
          </a:p>
          <a:p>
            <a:endParaRPr lang="en-GB" sz="1800" dirty="0" smtClean="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a:t>
            </a:r>
            <a:r>
              <a:rPr lang="en-US" sz="800" dirty="0" smtClean="0">
                <a:solidFill>
                  <a:srgbClr val="4B4B4B"/>
                </a:solidFill>
              </a:rPr>
              <a:t>52</a:t>
            </a:r>
            <a:endParaRPr lang="en-US" sz="800" dirty="0">
              <a:solidFill>
                <a:srgbClr val="4B4B4B"/>
              </a:solidFill>
            </a:endParaRPr>
          </a:p>
        </p:txBody>
      </p:sp>
      <p:sp>
        <p:nvSpPr>
          <p:cNvPr id="5"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5536189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14" y="455646"/>
            <a:ext cx="8045200" cy="431181"/>
          </a:xfrm>
        </p:spPr>
        <p:txBody>
          <a:bodyPr/>
          <a:lstStyle/>
          <a:p>
            <a:r>
              <a:rPr lang="en-GB" sz="3200" dirty="0" smtClean="0"/>
              <a:t>AQA-approved textbooks</a:t>
            </a:r>
            <a:endParaRPr lang="en-GB" sz="3200" dirty="0"/>
          </a:p>
        </p:txBody>
      </p:sp>
      <p:sp>
        <p:nvSpPr>
          <p:cNvPr id="3" name="Date Placeholder 2"/>
          <p:cNvSpPr>
            <a:spLocks noGrp="1"/>
          </p:cNvSpPr>
          <p:nvPr>
            <p:ph type="dt" sz="half" idx="10"/>
          </p:nvPr>
        </p:nvSpPr>
        <p:spPr/>
        <p:txBody>
          <a:bodyPr/>
          <a:lstStyle/>
          <a:p>
            <a:r>
              <a:rPr lang="en-US" dirty="0" smtClean="0"/>
              <a:t>7 of 33</a:t>
            </a:r>
          </a:p>
          <a:p>
            <a:r>
              <a:rPr lang="en-US" dirty="0" smtClean="0"/>
              <a:t>Version </a:t>
            </a:r>
            <a:r>
              <a:rPr lang="en-US" dirty="0"/>
              <a:t>1</a:t>
            </a:r>
            <a:r>
              <a:rPr lang="en-US" dirty="0" smtClean="0"/>
              <a:t>.0</a:t>
            </a:r>
            <a:endParaRPr lang="en-US" dirty="0"/>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a:xfrm>
            <a:off x="540000" y="1088573"/>
            <a:ext cx="8499828" cy="5239656"/>
          </a:xfrm>
        </p:spPr>
        <p:txBody>
          <a:bodyPr/>
          <a:lstStyle/>
          <a:p>
            <a:pPr marL="285750" indent="-171450">
              <a:lnSpc>
                <a:spcPct val="100000"/>
              </a:lnSpc>
            </a:pPr>
            <a:r>
              <a:rPr lang="en-GB" dirty="0" smtClean="0"/>
              <a:t>We only approve student textbooks (print and digital) – though see approved publishers’ websites for the full range of resources to support each specification.</a:t>
            </a:r>
          </a:p>
          <a:p>
            <a:pPr marL="285750" indent="-171450">
              <a:lnSpc>
                <a:spcPct val="100000"/>
              </a:lnSpc>
            </a:pPr>
            <a:endParaRPr lang="en-GB" dirty="0" smtClean="0"/>
          </a:p>
          <a:p>
            <a:pPr marL="285750" indent="-171450">
              <a:lnSpc>
                <a:spcPct val="100000"/>
              </a:lnSpc>
            </a:pPr>
            <a:r>
              <a:rPr lang="en-GB" dirty="0" smtClean="0"/>
              <a:t>Textbooks must be matched to the specification to be AQA-approved.                             </a:t>
            </a:r>
          </a:p>
          <a:p>
            <a:pPr marL="114300" indent="0">
              <a:lnSpc>
                <a:spcPct val="100000"/>
              </a:lnSpc>
              <a:buNone/>
            </a:pPr>
            <a:endParaRPr lang="en-GB" dirty="0"/>
          </a:p>
          <a:p>
            <a:pPr marL="285750" indent="-171450">
              <a:lnSpc>
                <a:spcPct val="100000"/>
              </a:lnSpc>
            </a:pPr>
            <a:r>
              <a:rPr lang="en-GB" dirty="0" smtClean="0"/>
              <a:t>Each approval process consists of a detailed 4-stage review by our reviewers </a:t>
            </a:r>
          </a:p>
          <a:p>
            <a:pPr marL="114300" indent="0">
              <a:lnSpc>
                <a:spcPct val="100000"/>
              </a:lnSpc>
              <a:buNone/>
            </a:pPr>
            <a:r>
              <a:rPr lang="en-GB" dirty="0"/>
              <a:t> </a:t>
            </a:r>
            <a:r>
              <a:rPr lang="en-GB" dirty="0" smtClean="0"/>
              <a:t> (ie senior examiners or Chairs).</a:t>
            </a:r>
          </a:p>
          <a:p>
            <a:pPr marL="285750" indent="-171450">
              <a:lnSpc>
                <a:spcPct val="100000"/>
              </a:lnSpc>
            </a:pPr>
            <a:endParaRPr lang="en-GB" dirty="0"/>
          </a:p>
          <a:p>
            <a:pPr marL="285750" indent="-171450">
              <a:lnSpc>
                <a:spcPct val="100000"/>
              </a:lnSpc>
            </a:pPr>
            <a:r>
              <a:rPr lang="en-GB" b="1" dirty="0" smtClean="0"/>
              <a:t>Published</a:t>
            </a:r>
            <a:r>
              <a:rPr lang="en-GB" dirty="0" smtClean="0"/>
              <a:t> textbooks which do not have the AQA approved badge are not ‘AQA approved’. Prior to publication publishers</a:t>
            </a:r>
            <a:r>
              <a:rPr lang="en-GB" dirty="0"/>
              <a:t> </a:t>
            </a:r>
            <a:r>
              <a:rPr lang="en-GB" dirty="0" smtClean="0"/>
              <a:t>will advise that these books have entered the AQA approval process.</a:t>
            </a:r>
          </a:p>
          <a:p>
            <a:pPr marL="114300" indent="0">
              <a:lnSpc>
                <a:spcPct val="100000"/>
              </a:lnSpc>
              <a:buNone/>
            </a:pPr>
            <a:endParaRPr lang="en-GB" dirty="0"/>
          </a:p>
          <a:p>
            <a:pPr marL="115200" indent="-285750">
              <a:lnSpc>
                <a:spcPct val="100000"/>
              </a:lnSpc>
              <a:spcBef>
                <a:spcPts val="240"/>
              </a:spcBef>
            </a:pPr>
            <a:r>
              <a:rPr lang="en-GB" dirty="0" smtClean="0"/>
              <a:t>See the AQA website (All about us) for full details.</a:t>
            </a:r>
          </a:p>
          <a:p>
            <a:pPr marL="400050" indent="-285750">
              <a:lnSpc>
                <a:spcPct val="100000"/>
              </a:lnSpc>
            </a:pPr>
            <a:endParaRPr lang="en-GB" dirty="0"/>
          </a:p>
          <a:p>
            <a:pPr marL="114300" indent="0">
              <a:lnSpc>
                <a:spcPct val="100000"/>
              </a:lnSpc>
              <a:buNone/>
            </a:pPr>
            <a:endParaRPr lang="en-GB" dirty="0"/>
          </a:p>
          <a:p>
            <a:pPr marL="285750" indent="-171450">
              <a:lnSpc>
                <a:spcPct val="100000"/>
              </a:lnSpc>
            </a:pPr>
            <a:endParaRPr lang="en-GB" dirty="0" smtClean="0"/>
          </a:p>
          <a:p>
            <a:pPr marL="685800" lvl="1" indent="-171450">
              <a:lnSpc>
                <a:spcPct val="100000"/>
              </a:lnSpc>
            </a:pPr>
            <a:endParaRPr lang="en-GB" dirty="0" smtClean="0"/>
          </a:p>
        </p:txBody>
      </p:sp>
    </p:spTree>
    <p:extLst>
      <p:ext uri="{BB962C8B-B14F-4D97-AF65-F5344CB8AC3E}">
        <p14:creationId xmlns:p14="http://schemas.microsoft.com/office/powerpoint/2010/main" val="2093932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9"/>
            <a:ext cx="8229600" cy="455762"/>
          </a:xfrm>
        </p:spPr>
        <p:txBody>
          <a:bodyPr>
            <a:normAutofit/>
          </a:bodyPr>
          <a:lstStyle/>
          <a:p>
            <a:r>
              <a:rPr lang="en-GB" sz="3200" dirty="0" smtClean="0">
                <a:solidFill>
                  <a:schemeClr val="tx2"/>
                </a:solidFill>
                <a:latin typeface="AQA Chevin Pro Light" pitchFamily="34" charset="0"/>
              </a:rPr>
              <a:t>Other specification-dedicated resources:</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6054"/>
            <a:ext cx="8011858" cy="446473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pPr>
            <a:r>
              <a:rPr lang="en-GB" sz="1800" dirty="0" smtClean="0">
                <a:solidFill>
                  <a:srgbClr val="000000"/>
                </a:solidFill>
              </a:rPr>
              <a:t>Specimen </a:t>
            </a:r>
            <a:r>
              <a:rPr lang="en-GB" sz="1800" dirty="0">
                <a:solidFill>
                  <a:srgbClr val="000000"/>
                </a:solidFill>
              </a:rPr>
              <a:t>papers and past </a:t>
            </a:r>
            <a:r>
              <a:rPr lang="en-GB" sz="1800" dirty="0" smtClean="0">
                <a:solidFill>
                  <a:srgbClr val="000000"/>
                </a:solidFill>
              </a:rPr>
              <a:t>papers</a:t>
            </a:r>
          </a:p>
          <a:p>
            <a:pPr marL="355600" indent="-355600">
              <a:buClr>
                <a:schemeClr val="tx1"/>
              </a:buClr>
            </a:pPr>
            <a:r>
              <a:rPr lang="en-GB" sz="1800" dirty="0" smtClean="0">
                <a:solidFill>
                  <a:srgbClr val="000000"/>
                </a:solidFill>
              </a:rPr>
              <a:t>Student </a:t>
            </a:r>
            <a:r>
              <a:rPr lang="en-GB" sz="1800" dirty="0">
                <a:solidFill>
                  <a:srgbClr val="000000"/>
                </a:solidFill>
              </a:rPr>
              <a:t>responses and examiner </a:t>
            </a:r>
            <a:r>
              <a:rPr lang="en-GB" sz="1800" dirty="0" smtClean="0">
                <a:solidFill>
                  <a:srgbClr val="000000"/>
                </a:solidFill>
              </a:rPr>
              <a:t>commentaries</a:t>
            </a:r>
          </a:p>
          <a:p>
            <a:pPr marL="355600" indent="-355600">
              <a:buClr>
                <a:schemeClr val="tx1"/>
              </a:buClr>
            </a:pPr>
            <a:r>
              <a:rPr lang="en-GB" sz="1800" dirty="0">
                <a:solidFill>
                  <a:srgbClr val="000000"/>
                </a:solidFill>
              </a:rPr>
              <a:t>Guide to writing realistic practice papers </a:t>
            </a:r>
          </a:p>
          <a:p>
            <a:pPr marL="355600" indent="-355600">
              <a:buClr>
                <a:schemeClr val="tx1"/>
              </a:buClr>
            </a:pPr>
            <a:r>
              <a:rPr lang="en-GB" sz="1800" dirty="0">
                <a:solidFill>
                  <a:srgbClr val="000000"/>
                </a:solidFill>
              </a:rPr>
              <a:t>R</a:t>
            </a:r>
            <a:r>
              <a:rPr lang="en-GB" sz="1800" dirty="0" smtClean="0">
                <a:solidFill>
                  <a:srgbClr val="000000"/>
                </a:solidFill>
              </a:rPr>
              <a:t>eports </a:t>
            </a:r>
            <a:r>
              <a:rPr lang="en-GB" sz="1800" dirty="0">
                <a:solidFill>
                  <a:srgbClr val="000000"/>
                </a:solidFill>
              </a:rPr>
              <a:t>on the </a:t>
            </a:r>
            <a:r>
              <a:rPr lang="en-GB" sz="1800" dirty="0" smtClean="0">
                <a:solidFill>
                  <a:srgbClr val="000000"/>
                </a:solidFill>
              </a:rPr>
              <a:t>exam</a:t>
            </a:r>
            <a:endParaRPr lang="en-GB" sz="1800" dirty="0">
              <a:solidFill>
                <a:srgbClr val="000000"/>
              </a:solidFill>
            </a:endParaRPr>
          </a:p>
          <a:p>
            <a:pPr marL="355600" indent="-355600">
              <a:buClr>
                <a:schemeClr val="tx1"/>
              </a:buClr>
            </a:pPr>
            <a:r>
              <a:rPr lang="en-GB" sz="1800" dirty="0" smtClean="0">
                <a:solidFill>
                  <a:srgbClr val="000000"/>
                </a:solidFill>
              </a:rPr>
              <a:t>Making </a:t>
            </a:r>
            <a:r>
              <a:rPr lang="en-GB" sz="1800" dirty="0">
                <a:solidFill>
                  <a:srgbClr val="000000"/>
                </a:solidFill>
              </a:rPr>
              <a:t>Connections: </a:t>
            </a:r>
            <a:r>
              <a:rPr lang="en-GB" sz="1800" dirty="0" smtClean="0">
                <a:solidFill>
                  <a:srgbClr val="000000"/>
                </a:solidFill>
              </a:rPr>
              <a:t>non-exam assessment </a:t>
            </a:r>
            <a:r>
              <a:rPr lang="en-GB" sz="1800" dirty="0">
                <a:solidFill>
                  <a:srgbClr val="000000"/>
                </a:solidFill>
              </a:rPr>
              <a:t>guidance</a:t>
            </a:r>
          </a:p>
          <a:p>
            <a:pPr marL="355600" indent="-355600">
              <a:buClr>
                <a:schemeClr val="tx1"/>
              </a:buClr>
            </a:pPr>
            <a:r>
              <a:rPr lang="en-GB" sz="1800" dirty="0">
                <a:solidFill>
                  <a:srgbClr val="000000"/>
                </a:solidFill>
              </a:rPr>
              <a:t>S</a:t>
            </a:r>
            <a:r>
              <a:rPr lang="en-GB" sz="1800" dirty="0" smtClean="0">
                <a:solidFill>
                  <a:srgbClr val="000000"/>
                </a:solidFill>
              </a:rPr>
              <a:t>chemes of work and teaching ideas</a:t>
            </a:r>
          </a:p>
          <a:p>
            <a:pPr marL="355600" indent="-355600">
              <a:buClr>
                <a:schemeClr val="tx1"/>
              </a:buClr>
            </a:pPr>
            <a:r>
              <a:rPr lang="en-GB" sz="1800" dirty="0">
                <a:solidFill>
                  <a:srgbClr val="000000"/>
                </a:solidFill>
              </a:rPr>
              <a:t>Q</a:t>
            </a:r>
            <a:r>
              <a:rPr lang="en-GB" sz="1800" dirty="0" smtClean="0">
                <a:solidFill>
                  <a:srgbClr val="000000"/>
                </a:solidFill>
              </a:rPr>
              <a:t>uestion commentaries </a:t>
            </a:r>
          </a:p>
          <a:p>
            <a:pPr marL="355600" indent="-355600">
              <a:buClr>
                <a:schemeClr val="tx1"/>
              </a:buClr>
            </a:pPr>
            <a:r>
              <a:rPr lang="en-GB" sz="1800" dirty="0">
                <a:solidFill>
                  <a:srgbClr val="000000"/>
                </a:solidFill>
              </a:rPr>
              <a:t>Glossary of key terms and guide to methods of language </a:t>
            </a:r>
            <a:r>
              <a:rPr lang="en-GB" sz="1800" dirty="0" smtClean="0">
                <a:solidFill>
                  <a:srgbClr val="000000"/>
                </a:solidFill>
              </a:rPr>
              <a:t>analysis</a:t>
            </a:r>
          </a:p>
          <a:p>
            <a:pPr marL="355600" indent="-355600">
              <a:buClr>
                <a:schemeClr val="tx1"/>
              </a:buClr>
            </a:pPr>
            <a:r>
              <a:rPr lang="en-GB" sz="1800" dirty="0" smtClean="0">
                <a:solidFill>
                  <a:srgbClr val="000000"/>
                </a:solidFill>
              </a:rPr>
              <a:t>Stylistics </a:t>
            </a:r>
            <a:r>
              <a:rPr lang="en-GB" sz="1800" dirty="0">
                <a:solidFill>
                  <a:srgbClr val="000000"/>
                </a:solidFill>
              </a:rPr>
              <a:t>and further </a:t>
            </a:r>
            <a:r>
              <a:rPr lang="en-GB" sz="1800" dirty="0" smtClean="0">
                <a:solidFill>
                  <a:srgbClr val="000000"/>
                </a:solidFill>
              </a:rPr>
              <a:t>reading: Introduction </a:t>
            </a:r>
          </a:p>
          <a:p>
            <a:pPr marL="355600" indent="-355600">
              <a:buClr>
                <a:schemeClr val="tx1"/>
              </a:buClr>
            </a:pPr>
            <a:r>
              <a:rPr lang="en-GB" sz="1800" dirty="0">
                <a:solidFill>
                  <a:srgbClr val="000000"/>
                </a:solidFill>
              </a:rPr>
              <a:t>The Definite Article – our language and literature research </a:t>
            </a:r>
            <a:r>
              <a:rPr lang="en-GB" sz="1800" dirty="0" smtClean="0">
                <a:solidFill>
                  <a:srgbClr val="000000"/>
                </a:solidFill>
              </a:rPr>
              <a:t>blog.</a:t>
            </a:r>
          </a:p>
          <a:p>
            <a:pPr marL="355600" indent="-355600">
              <a:buClr>
                <a:schemeClr val="tx1"/>
              </a:buClr>
            </a:pPr>
            <a:endParaRPr lang="en-GB" sz="1800" dirty="0">
              <a:solidFill>
                <a:schemeClr val="tx1">
                  <a:lumMod val="50000"/>
                </a:schemeClr>
              </a:solidFill>
            </a:endParaRPr>
          </a:p>
          <a:p>
            <a:pPr marL="0" indent="0">
              <a:buClr>
                <a:schemeClr val="tx1"/>
              </a:buClr>
              <a:buNone/>
            </a:pPr>
            <a:r>
              <a:rPr lang="en-GB" sz="1800" dirty="0" smtClean="0">
                <a:solidFill>
                  <a:schemeClr val="tx1">
                    <a:lumMod val="50000"/>
                  </a:schemeClr>
                </a:solidFill>
              </a:rPr>
              <a:t>Found at: </a:t>
            </a:r>
            <a:r>
              <a:rPr lang="en-US" sz="1800" dirty="0">
                <a:hlinkClick r:id="rId4"/>
              </a:rPr>
              <a:t>aqa.org.uk/7707</a:t>
            </a:r>
            <a:endParaRPr lang="en-US" sz="1800" dirty="0"/>
          </a:p>
          <a:p>
            <a:pPr marL="355600" indent="-355600">
              <a:buClr>
                <a:schemeClr val="tx1"/>
              </a:buClr>
            </a:pPr>
            <a:endParaRPr lang="en-GB" sz="1800" dirty="0">
              <a:solidFill>
                <a:schemeClr val="tx1">
                  <a:lumMod val="50000"/>
                </a:schemeClr>
              </a:solidFill>
            </a:endParaRPr>
          </a:p>
          <a:p>
            <a:pPr marL="355600" indent="-355600">
              <a:buClr>
                <a:schemeClr val="tx1"/>
              </a:buClr>
            </a:pPr>
            <a:endParaRPr lang="en-GB" sz="1800" dirty="0"/>
          </a:p>
          <a:p>
            <a:pPr marL="355600" indent="-355600">
              <a:buClr>
                <a:schemeClr val="tx1"/>
              </a:buClr>
            </a:pPr>
            <a:endParaRPr lang="en-GB" sz="1800" dirty="0"/>
          </a:p>
          <a:p>
            <a:pPr marL="355600" indent="-355600"/>
            <a:endParaRPr lang="en-US" dirty="0" smtClean="0"/>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custDataLst>
      <p:tags r:id="rId1"/>
    </p:custDataLst>
    <p:extLst>
      <p:ext uri="{BB962C8B-B14F-4D97-AF65-F5344CB8AC3E}">
        <p14:creationId xmlns:p14="http://schemas.microsoft.com/office/powerpoint/2010/main" val="2057689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62" y="170370"/>
            <a:ext cx="8229600" cy="473015"/>
          </a:xfrm>
        </p:spPr>
        <p:txBody>
          <a:bodyPr>
            <a:noAutofit/>
          </a:bodyPr>
          <a:lstStyle/>
          <a:p>
            <a:r>
              <a:rPr lang="en-GB" sz="3200" dirty="0" smtClean="0">
                <a:solidFill>
                  <a:schemeClr val="tx2"/>
                </a:solidFill>
                <a:latin typeface="AQA Chevin Pro Light" pitchFamily="34" charset="0"/>
              </a:rPr>
              <a:t>Contact points for more information and guidance</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6054"/>
            <a:ext cx="8238226"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defRPr/>
            </a:pPr>
            <a:r>
              <a:rPr lang="en-US" sz="1800" b="1" dirty="0" smtClean="0"/>
              <a:t>Teacher Services</a:t>
            </a:r>
          </a:p>
          <a:p>
            <a:pPr marL="0" indent="0">
              <a:buClr>
                <a:schemeClr val="tx1"/>
              </a:buClr>
              <a:buNone/>
              <a:defRPr/>
            </a:pPr>
            <a:r>
              <a:rPr lang="en-US" sz="1800" dirty="0" smtClean="0"/>
              <a:t>      General email </a:t>
            </a:r>
            <a:r>
              <a:rPr lang="en-GB" sz="1800" u="sng" dirty="0" smtClean="0">
                <a:hlinkClick r:id="rId4"/>
              </a:rPr>
              <a:t>English-gce@aqa.org.uk</a:t>
            </a:r>
            <a:endParaRPr lang="en-US" sz="1800" dirty="0"/>
          </a:p>
          <a:p>
            <a:pPr marL="361950" lvl="2">
              <a:buNone/>
              <a:defRPr/>
            </a:pPr>
            <a:r>
              <a:rPr lang="en-US" sz="1800" dirty="0"/>
              <a:t>Tel </a:t>
            </a:r>
            <a:r>
              <a:rPr lang="en-US" sz="1800" dirty="0" smtClean="0"/>
              <a:t>no </a:t>
            </a:r>
            <a:r>
              <a:rPr lang="en-GB" sz="1800" dirty="0" smtClean="0"/>
              <a:t>0161 953 7504</a:t>
            </a:r>
            <a:endParaRPr lang="en-US" sz="1800" dirty="0"/>
          </a:p>
          <a:p>
            <a:pPr marL="361950" lvl="2" fontAlgn="auto">
              <a:spcBef>
                <a:spcPts val="0"/>
              </a:spcBef>
              <a:spcAft>
                <a:spcPts val="0"/>
              </a:spcAft>
              <a:buNone/>
              <a:defRPr/>
            </a:pPr>
            <a:endParaRPr lang="en-US" sz="1800" dirty="0"/>
          </a:p>
          <a:p>
            <a:pPr marL="355600" indent="-355600">
              <a:buClr>
                <a:schemeClr val="tx1"/>
              </a:buClr>
              <a:defRPr/>
            </a:pPr>
            <a:r>
              <a:rPr lang="en-US" sz="1800" b="1" dirty="0" smtClean="0"/>
              <a:t>Events</a:t>
            </a:r>
            <a:endParaRPr lang="en-US" sz="1800" b="1" dirty="0"/>
          </a:p>
          <a:p>
            <a:pPr marL="361950" lvl="2" fontAlgn="auto">
              <a:spcBef>
                <a:spcPts val="0"/>
              </a:spcBef>
              <a:spcAft>
                <a:spcPts val="0"/>
              </a:spcAft>
              <a:buNone/>
              <a:defRPr/>
            </a:pPr>
            <a:r>
              <a:rPr lang="en-US" sz="1800" dirty="0"/>
              <a:t>General </a:t>
            </a:r>
            <a:r>
              <a:rPr lang="en-US" sz="1800" dirty="0" smtClean="0"/>
              <a:t>email </a:t>
            </a:r>
            <a:r>
              <a:rPr lang="en-US" sz="1800" dirty="0" smtClean="0">
                <a:hlinkClick r:id="rId5"/>
              </a:rPr>
              <a:t>events@aqa.org.uk</a:t>
            </a:r>
            <a:r>
              <a:rPr lang="en-US" sz="1800" dirty="0" smtClean="0"/>
              <a:t> </a:t>
            </a:r>
            <a:endParaRPr lang="en-US" sz="1800" dirty="0"/>
          </a:p>
          <a:p>
            <a:pPr marL="361950" lvl="2" fontAlgn="auto">
              <a:spcBef>
                <a:spcPts val="0"/>
              </a:spcBef>
              <a:spcAft>
                <a:spcPts val="0"/>
              </a:spcAft>
              <a:buNone/>
              <a:defRPr/>
            </a:pPr>
            <a:r>
              <a:rPr lang="en-US" sz="1800" dirty="0"/>
              <a:t>Tel </a:t>
            </a:r>
            <a:r>
              <a:rPr lang="en-US" sz="1800" dirty="0" smtClean="0"/>
              <a:t>no 0161 696 5994</a:t>
            </a:r>
            <a:endParaRPr lang="en-US" sz="1800" dirty="0"/>
          </a:p>
          <a:p>
            <a:pPr marL="355600" indent="-355600">
              <a:defRPr/>
            </a:pPr>
            <a:endParaRPr lang="en-US" sz="1800" dirty="0"/>
          </a:p>
          <a:p>
            <a:pPr marL="355600" indent="-355600">
              <a:buClr>
                <a:schemeClr val="tx1"/>
              </a:buClr>
              <a:defRPr/>
            </a:pPr>
            <a:r>
              <a:rPr lang="en-US" sz="1800" b="1" dirty="0"/>
              <a:t>AQA </a:t>
            </a:r>
            <a:r>
              <a:rPr lang="en-US" sz="1800" b="1" dirty="0" smtClean="0"/>
              <a:t>Website </a:t>
            </a:r>
            <a:r>
              <a:rPr lang="en-US" sz="1800" dirty="0" smtClean="0">
                <a:hlinkClick r:id="rId6"/>
              </a:rPr>
              <a:t>aqa.org.uk</a:t>
            </a:r>
            <a:r>
              <a:rPr lang="en-US" sz="1800" dirty="0" smtClean="0"/>
              <a:t> </a:t>
            </a:r>
          </a:p>
          <a:p>
            <a:pPr marL="355600" indent="-355600">
              <a:buClr>
                <a:schemeClr val="tx1"/>
              </a:buClr>
              <a:defRPr/>
            </a:pPr>
            <a:endParaRPr lang="en-US" sz="1800" dirty="0"/>
          </a:p>
          <a:p>
            <a:pPr marL="0" indent="0">
              <a:buClr>
                <a:schemeClr val="tx1"/>
              </a:buClr>
              <a:buNone/>
              <a:defRPr/>
            </a:pPr>
            <a:endParaRPr lang="en-US" sz="1800" dirty="0"/>
          </a:p>
          <a:p>
            <a:pPr marL="0" indent="0">
              <a:buClr>
                <a:schemeClr val="tx1"/>
              </a:buClr>
              <a:buNone/>
            </a:pPr>
            <a:endParaRPr lang="en-US" sz="1800" dirty="0" smtClean="0"/>
          </a:p>
          <a:p>
            <a:endParaRPr lang="en-US" sz="1800" dirty="0" smtClean="0"/>
          </a:p>
          <a:p>
            <a:pPr marL="355600" indent="-355600"/>
            <a:endParaRPr lang="en-US"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55</a:t>
            </a:r>
          </a:p>
          <a:p>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717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29275" y="1456532"/>
            <a:ext cx="2960688" cy="4441032"/>
          </a:xfrm>
          <a:prstGeom prst="rect">
            <a:avLst/>
          </a:prstGeom>
          <a:noFill/>
          <a:ln w="9525">
            <a:solidFill>
              <a:srgbClr val="4128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2" name="Date Placeholder 1"/>
          <p:cNvSpPr>
            <a:spLocks noGrp="1"/>
          </p:cNvSpPr>
          <p:nvPr>
            <p:ph type="dt" sz="half" idx="12"/>
          </p:nvPr>
        </p:nvSpPr>
        <p:spPr/>
        <p:txBody>
          <a:bodyPr/>
          <a:lstStyle/>
          <a:p>
            <a:r>
              <a:rPr lang="en-US"/>
              <a:t>Slide </a:t>
            </a:r>
            <a:r>
              <a:rPr lang="en-US" smtClean="0"/>
              <a:t>56</a:t>
            </a:r>
            <a:endParaRPr lang="en-US" dirty="0"/>
          </a:p>
        </p:txBody>
      </p:sp>
      <p:sp>
        <p:nvSpPr>
          <p:cNvPr id="6" name="Title 4"/>
          <p:cNvSpPr txBox="1">
            <a:spLocks/>
          </p:cNvSpPr>
          <p:nvPr/>
        </p:nvSpPr>
        <p:spPr>
          <a:xfrm>
            <a:off x="540000" y="1666873"/>
            <a:ext cx="6508500" cy="494942"/>
          </a:xfrm>
          <a:prstGeom prst="rect">
            <a:avLst/>
          </a:prstGeom>
        </p:spPr>
        <p:txBody>
          <a:bodyPr vert="horz" lIns="0" tIns="0" rIns="0" bIns="0" rtlCol="0" anchor="t" anchorCtr="0">
            <a:noAutofit/>
          </a:bodyPr>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r>
              <a:rPr lang="en-US" dirty="0" smtClean="0">
                <a:latin typeface="AQA Chevin Pro Light" pitchFamily="34" charset="0"/>
              </a:rPr>
              <a:t>Thank you</a:t>
            </a:r>
            <a:endParaRPr lang="en-US" dirty="0">
              <a:latin typeface="AQA Chevin Pro Light" pitchFamily="34" charset="0"/>
            </a:endParaRPr>
          </a:p>
        </p:txBody>
      </p:sp>
      <p:sp>
        <p:nvSpPr>
          <p:cNvPr id="5"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
        <p:nvSpPr>
          <p:cNvPr id="3" name="Rectangle 2"/>
          <p:cNvSpPr/>
          <p:nvPr/>
        </p:nvSpPr>
        <p:spPr>
          <a:xfrm>
            <a:off x="540000" y="3093213"/>
            <a:ext cx="7372350" cy="2585323"/>
          </a:xfrm>
          <a:prstGeom prst="rect">
            <a:avLst/>
          </a:prstGeom>
        </p:spPr>
        <p:txBody>
          <a:bodyPr wrap="square">
            <a:spAutoFit/>
          </a:bodyPr>
          <a:lstStyle/>
          <a:p>
            <a:r>
              <a:rPr lang="en-GB" dirty="0" smtClean="0"/>
              <a:t>We </a:t>
            </a:r>
            <a:r>
              <a:rPr lang="en-GB" dirty="0"/>
              <a:t>are an independent education charity </a:t>
            </a:r>
            <a:endParaRPr lang="en-GB" dirty="0" smtClean="0"/>
          </a:p>
          <a:p>
            <a:r>
              <a:rPr lang="en-GB" dirty="0" smtClean="0"/>
              <a:t>and </a:t>
            </a:r>
            <a:r>
              <a:rPr lang="en-GB" dirty="0"/>
              <a:t>the largest provider of academic qualifications </a:t>
            </a:r>
            <a:r>
              <a:rPr lang="en-GB" dirty="0" smtClean="0"/>
              <a:t>for </a:t>
            </a:r>
            <a:r>
              <a:rPr lang="en-GB" dirty="0"/>
              <a:t>all </a:t>
            </a:r>
            <a:r>
              <a:rPr lang="en-GB" dirty="0" smtClean="0"/>
              <a:t>abilities taught in schools and colleges. </a:t>
            </a:r>
          </a:p>
          <a:p>
            <a:endParaRPr lang="en-GB" dirty="0"/>
          </a:p>
          <a:p>
            <a:r>
              <a:rPr lang="en-GB" dirty="0" smtClean="0"/>
              <a:t>Our </a:t>
            </a:r>
            <a:r>
              <a:rPr lang="en-GB" dirty="0"/>
              <a:t>aim is to enable students to realise their potential </a:t>
            </a:r>
            <a:endParaRPr lang="en-GB" dirty="0" smtClean="0"/>
          </a:p>
          <a:p>
            <a:r>
              <a:rPr lang="en-GB" dirty="0" smtClean="0"/>
              <a:t>and provide </a:t>
            </a:r>
            <a:r>
              <a:rPr lang="en-GB" dirty="0"/>
              <a:t>teachers with the support and resources they need </a:t>
            </a:r>
            <a:endParaRPr lang="en-GB" dirty="0" smtClean="0"/>
          </a:p>
          <a:p>
            <a:r>
              <a:rPr lang="en-GB" dirty="0" smtClean="0"/>
              <a:t>so </a:t>
            </a:r>
            <a:r>
              <a:rPr lang="en-GB" dirty="0"/>
              <a:t>that they can focus on inspiring learning</a:t>
            </a:r>
            <a:r>
              <a:rPr lang="en-GB" dirty="0" smtClean="0"/>
              <a:t>.</a:t>
            </a:r>
            <a:endParaRPr lang="en-GB" dirty="0"/>
          </a:p>
          <a:p>
            <a:r>
              <a:rPr lang="en-GB" dirty="0"/>
              <a:t> </a:t>
            </a:r>
          </a:p>
          <a:p>
            <a:r>
              <a:rPr lang="en-GB" u="sng" dirty="0" smtClean="0">
                <a:hlinkClick r:id="rId3"/>
              </a:rPr>
              <a:t>aqa.org.uk/</a:t>
            </a:r>
            <a:r>
              <a:rPr lang="en-GB" dirty="0" smtClean="0"/>
              <a:t> </a:t>
            </a:r>
            <a:endParaRPr lang="en-GB" dirty="0"/>
          </a:p>
        </p:txBody>
      </p:sp>
    </p:spTree>
    <p:extLst>
      <p:ext uri="{BB962C8B-B14F-4D97-AF65-F5344CB8AC3E}">
        <p14:creationId xmlns:p14="http://schemas.microsoft.com/office/powerpoint/2010/main" val="164444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3200" dirty="0" smtClean="0">
                <a:solidFill>
                  <a:schemeClr val="tx2"/>
                </a:solidFill>
                <a:latin typeface="AQA Chevin Pro Light" pitchFamily="34" charset="0"/>
              </a:rPr>
              <a:t>AS: specification at a glance</a:t>
            </a:r>
            <a:r>
              <a:rPr lang="en-GB" sz="3200" dirty="0" smtClean="0">
                <a:latin typeface="AQA Chevin Pro Light" panose="020F0303030000060003" pitchFamily="34" charset="0"/>
              </a:rPr>
              <a:t/>
            </a:r>
            <a:br>
              <a:rPr lang="en-GB" sz="3200" dirty="0" smtClean="0">
                <a:latin typeface="AQA Chevin Pro Light" panose="020F0303030000060003" pitchFamily="34" charset="0"/>
              </a:rPr>
            </a:br>
            <a:endParaRPr lang="en-GB" sz="3200" dirty="0">
              <a:latin typeface="AQA Chevin Pro Light" panose="020F0303030000060003" pitchFamily="34" charset="0"/>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6</a:t>
            </a:r>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5" name="Table 4"/>
          <p:cNvGraphicFramePr>
            <a:graphicFrameLocks noGrp="1"/>
          </p:cNvGraphicFramePr>
          <p:nvPr>
            <p:extLst>
              <p:ext uri="{D42A27DB-BD31-4B8C-83A1-F6EECF244321}">
                <p14:modId xmlns:p14="http://schemas.microsoft.com/office/powerpoint/2010/main" val="2291906665"/>
              </p:ext>
            </p:extLst>
          </p:nvPr>
        </p:nvGraphicFramePr>
        <p:xfrm>
          <a:off x="482600" y="1084640"/>
          <a:ext cx="8178800" cy="5170680"/>
        </p:xfrm>
        <a:graphic>
          <a:graphicData uri="http://schemas.openxmlformats.org/drawingml/2006/table">
            <a:tbl>
              <a:tblPr firstRow="1" bandRow="1">
                <a:tableStyleId>{5C22544A-7EE6-4342-B048-85BDC9FD1C3A}</a:tableStyleId>
              </a:tblPr>
              <a:tblGrid>
                <a:gridCol w="3799114"/>
                <a:gridCol w="472915"/>
                <a:gridCol w="3906771"/>
              </a:tblGrid>
              <a:tr h="341607">
                <a:tc>
                  <a:txBody>
                    <a:bodyPr/>
                    <a:lstStyle/>
                    <a:p>
                      <a:r>
                        <a:rPr lang="en-GB" dirty="0" smtClean="0">
                          <a:latin typeface="AQA Chevin Pro Bold" pitchFamily="34" charset="0"/>
                        </a:rPr>
                        <a:t>Paper 1: Views and Voices</a:t>
                      </a:r>
                      <a:endParaRPr lang="en-GB" dirty="0">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51A1"/>
                    </a:solidFill>
                  </a:tcPr>
                </a:tc>
                <a:tc rowSpan="4">
                  <a:txBody>
                    <a:bodyPr/>
                    <a:lstStyle/>
                    <a:p>
                      <a:pPr algn="ctr"/>
                      <a:endParaRPr lang="en-GB" sz="3200" dirty="0">
                        <a:solidFill>
                          <a:schemeClr val="tx1">
                            <a:lumMod val="50000"/>
                          </a:schemeClr>
                        </a:solidFill>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GB" dirty="0" smtClean="0">
                          <a:latin typeface="AQA Chevin Pro Bold" pitchFamily="34" charset="0"/>
                        </a:rPr>
                        <a:t>Paper 2: People</a:t>
                      </a:r>
                      <a:r>
                        <a:rPr lang="en-GB" baseline="0" dirty="0" smtClean="0">
                          <a:latin typeface="AQA Chevin Pro Bold" pitchFamily="34" charset="0"/>
                        </a:rPr>
                        <a:t> and Places</a:t>
                      </a:r>
                      <a:endParaRPr lang="en-GB" dirty="0">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D51A1"/>
                    </a:solidFill>
                  </a:tcPr>
                </a:tc>
              </a:tr>
              <a:tr h="1110224">
                <a:tc>
                  <a:txBody>
                    <a:bodyPr/>
                    <a:lstStyle/>
                    <a:p>
                      <a:pPr marL="0" indent="0">
                        <a:buFontTx/>
                        <a:buNone/>
                      </a:pPr>
                      <a:r>
                        <a:rPr lang="en-GB" b="1" dirty="0" smtClean="0">
                          <a:solidFill>
                            <a:schemeClr val="tx1"/>
                          </a:solidFill>
                        </a:rPr>
                        <a:t>Assessed</a:t>
                      </a:r>
                    </a:p>
                    <a:p>
                      <a:pPr marL="0" indent="0">
                        <a:buClr>
                          <a:srgbClr val="DC7D28"/>
                        </a:buClr>
                        <a:buSzPct val="125000"/>
                        <a:buFontTx/>
                        <a:buNone/>
                      </a:pPr>
                      <a:r>
                        <a:rPr lang="en-GB" dirty="0" smtClean="0">
                          <a:solidFill>
                            <a:schemeClr val="tx1"/>
                          </a:solidFill>
                        </a:rPr>
                        <a:t>Written exam: 1 hour 30 minutes</a:t>
                      </a:r>
                    </a:p>
                    <a:p>
                      <a:pPr marL="0" indent="0">
                        <a:buClr>
                          <a:srgbClr val="DC7D28"/>
                        </a:buClr>
                        <a:buSzPct val="125000"/>
                        <a:buFontTx/>
                        <a:buNone/>
                      </a:pPr>
                      <a:r>
                        <a:rPr lang="en-GB" dirty="0" smtClean="0">
                          <a:solidFill>
                            <a:schemeClr val="tx1"/>
                          </a:solidFill>
                        </a:rPr>
                        <a:t>75 marks</a:t>
                      </a:r>
                    </a:p>
                    <a:p>
                      <a:pPr marL="0" indent="0">
                        <a:buClr>
                          <a:srgbClr val="DC7D28"/>
                        </a:buClr>
                        <a:buSzPct val="125000"/>
                        <a:buFontTx/>
                        <a:buNone/>
                      </a:pPr>
                      <a:r>
                        <a:rPr lang="en-GB" dirty="0" smtClean="0">
                          <a:solidFill>
                            <a:schemeClr val="tx1"/>
                          </a:solidFill>
                        </a:rPr>
                        <a:t>50% of AS 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a:txBody>
                    <a:bodyPr/>
                    <a:lstStyle/>
                    <a:p>
                      <a:pPr>
                        <a:buFontTx/>
                        <a:buNone/>
                      </a:pPr>
                      <a:r>
                        <a:rPr lang="en-GB" b="1" dirty="0" smtClean="0"/>
                        <a:t>Assessed</a:t>
                      </a:r>
                    </a:p>
                    <a:p>
                      <a:pPr marL="0" marR="0" indent="0" algn="l" defTabSz="457200" rtl="0" eaLnBrk="1" fontAlgn="auto" latinLnBrk="0" hangingPunct="1">
                        <a:lnSpc>
                          <a:spcPct val="100000"/>
                        </a:lnSpc>
                        <a:spcBef>
                          <a:spcPts val="0"/>
                        </a:spcBef>
                        <a:spcAft>
                          <a:spcPts val="0"/>
                        </a:spcAft>
                        <a:buClr>
                          <a:srgbClr val="DC7D28"/>
                        </a:buClr>
                        <a:buSzPct val="125000"/>
                        <a:buFontTx/>
                        <a:buNone/>
                        <a:tabLst/>
                        <a:defRPr/>
                      </a:pPr>
                      <a:r>
                        <a:rPr lang="en-GB" dirty="0" smtClean="0"/>
                        <a:t>Written exam: 1 hour 30 minutes</a:t>
                      </a:r>
                    </a:p>
                    <a:p>
                      <a:pPr marL="0" indent="0">
                        <a:buClr>
                          <a:srgbClr val="DC7D28"/>
                        </a:buClr>
                        <a:buSzPct val="125000"/>
                        <a:buFontTx/>
                        <a:buNone/>
                      </a:pPr>
                      <a:r>
                        <a:rPr lang="en-GB" dirty="0" smtClean="0"/>
                        <a:t>75 marks</a:t>
                      </a:r>
                    </a:p>
                    <a:p>
                      <a:pPr marL="0" indent="0">
                        <a:buClr>
                          <a:srgbClr val="DC7D28"/>
                        </a:buClr>
                        <a:buSzPct val="125000"/>
                        <a:buFontTx/>
                        <a:buNone/>
                      </a:pPr>
                      <a:r>
                        <a:rPr lang="en-GB" dirty="0" smtClean="0"/>
                        <a:t>50% of AS level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22634">
                <a:tc>
                  <a:txBody>
                    <a:bodyPr/>
                    <a:lstStyle/>
                    <a:p>
                      <a:pPr>
                        <a:buFontTx/>
                        <a:buNone/>
                      </a:pPr>
                      <a:r>
                        <a:rPr lang="en-GB" b="1" dirty="0" smtClean="0"/>
                        <a:t>Questions</a:t>
                      </a:r>
                    </a:p>
                    <a:p>
                      <a:pPr>
                        <a:buFontTx/>
                        <a:buNone/>
                      </a:pPr>
                      <a:r>
                        <a:rPr lang="en-GB" b="1" dirty="0" smtClean="0"/>
                        <a:t>Section  A </a:t>
                      </a:r>
                      <a:r>
                        <a:rPr lang="en-GB" sz="1800" kern="1200" dirty="0" smtClean="0">
                          <a:solidFill>
                            <a:schemeClr val="dk1"/>
                          </a:solidFill>
                          <a:effectLst/>
                          <a:latin typeface="+mn-lt"/>
                          <a:ea typeface="+mn-ea"/>
                          <a:cs typeface="+mn-cs"/>
                        </a:rPr>
                        <a:t>– </a:t>
                      </a:r>
                      <a:r>
                        <a:rPr lang="en-GB" b="1" dirty="0" smtClean="0"/>
                        <a:t> Imagined Worlds</a:t>
                      </a:r>
                    </a:p>
                    <a:p>
                      <a:pPr marL="285750" indent="-285750">
                        <a:buClrTx/>
                        <a:buSzPct val="125000"/>
                        <a:buFont typeface="Arial" panose="020B0604020202020204" pitchFamily="34" charset="0"/>
                        <a:buChar char="•"/>
                      </a:pPr>
                      <a:r>
                        <a:rPr lang="en-GB" dirty="0" smtClean="0"/>
                        <a:t>One compulsory question on prose set text (35 marks)</a:t>
                      </a:r>
                    </a:p>
                    <a:p>
                      <a:pPr marL="285750" indent="-285750">
                        <a:buClrTx/>
                        <a:buSzPct val="125000"/>
                        <a:buFont typeface="Arial" panose="020B0604020202020204" pitchFamily="34" charset="0"/>
                        <a:buChar char="•"/>
                      </a:pPr>
                      <a:r>
                        <a:rPr lang="en-GB" dirty="0" smtClean="0"/>
                        <a:t>This section is closed book.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1000"/>
                      </a:schemeClr>
                    </a:solidFill>
                  </a:tcPr>
                </a:tc>
                <a:tc vMerge="1">
                  <a:txBody>
                    <a:bodyPr/>
                    <a:lstStyle/>
                    <a:p>
                      <a:endParaRPr lang="en-GB"/>
                    </a:p>
                  </a:txBody>
                  <a:tcPr/>
                </a:tc>
                <a:tc>
                  <a:txBody>
                    <a:bodyPr/>
                    <a:lstStyle/>
                    <a:p>
                      <a:pPr>
                        <a:buFontTx/>
                        <a:buNone/>
                      </a:pPr>
                      <a:r>
                        <a:rPr lang="en-GB" b="1" dirty="0" smtClean="0"/>
                        <a:t>Questions</a:t>
                      </a:r>
                    </a:p>
                    <a:p>
                      <a:pPr>
                        <a:buFontTx/>
                        <a:buNone/>
                      </a:pPr>
                      <a:r>
                        <a:rPr lang="en-GB" b="1" dirty="0" smtClean="0"/>
                        <a:t>Section  A</a:t>
                      </a:r>
                      <a:r>
                        <a:rPr lang="en-GB" b="1" baseline="0" dirty="0" smtClean="0"/>
                        <a:t> </a:t>
                      </a:r>
                      <a:r>
                        <a:rPr lang="en-GB" sz="1800" kern="1200" dirty="0" smtClean="0">
                          <a:solidFill>
                            <a:schemeClr val="dk1"/>
                          </a:solidFill>
                          <a:effectLst/>
                          <a:latin typeface="+mn-lt"/>
                          <a:ea typeface="+mn-ea"/>
                          <a:cs typeface="+mn-cs"/>
                        </a:rPr>
                        <a:t>– </a:t>
                      </a:r>
                      <a:r>
                        <a:rPr lang="en-GB" b="1" baseline="0" dirty="0" smtClean="0"/>
                        <a:t> </a:t>
                      </a:r>
                      <a:r>
                        <a:rPr lang="en-GB" b="1" dirty="0" smtClean="0"/>
                        <a:t>Remembered</a:t>
                      </a:r>
                      <a:r>
                        <a:rPr lang="en-GB" b="1" baseline="0" dirty="0" smtClean="0"/>
                        <a:t> Places</a:t>
                      </a:r>
                      <a:endParaRPr lang="en-GB" b="1" dirty="0" smtClean="0"/>
                    </a:p>
                    <a:p>
                      <a:pPr marL="285750" indent="-285750">
                        <a:buClrTx/>
                        <a:buSzPct val="125000"/>
                        <a:buFont typeface="Arial" panose="020B0604020202020204" pitchFamily="34" charset="0"/>
                        <a:buChar char="•"/>
                      </a:pPr>
                      <a:r>
                        <a:rPr lang="en-GB" dirty="0" smtClean="0"/>
                        <a:t>One compulsory question on the </a:t>
                      </a:r>
                      <a:r>
                        <a:rPr lang="en-GB" i="1" dirty="0" smtClean="0"/>
                        <a:t>AQA Anthology: Paris</a:t>
                      </a:r>
                      <a:r>
                        <a:rPr lang="en-GB" i="1" baseline="0" dirty="0" smtClean="0"/>
                        <a:t> </a:t>
                      </a:r>
                      <a:r>
                        <a:rPr lang="en-GB" dirty="0" smtClean="0"/>
                        <a:t>(40 marks)</a:t>
                      </a:r>
                    </a:p>
                    <a:p>
                      <a:pPr marL="285750" indent="-285750">
                        <a:buClrTx/>
                        <a:buSzPct val="125000"/>
                        <a:buFont typeface="Arial" panose="020B0604020202020204" pitchFamily="34" charset="0"/>
                        <a:buChar char="•"/>
                      </a:pPr>
                      <a:r>
                        <a:rPr lang="en-GB" dirty="0" smtClean="0"/>
                        <a:t>This section is closed book.</a:t>
                      </a:r>
                    </a:p>
                    <a:p>
                      <a:pPr>
                        <a:buFontTx/>
                        <a:buNone/>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r>
              <a:tr h="1878840">
                <a:tc>
                  <a:txBody>
                    <a:bodyPr/>
                    <a:lstStyle/>
                    <a:p>
                      <a:pPr>
                        <a:buFontTx/>
                        <a:buNone/>
                      </a:pPr>
                      <a:r>
                        <a:rPr lang="en-GB" b="1" dirty="0" smtClean="0"/>
                        <a:t>Section B </a:t>
                      </a:r>
                      <a:r>
                        <a:rPr lang="en-GB" sz="1800" kern="1200" dirty="0" smtClean="0">
                          <a:solidFill>
                            <a:schemeClr val="dk1"/>
                          </a:solidFill>
                          <a:effectLst/>
                          <a:latin typeface="+mn-lt"/>
                          <a:ea typeface="+mn-ea"/>
                          <a:cs typeface="+mn-cs"/>
                        </a:rPr>
                        <a:t>– </a:t>
                      </a:r>
                      <a:r>
                        <a:rPr lang="en-GB" b="1" dirty="0" smtClean="0"/>
                        <a:t> Poetic Voices</a:t>
                      </a:r>
                    </a:p>
                    <a:p>
                      <a:pPr marL="285750" indent="-285750">
                        <a:buClrTx/>
                        <a:buSzPct val="125000"/>
                        <a:buFont typeface="Arial" panose="020B0604020202020204" pitchFamily="34" charset="0"/>
                        <a:buChar char="•"/>
                      </a:pPr>
                      <a:r>
                        <a:rPr lang="en-GB" dirty="0" smtClean="0"/>
                        <a:t>One compulsory question on poetry set text (40 marks)</a:t>
                      </a:r>
                    </a:p>
                    <a:p>
                      <a:pPr marL="285750" indent="-285750">
                        <a:buClrTx/>
                        <a:buSzPct val="125000"/>
                        <a:buFont typeface="Arial" panose="020B0604020202020204" pitchFamily="34" charset="0"/>
                        <a:buChar char="•"/>
                      </a:pPr>
                      <a:r>
                        <a:rPr lang="en-GB" dirty="0" smtClean="0"/>
                        <a:t>This section is closed book.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1000"/>
                      </a:schemeClr>
                    </a:solidFill>
                  </a:tcPr>
                </a:tc>
                <a:tc vMerge="1">
                  <a:txBody>
                    <a:bodyPr/>
                    <a:lstStyle/>
                    <a:p>
                      <a:endParaRPr lang="en-GB"/>
                    </a:p>
                  </a:txBody>
                  <a:tcPr/>
                </a:tc>
                <a:tc>
                  <a:txBody>
                    <a:bodyPr/>
                    <a:lstStyle/>
                    <a:p>
                      <a:pPr>
                        <a:buFontTx/>
                        <a:buNone/>
                      </a:pPr>
                      <a:r>
                        <a:rPr lang="en-GB" b="1" dirty="0" smtClean="0"/>
                        <a:t>Section B</a:t>
                      </a:r>
                      <a:r>
                        <a:rPr lang="en-GB" b="1" baseline="0" dirty="0" smtClean="0"/>
                        <a:t> </a:t>
                      </a:r>
                      <a:r>
                        <a:rPr lang="en-GB" sz="1800" kern="1200" dirty="0" smtClean="0">
                          <a:solidFill>
                            <a:schemeClr val="dk1"/>
                          </a:solidFill>
                          <a:effectLst/>
                          <a:latin typeface="+mn-lt"/>
                          <a:ea typeface="+mn-ea"/>
                          <a:cs typeface="+mn-cs"/>
                        </a:rPr>
                        <a:t>– </a:t>
                      </a:r>
                      <a:r>
                        <a:rPr lang="en-GB" b="1" baseline="0" dirty="0" smtClean="0"/>
                        <a:t> </a:t>
                      </a:r>
                      <a:r>
                        <a:rPr lang="en-GB" b="1" dirty="0" smtClean="0"/>
                        <a:t>Re-creative Writing</a:t>
                      </a:r>
                    </a:p>
                    <a:p>
                      <a:pPr marL="285750" indent="-285750">
                        <a:buClrTx/>
                        <a:buSzPct val="125000"/>
                        <a:buFont typeface="Arial" panose="020B0604020202020204" pitchFamily="34" charset="0"/>
                        <a:buChar char="•"/>
                      </a:pPr>
                      <a:r>
                        <a:rPr lang="en-GB" dirty="0" smtClean="0"/>
                        <a:t>One piece of re-creative writing using extract provided in section A (15 marks)</a:t>
                      </a:r>
                      <a:r>
                        <a:rPr lang="en-GB" baseline="0" dirty="0" smtClean="0"/>
                        <a:t> </a:t>
                      </a:r>
                      <a:r>
                        <a:rPr lang="en-GB" dirty="0" smtClean="0"/>
                        <a:t>Critical commentary (20 marks)</a:t>
                      </a:r>
                    </a:p>
                    <a:p>
                      <a:pPr marL="285750" indent="-285750">
                        <a:buClrTx/>
                        <a:buSzPct val="125000"/>
                        <a:buFont typeface="Arial" panose="020B0604020202020204" pitchFamily="34" charset="0"/>
                        <a:buChar char="•"/>
                      </a:pPr>
                      <a:r>
                        <a:rPr lang="en-GB" dirty="0" smtClean="0"/>
                        <a:t>This section is closed book.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r>
            </a:tbl>
          </a:graphicData>
        </a:graphic>
      </p:graphicFrame>
      <p:sp>
        <p:nvSpPr>
          <p:cNvPr id="8" name="TextBox 7"/>
          <p:cNvSpPr txBox="1"/>
          <p:nvPr/>
        </p:nvSpPr>
        <p:spPr>
          <a:xfrm>
            <a:off x="4287721" y="895958"/>
            <a:ext cx="391887" cy="646331"/>
          </a:xfrm>
          <a:prstGeom prst="rect">
            <a:avLst/>
          </a:prstGeom>
          <a:noFill/>
        </p:spPr>
        <p:txBody>
          <a:bodyPr wrap="square" rtlCol="0">
            <a:spAutoFit/>
          </a:bodyPr>
          <a:lstStyle/>
          <a:p>
            <a:r>
              <a:rPr lang="en-GB" sz="3600" dirty="0" smtClean="0">
                <a:latin typeface="AQA Chevin Pro Bold" pitchFamily="34" charset="0"/>
              </a:rPr>
              <a:t>+</a:t>
            </a:r>
            <a:endParaRPr lang="en-GB" sz="3600" dirty="0">
              <a:latin typeface="AQA Chevin Pro Bold" pitchFamily="34" charset="0"/>
            </a:endParaRPr>
          </a:p>
        </p:txBody>
      </p:sp>
    </p:spTree>
    <p:custDataLst>
      <p:tags r:id="rId1"/>
    </p:custDataLst>
    <p:extLst>
      <p:ext uri="{BB962C8B-B14F-4D97-AF65-F5344CB8AC3E}">
        <p14:creationId xmlns:p14="http://schemas.microsoft.com/office/powerpoint/2010/main" val="184993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a:bodyPr>
          <a:lstStyle/>
          <a:p>
            <a:r>
              <a:rPr lang="en-GB" sz="3200" dirty="0" smtClean="0">
                <a:solidFill>
                  <a:schemeClr val="tx2"/>
                </a:solidFill>
                <a:latin typeface="AQA Chevin Pro Light" pitchFamily="34" charset="0"/>
              </a:rPr>
              <a:t>The new A-level specification</a:t>
            </a:r>
            <a:endParaRPr lang="en-GB" sz="3200" dirty="0">
              <a:solidFill>
                <a:schemeClr val="tx2"/>
              </a:solidFill>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7</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5" b="10584"/>
          <a:stretch/>
        </p:blipFill>
        <p:spPr bwMode="auto">
          <a:xfrm>
            <a:off x="-1" y="900000"/>
            <a:ext cx="9174280" cy="54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4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140"/>
            <a:ext cx="8229600" cy="609600"/>
          </a:xfrm>
        </p:spPr>
        <p:txBody>
          <a:bodyPr>
            <a:normAutofit/>
          </a:bodyPr>
          <a:lstStyle/>
          <a:p>
            <a:r>
              <a:rPr lang="en-US" sz="3200" dirty="0">
                <a:solidFill>
                  <a:schemeClr val="tx2"/>
                </a:solidFill>
                <a:latin typeface="AQA Chevin Pro Light" pitchFamily="34" charset="0"/>
              </a:rPr>
              <a:t>A-level: </a:t>
            </a:r>
            <a:r>
              <a:rPr lang="en-US" sz="3200" dirty="0" smtClean="0">
                <a:solidFill>
                  <a:schemeClr val="tx2"/>
                </a:solidFill>
                <a:latin typeface="AQA Chevin Pro Light" pitchFamily="34" charset="0"/>
              </a:rPr>
              <a:t>specification </a:t>
            </a:r>
            <a:r>
              <a:rPr lang="en-US" sz="3200" dirty="0">
                <a:solidFill>
                  <a:schemeClr val="tx2"/>
                </a:solidFill>
                <a:latin typeface="AQA Chevin Pro Light" pitchFamily="34" charset="0"/>
              </a:rPr>
              <a:t>at a </a:t>
            </a:r>
            <a:r>
              <a:rPr lang="en-US" sz="3200" dirty="0" smtClean="0">
                <a:solidFill>
                  <a:schemeClr val="tx2"/>
                </a:solidFill>
                <a:latin typeface="AQA Chevin Pro Light" pitchFamily="34" charset="0"/>
              </a:rPr>
              <a:t>glance</a:t>
            </a:r>
            <a:endParaRPr lang="en-GB" sz="3200" dirty="0">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8</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3" name="Table 2"/>
          <p:cNvGraphicFramePr>
            <a:graphicFrameLocks noGrp="1"/>
          </p:cNvGraphicFramePr>
          <p:nvPr>
            <p:extLst>
              <p:ext uri="{D42A27DB-BD31-4B8C-83A1-F6EECF244321}">
                <p14:modId xmlns:p14="http://schemas.microsoft.com/office/powerpoint/2010/main" val="1736595543"/>
              </p:ext>
            </p:extLst>
          </p:nvPr>
        </p:nvGraphicFramePr>
        <p:xfrm>
          <a:off x="868629" y="1069902"/>
          <a:ext cx="7406743" cy="5023867"/>
        </p:xfrm>
        <a:graphic>
          <a:graphicData uri="http://schemas.openxmlformats.org/drawingml/2006/table">
            <a:tbl>
              <a:tblPr firstRow="1" bandRow="1">
                <a:tableStyleId>{5C22544A-7EE6-4342-B048-85BDC9FD1C3A}</a:tableStyleId>
              </a:tblPr>
              <a:tblGrid>
                <a:gridCol w="2229943"/>
                <a:gridCol w="360000"/>
                <a:gridCol w="2228400"/>
                <a:gridCol w="360000"/>
                <a:gridCol w="2228400"/>
              </a:tblGrid>
              <a:tr h="502138">
                <a:tc>
                  <a:txBody>
                    <a:bodyPr/>
                    <a:lstStyle/>
                    <a:p>
                      <a:r>
                        <a:rPr lang="en-GB" sz="1400" dirty="0" smtClean="0">
                          <a:latin typeface="AQA Chevin Pro Bold" pitchFamily="34" charset="0"/>
                        </a:rPr>
                        <a:t>Paper 1: Telling Stories</a:t>
                      </a:r>
                      <a:endParaRPr lang="en-GB" sz="1400" dirty="0">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51A1"/>
                    </a:solidFill>
                  </a:tcPr>
                </a:tc>
                <a:tc>
                  <a:txBody>
                    <a:bodyPr/>
                    <a:lstStyle/>
                    <a:p>
                      <a:pPr algn="ctr"/>
                      <a:r>
                        <a:rPr lang="en-GB" sz="2400" dirty="0" smtClean="0">
                          <a:solidFill>
                            <a:schemeClr val="tx1">
                              <a:lumMod val="50000"/>
                            </a:schemeClr>
                          </a:solidFill>
                          <a:latin typeface="AQA Chevin Pro Bold" pitchFamily="34" charset="0"/>
                        </a:rPr>
                        <a:t>+</a:t>
                      </a:r>
                      <a:endParaRPr lang="en-GB" sz="2400" dirty="0">
                        <a:solidFill>
                          <a:schemeClr val="tx1">
                            <a:lumMod val="50000"/>
                          </a:schemeClr>
                        </a:solidFill>
                        <a:latin typeface="AQA Chevin Pro Bol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400" dirty="0" smtClean="0">
                          <a:latin typeface="AQA Chevin Pro Bold" pitchFamily="34" charset="0"/>
                        </a:rPr>
                        <a:t>Paper 2: Exploring Conflict</a:t>
                      </a:r>
                      <a:endParaRPr lang="en-GB" sz="1400" dirty="0">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51A1"/>
                    </a:solidFill>
                  </a:tcPr>
                </a:tc>
                <a:tc>
                  <a:txBody>
                    <a:bodyPr/>
                    <a:lstStyle/>
                    <a:p>
                      <a:pPr algn="ctr"/>
                      <a:r>
                        <a:rPr lang="en-GB" sz="2400" dirty="0" smtClean="0">
                          <a:solidFill>
                            <a:schemeClr val="tx1">
                              <a:lumMod val="50000"/>
                            </a:schemeClr>
                          </a:solidFill>
                          <a:latin typeface="AQA Chevin Pro Bold" pitchFamily="34" charset="0"/>
                        </a:rPr>
                        <a:t>+</a:t>
                      </a:r>
                      <a:endParaRPr lang="en-GB" sz="2400" dirty="0">
                        <a:solidFill>
                          <a:schemeClr val="tx1">
                            <a:lumMod val="50000"/>
                          </a:schemeClr>
                        </a:solidFill>
                        <a:latin typeface="AQA Chevin Pro Bol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400" dirty="0" smtClean="0">
                          <a:latin typeface="AQA Chevin Pro Bold" pitchFamily="34" charset="0"/>
                        </a:rPr>
                        <a:t>Non-exam assessment:</a:t>
                      </a:r>
                      <a:r>
                        <a:rPr lang="en-GB" sz="1400" baseline="0" dirty="0" smtClean="0">
                          <a:latin typeface="AQA Chevin Pro Bold" pitchFamily="34" charset="0"/>
                        </a:rPr>
                        <a:t> Making Connections</a:t>
                      </a:r>
                      <a:endParaRPr lang="en-GB" sz="1400" dirty="0">
                        <a:latin typeface="AQA Chevin Pro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51A1"/>
                    </a:solidFill>
                  </a:tcPr>
                </a:tc>
              </a:tr>
              <a:tr h="1122427">
                <a:tc>
                  <a:txBody>
                    <a:bodyPr/>
                    <a:lstStyle/>
                    <a:p>
                      <a:pPr>
                        <a:buFontTx/>
                        <a:buNone/>
                      </a:pPr>
                      <a:r>
                        <a:rPr lang="en-GB" sz="1200" b="1" dirty="0" smtClean="0"/>
                        <a:t>Assessed</a:t>
                      </a:r>
                    </a:p>
                    <a:p>
                      <a:pPr marL="171450" indent="-171450">
                        <a:buClrTx/>
                        <a:buSzPct val="150000"/>
                        <a:buFont typeface="Arial" panose="020B0604020202020204" pitchFamily="34" charset="0"/>
                        <a:buChar char="•"/>
                      </a:pPr>
                      <a:r>
                        <a:rPr lang="en-GB" sz="1200" dirty="0" smtClean="0"/>
                        <a:t>written exam: 3 hours</a:t>
                      </a:r>
                    </a:p>
                    <a:p>
                      <a:pPr marL="171450" indent="-171450">
                        <a:buClrTx/>
                        <a:buSzPct val="150000"/>
                        <a:buFont typeface="Arial" panose="020B0604020202020204" pitchFamily="34" charset="0"/>
                        <a:buChar char="•"/>
                      </a:pPr>
                      <a:r>
                        <a:rPr lang="en-GB" sz="1200" dirty="0" smtClean="0"/>
                        <a:t>100 marks</a:t>
                      </a:r>
                    </a:p>
                    <a:p>
                      <a:pPr marL="171450" indent="-171450">
                        <a:buClrTx/>
                        <a:buSzPct val="150000"/>
                        <a:buFont typeface="Arial" panose="020B0604020202020204" pitchFamily="34" charset="0"/>
                        <a:buChar char="•"/>
                      </a:pPr>
                      <a:r>
                        <a:rPr lang="en-GB" sz="1200" dirty="0" smtClean="0"/>
                        <a:t>40% of A-level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buFontTx/>
                        <a:buNone/>
                      </a:pPr>
                      <a:r>
                        <a:rPr lang="en-GB" sz="1200" b="1" dirty="0" smtClean="0"/>
                        <a:t>Assessed</a:t>
                      </a:r>
                    </a:p>
                    <a:p>
                      <a:pPr marL="171450" indent="-171450">
                        <a:buClrTx/>
                        <a:buSzPct val="150000"/>
                        <a:buFont typeface="Arial" panose="020B0604020202020204" pitchFamily="34" charset="0"/>
                        <a:buChar char="•"/>
                      </a:pPr>
                      <a:r>
                        <a:rPr lang="en-GB" sz="1200" dirty="0" smtClean="0"/>
                        <a:t>written</a:t>
                      </a:r>
                      <a:r>
                        <a:rPr lang="en-GB" sz="1200" baseline="0" dirty="0" smtClean="0"/>
                        <a:t> exam: 2 hours 30 minutes</a:t>
                      </a:r>
                    </a:p>
                    <a:p>
                      <a:pPr marL="171450" indent="-171450">
                        <a:buClrTx/>
                        <a:buSzPct val="150000"/>
                        <a:buFont typeface="Arial" panose="020B0604020202020204" pitchFamily="34" charset="0"/>
                        <a:buChar char="•"/>
                      </a:pPr>
                      <a:r>
                        <a:rPr lang="en-GB" sz="1200" baseline="0" dirty="0" smtClean="0"/>
                        <a:t>100 marks</a:t>
                      </a:r>
                    </a:p>
                    <a:p>
                      <a:pPr marL="171450" indent="-171450">
                        <a:buClrTx/>
                        <a:buSzPct val="150000"/>
                        <a:buFont typeface="Arial" panose="020B0604020202020204" pitchFamily="34" charset="0"/>
                        <a:buChar char="•"/>
                      </a:pPr>
                      <a:r>
                        <a:rPr lang="en-GB" sz="1200" baseline="0" dirty="0" smtClean="0"/>
                        <a:t>40% of A-level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GB" sz="1200" b="1" dirty="0" smtClean="0"/>
                        <a:t>Assessed</a:t>
                      </a:r>
                    </a:p>
                    <a:p>
                      <a:pPr marL="171450" indent="-171450">
                        <a:buClrTx/>
                        <a:buSzPct val="150000"/>
                        <a:buFont typeface="Arial" panose="020B0604020202020204" pitchFamily="34" charset="0"/>
                        <a:buChar char="•"/>
                      </a:pPr>
                      <a:r>
                        <a:rPr lang="en-GB" sz="1200" dirty="0" smtClean="0"/>
                        <a:t>Assessed by teachers</a:t>
                      </a:r>
                    </a:p>
                    <a:p>
                      <a:pPr marL="171450" indent="-171450">
                        <a:buClrTx/>
                        <a:buSzPct val="150000"/>
                        <a:buFont typeface="Arial" panose="020B0604020202020204" pitchFamily="34" charset="0"/>
                        <a:buChar char="•"/>
                      </a:pPr>
                      <a:r>
                        <a:rPr lang="en-GB" sz="1200" dirty="0" smtClean="0"/>
                        <a:t>Moderated by AQA</a:t>
                      </a:r>
                    </a:p>
                    <a:p>
                      <a:pPr marL="171450" indent="-171450">
                        <a:buClrTx/>
                        <a:buSzPct val="150000"/>
                        <a:buFont typeface="Arial" panose="020B0604020202020204" pitchFamily="34" charset="0"/>
                        <a:buChar char="•"/>
                      </a:pPr>
                      <a:r>
                        <a:rPr lang="en-GB" sz="1200" dirty="0" smtClean="0"/>
                        <a:t>50 marks</a:t>
                      </a:r>
                    </a:p>
                    <a:p>
                      <a:pPr marL="171450" indent="-171450">
                        <a:buClrTx/>
                        <a:buSzPct val="150000"/>
                        <a:buFont typeface="Arial" panose="020B0604020202020204" pitchFamily="34" charset="0"/>
                        <a:buChar char="•"/>
                      </a:pPr>
                      <a:r>
                        <a:rPr lang="en-GB" sz="1200" dirty="0" smtClean="0"/>
                        <a:t>20%</a:t>
                      </a:r>
                      <a:r>
                        <a:rPr lang="en-GB" sz="1200" baseline="0" dirty="0" smtClean="0"/>
                        <a:t> of A-level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317552">
                <a:tc>
                  <a:txBody>
                    <a:bodyPr/>
                    <a:lstStyle/>
                    <a:p>
                      <a:pPr>
                        <a:buFontTx/>
                        <a:buNone/>
                      </a:pPr>
                      <a:r>
                        <a:rPr lang="en-GB" sz="1200" b="1" dirty="0" smtClean="0"/>
                        <a:t>Questions</a:t>
                      </a:r>
                    </a:p>
                    <a:p>
                      <a:pPr>
                        <a:buFontTx/>
                        <a:buNone/>
                      </a:pPr>
                      <a:r>
                        <a:rPr lang="en-GB" sz="1200" b="1" dirty="0" smtClean="0"/>
                        <a:t>Section</a:t>
                      </a:r>
                      <a:r>
                        <a:rPr lang="en-GB" sz="1200" b="1" baseline="0" dirty="0" smtClean="0"/>
                        <a:t> A – Remembered Places</a:t>
                      </a:r>
                    </a:p>
                    <a:p>
                      <a:pPr marL="171450" indent="-171450">
                        <a:buClrTx/>
                        <a:buSzPct val="150000"/>
                        <a:buFont typeface="Arial" panose="020B0604020202020204" pitchFamily="34" charset="0"/>
                        <a:buChar char="•"/>
                      </a:pPr>
                      <a:r>
                        <a:rPr lang="en-GB" sz="1200" baseline="0" dirty="0" smtClean="0"/>
                        <a:t>One compulsory question on the</a:t>
                      </a:r>
                      <a:r>
                        <a:rPr lang="en-GB" sz="1200" i="1" baseline="0" dirty="0" smtClean="0"/>
                        <a:t> AQA Anthology: Paris </a:t>
                      </a:r>
                      <a:r>
                        <a:rPr lang="en-GB" sz="1200" baseline="0" dirty="0" smtClean="0"/>
                        <a:t>(40 marks)</a:t>
                      </a:r>
                    </a:p>
                    <a:p>
                      <a:pPr marL="171450" indent="-171450">
                        <a:buClrTx/>
                        <a:buSzPct val="150000"/>
                        <a:buFont typeface="Arial" panose="020B0604020202020204" pitchFamily="34" charset="0"/>
                        <a:buChar char="•"/>
                      </a:pPr>
                      <a:r>
                        <a:rPr lang="en-GB" sz="1200" baseline="0" dirty="0" smtClean="0"/>
                        <a:t>This section is closed book.</a:t>
                      </a:r>
                    </a:p>
                    <a:p>
                      <a:pPr marL="0" indent="0">
                        <a:buFontTx/>
                        <a:buNone/>
                      </a:pPr>
                      <a:r>
                        <a:rPr lang="en-GB" sz="1200" b="1" baseline="0" dirty="0" smtClean="0"/>
                        <a:t>Section B – Imagined Worlds</a:t>
                      </a:r>
                    </a:p>
                    <a:p>
                      <a:pPr marL="171450" indent="-171450">
                        <a:buClrTx/>
                        <a:buSzPct val="150000"/>
                        <a:buFont typeface="Arial" panose="020B0604020202020204" pitchFamily="34" charset="0"/>
                        <a:buChar char="•"/>
                      </a:pPr>
                      <a:r>
                        <a:rPr lang="en-GB" sz="1200" baseline="0" dirty="0" smtClean="0"/>
                        <a:t>One question from a choice of two on prose set text (35 marks)</a:t>
                      </a:r>
                    </a:p>
                    <a:p>
                      <a:pPr marL="171450" indent="-171450">
                        <a:buClrTx/>
                        <a:buSzPct val="150000"/>
                        <a:buFont typeface="Arial" panose="020B0604020202020204" pitchFamily="34" charset="0"/>
                        <a:buChar char="•"/>
                      </a:pPr>
                      <a:r>
                        <a:rPr lang="en-GB" sz="1200" baseline="0" dirty="0" smtClean="0"/>
                        <a:t>This section is open book.</a:t>
                      </a:r>
                    </a:p>
                    <a:p>
                      <a:pPr marL="0" indent="0">
                        <a:buFontTx/>
                        <a:buNone/>
                      </a:pPr>
                      <a:r>
                        <a:rPr lang="en-GB" sz="1200" b="1" baseline="0" dirty="0" smtClean="0"/>
                        <a:t>Section C – Poetic Voices</a:t>
                      </a:r>
                    </a:p>
                    <a:p>
                      <a:pPr marL="171450" indent="-171450">
                        <a:buClrTx/>
                        <a:buSzPct val="150000"/>
                        <a:buFont typeface="Arial" panose="020B0604020202020204" pitchFamily="34" charset="0"/>
                        <a:buChar char="•"/>
                      </a:pPr>
                      <a:r>
                        <a:rPr lang="en-GB" sz="1200" baseline="0" dirty="0" smtClean="0"/>
                        <a:t>One question from a choice of two on poetry set text (25 marks)</a:t>
                      </a:r>
                    </a:p>
                    <a:p>
                      <a:pPr marL="171450" indent="-171450">
                        <a:buClrTx/>
                        <a:buSzPct val="150000"/>
                        <a:buFont typeface="Arial" panose="020B0604020202020204" pitchFamily="34" charset="0"/>
                        <a:buChar char="•"/>
                      </a:pPr>
                      <a:r>
                        <a:rPr lang="en-GB" sz="1200" baseline="0" dirty="0" smtClean="0"/>
                        <a:t>This section is open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buFontTx/>
                        <a:buNone/>
                      </a:pPr>
                      <a:r>
                        <a:rPr lang="en-GB" sz="1200" b="1" dirty="0" smtClean="0"/>
                        <a:t>Questions</a:t>
                      </a:r>
                    </a:p>
                    <a:p>
                      <a:pPr>
                        <a:buFontTx/>
                        <a:buNone/>
                      </a:pPr>
                      <a:r>
                        <a:rPr lang="en-GB" sz="1200" b="1" dirty="0" smtClean="0"/>
                        <a:t>Section A – Writing about Society</a:t>
                      </a:r>
                    </a:p>
                    <a:p>
                      <a:pPr marL="171450" indent="-171450">
                        <a:buClrTx/>
                        <a:buSzPct val="150000"/>
                        <a:buFont typeface="Arial" panose="020B0604020202020204" pitchFamily="34" charset="0"/>
                        <a:buChar char="•"/>
                      </a:pPr>
                      <a:r>
                        <a:rPr lang="en-GB" sz="1200" dirty="0" smtClean="0"/>
                        <a:t>One piece of re-creative writing using set text </a:t>
                      </a:r>
                    </a:p>
                    <a:p>
                      <a:pPr marL="0" indent="0">
                        <a:buClr>
                          <a:srgbClr val="DC7D28"/>
                        </a:buClr>
                        <a:buSzPct val="150000"/>
                        <a:buFontTx/>
                        <a:buNone/>
                      </a:pPr>
                      <a:r>
                        <a:rPr lang="en-GB" sz="1200" dirty="0" smtClean="0"/>
                        <a:t>       (25 marks)</a:t>
                      </a:r>
                    </a:p>
                    <a:p>
                      <a:pPr marL="171450" indent="-171450">
                        <a:buClrTx/>
                        <a:buSzPct val="150000"/>
                        <a:buFont typeface="Arial" panose="020B0604020202020204" pitchFamily="34" charset="0"/>
                        <a:buChar char="•"/>
                      </a:pPr>
                      <a:r>
                        <a:rPr lang="en-GB" sz="1200" dirty="0" smtClean="0"/>
                        <a:t>Critical commentary</a:t>
                      </a:r>
                      <a:r>
                        <a:rPr lang="en-GB" sz="1200" baseline="0" dirty="0" smtClean="0"/>
                        <a:t> </a:t>
                      </a:r>
                    </a:p>
                    <a:p>
                      <a:pPr marL="0" indent="0">
                        <a:buClr>
                          <a:srgbClr val="DC7D28"/>
                        </a:buClr>
                        <a:buSzPct val="150000"/>
                        <a:buFontTx/>
                        <a:buNone/>
                      </a:pPr>
                      <a:r>
                        <a:rPr lang="en-GB" sz="1200" baseline="0" dirty="0" smtClean="0"/>
                        <a:t>       (30 marks)</a:t>
                      </a:r>
                    </a:p>
                    <a:p>
                      <a:pPr marL="171450" indent="-171450">
                        <a:buClrTx/>
                        <a:buSzPct val="150000"/>
                        <a:buFont typeface="Arial" panose="020B0604020202020204" pitchFamily="34" charset="0"/>
                        <a:buChar char="•"/>
                      </a:pPr>
                      <a:r>
                        <a:rPr lang="en-GB" sz="1200" baseline="0" dirty="0" smtClean="0"/>
                        <a:t>This section is open book.</a:t>
                      </a:r>
                    </a:p>
                    <a:p>
                      <a:pPr marL="0" indent="0">
                        <a:buFontTx/>
                        <a:buNone/>
                      </a:pPr>
                      <a:r>
                        <a:rPr lang="en-GB" sz="1200" b="1" baseline="0" dirty="0" smtClean="0"/>
                        <a:t>Section B – Dramatic Encounters</a:t>
                      </a:r>
                    </a:p>
                    <a:p>
                      <a:pPr marL="171450" indent="-171450">
                        <a:buClrTx/>
                        <a:buSzPct val="150000"/>
                        <a:buFont typeface="Arial" panose="020B0604020202020204" pitchFamily="34" charset="0"/>
                        <a:buChar char="•"/>
                      </a:pPr>
                      <a:r>
                        <a:rPr lang="en-GB" sz="1200" baseline="0" dirty="0" smtClean="0"/>
                        <a:t>One question from a choice of two on drama set text (45 marks)</a:t>
                      </a:r>
                    </a:p>
                    <a:p>
                      <a:pPr marL="171450" indent="-171450">
                        <a:buClrTx/>
                        <a:buSzPct val="150000"/>
                        <a:buFont typeface="Arial" panose="020B0604020202020204" pitchFamily="34" charset="0"/>
                        <a:buChar char="•"/>
                      </a:pPr>
                      <a:r>
                        <a:rPr lang="en-GB" sz="1200" baseline="0" dirty="0" smtClean="0"/>
                        <a:t>This section is open book.</a:t>
                      </a:r>
                      <a:endParaRPr lang="en-GB"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GB" sz="1200" b="1" dirty="0" smtClean="0"/>
                        <a:t>Task</a:t>
                      </a:r>
                    </a:p>
                    <a:p>
                      <a:r>
                        <a:rPr lang="en-GB" sz="1200" dirty="0" smtClean="0"/>
                        <a:t>A personal investigation that explores a specific</a:t>
                      </a:r>
                      <a:r>
                        <a:rPr lang="en-GB" sz="1200" baseline="0" dirty="0" smtClean="0"/>
                        <a:t> technique or theme in both literary and non-literary discourse (2,500 -3,000 words).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35770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3200" dirty="0" smtClean="0">
                <a:solidFill>
                  <a:schemeClr val="tx2"/>
                </a:solidFill>
                <a:latin typeface="AQA Chevin Pro Light" pitchFamily="34" charset="0"/>
              </a:rPr>
              <a:t>Assessment objectives </a:t>
            </a:r>
            <a:endParaRPr lang="en-GB" sz="3200" dirty="0">
              <a:latin typeface="AQA Chevin Pro Light" pitchFamily="34" charset="0"/>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9</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3" name="Table 2"/>
          <p:cNvGraphicFramePr>
            <a:graphicFrameLocks noGrp="1"/>
          </p:cNvGraphicFramePr>
          <p:nvPr>
            <p:extLst>
              <p:ext uri="{D42A27DB-BD31-4B8C-83A1-F6EECF244321}">
                <p14:modId xmlns:p14="http://schemas.microsoft.com/office/powerpoint/2010/main" val="464793117"/>
              </p:ext>
            </p:extLst>
          </p:nvPr>
        </p:nvGraphicFramePr>
        <p:xfrm>
          <a:off x="1238250" y="1483865"/>
          <a:ext cx="6838950" cy="4473576"/>
        </p:xfrm>
        <a:graphic>
          <a:graphicData uri="http://schemas.openxmlformats.org/drawingml/2006/table">
            <a:tbl>
              <a:tblPr firstRow="1" bandRow="1">
                <a:tableStyleId>{5C22544A-7EE6-4342-B048-85BDC9FD1C3A}</a:tableStyleId>
              </a:tblPr>
              <a:tblGrid>
                <a:gridCol w="770045"/>
                <a:gridCol w="6068905"/>
              </a:tblGrid>
              <a:tr h="437533">
                <a:tc>
                  <a:txBody>
                    <a:bodyPr/>
                    <a:lstStyle/>
                    <a:p>
                      <a:pPr algn="ctr"/>
                      <a:r>
                        <a:rPr lang="en-GB" dirty="0" smtClean="0"/>
                        <a:t>AO </a:t>
                      </a:r>
                      <a:endParaRPr lang="en-GB" dirty="0"/>
                    </a:p>
                  </a:txBody>
                  <a:tcPr anchor="ctr">
                    <a:solidFill>
                      <a:srgbClr val="6464A0"/>
                    </a:solidFill>
                  </a:tcPr>
                </a:tc>
                <a:tc>
                  <a:txBody>
                    <a:bodyPr/>
                    <a:lstStyle/>
                    <a:p>
                      <a:pPr algn="ctr"/>
                      <a:r>
                        <a:rPr lang="en-GB" dirty="0" smtClean="0"/>
                        <a:t>Description</a:t>
                      </a:r>
                      <a:endParaRPr lang="en-GB" dirty="0"/>
                    </a:p>
                  </a:txBody>
                  <a:tcPr anchor="ctr">
                    <a:solidFill>
                      <a:srgbClr val="6464A0"/>
                    </a:solidFill>
                  </a:tcPr>
                </a:tc>
              </a:tr>
              <a:tr h="1163765">
                <a:tc>
                  <a:txBody>
                    <a:bodyPr/>
                    <a:lstStyle/>
                    <a:p>
                      <a:pPr algn="ctr"/>
                      <a:r>
                        <a:rPr lang="en-GB" dirty="0" smtClean="0"/>
                        <a:t>AO1</a:t>
                      </a:r>
                      <a:endParaRPr lang="en-GB" dirty="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Apply concepts and methods from integrated linguistic and literary study as appropriate, using associated terminology and coherent written expression</a:t>
                      </a:r>
                      <a:endParaRPr lang="en-GB" b="0" i="0" dirty="0" smtClean="0"/>
                    </a:p>
                  </a:txBody>
                  <a:tcPr anchor="ctr">
                    <a:solidFill>
                      <a:srgbClr val="6464A0">
                        <a:alpha val="25000"/>
                      </a:srgbClr>
                    </a:solidFill>
                  </a:tcPr>
                </a:tc>
              </a:tr>
              <a:tr h="648579">
                <a:tc>
                  <a:txBody>
                    <a:bodyPr/>
                    <a:lstStyle/>
                    <a:p>
                      <a:pPr algn="ctr"/>
                      <a:r>
                        <a:rPr lang="en-GB" dirty="0" smtClean="0"/>
                        <a:t>AO2</a:t>
                      </a:r>
                      <a:endParaRPr lang="en-GB" dirty="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Analyse ways in which meanings are shaped in texts</a:t>
                      </a:r>
                      <a:endParaRPr lang="en-GB" b="0" i="0" dirty="0" smtClean="0"/>
                    </a:p>
                  </a:txBody>
                  <a:tcPr anchor="ctr">
                    <a:solidFill>
                      <a:srgbClr val="6464A0">
                        <a:alpha val="25000"/>
                      </a:srgbClr>
                    </a:solidFill>
                  </a:tcPr>
                </a:tc>
              </a:tr>
              <a:tr h="926541">
                <a:tc>
                  <a:txBody>
                    <a:bodyPr/>
                    <a:lstStyle/>
                    <a:p>
                      <a:pPr algn="ctr"/>
                      <a:r>
                        <a:rPr lang="en-GB" dirty="0" smtClean="0"/>
                        <a:t>AO3</a:t>
                      </a:r>
                      <a:endParaRPr lang="en-GB" dirty="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Demonstrate understanding of the significance and influence of the contexts in which texts are produced and received</a:t>
                      </a:r>
                      <a:endParaRPr lang="en-GB" b="0" i="0" dirty="0" smtClean="0"/>
                    </a:p>
                  </a:txBody>
                  <a:tcPr anchor="ctr">
                    <a:solidFill>
                      <a:srgbClr val="6464A0">
                        <a:alpha val="25000"/>
                      </a:srgbClr>
                    </a:solidFill>
                  </a:tcPr>
                </a:tc>
              </a:tr>
              <a:tr h="648579">
                <a:tc>
                  <a:txBody>
                    <a:bodyPr/>
                    <a:lstStyle/>
                    <a:p>
                      <a:pPr algn="ctr"/>
                      <a:r>
                        <a:rPr lang="en-GB" dirty="0" smtClean="0"/>
                        <a:t>AO4</a:t>
                      </a:r>
                      <a:endParaRPr lang="en-GB" dirty="0"/>
                    </a:p>
                  </a:txBody>
                  <a:tcPr anchor="ctr">
                    <a:solidFill>
                      <a:srgbClr val="6464A0">
                        <a:alpha val="25000"/>
                      </a:srgbClr>
                    </a:solidFill>
                  </a:tcPr>
                </a:tc>
                <a:tc>
                  <a:txBody>
                    <a:bodyPr/>
                    <a:lstStyle/>
                    <a:p>
                      <a:r>
                        <a:rPr lang="en-GB" sz="1800" b="0" i="0" kern="1200" dirty="0" smtClean="0">
                          <a:solidFill>
                            <a:schemeClr val="dk1"/>
                          </a:solidFill>
                          <a:effectLst/>
                          <a:latin typeface="+mn-lt"/>
                          <a:ea typeface="+mn-ea"/>
                          <a:cs typeface="+mn-cs"/>
                        </a:rPr>
                        <a:t>Explore connections across texts, informed by linguistic and literary concepts and methods</a:t>
                      </a:r>
                      <a:endParaRPr lang="en-GB" sz="1800" b="0" i="0" kern="1200" dirty="0">
                        <a:solidFill>
                          <a:schemeClr val="dk1"/>
                        </a:solidFill>
                        <a:effectLst/>
                        <a:latin typeface="+mn-lt"/>
                        <a:ea typeface="+mn-ea"/>
                        <a:cs typeface="+mn-cs"/>
                      </a:endParaRPr>
                    </a:p>
                  </a:txBody>
                  <a:tcPr anchor="ctr">
                    <a:solidFill>
                      <a:srgbClr val="6464A0">
                        <a:alpha val="25000"/>
                      </a:srgbClr>
                    </a:solidFill>
                  </a:tcPr>
                </a:tc>
              </a:tr>
              <a:tr h="648579">
                <a:tc>
                  <a:txBody>
                    <a:bodyPr/>
                    <a:lstStyle/>
                    <a:p>
                      <a:pPr algn="ctr"/>
                      <a:r>
                        <a:rPr lang="en-GB" dirty="0" smtClean="0"/>
                        <a:t>AO5</a:t>
                      </a:r>
                      <a:endParaRPr lang="en-GB" dirty="0"/>
                    </a:p>
                  </a:txBody>
                  <a:tcPr anchor="ctr">
                    <a:solidFill>
                      <a:srgbClr val="6464A0">
                        <a:alpha val="25000"/>
                      </a:srgbClr>
                    </a:solidFill>
                  </a:tcPr>
                </a:tc>
                <a:tc>
                  <a:txBody>
                    <a:bodyPr/>
                    <a:lstStyle/>
                    <a:p>
                      <a:r>
                        <a:rPr lang="en-GB" sz="1800" b="0" i="0" kern="1200" dirty="0" smtClean="0">
                          <a:solidFill>
                            <a:schemeClr val="dk1"/>
                          </a:solidFill>
                          <a:effectLst/>
                          <a:latin typeface="+mn-lt"/>
                          <a:ea typeface="+mn-ea"/>
                          <a:cs typeface="+mn-cs"/>
                        </a:rPr>
                        <a:t>Demonstrate expertise and creativity in the use of English to communicate in different ways</a:t>
                      </a:r>
                      <a:endParaRPr lang="en-GB" sz="1800" b="0" i="0" kern="1200" dirty="0">
                        <a:solidFill>
                          <a:schemeClr val="dk1"/>
                        </a:solidFill>
                        <a:effectLst/>
                        <a:latin typeface="+mn-lt"/>
                        <a:ea typeface="+mn-ea"/>
                        <a:cs typeface="+mn-cs"/>
                      </a:endParaRPr>
                    </a:p>
                  </a:txBody>
                  <a:tcPr anchor="ctr">
                    <a:solidFill>
                      <a:srgbClr val="6464A0">
                        <a:alpha val="25000"/>
                      </a:srgbClr>
                    </a:solidFill>
                  </a:tcPr>
                </a:tc>
              </a:tr>
            </a:tbl>
          </a:graphicData>
        </a:graphic>
      </p:graphicFrame>
    </p:spTree>
    <p:custDataLst>
      <p:tags r:id="rId1"/>
    </p:custDataLst>
    <p:extLst>
      <p:ext uri="{BB962C8B-B14F-4D97-AF65-F5344CB8AC3E}">
        <p14:creationId xmlns:p14="http://schemas.microsoft.com/office/powerpoint/2010/main" val="1146821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55983136-b0ff-4387-93c0-fbee5235ff29"/>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3eb304f6-1fdb-4c0b-b357-17b0d3a48ec8"/>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9dc9ed89-849f-4fdb-9da4-e3a24f67c8ec"/>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9dc9ed89-849f-4fdb-9da4-e3a24f67c8ec"/>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fd7fa2ef-e9ea-414d-b0f6-2ce6df2f8e53"/>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e0f68bf-1ca6-4333-8679-410e63f97f59"/>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55983136-b0ff-4387-93c0-fbee5235ff29"/>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3eb304f6-1fdb-4c0b-b357-17b0d3a48ec8"/>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3eb304f6-1fdb-4c0b-b357-17b0d3a48ec8"/>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abe9601-b8e8-45b3-ac8c-0063105ca38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62f9ef51-a9bf-44dc-8296-82683c3ec81e"/>
</p:tagLst>
</file>

<file path=ppt/theme/theme1.xml><?xml version="1.0" encoding="utf-8"?>
<a:theme xmlns:a="http://schemas.openxmlformats.org/drawingml/2006/main" name="Theme1">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ppt177E.tmp</Template>
  <TotalTime>4150</TotalTime>
  <Words>3742</Words>
  <Application>Microsoft Office PowerPoint</Application>
  <PresentationFormat>On-screen Show (4:3)</PresentationFormat>
  <Paragraphs>780</Paragraphs>
  <Slides>56</Slides>
  <Notes>47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Theme1</vt:lpstr>
      <vt:lpstr>English Language and Literature Preparing to teach the new AS/A-level</vt:lpstr>
      <vt:lpstr>Contents</vt:lpstr>
      <vt:lpstr>AS/A-level English Language and Literature</vt:lpstr>
      <vt:lpstr>AS/A-level English Language and Literature</vt:lpstr>
      <vt:lpstr>The new AS specification</vt:lpstr>
      <vt:lpstr>AS: specification at a glance </vt:lpstr>
      <vt:lpstr>The new A-level specification</vt:lpstr>
      <vt:lpstr>A-level: specification at a glance</vt:lpstr>
      <vt:lpstr>Assessment objectives </vt:lpstr>
      <vt:lpstr>Imagined Worlds</vt:lpstr>
      <vt:lpstr>Imagined Worlds</vt:lpstr>
      <vt:lpstr>Imagined Worlds: skills </vt:lpstr>
      <vt:lpstr>Imagined Worlds: text choices</vt:lpstr>
      <vt:lpstr>Imagined Worlds: key terms and concepts  </vt:lpstr>
      <vt:lpstr>Imagined Worlds: exam questions</vt:lpstr>
      <vt:lpstr>Poetic Voices</vt:lpstr>
      <vt:lpstr>Poetic Voices</vt:lpstr>
      <vt:lpstr>Poetic Voices: text choices</vt:lpstr>
      <vt:lpstr>Poetic Voices: key terms and concepts  </vt:lpstr>
      <vt:lpstr>Poetic Voices: exam questions</vt:lpstr>
      <vt:lpstr>Poetic Voices: A-level exam questions</vt:lpstr>
      <vt:lpstr>Remembered Places</vt:lpstr>
      <vt:lpstr>Remembered Places </vt:lpstr>
      <vt:lpstr>Remembered Places: AQA Anthology: Paris </vt:lpstr>
      <vt:lpstr>Remembered Places: key terms and concepts  </vt:lpstr>
      <vt:lpstr>Remembered Places: analytical questions</vt:lpstr>
      <vt:lpstr>Remembered Places: re-creative writing  (AS only) </vt:lpstr>
      <vt:lpstr>Remembered Places: AS re-creative writing task</vt:lpstr>
      <vt:lpstr>Remembered Places: AS re-creative commentary task</vt:lpstr>
      <vt:lpstr>Co-teaching AS and A-level</vt:lpstr>
      <vt:lpstr>Designing schemes of work for co-teachability</vt:lpstr>
      <vt:lpstr>Implications for co-teachability </vt:lpstr>
      <vt:lpstr>A-level Paper 2: Exploring Conflict</vt:lpstr>
      <vt:lpstr>A-level: specification at a glance (Component 2) </vt:lpstr>
      <vt:lpstr>Writing about Society</vt:lpstr>
      <vt:lpstr>Writing about Society: text choices</vt:lpstr>
      <vt:lpstr>Writing about Society: key terms and concepts  </vt:lpstr>
      <vt:lpstr>A-level: content for Paper 2 Section A</vt:lpstr>
      <vt:lpstr>Writing about Society: exam questions</vt:lpstr>
      <vt:lpstr>A-level: content for Paper 2 Section A</vt:lpstr>
      <vt:lpstr>Dramatic Encounters</vt:lpstr>
      <vt:lpstr>Dramatic Encounters: skills </vt:lpstr>
      <vt:lpstr>Dramatic Encounters: text choices</vt:lpstr>
      <vt:lpstr>Dramatic Encounters: key terms and concepts  </vt:lpstr>
      <vt:lpstr>Dramatic Encounters: exam questions</vt:lpstr>
      <vt:lpstr>A-level NEA: Making Connections </vt:lpstr>
      <vt:lpstr>A-level: how will NEA be assessed? </vt:lpstr>
      <vt:lpstr>Making Connections</vt:lpstr>
      <vt:lpstr>NEA: possible options</vt:lpstr>
      <vt:lpstr>AQA support and resourcing 1</vt:lpstr>
      <vt:lpstr>Support and resources for AS and A-level  English Language and Literature </vt:lpstr>
      <vt:lpstr>AQA ongoing support and resources: textbook</vt:lpstr>
      <vt:lpstr>AQA-approved textbooks</vt:lpstr>
      <vt:lpstr>Other specification-dedicated resources:</vt:lpstr>
      <vt:lpstr>Contact points for more information and guidance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2014-08-18T15:52:59Z</cp:lastPrinted>
  <dcterms:created xsi:type="dcterms:W3CDTF">2013-02-07T15:48:28Z</dcterms:created>
  <dcterms:modified xsi:type="dcterms:W3CDTF">2017-10-05T16:13:05Z</dcterms:modified>
</cp:coreProperties>
</file>