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1.xml" ContentType="application/vnd.openxmlformats-officedocument.presentationml.tags+xml"/>
  <Override PartName="/ppt/notesSlides/notesSlide6.xml" ContentType="application/vnd.openxmlformats-officedocument.presentationml.notesSlide+xml"/>
  <Override PartName="/ppt/tags/tag2.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tags/tag3.xml" ContentType="application/vnd.openxmlformats-officedocument.presentationml.tags+xml"/>
  <Override PartName="/ppt/notesSlides/notesSlide32.xml" ContentType="application/vnd.openxmlformats-officedocument.presentationml.notesSlide+xml"/>
  <Override PartName="/ppt/tags/tag4.xml" ContentType="application/vnd.openxmlformats-officedocument.presentationml.tags+xml"/>
  <Override PartName="/ppt/notesSlides/notesSlide33.xml" ContentType="application/vnd.openxmlformats-officedocument.presentationml.notesSlide+xml"/>
  <Override PartName="/ppt/tags/tag5.xml" ContentType="application/vnd.openxmlformats-officedocument.presentationml.tags+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tags/tag6.xml" ContentType="application/vnd.openxmlformats-officedocument.presentationml.tags+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4"/>
  </p:notesMasterIdLst>
  <p:handoutMasterIdLst>
    <p:handoutMasterId r:id="rId65"/>
  </p:handoutMasterIdLst>
  <p:sldIdLst>
    <p:sldId id="263" r:id="rId2"/>
    <p:sldId id="405" r:id="rId3"/>
    <p:sldId id="452" r:id="rId4"/>
    <p:sldId id="344" r:id="rId5"/>
    <p:sldId id="408" r:id="rId6"/>
    <p:sldId id="416" r:id="rId7"/>
    <p:sldId id="346" r:id="rId8"/>
    <p:sldId id="351" r:id="rId9"/>
    <p:sldId id="364" r:id="rId10"/>
    <p:sldId id="417" r:id="rId11"/>
    <p:sldId id="453" r:id="rId12"/>
    <p:sldId id="418" r:id="rId13"/>
    <p:sldId id="454" r:id="rId14"/>
    <p:sldId id="365" r:id="rId15"/>
    <p:sldId id="437" r:id="rId16"/>
    <p:sldId id="372" r:id="rId17"/>
    <p:sldId id="366" r:id="rId18"/>
    <p:sldId id="411" r:id="rId19"/>
    <p:sldId id="455" r:id="rId20"/>
    <p:sldId id="456" r:id="rId21"/>
    <p:sldId id="457" r:id="rId22"/>
    <p:sldId id="458" r:id="rId23"/>
    <p:sldId id="370" r:id="rId24"/>
    <p:sldId id="413" r:id="rId25"/>
    <p:sldId id="460" r:id="rId26"/>
    <p:sldId id="461" r:id="rId27"/>
    <p:sldId id="374" r:id="rId28"/>
    <p:sldId id="415" r:id="rId29"/>
    <p:sldId id="376" r:id="rId30"/>
    <p:sldId id="463" r:id="rId31"/>
    <p:sldId id="465" r:id="rId32"/>
    <p:sldId id="421" r:id="rId33"/>
    <p:sldId id="438" r:id="rId34"/>
    <p:sldId id="378" r:id="rId35"/>
    <p:sldId id="379" r:id="rId36"/>
    <p:sldId id="429" r:id="rId37"/>
    <p:sldId id="447" r:id="rId38"/>
    <p:sldId id="299" r:id="rId39"/>
    <p:sldId id="407" r:id="rId40"/>
    <p:sldId id="439" r:id="rId41"/>
    <p:sldId id="432" r:id="rId42"/>
    <p:sldId id="384" r:id="rId43"/>
    <p:sldId id="385" r:id="rId44"/>
    <p:sldId id="433" r:id="rId45"/>
    <p:sldId id="446" r:id="rId46"/>
    <p:sldId id="445" r:id="rId47"/>
    <p:sldId id="466" r:id="rId48"/>
    <p:sldId id="389" r:id="rId49"/>
    <p:sldId id="434" r:id="rId50"/>
    <p:sldId id="390" r:id="rId51"/>
    <p:sldId id="391" r:id="rId52"/>
    <p:sldId id="440" r:id="rId53"/>
    <p:sldId id="441" r:id="rId54"/>
    <p:sldId id="393" r:id="rId55"/>
    <p:sldId id="394" r:id="rId56"/>
    <p:sldId id="443" r:id="rId57"/>
    <p:sldId id="400" r:id="rId58"/>
    <p:sldId id="448" r:id="rId59"/>
    <p:sldId id="444" r:id="rId60"/>
    <p:sldId id="450" r:id="rId61"/>
    <p:sldId id="403" r:id="rId62"/>
    <p:sldId id="404" r:id="rId63"/>
  </p:sldIdLst>
  <p:sldSz cx="9144000" cy="6858000" type="screen4x3"/>
  <p:notesSz cx="6805613" cy="9944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4B4B"/>
    <a:srgbClr val="C8194B"/>
    <a:srgbClr val="412878"/>
    <a:srgbClr val="3273AF"/>
    <a:srgbClr val="4B9646"/>
    <a:srgbClr val="325F78"/>
    <a:srgbClr val="783C2D"/>
    <a:srgbClr val="DC7D28"/>
    <a:srgbClr val="6464A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46" autoAdjust="0"/>
    <p:restoredTop sz="85571" autoAdjust="0"/>
  </p:normalViewPr>
  <p:slideViewPr>
    <p:cSldViewPr snapToGrid="0" snapToObjects="1" showGuides="1">
      <p:cViewPr>
        <p:scale>
          <a:sx n="90" d="100"/>
          <a:sy n="90" d="100"/>
        </p:scale>
        <p:origin x="-72" y="-540"/>
      </p:cViewPr>
      <p:guideLst>
        <p:guide orient="horz" pos="2160"/>
        <p:guide pos="2878"/>
      </p:guideLst>
    </p:cSldViewPr>
  </p:slideViewPr>
  <p:notesTextViewPr>
    <p:cViewPr>
      <p:scale>
        <a:sx n="100" d="100"/>
        <a:sy n="100" d="100"/>
      </p:scale>
      <p:origin x="0" y="0"/>
    </p:cViewPr>
  </p:notesTextViewPr>
  <p:sorterViewPr>
    <p:cViewPr>
      <p:scale>
        <a:sx n="100" d="100"/>
        <a:sy n="100" d="100"/>
      </p:scale>
      <p:origin x="0" y="6878"/>
    </p:cViewPr>
  </p:sorterViewPr>
  <p:notesViewPr>
    <p:cSldViewPr snapToGrid="0" snapToObjects="1">
      <p:cViewPr varScale="1">
        <p:scale>
          <a:sx n="76" d="100"/>
          <a:sy n="76" d="100"/>
        </p:scale>
        <p:origin x="-2244" y="-96"/>
      </p:cViewPr>
      <p:guideLst>
        <p:guide orient="horz" pos="3132"/>
        <p:guide pos="2143"/>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4887225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7205"/>
          </a:xfrm>
          <a:prstGeom prst="rect">
            <a:avLst/>
          </a:prstGeom>
        </p:spPr>
        <p:txBody>
          <a:bodyPr vert="horz" lIns="92272" tIns="46136" rIns="92272" bIns="46136" rtlCol="0"/>
          <a:lstStyle>
            <a:lvl1pPr algn="l">
              <a:defRPr sz="1200"/>
            </a:lvl1pPr>
          </a:lstStyle>
          <a:p>
            <a:endParaRPr lang="en-US" dirty="0"/>
          </a:p>
        </p:txBody>
      </p:sp>
      <p:sp>
        <p:nvSpPr>
          <p:cNvPr id="3" name="Date Placeholder 2"/>
          <p:cNvSpPr>
            <a:spLocks noGrp="1"/>
          </p:cNvSpPr>
          <p:nvPr>
            <p:ph type="dt" idx="1"/>
          </p:nvPr>
        </p:nvSpPr>
        <p:spPr>
          <a:xfrm>
            <a:off x="3854939" y="0"/>
            <a:ext cx="2949099" cy="497205"/>
          </a:xfrm>
          <a:prstGeom prst="rect">
            <a:avLst/>
          </a:prstGeom>
        </p:spPr>
        <p:txBody>
          <a:bodyPr vert="horz" lIns="92272" tIns="46136" rIns="92272" bIns="46136" rtlCol="0"/>
          <a:lstStyle>
            <a:lvl1pPr algn="r">
              <a:defRPr sz="1200"/>
            </a:lvl1pPr>
          </a:lstStyle>
          <a:p>
            <a:fld id="{538A8347-8DF1-B348-8F41-6E1345D82D34}" type="datetimeFigureOut">
              <a:rPr lang="en-US" smtClean="0"/>
              <a:pPr/>
              <a:t>10/3/2017</a:t>
            </a:fld>
            <a:endParaRPr lang="en-US" dirty="0"/>
          </a:p>
        </p:txBody>
      </p:sp>
      <p:sp>
        <p:nvSpPr>
          <p:cNvPr id="4" name="Slide Image Placeholder 3"/>
          <p:cNvSpPr>
            <a:spLocks noGrp="1" noRot="1" noChangeAspect="1"/>
          </p:cNvSpPr>
          <p:nvPr>
            <p:ph type="sldImg" idx="2"/>
          </p:nvPr>
        </p:nvSpPr>
        <p:spPr>
          <a:xfrm>
            <a:off x="917575" y="746125"/>
            <a:ext cx="4970463" cy="3727450"/>
          </a:xfrm>
          <a:prstGeom prst="rect">
            <a:avLst/>
          </a:prstGeom>
          <a:noFill/>
          <a:ln w="12700">
            <a:solidFill>
              <a:prstClr val="black"/>
            </a:solidFill>
          </a:ln>
        </p:spPr>
        <p:txBody>
          <a:bodyPr vert="horz" lIns="92272" tIns="46136" rIns="92272" bIns="46136" rtlCol="0" anchor="ctr"/>
          <a:lstStyle/>
          <a:p>
            <a:endParaRPr lang="en-US" dirty="0"/>
          </a:p>
        </p:txBody>
      </p:sp>
      <p:sp>
        <p:nvSpPr>
          <p:cNvPr id="5" name="Notes Placeholder 4"/>
          <p:cNvSpPr>
            <a:spLocks noGrp="1"/>
          </p:cNvSpPr>
          <p:nvPr>
            <p:ph type="body" sz="quarter" idx="3"/>
          </p:nvPr>
        </p:nvSpPr>
        <p:spPr>
          <a:xfrm>
            <a:off x="680562" y="4723448"/>
            <a:ext cx="5444490" cy="4474845"/>
          </a:xfrm>
          <a:prstGeom prst="rect">
            <a:avLst/>
          </a:prstGeom>
        </p:spPr>
        <p:txBody>
          <a:bodyPr vert="horz" lIns="92272" tIns="46136" rIns="92272" bIns="4613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45170"/>
            <a:ext cx="2949099" cy="497205"/>
          </a:xfrm>
          <a:prstGeom prst="rect">
            <a:avLst/>
          </a:prstGeom>
        </p:spPr>
        <p:txBody>
          <a:bodyPr vert="horz" lIns="92272" tIns="46136" rIns="92272" bIns="4613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4939" y="9445170"/>
            <a:ext cx="2949099" cy="497205"/>
          </a:xfrm>
          <a:prstGeom prst="rect">
            <a:avLst/>
          </a:prstGeom>
        </p:spPr>
        <p:txBody>
          <a:bodyPr vert="horz" lIns="92272" tIns="46136" rIns="92272" bIns="46136" rtlCol="0" anchor="b"/>
          <a:lstStyle>
            <a:lvl1pPr algn="r">
              <a:defRPr sz="1200"/>
            </a:lvl1pPr>
          </a:lstStyle>
          <a:p>
            <a:fld id="{D3A5C70C-4F3D-A24C-BE6B-90E4410CB343}" type="slidenum">
              <a:rPr lang="en-US" smtClean="0"/>
              <a:pPr/>
              <a:t>‹#›</a:t>
            </a:fld>
            <a:endParaRPr lang="en-US" dirty="0"/>
          </a:p>
        </p:txBody>
      </p:sp>
    </p:spTree>
    <p:extLst>
      <p:ext uri="{BB962C8B-B14F-4D97-AF65-F5344CB8AC3E}">
        <p14:creationId xmlns:p14="http://schemas.microsoft.com/office/powerpoint/2010/main" val="326084599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3A5C70C-4F3D-A24C-BE6B-90E4410CB343}" type="slidenum">
              <a:rPr lang="en-US" smtClean="0"/>
              <a:pPr/>
              <a:t>2</a:t>
            </a:fld>
            <a:endParaRPr lang="en-US" dirty="0"/>
          </a:p>
        </p:txBody>
      </p:sp>
    </p:spTree>
    <p:extLst>
      <p:ext uri="{BB962C8B-B14F-4D97-AF65-F5344CB8AC3E}">
        <p14:creationId xmlns:p14="http://schemas.microsoft.com/office/powerpoint/2010/main" val="37491334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9163" y="747713"/>
            <a:ext cx="4967287" cy="3725862"/>
          </a:xfrm>
        </p:spPr>
      </p:sp>
      <p:sp>
        <p:nvSpPr>
          <p:cNvPr id="3" name="Notes Placeholder 2"/>
          <p:cNvSpPr>
            <a:spLocks noGrp="1"/>
          </p:cNvSpPr>
          <p:nvPr>
            <p:ph type="body" idx="1"/>
          </p:nvPr>
        </p:nvSpPr>
        <p:spPr/>
        <p:txBody>
          <a:bodyPr>
            <a:normAutofit/>
          </a:bodyPr>
          <a:lstStyle/>
          <a:p>
            <a:endParaRPr lang="en-GB" dirty="0" smtClean="0"/>
          </a:p>
        </p:txBody>
      </p:sp>
      <p:sp>
        <p:nvSpPr>
          <p:cNvPr id="4" name="Slide Number Placeholder 3"/>
          <p:cNvSpPr>
            <a:spLocks noGrp="1"/>
          </p:cNvSpPr>
          <p:nvPr>
            <p:ph type="sldNum" sz="quarter" idx="10"/>
          </p:nvPr>
        </p:nvSpPr>
        <p:spPr/>
        <p:txBody>
          <a:bodyPr/>
          <a:lstStyle/>
          <a:p>
            <a:fld id="{0E2A0676-299B-498F-8086-134F79B94B6C}" type="slidenum">
              <a:rPr lang="en-GB" smtClean="0"/>
              <a:pPr/>
              <a:t>17</a:t>
            </a:fld>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9163" y="747713"/>
            <a:ext cx="4967287" cy="3725862"/>
          </a:xfrm>
        </p:spPr>
      </p:sp>
      <p:sp>
        <p:nvSpPr>
          <p:cNvPr id="3" name="Notes Placeholder 2"/>
          <p:cNvSpPr>
            <a:spLocks noGrp="1"/>
          </p:cNvSpPr>
          <p:nvPr>
            <p:ph type="body" idx="1"/>
          </p:nvPr>
        </p:nvSpPr>
        <p:spPr/>
        <p:txBody>
          <a:bodyPr>
            <a:normAutofit/>
          </a:bodyPr>
          <a:lstStyle/>
          <a:p>
            <a:endParaRPr lang="en-GB" dirty="0" smtClean="0"/>
          </a:p>
        </p:txBody>
      </p:sp>
      <p:sp>
        <p:nvSpPr>
          <p:cNvPr id="4" name="Slide Number Placeholder 3"/>
          <p:cNvSpPr>
            <a:spLocks noGrp="1"/>
          </p:cNvSpPr>
          <p:nvPr>
            <p:ph type="sldNum" sz="quarter" idx="10"/>
          </p:nvPr>
        </p:nvSpPr>
        <p:spPr/>
        <p:txBody>
          <a:bodyPr/>
          <a:lstStyle/>
          <a:p>
            <a:fld id="{0E2A0676-299B-498F-8086-134F79B94B6C}" type="slidenum">
              <a:rPr lang="en-GB" smtClean="0"/>
              <a:pPr/>
              <a:t>18</a:t>
            </a:fld>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3A5C70C-4F3D-A24C-BE6B-90E4410CB343}" type="slidenum">
              <a:rPr lang="en-US" smtClean="0"/>
              <a:pPr/>
              <a:t>19</a:t>
            </a:fld>
            <a:endParaRPr lang="en-US" dirty="0"/>
          </a:p>
        </p:txBody>
      </p:sp>
    </p:spTree>
    <p:extLst>
      <p:ext uri="{BB962C8B-B14F-4D97-AF65-F5344CB8AC3E}">
        <p14:creationId xmlns:p14="http://schemas.microsoft.com/office/powerpoint/2010/main" val="13988603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3A5C70C-4F3D-A24C-BE6B-90E4410CB343}" type="slidenum">
              <a:rPr lang="en-US" smtClean="0"/>
              <a:pPr/>
              <a:t>20</a:t>
            </a:fld>
            <a:endParaRPr lang="en-US" dirty="0"/>
          </a:p>
        </p:txBody>
      </p:sp>
    </p:spTree>
    <p:extLst>
      <p:ext uri="{BB962C8B-B14F-4D97-AF65-F5344CB8AC3E}">
        <p14:creationId xmlns:p14="http://schemas.microsoft.com/office/powerpoint/2010/main" val="13988603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3A5C70C-4F3D-A24C-BE6B-90E4410CB343}" type="slidenum">
              <a:rPr lang="en-US" smtClean="0"/>
              <a:pPr/>
              <a:t>21</a:t>
            </a:fld>
            <a:endParaRPr lang="en-US" dirty="0"/>
          </a:p>
        </p:txBody>
      </p:sp>
    </p:spTree>
    <p:extLst>
      <p:ext uri="{BB962C8B-B14F-4D97-AF65-F5344CB8AC3E}">
        <p14:creationId xmlns:p14="http://schemas.microsoft.com/office/powerpoint/2010/main" val="13988603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3A5C70C-4F3D-A24C-BE6B-90E4410CB343}" type="slidenum">
              <a:rPr lang="en-US" smtClean="0"/>
              <a:pPr/>
              <a:t>22</a:t>
            </a:fld>
            <a:endParaRPr lang="en-US" dirty="0"/>
          </a:p>
        </p:txBody>
      </p:sp>
    </p:spTree>
    <p:extLst>
      <p:ext uri="{BB962C8B-B14F-4D97-AF65-F5344CB8AC3E}">
        <p14:creationId xmlns:p14="http://schemas.microsoft.com/office/powerpoint/2010/main" val="13988603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9163" y="747713"/>
            <a:ext cx="4967287" cy="3725862"/>
          </a:xfrm>
        </p:spPr>
      </p:sp>
      <p:sp>
        <p:nvSpPr>
          <p:cNvPr id="3" name="Notes Placeholder 2"/>
          <p:cNvSpPr>
            <a:spLocks noGrp="1"/>
          </p:cNvSpPr>
          <p:nvPr>
            <p:ph type="body" idx="1"/>
          </p:nvPr>
        </p:nvSpPr>
        <p:spPr/>
        <p:txBody>
          <a:bodyPr>
            <a:normAutofit/>
          </a:bodyPr>
          <a:lstStyle/>
          <a:p>
            <a:pPr defTabSz="441753">
              <a:defRPr/>
            </a:pPr>
            <a:endParaRPr lang="en-GB" baseline="0" dirty="0" smtClean="0"/>
          </a:p>
        </p:txBody>
      </p:sp>
      <p:sp>
        <p:nvSpPr>
          <p:cNvPr id="4" name="Slide Number Placeholder 3"/>
          <p:cNvSpPr>
            <a:spLocks noGrp="1"/>
          </p:cNvSpPr>
          <p:nvPr>
            <p:ph type="sldNum" sz="quarter" idx="10"/>
          </p:nvPr>
        </p:nvSpPr>
        <p:spPr/>
        <p:txBody>
          <a:bodyPr/>
          <a:lstStyle/>
          <a:p>
            <a:fld id="{0E2A0676-299B-498F-8086-134F79B94B6C}" type="slidenum">
              <a:rPr lang="en-GB" smtClean="0"/>
              <a:pPr/>
              <a:t>24</a:t>
            </a:fld>
            <a:endParaRPr lang="en-GB"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3A5C70C-4F3D-A24C-BE6B-90E4410CB343}" type="slidenum">
              <a:rPr lang="en-US" smtClean="0"/>
              <a:pPr/>
              <a:t>25</a:t>
            </a:fld>
            <a:endParaRPr lang="en-US" dirty="0"/>
          </a:p>
        </p:txBody>
      </p:sp>
    </p:spTree>
    <p:extLst>
      <p:ext uri="{BB962C8B-B14F-4D97-AF65-F5344CB8AC3E}">
        <p14:creationId xmlns:p14="http://schemas.microsoft.com/office/powerpoint/2010/main" val="13988603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3A5C70C-4F3D-A24C-BE6B-90E4410CB343}" type="slidenum">
              <a:rPr lang="en-US" smtClean="0"/>
              <a:pPr/>
              <a:t>26</a:t>
            </a:fld>
            <a:endParaRPr lang="en-US" dirty="0"/>
          </a:p>
        </p:txBody>
      </p:sp>
    </p:spTree>
    <p:extLst>
      <p:ext uri="{BB962C8B-B14F-4D97-AF65-F5344CB8AC3E}">
        <p14:creationId xmlns:p14="http://schemas.microsoft.com/office/powerpoint/2010/main" val="13988603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3A5C70C-4F3D-A24C-BE6B-90E4410CB343}" type="slidenum">
              <a:rPr lang="en-US" smtClean="0"/>
              <a:pPr/>
              <a:t>27</a:t>
            </a:fld>
            <a:endParaRPr lang="en-US" dirty="0"/>
          </a:p>
        </p:txBody>
      </p:sp>
    </p:spTree>
    <p:extLst>
      <p:ext uri="{BB962C8B-B14F-4D97-AF65-F5344CB8AC3E}">
        <p14:creationId xmlns:p14="http://schemas.microsoft.com/office/powerpoint/2010/main" val="1798252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9163" y="747713"/>
            <a:ext cx="4967287" cy="3725862"/>
          </a:xfrm>
        </p:spPr>
      </p:sp>
      <p:sp>
        <p:nvSpPr>
          <p:cNvPr id="3" name="Notes Placeholder 2"/>
          <p:cNvSpPr>
            <a:spLocks noGrp="1"/>
          </p:cNvSpPr>
          <p:nvPr>
            <p:ph type="body" idx="1"/>
          </p:nvPr>
        </p:nvSpPr>
        <p:spPr/>
        <p:txBody>
          <a:bodyPr>
            <a:normAutofit/>
          </a:bodyPr>
          <a:lstStyle/>
          <a:p>
            <a:endParaRPr lang="en-GB" baseline="0" dirty="0" smtClean="0"/>
          </a:p>
        </p:txBody>
      </p:sp>
      <p:sp>
        <p:nvSpPr>
          <p:cNvPr id="4" name="Slide Number Placeholder 3"/>
          <p:cNvSpPr>
            <a:spLocks noGrp="1"/>
          </p:cNvSpPr>
          <p:nvPr>
            <p:ph type="sldNum" sz="quarter" idx="10"/>
          </p:nvPr>
        </p:nvSpPr>
        <p:spPr/>
        <p:txBody>
          <a:bodyPr/>
          <a:lstStyle/>
          <a:p>
            <a:fld id="{0E2A0676-299B-498F-8086-134F79B94B6C}" type="slidenum">
              <a:rPr lang="en-GB" smtClean="0"/>
              <a:pPr/>
              <a:t>5</a:t>
            </a:fld>
            <a:endParaRPr lang="en-GB"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9163" y="747713"/>
            <a:ext cx="4967287" cy="3725862"/>
          </a:xfrm>
        </p:spPr>
      </p:sp>
      <p:sp>
        <p:nvSpPr>
          <p:cNvPr id="3" name="Notes Placeholder 2"/>
          <p:cNvSpPr>
            <a:spLocks noGrp="1"/>
          </p:cNvSpPr>
          <p:nvPr>
            <p:ph type="body" idx="1"/>
          </p:nvPr>
        </p:nvSpPr>
        <p:spPr/>
        <p:txBody>
          <a:bodyPr>
            <a:normAutofit/>
          </a:bodyPr>
          <a:lstStyle/>
          <a:p>
            <a:endParaRPr lang="en-GB" baseline="0" dirty="0" smtClean="0"/>
          </a:p>
        </p:txBody>
      </p:sp>
      <p:sp>
        <p:nvSpPr>
          <p:cNvPr id="4" name="Slide Number Placeholder 3"/>
          <p:cNvSpPr>
            <a:spLocks noGrp="1"/>
          </p:cNvSpPr>
          <p:nvPr>
            <p:ph type="sldNum" sz="quarter" idx="10"/>
          </p:nvPr>
        </p:nvSpPr>
        <p:spPr/>
        <p:txBody>
          <a:bodyPr/>
          <a:lstStyle/>
          <a:p>
            <a:fld id="{0E2A0676-299B-498F-8086-134F79B94B6C}" type="slidenum">
              <a:rPr lang="en-GB" smtClean="0"/>
              <a:pPr/>
              <a:t>28</a:t>
            </a:fld>
            <a:endParaRPr lang="en-GB"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3A5C70C-4F3D-A24C-BE6B-90E4410CB343}" type="slidenum">
              <a:rPr lang="en-US" smtClean="0"/>
              <a:pPr/>
              <a:t>30</a:t>
            </a:fld>
            <a:endParaRPr lang="en-US" dirty="0"/>
          </a:p>
        </p:txBody>
      </p:sp>
    </p:spTree>
    <p:extLst>
      <p:ext uri="{BB962C8B-B14F-4D97-AF65-F5344CB8AC3E}">
        <p14:creationId xmlns:p14="http://schemas.microsoft.com/office/powerpoint/2010/main" val="13988603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3A5C70C-4F3D-A24C-BE6B-90E4410CB343}" type="slidenum">
              <a:rPr lang="en-US" smtClean="0"/>
              <a:pPr/>
              <a:t>31</a:t>
            </a:fld>
            <a:endParaRPr lang="en-US" dirty="0"/>
          </a:p>
        </p:txBody>
      </p:sp>
    </p:spTree>
    <p:extLst>
      <p:ext uri="{BB962C8B-B14F-4D97-AF65-F5344CB8AC3E}">
        <p14:creationId xmlns:p14="http://schemas.microsoft.com/office/powerpoint/2010/main" val="13988603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9163" y="747713"/>
            <a:ext cx="4967287" cy="3725862"/>
          </a:xfrm>
        </p:spPr>
      </p:sp>
      <p:sp>
        <p:nvSpPr>
          <p:cNvPr id="3" name="Notes Placeholder 2"/>
          <p:cNvSpPr>
            <a:spLocks noGrp="1"/>
          </p:cNvSpPr>
          <p:nvPr>
            <p:ph type="body" idx="1"/>
          </p:nvPr>
        </p:nvSpPr>
        <p:spPr/>
        <p:txBody>
          <a:bodyPr>
            <a:normAutofit/>
          </a:bodyPr>
          <a:lstStyle/>
          <a:p>
            <a:endParaRPr lang="en-GB" dirty="0" smtClean="0"/>
          </a:p>
        </p:txBody>
      </p:sp>
      <p:sp>
        <p:nvSpPr>
          <p:cNvPr id="4" name="Slide Number Placeholder 3"/>
          <p:cNvSpPr>
            <a:spLocks noGrp="1"/>
          </p:cNvSpPr>
          <p:nvPr>
            <p:ph type="sldNum" sz="quarter" idx="10"/>
          </p:nvPr>
        </p:nvSpPr>
        <p:spPr/>
        <p:txBody>
          <a:bodyPr/>
          <a:lstStyle/>
          <a:p>
            <a:fld id="{0E2A0676-299B-498F-8086-134F79B94B6C}" type="slidenum">
              <a:rPr lang="en-GB" smtClean="0"/>
              <a:pPr/>
              <a:t>42</a:t>
            </a:fld>
            <a:endParaRPr lang="en-GB"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9163" y="747713"/>
            <a:ext cx="4967287" cy="3725862"/>
          </a:xfrm>
        </p:spPr>
      </p:sp>
      <p:sp>
        <p:nvSpPr>
          <p:cNvPr id="3" name="Notes Placeholder 2"/>
          <p:cNvSpPr>
            <a:spLocks noGrp="1"/>
          </p:cNvSpPr>
          <p:nvPr>
            <p:ph type="body" idx="1"/>
          </p:nvPr>
        </p:nvSpPr>
        <p:spPr/>
        <p:txBody>
          <a:bodyPr>
            <a:normAutofit/>
          </a:bodyPr>
          <a:lstStyle/>
          <a:p>
            <a:endParaRPr lang="en-GB" dirty="0" smtClean="0"/>
          </a:p>
        </p:txBody>
      </p:sp>
      <p:sp>
        <p:nvSpPr>
          <p:cNvPr id="4" name="Slide Number Placeholder 3"/>
          <p:cNvSpPr>
            <a:spLocks noGrp="1"/>
          </p:cNvSpPr>
          <p:nvPr>
            <p:ph type="sldNum" sz="quarter" idx="10"/>
          </p:nvPr>
        </p:nvSpPr>
        <p:spPr/>
        <p:txBody>
          <a:bodyPr/>
          <a:lstStyle/>
          <a:p>
            <a:fld id="{0E2A0676-299B-498F-8086-134F79B94B6C}" type="slidenum">
              <a:rPr lang="en-GB" smtClean="0"/>
              <a:pPr/>
              <a:t>43</a:t>
            </a:fld>
            <a:endParaRPr lang="en-GB"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9163" y="747713"/>
            <a:ext cx="4967287" cy="3725862"/>
          </a:xfrm>
        </p:spPr>
      </p:sp>
      <p:sp>
        <p:nvSpPr>
          <p:cNvPr id="3" name="Notes Placeholder 2"/>
          <p:cNvSpPr>
            <a:spLocks noGrp="1"/>
          </p:cNvSpPr>
          <p:nvPr>
            <p:ph type="body" idx="1"/>
          </p:nvPr>
        </p:nvSpPr>
        <p:spPr/>
        <p:txBody>
          <a:bodyPr>
            <a:normAutofit/>
          </a:bodyPr>
          <a:lstStyle/>
          <a:p>
            <a:endParaRPr lang="en-GB" dirty="0" smtClean="0"/>
          </a:p>
        </p:txBody>
      </p:sp>
      <p:sp>
        <p:nvSpPr>
          <p:cNvPr id="4" name="Slide Number Placeholder 3"/>
          <p:cNvSpPr>
            <a:spLocks noGrp="1"/>
          </p:cNvSpPr>
          <p:nvPr>
            <p:ph type="sldNum" sz="quarter" idx="10"/>
          </p:nvPr>
        </p:nvSpPr>
        <p:spPr/>
        <p:txBody>
          <a:bodyPr/>
          <a:lstStyle/>
          <a:p>
            <a:fld id="{0E2A0676-299B-498F-8086-134F79B94B6C}" type="slidenum">
              <a:rPr lang="en-GB" smtClean="0"/>
              <a:pPr/>
              <a:t>44</a:t>
            </a:fld>
            <a:endParaRPr lang="en-GB"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3A5C70C-4F3D-A24C-BE6B-90E4410CB343}" type="slidenum">
              <a:rPr lang="en-US" smtClean="0"/>
              <a:pPr/>
              <a:t>46</a:t>
            </a:fld>
            <a:endParaRPr lang="en-US" dirty="0"/>
          </a:p>
        </p:txBody>
      </p:sp>
    </p:spTree>
    <p:extLst>
      <p:ext uri="{BB962C8B-B14F-4D97-AF65-F5344CB8AC3E}">
        <p14:creationId xmlns:p14="http://schemas.microsoft.com/office/powerpoint/2010/main" val="13988603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3A5C70C-4F3D-A24C-BE6B-90E4410CB343}" type="slidenum">
              <a:rPr lang="en-US" smtClean="0"/>
              <a:pPr/>
              <a:t>47</a:t>
            </a:fld>
            <a:endParaRPr lang="en-US" dirty="0"/>
          </a:p>
        </p:txBody>
      </p:sp>
    </p:spTree>
    <p:extLst>
      <p:ext uri="{BB962C8B-B14F-4D97-AF65-F5344CB8AC3E}">
        <p14:creationId xmlns:p14="http://schemas.microsoft.com/office/powerpoint/2010/main" val="13988603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3A5C70C-4F3D-A24C-BE6B-90E4410CB343}" type="slidenum">
              <a:rPr lang="en-US" smtClean="0"/>
              <a:pPr/>
              <a:t>48</a:t>
            </a:fld>
            <a:endParaRPr lang="en-US" dirty="0"/>
          </a:p>
        </p:txBody>
      </p:sp>
    </p:spTree>
    <p:extLst>
      <p:ext uri="{BB962C8B-B14F-4D97-AF65-F5344CB8AC3E}">
        <p14:creationId xmlns:p14="http://schemas.microsoft.com/office/powerpoint/2010/main" val="36728932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3A5C70C-4F3D-A24C-BE6B-90E4410CB343}" type="slidenum">
              <a:rPr lang="en-US" smtClean="0"/>
              <a:pPr/>
              <a:t>49</a:t>
            </a:fld>
            <a:endParaRPr lang="en-US" dirty="0"/>
          </a:p>
        </p:txBody>
      </p:sp>
    </p:spTree>
    <p:extLst>
      <p:ext uri="{BB962C8B-B14F-4D97-AF65-F5344CB8AC3E}">
        <p14:creationId xmlns:p14="http://schemas.microsoft.com/office/powerpoint/2010/main" val="3672893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9163" y="747713"/>
            <a:ext cx="4967287" cy="3725862"/>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E2A0676-299B-498F-8086-134F79B94B6C}" type="slidenum">
              <a:rPr lang="en-GB" smtClean="0"/>
              <a:pPr/>
              <a:t>6</a:t>
            </a:fld>
            <a:endParaRPr lang="en-GB"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3A5C70C-4F3D-A24C-BE6B-90E4410CB343}" type="slidenum">
              <a:rPr lang="en-US" smtClean="0"/>
              <a:pPr/>
              <a:t>53</a:t>
            </a:fld>
            <a:endParaRPr lang="en-US" dirty="0"/>
          </a:p>
        </p:txBody>
      </p:sp>
    </p:spTree>
    <p:extLst>
      <p:ext uri="{BB962C8B-B14F-4D97-AF65-F5344CB8AC3E}">
        <p14:creationId xmlns:p14="http://schemas.microsoft.com/office/powerpoint/2010/main" val="21395252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9163" y="747713"/>
            <a:ext cx="4967287" cy="3725862"/>
          </a:xfrm>
        </p:spPr>
      </p:sp>
      <p:sp>
        <p:nvSpPr>
          <p:cNvPr id="3" name="Notes Placeholder 2"/>
          <p:cNvSpPr>
            <a:spLocks noGrp="1"/>
          </p:cNvSpPr>
          <p:nvPr>
            <p:ph type="body" idx="1"/>
          </p:nvPr>
        </p:nvSpPr>
        <p:spPr/>
        <p:txBody>
          <a:bodyPr>
            <a:normAutofit/>
          </a:bodyPr>
          <a:lstStyle/>
          <a:p>
            <a:endParaRPr lang="en-GB" dirty="0" smtClean="0"/>
          </a:p>
        </p:txBody>
      </p:sp>
      <p:sp>
        <p:nvSpPr>
          <p:cNvPr id="4" name="Slide Number Placeholder 3"/>
          <p:cNvSpPr>
            <a:spLocks noGrp="1"/>
          </p:cNvSpPr>
          <p:nvPr>
            <p:ph type="sldNum" sz="quarter" idx="10"/>
          </p:nvPr>
        </p:nvSpPr>
        <p:spPr/>
        <p:txBody>
          <a:bodyPr/>
          <a:lstStyle/>
          <a:p>
            <a:fld id="{0E2A0676-299B-498F-8086-134F79B94B6C}" type="slidenum">
              <a:rPr lang="en-GB" smtClean="0"/>
              <a:pPr/>
              <a:t>54</a:t>
            </a:fld>
            <a:endParaRPr lang="en-GB"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E2A0676-299B-498F-8086-134F79B94B6C}" type="slidenum">
              <a:rPr lang="en-GB" smtClean="0"/>
              <a:pPr/>
              <a:t>57</a:t>
            </a:fld>
            <a:endParaRPr lang="en-GB"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smtClean="0"/>
          </a:p>
        </p:txBody>
      </p:sp>
      <p:sp>
        <p:nvSpPr>
          <p:cNvPr id="4" name="Slide Number Placeholder 3"/>
          <p:cNvSpPr>
            <a:spLocks noGrp="1"/>
          </p:cNvSpPr>
          <p:nvPr>
            <p:ph type="sldNum" sz="quarter" idx="10"/>
          </p:nvPr>
        </p:nvSpPr>
        <p:spPr/>
        <p:txBody>
          <a:bodyPr/>
          <a:lstStyle/>
          <a:p>
            <a:fld id="{0E2A0676-299B-498F-8086-134F79B94B6C}" type="slidenum">
              <a:rPr lang="en-GB" smtClean="0"/>
              <a:pPr/>
              <a:t>58</a:t>
            </a:fld>
            <a:endParaRPr lang="en-GB"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9163" y="747713"/>
            <a:ext cx="4967287" cy="3725862"/>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E2A0676-299B-498F-8086-134F79B94B6C}" type="slidenum">
              <a:rPr lang="en-GB" smtClean="0"/>
              <a:pPr/>
              <a:t>59</a:t>
            </a:fld>
            <a:endParaRPr lang="en-GB"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3A5C70C-4F3D-A24C-BE6B-90E4410CB343}" type="slidenum">
              <a:rPr lang="en-US" smtClean="0"/>
              <a:pPr/>
              <a:t>60</a:t>
            </a:fld>
            <a:endParaRPr lang="en-US" dirty="0"/>
          </a:p>
        </p:txBody>
      </p:sp>
    </p:spTree>
    <p:extLst>
      <p:ext uri="{BB962C8B-B14F-4D97-AF65-F5344CB8AC3E}">
        <p14:creationId xmlns:p14="http://schemas.microsoft.com/office/powerpoint/2010/main" val="187875108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smtClean="0"/>
          </a:p>
        </p:txBody>
      </p:sp>
      <p:sp>
        <p:nvSpPr>
          <p:cNvPr id="4" name="Slide Number Placeholder 3"/>
          <p:cNvSpPr>
            <a:spLocks noGrp="1"/>
          </p:cNvSpPr>
          <p:nvPr>
            <p:ph type="sldNum" sz="quarter" idx="10"/>
          </p:nvPr>
        </p:nvSpPr>
        <p:spPr/>
        <p:txBody>
          <a:bodyPr/>
          <a:lstStyle/>
          <a:p>
            <a:fld id="{0E2A0676-299B-498F-8086-134F79B94B6C}" type="slidenum">
              <a:rPr lang="en-GB" smtClean="0"/>
              <a:pPr/>
              <a:t>61</a:t>
            </a:fld>
            <a:endParaRPr lang="en-GB"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D3A5C70C-4F3D-A24C-BE6B-90E4410CB343}" type="slidenum">
              <a:rPr lang="en-US" smtClean="0"/>
              <a:pPr/>
              <a:t>62</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D3A5C70C-4F3D-A24C-BE6B-90E4410CB343}" type="slidenum">
              <a:rPr lang="en-US" smtClean="0"/>
              <a:pPr/>
              <a:t>7</a:t>
            </a:fld>
            <a:endParaRPr lang="en-US" dirty="0"/>
          </a:p>
        </p:txBody>
      </p:sp>
    </p:spTree>
    <p:extLst>
      <p:ext uri="{BB962C8B-B14F-4D97-AF65-F5344CB8AC3E}">
        <p14:creationId xmlns:p14="http://schemas.microsoft.com/office/powerpoint/2010/main" val="4202600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3A5C70C-4F3D-A24C-BE6B-90E4410CB343}" type="slidenum">
              <a:rPr lang="en-US" smtClean="0"/>
              <a:pPr/>
              <a:t>8</a:t>
            </a:fld>
            <a:endParaRPr lang="en-US" dirty="0"/>
          </a:p>
        </p:txBody>
      </p:sp>
    </p:spTree>
    <p:extLst>
      <p:ext uri="{BB962C8B-B14F-4D97-AF65-F5344CB8AC3E}">
        <p14:creationId xmlns:p14="http://schemas.microsoft.com/office/powerpoint/2010/main" val="3193411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9163" y="747713"/>
            <a:ext cx="4967287" cy="3725862"/>
          </a:xfrm>
        </p:spPr>
      </p:sp>
      <p:sp>
        <p:nvSpPr>
          <p:cNvPr id="3" name="Notes Placeholder 2"/>
          <p:cNvSpPr>
            <a:spLocks noGrp="1"/>
          </p:cNvSpPr>
          <p:nvPr>
            <p:ph type="body" idx="1"/>
          </p:nvPr>
        </p:nvSpPr>
        <p:spPr/>
        <p:txBody>
          <a:bodyPr>
            <a:normAutofit/>
          </a:bodyPr>
          <a:lstStyle/>
          <a:p>
            <a:endParaRPr lang="en-GB" baseline="0" dirty="0" smtClean="0"/>
          </a:p>
        </p:txBody>
      </p:sp>
      <p:sp>
        <p:nvSpPr>
          <p:cNvPr id="4" name="Slide Number Placeholder 3"/>
          <p:cNvSpPr>
            <a:spLocks noGrp="1"/>
          </p:cNvSpPr>
          <p:nvPr>
            <p:ph type="sldNum" sz="quarter" idx="10"/>
          </p:nvPr>
        </p:nvSpPr>
        <p:spPr/>
        <p:txBody>
          <a:bodyPr/>
          <a:lstStyle/>
          <a:p>
            <a:fld id="{0E2A0676-299B-498F-8086-134F79B94B6C}" type="slidenum">
              <a:rPr lang="en-GB" smtClean="0"/>
              <a:pPr/>
              <a:t>9</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9163" y="747713"/>
            <a:ext cx="4967287" cy="3725862"/>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E2A0676-299B-498F-8086-134F79B94B6C}" type="slidenum">
              <a:rPr lang="en-GB" smtClean="0"/>
              <a:pPr/>
              <a:t>14</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3A5C70C-4F3D-A24C-BE6B-90E4410CB343}" type="slidenum">
              <a:rPr lang="en-US" smtClean="0"/>
              <a:pPr/>
              <a:t>15</a:t>
            </a:fld>
            <a:endParaRPr lang="en-US" dirty="0"/>
          </a:p>
        </p:txBody>
      </p:sp>
    </p:spTree>
    <p:extLst>
      <p:ext uri="{BB962C8B-B14F-4D97-AF65-F5344CB8AC3E}">
        <p14:creationId xmlns:p14="http://schemas.microsoft.com/office/powerpoint/2010/main" val="20871951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3A5C70C-4F3D-A24C-BE6B-90E4410CB343}" type="slidenum">
              <a:rPr lang="en-US" smtClean="0"/>
              <a:pPr/>
              <a:t>16</a:t>
            </a:fld>
            <a:endParaRPr lang="en-US" dirty="0"/>
          </a:p>
        </p:txBody>
      </p:sp>
    </p:spTree>
    <p:extLst>
      <p:ext uri="{BB962C8B-B14F-4D97-AF65-F5344CB8AC3E}">
        <p14:creationId xmlns:p14="http://schemas.microsoft.com/office/powerpoint/2010/main" val="42928239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Rectangle 11"/>
          <p:cNvSpPr/>
          <p:nvPr userDrawn="1"/>
        </p:nvSpPr>
        <p:spPr>
          <a:xfrm>
            <a:off x="4153" y="6246646"/>
            <a:ext cx="8796168" cy="16573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0" y="892053"/>
            <a:ext cx="8796168" cy="16573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540000" y="1303334"/>
            <a:ext cx="4114551" cy="968675"/>
          </a:xfrm>
        </p:spPr>
        <p:txBody>
          <a:bodyPr lIns="0" tIns="0" rIns="0" bIns="0" anchor="t" anchorCtr="0">
            <a:noAutofit/>
          </a:bodyPr>
          <a:lstStyle>
            <a:lvl1pPr algn="l">
              <a:lnSpc>
                <a:spcPts val="3800"/>
              </a:lnSpc>
              <a:defRPr sz="3600" baseline="0">
                <a:solidFill>
                  <a:schemeClr val="tx2"/>
                </a:solidFill>
                <a:latin typeface="AQA Chevin Pro Light"/>
              </a:defRPr>
            </a:lvl1pPr>
          </a:lstStyle>
          <a:p>
            <a:r>
              <a:rPr lang="en-US" dirty="0" smtClean="0"/>
              <a:t>Presentation</a:t>
            </a:r>
            <a:br>
              <a:rPr lang="en-US" dirty="0" smtClean="0"/>
            </a:br>
            <a:r>
              <a:rPr lang="en-US" dirty="0" smtClean="0"/>
              <a:t>title</a:t>
            </a:r>
            <a:endParaRPr lang="en-US" dirty="0"/>
          </a:p>
        </p:txBody>
      </p:sp>
      <p:sp>
        <p:nvSpPr>
          <p:cNvPr id="3" name="Subtitle 2"/>
          <p:cNvSpPr>
            <a:spLocks noGrp="1"/>
          </p:cNvSpPr>
          <p:nvPr>
            <p:ph type="subTitle" idx="1" hasCustomPrompt="1"/>
          </p:nvPr>
        </p:nvSpPr>
        <p:spPr>
          <a:xfrm>
            <a:off x="540000" y="2611489"/>
            <a:ext cx="4114551" cy="378312"/>
          </a:xfrm>
        </p:spPr>
        <p:txBody>
          <a:bodyPr lIns="0" tIns="0" rIns="0" bIns="0">
            <a:noAutofit/>
          </a:bodyPr>
          <a:lstStyle>
            <a:lvl1pPr marL="0" indent="0" algn="l">
              <a:lnSpc>
                <a:spcPts val="2600"/>
              </a:lnSpc>
              <a:buNone/>
              <a:defRPr sz="2400" b="0" i="0">
                <a:solidFill>
                  <a:schemeClr val="tx2"/>
                </a:solidFill>
                <a:latin typeface="AQA Chevin Pro Light"/>
                <a:cs typeface="AQA Chevin Pro 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Presented by</a:t>
            </a:r>
            <a:br>
              <a:rPr lang="en-US" dirty="0" smtClean="0"/>
            </a:br>
            <a:endParaRPr lang="en-US" dirty="0" smtClean="0"/>
          </a:p>
        </p:txBody>
      </p:sp>
      <p:sp>
        <p:nvSpPr>
          <p:cNvPr id="5" name="Footer Placeholder 4"/>
          <p:cNvSpPr>
            <a:spLocks noGrp="1"/>
          </p:cNvSpPr>
          <p:nvPr>
            <p:ph type="ftr" sz="quarter" idx="11"/>
          </p:nvPr>
        </p:nvSpPr>
        <p:spPr>
          <a:xfrm>
            <a:off x="1976439" y="6458400"/>
            <a:ext cx="2678112" cy="241300"/>
          </a:xfrm>
        </p:spPr>
        <p:txBody>
          <a:bodyPr lIns="0" tIns="0" rIns="0" bIns="0" anchor="t" anchorCtr="0"/>
          <a:lstStyle>
            <a:lvl1pPr algn="r">
              <a:lnSpc>
                <a:spcPts val="1000"/>
              </a:lnSpc>
              <a:defRPr sz="800">
                <a:solidFill>
                  <a:schemeClr val="tx1"/>
                </a:solidFill>
              </a:defRPr>
            </a:lvl1pPr>
          </a:lstStyle>
          <a:p>
            <a:r>
              <a:rPr lang="en-US" dirty="0" smtClean="0"/>
              <a:t>Copyright © AQA and its licensors. All rights reserved.</a:t>
            </a:r>
            <a:endParaRPr lang="en-US" dirty="0"/>
          </a:p>
        </p:txBody>
      </p:sp>
      <p:cxnSp>
        <p:nvCxnSpPr>
          <p:cNvPr id="10" name="Straight Connector 9"/>
          <p:cNvCxnSpPr/>
          <p:nvPr userDrawn="1"/>
        </p:nvCxnSpPr>
        <p:spPr>
          <a:xfrm>
            <a:off x="0" y="1191693"/>
            <a:ext cx="4645025" cy="0"/>
          </a:xfrm>
          <a:prstGeom prst="line">
            <a:avLst/>
          </a:prstGeom>
          <a:ln w="762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a:off x="0" y="2433050"/>
            <a:ext cx="4645025" cy="0"/>
          </a:xfrm>
          <a:prstGeom prst="line">
            <a:avLst/>
          </a:prstGeom>
          <a:ln w="381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userDrawn="1"/>
        </p:nvCxnSpPr>
        <p:spPr>
          <a:xfrm>
            <a:off x="0" y="6356350"/>
            <a:ext cx="8585200" cy="0"/>
          </a:xfrm>
          <a:prstGeom prst="line">
            <a:avLst/>
          </a:prstGeom>
          <a:ln w="7620" cap="rnd">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6" name="Rectangle 5"/>
          <p:cNvSpPr/>
          <p:nvPr userDrawn="1"/>
        </p:nvSpPr>
        <p:spPr>
          <a:xfrm>
            <a:off x="7825042" y="6455753"/>
            <a:ext cx="971126" cy="40224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Content Placeholder 10"/>
          <p:cNvSpPr>
            <a:spLocks noGrp="1"/>
          </p:cNvSpPr>
          <p:nvPr>
            <p:ph sz="quarter" idx="12" hasCustomPrompt="1"/>
          </p:nvPr>
        </p:nvSpPr>
        <p:spPr>
          <a:xfrm>
            <a:off x="539750" y="3058062"/>
            <a:ext cx="4114801" cy="338138"/>
          </a:xfrm>
        </p:spPr>
        <p:txBody>
          <a:bodyPr rIns="0"/>
          <a:lstStyle>
            <a:lvl1pPr marL="0" indent="0">
              <a:lnSpc>
                <a:spcPts val="2600"/>
              </a:lnSpc>
              <a:buFontTx/>
              <a:buNone/>
              <a:defRPr sz="2400" b="0" i="0">
                <a:solidFill>
                  <a:schemeClr val="tx2"/>
                </a:solidFill>
                <a:latin typeface="AQA Chevin Pro Light"/>
                <a:cs typeface="AQA Chevin Pro Light"/>
              </a:defRPr>
            </a:lvl1pPr>
          </a:lstStyle>
          <a:p>
            <a:pPr lvl="0"/>
            <a:r>
              <a:rPr lang="en-US" dirty="0" smtClean="0"/>
              <a:t>Date &lt;</a:t>
            </a:r>
            <a:r>
              <a:rPr lang="en-US" dirty="0" err="1" smtClean="0"/>
              <a:t>dd</a:t>
            </a:r>
            <a:r>
              <a:rPr lang="en-US" dirty="0" smtClean="0"/>
              <a:t>/mm/</a:t>
            </a:r>
            <a:r>
              <a:rPr lang="en-US" dirty="0" err="1" smtClean="0"/>
              <a:t>yyyy</a:t>
            </a:r>
            <a:r>
              <a:rPr lang="en-US" dirty="0" smtClean="0"/>
              <a:t>&gt;</a:t>
            </a:r>
            <a:endParaRPr lang="en-US" dirty="0"/>
          </a:p>
        </p:txBody>
      </p:sp>
      <p:sp>
        <p:nvSpPr>
          <p:cNvPr id="16" name="Date Placeholder 3"/>
          <p:cNvSpPr>
            <a:spLocks noGrp="1"/>
          </p:cNvSpPr>
          <p:nvPr>
            <p:ph type="dt" sz="half" idx="13"/>
          </p:nvPr>
        </p:nvSpPr>
        <p:spPr>
          <a:xfrm>
            <a:off x="540000" y="6458400"/>
            <a:ext cx="1339600" cy="365125"/>
          </a:xfrm>
        </p:spPr>
        <p:txBody>
          <a:bodyPr/>
          <a:lstStyle/>
          <a:p>
            <a:fld id="{6A353860-7278-40E8-BC00-4F6823A79C7E}" type="datetime1">
              <a:rPr lang="en-US" smtClean="0"/>
              <a:t>10/3/2017</a:t>
            </a:fld>
            <a:endParaRPr lang="en-US" dirty="0"/>
          </a:p>
        </p:txBody>
      </p:sp>
      <p:pic>
        <p:nvPicPr>
          <p:cNvPr id="7" name="Picture 6" descr="AQA_New_logo_no_strapline_RGB_1.5cm_deep.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9750" y="278675"/>
            <a:ext cx="1618488" cy="557784"/>
          </a:xfrm>
          <a:prstGeom prst="rect">
            <a:avLst/>
          </a:prstGeom>
        </p:spPr>
      </p:pic>
    </p:spTree>
    <p:extLst>
      <p:ext uri="{BB962C8B-B14F-4D97-AF65-F5344CB8AC3E}">
        <p14:creationId xmlns:p14="http://schemas.microsoft.com/office/powerpoint/2010/main" val="97520756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 title Dark Orange">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dirty="0" smtClean="0"/>
              <a:t>Section title</a:t>
            </a:r>
            <a:endParaRPr lang="en-US" dirty="0"/>
          </a:p>
        </p:txBody>
      </p:sp>
      <p:sp>
        <p:nvSpPr>
          <p:cNvPr id="3" name="Date Placeholder 2"/>
          <p:cNvSpPr>
            <a:spLocks noGrp="1"/>
          </p:cNvSpPr>
          <p:nvPr>
            <p:ph type="dt" sz="half" idx="10"/>
          </p:nvPr>
        </p:nvSpPr>
        <p:spPr>
          <a:xfrm>
            <a:off x="540000" y="6459079"/>
            <a:ext cx="1239373" cy="365125"/>
          </a:xfrm>
          <a:prstGeom prst="rect">
            <a:avLst/>
          </a:prstGeom>
        </p:spPr>
        <p:txBody>
          <a:bodyPr lIns="0" tIns="0" rIns="0" bIns="0"/>
          <a:lstStyle>
            <a:lvl1pPr>
              <a:lnSpc>
                <a:spcPts val="1000"/>
              </a:lnSpc>
              <a:defRPr sz="800">
                <a:solidFill>
                  <a:schemeClr val="tx1"/>
                </a:solidFill>
              </a:defRPr>
            </a:lvl1pPr>
          </a:lstStyle>
          <a:p>
            <a:fld id="{76842992-409C-4021-B36C-B29C45BAD1A2}" type="datetime1">
              <a:rPr lang="en-US" smtClean="0"/>
              <a:t>10/3/2017</a:t>
            </a:fld>
            <a:endParaRPr lang="en-US" dirty="0"/>
          </a:p>
        </p:txBody>
      </p:sp>
      <p:sp>
        <p:nvSpPr>
          <p:cNvPr id="4" name="Footer Placeholder 3"/>
          <p:cNvSpPr>
            <a:spLocks noGrp="1"/>
          </p:cNvSpPr>
          <p:nvPr>
            <p:ph type="ftr" sz="quarter" idx="11"/>
          </p:nvPr>
        </p:nvSpPr>
        <p:spPr/>
        <p:txBody>
          <a:bodyPr/>
          <a:lstStyle>
            <a:lvl1pPr>
              <a:lnSpc>
                <a:spcPts val="1000"/>
              </a:lnSpc>
              <a:defRPr>
                <a:solidFill>
                  <a:schemeClr val="tx1"/>
                </a:solidFill>
              </a:defRPr>
            </a:lvl1pPr>
          </a:lstStyle>
          <a:p>
            <a:r>
              <a:rPr lang="en-US" dirty="0" smtClean="0"/>
              <a:t>Copyright © AQA and its licensors. All rights reserved.</a:t>
            </a:r>
            <a:endParaRPr lang="en-US" dirty="0"/>
          </a:p>
        </p:txBody>
      </p:sp>
      <p:sp>
        <p:nvSpPr>
          <p:cNvPr id="12"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7845425" y="6459079"/>
            <a:ext cx="768350" cy="306846"/>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AQA_New_logo_20mm_no_strapline_WHITEOUT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Tree>
    <p:extLst>
      <p:ext uri="{BB962C8B-B14F-4D97-AF65-F5344CB8AC3E}">
        <p14:creationId xmlns:p14="http://schemas.microsoft.com/office/powerpoint/2010/main" val="43589449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title Dark Turquoise">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dirty="0" smtClean="0"/>
              <a:t>Section title</a:t>
            </a:r>
            <a:endParaRPr lang="en-US" dirty="0"/>
          </a:p>
        </p:txBody>
      </p:sp>
      <p:sp>
        <p:nvSpPr>
          <p:cNvPr id="3" name="Date Placeholder 2"/>
          <p:cNvSpPr>
            <a:spLocks noGrp="1"/>
          </p:cNvSpPr>
          <p:nvPr>
            <p:ph type="dt" sz="half" idx="10"/>
          </p:nvPr>
        </p:nvSpPr>
        <p:spPr>
          <a:xfrm>
            <a:off x="540000" y="6459079"/>
            <a:ext cx="1239373" cy="365125"/>
          </a:xfrm>
          <a:prstGeom prst="rect">
            <a:avLst/>
          </a:prstGeom>
        </p:spPr>
        <p:txBody>
          <a:bodyPr lIns="0" tIns="0" rIns="0" bIns="0"/>
          <a:lstStyle>
            <a:lvl1pPr>
              <a:lnSpc>
                <a:spcPts val="1000"/>
              </a:lnSpc>
              <a:defRPr sz="800">
                <a:solidFill>
                  <a:schemeClr val="tx1"/>
                </a:solidFill>
              </a:defRPr>
            </a:lvl1pPr>
          </a:lstStyle>
          <a:p>
            <a:fld id="{70404E43-7B12-416C-8B76-172624A14F88}" type="datetime1">
              <a:rPr lang="en-US" smtClean="0"/>
              <a:t>10/3/2017</a:t>
            </a:fld>
            <a:endParaRPr lang="en-US" dirty="0"/>
          </a:p>
        </p:txBody>
      </p:sp>
      <p:sp>
        <p:nvSpPr>
          <p:cNvPr id="4" name="Footer Placeholder 3"/>
          <p:cNvSpPr>
            <a:spLocks noGrp="1"/>
          </p:cNvSpPr>
          <p:nvPr>
            <p:ph type="ftr" sz="quarter" idx="11"/>
          </p:nvPr>
        </p:nvSpPr>
        <p:spPr/>
        <p:txBody>
          <a:bodyPr/>
          <a:lstStyle>
            <a:lvl1pPr>
              <a:lnSpc>
                <a:spcPts val="1000"/>
              </a:lnSpc>
              <a:defRPr>
                <a:solidFill>
                  <a:schemeClr val="tx1"/>
                </a:solidFill>
              </a:defRPr>
            </a:lvl1pPr>
          </a:lstStyle>
          <a:p>
            <a:r>
              <a:rPr lang="en-US" dirty="0" smtClean="0"/>
              <a:t>Copyright © AQA and its licensors. All rights reserved.</a:t>
            </a:r>
            <a:endParaRPr lang="en-US" dirty="0"/>
          </a:p>
        </p:txBody>
      </p:sp>
      <p:sp>
        <p:nvSpPr>
          <p:cNvPr id="12"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7845425" y="6459079"/>
            <a:ext cx="768350" cy="30684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AQA_New_logo_20mm_no_strapline_WHITEOUT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Tree>
    <p:extLst>
      <p:ext uri="{BB962C8B-B14F-4D97-AF65-F5344CB8AC3E}">
        <p14:creationId xmlns:p14="http://schemas.microsoft.com/office/powerpoint/2010/main" val="425277851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title Dark Pink">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dirty="0" smtClean="0"/>
              <a:t>Section title</a:t>
            </a:r>
            <a:endParaRPr lang="en-US" dirty="0"/>
          </a:p>
        </p:txBody>
      </p:sp>
      <p:sp>
        <p:nvSpPr>
          <p:cNvPr id="3" name="Date Placeholder 2"/>
          <p:cNvSpPr>
            <a:spLocks noGrp="1"/>
          </p:cNvSpPr>
          <p:nvPr>
            <p:ph type="dt" sz="half" idx="10"/>
          </p:nvPr>
        </p:nvSpPr>
        <p:spPr>
          <a:xfrm>
            <a:off x="540000" y="6459079"/>
            <a:ext cx="1239373" cy="365125"/>
          </a:xfrm>
          <a:prstGeom prst="rect">
            <a:avLst/>
          </a:prstGeom>
        </p:spPr>
        <p:txBody>
          <a:bodyPr lIns="0" tIns="0" rIns="0" bIns="0"/>
          <a:lstStyle>
            <a:lvl1pPr>
              <a:lnSpc>
                <a:spcPts val="1000"/>
              </a:lnSpc>
              <a:defRPr sz="800">
                <a:solidFill>
                  <a:schemeClr val="tx1"/>
                </a:solidFill>
              </a:defRPr>
            </a:lvl1pPr>
          </a:lstStyle>
          <a:p>
            <a:fld id="{F010EB0F-C62A-49F9-B7DA-98817E591A44}" type="datetime1">
              <a:rPr lang="en-US" smtClean="0"/>
              <a:t>10/3/2017</a:t>
            </a:fld>
            <a:endParaRPr lang="en-US" dirty="0"/>
          </a:p>
        </p:txBody>
      </p:sp>
      <p:sp>
        <p:nvSpPr>
          <p:cNvPr id="4" name="Footer Placeholder 3"/>
          <p:cNvSpPr>
            <a:spLocks noGrp="1"/>
          </p:cNvSpPr>
          <p:nvPr>
            <p:ph type="ftr" sz="quarter" idx="11"/>
          </p:nvPr>
        </p:nvSpPr>
        <p:spPr/>
        <p:txBody>
          <a:bodyPr/>
          <a:lstStyle>
            <a:lvl1pPr>
              <a:lnSpc>
                <a:spcPts val="1000"/>
              </a:lnSpc>
              <a:defRPr>
                <a:solidFill>
                  <a:schemeClr val="tx1"/>
                </a:solidFill>
              </a:defRPr>
            </a:lvl1pPr>
          </a:lstStyle>
          <a:p>
            <a:r>
              <a:rPr lang="en-US" dirty="0" smtClean="0"/>
              <a:t>Copyright © AQA and its licensors. All rights reserved.</a:t>
            </a:r>
            <a:endParaRPr lang="en-US" dirty="0"/>
          </a:p>
        </p:txBody>
      </p:sp>
      <p:sp>
        <p:nvSpPr>
          <p:cNvPr id="12"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7845425" y="6459079"/>
            <a:ext cx="768350" cy="306846"/>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AQA_New_logo_20mm_no_strapline_WHITEOUT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Tree>
    <p:extLst>
      <p:ext uri="{BB962C8B-B14F-4D97-AF65-F5344CB8AC3E}">
        <p14:creationId xmlns:p14="http://schemas.microsoft.com/office/powerpoint/2010/main" val="107187796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title Dark Green">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solidFill>
                  <a:schemeClr val="tx1"/>
                </a:solidFill>
              </a:defRPr>
            </a:lvl1pPr>
          </a:lstStyle>
          <a:p>
            <a:r>
              <a:rPr lang="en-US" dirty="0" smtClean="0"/>
              <a:t>Section title</a:t>
            </a:r>
            <a:endParaRPr lang="en-US" dirty="0"/>
          </a:p>
        </p:txBody>
      </p:sp>
      <p:sp>
        <p:nvSpPr>
          <p:cNvPr id="3" name="Date Placeholder 2"/>
          <p:cNvSpPr>
            <a:spLocks noGrp="1"/>
          </p:cNvSpPr>
          <p:nvPr>
            <p:ph type="dt" sz="half" idx="10"/>
          </p:nvPr>
        </p:nvSpPr>
        <p:spPr>
          <a:xfrm>
            <a:off x="540000" y="6459079"/>
            <a:ext cx="1239373" cy="365125"/>
          </a:xfrm>
          <a:prstGeom prst="rect">
            <a:avLst/>
          </a:prstGeom>
        </p:spPr>
        <p:txBody>
          <a:bodyPr lIns="0" tIns="0" rIns="0" bIns="0"/>
          <a:lstStyle>
            <a:lvl1pPr>
              <a:lnSpc>
                <a:spcPts val="1000"/>
              </a:lnSpc>
              <a:defRPr sz="800">
                <a:solidFill>
                  <a:schemeClr val="tx1"/>
                </a:solidFill>
              </a:defRPr>
            </a:lvl1pPr>
          </a:lstStyle>
          <a:p>
            <a:fld id="{F702D7F8-4917-434D-9542-5BF82F5D25E3}" type="datetime1">
              <a:rPr lang="en-US" smtClean="0"/>
              <a:t>10/3/2017</a:t>
            </a:fld>
            <a:endParaRPr lang="en-US" dirty="0"/>
          </a:p>
        </p:txBody>
      </p:sp>
      <p:sp>
        <p:nvSpPr>
          <p:cNvPr id="4" name="Footer Placeholder 3"/>
          <p:cNvSpPr>
            <a:spLocks noGrp="1"/>
          </p:cNvSpPr>
          <p:nvPr>
            <p:ph type="ftr" sz="quarter" idx="11"/>
          </p:nvPr>
        </p:nvSpPr>
        <p:spPr/>
        <p:txBody>
          <a:bodyPr/>
          <a:lstStyle>
            <a:lvl1pPr>
              <a:lnSpc>
                <a:spcPts val="1000"/>
              </a:lnSpc>
              <a:defRPr>
                <a:solidFill>
                  <a:schemeClr val="tx1"/>
                </a:solidFill>
              </a:defRPr>
            </a:lvl1pPr>
          </a:lstStyle>
          <a:p>
            <a:r>
              <a:rPr lang="en-US" dirty="0" smtClean="0"/>
              <a:t>Copyright © AQA and its licensors. All rights reserved.</a:t>
            </a:r>
            <a:endParaRPr lang="en-US" dirty="0"/>
          </a:p>
        </p:txBody>
      </p:sp>
      <p:sp>
        <p:nvSpPr>
          <p:cNvPr id="12"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7845425" y="6459079"/>
            <a:ext cx="768350" cy="306846"/>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AQA_New_logo_20mm_no_strapline_WHITEOUT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Tree>
    <p:extLst>
      <p:ext uri="{BB962C8B-B14F-4D97-AF65-F5344CB8AC3E}">
        <p14:creationId xmlns:p14="http://schemas.microsoft.com/office/powerpoint/2010/main" val="342778533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title Dark Violet">
    <p:bg>
      <p:bgPr>
        <a:solidFill>
          <a:srgbClr val="6464A0"/>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dirty="0" smtClean="0"/>
              <a:t>Section title</a:t>
            </a:r>
            <a:endParaRPr lang="en-US" dirty="0"/>
          </a:p>
        </p:txBody>
      </p:sp>
      <p:sp>
        <p:nvSpPr>
          <p:cNvPr id="3" name="Date Placeholder 2"/>
          <p:cNvSpPr>
            <a:spLocks noGrp="1"/>
          </p:cNvSpPr>
          <p:nvPr>
            <p:ph type="dt" sz="half" idx="10"/>
          </p:nvPr>
        </p:nvSpPr>
        <p:spPr>
          <a:xfrm>
            <a:off x="540000" y="6459079"/>
            <a:ext cx="1239373" cy="365125"/>
          </a:xfrm>
          <a:prstGeom prst="rect">
            <a:avLst/>
          </a:prstGeom>
        </p:spPr>
        <p:txBody>
          <a:bodyPr lIns="0" tIns="0" rIns="0" bIns="0"/>
          <a:lstStyle>
            <a:lvl1pPr>
              <a:lnSpc>
                <a:spcPts val="1000"/>
              </a:lnSpc>
              <a:defRPr sz="800">
                <a:solidFill>
                  <a:schemeClr val="tx1"/>
                </a:solidFill>
              </a:defRPr>
            </a:lvl1pPr>
          </a:lstStyle>
          <a:p>
            <a:fld id="{F4A2194B-4B26-4990-B125-B75E18A953D7}" type="datetime1">
              <a:rPr lang="en-US" smtClean="0"/>
              <a:t>10/3/2017</a:t>
            </a:fld>
            <a:endParaRPr lang="en-US" dirty="0"/>
          </a:p>
        </p:txBody>
      </p:sp>
      <p:sp>
        <p:nvSpPr>
          <p:cNvPr id="4" name="Footer Placeholder 3"/>
          <p:cNvSpPr>
            <a:spLocks noGrp="1"/>
          </p:cNvSpPr>
          <p:nvPr>
            <p:ph type="ftr" sz="quarter" idx="11"/>
          </p:nvPr>
        </p:nvSpPr>
        <p:spPr/>
        <p:txBody>
          <a:bodyPr/>
          <a:lstStyle>
            <a:lvl1pPr>
              <a:lnSpc>
                <a:spcPts val="1000"/>
              </a:lnSpc>
              <a:defRPr>
                <a:solidFill>
                  <a:schemeClr val="tx1"/>
                </a:solidFill>
              </a:defRPr>
            </a:lvl1pPr>
          </a:lstStyle>
          <a:p>
            <a:r>
              <a:rPr lang="en-US" dirty="0" smtClean="0"/>
              <a:t>Copyright © AQA and its licensors. All rights reserved.</a:t>
            </a:r>
            <a:endParaRPr lang="en-US" dirty="0"/>
          </a:p>
        </p:txBody>
      </p:sp>
      <p:sp>
        <p:nvSpPr>
          <p:cNvPr id="12"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7845425" y="6459079"/>
            <a:ext cx="768350" cy="306846"/>
          </a:xfrm>
          <a:prstGeom prst="rect">
            <a:avLst/>
          </a:prstGeom>
          <a:solidFill>
            <a:srgbClr val="6464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AQA_New_logo_20mm_no_strapline_WHITEOUT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Tree>
    <p:extLst>
      <p:ext uri="{BB962C8B-B14F-4D97-AF65-F5344CB8AC3E}">
        <p14:creationId xmlns:p14="http://schemas.microsoft.com/office/powerpoint/2010/main" val="36987770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title Dark Teal">
    <p:bg>
      <p:bgPr>
        <a:solidFill>
          <a:srgbClr val="325F78"/>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dirty="0" smtClean="0"/>
              <a:t>Section title</a:t>
            </a:r>
            <a:endParaRPr lang="en-US" dirty="0"/>
          </a:p>
        </p:txBody>
      </p:sp>
      <p:sp>
        <p:nvSpPr>
          <p:cNvPr id="3" name="Date Placeholder 2"/>
          <p:cNvSpPr>
            <a:spLocks noGrp="1"/>
          </p:cNvSpPr>
          <p:nvPr>
            <p:ph type="dt" sz="half" idx="10"/>
          </p:nvPr>
        </p:nvSpPr>
        <p:spPr>
          <a:xfrm>
            <a:off x="540000" y="6459079"/>
            <a:ext cx="1239373" cy="365125"/>
          </a:xfrm>
          <a:prstGeom prst="rect">
            <a:avLst/>
          </a:prstGeom>
        </p:spPr>
        <p:txBody>
          <a:bodyPr lIns="0" tIns="0" rIns="0" bIns="0"/>
          <a:lstStyle>
            <a:lvl1pPr>
              <a:lnSpc>
                <a:spcPts val="1000"/>
              </a:lnSpc>
              <a:defRPr sz="800">
                <a:solidFill>
                  <a:schemeClr val="tx1"/>
                </a:solidFill>
              </a:defRPr>
            </a:lvl1pPr>
          </a:lstStyle>
          <a:p>
            <a:fld id="{04E40D9B-F91F-488E-8854-6BBF6F2F89E0}" type="datetime1">
              <a:rPr lang="en-US" smtClean="0"/>
              <a:t>10/3/2017</a:t>
            </a:fld>
            <a:endParaRPr lang="en-US" dirty="0"/>
          </a:p>
        </p:txBody>
      </p:sp>
      <p:sp>
        <p:nvSpPr>
          <p:cNvPr id="4" name="Footer Placeholder 3"/>
          <p:cNvSpPr>
            <a:spLocks noGrp="1"/>
          </p:cNvSpPr>
          <p:nvPr>
            <p:ph type="ftr" sz="quarter" idx="11"/>
          </p:nvPr>
        </p:nvSpPr>
        <p:spPr/>
        <p:txBody>
          <a:bodyPr/>
          <a:lstStyle>
            <a:lvl1pPr>
              <a:lnSpc>
                <a:spcPts val="1000"/>
              </a:lnSpc>
              <a:defRPr>
                <a:solidFill>
                  <a:schemeClr val="tx1"/>
                </a:solidFill>
              </a:defRPr>
            </a:lvl1pPr>
          </a:lstStyle>
          <a:p>
            <a:r>
              <a:rPr lang="en-US" dirty="0" smtClean="0"/>
              <a:t>Copyright © AQA and its licensors. All rights reserved.</a:t>
            </a:r>
            <a:endParaRPr lang="en-US" dirty="0"/>
          </a:p>
        </p:txBody>
      </p:sp>
      <p:sp>
        <p:nvSpPr>
          <p:cNvPr id="12"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7845425" y="6459079"/>
            <a:ext cx="768350" cy="306846"/>
          </a:xfrm>
          <a:prstGeom prst="rect">
            <a:avLst/>
          </a:prstGeom>
          <a:solidFill>
            <a:srgbClr val="325F7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AQA_New_logo_20mm_no_strapline_WHITEOUT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Tree>
    <p:extLst>
      <p:ext uri="{BB962C8B-B14F-4D97-AF65-F5344CB8AC3E}">
        <p14:creationId xmlns:p14="http://schemas.microsoft.com/office/powerpoint/2010/main" val="303650636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title Dark Yellow">
    <p:bg>
      <p:bgPr>
        <a:solidFill>
          <a:srgbClr val="DC7D28"/>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dirty="0" smtClean="0"/>
              <a:t>Section title</a:t>
            </a:r>
            <a:endParaRPr lang="en-US" dirty="0"/>
          </a:p>
        </p:txBody>
      </p:sp>
      <p:sp>
        <p:nvSpPr>
          <p:cNvPr id="3" name="Date Placeholder 2"/>
          <p:cNvSpPr>
            <a:spLocks noGrp="1"/>
          </p:cNvSpPr>
          <p:nvPr>
            <p:ph type="dt" sz="half" idx="10"/>
          </p:nvPr>
        </p:nvSpPr>
        <p:spPr>
          <a:xfrm>
            <a:off x="540000" y="6459079"/>
            <a:ext cx="1239373" cy="365125"/>
          </a:xfrm>
          <a:prstGeom prst="rect">
            <a:avLst/>
          </a:prstGeom>
        </p:spPr>
        <p:txBody>
          <a:bodyPr lIns="0" tIns="0" rIns="0" bIns="0"/>
          <a:lstStyle>
            <a:lvl1pPr>
              <a:lnSpc>
                <a:spcPts val="1000"/>
              </a:lnSpc>
              <a:defRPr sz="800">
                <a:solidFill>
                  <a:schemeClr val="tx1"/>
                </a:solidFill>
              </a:defRPr>
            </a:lvl1pPr>
          </a:lstStyle>
          <a:p>
            <a:fld id="{2AE9AEEC-487F-4F8A-A222-5FBB35E529F7}" type="datetime1">
              <a:rPr lang="en-US" smtClean="0"/>
              <a:t>10/3/2017</a:t>
            </a:fld>
            <a:endParaRPr lang="en-US" dirty="0"/>
          </a:p>
        </p:txBody>
      </p:sp>
      <p:sp>
        <p:nvSpPr>
          <p:cNvPr id="4" name="Footer Placeholder 3"/>
          <p:cNvSpPr>
            <a:spLocks noGrp="1"/>
          </p:cNvSpPr>
          <p:nvPr>
            <p:ph type="ftr" sz="quarter" idx="11"/>
          </p:nvPr>
        </p:nvSpPr>
        <p:spPr/>
        <p:txBody>
          <a:bodyPr/>
          <a:lstStyle>
            <a:lvl1pPr>
              <a:lnSpc>
                <a:spcPts val="1000"/>
              </a:lnSpc>
              <a:defRPr>
                <a:solidFill>
                  <a:schemeClr val="tx1"/>
                </a:solidFill>
              </a:defRPr>
            </a:lvl1pPr>
          </a:lstStyle>
          <a:p>
            <a:r>
              <a:rPr lang="en-US" dirty="0" smtClean="0"/>
              <a:t>Copyright © AQA and its licensors. All rights reserved.</a:t>
            </a:r>
            <a:endParaRPr lang="en-US" dirty="0"/>
          </a:p>
        </p:txBody>
      </p:sp>
      <p:sp>
        <p:nvSpPr>
          <p:cNvPr id="12"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7845425" y="6459079"/>
            <a:ext cx="768350" cy="306846"/>
          </a:xfrm>
          <a:prstGeom prst="rect">
            <a:avLst/>
          </a:prstGeom>
          <a:solidFill>
            <a:srgbClr val="DC7D2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AQA_New_logo_20mm_no_strapline_WHITEOUT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Tree>
    <p:extLst>
      <p:ext uri="{BB962C8B-B14F-4D97-AF65-F5344CB8AC3E}">
        <p14:creationId xmlns:p14="http://schemas.microsoft.com/office/powerpoint/2010/main" val="223940169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title Dark Brick">
    <p:bg>
      <p:bgPr>
        <a:solidFill>
          <a:srgbClr val="783C2D"/>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solidFill>
                  <a:schemeClr val="tx1"/>
                </a:solidFill>
              </a:defRPr>
            </a:lvl1pPr>
          </a:lstStyle>
          <a:p>
            <a:r>
              <a:rPr lang="en-US" dirty="0" smtClean="0"/>
              <a:t>Section title</a:t>
            </a:r>
            <a:endParaRPr lang="en-US" dirty="0"/>
          </a:p>
        </p:txBody>
      </p:sp>
      <p:sp>
        <p:nvSpPr>
          <p:cNvPr id="3" name="Date Placeholder 2"/>
          <p:cNvSpPr>
            <a:spLocks noGrp="1"/>
          </p:cNvSpPr>
          <p:nvPr>
            <p:ph type="dt" sz="half" idx="10"/>
          </p:nvPr>
        </p:nvSpPr>
        <p:spPr>
          <a:xfrm>
            <a:off x="540000" y="6459079"/>
            <a:ext cx="1239373" cy="365125"/>
          </a:xfrm>
          <a:prstGeom prst="rect">
            <a:avLst/>
          </a:prstGeom>
        </p:spPr>
        <p:txBody>
          <a:bodyPr lIns="0" tIns="0" rIns="0" bIns="0"/>
          <a:lstStyle>
            <a:lvl1pPr>
              <a:lnSpc>
                <a:spcPts val="1000"/>
              </a:lnSpc>
              <a:defRPr sz="800">
                <a:solidFill>
                  <a:schemeClr val="tx1"/>
                </a:solidFill>
              </a:defRPr>
            </a:lvl1pPr>
          </a:lstStyle>
          <a:p>
            <a:fld id="{0735CFC1-7EB7-4759-8ED7-AA80C0EF9A2B}" type="datetime1">
              <a:rPr lang="en-US" smtClean="0"/>
              <a:t>10/3/2017</a:t>
            </a:fld>
            <a:endParaRPr lang="en-US" dirty="0"/>
          </a:p>
        </p:txBody>
      </p:sp>
      <p:sp>
        <p:nvSpPr>
          <p:cNvPr id="4" name="Footer Placeholder 3"/>
          <p:cNvSpPr>
            <a:spLocks noGrp="1"/>
          </p:cNvSpPr>
          <p:nvPr>
            <p:ph type="ftr" sz="quarter" idx="11"/>
          </p:nvPr>
        </p:nvSpPr>
        <p:spPr/>
        <p:txBody>
          <a:bodyPr/>
          <a:lstStyle>
            <a:lvl1pPr>
              <a:lnSpc>
                <a:spcPts val="1000"/>
              </a:lnSpc>
              <a:defRPr>
                <a:solidFill>
                  <a:schemeClr val="tx1"/>
                </a:solidFill>
              </a:defRPr>
            </a:lvl1pPr>
          </a:lstStyle>
          <a:p>
            <a:r>
              <a:rPr lang="en-US" dirty="0" smtClean="0"/>
              <a:t>Copyright © AQA and its licensors. All rights reserved.</a:t>
            </a:r>
            <a:endParaRPr lang="en-US" dirty="0"/>
          </a:p>
        </p:txBody>
      </p:sp>
      <p:sp>
        <p:nvSpPr>
          <p:cNvPr id="12"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7845425" y="6459079"/>
            <a:ext cx="768350" cy="306846"/>
          </a:xfrm>
          <a:prstGeom prst="rect">
            <a:avLst/>
          </a:prstGeom>
          <a:solidFill>
            <a:srgbClr val="783C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AQA_New_logo_20mm_no_strapline_WHITEOUT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Tree>
    <p:extLst>
      <p:ext uri="{BB962C8B-B14F-4D97-AF65-F5344CB8AC3E}">
        <p14:creationId xmlns:p14="http://schemas.microsoft.com/office/powerpoint/2010/main" val="12791653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2" name="Picture 3" descr="W:\3 - Administrators\3_3 Promotion\Hard Copy\Flyers\Autumn 2011\Range design work\AQA Excellence\Art work\Excellence%20Foot (c)_3[1].PNG"/>
          <p:cNvPicPr>
            <a:picLocks noChangeAspect="1" noChangeArrowheads="1"/>
          </p:cNvPicPr>
          <p:nvPr userDrawn="1"/>
        </p:nvPicPr>
        <p:blipFill>
          <a:blip r:embed="rId2" cstate="print"/>
          <a:srcRect l="3252" r="4065" b="82439"/>
          <a:stretch>
            <a:fillRect/>
          </a:stretch>
        </p:blipFill>
        <p:spPr bwMode="auto">
          <a:xfrm>
            <a:off x="250825" y="6453188"/>
            <a:ext cx="8532813" cy="180975"/>
          </a:xfrm>
          <a:prstGeom prst="rect">
            <a:avLst/>
          </a:prstGeom>
          <a:noFill/>
          <a:ln w="9525">
            <a:noFill/>
            <a:miter lim="800000"/>
            <a:headEnd/>
            <a:tailEnd/>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pic>
        <p:nvPicPr>
          <p:cNvPr id="2" name="Picture 3" descr="W:\3 - Administrators\3_3 Promotion\Hard Copy\Flyers\Autumn 2011\Range design work\AQA Excellence\Art work\Excellence%20Foot (c)_3[1].PNG"/>
          <p:cNvPicPr>
            <a:picLocks noChangeAspect="1" noChangeArrowheads="1"/>
          </p:cNvPicPr>
          <p:nvPr userDrawn="1"/>
        </p:nvPicPr>
        <p:blipFill>
          <a:blip r:embed="rId2" cstate="print"/>
          <a:srcRect l="3252" r="4065" b="82439"/>
          <a:stretch>
            <a:fillRect/>
          </a:stretch>
        </p:blipFill>
        <p:spPr bwMode="auto">
          <a:xfrm>
            <a:off x="250825" y="6453188"/>
            <a:ext cx="8532813" cy="180975"/>
          </a:xfrm>
          <a:prstGeom prst="rect">
            <a:avLst/>
          </a:prstGeom>
          <a:noFill/>
          <a:ln w="9525">
            <a:noFill/>
            <a:miter lim="800000"/>
            <a:headEnd/>
            <a:tailEnd/>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s">
    <p:bg>
      <p:bgPr>
        <a:solidFill>
          <a:schemeClr val="tx1">
            <a:alpha val="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bg2"/>
                </a:solidFill>
              </a:defRPr>
            </a:lvl1pPr>
          </a:lstStyle>
          <a:p>
            <a:r>
              <a:rPr lang="en-US" dirty="0" smtClean="0"/>
              <a:t>Contents</a:t>
            </a:r>
            <a:endParaRPr lang="en-US" dirty="0"/>
          </a:p>
        </p:txBody>
      </p:sp>
      <p:sp>
        <p:nvSpPr>
          <p:cNvPr id="3" name="Date Placeholder 2"/>
          <p:cNvSpPr>
            <a:spLocks noGrp="1"/>
          </p:cNvSpPr>
          <p:nvPr>
            <p:ph type="dt" sz="half" idx="10"/>
          </p:nvPr>
        </p:nvSpPr>
        <p:spPr>
          <a:xfrm>
            <a:off x="540000" y="6459079"/>
            <a:ext cx="1239373" cy="365125"/>
          </a:xfrm>
          <a:prstGeom prst="rect">
            <a:avLst/>
          </a:prstGeom>
        </p:spPr>
        <p:txBody>
          <a:bodyPr lIns="0" tIns="0" rIns="0" bIns="0"/>
          <a:lstStyle>
            <a:lvl1pPr>
              <a:lnSpc>
                <a:spcPts val="1000"/>
              </a:lnSpc>
              <a:defRPr sz="800">
                <a:solidFill>
                  <a:schemeClr val="bg1"/>
                </a:solidFill>
              </a:defRPr>
            </a:lvl1pPr>
          </a:lstStyle>
          <a:p>
            <a:fld id="{7C3AB571-121D-48D7-B51B-C5D67C3FF5ED}" type="datetime1">
              <a:rPr lang="en-US" smtClean="0"/>
              <a:t>10/3/2017</a:t>
            </a:fld>
            <a:endParaRPr lang="en-US" dirty="0"/>
          </a:p>
        </p:txBody>
      </p:sp>
      <p:sp>
        <p:nvSpPr>
          <p:cNvPr id="4" name="Footer Placeholder 3"/>
          <p:cNvSpPr>
            <a:spLocks noGrp="1"/>
          </p:cNvSpPr>
          <p:nvPr>
            <p:ph type="ftr" sz="quarter" idx="11"/>
          </p:nvPr>
        </p:nvSpPr>
        <p:spPr/>
        <p:txBody>
          <a:bodyPr/>
          <a:lstStyle>
            <a:lvl1pPr>
              <a:lnSpc>
                <a:spcPts val="1000"/>
              </a:lnSpc>
              <a:defRPr>
                <a:solidFill>
                  <a:schemeClr val="bg1"/>
                </a:solidFill>
              </a:defRPr>
            </a:lvl1pPr>
          </a:lstStyle>
          <a:p>
            <a:r>
              <a:rPr lang="en-US" dirty="0" smtClean="0"/>
              <a:t>Copyright © AQA and its licensors. All rights reserved.</a:t>
            </a:r>
            <a:endParaRPr lang="en-US" dirty="0"/>
          </a:p>
        </p:txBody>
      </p:sp>
      <p:sp>
        <p:nvSpPr>
          <p:cNvPr id="12" name="Content Placeholder 2"/>
          <p:cNvSpPr>
            <a:spLocks noGrp="1"/>
          </p:cNvSpPr>
          <p:nvPr>
            <p:ph idx="1"/>
          </p:nvPr>
        </p:nvSpPr>
        <p:spPr>
          <a:xfrm>
            <a:off x="540000" y="1731713"/>
            <a:ext cx="8045200" cy="440680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5" name="Straight Connector 14"/>
          <p:cNvCxnSpPr/>
          <p:nvPr userDrawn="1"/>
        </p:nvCxnSpPr>
        <p:spPr>
          <a:xfrm>
            <a:off x="0" y="962025"/>
            <a:ext cx="8585200" cy="0"/>
          </a:xfrm>
          <a:prstGeom prst="line">
            <a:avLst/>
          </a:prstGeom>
          <a:ln w="7620" cap="rnd">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userDrawn="1"/>
        </p:nvCxnSpPr>
        <p:spPr>
          <a:xfrm>
            <a:off x="0" y="6340475"/>
            <a:ext cx="8585200" cy="0"/>
          </a:xfrm>
          <a:prstGeom prst="line">
            <a:avLst/>
          </a:prstGeom>
          <a:ln w="7620" cap="rnd">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6900011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pic>
        <p:nvPicPr>
          <p:cNvPr id="2" name="Picture 3" descr="W:\3 - Administrators\3_3 Promotion\Hard Copy\Flyers\Autumn 2011\Range design work\AQA Excellence\Art work\Excellence%20Foot (c)_3[1].PNG"/>
          <p:cNvPicPr>
            <a:picLocks noChangeAspect="1" noChangeArrowheads="1"/>
          </p:cNvPicPr>
          <p:nvPr userDrawn="1"/>
        </p:nvPicPr>
        <p:blipFill>
          <a:blip r:embed="rId2" cstate="print"/>
          <a:srcRect l="3252" r="4065" b="82439"/>
          <a:stretch>
            <a:fillRect/>
          </a:stretch>
        </p:blipFill>
        <p:spPr bwMode="auto">
          <a:xfrm>
            <a:off x="250825" y="6453188"/>
            <a:ext cx="8532813" cy="180975"/>
          </a:xfrm>
          <a:prstGeom prst="rect">
            <a:avLst/>
          </a:prstGeom>
          <a:noFill/>
          <a:ln w="9525">
            <a:noFill/>
            <a:miter lim="800000"/>
            <a:headEnd/>
            <a:tailEnd/>
          </a:ln>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pic>
        <p:nvPicPr>
          <p:cNvPr id="2" name="Picture 3" descr="W:\3 - Administrators\3_3 Promotion\Hard Copy\Flyers\Autumn 2011\Range design work\AQA Excellence\Art work\Excellence%20Foot (c)_3[1].PNG"/>
          <p:cNvPicPr>
            <a:picLocks noChangeAspect="1" noChangeArrowheads="1"/>
          </p:cNvPicPr>
          <p:nvPr userDrawn="1"/>
        </p:nvPicPr>
        <p:blipFill>
          <a:blip r:embed="rId2" cstate="print"/>
          <a:srcRect l="3252" r="4065" b="82439"/>
          <a:stretch>
            <a:fillRect/>
          </a:stretch>
        </p:blipFill>
        <p:spPr bwMode="auto">
          <a:xfrm>
            <a:off x="250825" y="6453188"/>
            <a:ext cx="8532813" cy="180975"/>
          </a:xfrm>
          <a:prstGeom prst="rect">
            <a:avLst/>
          </a:prstGeom>
          <a:noFill/>
          <a:ln w="9525">
            <a:noFill/>
            <a:miter lim="800000"/>
            <a:headEnd/>
            <a:tailEnd/>
          </a:ln>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pic>
        <p:nvPicPr>
          <p:cNvPr id="2" name="Picture 3" descr="W:\3 - Administrators\3_3 Promotion\Hard Copy\Flyers\Autumn 2011\Range design work\AQA Excellence\Art work\Excellence%20Foot (c)_3[1].PNG"/>
          <p:cNvPicPr>
            <a:picLocks noChangeAspect="1" noChangeArrowheads="1"/>
          </p:cNvPicPr>
          <p:nvPr userDrawn="1"/>
        </p:nvPicPr>
        <p:blipFill>
          <a:blip r:embed="rId2" cstate="print"/>
          <a:srcRect l="3252" r="4065" b="82439"/>
          <a:stretch>
            <a:fillRect/>
          </a:stretch>
        </p:blipFill>
        <p:spPr bwMode="auto">
          <a:xfrm>
            <a:off x="250825" y="6453188"/>
            <a:ext cx="8532813" cy="180975"/>
          </a:xfrm>
          <a:prstGeom prst="rect">
            <a:avLst/>
          </a:prstGeom>
          <a:noFill/>
          <a:ln w="9525">
            <a:noFill/>
            <a:miter lim="800000"/>
            <a:headEnd/>
            <a:tailEnd/>
          </a:ln>
        </p:spPr>
      </p:pic>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8" name="Title Placeholder 1"/>
          <p:cNvSpPr>
            <a:spLocks noGrp="1"/>
          </p:cNvSpPr>
          <p:nvPr>
            <p:ph type="title" hasCustomPrompt="1"/>
          </p:nvPr>
        </p:nvSpPr>
        <p:spPr>
          <a:xfrm>
            <a:off x="457200" y="838200"/>
            <a:ext cx="8229600" cy="609600"/>
          </a:xfrm>
          <a:prstGeom prst="rect">
            <a:avLst/>
          </a:prstGeom>
        </p:spPr>
        <p:txBody>
          <a:bodyPr vert="horz" lIns="91440" tIns="45720" rIns="91440" bIns="45720" rtlCol="0" anchor="t">
            <a:normAutofit/>
          </a:bodyPr>
          <a:lstStyle>
            <a:lvl1pPr algn="l">
              <a:defRPr sz="2800">
                <a:solidFill>
                  <a:srgbClr val="008CBB"/>
                </a:solidFill>
              </a:defRPr>
            </a:lvl1pPr>
          </a:lstStyle>
          <a:p>
            <a:r>
              <a:rPr lang="en-GB" dirty="0" smtClean="0"/>
              <a:t>Title Header Arial 28pt</a:t>
            </a:r>
            <a:endParaRPr lang="en-US" dirty="0"/>
          </a:p>
        </p:txBody>
      </p:sp>
      <p:sp>
        <p:nvSpPr>
          <p:cNvPr id="7" name="Text Placeholder 6"/>
          <p:cNvSpPr>
            <a:spLocks noGrp="1"/>
          </p:cNvSpPr>
          <p:nvPr>
            <p:ph type="body" sz="quarter" idx="10" hasCustomPrompt="1"/>
          </p:nvPr>
        </p:nvSpPr>
        <p:spPr>
          <a:xfrm>
            <a:off x="457200" y="1752600"/>
            <a:ext cx="8229600" cy="4052664"/>
          </a:xfrm>
          <a:prstGeom prst="rect">
            <a:avLst/>
          </a:prstGeom>
        </p:spPr>
        <p:txBody>
          <a:bodyPr vert="horz"/>
          <a:lstStyle>
            <a:lvl1pPr marL="0" marR="0" indent="0" algn="l" defTabSz="457200" rtl="0" eaLnBrk="1" fontAlgn="auto" latinLnBrk="0" hangingPunct="1">
              <a:lnSpc>
                <a:spcPct val="100000"/>
              </a:lnSpc>
              <a:spcBef>
                <a:spcPct val="0"/>
              </a:spcBef>
              <a:spcAft>
                <a:spcPts val="0"/>
              </a:spcAft>
              <a:buClrTx/>
              <a:buSzTx/>
              <a:buFontTx/>
              <a:buNone/>
              <a:tabLst/>
              <a:defRPr sz="2000">
                <a:latin typeface="Arial"/>
                <a:cs typeface="Arial"/>
              </a:defRPr>
            </a:lvl1pPr>
          </a:lstStyle>
          <a:p>
            <a:pPr eaLnBrk="1" hangingPunct="1"/>
            <a:r>
              <a:rPr lang="en-GB" sz="1800" dirty="0" smtClean="0"/>
              <a:t>Text Arial 20</a:t>
            </a:r>
          </a:p>
          <a:p>
            <a:pPr eaLnBrk="1" hangingPunct="1"/>
            <a:endParaRPr lang="en-GB" sz="1800" dirty="0" smtClean="0"/>
          </a:p>
          <a:p>
            <a:r>
              <a:rPr lang="en-GB" sz="1800" dirty="0" smtClean="0"/>
              <a:t>If there are additional inserts, please indicate these and give instructions in </a:t>
            </a:r>
          </a:p>
          <a:p>
            <a:r>
              <a:rPr lang="en-GB" sz="1800" dirty="0" smtClean="0"/>
              <a:t>the centre of applicable slide(</a:t>
            </a:r>
            <a:r>
              <a:rPr lang="en-GB" sz="1800" dirty="0" err="1" smtClean="0"/>
              <a:t>s</a:t>
            </a:r>
            <a:r>
              <a:rPr lang="en-GB" sz="1800" dirty="0" smtClean="0"/>
              <a:t>).</a:t>
            </a:r>
          </a:p>
          <a:p>
            <a:endParaRPr lang="en-GB" sz="1800" dirty="0" smtClean="0"/>
          </a:p>
          <a:p>
            <a:r>
              <a:rPr lang="en-GB" sz="1800" dirty="0" smtClean="0"/>
              <a:t>Consider copyright carefully and complete the copyright request form provided </a:t>
            </a:r>
          </a:p>
          <a:p>
            <a:r>
              <a:rPr lang="en-GB" sz="1800" dirty="0" smtClean="0"/>
              <a:t>with as much detail as you are able to.  Contact a Senior CPD Manager with any </a:t>
            </a:r>
          </a:p>
          <a:p>
            <a:r>
              <a:rPr lang="en-GB" sz="1800" dirty="0" smtClean="0"/>
              <a:t>uncertainties you may have regarding </a:t>
            </a:r>
          </a:p>
          <a:p>
            <a:r>
              <a:rPr lang="en-GB" sz="1800" dirty="0" smtClean="0"/>
              <a:t>this.</a:t>
            </a:r>
          </a:p>
          <a:p>
            <a:endParaRPr lang="en-GB" sz="1800" dirty="0" smtClean="0"/>
          </a:p>
          <a:p>
            <a:pPr eaLnBrk="1" hangingPunct="1"/>
            <a:r>
              <a:rPr lang="en-GB" sz="1800" dirty="0" smtClean="0"/>
              <a:t>Do not add page numbers to slides.</a:t>
            </a:r>
            <a:endParaRPr lang="en-GB" sz="1800" dirty="0"/>
          </a:p>
        </p:txBody>
      </p:sp>
      <p:sp>
        <p:nvSpPr>
          <p:cNvPr id="5" name="TextBox 4"/>
          <p:cNvSpPr txBox="1"/>
          <p:nvPr userDrawn="1"/>
        </p:nvSpPr>
        <p:spPr>
          <a:xfrm>
            <a:off x="457200" y="1447800"/>
            <a:ext cx="8229600"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4205527337"/>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8" name="Title Placeholder 1"/>
          <p:cNvSpPr>
            <a:spLocks noGrp="1"/>
          </p:cNvSpPr>
          <p:nvPr>
            <p:ph type="title" hasCustomPrompt="1"/>
          </p:nvPr>
        </p:nvSpPr>
        <p:spPr>
          <a:xfrm>
            <a:off x="457200" y="838200"/>
            <a:ext cx="8229600" cy="609600"/>
          </a:xfrm>
          <a:prstGeom prst="rect">
            <a:avLst/>
          </a:prstGeom>
        </p:spPr>
        <p:txBody>
          <a:bodyPr vert="horz" lIns="91440" tIns="45720" rIns="91440" bIns="45720" rtlCol="0" anchor="t">
            <a:normAutofit/>
          </a:bodyPr>
          <a:lstStyle>
            <a:lvl1pPr algn="l">
              <a:defRPr sz="2800">
                <a:solidFill>
                  <a:srgbClr val="008CBB"/>
                </a:solidFill>
              </a:defRPr>
            </a:lvl1pPr>
          </a:lstStyle>
          <a:p>
            <a:r>
              <a:rPr lang="en-GB" dirty="0" smtClean="0"/>
              <a:t>Title Header Arial 28pt</a:t>
            </a:r>
            <a:endParaRPr lang="en-US" dirty="0"/>
          </a:p>
        </p:txBody>
      </p:sp>
      <p:sp>
        <p:nvSpPr>
          <p:cNvPr id="7" name="Text Placeholder 6"/>
          <p:cNvSpPr>
            <a:spLocks noGrp="1"/>
          </p:cNvSpPr>
          <p:nvPr>
            <p:ph type="body" sz="quarter" idx="10" hasCustomPrompt="1"/>
          </p:nvPr>
        </p:nvSpPr>
        <p:spPr>
          <a:xfrm>
            <a:off x="457200" y="1752600"/>
            <a:ext cx="8229600" cy="4052664"/>
          </a:xfrm>
          <a:prstGeom prst="rect">
            <a:avLst/>
          </a:prstGeom>
        </p:spPr>
        <p:txBody>
          <a:bodyPr vert="horz"/>
          <a:lstStyle>
            <a:lvl1pPr marL="0" marR="0" indent="0" algn="l" defTabSz="457200" rtl="0" eaLnBrk="1" fontAlgn="auto" latinLnBrk="0" hangingPunct="1">
              <a:lnSpc>
                <a:spcPct val="100000"/>
              </a:lnSpc>
              <a:spcBef>
                <a:spcPct val="0"/>
              </a:spcBef>
              <a:spcAft>
                <a:spcPts val="0"/>
              </a:spcAft>
              <a:buClrTx/>
              <a:buSzTx/>
              <a:buFontTx/>
              <a:buNone/>
              <a:tabLst/>
              <a:defRPr sz="2000">
                <a:latin typeface="Arial"/>
                <a:cs typeface="Arial"/>
              </a:defRPr>
            </a:lvl1pPr>
          </a:lstStyle>
          <a:p>
            <a:pPr eaLnBrk="1" hangingPunct="1"/>
            <a:r>
              <a:rPr lang="en-GB" sz="1800" dirty="0" smtClean="0"/>
              <a:t>Text Arial 20</a:t>
            </a:r>
          </a:p>
          <a:p>
            <a:pPr eaLnBrk="1" hangingPunct="1"/>
            <a:endParaRPr lang="en-GB" sz="1800" dirty="0" smtClean="0"/>
          </a:p>
          <a:p>
            <a:r>
              <a:rPr lang="en-GB" sz="1800" dirty="0" smtClean="0"/>
              <a:t>If there are additional inserts, please indicate these and give instructions in </a:t>
            </a:r>
          </a:p>
          <a:p>
            <a:r>
              <a:rPr lang="en-GB" sz="1800" dirty="0" smtClean="0"/>
              <a:t>the centre of applicable slide(</a:t>
            </a:r>
            <a:r>
              <a:rPr lang="en-GB" sz="1800" dirty="0" err="1" smtClean="0"/>
              <a:t>s</a:t>
            </a:r>
            <a:r>
              <a:rPr lang="en-GB" sz="1800" dirty="0" smtClean="0"/>
              <a:t>).</a:t>
            </a:r>
          </a:p>
          <a:p>
            <a:endParaRPr lang="en-GB" sz="1800" dirty="0" smtClean="0"/>
          </a:p>
          <a:p>
            <a:r>
              <a:rPr lang="en-GB" sz="1800" dirty="0" smtClean="0"/>
              <a:t>Consider copyright carefully and complete the copyright request form provided </a:t>
            </a:r>
          </a:p>
          <a:p>
            <a:r>
              <a:rPr lang="en-GB" sz="1800" dirty="0" smtClean="0"/>
              <a:t>with as much detail as you are able to.  Contact a Senior CPD Manager with any </a:t>
            </a:r>
          </a:p>
          <a:p>
            <a:r>
              <a:rPr lang="en-GB" sz="1800" dirty="0" smtClean="0"/>
              <a:t>uncertainties you may have regarding </a:t>
            </a:r>
          </a:p>
          <a:p>
            <a:r>
              <a:rPr lang="en-GB" sz="1800" dirty="0" smtClean="0"/>
              <a:t>this.</a:t>
            </a:r>
          </a:p>
          <a:p>
            <a:endParaRPr lang="en-GB" sz="1800" dirty="0" smtClean="0"/>
          </a:p>
          <a:p>
            <a:pPr eaLnBrk="1" hangingPunct="1"/>
            <a:r>
              <a:rPr lang="en-GB" sz="1800" dirty="0" smtClean="0"/>
              <a:t>Do not add page numbers to slides.</a:t>
            </a:r>
            <a:endParaRPr lang="en-GB" sz="1800" dirty="0"/>
          </a:p>
        </p:txBody>
      </p:sp>
      <p:sp>
        <p:nvSpPr>
          <p:cNvPr id="5" name="TextBox 4"/>
          <p:cNvSpPr txBox="1"/>
          <p:nvPr userDrawn="1"/>
        </p:nvSpPr>
        <p:spPr>
          <a:xfrm>
            <a:off x="457200" y="1447800"/>
            <a:ext cx="8229600"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4159978543"/>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8" name="Title Placeholder 1"/>
          <p:cNvSpPr>
            <a:spLocks noGrp="1"/>
          </p:cNvSpPr>
          <p:nvPr>
            <p:ph type="title" hasCustomPrompt="1"/>
          </p:nvPr>
        </p:nvSpPr>
        <p:spPr>
          <a:xfrm>
            <a:off x="457200" y="838200"/>
            <a:ext cx="8229600" cy="609600"/>
          </a:xfrm>
          <a:prstGeom prst="rect">
            <a:avLst/>
          </a:prstGeom>
        </p:spPr>
        <p:txBody>
          <a:bodyPr vert="horz" lIns="91440" tIns="45720" rIns="91440" bIns="45720" rtlCol="0" anchor="t">
            <a:normAutofit/>
          </a:bodyPr>
          <a:lstStyle>
            <a:lvl1pPr algn="l">
              <a:defRPr sz="2800">
                <a:solidFill>
                  <a:srgbClr val="008CBB"/>
                </a:solidFill>
              </a:defRPr>
            </a:lvl1pPr>
          </a:lstStyle>
          <a:p>
            <a:r>
              <a:rPr lang="en-GB" dirty="0" smtClean="0"/>
              <a:t>Title Header Arial 28pt</a:t>
            </a:r>
            <a:endParaRPr lang="en-US" dirty="0"/>
          </a:p>
        </p:txBody>
      </p:sp>
      <p:sp>
        <p:nvSpPr>
          <p:cNvPr id="7" name="Text Placeholder 6"/>
          <p:cNvSpPr>
            <a:spLocks noGrp="1"/>
          </p:cNvSpPr>
          <p:nvPr>
            <p:ph type="body" sz="quarter" idx="10" hasCustomPrompt="1"/>
          </p:nvPr>
        </p:nvSpPr>
        <p:spPr>
          <a:xfrm>
            <a:off x="457200" y="1752600"/>
            <a:ext cx="8229600" cy="4052664"/>
          </a:xfrm>
          <a:prstGeom prst="rect">
            <a:avLst/>
          </a:prstGeom>
        </p:spPr>
        <p:txBody>
          <a:bodyPr vert="horz"/>
          <a:lstStyle>
            <a:lvl1pPr marL="0" marR="0" indent="0" algn="l" defTabSz="457200" rtl="0" eaLnBrk="1" fontAlgn="auto" latinLnBrk="0" hangingPunct="1">
              <a:lnSpc>
                <a:spcPct val="100000"/>
              </a:lnSpc>
              <a:spcBef>
                <a:spcPct val="0"/>
              </a:spcBef>
              <a:spcAft>
                <a:spcPts val="0"/>
              </a:spcAft>
              <a:buClrTx/>
              <a:buSzTx/>
              <a:buFontTx/>
              <a:buNone/>
              <a:tabLst/>
              <a:defRPr sz="2000">
                <a:latin typeface="Arial"/>
                <a:cs typeface="Arial"/>
              </a:defRPr>
            </a:lvl1pPr>
          </a:lstStyle>
          <a:p>
            <a:pPr eaLnBrk="1" hangingPunct="1"/>
            <a:r>
              <a:rPr lang="en-GB" sz="1800" dirty="0" smtClean="0"/>
              <a:t>Text Arial 20</a:t>
            </a:r>
          </a:p>
          <a:p>
            <a:pPr eaLnBrk="1" hangingPunct="1"/>
            <a:endParaRPr lang="en-GB" sz="1800" dirty="0" smtClean="0"/>
          </a:p>
          <a:p>
            <a:r>
              <a:rPr lang="en-GB" sz="1800" dirty="0" smtClean="0"/>
              <a:t>If there are additional inserts, please indicate these and give instructions in </a:t>
            </a:r>
          </a:p>
          <a:p>
            <a:r>
              <a:rPr lang="en-GB" sz="1800" dirty="0" smtClean="0"/>
              <a:t>the centre of applicable slide(</a:t>
            </a:r>
            <a:r>
              <a:rPr lang="en-GB" sz="1800" dirty="0" err="1" smtClean="0"/>
              <a:t>s</a:t>
            </a:r>
            <a:r>
              <a:rPr lang="en-GB" sz="1800" dirty="0" smtClean="0"/>
              <a:t>).</a:t>
            </a:r>
          </a:p>
          <a:p>
            <a:endParaRPr lang="en-GB" sz="1800" dirty="0" smtClean="0"/>
          </a:p>
          <a:p>
            <a:r>
              <a:rPr lang="en-GB" sz="1800" dirty="0" smtClean="0"/>
              <a:t>Consider copyright carefully and complete the copyright request form provided </a:t>
            </a:r>
          </a:p>
          <a:p>
            <a:r>
              <a:rPr lang="en-GB" sz="1800" dirty="0" smtClean="0"/>
              <a:t>with as much detail as you are able to.  Contact a Senior CPD Manager with any </a:t>
            </a:r>
          </a:p>
          <a:p>
            <a:r>
              <a:rPr lang="en-GB" sz="1800" dirty="0" smtClean="0"/>
              <a:t>uncertainties you may have regarding </a:t>
            </a:r>
          </a:p>
          <a:p>
            <a:r>
              <a:rPr lang="en-GB" sz="1800" dirty="0" smtClean="0"/>
              <a:t>this.</a:t>
            </a:r>
          </a:p>
          <a:p>
            <a:endParaRPr lang="en-GB" sz="1800" dirty="0" smtClean="0"/>
          </a:p>
          <a:p>
            <a:pPr eaLnBrk="1" hangingPunct="1"/>
            <a:r>
              <a:rPr lang="en-GB" sz="1800" dirty="0" smtClean="0"/>
              <a:t>Do not add page numbers to slides.</a:t>
            </a:r>
            <a:endParaRPr lang="en-GB" sz="1800" dirty="0"/>
          </a:p>
        </p:txBody>
      </p:sp>
      <p:sp>
        <p:nvSpPr>
          <p:cNvPr id="5" name="TextBox 4"/>
          <p:cNvSpPr txBox="1"/>
          <p:nvPr userDrawn="1"/>
        </p:nvSpPr>
        <p:spPr>
          <a:xfrm>
            <a:off x="457200" y="1447800"/>
            <a:ext cx="8229600"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1730529220"/>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8" name="Title Placeholder 1"/>
          <p:cNvSpPr>
            <a:spLocks noGrp="1"/>
          </p:cNvSpPr>
          <p:nvPr>
            <p:ph type="title" hasCustomPrompt="1"/>
          </p:nvPr>
        </p:nvSpPr>
        <p:spPr>
          <a:xfrm>
            <a:off x="457200" y="838200"/>
            <a:ext cx="8229600" cy="609600"/>
          </a:xfrm>
          <a:prstGeom prst="rect">
            <a:avLst/>
          </a:prstGeom>
        </p:spPr>
        <p:txBody>
          <a:bodyPr vert="horz" lIns="91440" tIns="45720" rIns="91440" bIns="45720" rtlCol="0" anchor="t">
            <a:normAutofit/>
          </a:bodyPr>
          <a:lstStyle>
            <a:lvl1pPr algn="l">
              <a:defRPr sz="2800">
                <a:solidFill>
                  <a:srgbClr val="008CBB"/>
                </a:solidFill>
              </a:defRPr>
            </a:lvl1pPr>
          </a:lstStyle>
          <a:p>
            <a:r>
              <a:rPr lang="en-GB" dirty="0" smtClean="0"/>
              <a:t>Title Header Arial 28pt</a:t>
            </a:r>
            <a:endParaRPr lang="en-US" dirty="0"/>
          </a:p>
        </p:txBody>
      </p:sp>
      <p:sp>
        <p:nvSpPr>
          <p:cNvPr id="7" name="Text Placeholder 6"/>
          <p:cNvSpPr>
            <a:spLocks noGrp="1"/>
          </p:cNvSpPr>
          <p:nvPr>
            <p:ph type="body" sz="quarter" idx="10" hasCustomPrompt="1"/>
          </p:nvPr>
        </p:nvSpPr>
        <p:spPr>
          <a:xfrm>
            <a:off x="457200" y="1752600"/>
            <a:ext cx="8229600" cy="4052664"/>
          </a:xfrm>
          <a:prstGeom prst="rect">
            <a:avLst/>
          </a:prstGeom>
        </p:spPr>
        <p:txBody>
          <a:bodyPr vert="horz"/>
          <a:lstStyle>
            <a:lvl1pPr marL="0" marR="0" indent="0" algn="l" defTabSz="457200" rtl="0" eaLnBrk="1" fontAlgn="auto" latinLnBrk="0" hangingPunct="1">
              <a:lnSpc>
                <a:spcPct val="100000"/>
              </a:lnSpc>
              <a:spcBef>
                <a:spcPct val="0"/>
              </a:spcBef>
              <a:spcAft>
                <a:spcPts val="0"/>
              </a:spcAft>
              <a:buClrTx/>
              <a:buSzTx/>
              <a:buFontTx/>
              <a:buNone/>
              <a:tabLst/>
              <a:defRPr sz="2000">
                <a:latin typeface="Arial"/>
                <a:cs typeface="Arial"/>
              </a:defRPr>
            </a:lvl1pPr>
          </a:lstStyle>
          <a:p>
            <a:pPr eaLnBrk="1" hangingPunct="1"/>
            <a:r>
              <a:rPr lang="en-GB" sz="1800" dirty="0" smtClean="0"/>
              <a:t>Text Arial 20</a:t>
            </a:r>
          </a:p>
          <a:p>
            <a:pPr eaLnBrk="1" hangingPunct="1"/>
            <a:endParaRPr lang="en-GB" sz="1800" dirty="0" smtClean="0"/>
          </a:p>
          <a:p>
            <a:r>
              <a:rPr lang="en-GB" sz="1800" dirty="0" smtClean="0"/>
              <a:t>If there are additional inserts, please indicate these and give instructions in </a:t>
            </a:r>
          </a:p>
          <a:p>
            <a:r>
              <a:rPr lang="en-GB" sz="1800" dirty="0" smtClean="0"/>
              <a:t>the centre of applicable slide(</a:t>
            </a:r>
            <a:r>
              <a:rPr lang="en-GB" sz="1800" dirty="0" err="1" smtClean="0"/>
              <a:t>s</a:t>
            </a:r>
            <a:r>
              <a:rPr lang="en-GB" sz="1800" dirty="0" smtClean="0"/>
              <a:t>).</a:t>
            </a:r>
          </a:p>
          <a:p>
            <a:endParaRPr lang="en-GB" sz="1800" dirty="0" smtClean="0"/>
          </a:p>
          <a:p>
            <a:r>
              <a:rPr lang="en-GB" sz="1800" dirty="0" smtClean="0"/>
              <a:t>Consider copyright carefully and complete the copyright request form provided </a:t>
            </a:r>
          </a:p>
          <a:p>
            <a:r>
              <a:rPr lang="en-GB" sz="1800" dirty="0" smtClean="0"/>
              <a:t>with as much detail as you are able to.  Contact a Senior CPD Manager with any </a:t>
            </a:r>
          </a:p>
          <a:p>
            <a:r>
              <a:rPr lang="en-GB" sz="1800" dirty="0" smtClean="0"/>
              <a:t>uncertainties you may have regarding </a:t>
            </a:r>
          </a:p>
          <a:p>
            <a:r>
              <a:rPr lang="en-GB" sz="1800" dirty="0" smtClean="0"/>
              <a:t>this.</a:t>
            </a:r>
          </a:p>
          <a:p>
            <a:endParaRPr lang="en-GB" sz="1800" dirty="0" smtClean="0"/>
          </a:p>
          <a:p>
            <a:pPr eaLnBrk="1" hangingPunct="1"/>
            <a:r>
              <a:rPr lang="en-GB" sz="1800" dirty="0" smtClean="0"/>
              <a:t>Do not add page numbers to slides.</a:t>
            </a:r>
            <a:endParaRPr lang="en-GB" sz="1800" dirty="0"/>
          </a:p>
        </p:txBody>
      </p:sp>
      <p:sp>
        <p:nvSpPr>
          <p:cNvPr id="5" name="TextBox 4"/>
          <p:cNvSpPr txBox="1"/>
          <p:nvPr userDrawn="1"/>
        </p:nvSpPr>
        <p:spPr>
          <a:xfrm>
            <a:off x="457200" y="1447800"/>
            <a:ext cx="8229600"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3925843483"/>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8" name="Title Placeholder 1"/>
          <p:cNvSpPr>
            <a:spLocks noGrp="1"/>
          </p:cNvSpPr>
          <p:nvPr>
            <p:ph type="title" hasCustomPrompt="1"/>
          </p:nvPr>
        </p:nvSpPr>
        <p:spPr>
          <a:xfrm>
            <a:off x="457200" y="838200"/>
            <a:ext cx="8229600" cy="609600"/>
          </a:xfrm>
          <a:prstGeom prst="rect">
            <a:avLst/>
          </a:prstGeom>
        </p:spPr>
        <p:txBody>
          <a:bodyPr vert="horz" lIns="91440" tIns="45720" rIns="91440" bIns="45720" rtlCol="0" anchor="t">
            <a:normAutofit/>
          </a:bodyPr>
          <a:lstStyle>
            <a:lvl1pPr algn="l">
              <a:defRPr sz="2800">
                <a:solidFill>
                  <a:srgbClr val="008CBB"/>
                </a:solidFill>
              </a:defRPr>
            </a:lvl1pPr>
          </a:lstStyle>
          <a:p>
            <a:r>
              <a:rPr lang="en-GB" dirty="0" smtClean="0"/>
              <a:t>Title Header Arial 28pt</a:t>
            </a:r>
            <a:endParaRPr lang="en-US" dirty="0"/>
          </a:p>
        </p:txBody>
      </p:sp>
      <p:sp>
        <p:nvSpPr>
          <p:cNvPr id="7" name="Text Placeholder 6"/>
          <p:cNvSpPr>
            <a:spLocks noGrp="1"/>
          </p:cNvSpPr>
          <p:nvPr>
            <p:ph type="body" sz="quarter" idx="10" hasCustomPrompt="1"/>
          </p:nvPr>
        </p:nvSpPr>
        <p:spPr>
          <a:xfrm>
            <a:off x="457200" y="1752600"/>
            <a:ext cx="8229600" cy="4052664"/>
          </a:xfrm>
          <a:prstGeom prst="rect">
            <a:avLst/>
          </a:prstGeom>
        </p:spPr>
        <p:txBody>
          <a:bodyPr vert="horz"/>
          <a:lstStyle>
            <a:lvl1pPr marL="0" marR="0" indent="0" algn="l" defTabSz="457200" rtl="0" eaLnBrk="1" fontAlgn="auto" latinLnBrk="0" hangingPunct="1">
              <a:lnSpc>
                <a:spcPct val="100000"/>
              </a:lnSpc>
              <a:spcBef>
                <a:spcPct val="0"/>
              </a:spcBef>
              <a:spcAft>
                <a:spcPts val="0"/>
              </a:spcAft>
              <a:buClrTx/>
              <a:buSzTx/>
              <a:buFontTx/>
              <a:buNone/>
              <a:tabLst/>
              <a:defRPr sz="2000">
                <a:latin typeface="Arial"/>
                <a:cs typeface="Arial"/>
              </a:defRPr>
            </a:lvl1pPr>
          </a:lstStyle>
          <a:p>
            <a:pPr eaLnBrk="1" hangingPunct="1"/>
            <a:r>
              <a:rPr lang="en-GB" sz="1800" dirty="0" smtClean="0"/>
              <a:t>Text Arial 20</a:t>
            </a:r>
          </a:p>
          <a:p>
            <a:pPr eaLnBrk="1" hangingPunct="1"/>
            <a:endParaRPr lang="en-GB" sz="1800" dirty="0" smtClean="0"/>
          </a:p>
          <a:p>
            <a:r>
              <a:rPr lang="en-GB" sz="1800" dirty="0" smtClean="0"/>
              <a:t>If there are additional inserts, please indicate these and give instructions in </a:t>
            </a:r>
          </a:p>
          <a:p>
            <a:r>
              <a:rPr lang="en-GB" sz="1800" dirty="0" smtClean="0"/>
              <a:t>the centre of applicable slide(</a:t>
            </a:r>
            <a:r>
              <a:rPr lang="en-GB" sz="1800" dirty="0" err="1" smtClean="0"/>
              <a:t>s</a:t>
            </a:r>
            <a:r>
              <a:rPr lang="en-GB" sz="1800" dirty="0" smtClean="0"/>
              <a:t>).</a:t>
            </a:r>
          </a:p>
          <a:p>
            <a:endParaRPr lang="en-GB" sz="1800" dirty="0" smtClean="0"/>
          </a:p>
          <a:p>
            <a:r>
              <a:rPr lang="en-GB" sz="1800" dirty="0" smtClean="0"/>
              <a:t>Consider copyright carefully and complete the copyright request form provided </a:t>
            </a:r>
          </a:p>
          <a:p>
            <a:r>
              <a:rPr lang="en-GB" sz="1800" dirty="0" smtClean="0"/>
              <a:t>with as much detail as you are able to.  Contact a Senior CPD Manager with any </a:t>
            </a:r>
          </a:p>
          <a:p>
            <a:r>
              <a:rPr lang="en-GB" sz="1800" dirty="0" smtClean="0"/>
              <a:t>uncertainties you may have regarding </a:t>
            </a:r>
          </a:p>
          <a:p>
            <a:r>
              <a:rPr lang="en-GB" sz="1800" dirty="0" smtClean="0"/>
              <a:t>this.</a:t>
            </a:r>
          </a:p>
          <a:p>
            <a:endParaRPr lang="en-GB" sz="1800" dirty="0" smtClean="0"/>
          </a:p>
          <a:p>
            <a:pPr eaLnBrk="1" hangingPunct="1"/>
            <a:r>
              <a:rPr lang="en-GB" sz="1800" dirty="0" smtClean="0"/>
              <a:t>Do not add page numbers to slides.</a:t>
            </a:r>
            <a:endParaRPr lang="en-GB" sz="1800" dirty="0"/>
          </a:p>
        </p:txBody>
      </p:sp>
      <p:sp>
        <p:nvSpPr>
          <p:cNvPr id="5" name="TextBox 4"/>
          <p:cNvSpPr txBox="1"/>
          <p:nvPr userDrawn="1"/>
        </p:nvSpPr>
        <p:spPr>
          <a:xfrm>
            <a:off x="457200" y="1447800"/>
            <a:ext cx="8229600"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4070995212"/>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8" name="Title Placeholder 1"/>
          <p:cNvSpPr>
            <a:spLocks noGrp="1"/>
          </p:cNvSpPr>
          <p:nvPr>
            <p:ph type="title" hasCustomPrompt="1"/>
          </p:nvPr>
        </p:nvSpPr>
        <p:spPr>
          <a:xfrm>
            <a:off x="457200" y="838200"/>
            <a:ext cx="8229600" cy="609600"/>
          </a:xfrm>
          <a:prstGeom prst="rect">
            <a:avLst/>
          </a:prstGeom>
        </p:spPr>
        <p:txBody>
          <a:bodyPr vert="horz" lIns="91440" tIns="45720" rIns="91440" bIns="45720" rtlCol="0" anchor="t">
            <a:normAutofit/>
          </a:bodyPr>
          <a:lstStyle>
            <a:lvl1pPr algn="l">
              <a:defRPr sz="2800">
                <a:solidFill>
                  <a:srgbClr val="008CBB"/>
                </a:solidFill>
              </a:defRPr>
            </a:lvl1pPr>
          </a:lstStyle>
          <a:p>
            <a:r>
              <a:rPr lang="en-GB" dirty="0" smtClean="0"/>
              <a:t>Title Header Arial 28pt</a:t>
            </a:r>
            <a:endParaRPr lang="en-US" dirty="0"/>
          </a:p>
        </p:txBody>
      </p:sp>
      <p:sp>
        <p:nvSpPr>
          <p:cNvPr id="7" name="Text Placeholder 6"/>
          <p:cNvSpPr>
            <a:spLocks noGrp="1"/>
          </p:cNvSpPr>
          <p:nvPr>
            <p:ph type="body" sz="quarter" idx="10" hasCustomPrompt="1"/>
          </p:nvPr>
        </p:nvSpPr>
        <p:spPr>
          <a:xfrm>
            <a:off x="457200" y="1752600"/>
            <a:ext cx="8229600" cy="4052664"/>
          </a:xfrm>
          <a:prstGeom prst="rect">
            <a:avLst/>
          </a:prstGeom>
        </p:spPr>
        <p:txBody>
          <a:bodyPr vert="horz"/>
          <a:lstStyle>
            <a:lvl1pPr marL="0" marR="0" indent="0" algn="l" defTabSz="457200" rtl="0" eaLnBrk="1" fontAlgn="auto" latinLnBrk="0" hangingPunct="1">
              <a:lnSpc>
                <a:spcPct val="100000"/>
              </a:lnSpc>
              <a:spcBef>
                <a:spcPct val="0"/>
              </a:spcBef>
              <a:spcAft>
                <a:spcPts val="0"/>
              </a:spcAft>
              <a:buClrTx/>
              <a:buSzTx/>
              <a:buFontTx/>
              <a:buNone/>
              <a:tabLst/>
              <a:defRPr sz="2000">
                <a:latin typeface="Arial"/>
                <a:cs typeface="Arial"/>
              </a:defRPr>
            </a:lvl1pPr>
          </a:lstStyle>
          <a:p>
            <a:pPr eaLnBrk="1" hangingPunct="1"/>
            <a:r>
              <a:rPr lang="en-GB" sz="1800" dirty="0" smtClean="0"/>
              <a:t>Text Arial 20</a:t>
            </a:r>
          </a:p>
          <a:p>
            <a:pPr eaLnBrk="1" hangingPunct="1"/>
            <a:endParaRPr lang="en-GB" sz="1800" dirty="0" smtClean="0"/>
          </a:p>
          <a:p>
            <a:r>
              <a:rPr lang="en-GB" sz="1800" dirty="0" smtClean="0"/>
              <a:t>If there are additional inserts, please indicate these and give instructions in </a:t>
            </a:r>
          </a:p>
          <a:p>
            <a:r>
              <a:rPr lang="en-GB" sz="1800" dirty="0" smtClean="0"/>
              <a:t>the centre of applicable slide(</a:t>
            </a:r>
            <a:r>
              <a:rPr lang="en-GB" sz="1800" dirty="0" err="1" smtClean="0"/>
              <a:t>s</a:t>
            </a:r>
            <a:r>
              <a:rPr lang="en-GB" sz="1800" dirty="0" smtClean="0"/>
              <a:t>).</a:t>
            </a:r>
          </a:p>
          <a:p>
            <a:endParaRPr lang="en-GB" sz="1800" dirty="0" smtClean="0"/>
          </a:p>
          <a:p>
            <a:r>
              <a:rPr lang="en-GB" sz="1800" dirty="0" smtClean="0"/>
              <a:t>Consider copyright carefully and complete the copyright request form provided </a:t>
            </a:r>
          </a:p>
          <a:p>
            <a:r>
              <a:rPr lang="en-GB" sz="1800" dirty="0" smtClean="0"/>
              <a:t>with as much detail as you are able to.  Contact a Senior CPD Manager with any </a:t>
            </a:r>
          </a:p>
          <a:p>
            <a:r>
              <a:rPr lang="en-GB" sz="1800" dirty="0" smtClean="0"/>
              <a:t>uncertainties you may have regarding </a:t>
            </a:r>
          </a:p>
          <a:p>
            <a:r>
              <a:rPr lang="en-GB" sz="1800" dirty="0" smtClean="0"/>
              <a:t>this.</a:t>
            </a:r>
          </a:p>
          <a:p>
            <a:endParaRPr lang="en-GB" sz="1800" dirty="0" smtClean="0"/>
          </a:p>
          <a:p>
            <a:pPr eaLnBrk="1" hangingPunct="1"/>
            <a:r>
              <a:rPr lang="en-GB" sz="1800" dirty="0" smtClean="0"/>
              <a:t>Do not add page numbers to slides.</a:t>
            </a:r>
            <a:endParaRPr lang="en-GB" sz="1800" dirty="0"/>
          </a:p>
        </p:txBody>
      </p:sp>
      <p:sp>
        <p:nvSpPr>
          <p:cNvPr id="5" name="TextBox 4"/>
          <p:cNvSpPr txBox="1"/>
          <p:nvPr userDrawn="1"/>
        </p:nvSpPr>
        <p:spPr>
          <a:xfrm>
            <a:off x="457200" y="1447800"/>
            <a:ext cx="8229600"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1455654167"/>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8" name="Title Placeholder 1"/>
          <p:cNvSpPr>
            <a:spLocks noGrp="1"/>
          </p:cNvSpPr>
          <p:nvPr>
            <p:ph type="title" hasCustomPrompt="1"/>
          </p:nvPr>
        </p:nvSpPr>
        <p:spPr>
          <a:xfrm>
            <a:off x="457200" y="838200"/>
            <a:ext cx="8229600" cy="609600"/>
          </a:xfrm>
          <a:prstGeom prst="rect">
            <a:avLst/>
          </a:prstGeom>
        </p:spPr>
        <p:txBody>
          <a:bodyPr vert="horz" lIns="91440" tIns="45720" rIns="91440" bIns="45720" rtlCol="0" anchor="t">
            <a:normAutofit/>
          </a:bodyPr>
          <a:lstStyle>
            <a:lvl1pPr algn="l">
              <a:defRPr sz="2800">
                <a:solidFill>
                  <a:srgbClr val="008CBB"/>
                </a:solidFill>
              </a:defRPr>
            </a:lvl1pPr>
          </a:lstStyle>
          <a:p>
            <a:r>
              <a:rPr lang="en-GB" dirty="0" smtClean="0"/>
              <a:t>Title Header Arial 28pt</a:t>
            </a:r>
            <a:endParaRPr lang="en-US" dirty="0"/>
          </a:p>
        </p:txBody>
      </p:sp>
      <p:sp>
        <p:nvSpPr>
          <p:cNvPr id="7" name="Text Placeholder 6"/>
          <p:cNvSpPr>
            <a:spLocks noGrp="1"/>
          </p:cNvSpPr>
          <p:nvPr>
            <p:ph type="body" sz="quarter" idx="10" hasCustomPrompt="1"/>
          </p:nvPr>
        </p:nvSpPr>
        <p:spPr>
          <a:xfrm>
            <a:off x="457200" y="1752600"/>
            <a:ext cx="8229600" cy="4052664"/>
          </a:xfrm>
          <a:prstGeom prst="rect">
            <a:avLst/>
          </a:prstGeom>
        </p:spPr>
        <p:txBody>
          <a:bodyPr vert="horz"/>
          <a:lstStyle>
            <a:lvl1pPr marL="0" marR="0" indent="0" algn="l" defTabSz="457200" rtl="0" eaLnBrk="1" fontAlgn="auto" latinLnBrk="0" hangingPunct="1">
              <a:lnSpc>
                <a:spcPct val="100000"/>
              </a:lnSpc>
              <a:spcBef>
                <a:spcPct val="0"/>
              </a:spcBef>
              <a:spcAft>
                <a:spcPts val="0"/>
              </a:spcAft>
              <a:buClrTx/>
              <a:buSzTx/>
              <a:buFontTx/>
              <a:buNone/>
              <a:tabLst/>
              <a:defRPr sz="2000">
                <a:latin typeface="Arial"/>
                <a:cs typeface="Arial"/>
              </a:defRPr>
            </a:lvl1pPr>
          </a:lstStyle>
          <a:p>
            <a:pPr eaLnBrk="1" hangingPunct="1"/>
            <a:r>
              <a:rPr lang="en-GB" sz="1800" dirty="0" smtClean="0"/>
              <a:t>Text Arial 20</a:t>
            </a:r>
          </a:p>
          <a:p>
            <a:pPr eaLnBrk="1" hangingPunct="1"/>
            <a:endParaRPr lang="en-GB" sz="1800" dirty="0" smtClean="0"/>
          </a:p>
          <a:p>
            <a:r>
              <a:rPr lang="en-GB" sz="1800" dirty="0" smtClean="0"/>
              <a:t>If there are additional inserts, please indicate these and give instructions in </a:t>
            </a:r>
          </a:p>
          <a:p>
            <a:r>
              <a:rPr lang="en-GB" sz="1800" dirty="0" smtClean="0"/>
              <a:t>the centre of applicable slide(</a:t>
            </a:r>
            <a:r>
              <a:rPr lang="en-GB" sz="1800" dirty="0" err="1" smtClean="0"/>
              <a:t>s</a:t>
            </a:r>
            <a:r>
              <a:rPr lang="en-GB" sz="1800" dirty="0" smtClean="0"/>
              <a:t>).</a:t>
            </a:r>
          </a:p>
          <a:p>
            <a:endParaRPr lang="en-GB" sz="1800" dirty="0" smtClean="0"/>
          </a:p>
          <a:p>
            <a:r>
              <a:rPr lang="en-GB" sz="1800" dirty="0" smtClean="0"/>
              <a:t>Consider copyright carefully and complete the copyright request form provided </a:t>
            </a:r>
          </a:p>
          <a:p>
            <a:r>
              <a:rPr lang="en-GB" sz="1800" dirty="0" smtClean="0"/>
              <a:t>with as much detail as you are able to.  Contact a Senior CPD Manager with any </a:t>
            </a:r>
          </a:p>
          <a:p>
            <a:r>
              <a:rPr lang="en-GB" sz="1800" dirty="0" smtClean="0"/>
              <a:t>uncertainties you may have regarding </a:t>
            </a:r>
          </a:p>
          <a:p>
            <a:r>
              <a:rPr lang="en-GB" sz="1800" dirty="0" smtClean="0"/>
              <a:t>this.</a:t>
            </a:r>
          </a:p>
          <a:p>
            <a:endParaRPr lang="en-GB" sz="1800" dirty="0" smtClean="0"/>
          </a:p>
          <a:p>
            <a:pPr eaLnBrk="1" hangingPunct="1"/>
            <a:r>
              <a:rPr lang="en-GB" sz="1800" dirty="0" smtClean="0"/>
              <a:t>Do not add page numbers to slides.</a:t>
            </a:r>
            <a:endParaRPr lang="en-GB" sz="1800" dirty="0"/>
          </a:p>
        </p:txBody>
      </p:sp>
      <p:sp>
        <p:nvSpPr>
          <p:cNvPr id="5" name="TextBox 4"/>
          <p:cNvSpPr txBox="1"/>
          <p:nvPr userDrawn="1"/>
        </p:nvSpPr>
        <p:spPr>
          <a:xfrm>
            <a:off x="457200" y="1447800"/>
            <a:ext cx="8229600"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6439117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ntents">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dirty="0" smtClean="0"/>
              <a:t>Contents</a:t>
            </a:r>
            <a:endParaRPr lang="en-US" dirty="0"/>
          </a:p>
        </p:txBody>
      </p:sp>
      <p:sp>
        <p:nvSpPr>
          <p:cNvPr id="3" name="Date Placeholder 2"/>
          <p:cNvSpPr>
            <a:spLocks noGrp="1"/>
          </p:cNvSpPr>
          <p:nvPr>
            <p:ph type="dt" sz="half" idx="10"/>
          </p:nvPr>
        </p:nvSpPr>
        <p:spPr>
          <a:xfrm>
            <a:off x="540000" y="6459079"/>
            <a:ext cx="1239373" cy="365125"/>
          </a:xfrm>
          <a:prstGeom prst="rect">
            <a:avLst/>
          </a:prstGeom>
        </p:spPr>
        <p:txBody>
          <a:bodyPr lIns="0" tIns="0" rIns="0" bIns="0"/>
          <a:lstStyle>
            <a:lvl1pPr>
              <a:lnSpc>
                <a:spcPts val="1000"/>
              </a:lnSpc>
              <a:defRPr sz="800">
                <a:solidFill>
                  <a:schemeClr val="tx1"/>
                </a:solidFill>
              </a:defRPr>
            </a:lvl1pPr>
          </a:lstStyle>
          <a:p>
            <a:fld id="{EA468F0D-6709-4C29-88FD-EB56332449EE}" type="datetime1">
              <a:rPr lang="en-US" smtClean="0"/>
              <a:t>10/3/2017</a:t>
            </a:fld>
            <a:endParaRPr lang="en-US" dirty="0"/>
          </a:p>
        </p:txBody>
      </p:sp>
      <p:sp>
        <p:nvSpPr>
          <p:cNvPr id="4" name="Footer Placeholder 3"/>
          <p:cNvSpPr>
            <a:spLocks noGrp="1"/>
          </p:cNvSpPr>
          <p:nvPr>
            <p:ph type="ftr" sz="quarter" idx="11"/>
          </p:nvPr>
        </p:nvSpPr>
        <p:spPr/>
        <p:txBody>
          <a:bodyPr/>
          <a:lstStyle>
            <a:lvl1pPr>
              <a:lnSpc>
                <a:spcPts val="1000"/>
              </a:lnSpc>
              <a:defRPr>
                <a:solidFill>
                  <a:schemeClr val="tx1"/>
                </a:solidFill>
              </a:defRPr>
            </a:lvl1pPr>
          </a:lstStyle>
          <a:p>
            <a:r>
              <a:rPr lang="en-US" dirty="0" smtClean="0"/>
              <a:t>Copyright © AQA and its licensors. All rights reserved.</a:t>
            </a:r>
            <a:endParaRPr lang="en-US" dirty="0"/>
          </a:p>
        </p:txBody>
      </p:sp>
      <p:sp>
        <p:nvSpPr>
          <p:cNvPr id="12"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p:nvPr userDrawn="1"/>
        </p:nvSpPr>
        <p:spPr>
          <a:xfrm>
            <a:off x="7845425" y="6459079"/>
            <a:ext cx="768350" cy="30684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8" name="Picture 7" descr="AQA_New_logo_20mm_no_strapline_WHITEOUT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Tree>
    <p:extLst>
      <p:ext uri="{BB962C8B-B14F-4D97-AF65-F5344CB8AC3E}">
        <p14:creationId xmlns:p14="http://schemas.microsoft.com/office/powerpoint/2010/main" val="310538039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itle Dark Blu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bg2"/>
                </a:solidFill>
              </a:defRPr>
            </a:lvl1pPr>
          </a:lstStyle>
          <a:p>
            <a:r>
              <a:rPr lang="en-US" dirty="0" smtClean="0"/>
              <a:t>Section title</a:t>
            </a:r>
            <a:endParaRPr lang="en-US" dirty="0"/>
          </a:p>
        </p:txBody>
      </p:sp>
      <p:sp>
        <p:nvSpPr>
          <p:cNvPr id="3" name="Date Placeholder 2"/>
          <p:cNvSpPr>
            <a:spLocks noGrp="1"/>
          </p:cNvSpPr>
          <p:nvPr>
            <p:ph type="dt" sz="half" idx="10"/>
          </p:nvPr>
        </p:nvSpPr>
        <p:spPr>
          <a:xfrm>
            <a:off x="540000" y="6459079"/>
            <a:ext cx="1239373" cy="365125"/>
          </a:xfrm>
          <a:prstGeom prst="rect">
            <a:avLst/>
          </a:prstGeom>
        </p:spPr>
        <p:txBody>
          <a:bodyPr lIns="0" tIns="0" rIns="0" bIns="0"/>
          <a:lstStyle>
            <a:lvl1pPr>
              <a:lnSpc>
                <a:spcPts val="1000"/>
              </a:lnSpc>
              <a:defRPr sz="800">
                <a:solidFill>
                  <a:schemeClr val="bg1"/>
                </a:solidFill>
              </a:defRPr>
            </a:lvl1pPr>
          </a:lstStyle>
          <a:p>
            <a:fld id="{2A605160-ADB1-418C-8DB8-AA32A5D71379}" type="datetime1">
              <a:rPr lang="en-US" smtClean="0"/>
              <a:t>10/3/2017</a:t>
            </a:fld>
            <a:endParaRPr lang="en-US" dirty="0"/>
          </a:p>
        </p:txBody>
      </p:sp>
      <p:sp>
        <p:nvSpPr>
          <p:cNvPr id="4" name="Footer Placeholder 3"/>
          <p:cNvSpPr>
            <a:spLocks noGrp="1"/>
          </p:cNvSpPr>
          <p:nvPr>
            <p:ph type="ftr" sz="quarter" idx="11"/>
          </p:nvPr>
        </p:nvSpPr>
        <p:spPr/>
        <p:txBody>
          <a:bodyPr/>
          <a:lstStyle>
            <a:lvl1pPr>
              <a:lnSpc>
                <a:spcPts val="1000"/>
              </a:lnSpc>
              <a:defRPr>
                <a:solidFill>
                  <a:schemeClr val="bg1"/>
                </a:solidFill>
              </a:defRPr>
            </a:lvl1pPr>
          </a:lstStyle>
          <a:p>
            <a:r>
              <a:rPr lang="en-US" dirty="0" smtClean="0"/>
              <a:t>Copyright © AQA and its licensors. All rights reserved.</a:t>
            </a:r>
            <a:endParaRPr lang="en-US" dirty="0"/>
          </a:p>
        </p:txBody>
      </p:sp>
      <p:sp>
        <p:nvSpPr>
          <p:cNvPr id="12" name="Content Placeholder 2"/>
          <p:cNvSpPr>
            <a:spLocks noGrp="1"/>
          </p:cNvSpPr>
          <p:nvPr>
            <p:ph idx="1"/>
          </p:nvPr>
        </p:nvSpPr>
        <p:spPr>
          <a:xfrm>
            <a:off x="540000" y="1731713"/>
            <a:ext cx="8045200" cy="440680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0" name="Straight Connector 9"/>
          <p:cNvCxnSpPr/>
          <p:nvPr userDrawn="1"/>
        </p:nvCxnSpPr>
        <p:spPr>
          <a:xfrm>
            <a:off x="0" y="962025"/>
            <a:ext cx="8585200" cy="0"/>
          </a:xfrm>
          <a:prstGeom prst="line">
            <a:avLst/>
          </a:prstGeom>
          <a:ln w="7620" cap="rnd">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0" y="6340475"/>
            <a:ext cx="8585200" cy="0"/>
          </a:xfrm>
          <a:prstGeom prst="line">
            <a:avLst/>
          </a:prstGeom>
          <a:ln w="7620" cap="rnd">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7234405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resentation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Presentation title</a:t>
            </a:r>
            <a:endParaRPr lang="en-US" dirty="0"/>
          </a:p>
        </p:txBody>
      </p:sp>
      <p:sp>
        <p:nvSpPr>
          <p:cNvPr id="3" name="Footer Placeholder 2"/>
          <p:cNvSpPr>
            <a:spLocks noGrp="1"/>
          </p:cNvSpPr>
          <p:nvPr>
            <p:ph type="ftr" sz="quarter" idx="10"/>
          </p:nvPr>
        </p:nvSpPr>
        <p:spPr/>
        <p:txBody>
          <a:bodyPr/>
          <a:lstStyle/>
          <a:p>
            <a:r>
              <a:rPr lang="en-US" dirty="0" smtClean="0"/>
              <a:t>Copyright © AQA and its licensors. All rights reserved.</a:t>
            </a:r>
            <a:endParaRPr lang="en-US" dirty="0"/>
          </a:p>
        </p:txBody>
      </p:sp>
      <p:sp>
        <p:nvSpPr>
          <p:cNvPr id="4" name="Date Placeholder 3"/>
          <p:cNvSpPr>
            <a:spLocks noGrp="1"/>
          </p:cNvSpPr>
          <p:nvPr>
            <p:ph type="dt" sz="half" idx="11"/>
          </p:nvPr>
        </p:nvSpPr>
        <p:spPr/>
        <p:txBody>
          <a:bodyPr/>
          <a:lstStyle/>
          <a:p>
            <a:fld id="{172F0C1D-A9DE-49B6-BB35-A0AA0EFA82E1}" type="datetime1">
              <a:rPr lang="en-US" smtClean="0"/>
              <a:t>10/3/2017</a:t>
            </a:fld>
            <a:endParaRPr lang="en-US" dirty="0"/>
          </a:p>
        </p:txBody>
      </p:sp>
      <p:sp>
        <p:nvSpPr>
          <p:cNvPr id="7" name="Content Placeholder 6"/>
          <p:cNvSpPr>
            <a:spLocks noGrp="1"/>
          </p:cNvSpPr>
          <p:nvPr>
            <p:ph sz="quarter" idx="12"/>
          </p:nvPr>
        </p:nvSpPr>
        <p:spPr>
          <a:xfrm>
            <a:off x="540000" y="1731600"/>
            <a:ext cx="8046000" cy="44064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17994650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Video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2"/>
                </a:solidFill>
              </a:defRPr>
            </a:lvl1pPr>
          </a:lstStyle>
          <a:p>
            <a:r>
              <a:rPr lang="en-US" dirty="0" smtClean="0"/>
              <a:t>Presentation title</a:t>
            </a:r>
            <a:endParaRPr lang="en-US" dirty="0"/>
          </a:p>
        </p:txBody>
      </p:sp>
      <p:sp>
        <p:nvSpPr>
          <p:cNvPr id="3" name="Content Placeholder 2"/>
          <p:cNvSpPr>
            <a:spLocks noGrp="1"/>
          </p:cNvSpPr>
          <p:nvPr>
            <p:ph idx="1" hasCustomPrompt="1"/>
          </p:nvPr>
        </p:nvSpPr>
        <p:spPr/>
        <p:txBody>
          <a:bodyPr/>
          <a:lstStyle/>
          <a:p>
            <a:pPr lvl="0"/>
            <a:r>
              <a:rPr lang="en-US" dirty="0" smtClean="0"/>
              <a:t>Insert video</a:t>
            </a:r>
            <a:endParaRPr lang="en-US" dirty="0"/>
          </a:p>
        </p:txBody>
      </p:sp>
      <p:sp>
        <p:nvSpPr>
          <p:cNvPr id="5" name="Footer Placeholder 4"/>
          <p:cNvSpPr>
            <a:spLocks noGrp="1"/>
          </p:cNvSpPr>
          <p:nvPr>
            <p:ph type="ftr" sz="quarter" idx="11"/>
          </p:nvPr>
        </p:nvSpPr>
        <p:spPr/>
        <p:txBody>
          <a:bodyPr/>
          <a:lstStyle>
            <a:lvl1pPr>
              <a:lnSpc>
                <a:spcPts val="1000"/>
              </a:lnSpc>
              <a:defRPr/>
            </a:lvl1pPr>
          </a:lstStyle>
          <a:p>
            <a:r>
              <a:rPr lang="en-US" dirty="0" smtClean="0"/>
              <a:t>Copyright © AQA and its licensors. All rights reserved.</a:t>
            </a:r>
            <a:endParaRPr lang="en-US" dirty="0"/>
          </a:p>
        </p:txBody>
      </p:sp>
      <p:sp>
        <p:nvSpPr>
          <p:cNvPr id="6" name="Date Placeholder 3"/>
          <p:cNvSpPr>
            <a:spLocks noGrp="1"/>
          </p:cNvSpPr>
          <p:nvPr>
            <p:ph type="dt" sz="half" idx="12"/>
          </p:nvPr>
        </p:nvSpPr>
        <p:spPr>
          <a:xfrm>
            <a:off x="540000" y="6458400"/>
            <a:ext cx="1339600" cy="365125"/>
          </a:xfrm>
        </p:spPr>
        <p:txBody>
          <a:bodyPr/>
          <a:lstStyle>
            <a:lvl1pPr>
              <a:defRPr>
                <a:solidFill>
                  <a:schemeClr val="tx1"/>
                </a:solidFill>
              </a:defRPr>
            </a:lvl1pPr>
          </a:lstStyle>
          <a:p>
            <a:fld id="{93A802F9-4A09-4560-AB5F-BF356E1F63AF}" type="datetime1">
              <a:rPr lang="en-US" smtClean="0"/>
              <a:t>10/3/2017</a:t>
            </a:fld>
            <a:endParaRPr lang="en-US" dirty="0"/>
          </a:p>
        </p:txBody>
      </p:sp>
    </p:spTree>
    <p:extLst>
      <p:ext uri="{BB962C8B-B14F-4D97-AF65-F5344CB8AC3E}">
        <p14:creationId xmlns:p14="http://schemas.microsoft.com/office/powerpoint/2010/main" val="118346731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ext and 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2"/>
                </a:solidFill>
              </a:defRPr>
            </a:lvl1pPr>
          </a:lstStyle>
          <a:p>
            <a:r>
              <a:rPr lang="en-US" dirty="0" smtClean="0"/>
              <a:t>Presentation title</a:t>
            </a:r>
            <a:endParaRPr lang="en-US" dirty="0"/>
          </a:p>
        </p:txBody>
      </p:sp>
      <p:sp>
        <p:nvSpPr>
          <p:cNvPr id="3" name="Content Placeholder 2"/>
          <p:cNvSpPr>
            <a:spLocks noGrp="1"/>
          </p:cNvSpPr>
          <p:nvPr>
            <p:ph sz="half" idx="1"/>
          </p:nvPr>
        </p:nvSpPr>
        <p:spPr>
          <a:xfrm>
            <a:off x="540000" y="1727271"/>
            <a:ext cx="4546350" cy="4406400"/>
          </a:xfrm>
        </p:spPr>
        <p:txBody>
          <a:bodyPr rIns="0"/>
          <a:lstStyle>
            <a:lvl1pPr>
              <a:defRPr sz="1800"/>
            </a:lvl1pPr>
            <a:lvl2pPr>
              <a:defRPr sz="1600"/>
            </a:lvl2pPr>
            <a:lvl3pPr>
              <a:defRPr sz="1400"/>
            </a:lvl3pPr>
            <a:lvl4pPr>
              <a:defRPr sz="1200"/>
            </a:lvl4pPr>
            <a:lvl5pPr>
              <a:defRPr sz="1000"/>
            </a:lvl5pPr>
            <a:lvl6pPr>
              <a:defRPr sz="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Content Placeholder 3"/>
          <p:cNvSpPr>
            <a:spLocks noGrp="1"/>
          </p:cNvSpPr>
          <p:nvPr>
            <p:ph sz="half" idx="2" hasCustomPrompt="1"/>
          </p:nvPr>
        </p:nvSpPr>
        <p:spPr>
          <a:xfrm>
            <a:off x="5394324" y="1727199"/>
            <a:ext cx="3190875" cy="4406400"/>
          </a:xfrm>
        </p:spPr>
        <p:txBody>
          <a:bodyPr rIns="0"/>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Insert image or graphic</a:t>
            </a:r>
            <a:endParaRPr lang="en-US" dirty="0"/>
          </a:p>
        </p:txBody>
      </p:sp>
      <p:sp>
        <p:nvSpPr>
          <p:cNvPr id="6" name="Footer Placeholder 5"/>
          <p:cNvSpPr>
            <a:spLocks noGrp="1"/>
          </p:cNvSpPr>
          <p:nvPr>
            <p:ph type="ftr" sz="quarter" idx="11"/>
          </p:nvPr>
        </p:nvSpPr>
        <p:spPr/>
        <p:txBody>
          <a:bodyPr/>
          <a:lstStyle>
            <a:lvl1pPr>
              <a:lnSpc>
                <a:spcPts val="1000"/>
              </a:lnSpc>
              <a:defRPr/>
            </a:lvl1pPr>
          </a:lstStyle>
          <a:p>
            <a:r>
              <a:rPr lang="en-US" dirty="0" smtClean="0"/>
              <a:t>Copyright © AQA and its licensors. All rights reserved.</a:t>
            </a:r>
            <a:endParaRPr lang="en-US" dirty="0"/>
          </a:p>
        </p:txBody>
      </p:sp>
      <p:sp>
        <p:nvSpPr>
          <p:cNvPr id="7" name="Date Placeholder 3"/>
          <p:cNvSpPr>
            <a:spLocks noGrp="1"/>
          </p:cNvSpPr>
          <p:nvPr>
            <p:ph type="dt" sz="half" idx="12"/>
          </p:nvPr>
        </p:nvSpPr>
        <p:spPr>
          <a:xfrm>
            <a:off x="540000" y="6458400"/>
            <a:ext cx="1339600" cy="365125"/>
          </a:xfrm>
        </p:spPr>
        <p:txBody>
          <a:bodyPr/>
          <a:lstStyle/>
          <a:p>
            <a:fld id="{DD52180E-C43C-42A8-9B9F-8C2310ADE2C4}" type="datetime1">
              <a:rPr lang="en-US" smtClean="0"/>
              <a:t>10/3/2017</a:t>
            </a:fld>
            <a:endParaRPr lang="en-US" dirty="0"/>
          </a:p>
        </p:txBody>
      </p:sp>
    </p:spTree>
    <p:extLst>
      <p:ext uri="{BB962C8B-B14F-4D97-AF65-F5344CB8AC3E}">
        <p14:creationId xmlns:p14="http://schemas.microsoft.com/office/powerpoint/2010/main" val="210445209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16" name="Rectangle 15"/>
          <p:cNvSpPr/>
          <p:nvPr userDrawn="1"/>
        </p:nvSpPr>
        <p:spPr>
          <a:xfrm>
            <a:off x="0" y="899455"/>
            <a:ext cx="8768155" cy="22116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Footer Placeholder 7"/>
          <p:cNvSpPr>
            <a:spLocks noGrp="1"/>
          </p:cNvSpPr>
          <p:nvPr>
            <p:ph type="ftr" sz="quarter" idx="11"/>
          </p:nvPr>
        </p:nvSpPr>
        <p:spPr/>
        <p:txBody>
          <a:bodyPr/>
          <a:lstStyle>
            <a:lvl1pPr>
              <a:lnSpc>
                <a:spcPts val="1000"/>
              </a:lnSpc>
              <a:defRPr/>
            </a:lvl1pPr>
          </a:lstStyle>
          <a:p>
            <a:r>
              <a:rPr lang="en-US" dirty="0" smtClean="0"/>
              <a:t>Copyright © AQA and its licensors. All rights reserved.</a:t>
            </a:r>
            <a:endParaRPr lang="en-US" dirty="0"/>
          </a:p>
        </p:txBody>
      </p:sp>
      <p:sp>
        <p:nvSpPr>
          <p:cNvPr id="11" name="Title 1"/>
          <p:cNvSpPr>
            <a:spLocks noGrp="1"/>
          </p:cNvSpPr>
          <p:nvPr>
            <p:ph type="ctrTitle" hasCustomPrompt="1"/>
          </p:nvPr>
        </p:nvSpPr>
        <p:spPr>
          <a:xfrm>
            <a:off x="540000" y="1666873"/>
            <a:ext cx="4028825" cy="494942"/>
          </a:xfrm>
        </p:spPr>
        <p:txBody>
          <a:bodyPr lIns="0" tIns="0" rIns="0" bIns="0" anchor="t" anchorCtr="0">
            <a:noAutofit/>
          </a:bodyPr>
          <a:lstStyle>
            <a:lvl1pPr algn="l">
              <a:lnSpc>
                <a:spcPts val="3800"/>
              </a:lnSpc>
              <a:defRPr sz="3600" baseline="0">
                <a:solidFill>
                  <a:schemeClr val="tx2"/>
                </a:solidFill>
              </a:defRPr>
            </a:lvl1pPr>
          </a:lstStyle>
          <a:p>
            <a:r>
              <a:rPr lang="en-US" dirty="0" smtClean="0"/>
              <a:t>Thank you</a:t>
            </a:r>
            <a:endParaRPr lang="en-US" dirty="0"/>
          </a:p>
        </p:txBody>
      </p:sp>
      <p:cxnSp>
        <p:nvCxnSpPr>
          <p:cNvPr id="13" name="Straight Connector 12"/>
          <p:cNvCxnSpPr/>
          <p:nvPr userDrawn="1"/>
        </p:nvCxnSpPr>
        <p:spPr>
          <a:xfrm>
            <a:off x="0" y="1191600"/>
            <a:ext cx="4645025" cy="0"/>
          </a:xfrm>
          <a:prstGeom prst="line">
            <a:avLst/>
          </a:prstGeom>
          <a:ln w="762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a:off x="0" y="2309805"/>
            <a:ext cx="4645025" cy="0"/>
          </a:xfrm>
          <a:prstGeom prst="line">
            <a:avLst/>
          </a:prstGeom>
          <a:ln w="38100" cap="rnd">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Date Placeholder 3"/>
          <p:cNvSpPr>
            <a:spLocks noGrp="1"/>
          </p:cNvSpPr>
          <p:nvPr>
            <p:ph type="dt" sz="half" idx="12"/>
          </p:nvPr>
        </p:nvSpPr>
        <p:spPr>
          <a:xfrm>
            <a:off x="540000" y="6458400"/>
            <a:ext cx="1339600" cy="365125"/>
          </a:xfrm>
        </p:spPr>
        <p:txBody>
          <a:bodyPr/>
          <a:lstStyle/>
          <a:p>
            <a:fld id="{860E759C-2886-4E76-A23D-9D767B7F4CD8}" type="datetime1">
              <a:rPr lang="en-US" smtClean="0"/>
              <a:t>10/3/2017</a:t>
            </a:fld>
            <a:endParaRPr lang="en-US" dirty="0"/>
          </a:p>
        </p:txBody>
      </p:sp>
      <p:sp>
        <p:nvSpPr>
          <p:cNvPr id="2" name="Rectangle 1"/>
          <p:cNvSpPr/>
          <p:nvPr userDrawn="1"/>
        </p:nvSpPr>
        <p:spPr>
          <a:xfrm>
            <a:off x="7780867" y="6458400"/>
            <a:ext cx="829733" cy="3651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5" name="Picture 14" descr="AQA_New_logo_no_strapline_RGB_1.5cm_deep.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9750" y="278675"/>
            <a:ext cx="1618488" cy="557784"/>
          </a:xfrm>
          <a:prstGeom prst="rect">
            <a:avLst/>
          </a:prstGeom>
        </p:spPr>
      </p:pic>
    </p:spTree>
    <p:extLst>
      <p:ext uri="{BB962C8B-B14F-4D97-AF65-F5344CB8AC3E}">
        <p14:creationId xmlns:p14="http://schemas.microsoft.com/office/powerpoint/2010/main" val="234541670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Section title Dark Blu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1"/>
                </a:solidFill>
              </a:defRPr>
            </a:lvl1pPr>
          </a:lstStyle>
          <a:p>
            <a:r>
              <a:rPr lang="en-US" dirty="0" smtClean="0"/>
              <a:t>Section title</a:t>
            </a:r>
            <a:endParaRPr lang="en-US" dirty="0"/>
          </a:p>
        </p:txBody>
      </p:sp>
      <p:sp>
        <p:nvSpPr>
          <p:cNvPr id="3" name="Date Placeholder 2"/>
          <p:cNvSpPr>
            <a:spLocks noGrp="1"/>
          </p:cNvSpPr>
          <p:nvPr>
            <p:ph type="dt" sz="half" idx="10"/>
          </p:nvPr>
        </p:nvSpPr>
        <p:spPr>
          <a:xfrm>
            <a:off x="540000" y="6459079"/>
            <a:ext cx="1239373" cy="365125"/>
          </a:xfrm>
          <a:prstGeom prst="rect">
            <a:avLst/>
          </a:prstGeom>
        </p:spPr>
        <p:txBody>
          <a:bodyPr lIns="0" tIns="0" rIns="0" bIns="0"/>
          <a:lstStyle>
            <a:lvl1pPr>
              <a:lnSpc>
                <a:spcPts val="1000"/>
              </a:lnSpc>
              <a:defRPr sz="800">
                <a:solidFill>
                  <a:schemeClr val="tx1"/>
                </a:solidFill>
              </a:defRPr>
            </a:lvl1pPr>
          </a:lstStyle>
          <a:p>
            <a:fld id="{8F9A5863-B32C-4CBD-ADA9-4D241EB14DFD}" type="datetime1">
              <a:rPr lang="en-US" smtClean="0"/>
              <a:t>10/3/2017</a:t>
            </a:fld>
            <a:endParaRPr lang="en-US" dirty="0"/>
          </a:p>
        </p:txBody>
      </p:sp>
      <p:sp>
        <p:nvSpPr>
          <p:cNvPr id="4" name="Footer Placeholder 3"/>
          <p:cNvSpPr>
            <a:spLocks noGrp="1"/>
          </p:cNvSpPr>
          <p:nvPr>
            <p:ph type="ftr" sz="quarter" idx="11"/>
          </p:nvPr>
        </p:nvSpPr>
        <p:spPr/>
        <p:txBody>
          <a:bodyPr/>
          <a:lstStyle>
            <a:lvl1pPr>
              <a:lnSpc>
                <a:spcPts val="1000"/>
              </a:lnSpc>
              <a:defRPr>
                <a:solidFill>
                  <a:schemeClr val="tx1"/>
                </a:solidFill>
              </a:defRPr>
            </a:lvl1pPr>
          </a:lstStyle>
          <a:p>
            <a:r>
              <a:rPr lang="en-US" dirty="0" smtClean="0"/>
              <a:t>Copyright © AQA and its licensors. All rights reserved.</a:t>
            </a:r>
            <a:endParaRPr lang="en-US" dirty="0"/>
          </a:p>
        </p:txBody>
      </p:sp>
      <p:sp>
        <p:nvSpPr>
          <p:cNvPr id="12" name="Content Placeholder 2"/>
          <p:cNvSpPr>
            <a:spLocks noGrp="1"/>
          </p:cNvSpPr>
          <p:nvPr>
            <p:ph idx="1"/>
          </p:nvPr>
        </p:nvSpPr>
        <p:spPr>
          <a:xfrm>
            <a:off x="540000" y="1731713"/>
            <a:ext cx="8045200" cy="4406804"/>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7845425" y="6459079"/>
            <a:ext cx="768350" cy="306846"/>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AQA_New_logo_20mm_no_strapline_WHITEOUT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Tree>
    <p:extLst>
      <p:ext uri="{BB962C8B-B14F-4D97-AF65-F5344CB8AC3E}">
        <p14:creationId xmlns:p14="http://schemas.microsoft.com/office/powerpoint/2010/main" val="337114811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0000" y="441132"/>
            <a:ext cx="8045200" cy="431181"/>
          </a:xfrm>
          <a:prstGeom prst="rect">
            <a:avLst/>
          </a:prstGeom>
        </p:spPr>
        <p:txBody>
          <a:bodyPr vert="horz" lIns="0" tIns="0" rIns="91440" bIns="0" rtlCol="0" anchor="t" anchorCtr="0">
            <a:noAutofit/>
          </a:bodyPr>
          <a:lstStyle/>
          <a:p>
            <a:r>
              <a:rPr lang="en-US" dirty="0" smtClean="0"/>
              <a:t>Presentation title</a:t>
            </a:r>
            <a:endParaRPr lang="en-US" dirty="0"/>
          </a:p>
        </p:txBody>
      </p:sp>
      <p:sp>
        <p:nvSpPr>
          <p:cNvPr id="3" name="Text Placeholder 2"/>
          <p:cNvSpPr>
            <a:spLocks noGrp="1"/>
          </p:cNvSpPr>
          <p:nvPr>
            <p:ph type="body" idx="1"/>
          </p:nvPr>
        </p:nvSpPr>
        <p:spPr>
          <a:xfrm>
            <a:off x="540000" y="1731713"/>
            <a:ext cx="8045200" cy="4406804"/>
          </a:xfrm>
          <a:prstGeom prst="rect">
            <a:avLst/>
          </a:prstGeom>
        </p:spPr>
        <p:txBody>
          <a:bodyPr vert="horz" lIns="0" tIns="0" rIns="91440" bIns="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1976438" y="6459079"/>
            <a:ext cx="2678400" cy="241200"/>
          </a:xfrm>
          <a:prstGeom prst="rect">
            <a:avLst/>
          </a:prstGeom>
        </p:spPr>
        <p:txBody>
          <a:bodyPr vert="horz" lIns="0" tIns="0" rIns="0" bIns="0" rtlCol="0" anchor="t" anchorCtr="0"/>
          <a:lstStyle>
            <a:lvl1pPr algn="r">
              <a:lnSpc>
                <a:spcPts val="1000"/>
              </a:lnSpc>
              <a:defRPr sz="800" b="0" i="0">
                <a:solidFill>
                  <a:schemeClr val="tx1"/>
                </a:solidFill>
                <a:latin typeface="+mn-lt"/>
                <a:cs typeface="AQA Chevin Pro Light"/>
              </a:defRPr>
            </a:lvl1pPr>
          </a:lstStyle>
          <a:p>
            <a:r>
              <a:rPr lang="en-US" dirty="0" smtClean="0"/>
              <a:t>Copyright © AQA and its licensors. All rights reserved.</a:t>
            </a:r>
            <a:endParaRPr lang="en-US" dirty="0"/>
          </a:p>
        </p:txBody>
      </p:sp>
      <p:cxnSp>
        <p:nvCxnSpPr>
          <p:cNvPr id="10" name="Straight Connector 9"/>
          <p:cNvCxnSpPr/>
          <p:nvPr/>
        </p:nvCxnSpPr>
        <p:spPr>
          <a:xfrm>
            <a:off x="0" y="962025"/>
            <a:ext cx="8585200" cy="0"/>
          </a:xfrm>
          <a:prstGeom prst="line">
            <a:avLst/>
          </a:prstGeom>
          <a:ln w="762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0" y="6340475"/>
            <a:ext cx="8585200" cy="0"/>
          </a:xfrm>
          <a:prstGeom prst="line">
            <a:avLst/>
          </a:prstGeom>
          <a:ln w="7620" cap="rnd">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4" name="Date Placeholder 3"/>
          <p:cNvSpPr>
            <a:spLocks noGrp="1"/>
          </p:cNvSpPr>
          <p:nvPr>
            <p:ph type="dt" sz="half" idx="2"/>
          </p:nvPr>
        </p:nvSpPr>
        <p:spPr>
          <a:xfrm>
            <a:off x="540000" y="6458400"/>
            <a:ext cx="1339600" cy="365125"/>
          </a:xfrm>
          <a:prstGeom prst="rect">
            <a:avLst/>
          </a:prstGeom>
        </p:spPr>
        <p:txBody>
          <a:bodyPr vert="horz" lIns="0" tIns="0" rIns="0" bIns="0" rtlCol="0" anchor="t" anchorCtr="0"/>
          <a:lstStyle>
            <a:lvl1pPr algn="l">
              <a:lnSpc>
                <a:spcPts val="1000"/>
              </a:lnSpc>
              <a:defRPr sz="800" b="0" i="0">
                <a:solidFill>
                  <a:schemeClr val="tx1"/>
                </a:solidFill>
                <a:latin typeface="+mn-lt"/>
                <a:cs typeface="AQA Chevin Pro Light"/>
              </a:defRPr>
            </a:lvl1pPr>
          </a:lstStyle>
          <a:p>
            <a:fld id="{71B1F46B-A5BC-46D7-9CB3-52469AAD486C}" type="datetime1">
              <a:rPr lang="en-US" smtClean="0"/>
              <a:t>10/3/2017</a:t>
            </a:fld>
            <a:endParaRPr lang="en-US" dirty="0"/>
          </a:p>
        </p:txBody>
      </p:sp>
      <p:pic>
        <p:nvPicPr>
          <p:cNvPr id="8" name="Picture 7" descr="AQA_New_logo_20mm_no_strapline_RGB.png"/>
          <p:cNvPicPr>
            <a:picLocks noChangeAspect="1"/>
          </p:cNvPicPr>
          <p:nvPr/>
        </p:nvPicPr>
        <p:blipFill>
          <a:blip r:embed="rId31">
            <a:extLst>
              <a:ext uri="{28A0092B-C50C-407E-A947-70E740481C1C}">
                <a14:useLocalDpi xmlns:a14="http://schemas.microsoft.com/office/drawing/2010/main" val="0"/>
              </a:ext>
            </a:extLst>
          </a:blip>
          <a:stretch>
            <a:fillRect/>
          </a:stretch>
        </p:blipFill>
        <p:spPr>
          <a:xfrm>
            <a:off x="7866000" y="6487200"/>
            <a:ext cx="719352" cy="246896"/>
          </a:xfrm>
          <a:prstGeom prst="rect">
            <a:avLst/>
          </a:prstGeom>
        </p:spPr>
      </p:pic>
    </p:spTree>
    <p:extLst>
      <p:ext uri="{BB962C8B-B14F-4D97-AF65-F5344CB8AC3E}">
        <p14:creationId xmlns:p14="http://schemas.microsoft.com/office/powerpoint/2010/main" val="404071153"/>
      </p:ext>
    </p:extLst>
  </p:cSld>
  <p:clrMap bg1="lt1" tx1="dk1" bg2="lt2" tx2="dk2" accent1="accent1" accent2="accent2" accent3="accent3" accent4="accent4" accent5="accent5" accent6="accent6" hlink="hlink" folHlink="folHlink"/>
  <p:sldLayoutIdLst>
    <p:sldLayoutId id="2147483661" r:id="rId1"/>
    <p:sldLayoutId id="2147483666" r:id="rId2"/>
    <p:sldLayoutId id="2147483677" r:id="rId3"/>
    <p:sldLayoutId id="2147483668" r:id="rId4"/>
    <p:sldLayoutId id="2147483667" r:id="rId5"/>
    <p:sldLayoutId id="2147483662" r:id="rId6"/>
    <p:sldLayoutId id="2147483664" r:id="rId7"/>
    <p:sldLayoutId id="2147483665" r:id="rId8"/>
    <p:sldLayoutId id="2147483678" r:id="rId9"/>
    <p:sldLayoutId id="2147483669" r:id="rId10"/>
    <p:sldLayoutId id="2147483670" r:id="rId11"/>
    <p:sldLayoutId id="2147483671" r:id="rId12"/>
    <p:sldLayoutId id="2147483672" r:id="rId13"/>
    <p:sldLayoutId id="2147483674" r:id="rId14"/>
    <p:sldLayoutId id="2147483673" r:id="rId15"/>
    <p:sldLayoutId id="2147483675" r:id="rId16"/>
    <p:sldLayoutId id="2147483676" r:id="rId17"/>
    <p:sldLayoutId id="2147483680" r:id="rId18"/>
    <p:sldLayoutId id="2147483681" r:id="rId19"/>
    <p:sldLayoutId id="2147483682" r:id="rId20"/>
    <p:sldLayoutId id="2147483683" r:id="rId21"/>
    <p:sldLayoutId id="2147483684" r:id="rId22"/>
    <p:sldLayoutId id="2147483690" r:id="rId23"/>
    <p:sldLayoutId id="2147483691" r:id="rId24"/>
    <p:sldLayoutId id="2147483692" r:id="rId25"/>
    <p:sldLayoutId id="2147483695" r:id="rId26"/>
    <p:sldLayoutId id="2147483696" r:id="rId27"/>
    <p:sldLayoutId id="2147483697" r:id="rId28"/>
    <p:sldLayoutId id="2147483699" r:id="rId29"/>
  </p:sldLayoutIdLst>
  <p:timing>
    <p:tnLst>
      <p:par>
        <p:cTn id="1" dur="indefinite" restart="never" nodeType="tmRoot"/>
      </p:par>
    </p:tnLst>
  </p:timing>
  <p:hf sldNum="0" hdr="0" dt="0"/>
  <p:txStyles>
    <p:titleStyle>
      <a:lvl1pPr algn="l" defTabSz="457200" rtl="0" eaLnBrk="1" latinLnBrk="0" hangingPunct="1">
        <a:lnSpc>
          <a:spcPts val="2800"/>
        </a:lnSpc>
        <a:spcBef>
          <a:spcPct val="0"/>
        </a:spcBef>
        <a:buNone/>
        <a:defRPr sz="2600" b="0" i="0" kern="1200">
          <a:solidFill>
            <a:schemeClr val="tx2"/>
          </a:solidFill>
          <a:latin typeface="AQA Chevin Pro Light"/>
          <a:ea typeface="+mj-ea"/>
          <a:cs typeface="AQA Chevin Pro Light"/>
        </a:defRPr>
      </a:lvl1pPr>
    </p:titleStyle>
    <p:bodyStyle>
      <a:lvl1pPr marL="342900" indent="-342900" algn="l" defTabSz="457200" rtl="0" eaLnBrk="1" latinLnBrk="0" hangingPunct="1">
        <a:lnSpc>
          <a:spcPts val="2000"/>
        </a:lnSpc>
        <a:spcBef>
          <a:spcPct val="20000"/>
        </a:spcBef>
        <a:buFont typeface="Arial"/>
        <a:buChar char="•"/>
        <a:defRPr sz="1800" kern="1200">
          <a:solidFill>
            <a:schemeClr val="tx1"/>
          </a:solidFill>
          <a:latin typeface="+mn-lt"/>
          <a:ea typeface="+mn-ea"/>
          <a:cs typeface="+mn-cs"/>
        </a:defRPr>
      </a:lvl1pPr>
      <a:lvl2pPr marL="742950" indent="-285750" algn="l" defTabSz="457200" rtl="0" eaLnBrk="1" latinLnBrk="0" hangingPunct="1">
        <a:lnSpc>
          <a:spcPts val="2000"/>
        </a:lnSpc>
        <a:spcBef>
          <a:spcPct val="20000"/>
        </a:spcBef>
        <a:buFont typeface="Arial"/>
        <a:buChar char="–"/>
        <a:defRPr sz="1600" kern="1200">
          <a:solidFill>
            <a:schemeClr val="tx1"/>
          </a:solidFill>
          <a:latin typeface="+mn-lt"/>
          <a:ea typeface="+mn-ea"/>
          <a:cs typeface="+mn-cs"/>
        </a:defRPr>
      </a:lvl2pPr>
      <a:lvl3pPr marL="1143000" indent="-228600" algn="l" defTabSz="457200" rtl="0" eaLnBrk="1" latinLnBrk="0" hangingPunct="1">
        <a:lnSpc>
          <a:spcPts val="2000"/>
        </a:lnSpc>
        <a:spcBef>
          <a:spcPct val="20000"/>
        </a:spcBef>
        <a:buFont typeface="Arial"/>
        <a:buChar char="•"/>
        <a:defRPr sz="1400" kern="1200">
          <a:solidFill>
            <a:schemeClr val="tx1"/>
          </a:solidFill>
          <a:latin typeface="+mn-lt"/>
          <a:ea typeface="+mn-ea"/>
          <a:cs typeface="+mn-cs"/>
        </a:defRPr>
      </a:lvl3pPr>
      <a:lvl4pPr marL="1600200" indent="-228600" algn="l" defTabSz="457200" rtl="0" eaLnBrk="1" latinLnBrk="0" hangingPunct="1">
        <a:lnSpc>
          <a:spcPts val="2000"/>
        </a:lnSpc>
        <a:spcBef>
          <a:spcPct val="20000"/>
        </a:spcBef>
        <a:buFont typeface="Arial"/>
        <a:buChar char="–"/>
        <a:defRPr sz="1200" kern="1200">
          <a:solidFill>
            <a:schemeClr val="tx1"/>
          </a:solidFill>
          <a:latin typeface="+mn-lt"/>
          <a:ea typeface="+mn-ea"/>
          <a:cs typeface="+mn-cs"/>
        </a:defRPr>
      </a:lvl4pPr>
      <a:lvl5pPr marL="2057400" indent="-228600" algn="l" defTabSz="457200" rtl="0" eaLnBrk="1" latinLnBrk="0" hangingPunct="1">
        <a:lnSpc>
          <a:spcPts val="2000"/>
        </a:lnSpc>
        <a:spcBef>
          <a:spcPct val="20000"/>
        </a:spcBef>
        <a:buFont typeface="Arial"/>
        <a:buChar char="»"/>
        <a:defRPr sz="1000"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8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4.xml"/><Relationship Id="rId1" Type="http://schemas.openxmlformats.org/officeDocument/2006/relationships/tags" Target="../tags/tag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9.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hyperlink" Target="https://www.youtube.com/watch?v=M05K7Ib4VV8" TargetMode="External"/><Relationship Id="rId2" Type="http://schemas.openxmlformats.org/officeDocument/2006/relationships/hyperlink" Target="https://www.youtube.com/watch?v=OhGgkJkdDGo"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9.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9.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9.xml"/><Relationship Id="rId1" Type="http://schemas.openxmlformats.org/officeDocument/2006/relationships/tags" Target="../tags/tag3.xml"/></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33.xml"/><Relationship Id="rId7" Type="http://schemas.openxmlformats.org/officeDocument/2006/relationships/hyperlink" Target="http://www.aqa.org.uk/professional-development" TargetMode="External"/><Relationship Id="rId2" Type="http://schemas.openxmlformats.org/officeDocument/2006/relationships/slideLayout" Target="../slideLayouts/slideLayout29.xml"/><Relationship Id="rId1" Type="http://schemas.openxmlformats.org/officeDocument/2006/relationships/tags" Target="../tags/tag4.xml"/><Relationship Id="rId6" Type="http://schemas.openxmlformats.org/officeDocument/2006/relationships/hyperlink" Target="http://www.aqa.org.uk/log-in" TargetMode="External"/><Relationship Id="rId5" Type="http://schemas.openxmlformats.org/officeDocument/2006/relationships/hyperlink" Target="http://www.aqa.org.uk/subjects/english/as-and-a-level/english-literature-a-7711-7712/planning-resources" TargetMode="External"/><Relationship Id="rId4" Type="http://schemas.openxmlformats.org/officeDocument/2006/relationships/hyperlink" Target="http://www.aqa.org.uk/7712" TargetMode="External"/></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9.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9.xml"/><Relationship Id="rId1" Type="http://schemas.openxmlformats.org/officeDocument/2006/relationships/tags" Target="../tags/tag6.xml"/><Relationship Id="rId5" Type="http://schemas.openxmlformats.org/officeDocument/2006/relationships/hyperlink" Target="mailto:teachercpd@aqa.org.uk" TargetMode="External"/><Relationship Id="rId4" Type="http://schemas.openxmlformats.org/officeDocument/2006/relationships/hyperlink" Target="mailto:English-gce@aqa.org.uk" TargetMode="Externa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3.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000" y="1303334"/>
            <a:ext cx="7362054" cy="968675"/>
          </a:xfrm>
        </p:spPr>
        <p:txBody>
          <a:bodyPr/>
          <a:lstStyle/>
          <a:p>
            <a:r>
              <a:rPr lang="en-US" dirty="0" smtClean="0">
                <a:solidFill>
                  <a:srgbClr val="412878"/>
                </a:solidFill>
              </a:rPr>
              <a:t>AS/A-level</a:t>
            </a:r>
            <a:r>
              <a:rPr lang="en-US" dirty="0" smtClean="0"/>
              <a:t> English Literature A Preparing to teach</a:t>
            </a:r>
            <a:endParaRPr lang="en-US" dirty="0"/>
          </a:p>
        </p:txBody>
      </p:sp>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5" name="Content Placeholder 4"/>
          <p:cNvSpPr>
            <a:spLocks noGrp="1"/>
          </p:cNvSpPr>
          <p:nvPr>
            <p:ph sz="quarter" idx="12"/>
          </p:nvPr>
        </p:nvSpPr>
        <p:spPr>
          <a:xfrm>
            <a:off x="540000" y="2888993"/>
            <a:ext cx="4114801" cy="338138"/>
          </a:xfrm>
        </p:spPr>
        <p:txBody>
          <a:bodyPr/>
          <a:lstStyle/>
          <a:p>
            <a:r>
              <a:rPr lang="en-US" dirty="0" smtClean="0"/>
              <a:t>Summer 2015</a:t>
            </a:r>
            <a:endParaRPr lang="en-US" dirty="0"/>
          </a:p>
        </p:txBody>
      </p:sp>
    </p:spTree>
    <p:extLst>
      <p:ext uri="{BB962C8B-B14F-4D97-AF65-F5344CB8AC3E}">
        <p14:creationId xmlns:p14="http://schemas.microsoft.com/office/powerpoint/2010/main" val="18553479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000" y="225541"/>
            <a:ext cx="8045200" cy="431181"/>
          </a:xfrm>
        </p:spPr>
        <p:txBody>
          <a:bodyPr/>
          <a:lstStyle/>
          <a:p>
            <a:r>
              <a:rPr lang="en-GB" sz="3200" dirty="0" smtClean="0"/>
              <a:t>The significance of closed book: teaching implications</a:t>
            </a:r>
            <a:endParaRPr lang="en-GB" sz="3200" dirty="0"/>
          </a:p>
        </p:txBody>
      </p:sp>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5" name="Content Placeholder 4"/>
          <p:cNvSpPr>
            <a:spLocks noGrp="1"/>
          </p:cNvSpPr>
          <p:nvPr>
            <p:ph idx="1"/>
          </p:nvPr>
        </p:nvSpPr>
        <p:spPr>
          <a:xfrm>
            <a:off x="540000" y="1190740"/>
            <a:ext cx="8045200" cy="4871577"/>
          </a:xfrm>
        </p:spPr>
        <p:txBody>
          <a:bodyPr/>
          <a:lstStyle/>
          <a:p>
            <a:pPr>
              <a:buNone/>
            </a:pPr>
            <a:endParaRPr lang="en-GB" dirty="0" smtClean="0"/>
          </a:p>
          <a:p>
            <a:pPr>
              <a:buNone/>
            </a:pPr>
            <a:r>
              <a:rPr lang="en-GB" dirty="0" smtClean="0"/>
              <a:t>You will need to:</a:t>
            </a:r>
          </a:p>
          <a:p>
            <a:pPr>
              <a:buNone/>
            </a:pPr>
            <a:endParaRPr lang="en-GB" dirty="0" smtClean="0"/>
          </a:p>
          <a:p>
            <a:r>
              <a:rPr lang="en-GB" dirty="0" smtClean="0"/>
              <a:t>ensure that students </a:t>
            </a:r>
            <a:r>
              <a:rPr lang="en-GB" i="1" dirty="0" smtClean="0"/>
              <a:t>know</a:t>
            </a:r>
            <a:r>
              <a:rPr lang="en-GB" dirty="0" smtClean="0"/>
              <a:t> their texts really well, especially the Shakespeare text that they will be using for Section A </a:t>
            </a:r>
          </a:p>
          <a:p>
            <a:r>
              <a:rPr lang="en-GB" dirty="0" smtClean="0"/>
              <a:t>help students to learn quotations and how to use them</a:t>
            </a:r>
          </a:p>
          <a:p>
            <a:r>
              <a:rPr lang="en-GB" dirty="0" smtClean="0"/>
              <a:t>help students to use close references</a:t>
            </a:r>
          </a:p>
          <a:p>
            <a:r>
              <a:rPr lang="en-GB" dirty="0" smtClean="0"/>
              <a:t>help students to range broadly across the text to make wise comments in the construction of their arguments (these may be of a general nature).</a:t>
            </a:r>
          </a:p>
        </p:txBody>
      </p:sp>
      <p:sp>
        <p:nvSpPr>
          <p:cNvPr id="6" name="Date Placeholder 7"/>
          <p:cNvSpPr txBox="1">
            <a:spLocks/>
          </p:cNvSpPr>
          <p:nvPr/>
        </p:nvSpPr>
        <p:spPr>
          <a:xfrm>
            <a:off x="448574"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solidFill>
                  <a:schemeClr val="bg1"/>
                </a:solidFill>
              </a:rPr>
              <a:t>Slide 10</a:t>
            </a:r>
            <a:endParaRPr lang="en-US" sz="800" dirty="0">
              <a:solidFill>
                <a:schemeClr val="bg1"/>
              </a:solidFill>
            </a:endParaRPr>
          </a:p>
        </p:txBody>
      </p:sp>
    </p:spTree>
    <p:extLst>
      <p:ext uri="{BB962C8B-B14F-4D97-AF65-F5344CB8AC3E}">
        <p14:creationId xmlns:p14="http://schemas.microsoft.com/office/powerpoint/2010/main" val="6449123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000" y="229465"/>
            <a:ext cx="8045200" cy="431181"/>
          </a:xfrm>
        </p:spPr>
        <p:txBody>
          <a:bodyPr/>
          <a:lstStyle/>
          <a:p>
            <a:r>
              <a:rPr lang="en-GB" sz="3200" dirty="0" smtClean="0"/>
              <a:t>The significance of closed book: teaching implications</a:t>
            </a:r>
            <a:endParaRPr lang="en-GB" sz="3200" dirty="0"/>
          </a:p>
        </p:txBody>
      </p:sp>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5" name="Content Placeholder 4"/>
          <p:cNvSpPr>
            <a:spLocks noGrp="1"/>
          </p:cNvSpPr>
          <p:nvPr>
            <p:ph idx="1"/>
          </p:nvPr>
        </p:nvSpPr>
        <p:spPr>
          <a:xfrm>
            <a:off x="540000" y="1266940"/>
            <a:ext cx="8045200" cy="4871577"/>
          </a:xfrm>
        </p:spPr>
        <p:txBody>
          <a:bodyPr/>
          <a:lstStyle/>
          <a:p>
            <a:pPr>
              <a:buNone/>
            </a:pPr>
            <a:endParaRPr lang="en-GB" dirty="0" smtClean="0"/>
          </a:p>
          <a:p>
            <a:pPr marL="0" indent="0">
              <a:buNone/>
            </a:pPr>
            <a:r>
              <a:rPr lang="en-GB" dirty="0" smtClean="0"/>
              <a:t>AO2 and AO3:</a:t>
            </a:r>
          </a:p>
          <a:p>
            <a:pPr marL="0" indent="0">
              <a:buNone/>
            </a:pPr>
            <a:endParaRPr lang="en-GB" dirty="0" smtClean="0"/>
          </a:p>
          <a:p>
            <a:r>
              <a:rPr lang="en-GB" dirty="0" smtClean="0"/>
              <a:t>Comments about authorial methods and contexts must not be bolted-on to answers; they need to be relevantly integrated into students’ arguments and discussions.</a:t>
            </a:r>
          </a:p>
          <a:p>
            <a:r>
              <a:rPr lang="en-GB" dirty="0" smtClean="0"/>
              <a:t>Students are likely to make more telling comments about structural and organisational issues and voices and settings than about lexical items.</a:t>
            </a:r>
          </a:p>
          <a:p>
            <a:r>
              <a:rPr lang="en-GB" dirty="0" smtClean="0"/>
              <a:t>Opportunities to write about language and other methods will also emerge from quotations.</a:t>
            </a:r>
          </a:p>
          <a:p>
            <a:endParaRPr lang="en-GB" dirty="0"/>
          </a:p>
        </p:txBody>
      </p:sp>
      <p:sp>
        <p:nvSpPr>
          <p:cNvPr id="6" name="Date Placeholder 7"/>
          <p:cNvSpPr txBox="1">
            <a:spLocks/>
          </p:cNvSpPr>
          <p:nvPr/>
        </p:nvSpPr>
        <p:spPr>
          <a:xfrm>
            <a:off x="448574"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solidFill>
                  <a:schemeClr val="bg1"/>
                </a:solidFill>
              </a:rPr>
              <a:t>Slide 11</a:t>
            </a:r>
            <a:endParaRPr lang="en-US" sz="800" dirty="0">
              <a:solidFill>
                <a:schemeClr val="bg1"/>
              </a:solidFill>
            </a:endParaRPr>
          </a:p>
        </p:txBody>
      </p:sp>
    </p:spTree>
    <p:extLst>
      <p:ext uri="{BB962C8B-B14F-4D97-AF65-F5344CB8AC3E}">
        <p14:creationId xmlns:p14="http://schemas.microsoft.com/office/powerpoint/2010/main" val="12149761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000" y="225541"/>
            <a:ext cx="8045200" cy="431181"/>
          </a:xfrm>
        </p:spPr>
        <p:txBody>
          <a:bodyPr/>
          <a:lstStyle/>
          <a:p>
            <a:r>
              <a:rPr lang="en-GB" sz="3200" dirty="0" smtClean="0"/>
              <a:t>The significance of open book: teaching implications</a:t>
            </a:r>
            <a:endParaRPr lang="en-GB" sz="3200" dirty="0"/>
          </a:p>
        </p:txBody>
      </p:sp>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5" name="Content Placeholder 4"/>
          <p:cNvSpPr>
            <a:spLocks noGrp="1"/>
          </p:cNvSpPr>
          <p:nvPr>
            <p:ph idx="1"/>
          </p:nvPr>
        </p:nvSpPr>
        <p:spPr>
          <a:xfrm>
            <a:off x="540000" y="1050877"/>
            <a:ext cx="8045200" cy="5046696"/>
          </a:xfrm>
        </p:spPr>
        <p:txBody>
          <a:bodyPr/>
          <a:lstStyle/>
          <a:p>
            <a:pPr>
              <a:buNone/>
            </a:pPr>
            <a:endParaRPr lang="en-GB" dirty="0" smtClean="0"/>
          </a:p>
          <a:p>
            <a:pPr>
              <a:buNone/>
            </a:pPr>
            <a:endParaRPr lang="en-GB" dirty="0"/>
          </a:p>
          <a:p>
            <a:pPr>
              <a:spcBef>
                <a:spcPts val="0"/>
              </a:spcBef>
              <a:buNone/>
            </a:pPr>
            <a:r>
              <a:rPr lang="en-GB" dirty="0" smtClean="0"/>
              <a:t>You will need to:</a:t>
            </a:r>
          </a:p>
          <a:p>
            <a:pPr>
              <a:spcBef>
                <a:spcPts val="0"/>
              </a:spcBef>
              <a:buNone/>
            </a:pPr>
            <a:endParaRPr lang="en-GB" dirty="0" smtClean="0"/>
          </a:p>
          <a:p>
            <a:pPr>
              <a:spcBef>
                <a:spcPts val="0"/>
              </a:spcBef>
            </a:pPr>
            <a:r>
              <a:rPr lang="en-GB" dirty="0" smtClean="0"/>
              <a:t>ensure that students </a:t>
            </a:r>
            <a:r>
              <a:rPr lang="en-GB" i="1" dirty="0" smtClean="0"/>
              <a:t>know</a:t>
            </a:r>
            <a:r>
              <a:rPr lang="en-GB" dirty="0" smtClean="0"/>
              <a:t> their texts really well so that they can use their texts to focus on specific passages for detailed discussion</a:t>
            </a:r>
          </a:p>
          <a:p>
            <a:pPr>
              <a:spcBef>
                <a:spcPts val="0"/>
              </a:spcBef>
            </a:pPr>
            <a:r>
              <a:rPr lang="en-GB" dirty="0" smtClean="0"/>
              <a:t>help students to know how to select quotations from their texts and be accurate</a:t>
            </a:r>
          </a:p>
          <a:p>
            <a:pPr>
              <a:spcBef>
                <a:spcPts val="0"/>
              </a:spcBef>
            </a:pPr>
            <a:r>
              <a:rPr lang="en-GB" dirty="0" smtClean="0"/>
              <a:t>help students to range broadly across the text to select wisely in the construction of their arguments</a:t>
            </a:r>
          </a:p>
          <a:p>
            <a:pPr>
              <a:lnSpc>
                <a:spcPct val="90000"/>
              </a:lnSpc>
              <a:spcBef>
                <a:spcPts val="0"/>
              </a:spcBef>
            </a:pPr>
            <a:r>
              <a:rPr lang="en-GB" dirty="0" smtClean="0"/>
              <a:t>alert students to the dangers of malpractice.</a:t>
            </a:r>
          </a:p>
          <a:p>
            <a:pPr>
              <a:lnSpc>
                <a:spcPct val="90000"/>
              </a:lnSpc>
              <a:spcBef>
                <a:spcPts val="0"/>
              </a:spcBef>
            </a:pPr>
            <a:endParaRPr lang="en-GB" dirty="0"/>
          </a:p>
          <a:p>
            <a:pPr>
              <a:lnSpc>
                <a:spcPct val="90000"/>
              </a:lnSpc>
              <a:spcBef>
                <a:spcPts val="0"/>
              </a:spcBef>
            </a:pPr>
            <a:endParaRPr lang="en-GB" dirty="0" smtClean="0"/>
          </a:p>
          <a:p>
            <a:pPr>
              <a:lnSpc>
                <a:spcPct val="90000"/>
              </a:lnSpc>
              <a:spcBef>
                <a:spcPts val="0"/>
              </a:spcBef>
            </a:pPr>
            <a:endParaRPr lang="en-GB" dirty="0" smtClean="0"/>
          </a:p>
          <a:p>
            <a:pPr>
              <a:lnSpc>
                <a:spcPct val="90000"/>
              </a:lnSpc>
              <a:spcBef>
                <a:spcPts val="0"/>
              </a:spcBef>
            </a:pPr>
            <a:endParaRPr lang="en-GB" dirty="0" smtClean="0"/>
          </a:p>
          <a:p>
            <a:pPr marL="0" indent="0">
              <a:spcBef>
                <a:spcPts val="0"/>
              </a:spcBef>
              <a:buNone/>
            </a:pPr>
            <a:r>
              <a:rPr lang="en-GB" dirty="0" smtClean="0"/>
              <a:t>NB Students must have clean copies of their texts in the examination. </a:t>
            </a:r>
          </a:p>
        </p:txBody>
      </p:sp>
      <p:sp>
        <p:nvSpPr>
          <p:cNvPr id="6" name="Date Placeholder 7"/>
          <p:cNvSpPr txBox="1">
            <a:spLocks/>
          </p:cNvSpPr>
          <p:nvPr/>
        </p:nvSpPr>
        <p:spPr>
          <a:xfrm>
            <a:off x="448574"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solidFill>
                  <a:schemeClr val="bg1"/>
                </a:solidFill>
              </a:rPr>
              <a:t>Slide 12</a:t>
            </a:r>
            <a:endParaRPr lang="en-US" sz="800" dirty="0">
              <a:solidFill>
                <a:schemeClr val="bg1"/>
              </a:solidFill>
            </a:endParaRPr>
          </a:p>
        </p:txBody>
      </p:sp>
    </p:spTree>
    <p:extLst>
      <p:ext uri="{BB962C8B-B14F-4D97-AF65-F5344CB8AC3E}">
        <p14:creationId xmlns:p14="http://schemas.microsoft.com/office/powerpoint/2010/main" val="919303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000" y="237932"/>
            <a:ext cx="8045200" cy="431181"/>
          </a:xfrm>
        </p:spPr>
        <p:txBody>
          <a:bodyPr/>
          <a:lstStyle/>
          <a:p>
            <a:r>
              <a:rPr lang="en-GB" sz="3200" dirty="0" smtClean="0"/>
              <a:t>The significance of open book: teaching implications</a:t>
            </a:r>
            <a:endParaRPr lang="en-GB" sz="3200" dirty="0"/>
          </a:p>
        </p:txBody>
      </p:sp>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5" name="Content Placeholder 4"/>
          <p:cNvSpPr>
            <a:spLocks noGrp="1"/>
          </p:cNvSpPr>
          <p:nvPr>
            <p:ph idx="1"/>
          </p:nvPr>
        </p:nvSpPr>
        <p:spPr>
          <a:xfrm>
            <a:off x="540000" y="1050877"/>
            <a:ext cx="8045200" cy="5046696"/>
          </a:xfrm>
        </p:spPr>
        <p:txBody>
          <a:bodyPr/>
          <a:lstStyle/>
          <a:p>
            <a:pPr>
              <a:spcBef>
                <a:spcPts val="0"/>
              </a:spcBef>
              <a:buNone/>
            </a:pPr>
            <a:endParaRPr lang="en-GB" dirty="0" smtClean="0"/>
          </a:p>
          <a:p>
            <a:pPr>
              <a:spcBef>
                <a:spcPts val="0"/>
              </a:spcBef>
              <a:buNone/>
            </a:pPr>
            <a:endParaRPr lang="en-GB" dirty="0" smtClean="0"/>
          </a:p>
          <a:p>
            <a:pPr marL="0" indent="0">
              <a:spcBef>
                <a:spcPts val="0"/>
              </a:spcBef>
              <a:buNone/>
            </a:pPr>
            <a:r>
              <a:rPr lang="en-GB" dirty="0" smtClean="0"/>
              <a:t>AO2 and AO3:</a:t>
            </a:r>
          </a:p>
          <a:p>
            <a:pPr marL="0" indent="0">
              <a:spcBef>
                <a:spcPts val="0"/>
              </a:spcBef>
              <a:buNone/>
            </a:pPr>
            <a:endParaRPr lang="en-GB" dirty="0" smtClean="0"/>
          </a:p>
          <a:p>
            <a:pPr>
              <a:spcBef>
                <a:spcPts val="0"/>
              </a:spcBef>
            </a:pPr>
            <a:r>
              <a:rPr lang="en-GB" dirty="0" smtClean="0"/>
              <a:t>Comments about authorial methods and contexts must not be bolted-on to answers; they need to be relevantly chosen and integrated into students’ arguments and discussions.</a:t>
            </a:r>
          </a:p>
          <a:p>
            <a:pPr>
              <a:spcBef>
                <a:spcPts val="0"/>
              </a:spcBef>
            </a:pPr>
            <a:r>
              <a:rPr lang="en-GB" dirty="0" smtClean="0"/>
              <a:t>In AO2 students are more likely to succeed if they comment on structural and organisational issues, voices, the creation of settings etc. Focusing on lexical items is usually less helpful.</a:t>
            </a:r>
          </a:p>
          <a:p>
            <a:pPr>
              <a:spcBef>
                <a:spcPts val="0"/>
              </a:spcBef>
            </a:pPr>
            <a:r>
              <a:rPr lang="en-GB" dirty="0"/>
              <a:t>Opportunities to write about language and other methods will also emerge from the key passages students select to support their arguments and </a:t>
            </a:r>
            <a:r>
              <a:rPr lang="en-GB" dirty="0" smtClean="0"/>
              <a:t>discussions.</a:t>
            </a:r>
          </a:p>
          <a:p>
            <a:pPr marL="0" indent="0">
              <a:spcBef>
                <a:spcPts val="0"/>
              </a:spcBef>
              <a:buNone/>
            </a:pPr>
            <a:endParaRPr lang="en-GB" dirty="0" smtClean="0"/>
          </a:p>
          <a:p>
            <a:pPr>
              <a:lnSpc>
                <a:spcPct val="90000"/>
              </a:lnSpc>
              <a:spcBef>
                <a:spcPts val="0"/>
              </a:spcBef>
              <a:buNone/>
            </a:pPr>
            <a:endParaRPr lang="en-GB" dirty="0" smtClean="0"/>
          </a:p>
          <a:p>
            <a:pPr>
              <a:lnSpc>
                <a:spcPct val="90000"/>
              </a:lnSpc>
              <a:spcBef>
                <a:spcPts val="0"/>
              </a:spcBef>
              <a:buNone/>
            </a:pPr>
            <a:r>
              <a:rPr lang="en-GB" dirty="0" smtClean="0"/>
              <a:t>NB Students must have clean copies of their texts in the examination. </a:t>
            </a:r>
            <a:endParaRPr lang="en-GB" dirty="0"/>
          </a:p>
          <a:p>
            <a:endParaRPr lang="en-GB" dirty="0"/>
          </a:p>
        </p:txBody>
      </p:sp>
      <p:sp>
        <p:nvSpPr>
          <p:cNvPr id="6" name="Date Placeholder 7"/>
          <p:cNvSpPr txBox="1">
            <a:spLocks/>
          </p:cNvSpPr>
          <p:nvPr/>
        </p:nvSpPr>
        <p:spPr>
          <a:xfrm>
            <a:off x="448574"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solidFill>
                  <a:schemeClr val="bg1"/>
                </a:solidFill>
              </a:rPr>
              <a:t>Slide 13</a:t>
            </a:r>
            <a:endParaRPr lang="en-US" sz="800" dirty="0">
              <a:solidFill>
                <a:schemeClr val="bg1"/>
              </a:solidFill>
            </a:endParaRPr>
          </a:p>
        </p:txBody>
      </p:sp>
    </p:spTree>
    <p:extLst>
      <p:ext uri="{BB962C8B-B14F-4D97-AF65-F5344CB8AC3E}">
        <p14:creationId xmlns:p14="http://schemas.microsoft.com/office/powerpoint/2010/main" val="22400255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6888"/>
            <a:ext cx="8686800" cy="438509"/>
          </a:xfrm>
        </p:spPr>
        <p:txBody>
          <a:bodyPr>
            <a:noAutofit/>
          </a:bodyPr>
          <a:lstStyle/>
          <a:p>
            <a:r>
              <a:rPr lang="en-US" sz="3200" dirty="0" smtClean="0">
                <a:solidFill>
                  <a:schemeClr val="tx2"/>
                </a:solidFill>
                <a:latin typeface="AQA Chevin Pro Light" panose="020F0303030000060003" pitchFamily="34" charset="0"/>
              </a:rPr>
              <a:t>AS: specification at a glance</a:t>
            </a:r>
            <a:r>
              <a:rPr lang="en-GB" sz="3200" dirty="0" smtClean="0">
                <a:latin typeface="AQA Chevin Pro Light" panose="020F0303030000060003" pitchFamily="34" charset="0"/>
              </a:rPr>
              <a:t/>
            </a:r>
            <a:br>
              <a:rPr lang="en-GB" sz="3200" dirty="0" smtClean="0">
                <a:latin typeface="AQA Chevin Pro Light" panose="020F0303030000060003" pitchFamily="34" charset="0"/>
              </a:rPr>
            </a:br>
            <a:endParaRPr lang="en-GB" sz="3200" dirty="0">
              <a:latin typeface="AQA Chevin Pro Light" panose="020F0303030000060003" pitchFamily="34" charset="0"/>
            </a:endParaRPr>
          </a:p>
        </p:txBody>
      </p:sp>
      <p:sp>
        <p:nvSpPr>
          <p:cNvPr id="4" name="Date Placeholder 7"/>
          <p:cNvSpPr txBox="1">
            <a:spLocks/>
          </p:cNvSpPr>
          <p:nvPr/>
        </p:nvSpPr>
        <p:spPr>
          <a:xfrm>
            <a:off x="448574" y="6413745"/>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800" dirty="0"/>
          </a:p>
        </p:txBody>
      </p:sp>
      <p:sp>
        <p:nvSpPr>
          <p:cNvPr id="6" name="Footer Placeholder 3"/>
          <p:cNvSpPr txBox="1">
            <a:spLocks/>
          </p:cNvSpPr>
          <p:nvPr/>
        </p:nvSpPr>
        <p:spPr>
          <a:xfrm>
            <a:off x="2088580" y="6413739"/>
            <a:ext cx="2678112" cy="2413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t>Copyright © AQA and its licensors. All rights reserved.</a:t>
            </a:r>
            <a:endParaRPr lang="en-US" sz="800" dirty="0"/>
          </a:p>
        </p:txBody>
      </p:sp>
      <p:graphicFrame>
        <p:nvGraphicFramePr>
          <p:cNvPr id="8" name="Group 22"/>
          <p:cNvGraphicFramePr>
            <a:graphicFrameLocks noGrp="1"/>
          </p:cNvGraphicFramePr>
          <p:nvPr>
            <p:extLst>
              <p:ext uri="{D42A27DB-BD31-4B8C-83A1-F6EECF244321}">
                <p14:modId xmlns:p14="http://schemas.microsoft.com/office/powerpoint/2010/main" val="4010583038"/>
              </p:ext>
            </p:extLst>
          </p:nvPr>
        </p:nvGraphicFramePr>
        <p:xfrm>
          <a:off x="560606" y="1628775"/>
          <a:ext cx="7621368" cy="3093684"/>
        </p:xfrm>
        <a:graphic>
          <a:graphicData uri="http://schemas.openxmlformats.org/drawingml/2006/table">
            <a:tbl>
              <a:tblPr/>
              <a:tblGrid>
                <a:gridCol w="2322756"/>
                <a:gridCol w="899193"/>
                <a:gridCol w="4399419"/>
              </a:tblGrid>
              <a:tr h="1434845">
                <a:tc>
                  <a:txBody>
                    <a:bodyPr/>
                    <a:lstStyle/>
                    <a:p>
                      <a:pPr marL="0" marR="0" lvl="0" indent="0" algn="l" defTabSz="914400" rtl="0" eaLnBrk="1" fontAlgn="base" latinLnBrk="0" hangingPunct="1">
                        <a:lnSpc>
                          <a:spcPct val="100000"/>
                        </a:lnSpc>
                        <a:spcBef>
                          <a:spcPct val="10000"/>
                        </a:spcBef>
                        <a:spcAft>
                          <a:spcPct val="0"/>
                        </a:spcAft>
                        <a:buClr>
                          <a:schemeClr val="bg1"/>
                        </a:buClr>
                        <a:buSzTx/>
                        <a:buFontTx/>
                        <a:buNone/>
                        <a:tabLst/>
                      </a:pPr>
                      <a:r>
                        <a:rPr kumimoji="0" lang="en-GB" sz="1800" b="0" i="0" u="none" strike="noStrike" cap="none" normalizeH="0" baseline="0" dirty="0" smtClean="0">
                          <a:ln>
                            <a:noFill/>
                          </a:ln>
                          <a:solidFill>
                            <a:schemeClr val="tx1"/>
                          </a:solidFill>
                          <a:effectLst/>
                          <a:latin typeface="Arial" charset="0"/>
                        </a:rPr>
                        <a:t>Component 1:</a:t>
                      </a:r>
                    </a:p>
                    <a:p>
                      <a:pPr marL="0" marR="0" lvl="0" indent="0" algn="l" defTabSz="914400" rtl="0" eaLnBrk="1" fontAlgn="base" latinLnBrk="0" hangingPunct="1">
                        <a:lnSpc>
                          <a:spcPct val="100000"/>
                        </a:lnSpc>
                        <a:spcBef>
                          <a:spcPct val="10000"/>
                        </a:spcBef>
                        <a:spcAft>
                          <a:spcPts val="600"/>
                        </a:spcAft>
                        <a:buClr>
                          <a:schemeClr val="bg1"/>
                        </a:buClr>
                        <a:buSzTx/>
                        <a:buFontTx/>
                        <a:buNone/>
                        <a:tabLst/>
                      </a:pPr>
                      <a:r>
                        <a:rPr kumimoji="0" lang="en-GB" sz="1800" b="0" i="0" u="none" strike="noStrike" cap="none" normalizeH="0" baseline="0" dirty="0" smtClean="0">
                          <a:ln>
                            <a:noFill/>
                          </a:ln>
                          <a:solidFill>
                            <a:schemeClr val="tx1"/>
                          </a:solidFill>
                          <a:effectLst/>
                          <a:latin typeface="Arial" charset="0"/>
                        </a:rPr>
                        <a:t>Love through the ages: Shakespeare and poetry</a:t>
                      </a:r>
                    </a:p>
                    <a:p>
                      <a:pPr marL="0" marR="0" lvl="0" indent="0" algn="l" defTabSz="914400" rtl="0" eaLnBrk="1" fontAlgn="base" latinLnBrk="0" hangingPunct="1">
                        <a:lnSpc>
                          <a:spcPct val="100000"/>
                        </a:lnSpc>
                        <a:spcBef>
                          <a:spcPct val="10000"/>
                        </a:spcBef>
                        <a:spcAft>
                          <a:spcPct val="0"/>
                        </a:spcAft>
                        <a:buClr>
                          <a:schemeClr val="bg1"/>
                        </a:buClr>
                        <a:buSzTx/>
                        <a:buFontTx/>
                        <a:buNone/>
                        <a:tabLst/>
                      </a:pPr>
                      <a:r>
                        <a:rPr kumimoji="0" lang="en-GB" sz="1800" b="0" i="0" u="none" strike="noStrike" cap="none" normalizeH="0" baseline="0" dirty="0" smtClean="0">
                          <a:ln>
                            <a:noFill/>
                          </a:ln>
                          <a:solidFill>
                            <a:schemeClr val="tx1"/>
                          </a:solidFill>
                          <a:effectLst/>
                          <a:latin typeface="Arial" charset="0"/>
                        </a:rPr>
                        <a:t>Written Paper</a:t>
                      </a:r>
                    </a:p>
                  </a:txBody>
                  <a:tcPr marL="91420" marR="91420" marT="45711" marB="4571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10000"/>
                        </a:spcBef>
                        <a:spcAft>
                          <a:spcPct val="0"/>
                        </a:spcAft>
                        <a:buClr>
                          <a:schemeClr val="bg1"/>
                        </a:buClr>
                        <a:buSzTx/>
                        <a:buFontTx/>
                        <a:buNone/>
                        <a:tabLst/>
                      </a:pPr>
                      <a:r>
                        <a:rPr kumimoji="0" lang="en-GB" sz="1800" b="0" i="0" u="none" strike="noStrike" cap="none" normalizeH="0" baseline="0" dirty="0" smtClean="0">
                          <a:ln>
                            <a:noFill/>
                          </a:ln>
                          <a:solidFill>
                            <a:schemeClr val="tx1"/>
                          </a:solidFill>
                          <a:effectLst/>
                          <a:latin typeface="Arial" charset="0"/>
                        </a:rPr>
                        <a:t>50%</a:t>
                      </a:r>
                    </a:p>
                  </a:txBody>
                  <a:tcPr marL="91420" marR="91420" marT="45711" marB="4571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ase" latinLnBrk="0" hangingPunct="1">
                        <a:lnSpc>
                          <a:spcPct val="100000"/>
                        </a:lnSpc>
                        <a:spcBef>
                          <a:spcPct val="10000"/>
                        </a:spcBef>
                        <a:spcAft>
                          <a:spcPts val="600"/>
                        </a:spcAft>
                        <a:buClr>
                          <a:schemeClr val="tx1"/>
                        </a:buClr>
                        <a:buSzTx/>
                        <a:buFont typeface="Arial" charset="0"/>
                        <a:buChar char="•"/>
                        <a:tabLst/>
                      </a:pPr>
                      <a:r>
                        <a:rPr kumimoji="0" lang="en-GB" sz="1800" b="0" i="0" u="none" strike="noStrike" cap="none" normalizeH="0" baseline="0" dirty="0" smtClean="0">
                          <a:ln>
                            <a:noFill/>
                          </a:ln>
                          <a:solidFill>
                            <a:schemeClr val="tx1"/>
                          </a:solidFill>
                          <a:effectLst/>
                          <a:latin typeface="Arial" charset="0"/>
                          <a:cs typeface="Arial" charset="0"/>
                        </a:rPr>
                        <a:t>2 tasks</a:t>
                      </a:r>
                    </a:p>
                    <a:p>
                      <a:pPr marL="176213" marR="0" lvl="0" indent="-176213" algn="l" defTabSz="914400" rtl="0" eaLnBrk="1" fontAlgn="base" latinLnBrk="0" hangingPunct="1">
                        <a:lnSpc>
                          <a:spcPct val="100000"/>
                        </a:lnSpc>
                        <a:spcBef>
                          <a:spcPct val="10000"/>
                        </a:spcBef>
                        <a:spcAft>
                          <a:spcPct val="0"/>
                        </a:spcAft>
                        <a:buClr>
                          <a:schemeClr val="tx1"/>
                        </a:buClr>
                        <a:buSzTx/>
                        <a:buFont typeface="Arial" charset="0"/>
                        <a:buChar char="•"/>
                        <a:tabLst/>
                      </a:pPr>
                      <a:r>
                        <a:rPr kumimoji="0" lang="en-GB" sz="1800" b="0" i="0" u="none" strike="noStrike" cap="none" normalizeH="0" baseline="0" dirty="0" smtClean="0">
                          <a:ln>
                            <a:noFill/>
                          </a:ln>
                          <a:solidFill>
                            <a:schemeClr val="tx1"/>
                          </a:solidFill>
                          <a:effectLst/>
                          <a:latin typeface="Arial" charset="0"/>
                          <a:cs typeface="Arial" charset="0"/>
                        </a:rPr>
                        <a:t>50 marks </a:t>
                      </a:r>
                      <a:r>
                        <a:rPr lang="en-GB" sz="1800" kern="1200" dirty="0" smtClean="0">
                          <a:solidFill>
                            <a:schemeClr val="tx1"/>
                          </a:solidFill>
                          <a:effectLst/>
                          <a:latin typeface="+mn-lt"/>
                          <a:ea typeface="+mn-ea"/>
                          <a:cs typeface="+mn-cs"/>
                        </a:rPr>
                        <a:t>–</a:t>
                      </a:r>
                      <a:r>
                        <a:rPr kumimoji="0" lang="en-GB" sz="1800" b="0" i="0" u="none" strike="noStrike" cap="none" normalizeH="0" baseline="0" dirty="0" smtClean="0">
                          <a:ln>
                            <a:noFill/>
                          </a:ln>
                          <a:solidFill>
                            <a:schemeClr val="tx1"/>
                          </a:solidFill>
                          <a:effectLst/>
                          <a:latin typeface="Arial" charset="0"/>
                          <a:cs typeface="Arial" charset="0"/>
                        </a:rPr>
                        <a:t> 25 marks per task</a:t>
                      </a:r>
                    </a:p>
                    <a:p>
                      <a:pPr marL="176213" marR="0" lvl="0" indent="-176213" algn="l" defTabSz="914400" rtl="0" eaLnBrk="1" fontAlgn="base" latinLnBrk="0" hangingPunct="1">
                        <a:lnSpc>
                          <a:spcPct val="100000"/>
                        </a:lnSpc>
                        <a:spcBef>
                          <a:spcPct val="10000"/>
                        </a:spcBef>
                        <a:spcAft>
                          <a:spcPct val="0"/>
                        </a:spcAft>
                        <a:buClr>
                          <a:schemeClr val="tx1"/>
                        </a:buClr>
                        <a:buSzTx/>
                        <a:buFont typeface="Arial" charset="0"/>
                        <a:buChar char="•"/>
                        <a:tabLst/>
                      </a:pPr>
                      <a:r>
                        <a:rPr kumimoji="0" lang="en-GB" sz="1800" b="0" i="0" u="none" strike="noStrike" cap="none" normalizeH="0" baseline="0" dirty="0" smtClean="0">
                          <a:ln>
                            <a:noFill/>
                          </a:ln>
                          <a:solidFill>
                            <a:schemeClr val="tx1"/>
                          </a:solidFill>
                          <a:effectLst/>
                          <a:latin typeface="Arial" charset="0"/>
                          <a:cs typeface="Arial" charset="0"/>
                        </a:rPr>
                        <a:t>1 hour 30 minutes</a:t>
                      </a:r>
                    </a:p>
                    <a:p>
                      <a:pPr marL="176213" marR="0" lvl="0" indent="-176213" algn="l" defTabSz="914400" rtl="0" eaLnBrk="1" fontAlgn="base" latinLnBrk="0" hangingPunct="1">
                        <a:lnSpc>
                          <a:spcPct val="100000"/>
                        </a:lnSpc>
                        <a:spcBef>
                          <a:spcPct val="10000"/>
                        </a:spcBef>
                        <a:spcAft>
                          <a:spcPct val="0"/>
                        </a:spcAft>
                        <a:buClr>
                          <a:schemeClr val="tx1"/>
                        </a:buClr>
                        <a:buSzTx/>
                        <a:buFont typeface="Arial" charset="0"/>
                        <a:buChar char="•"/>
                        <a:tabLst/>
                      </a:pPr>
                      <a:r>
                        <a:rPr kumimoji="0" lang="en-GB" sz="1800" b="0" i="0" u="none" strike="noStrike" cap="none" normalizeH="0" baseline="0" dirty="0" smtClean="0">
                          <a:ln>
                            <a:noFill/>
                          </a:ln>
                          <a:solidFill>
                            <a:schemeClr val="tx1"/>
                          </a:solidFill>
                          <a:effectLst/>
                          <a:latin typeface="Arial" charset="0"/>
                          <a:cs typeface="Arial" charset="0"/>
                        </a:rPr>
                        <a:t>closed book</a:t>
                      </a:r>
                    </a:p>
                  </a:txBody>
                  <a:tcPr marL="91420" marR="91420" marT="45711" marB="4571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1434845">
                <a:tc>
                  <a:txBody>
                    <a:bodyPr/>
                    <a:lstStyle/>
                    <a:p>
                      <a:pPr marL="0" marR="0" lvl="0" indent="0" algn="l" defTabSz="914400" rtl="0" eaLnBrk="1" fontAlgn="base" latinLnBrk="0" hangingPunct="1">
                        <a:lnSpc>
                          <a:spcPct val="100000"/>
                        </a:lnSpc>
                        <a:spcBef>
                          <a:spcPct val="10000"/>
                        </a:spcBef>
                        <a:spcAft>
                          <a:spcPct val="0"/>
                        </a:spcAft>
                        <a:buClr>
                          <a:schemeClr val="bg1"/>
                        </a:buClr>
                        <a:buSzTx/>
                        <a:buFontTx/>
                        <a:buNone/>
                        <a:tabLst/>
                      </a:pPr>
                      <a:r>
                        <a:rPr kumimoji="0" lang="en-GB" sz="1800" b="0" i="0" u="none" strike="noStrike" cap="none" normalizeH="0" baseline="0" dirty="0" smtClean="0">
                          <a:ln>
                            <a:noFill/>
                          </a:ln>
                          <a:solidFill>
                            <a:schemeClr val="tx1"/>
                          </a:solidFill>
                          <a:effectLst/>
                          <a:latin typeface="Arial" charset="0"/>
                        </a:rPr>
                        <a:t>Component 2:</a:t>
                      </a:r>
                    </a:p>
                    <a:p>
                      <a:pPr marL="0" marR="0" lvl="0" indent="0" algn="l" defTabSz="914400" rtl="0" eaLnBrk="1" fontAlgn="base" latinLnBrk="0" hangingPunct="1">
                        <a:lnSpc>
                          <a:spcPct val="100000"/>
                        </a:lnSpc>
                        <a:spcBef>
                          <a:spcPct val="10000"/>
                        </a:spcBef>
                        <a:spcAft>
                          <a:spcPts val="600"/>
                        </a:spcAft>
                        <a:buClr>
                          <a:schemeClr val="bg1"/>
                        </a:buClr>
                        <a:buSzTx/>
                        <a:buFontTx/>
                        <a:buNone/>
                        <a:tabLst/>
                      </a:pPr>
                      <a:r>
                        <a:rPr kumimoji="0" lang="en-GB" sz="1800" b="0" i="0" u="none" strike="noStrike" cap="none" normalizeH="0" baseline="0" dirty="0" smtClean="0">
                          <a:ln>
                            <a:noFill/>
                          </a:ln>
                          <a:solidFill>
                            <a:schemeClr val="tx1"/>
                          </a:solidFill>
                          <a:effectLst/>
                          <a:latin typeface="Arial" charset="0"/>
                        </a:rPr>
                        <a:t>Love through the ages: prose</a:t>
                      </a:r>
                    </a:p>
                    <a:p>
                      <a:pPr marL="0" marR="0" lvl="0" indent="0" algn="l" defTabSz="914400" rtl="0" eaLnBrk="1" fontAlgn="base" latinLnBrk="0" hangingPunct="1">
                        <a:lnSpc>
                          <a:spcPct val="100000"/>
                        </a:lnSpc>
                        <a:spcBef>
                          <a:spcPct val="10000"/>
                        </a:spcBef>
                        <a:spcAft>
                          <a:spcPct val="0"/>
                        </a:spcAft>
                        <a:buClr>
                          <a:schemeClr val="bg1"/>
                        </a:buClr>
                        <a:buSzTx/>
                        <a:buFontTx/>
                        <a:buNone/>
                        <a:tabLst/>
                      </a:pPr>
                      <a:r>
                        <a:rPr kumimoji="0" lang="en-GB" sz="1800" b="0" i="0" u="none" strike="noStrike" cap="none" normalizeH="0" baseline="0" dirty="0" smtClean="0">
                          <a:ln>
                            <a:noFill/>
                          </a:ln>
                          <a:solidFill>
                            <a:schemeClr val="tx1"/>
                          </a:solidFill>
                          <a:effectLst/>
                          <a:latin typeface="Arial" charset="0"/>
                        </a:rPr>
                        <a:t>Written Paper</a:t>
                      </a:r>
                    </a:p>
                  </a:txBody>
                  <a:tcPr marL="91420" marR="91420" marT="45711" marB="4571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10000"/>
                        </a:spcBef>
                        <a:spcAft>
                          <a:spcPct val="0"/>
                        </a:spcAft>
                        <a:buClr>
                          <a:schemeClr val="bg1"/>
                        </a:buClr>
                        <a:buSzTx/>
                        <a:buFontTx/>
                        <a:buNone/>
                        <a:tabLst/>
                      </a:pPr>
                      <a:r>
                        <a:rPr kumimoji="0" lang="en-GB" sz="1800" b="0" i="0" u="none" strike="noStrike" cap="none" normalizeH="0" baseline="0" dirty="0" smtClean="0">
                          <a:ln>
                            <a:noFill/>
                          </a:ln>
                          <a:solidFill>
                            <a:schemeClr val="tx1"/>
                          </a:solidFill>
                          <a:effectLst/>
                          <a:latin typeface="Arial" charset="0"/>
                        </a:rPr>
                        <a:t>50%</a:t>
                      </a:r>
                    </a:p>
                  </a:txBody>
                  <a:tcPr marL="91420" marR="91420" marT="45711" marB="4571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ase" latinLnBrk="0" hangingPunct="1">
                        <a:lnSpc>
                          <a:spcPct val="100000"/>
                        </a:lnSpc>
                        <a:spcBef>
                          <a:spcPct val="10000"/>
                        </a:spcBef>
                        <a:spcAft>
                          <a:spcPts val="600"/>
                        </a:spcAft>
                        <a:buClr>
                          <a:schemeClr val="tx1"/>
                        </a:buClr>
                        <a:buSzTx/>
                        <a:buFont typeface="Arial" charset="0"/>
                        <a:buChar char="•"/>
                        <a:tabLst/>
                      </a:pPr>
                      <a:r>
                        <a:rPr kumimoji="0" lang="en-GB" sz="1800" b="0" i="0" u="none" strike="noStrike" cap="none" normalizeH="0" baseline="0" dirty="0" smtClean="0">
                          <a:ln>
                            <a:noFill/>
                          </a:ln>
                          <a:solidFill>
                            <a:schemeClr val="tx1"/>
                          </a:solidFill>
                          <a:effectLst/>
                          <a:latin typeface="Arial" charset="0"/>
                          <a:cs typeface="Arial" charset="0"/>
                        </a:rPr>
                        <a:t>2 tasks</a:t>
                      </a:r>
                    </a:p>
                    <a:p>
                      <a:pPr marL="176213" marR="0" lvl="0" indent="-176213" algn="l" defTabSz="914400" rtl="0" eaLnBrk="1" fontAlgn="base" latinLnBrk="0" hangingPunct="1">
                        <a:lnSpc>
                          <a:spcPct val="100000"/>
                        </a:lnSpc>
                        <a:spcBef>
                          <a:spcPct val="10000"/>
                        </a:spcBef>
                        <a:spcAft>
                          <a:spcPts val="600"/>
                        </a:spcAft>
                        <a:buClr>
                          <a:schemeClr val="tx1"/>
                        </a:buClr>
                        <a:buSzTx/>
                        <a:buFont typeface="Arial" charset="0"/>
                        <a:buChar char="•"/>
                        <a:tabLst/>
                      </a:pPr>
                      <a:r>
                        <a:rPr kumimoji="0" lang="en-GB" sz="1800" b="0" i="0" u="none" strike="noStrike" cap="none" normalizeH="0" baseline="0" dirty="0" smtClean="0">
                          <a:ln>
                            <a:noFill/>
                          </a:ln>
                          <a:solidFill>
                            <a:schemeClr val="tx1"/>
                          </a:solidFill>
                          <a:effectLst/>
                          <a:latin typeface="Arial" charset="0"/>
                          <a:cs typeface="Arial" charset="0"/>
                        </a:rPr>
                        <a:t>50 marks – 25 marks per task</a:t>
                      </a:r>
                    </a:p>
                    <a:p>
                      <a:pPr marL="176213" marR="0" lvl="0" indent="-176213" algn="l" defTabSz="914400" rtl="0" eaLnBrk="1" fontAlgn="base" latinLnBrk="0" hangingPunct="1">
                        <a:lnSpc>
                          <a:spcPct val="100000"/>
                        </a:lnSpc>
                        <a:spcBef>
                          <a:spcPct val="10000"/>
                        </a:spcBef>
                        <a:spcAft>
                          <a:spcPts val="600"/>
                        </a:spcAft>
                        <a:buClr>
                          <a:schemeClr val="tx1"/>
                        </a:buClr>
                        <a:buSzTx/>
                        <a:buFont typeface="Arial" charset="0"/>
                        <a:buChar char="•"/>
                        <a:tabLst/>
                      </a:pPr>
                      <a:r>
                        <a:rPr kumimoji="0" lang="en-GB" sz="1800" b="0" i="0" u="none" strike="noStrike" cap="none" normalizeH="0" baseline="0" dirty="0" smtClean="0">
                          <a:ln>
                            <a:noFill/>
                          </a:ln>
                          <a:solidFill>
                            <a:schemeClr val="tx1"/>
                          </a:solidFill>
                          <a:effectLst/>
                          <a:latin typeface="Arial" charset="0"/>
                          <a:cs typeface="Arial" charset="0"/>
                        </a:rPr>
                        <a:t>1 hour 30 minutes</a:t>
                      </a:r>
                    </a:p>
                    <a:p>
                      <a:pPr marL="176213" marR="0" lvl="0" indent="-176213" algn="l" defTabSz="914400" rtl="0" eaLnBrk="1" fontAlgn="base" latinLnBrk="0" hangingPunct="1">
                        <a:lnSpc>
                          <a:spcPct val="100000"/>
                        </a:lnSpc>
                        <a:spcBef>
                          <a:spcPct val="10000"/>
                        </a:spcBef>
                        <a:spcAft>
                          <a:spcPts val="600"/>
                        </a:spcAft>
                        <a:buClr>
                          <a:schemeClr val="tx1"/>
                        </a:buClr>
                        <a:buSzTx/>
                        <a:buFont typeface="Arial" charset="0"/>
                        <a:buChar char="•"/>
                        <a:tabLst/>
                      </a:pPr>
                      <a:r>
                        <a:rPr kumimoji="0" lang="en-GB" sz="1800" b="0" i="0" u="none" strike="noStrike" cap="none" normalizeH="0" baseline="0" dirty="0" smtClean="0">
                          <a:ln>
                            <a:noFill/>
                          </a:ln>
                          <a:solidFill>
                            <a:schemeClr val="tx1"/>
                          </a:solidFill>
                          <a:effectLst/>
                          <a:latin typeface="Arial" charset="0"/>
                          <a:cs typeface="Arial" charset="0"/>
                        </a:rPr>
                        <a:t>open book</a:t>
                      </a:r>
                    </a:p>
                  </a:txBody>
                  <a:tcPr marL="91420" marR="91420" marT="45711" marB="4571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bl>
          </a:graphicData>
        </a:graphic>
      </p:graphicFrame>
      <p:sp>
        <p:nvSpPr>
          <p:cNvPr id="7" name="Date Placeholder 7"/>
          <p:cNvSpPr txBox="1">
            <a:spLocks/>
          </p:cNvSpPr>
          <p:nvPr/>
        </p:nvSpPr>
        <p:spPr>
          <a:xfrm>
            <a:off x="448574"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t>Slide 14</a:t>
            </a:r>
            <a:endParaRPr lang="en-US" sz="800" dirty="0"/>
          </a:p>
        </p:txBody>
      </p:sp>
    </p:spTree>
    <p:custDataLst>
      <p:tags r:id="rId1"/>
    </p:custDataLst>
    <p:extLst>
      <p:ext uri="{BB962C8B-B14F-4D97-AF65-F5344CB8AC3E}">
        <p14:creationId xmlns:p14="http://schemas.microsoft.com/office/powerpoint/2010/main" val="12854226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latin typeface="AQA Chevin Pro Light" panose="020F0303030000060003" pitchFamily="34" charset="0"/>
              </a:rPr>
              <a:t>Love through the ages</a:t>
            </a:r>
            <a:endParaRPr lang="en-GB" sz="3200" dirty="0">
              <a:latin typeface="AQA Chevin Pro Light" panose="020F0303030000060003" pitchFamily="34" charset="0"/>
            </a:endParaRPr>
          </a:p>
        </p:txBody>
      </p:sp>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7"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solidFill>
                  <a:schemeClr val="bg1"/>
                </a:solidFill>
              </a:rPr>
              <a:t>Slide </a:t>
            </a:r>
            <a:r>
              <a:rPr lang="en-US" sz="800" dirty="0" smtClean="0">
                <a:solidFill>
                  <a:schemeClr val="bg1"/>
                </a:solidFill>
              </a:rPr>
              <a:t>15</a:t>
            </a:r>
            <a:endParaRPr lang="en-US" sz="800" dirty="0">
              <a:solidFill>
                <a:schemeClr val="bg1"/>
              </a:solidFill>
            </a:endParaRPr>
          </a:p>
        </p:txBody>
      </p:sp>
    </p:spTree>
    <p:extLst>
      <p:ext uri="{BB962C8B-B14F-4D97-AF65-F5344CB8AC3E}">
        <p14:creationId xmlns:p14="http://schemas.microsoft.com/office/powerpoint/2010/main" val="39465000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Content and skills for A-level Paper 1 and AS </a:t>
            </a:r>
            <a:endParaRPr lang="en-GB" sz="3200" dirty="0"/>
          </a:p>
        </p:txBody>
      </p:sp>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5" name="Content Placeholder 4"/>
          <p:cNvSpPr>
            <a:spLocks noGrp="1"/>
          </p:cNvSpPr>
          <p:nvPr>
            <p:ph idx="1"/>
          </p:nvPr>
        </p:nvSpPr>
        <p:spPr>
          <a:xfrm>
            <a:off x="540000" y="1064525"/>
            <a:ext cx="8045200" cy="5073992"/>
          </a:xfrm>
        </p:spPr>
        <p:txBody>
          <a:bodyPr/>
          <a:lstStyle/>
          <a:p>
            <a:pPr marL="0" indent="0">
              <a:buClr>
                <a:schemeClr val="tx1"/>
              </a:buClr>
              <a:buNone/>
            </a:pPr>
            <a:r>
              <a:rPr lang="en-GB" dirty="0">
                <a:cs typeface="Arial" charset="0"/>
              </a:rPr>
              <a:t>Students explore aspects of a literary theme (Love through the </a:t>
            </a:r>
            <a:r>
              <a:rPr lang="en-GB" dirty="0" smtClean="0">
                <a:cs typeface="Arial" charset="0"/>
              </a:rPr>
              <a:t>ages</a:t>
            </a:r>
            <a:r>
              <a:rPr lang="en-GB" dirty="0">
                <a:cs typeface="Arial" charset="0"/>
              </a:rPr>
              <a:t>) as seen over </a:t>
            </a:r>
            <a:r>
              <a:rPr lang="en-GB" dirty="0" smtClean="0">
                <a:cs typeface="Arial" charset="0"/>
              </a:rPr>
              <a:t>time (diachronic approach).</a:t>
            </a:r>
            <a:endParaRPr lang="en-GB" dirty="0">
              <a:cs typeface="Arial" charset="0"/>
            </a:endParaRPr>
          </a:p>
          <a:p>
            <a:pPr>
              <a:buClr>
                <a:schemeClr val="tx1"/>
              </a:buClr>
            </a:pPr>
            <a:endParaRPr lang="en-GB" dirty="0">
              <a:cs typeface="Arial" charset="0"/>
            </a:endParaRPr>
          </a:p>
          <a:p>
            <a:pPr marL="0" indent="0">
              <a:buClr>
                <a:schemeClr val="tx1"/>
              </a:buClr>
              <a:buNone/>
            </a:pPr>
            <a:r>
              <a:rPr lang="en-GB" dirty="0" smtClean="0">
                <a:cs typeface="Arial" charset="0"/>
              </a:rPr>
              <a:t>Students read unseen </a:t>
            </a:r>
            <a:r>
              <a:rPr lang="en-GB" dirty="0">
                <a:cs typeface="Arial" charset="0"/>
              </a:rPr>
              <a:t>material and set </a:t>
            </a:r>
            <a:r>
              <a:rPr lang="en-GB" dirty="0" smtClean="0">
                <a:cs typeface="Arial" charset="0"/>
              </a:rPr>
              <a:t>texts; they learn how</a:t>
            </a:r>
            <a:r>
              <a:rPr lang="en-GB" dirty="0">
                <a:cs typeface="Arial" charset="0"/>
              </a:rPr>
              <a:t> </a:t>
            </a:r>
            <a:r>
              <a:rPr lang="en-GB" dirty="0" smtClean="0">
                <a:cs typeface="Arial" charset="0"/>
              </a:rPr>
              <a:t>to read and write for closed </a:t>
            </a:r>
            <a:r>
              <a:rPr lang="en-GB" dirty="0">
                <a:cs typeface="Arial" charset="0"/>
              </a:rPr>
              <a:t>b</a:t>
            </a:r>
            <a:r>
              <a:rPr lang="en-GB" dirty="0" smtClean="0">
                <a:cs typeface="Arial" charset="0"/>
              </a:rPr>
              <a:t>ook and open </a:t>
            </a:r>
            <a:r>
              <a:rPr lang="en-GB" dirty="0">
                <a:cs typeface="Arial" charset="0"/>
              </a:rPr>
              <a:t>b</a:t>
            </a:r>
            <a:r>
              <a:rPr lang="en-GB" dirty="0" smtClean="0">
                <a:cs typeface="Arial" charset="0"/>
              </a:rPr>
              <a:t>ook examinations.</a:t>
            </a:r>
            <a:endParaRPr lang="en-GB" dirty="0">
              <a:cs typeface="Arial" charset="0"/>
            </a:endParaRPr>
          </a:p>
          <a:p>
            <a:pPr marL="355600" indent="-355600">
              <a:buClr>
                <a:schemeClr val="tx1"/>
              </a:buClr>
              <a:buFont typeface="Arial" charset="0"/>
              <a:buChar char="•"/>
            </a:pPr>
            <a:endParaRPr lang="en-GB" dirty="0">
              <a:cs typeface="Arial" charset="0"/>
            </a:endParaRPr>
          </a:p>
          <a:p>
            <a:pPr marL="0" indent="0">
              <a:buClr>
                <a:schemeClr val="tx1"/>
              </a:buClr>
              <a:buNone/>
            </a:pPr>
            <a:r>
              <a:rPr lang="en-GB" dirty="0">
                <a:cs typeface="Arial" charset="0"/>
              </a:rPr>
              <a:t>Students study </a:t>
            </a:r>
            <a:r>
              <a:rPr lang="en-GB" b="1" dirty="0">
                <a:cs typeface="Arial" charset="0"/>
              </a:rPr>
              <a:t>three</a:t>
            </a:r>
            <a:r>
              <a:rPr lang="en-GB" dirty="0">
                <a:cs typeface="Arial" charset="0"/>
              </a:rPr>
              <a:t> </a:t>
            </a:r>
            <a:r>
              <a:rPr lang="en-GB" dirty="0" smtClean="0">
                <a:cs typeface="Arial" charset="0"/>
              </a:rPr>
              <a:t>texts for A-level: </a:t>
            </a:r>
          </a:p>
          <a:p>
            <a:pPr marL="0" indent="0">
              <a:buClr>
                <a:schemeClr val="tx1"/>
              </a:buClr>
              <a:buNone/>
            </a:pPr>
            <a:endParaRPr lang="en-GB" dirty="0" smtClean="0">
              <a:cs typeface="Arial" charset="0"/>
            </a:endParaRPr>
          </a:p>
          <a:p>
            <a:pPr marL="0" indent="0">
              <a:buClr>
                <a:schemeClr val="tx1"/>
              </a:buClr>
              <a:buNone/>
            </a:pPr>
            <a:r>
              <a:rPr lang="en-GB" b="1" dirty="0">
                <a:cs typeface="Arial" charset="0"/>
              </a:rPr>
              <a:t> </a:t>
            </a:r>
            <a:r>
              <a:rPr lang="en-GB" b="1" dirty="0" smtClean="0">
                <a:cs typeface="Arial" charset="0"/>
              </a:rPr>
              <a:t>    one</a:t>
            </a:r>
            <a:r>
              <a:rPr lang="en-GB" dirty="0" smtClean="0">
                <a:cs typeface="Arial" charset="0"/>
              </a:rPr>
              <a:t> </a:t>
            </a:r>
            <a:r>
              <a:rPr lang="en-GB" dirty="0">
                <a:cs typeface="Arial" charset="0"/>
              </a:rPr>
              <a:t>poetry </a:t>
            </a:r>
            <a:r>
              <a:rPr lang="en-GB" dirty="0" smtClean="0">
                <a:cs typeface="Arial" charset="0"/>
              </a:rPr>
              <a:t>and </a:t>
            </a:r>
            <a:r>
              <a:rPr lang="en-GB" b="1" dirty="0" smtClean="0">
                <a:cs typeface="Arial" charset="0"/>
              </a:rPr>
              <a:t>one</a:t>
            </a:r>
            <a:r>
              <a:rPr lang="en-GB" dirty="0" smtClean="0">
                <a:cs typeface="Arial" charset="0"/>
              </a:rPr>
              <a:t> </a:t>
            </a:r>
            <a:r>
              <a:rPr lang="en-GB" dirty="0">
                <a:cs typeface="Arial" charset="0"/>
              </a:rPr>
              <a:t>prose text  </a:t>
            </a:r>
            <a:r>
              <a:rPr lang="en-GB" dirty="0" smtClean="0">
                <a:cs typeface="Arial" charset="0"/>
              </a:rPr>
              <a:t>(</a:t>
            </a:r>
            <a:r>
              <a:rPr lang="en-GB" dirty="0">
                <a:cs typeface="Arial" charset="0"/>
              </a:rPr>
              <a:t>of which </a:t>
            </a:r>
            <a:r>
              <a:rPr lang="en-GB" b="1" dirty="0">
                <a:cs typeface="Arial" charset="0"/>
              </a:rPr>
              <a:t>one</a:t>
            </a:r>
            <a:r>
              <a:rPr lang="en-GB" dirty="0">
                <a:cs typeface="Arial" charset="0"/>
              </a:rPr>
              <a:t> must be </a:t>
            </a:r>
            <a:r>
              <a:rPr lang="en-GB" dirty="0" smtClean="0">
                <a:cs typeface="Arial" charset="0"/>
              </a:rPr>
              <a:t>pre-1900) and</a:t>
            </a:r>
            <a:r>
              <a:rPr lang="en-GB" b="1" dirty="0" smtClean="0">
                <a:cs typeface="Arial" charset="0"/>
              </a:rPr>
              <a:t> </a:t>
            </a:r>
          </a:p>
          <a:p>
            <a:pPr marL="0" indent="0">
              <a:buClr>
                <a:schemeClr val="tx1"/>
              </a:buClr>
              <a:buNone/>
            </a:pPr>
            <a:r>
              <a:rPr lang="en-GB" b="1" dirty="0">
                <a:cs typeface="Arial" charset="0"/>
              </a:rPr>
              <a:t> </a:t>
            </a:r>
            <a:r>
              <a:rPr lang="en-GB" b="1" dirty="0" smtClean="0">
                <a:cs typeface="Arial" charset="0"/>
              </a:rPr>
              <a:t>    one</a:t>
            </a:r>
            <a:r>
              <a:rPr lang="en-GB" dirty="0" smtClean="0">
                <a:cs typeface="Arial" charset="0"/>
              </a:rPr>
              <a:t> Shakespeare play.</a:t>
            </a:r>
          </a:p>
          <a:p>
            <a:pPr marL="0" indent="0">
              <a:buClr>
                <a:schemeClr val="tx1"/>
              </a:buClr>
              <a:buNone/>
            </a:pPr>
            <a:endParaRPr lang="en-GB" dirty="0">
              <a:cs typeface="Arial" charset="0"/>
            </a:endParaRPr>
          </a:p>
          <a:p>
            <a:pPr marL="0" indent="0">
              <a:buClr>
                <a:schemeClr val="tx1"/>
              </a:buClr>
              <a:buNone/>
            </a:pPr>
            <a:r>
              <a:rPr lang="en-GB" dirty="0" smtClean="0">
                <a:cs typeface="Arial" charset="0"/>
              </a:rPr>
              <a:t>Students study </a:t>
            </a:r>
            <a:r>
              <a:rPr lang="en-GB" b="1" dirty="0" smtClean="0">
                <a:cs typeface="Arial" charset="0"/>
              </a:rPr>
              <a:t>four </a:t>
            </a:r>
            <a:r>
              <a:rPr lang="en-GB" dirty="0" smtClean="0">
                <a:cs typeface="Arial" charset="0"/>
              </a:rPr>
              <a:t>texts for AS:</a:t>
            </a:r>
          </a:p>
          <a:p>
            <a:pPr marL="0" indent="0">
              <a:buClr>
                <a:schemeClr val="tx1"/>
              </a:buClr>
              <a:buNone/>
            </a:pPr>
            <a:r>
              <a:rPr lang="en-GB" dirty="0">
                <a:cs typeface="Arial" charset="0"/>
              </a:rPr>
              <a:t>                                                </a:t>
            </a:r>
            <a:endParaRPr lang="en-GB" dirty="0" smtClean="0">
              <a:cs typeface="Arial" charset="0"/>
            </a:endParaRPr>
          </a:p>
          <a:p>
            <a:pPr marL="0" indent="0">
              <a:buClr>
                <a:schemeClr val="tx1"/>
              </a:buClr>
              <a:buNone/>
            </a:pPr>
            <a:r>
              <a:rPr lang="en-GB" b="1" dirty="0">
                <a:cs typeface="Arial" charset="0"/>
              </a:rPr>
              <a:t> </a:t>
            </a:r>
            <a:r>
              <a:rPr lang="en-GB" b="1" dirty="0" smtClean="0">
                <a:cs typeface="Arial" charset="0"/>
              </a:rPr>
              <a:t>    one</a:t>
            </a:r>
            <a:r>
              <a:rPr lang="en-GB" dirty="0" smtClean="0">
                <a:cs typeface="Arial" charset="0"/>
              </a:rPr>
              <a:t> poetry </a:t>
            </a:r>
            <a:r>
              <a:rPr lang="en-GB" b="1" dirty="0" smtClean="0">
                <a:cs typeface="Arial" charset="0"/>
              </a:rPr>
              <a:t>two</a:t>
            </a:r>
            <a:r>
              <a:rPr lang="en-GB" dirty="0" smtClean="0">
                <a:cs typeface="Arial" charset="0"/>
              </a:rPr>
              <a:t> prose texts and </a:t>
            </a:r>
            <a:r>
              <a:rPr lang="en-GB" b="1" dirty="0">
                <a:cs typeface="Arial" charset="0"/>
              </a:rPr>
              <a:t>one</a:t>
            </a:r>
            <a:r>
              <a:rPr lang="en-GB" dirty="0">
                <a:cs typeface="Arial" charset="0"/>
              </a:rPr>
              <a:t> Shakespeare play.</a:t>
            </a:r>
          </a:p>
          <a:p>
            <a:pPr marL="0" indent="0">
              <a:buClr>
                <a:schemeClr val="tx1"/>
              </a:buClr>
              <a:buNone/>
            </a:pPr>
            <a:endParaRPr lang="en-GB" dirty="0" smtClean="0">
              <a:cs typeface="Arial" charset="0"/>
            </a:endParaRPr>
          </a:p>
          <a:p>
            <a:pPr marL="0" indent="0">
              <a:buClr>
                <a:schemeClr val="tx1"/>
              </a:buClr>
              <a:buNone/>
            </a:pPr>
            <a:r>
              <a:rPr lang="en-GB" dirty="0">
                <a:cs typeface="Arial" charset="0"/>
              </a:rPr>
              <a:t> </a:t>
            </a:r>
            <a:r>
              <a:rPr lang="en-GB" dirty="0" smtClean="0">
                <a:cs typeface="Arial" charset="0"/>
              </a:rPr>
              <a:t>                                               </a:t>
            </a:r>
            <a:endParaRPr lang="en-GB" dirty="0">
              <a:cs typeface="Arial" charset="0"/>
            </a:endParaRPr>
          </a:p>
          <a:p>
            <a:pPr marL="0" indent="0">
              <a:buClr>
                <a:schemeClr val="tx1"/>
              </a:buClr>
              <a:buNone/>
            </a:pPr>
            <a:endParaRPr lang="en-GB" dirty="0">
              <a:cs typeface="Arial" charset="0"/>
            </a:endParaRPr>
          </a:p>
          <a:p>
            <a:endParaRPr lang="en-GB" dirty="0"/>
          </a:p>
        </p:txBody>
      </p:sp>
      <p:sp>
        <p:nvSpPr>
          <p:cNvPr id="6" name="Date Placeholder 7"/>
          <p:cNvSpPr txBox="1">
            <a:spLocks/>
          </p:cNvSpPr>
          <p:nvPr/>
        </p:nvSpPr>
        <p:spPr>
          <a:xfrm>
            <a:off x="448574"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solidFill>
                  <a:schemeClr val="bg1"/>
                </a:solidFill>
              </a:rPr>
              <a:t>Slide 16</a:t>
            </a:r>
            <a:endParaRPr lang="en-US" sz="800" dirty="0">
              <a:solidFill>
                <a:schemeClr val="bg1"/>
              </a:solidFill>
            </a:endParaRPr>
          </a:p>
        </p:txBody>
      </p:sp>
    </p:spTree>
    <p:extLst>
      <p:ext uri="{BB962C8B-B14F-4D97-AF65-F5344CB8AC3E}">
        <p14:creationId xmlns:p14="http://schemas.microsoft.com/office/powerpoint/2010/main" val="40735605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4" y="178287"/>
            <a:ext cx="8229600" cy="473015"/>
          </a:xfrm>
        </p:spPr>
        <p:txBody>
          <a:bodyPr>
            <a:noAutofit/>
          </a:bodyPr>
          <a:lstStyle/>
          <a:p>
            <a:r>
              <a:rPr lang="en-GB" sz="3200" dirty="0" smtClean="0">
                <a:solidFill>
                  <a:schemeClr val="tx2"/>
                </a:solidFill>
                <a:latin typeface="AQA Chevin Pro Light" panose="020F0303030000060003" pitchFamily="34" charset="0"/>
              </a:rPr>
              <a:t>Text choices for A-level Paper 1 and AS Paper 1 and 2</a:t>
            </a:r>
            <a:endParaRPr lang="en-GB" sz="3200" dirty="0">
              <a:solidFill>
                <a:schemeClr val="tx2"/>
              </a:solidFill>
              <a:latin typeface="AQA Chevin Pro Light" panose="020F0303030000060003" pitchFamily="34" charset="0"/>
            </a:endParaRPr>
          </a:p>
        </p:txBody>
      </p:sp>
      <p:sp>
        <p:nvSpPr>
          <p:cNvPr id="4" name="Text Placeholder 6"/>
          <p:cNvSpPr txBox="1">
            <a:spLocks/>
          </p:cNvSpPr>
          <p:nvPr/>
        </p:nvSpPr>
        <p:spPr>
          <a:xfrm>
            <a:off x="448577" y="1354521"/>
            <a:ext cx="8238227" cy="4393588"/>
          </a:xfrm>
          <a:prstGeom prst="rect">
            <a:avLst/>
          </a:prstGeom>
        </p:spPr>
        <p:txBody>
          <a:bodyPr vert="horz"/>
          <a:lstStyle>
            <a:lvl1pPr marL="177800" marR="0" indent="-177800" algn="l" defTabSz="457200" rtl="0" eaLnBrk="1" fontAlgn="auto" latinLnBrk="0" hangingPunct="1">
              <a:lnSpc>
                <a:spcPct val="100000"/>
              </a:lnSpc>
              <a:spcBef>
                <a:spcPct val="0"/>
              </a:spcBef>
              <a:spcAft>
                <a:spcPts val="0"/>
              </a:spcAft>
              <a:buClr>
                <a:srgbClr val="008FAD"/>
              </a:buClr>
              <a:buSzTx/>
              <a:buFont typeface="Arial"/>
              <a:buChar char="•"/>
              <a:tabLst/>
              <a:defRPr sz="2000">
                <a:latin typeface="Arial" pitchFamily="34" charset="0"/>
                <a:cs typeface="Arial" pitchFamily="34" charset="0"/>
              </a:defRPr>
            </a:lvl1pPr>
            <a:lvl2pPr>
              <a:buClr>
                <a:srgbClr val="008FAD"/>
              </a:buClr>
              <a:buFont typeface="Arial"/>
              <a:buChar char="•"/>
              <a:defRPr sz="2000">
                <a:latin typeface="Arial" pitchFamily="34" charset="0"/>
                <a:cs typeface="Arial" pitchFamily="34" charset="0"/>
              </a:defRPr>
            </a:lvl2pPr>
            <a:lvl3pPr>
              <a:buClr>
                <a:srgbClr val="008FAD"/>
              </a:buClr>
              <a:buFont typeface="Arial"/>
              <a:buChar char="•"/>
              <a:defRPr sz="2000">
                <a:latin typeface="Arial" pitchFamily="34" charset="0"/>
                <a:cs typeface="Arial" pitchFamily="34" charset="0"/>
              </a:defRPr>
            </a:lvl3pPr>
            <a:lvl4pPr>
              <a:buClr>
                <a:srgbClr val="008FAD"/>
              </a:buClr>
              <a:buFont typeface="Arial"/>
              <a:buChar char="•"/>
              <a:defRPr sz="2000">
                <a:latin typeface="Arial" pitchFamily="34" charset="0"/>
                <a:cs typeface="Arial" pitchFamily="34" charset="0"/>
              </a:defRPr>
            </a:lvl4pPr>
          </a:lstStyle>
          <a:p>
            <a:pPr marL="355600" indent="-355600" defTabSz="361950">
              <a:buClr>
                <a:schemeClr val="tx1"/>
              </a:buClr>
              <a:buFont typeface="Arial" charset="0"/>
              <a:buChar char="•"/>
            </a:pPr>
            <a:r>
              <a:rPr lang="en-GB" sz="1800" dirty="0" smtClean="0">
                <a:cs typeface="Arial" charset="0"/>
              </a:rPr>
              <a:t>Choice of four Shakespeare plays:</a:t>
            </a:r>
          </a:p>
          <a:p>
            <a:pPr marL="0" indent="0" defTabSz="361950">
              <a:buClr>
                <a:schemeClr val="tx1"/>
              </a:buClr>
              <a:buNone/>
            </a:pPr>
            <a:r>
              <a:rPr lang="en-GB" sz="1800" dirty="0">
                <a:cs typeface="Arial" charset="0"/>
              </a:rPr>
              <a:t> </a:t>
            </a:r>
            <a:r>
              <a:rPr lang="en-GB" sz="1800" dirty="0" smtClean="0">
                <a:cs typeface="Arial" charset="0"/>
              </a:rPr>
              <a:t>     </a:t>
            </a:r>
            <a:r>
              <a:rPr lang="en-GB" sz="1800" i="1" dirty="0" smtClean="0">
                <a:cs typeface="Arial" charset="0"/>
              </a:rPr>
              <a:t>Othello, The Taming of the Shrew, Measure for Measure, The Winter’s Tale</a:t>
            </a:r>
            <a:endParaRPr lang="en-GB" sz="1800" dirty="0">
              <a:cs typeface="Arial" charset="0"/>
            </a:endParaRPr>
          </a:p>
          <a:p>
            <a:pPr marL="0" indent="0" defTabSz="361950">
              <a:buNone/>
            </a:pPr>
            <a:endParaRPr lang="en-GB" sz="1800" dirty="0">
              <a:cs typeface="Arial" charset="0"/>
            </a:endParaRPr>
          </a:p>
          <a:p>
            <a:pPr marL="355600" indent="-355600" defTabSz="361950">
              <a:buClr>
                <a:schemeClr val="tx1"/>
              </a:buClr>
              <a:buFont typeface="Arial" charset="0"/>
              <a:buChar char="•"/>
            </a:pPr>
            <a:r>
              <a:rPr lang="en-GB" sz="1800" dirty="0" smtClean="0">
                <a:cs typeface="Arial" charset="0"/>
              </a:rPr>
              <a:t>Choice of two AQA Anthologies of time Poetry through the ages:</a:t>
            </a:r>
          </a:p>
          <a:p>
            <a:pPr lvl="1" defTabSz="361950">
              <a:buClr>
                <a:schemeClr val="tx1"/>
              </a:buClr>
            </a:pPr>
            <a:r>
              <a:rPr lang="en-GB" sz="1800" dirty="0">
                <a:cs typeface="Arial" charset="0"/>
              </a:rPr>
              <a:t> </a:t>
            </a:r>
            <a:r>
              <a:rPr lang="en-GB" sz="1800" dirty="0" smtClean="0">
                <a:cs typeface="Arial" charset="0"/>
              </a:rPr>
              <a:t>  </a:t>
            </a:r>
            <a:r>
              <a:rPr lang="en-GB" sz="1800" i="1" dirty="0" smtClean="0">
                <a:cs typeface="Arial" charset="0"/>
              </a:rPr>
              <a:t>Anthology of time Poetry through the ages Pre-1900</a:t>
            </a:r>
          </a:p>
          <a:p>
            <a:pPr lvl="1" defTabSz="361950">
              <a:buClr>
                <a:schemeClr val="tx1"/>
              </a:buClr>
            </a:pPr>
            <a:r>
              <a:rPr lang="en-GB" sz="1800" i="1" dirty="0">
                <a:cs typeface="Arial" charset="0"/>
              </a:rPr>
              <a:t> </a:t>
            </a:r>
            <a:r>
              <a:rPr lang="en-GB" sz="1800" i="1" dirty="0" smtClean="0">
                <a:cs typeface="Arial" charset="0"/>
              </a:rPr>
              <a:t>  Anthology of time Poetry through the ages Post-1900.</a:t>
            </a:r>
            <a:endParaRPr lang="en-GB" sz="1800" dirty="0">
              <a:cs typeface="Arial" charset="0"/>
            </a:endParaRPr>
          </a:p>
          <a:p>
            <a:pPr marL="0" indent="0" defTabSz="361950">
              <a:buNone/>
            </a:pPr>
            <a:endParaRPr lang="en-GB" sz="1800" dirty="0">
              <a:cs typeface="Arial" charset="0"/>
            </a:endParaRPr>
          </a:p>
          <a:p>
            <a:pPr marL="355600" indent="-355600" defTabSz="361950">
              <a:buClr>
                <a:schemeClr val="tx1"/>
              </a:buClr>
              <a:buFont typeface="Arial" charset="0"/>
              <a:buChar char="•"/>
            </a:pPr>
            <a:r>
              <a:rPr lang="en-GB" sz="1800" dirty="0" smtClean="0">
                <a:cs typeface="Arial" charset="0"/>
              </a:rPr>
              <a:t>Choice of prose texts for comparison by a variety of authors across time:</a:t>
            </a:r>
          </a:p>
          <a:p>
            <a:pPr lvl="1" defTabSz="361950">
              <a:buClr>
                <a:schemeClr val="tx1"/>
              </a:buClr>
            </a:pPr>
            <a:r>
              <a:rPr lang="en-GB" sz="1800" dirty="0">
                <a:cs typeface="Arial" charset="0"/>
              </a:rPr>
              <a:t> </a:t>
            </a:r>
            <a:r>
              <a:rPr lang="en-GB" sz="1800" dirty="0" smtClean="0">
                <a:cs typeface="Arial" charset="0"/>
              </a:rPr>
              <a:t>  </a:t>
            </a:r>
            <a:r>
              <a:rPr lang="en-GB" sz="1800" i="1" dirty="0" smtClean="0">
                <a:cs typeface="Arial" charset="0"/>
              </a:rPr>
              <a:t>Persuasion, Jane Eyre, Wuthering Heights, The Awakening, Tess of the </a:t>
            </a:r>
          </a:p>
          <a:p>
            <a:pPr marL="0" indent="0" defTabSz="361950">
              <a:buClr>
                <a:schemeClr val="tx1"/>
              </a:buClr>
              <a:buNone/>
            </a:pPr>
            <a:r>
              <a:rPr lang="en-GB" sz="1800" i="1" dirty="0" smtClean="0">
                <a:cs typeface="Arial" charset="0"/>
              </a:rPr>
              <a:t>            D’Urbervilles, </a:t>
            </a:r>
            <a:r>
              <a:rPr lang="en-GB" sz="1800" i="1" dirty="0">
                <a:cs typeface="Arial" charset="0"/>
              </a:rPr>
              <a:t>The Mill on the Floss</a:t>
            </a:r>
            <a:r>
              <a:rPr lang="en-GB" sz="1800" i="1" dirty="0" smtClean="0">
                <a:cs typeface="Arial" charset="0"/>
              </a:rPr>
              <a:t>* (pre-1900) </a:t>
            </a:r>
          </a:p>
          <a:p>
            <a:pPr lvl="1" defTabSz="361950">
              <a:buClr>
                <a:schemeClr val="tx1"/>
              </a:buClr>
            </a:pPr>
            <a:r>
              <a:rPr lang="en-GB" sz="1800" i="1" dirty="0">
                <a:cs typeface="Arial" charset="0"/>
              </a:rPr>
              <a:t> </a:t>
            </a:r>
            <a:r>
              <a:rPr lang="en-GB" sz="1800" i="1" dirty="0" smtClean="0">
                <a:cs typeface="Arial" charset="0"/>
              </a:rPr>
              <a:t>  The Great Gatsby, A Room with a View, The Go-Between, </a:t>
            </a:r>
            <a:r>
              <a:rPr lang="en-GB" sz="1800" i="1" dirty="0">
                <a:cs typeface="Arial" charset="0"/>
              </a:rPr>
              <a:t>R</a:t>
            </a:r>
            <a:r>
              <a:rPr lang="en-GB" sz="1800" i="1" dirty="0" smtClean="0">
                <a:cs typeface="Arial" charset="0"/>
              </a:rPr>
              <a:t>ebecca, 	Atonement, </a:t>
            </a:r>
            <a:r>
              <a:rPr lang="en-GB" sz="1800" i="1" dirty="0">
                <a:cs typeface="Arial" charset="0"/>
              </a:rPr>
              <a:t>The Rotters’ </a:t>
            </a:r>
            <a:r>
              <a:rPr lang="en-GB" sz="1800" i="1" dirty="0" smtClean="0">
                <a:cs typeface="Arial" charset="0"/>
              </a:rPr>
              <a:t>Club</a:t>
            </a:r>
            <a:r>
              <a:rPr lang="en-GB" sz="1800" i="1" dirty="0">
                <a:cs typeface="Arial" charset="0"/>
              </a:rPr>
              <a:t>*</a:t>
            </a:r>
            <a:r>
              <a:rPr lang="en-GB" sz="1800" i="1" dirty="0" smtClean="0">
                <a:cs typeface="Arial" charset="0"/>
              </a:rPr>
              <a:t> (post-1900).</a:t>
            </a:r>
          </a:p>
          <a:p>
            <a:pPr marL="0" indent="0" defTabSz="361950">
              <a:buClr>
                <a:schemeClr val="tx1"/>
              </a:buClr>
              <a:buNone/>
            </a:pPr>
            <a:endParaRPr lang="en-GB" sz="1800" i="1" dirty="0">
              <a:cs typeface="Arial" charset="0"/>
            </a:endParaRPr>
          </a:p>
          <a:p>
            <a:pPr marL="0" indent="0" defTabSz="361950">
              <a:buClr>
                <a:schemeClr val="tx1"/>
              </a:buClr>
              <a:buNone/>
            </a:pPr>
            <a:endParaRPr lang="en-GB" sz="1800" i="1" dirty="0" smtClean="0">
              <a:cs typeface="Arial" charset="0"/>
            </a:endParaRPr>
          </a:p>
          <a:p>
            <a:pPr marL="0" indent="0" defTabSz="361950">
              <a:buClr>
                <a:schemeClr val="tx1"/>
              </a:buClr>
              <a:buNone/>
            </a:pPr>
            <a:r>
              <a:rPr lang="en-GB" sz="1800" b="1" dirty="0" smtClean="0">
                <a:cs typeface="Arial" charset="0"/>
              </a:rPr>
              <a:t>AS text list only</a:t>
            </a:r>
            <a:endParaRPr lang="en-GB" sz="1800" b="1" dirty="0">
              <a:cs typeface="Arial" charset="0"/>
            </a:endParaRPr>
          </a:p>
          <a:p>
            <a:pPr marL="0" indent="0">
              <a:buClr>
                <a:schemeClr val="tx1"/>
              </a:buClr>
              <a:buNone/>
            </a:pPr>
            <a:endParaRPr lang="en-GB" sz="1800" dirty="0">
              <a:cs typeface="Arial" charset="0"/>
            </a:endParaRPr>
          </a:p>
        </p:txBody>
      </p:sp>
      <p:sp>
        <p:nvSpPr>
          <p:cNvPr id="6" name="Date Placeholder 7"/>
          <p:cNvSpPr txBox="1">
            <a:spLocks/>
          </p:cNvSpPr>
          <p:nvPr/>
        </p:nvSpPr>
        <p:spPr>
          <a:xfrm>
            <a:off x="448574" y="6413745"/>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800" dirty="0"/>
          </a:p>
        </p:txBody>
      </p:sp>
      <p:sp>
        <p:nvSpPr>
          <p:cNvPr id="7" name="Footer Placeholder 3"/>
          <p:cNvSpPr txBox="1">
            <a:spLocks/>
          </p:cNvSpPr>
          <p:nvPr/>
        </p:nvSpPr>
        <p:spPr>
          <a:xfrm>
            <a:off x="2088580" y="6413739"/>
            <a:ext cx="2678112" cy="2413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t>Copyright © AQA and its licensors. All rights reserved.</a:t>
            </a:r>
            <a:endParaRPr lang="en-US" sz="800" dirty="0"/>
          </a:p>
        </p:txBody>
      </p:sp>
      <p:sp>
        <p:nvSpPr>
          <p:cNvPr id="8" name="Date Placeholder 7"/>
          <p:cNvSpPr txBox="1">
            <a:spLocks/>
          </p:cNvSpPr>
          <p:nvPr/>
        </p:nvSpPr>
        <p:spPr>
          <a:xfrm>
            <a:off x="448574"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t>Slide 17</a:t>
            </a:r>
            <a:endParaRPr lang="en-US" sz="800" dirty="0"/>
          </a:p>
        </p:txBody>
      </p:sp>
    </p:spTree>
    <p:extLst>
      <p:ext uri="{BB962C8B-B14F-4D97-AF65-F5344CB8AC3E}">
        <p14:creationId xmlns:p14="http://schemas.microsoft.com/office/powerpoint/2010/main" val="39407342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579" y="406890"/>
            <a:ext cx="8229600" cy="473015"/>
          </a:xfrm>
        </p:spPr>
        <p:txBody>
          <a:bodyPr>
            <a:normAutofit/>
          </a:bodyPr>
          <a:lstStyle/>
          <a:p>
            <a:r>
              <a:rPr lang="en-GB" sz="3200" dirty="0" smtClean="0">
                <a:solidFill>
                  <a:schemeClr val="tx2"/>
                </a:solidFill>
                <a:latin typeface="AQA Chevin Pro Light" pitchFamily="34" charset="0"/>
              </a:rPr>
              <a:t>A-level: structure of Paper 1</a:t>
            </a:r>
            <a:endParaRPr lang="en-GB" sz="3200" dirty="0">
              <a:solidFill>
                <a:schemeClr val="tx2"/>
              </a:solidFill>
              <a:latin typeface="AQA Chevin Pro Light" pitchFamily="34" charset="0"/>
            </a:endParaRPr>
          </a:p>
        </p:txBody>
      </p:sp>
      <p:sp>
        <p:nvSpPr>
          <p:cNvPr id="4" name="Text Placeholder 6"/>
          <p:cNvSpPr txBox="1">
            <a:spLocks/>
          </p:cNvSpPr>
          <p:nvPr/>
        </p:nvSpPr>
        <p:spPr>
          <a:xfrm>
            <a:off x="448579" y="1238249"/>
            <a:ext cx="8483754" cy="4643935"/>
          </a:xfrm>
          <a:prstGeom prst="rect">
            <a:avLst/>
          </a:prstGeom>
        </p:spPr>
        <p:txBody>
          <a:bodyPr vert="horz"/>
          <a:lstStyle>
            <a:lvl1pPr marL="177800" marR="0" indent="-177800" algn="l" defTabSz="457200" rtl="0" eaLnBrk="1" fontAlgn="auto" latinLnBrk="0" hangingPunct="1">
              <a:lnSpc>
                <a:spcPct val="100000"/>
              </a:lnSpc>
              <a:spcBef>
                <a:spcPct val="0"/>
              </a:spcBef>
              <a:spcAft>
                <a:spcPts val="0"/>
              </a:spcAft>
              <a:buClr>
                <a:srgbClr val="008FAD"/>
              </a:buClr>
              <a:buSzTx/>
              <a:buFont typeface="Arial"/>
              <a:buChar char="•"/>
              <a:tabLst/>
              <a:defRPr sz="2000">
                <a:latin typeface="Arial" pitchFamily="34" charset="0"/>
                <a:cs typeface="Arial" pitchFamily="34" charset="0"/>
              </a:defRPr>
            </a:lvl1pPr>
            <a:lvl2pPr>
              <a:buClr>
                <a:srgbClr val="008FAD"/>
              </a:buClr>
              <a:buFont typeface="Arial"/>
              <a:buChar char="•"/>
              <a:defRPr sz="2000">
                <a:latin typeface="Arial" pitchFamily="34" charset="0"/>
                <a:cs typeface="Arial" pitchFamily="34" charset="0"/>
              </a:defRPr>
            </a:lvl2pPr>
            <a:lvl3pPr>
              <a:buClr>
                <a:srgbClr val="008FAD"/>
              </a:buClr>
              <a:buFont typeface="Arial"/>
              <a:buChar char="•"/>
              <a:defRPr sz="2000">
                <a:latin typeface="Arial" pitchFamily="34" charset="0"/>
                <a:cs typeface="Arial" pitchFamily="34" charset="0"/>
              </a:defRPr>
            </a:lvl3pPr>
            <a:lvl4pPr>
              <a:buClr>
                <a:srgbClr val="008FAD"/>
              </a:buClr>
              <a:buFont typeface="Arial"/>
              <a:buChar char="•"/>
              <a:defRPr sz="2000">
                <a:latin typeface="Arial" pitchFamily="34" charset="0"/>
                <a:cs typeface="Arial" pitchFamily="34" charset="0"/>
              </a:defRPr>
            </a:lvl4pPr>
          </a:lstStyle>
          <a:p>
            <a:pPr marL="355600" indent="-355600">
              <a:buClr>
                <a:schemeClr val="tx1"/>
              </a:buClr>
              <a:buFont typeface="Arial" charset="0"/>
              <a:buChar char="•"/>
            </a:pPr>
            <a:r>
              <a:rPr lang="en-GB" sz="1800" dirty="0" smtClean="0">
                <a:cs typeface="Arial" charset="0"/>
              </a:rPr>
              <a:t>3 hours</a:t>
            </a:r>
          </a:p>
          <a:p>
            <a:pPr marL="355600" indent="-355600">
              <a:buClr>
                <a:schemeClr val="tx1"/>
              </a:buClr>
              <a:buFont typeface="Arial" charset="0"/>
              <a:buChar char="•"/>
            </a:pPr>
            <a:endParaRPr lang="en-GB" sz="1800" dirty="0">
              <a:cs typeface="Arial" charset="0"/>
            </a:endParaRPr>
          </a:p>
          <a:p>
            <a:pPr marL="355600" indent="-355600">
              <a:buClr>
                <a:schemeClr val="tx1"/>
              </a:buClr>
              <a:buFont typeface="Arial" charset="0"/>
              <a:buChar char="•"/>
            </a:pPr>
            <a:r>
              <a:rPr lang="en-GB" sz="1800" dirty="0" smtClean="0">
                <a:cs typeface="Arial" charset="0"/>
              </a:rPr>
              <a:t>75 marks</a:t>
            </a:r>
          </a:p>
          <a:p>
            <a:pPr marL="0" indent="0">
              <a:buNone/>
            </a:pPr>
            <a:endParaRPr lang="en-GB" sz="1800" dirty="0">
              <a:cs typeface="Arial" charset="0"/>
            </a:endParaRPr>
          </a:p>
          <a:p>
            <a:pPr marL="355600" indent="-355600">
              <a:buClr>
                <a:schemeClr val="tx1"/>
              </a:buClr>
              <a:buFont typeface="Arial" charset="0"/>
              <a:buChar char="•"/>
            </a:pPr>
            <a:r>
              <a:rPr lang="en-GB" sz="1800" dirty="0" smtClean="0">
                <a:cs typeface="Arial" charset="0"/>
              </a:rPr>
              <a:t>40% of total marks</a:t>
            </a:r>
          </a:p>
          <a:p>
            <a:pPr marL="0" indent="0">
              <a:buClr>
                <a:schemeClr val="tx1"/>
              </a:buClr>
              <a:buNone/>
            </a:pPr>
            <a:endParaRPr lang="en-GB" sz="1800" dirty="0" smtClean="0">
              <a:cs typeface="Arial" charset="0"/>
            </a:endParaRPr>
          </a:p>
          <a:p>
            <a:pPr marL="355600" indent="-355600">
              <a:buClr>
                <a:schemeClr val="tx1"/>
              </a:buClr>
              <a:buFont typeface="Arial" charset="0"/>
              <a:buChar char="•"/>
            </a:pPr>
            <a:r>
              <a:rPr lang="en-GB" sz="1800" dirty="0">
                <a:cs typeface="Arial" charset="0"/>
              </a:rPr>
              <a:t>o</a:t>
            </a:r>
            <a:r>
              <a:rPr lang="en-GB" sz="1800" dirty="0" smtClean="0">
                <a:cs typeface="Arial" charset="0"/>
              </a:rPr>
              <a:t>pen book in Section C</a:t>
            </a:r>
            <a:endParaRPr lang="en-GB" sz="1800" dirty="0">
              <a:cs typeface="Arial" charset="0"/>
            </a:endParaRPr>
          </a:p>
          <a:p>
            <a:pPr marL="355600" indent="-355600">
              <a:buFont typeface="Arial" charset="0"/>
              <a:buChar char="•"/>
            </a:pPr>
            <a:endParaRPr lang="en-GB" sz="1800" dirty="0">
              <a:cs typeface="Arial" charset="0"/>
            </a:endParaRPr>
          </a:p>
          <a:p>
            <a:pPr marL="355600" indent="-355600">
              <a:buClr>
                <a:schemeClr val="tx1"/>
              </a:buClr>
              <a:buFont typeface="Arial" charset="0"/>
              <a:buChar char="•"/>
            </a:pPr>
            <a:r>
              <a:rPr lang="en-GB" sz="1800" dirty="0" smtClean="0">
                <a:cs typeface="Arial" charset="0"/>
              </a:rPr>
              <a:t>3 sections:</a:t>
            </a:r>
          </a:p>
          <a:p>
            <a:pPr marL="0" indent="0">
              <a:buClr>
                <a:schemeClr val="tx1"/>
              </a:buClr>
              <a:buNone/>
            </a:pPr>
            <a:endParaRPr lang="en-GB" sz="1800" dirty="0">
              <a:cs typeface="Arial" charset="0"/>
            </a:endParaRPr>
          </a:p>
          <a:p>
            <a:pPr marL="565150" lvl="1" indent="-285750">
              <a:buClr>
                <a:schemeClr val="tx1"/>
              </a:buClr>
            </a:pPr>
            <a:r>
              <a:rPr lang="en-GB" sz="1800" dirty="0" smtClean="0">
                <a:cs typeface="Arial" charset="0"/>
              </a:rPr>
              <a:t>Section A: One passage-based question on a Shakespeare play </a:t>
            </a:r>
          </a:p>
          <a:p>
            <a:pPr marL="279400" lvl="1">
              <a:buClr>
                <a:schemeClr val="tx1"/>
              </a:buClr>
              <a:buNone/>
            </a:pPr>
            <a:r>
              <a:rPr lang="en-GB" sz="1800" dirty="0">
                <a:cs typeface="Arial" charset="0"/>
              </a:rPr>
              <a:t> </a:t>
            </a:r>
            <a:r>
              <a:rPr lang="en-GB" sz="1800" dirty="0" smtClean="0">
                <a:cs typeface="Arial" charset="0"/>
              </a:rPr>
              <a:t>   (25 marks) 	</a:t>
            </a:r>
          </a:p>
          <a:p>
            <a:pPr marL="565150" lvl="1" indent="-285750">
              <a:buClr>
                <a:schemeClr val="tx1"/>
              </a:buClr>
            </a:pPr>
            <a:r>
              <a:rPr lang="en-GB" sz="1800" dirty="0" smtClean="0">
                <a:cs typeface="Arial" charset="0"/>
              </a:rPr>
              <a:t>Section B: One compulsory essay question on two unseen poems </a:t>
            </a:r>
          </a:p>
          <a:p>
            <a:pPr marL="279400" lvl="1">
              <a:buClr>
                <a:schemeClr val="tx1"/>
              </a:buClr>
              <a:buNone/>
            </a:pPr>
            <a:r>
              <a:rPr lang="en-GB" sz="1800" dirty="0">
                <a:cs typeface="Arial" charset="0"/>
              </a:rPr>
              <a:t> </a:t>
            </a:r>
            <a:r>
              <a:rPr lang="en-GB" sz="1800" dirty="0" smtClean="0">
                <a:cs typeface="Arial" charset="0"/>
              </a:rPr>
              <a:t>   (25 marks)</a:t>
            </a:r>
          </a:p>
          <a:p>
            <a:pPr marL="565150" lvl="1" indent="-285750">
              <a:buClr>
                <a:schemeClr val="tx1"/>
              </a:buClr>
            </a:pPr>
            <a:r>
              <a:rPr lang="en-GB" sz="1800" dirty="0" smtClean="0">
                <a:cs typeface="Arial" charset="0"/>
              </a:rPr>
              <a:t>Section C: One essay question (from a choice of two) linking one poetry and one prose text (25 marks).</a:t>
            </a:r>
            <a:endParaRPr lang="en-GB" sz="1800" dirty="0">
              <a:cs typeface="Arial" charset="0"/>
            </a:endParaRPr>
          </a:p>
          <a:p>
            <a:pPr marL="355600" indent="-355600">
              <a:buFont typeface="Arial" charset="0"/>
              <a:buChar char="•"/>
            </a:pPr>
            <a:endParaRPr lang="en-GB" sz="1800" dirty="0">
              <a:cs typeface="Arial" charset="0"/>
            </a:endParaRPr>
          </a:p>
          <a:p>
            <a:pPr marL="355600" indent="-355600">
              <a:buNone/>
            </a:pPr>
            <a:endParaRPr lang="en-US" dirty="0" smtClean="0"/>
          </a:p>
        </p:txBody>
      </p:sp>
      <p:sp>
        <p:nvSpPr>
          <p:cNvPr id="6" name="Date Placeholder 7"/>
          <p:cNvSpPr txBox="1">
            <a:spLocks/>
          </p:cNvSpPr>
          <p:nvPr/>
        </p:nvSpPr>
        <p:spPr>
          <a:xfrm>
            <a:off x="448574" y="641374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t>Slide </a:t>
            </a:r>
            <a:r>
              <a:rPr lang="en-US" sz="800" dirty="0" smtClean="0"/>
              <a:t>18</a:t>
            </a:r>
            <a:endParaRPr lang="en-US" sz="800" dirty="0"/>
          </a:p>
        </p:txBody>
      </p:sp>
      <p:sp>
        <p:nvSpPr>
          <p:cNvPr id="7" name="Footer Placeholder 3"/>
          <p:cNvSpPr txBox="1">
            <a:spLocks/>
          </p:cNvSpPr>
          <p:nvPr/>
        </p:nvSpPr>
        <p:spPr>
          <a:xfrm>
            <a:off x="2088580" y="6413739"/>
            <a:ext cx="2678112" cy="2413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t>Copyright © AQA and its licensors. All rights reserved.</a:t>
            </a:r>
            <a:endParaRPr lang="en-US" sz="800" dirty="0"/>
          </a:p>
        </p:txBody>
      </p:sp>
    </p:spTree>
    <p:extLst>
      <p:ext uri="{BB962C8B-B14F-4D97-AF65-F5344CB8AC3E}">
        <p14:creationId xmlns:p14="http://schemas.microsoft.com/office/powerpoint/2010/main" val="3466639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178" y="324562"/>
            <a:ext cx="8229600" cy="762583"/>
          </a:xfrm>
        </p:spPr>
        <p:txBody>
          <a:bodyPr>
            <a:noAutofit/>
          </a:bodyPr>
          <a:lstStyle/>
          <a:p>
            <a:r>
              <a:rPr lang="en-GB" sz="3200" dirty="0" smtClean="0">
                <a:solidFill>
                  <a:schemeClr val="tx2"/>
                </a:solidFill>
                <a:latin typeface="AQA Chevin Pro Light" panose="020F0303030000060003" pitchFamily="34" charset="0"/>
              </a:rPr>
              <a:t>Example question: Section A</a:t>
            </a:r>
            <a:r>
              <a:rPr lang="en-GB" sz="3200" dirty="0">
                <a:solidFill>
                  <a:schemeClr val="tx2"/>
                </a:solidFill>
                <a:latin typeface="AQA Chevin Pro Light" panose="020F0303030000060003" pitchFamily="34" charset="0"/>
              </a:rPr>
              <a:t/>
            </a:r>
            <a:br>
              <a:rPr lang="en-GB" sz="3200" dirty="0">
                <a:solidFill>
                  <a:schemeClr val="tx2"/>
                </a:solidFill>
                <a:latin typeface="AQA Chevin Pro Light" panose="020F0303030000060003" pitchFamily="34" charset="0"/>
              </a:rPr>
            </a:br>
            <a:endParaRPr lang="en-GB" sz="3200" dirty="0">
              <a:solidFill>
                <a:schemeClr val="tx2"/>
              </a:solidFill>
              <a:latin typeface="AQA Chevin Pro Light" panose="020F0303030000060003" pitchFamily="34" charset="0"/>
            </a:endParaRPr>
          </a:p>
        </p:txBody>
      </p:sp>
      <p:sp>
        <p:nvSpPr>
          <p:cNvPr id="3" name="Text Placeholder 2"/>
          <p:cNvSpPr>
            <a:spLocks noGrp="1"/>
          </p:cNvSpPr>
          <p:nvPr>
            <p:ph type="body" sz="quarter" idx="10"/>
          </p:nvPr>
        </p:nvSpPr>
        <p:spPr>
          <a:xfrm>
            <a:off x="527978" y="1066800"/>
            <a:ext cx="8178799" cy="4165600"/>
          </a:xfrm>
        </p:spPr>
        <p:txBody>
          <a:bodyPr/>
          <a:lstStyle/>
          <a:p>
            <a:endParaRPr lang="en-GB" sz="1800" b="1" i="1" dirty="0" smtClean="0"/>
          </a:p>
          <a:p>
            <a:endParaRPr lang="en-GB" sz="1800" b="1" i="1" dirty="0" smtClean="0"/>
          </a:p>
          <a:p>
            <a:r>
              <a:rPr lang="en-GB" sz="1800" dirty="0" smtClean="0">
                <a:solidFill>
                  <a:schemeClr val="tx1">
                    <a:lumMod val="50000"/>
                  </a:schemeClr>
                </a:solidFill>
              </a:rPr>
              <a:t>‘Typically </a:t>
            </a:r>
            <a:r>
              <a:rPr lang="en-GB" sz="1800" b="1" dirty="0" smtClean="0">
                <a:solidFill>
                  <a:srgbClr val="C8194B"/>
                </a:solidFill>
              </a:rPr>
              <a:t>(a)</a:t>
            </a:r>
            <a:r>
              <a:rPr lang="en-GB" sz="1800" dirty="0" smtClean="0">
                <a:solidFill>
                  <a:schemeClr val="tx1">
                    <a:lumMod val="50000"/>
                  </a:schemeClr>
                </a:solidFill>
              </a:rPr>
              <a:t>, texts about husbands and wives present marriage from a male point of view</a:t>
            </a:r>
            <a:r>
              <a:rPr lang="en-GB" sz="1800" dirty="0" smtClean="0"/>
              <a:t>.’</a:t>
            </a:r>
          </a:p>
          <a:p>
            <a:endParaRPr lang="en-GB" sz="1800" dirty="0"/>
          </a:p>
          <a:p>
            <a:r>
              <a:rPr lang="en-GB" sz="1800" dirty="0" smtClean="0">
                <a:solidFill>
                  <a:schemeClr val="tx1">
                    <a:lumMod val="50000"/>
                  </a:schemeClr>
                </a:solidFill>
              </a:rPr>
              <a:t>In the light of this view, discuss </a:t>
            </a:r>
            <a:r>
              <a:rPr lang="en-GB" sz="1800" b="1" dirty="0" smtClean="0">
                <a:solidFill>
                  <a:srgbClr val="C8194B"/>
                </a:solidFill>
              </a:rPr>
              <a:t>(b)</a:t>
            </a:r>
            <a:r>
              <a:rPr lang="en-GB" sz="1800" dirty="0" smtClean="0">
                <a:solidFill>
                  <a:schemeClr val="tx1">
                    <a:lumMod val="50000"/>
                  </a:schemeClr>
                </a:solidFill>
              </a:rPr>
              <a:t> how Shakespeare presents </a:t>
            </a:r>
            <a:r>
              <a:rPr lang="en-GB" sz="1800" b="1" dirty="0" smtClean="0">
                <a:solidFill>
                  <a:srgbClr val="C8194B"/>
                </a:solidFill>
              </a:rPr>
              <a:t>(c) </a:t>
            </a:r>
            <a:r>
              <a:rPr lang="en-GB" sz="1800" dirty="0" smtClean="0">
                <a:solidFill>
                  <a:schemeClr val="tx1">
                    <a:lumMod val="50000"/>
                  </a:schemeClr>
                </a:solidFill>
              </a:rPr>
              <a:t>the relationship </a:t>
            </a:r>
            <a:r>
              <a:rPr lang="en-GB" sz="1800" b="1" dirty="0" smtClean="0">
                <a:solidFill>
                  <a:srgbClr val="C8194B"/>
                </a:solidFill>
              </a:rPr>
              <a:t>(d) </a:t>
            </a:r>
            <a:r>
              <a:rPr lang="en-GB" sz="1800" dirty="0" smtClean="0">
                <a:solidFill>
                  <a:schemeClr val="tx1">
                    <a:lumMod val="50000"/>
                  </a:schemeClr>
                </a:solidFill>
              </a:rPr>
              <a:t>between Othello and Desdemona</a:t>
            </a:r>
            <a:r>
              <a:rPr lang="en-GB" sz="1800" b="1" dirty="0">
                <a:solidFill>
                  <a:srgbClr val="C8194B"/>
                </a:solidFill>
              </a:rPr>
              <a:t> </a:t>
            </a:r>
            <a:r>
              <a:rPr lang="en-GB" sz="1800" dirty="0" smtClean="0">
                <a:solidFill>
                  <a:schemeClr val="tx1">
                    <a:lumMod val="50000"/>
                  </a:schemeClr>
                </a:solidFill>
              </a:rPr>
              <a:t>in this extract and elsewhere in the play.</a:t>
            </a:r>
          </a:p>
          <a:p>
            <a:endParaRPr lang="en-GB" sz="1800" dirty="0">
              <a:solidFill>
                <a:schemeClr val="tx1">
                  <a:lumMod val="50000"/>
                </a:schemeClr>
              </a:solidFill>
            </a:endParaRPr>
          </a:p>
          <a:p>
            <a:r>
              <a:rPr lang="en-GB" sz="1800" b="1" dirty="0">
                <a:solidFill>
                  <a:srgbClr val="C8194B"/>
                </a:solidFill>
              </a:rPr>
              <a:t>(a</a:t>
            </a:r>
            <a:r>
              <a:rPr lang="en-GB" sz="1800" b="1" dirty="0" smtClean="0">
                <a:solidFill>
                  <a:srgbClr val="C8194B"/>
                </a:solidFill>
              </a:rPr>
              <a:t>)	</a:t>
            </a:r>
            <a:r>
              <a:rPr lang="en-GB" sz="1800" dirty="0" smtClean="0"/>
              <a:t>In </a:t>
            </a:r>
            <a:r>
              <a:rPr lang="en-GB" sz="1800" dirty="0"/>
              <a:t>engaging in the debate about the ‘typicality’ of the view, students will be </a:t>
            </a:r>
            <a:r>
              <a:rPr lang="en-GB" sz="1800" dirty="0" smtClean="0"/>
              <a:t>	addressing </a:t>
            </a:r>
            <a:r>
              <a:rPr lang="en-GB" sz="1800" dirty="0"/>
              <a:t>AO5.</a:t>
            </a:r>
          </a:p>
          <a:p>
            <a:r>
              <a:rPr lang="en-GB" sz="1800" b="1" dirty="0">
                <a:solidFill>
                  <a:srgbClr val="C8194B"/>
                </a:solidFill>
              </a:rPr>
              <a:t>(b</a:t>
            </a:r>
            <a:r>
              <a:rPr lang="en-GB" sz="1800" b="1" dirty="0" smtClean="0">
                <a:solidFill>
                  <a:srgbClr val="C8194B"/>
                </a:solidFill>
              </a:rPr>
              <a:t>)</a:t>
            </a:r>
            <a:r>
              <a:rPr lang="en-GB" sz="1800" dirty="0" smtClean="0"/>
              <a:t>	As </a:t>
            </a:r>
            <a:r>
              <a:rPr lang="en-GB" sz="1800" dirty="0"/>
              <a:t>students discuss, they will be organising their writing and using </a:t>
            </a:r>
            <a:r>
              <a:rPr lang="en-GB" sz="1800" dirty="0" smtClean="0"/>
              <a:t>	appropriate </a:t>
            </a:r>
            <a:r>
              <a:rPr lang="en-GB" sz="1800" dirty="0"/>
              <a:t>terminology (AO1).</a:t>
            </a:r>
          </a:p>
          <a:p>
            <a:r>
              <a:rPr lang="en-GB" sz="1800" b="1" dirty="0">
                <a:solidFill>
                  <a:srgbClr val="C8194B"/>
                </a:solidFill>
              </a:rPr>
              <a:t>(c</a:t>
            </a:r>
            <a:r>
              <a:rPr lang="en-GB" sz="1800" b="1" dirty="0" smtClean="0">
                <a:solidFill>
                  <a:srgbClr val="C8194B"/>
                </a:solidFill>
              </a:rPr>
              <a:t>)</a:t>
            </a:r>
            <a:r>
              <a:rPr lang="en-GB" sz="1800" dirty="0" smtClean="0"/>
              <a:t>	The </a:t>
            </a:r>
            <a:r>
              <a:rPr lang="en-GB" sz="1800" dirty="0"/>
              <a:t>words ‘how Shakespeare presents’ signals an invitation to students to </a:t>
            </a:r>
            <a:r>
              <a:rPr lang="en-GB" sz="1800" dirty="0" smtClean="0"/>
              <a:t>	write </a:t>
            </a:r>
            <a:r>
              <a:rPr lang="en-GB" sz="1800" dirty="0"/>
              <a:t>about Shakespeare’s dramatic methods (AO2).</a:t>
            </a:r>
          </a:p>
          <a:p>
            <a:endParaRPr lang="en-GB" sz="1800" dirty="0" smtClean="0">
              <a:solidFill>
                <a:schemeClr val="tx1">
                  <a:lumMod val="50000"/>
                </a:schemeClr>
              </a:solidFill>
            </a:endParaRPr>
          </a:p>
          <a:p>
            <a:endParaRPr lang="en-GB" sz="1800" i="1" dirty="0" smtClean="0"/>
          </a:p>
          <a:p>
            <a:endParaRPr lang="en-GB" sz="1800" dirty="0" smtClean="0">
              <a:solidFill>
                <a:srgbClr val="FF0000"/>
              </a:solidFill>
            </a:endParaRPr>
          </a:p>
          <a:p>
            <a:endParaRPr lang="en-GB" sz="1800" dirty="0" smtClean="0"/>
          </a:p>
        </p:txBody>
      </p:sp>
      <p:sp>
        <p:nvSpPr>
          <p:cNvPr id="5"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t>Slide </a:t>
            </a:r>
            <a:r>
              <a:rPr lang="en-US" sz="800" dirty="0" smtClean="0"/>
              <a:t>19</a:t>
            </a:r>
            <a:endParaRPr lang="en-US" sz="800" dirty="0"/>
          </a:p>
        </p:txBody>
      </p:sp>
      <p:sp>
        <p:nvSpPr>
          <p:cNvPr id="6" name="Footer Placeholder 3"/>
          <p:cNvSpPr txBox="1">
            <a:spLocks/>
          </p:cNvSpPr>
          <p:nvPr/>
        </p:nvSpPr>
        <p:spPr>
          <a:xfrm>
            <a:off x="2088580" y="6413739"/>
            <a:ext cx="2678112" cy="2413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t>Copyright © AQA and its licensors. All rights reserved.</a:t>
            </a:r>
            <a:endParaRPr lang="en-US" sz="800" dirty="0"/>
          </a:p>
        </p:txBody>
      </p:sp>
      <p:sp>
        <p:nvSpPr>
          <p:cNvPr id="4" name="Rectangle 3"/>
          <p:cNvSpPr/>
          <p:nvPr/>
        </p:nvSpPr>
        <p:spPr>
          <a:xfrm>
            <a:off x="439049" y="1030737"/>
            <a:ext cx="8267728" cy="369332"/>
          </a:xfrm>
          <a:prstGeom prst="rect">
            <a:avLst/>
          </a:prstGeom>
        </p:spPr>
        <p:txBody>
          <a:bodyPr wrap="square">
            <a:spAutoFit/>
          </a:bodyPr>
          <a:lstStyle/>
          <a:p>
            <a:r>
              <a:rPr lang="en-GB" dirty="0"/>
              <a:t>Passage-based question (no choice of passage): </a:t>
            </a:r>
          </a:p>
        </p:txBody>
      </p:sp>
    </p:spTree>
    <p:extLst>
      <p:ext uri="{BB962C8B-B14F-4D97-AF65-F5344CB8AC3E}">
        <p14:creationId xmlns:p14="http://schemas.microsoft.com/office/powerpoint/2010/main" val="42375189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000" y="225541"/>
            <a:ext cx="8045200" cy="431181"/>
          </a:xfrm>
        </p:spPr>
        <p:txBody>
          <a:bodyPr/>
          <a:lstStyle/>
          <a:p>
            <a:r>
              <a:rPr lang="en-GB" sz="3200" dirty="0" smtClean="0"/>
              <a:t>Introductions: what contexts are we working in today?</a:t>
            </a:r>
            <a:endParaRPr lang="en-GB" sz="3200" dirty="0"/>
          </a:p>
        </p:txBody>
      </p:sp>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5" name="Content Placeholder 4"/>
          <p:cNvSpPr>
            <a:spLocks noGrp="1"/>
          </p:cNvSpPr>
          <p:nvPr>
            <p:ph idx="1"/>
          </p:nvPr>
        </p:nvSpPr>
        <p:spPr>
          <a:xfrm>
            <a:off x="540000" y="1246909"/>
            <a:ext cx="8045200" cy="4877753"/>
          </a:xfrm>
        </p:spPr>
        <p:txBody>
          <a:bodyPr/>
          <a:lstStyle/>
          <a:p>
            <a:pPr marL="0" indent="0">
              <a:buNone/>
            </a:pPr>
            <a:endParaRPr lang="en-GB" dirty="0"/>
          </a:p>
          <a:p>
            <a:r>
              <a:rPr lang="en-GB" dirty="0" smtClean="0"/>
              <a:t>How many of you are new to English Literature A?</a:t>
            </a:r>
          </a:p>
          <a:p>
            <a:endParaRPr lang="en-GB" dirty="0"/>
          </a:p>
          <a:p>
            <a:r>
              <a:rPr lang="en-GB" dirty="0" smtClean="0"/>
              <a:t>How many of you are new teachers?</a:t>
            </a:r>
          </a:p>
          <a:p>
            <a:pPr marL="0" indent="0">
              <a:buNone/>
            </a:pPr>
            <a:endParaRPr lang="en-GB" dirty="0"/>
          </a:p>
          <a:p>
            <a:r>
              <a:rPr lang="en-GB" dirty="0" smtClean="0"/>
              <a:t>How many of you will be teaching AS/ </a:t>
            </a:r>
            <a:r>
              <a:rPr lang="en-GB" dirty="0"/>
              <a:t>c</a:t>
            </a:r>
            <a:r>
              <a:rPr lang="en-GB" dirty="0" smtClean="0"/>
              <a:t>o-teaching?</a:t>
            </a:r>
          </a:p>
          <a:p>
            <a:endParaRPr lang="en-GB" dirty="0"/>
          </a:p>
          <a:p>
            <a:r>
              <a:rPr lang="en-GB" dirty="0"/>
              <a:t>How confident are you about teaching the </a:t>
            </a:r>
            <a:r>
              <a:rPr lang="en-GB" dirty="0" smtClean="0"/>
              <a:t>specifications at this stage (do you understand its philosophy, its broad structure, its detail)?</a:t>
            </a:r>
          </a:p>
          <a:p>
            <a:endParaRPr lang="en-GB" dirty="0"/>
          </a:p>
          <a:p>
            <a:r>
              <a:rPr lang="en-GB" dirty="0" smtClean="0"/>
              <a:t>Has planning already taken place in your centre?</a:t>
            </a:r>
          </a:p>
          <a:p>
            <a:endParaRPr lang="en-GB" dirty="0"/>
          </a:p>
          <a:p>
            <a:r>
              <a:rPr lang="en-GB" dirty="0" smtClean="0"/>
              <a:t>Have options and texts been chosen?</a:t>
            </a:r>
          </a:p>
          <a:p>
            <a:endParaRPr lang="en-GB" dirty="0"/>
          </a:p>
          <a:p>
            <a:r>
              <a:rPr lang="en-GB" dirty="0" smtClean="0"/>
              <a:t>What size classes are you dealing with?</a:t>
            </a:r>
          </a:p>
          <a:p>
            <a:pPr marL="0" indent="0">
              <a:buNone/>
            </a:pPr>
            <a:endParaRPr lang="en-GB" dirty="0" smtClean="0"/>
          </a:p>
          <a:p>
            <a:pPr marL="0" indent="0">
              <a:buNone/>
            </a:pPr>
            <a:endParaRPr lang="en-GB" dirty="0"/>
          </a:p>
          <a:p>
            <a:endParaRPr lang="en-GB" dirty="0" smtClean="0"/>
          </a:p>
        </p:txBody>
      </p:sp>
      <p:sp>
        <p:nvSpPr>
          <p:cNvPr id="6" name="Date Placeholder 7"/>
          <p:cNvSpPr txBox="1">
            <a:spLocks/>
          </p:cNvSpPr>
          <p:nvPr/>
        </p:nvSpPr>
        <p:spPr>
          <a:xfrm>
            <a:off x="448574"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solidFill>
                  <a:schemeClr val="bg1"/>
                </a:solidFill>
              </a:rPr>
              <a:t>Slide 2</a:t>
            </a:r>
            <a:endParaRPr lang="en-US" sz="800" dirty="0">
              <a:solidFill>
                <a:schemeClr val="bg1"/>
              </a:solidFill>
            </a:endParaRPr>
          </a:p>
        </p:txBody>
      </p:sp>
    </p:spTree>
    <p:extLst>
      <p:ext uri="{BB962C8B-B14F-4D97-AF65-F5344CB8AC3E}">
        <p14:creationId xmlns:p14="http://schemas.microsoft.com/office/powerpoint/2010/main" val="1523280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 calcmode="lin" valueType="num">
                                      <p:cBhvr additive="base">
                                        <p:cTn id="1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anim calcmode="lin" valueType="num">
                                      <p:cBhvr additive="base">
                                        <p:cTn id="1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7" end="7"/>
                                            </p:txEl>
                                          </p:spTgt>
                                        </p:tgtEl>
                                        <p:attrNameLst>
                                          <p:attrName>style.visibility</p:attrName>
                                        </p:attrNameLst>
                                      </p:cBhvr>
                                      <p:to>
                                        <p:strVal val="visible"/>
                                      </p:to>
                                    </p:set>
                                    <p:anim calcmode="lin" valueType="num">
                                      <p:cBhvr additive="base">
                                        <p:cTn id="25"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9" end="9"/>
                                            </p:txEl>
                                          </p:spTgt>
                                        </p:tgtEl>
                                        <p:attrNameLst>
                                          <p:attrName>style.visibility</p:attrName>
                                        </p:attrNameLst>
                                      </p:cBhvr>
                                      <p:to>
                                        <p:strVal val="visible"/>
                                      </p:to>
                                    </p:set>
                                    <p:anim calcmode="lin" valueType="num">
                                      <p:cBhvr additive="base">
                                        <p:cTn id="31"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11" end="11"/>
                                            </p:txEl>
                                          </p:spTgt>
                                        </p:tgtEl>
                                        <p:attrNameLst>
                                          <p:attrName>style.visibility</p:attrName>
                                        </p:attrNameLst>
                                      </p:cBhvr>
                                      <p:to>
                                        <p:strVal val="visible"/>
                                      </p:to>
                                    </p:set>
                                    <p:anim calcmode="lin" valueType="num">
                                      <p:cBhvr additive="base">
                                        <p:cTn id="37"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13" end="13"/>
                                            </p:txEl>
                                          </p:spTgt>
                                        </p:tgtEl>
                                        <p:attrNameLst>
                                          <p:attrName>style.visibility</p:attrName>
                                        </p:attrNameLst>
                                      </p:cBhvr>
                                      <p:to>
                                        <p:strVal val="visible"/>
                                      </p:to>
                                    </p:set>
                                    <p:anim calcmode="lin" valueType="num">
                                      <p:cBhvr additive="base">
                                        <p:cTn id="43"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6760" y="304217"/>
            <a:ext cx="8229600" cy="762583"/>
          </a:xfrm>
        </p:spPr>
        <p:txBody>
          <a:bodyPr>
            <a:noAutofit/>
          </a:bodyPr>
          <a:lstStyle/>
          <a:p>
            <a:r>
              <a:rPr lang="en-GB" sz="3200" dirty="0" smtClean="0">
                <a:solidFill>
                  <a:schemeClr val="tx2"/>
                </a:solidFill>
                <a:latin typeface="AQA Chevin Pro Light" panose="020F0303030000060003" pitchFamily="34" charset="0"/>
              </a:rPr>
              <a:t>Example question: Section A</a:t>
            </a:r>
            <a:r>
              <a:rPr lang="en-GB" sz="3200" dirty="0">
                <a:solidFill>
                  <a:schemeClr val="tx2"/>
                </a:solidFill>
                <a:latin typeface="AQA Chevin Pro Light" panose="020F0303030000060003" pitchFamily="34" charset="0"/>
              </a:rPr>
              <a:t/>
            </a:r>
            <a:br>
              <a:rPr lang="en-GB" sz="3200" dirty="0">
                <a:solidFill>
                  <a:schemeClr val="tx2"/>
                </a:solidFill>
                <a:latin typeface="AQA Chevin Pro Light" panose="020F0303030000060003" pitchFamily="34" charset="0"/>
              </a:rPr>
            </a:br>
            <a:endParaRPr lang="en-GB" sz="3200" dirty="0">
              <a:solidFill>
                <a:schemeClr val="tx2"/>
              </a:solidFill>
              <a:latin typeface="AQA Chevin Pro Light" panose="020F0303030000060003" pitchFamily="34" charset="0"/>
            </a:endParaRPr>
          </a:p>
        </p:txBody>
      </p:sp>
      <p:sp>
        <p:nvSpPr>
          <p:cNvPr id="3" name="Text Placeholder 2"/>
          <p:cNvSpPr>
            <a:spLocks noGrp="1"/>
          </p:cNvSpPr>
          <p:nvPr>
            <p:ph type="body" sz="quarter" idx="10"/>
          </p:nvPr>
        </p:nvSpPr>
        <p:spPr>
          <a:xfrm>
            <a:off x="527978" y="1066800"/>
            <a:ext cx="8178799" cy="4528782"/>
          </a:xfrm>
        </p:spPr>
        <p:txBody>
          <a:bodyPr/>
          <a:lstStyle/>
          <a:p>
            <a:endParaRPr lang="en-GB" sz="1800" b="1" i="1" dirty="0" smtClean="0"/>
          </a:p>
          <a:p>
            <a:endParaRPr lang="en-GB" sz="1800" b="1" i="1" dirty="0" smtClean="0"/>
          </a:p>
          <a:p>
            <a:r>
              <a:rPr lang="en-GB" sz="1800" dirty="0" smtClean="0">
                <a:solidFill>
                  <a:schemeClr val="tx1">
                    <a:lumMod val="50000"/>
                  </a:schemeClr>
                </a:solidFill>
              </a:rPr>
              <a:t>‘Typically </a:t>
            </a:r>
            <a:r>
              <a:rPr lang="en-GB" sz="1800" b="1" dirty="0" smtClean="0">
                <a:solidFill>
                  <a:srgbClr val="C8194B"/>
                </a:solidFill>
              </a:rPr>
              <a:t>(a)</a:t>
            </a:r>
            <a:r>
              <a:rPr lang="en-GB" sz="1800" dirty="0" smtClean="0">
                <a:solidFill>
                  <a:schemeClr val="tx1">
                    <a:lumMod val="50000"/>
                  </a:schemeClr>
                </a:solidFill>
              </a:rPr>
              <a:t>,</a:t>
            </a:r>
            <a:r>
              <a:rPr lang="en-GB" sz="1800" b="1" dirty="0" smtClean="0">
                <a:solidFill>
                  <a:schemeClr val="tx1">
                    <a:lumMod val="50000"/>
                  </a:schemeClr>
                </a:solidFill>
              </a:rPr>
              <a:t> </a:t>
            </a:r>
            <a:r>
              <a:rPr lang="en-GB" sz="1800" dirty="0" smtClean="0">
                <a:solidFill>
                  <a:schemeClr val="tx1">
                    <a:lumMod val="50000"/>
                  </a:schemeClr>
                </a:solidFill>
              </a:rPr>
              <a:t>texts about husbands and wives present marriage from a male point of view</a:t>
            </a:r>
            <a:r>
              <a:rPr lang="en-GB" sz="1800" dirty="0" smtClean="0"/>
              <a:t>.’</a:t>
            </a:r>
          </a:p>
          <a:p>
            <a:endParaRPr lang="en-GB" sz="1800" dirty="0"/>
          </a:p>
          <a:p>
            <a:r>
              <a:rPr lang="en-GB" sz="1800" dirty="0" smtClean="0">
                <a:solidFill>
                  <a:schemeClr val="tx1">
                    <a:lumMod val="50000"/>
                  </a:schemeClr>
                </a:solidFill>
              </a:rPr>
              <a:t>In the light of this view, discuss </a:t>
            </a:r>
            <a:r>
              <a:rPr lang="en-GB" sz="1800" b="1" dirty="0" smtClean="0">
                <a:solidFill>
                  <a:srgbClr val="C8194B"/>
                </a:solidFill>
              </a:rPr>
              <a:t>(b) </a:t>
            </a:r>
            <a:r>
              <a:rPr lang="en-GB" sz="1800" dirty="0" smtClean="0">
                <a:solidFill>
                  <a:schemeClr val="tx1">
                    <a:lumMod val="50000"/>
                  </a:schemeClr>
                </a:solidFill>
              </a:rPr>
              <a:t>how Shakespeare presents </a:t>
            </a:r>
            <a:r>
              <a:rPr lang="en-GB" sz="1800" b="1" dirty="0" smtClean="0">
                <a:solidFill>
                  <a:srgbClr val="C8194B"/>
                </a:solidFill>
              </a:rPr>
              <a:t>(c) </a:t>
            </a:r>
            <a:r>
              <a:rPr lang="en-GB" sz="1800" dirty="0" smtClean="0">
                <a:solidFill>
                  <a:schemeClr val="tx1">
                    <a:lumMod val="50000"/>
                  </a:schemeClr>
                </a:solidFill>
              </a:rPr>
              <a:t>the relationship </a:t>
            </a:r>
            <a:r>
              <a:rPr lang="en-GB" sz="1800" b="1" dirty="0" smtClean="0">
                <a:solidFill>
                  <a:srgbClr val="C8194B"/>
                </a:solidFill>
              </a:rPr>
              <a:t>(d) </a:t>
            </a:r>
            <a:r>
              <a:rPr lang="en-GB" sz="1800" dirty="0" smtClean="0">
                <a:solidFill>
                  <a:schemeClr val="tx1">
                    <a:lumMod val="50000"/>
                  </a:schemeClr>
                </a:solidFill>
              </a:rPr>
              <a:t>between Othello and Desdemona in this extract and elsewhere in the play.</a:t>
            </a:r>
          </a:p>
          <a:p>
            <a:endParaRPr lang="en-GB" sz="1800" i="1" dirty="0" smtClean="0"/>
          </a:p>
          <a:p>
            <a:endParaRPr lang="en-GB" sz="1800" i="1" dirty="0" smtClean="0"/>
          </a:p>
          <a:p>
            <a:r>
              <a:rPr lang="en-GB" sz="1800" b="1" dirty="0">
                <a:solidFill>
                  <a:srgbClr val="C8194B"/>
                </a:solidFill>
              </a:rPr>
              <a:t>(d) </a:t>
            </a:r>
            <a:r>
              <a:rPr lang="en-GB" sz="1800" dirty="0" smtClean="0"/>
              <a:t>	In </a:t>
            </a:r>
            <a:r>
              <a:rPr lang="en-GB" sz="1800" dirty="0"/>
              <a:t>exploring Othello and Desdemona’s marriage, students will be engaging </a:t>
            </a:r>
            <a:r>
              <a:rPr lang="en-GB" sz="1800" dirty="0" smtClean="0"/>
              <a:t>	with </a:t>
            </a:r>
            <a:r>
              <a:rPr lang="en-GB" sz="1800" dirty="0"/>
              <a:t>contexts of gender, power and society along with contexts of </a:t>
            </a:r>
            <a:r>
              <a:rPr lang="en-GB" sz="1800" dirty="0" smtClean="0"/>
              <a:t>	production </a:t>
            </a:r>
            <a:r>
              <a:rPr lang="en-GB" sz="1800" dirty="0"/>
              <a:t>and reception (AO3). </a:t>
            </a:r>
          </a:p>
          <a:p>
            <a:r>
              <a:rPr lang="en-GB" sz="1800" dirty="0" smtClean="0"/>
              <a:t>	As </a:t>
            </a:r>
            <a:r>
              <a:rPr lang="en-GB" sz="1800" dirty="0"/>
              <a:t>students are discussing the typicality of the view, they will be connecting </a:t>
            </a:r>
            <a:r>
              <a:rPr lang="en-GB" sz="1800" dirty="0" smtClean="0"/>
              <a:t>	with </a:t>
            </a:r>
            <a:r>
              <a:rPr lang="en-GB" sz="1800" dirty="0"/>
              <a:t>one of the central issues of Love through the ages and so with the </a:t>
            </a:r>
            <a:r>
              <a:rPr lang="en-GB" sz="1800" dirty="0" smtClean="0"/>
              <a:t>	representation </a:t>
            </a:r>
            <a:r>
              <a:rPr lang="en-GB" sz="1800" dirty="0"/>
              <a:t>of marriage in other texts (AO4).</a:t>
            </a:r>
          </a:p>
          <a:p>
            <a:endParaRPr lang="en-GB" sz="1800" i="1" dirty="0" smtClean="0"/>
          </a:p>
          <a:p>
            <a:endParaRPr lang="en-GB" sz="1800" dirty="0" smtClean="0">
              <a:solidFill>
                <a:srgbClr val="FF0000"/>
              </a:solidFill>
            </a:endParaRPr>
          </a:p>
          <a:p>
            <a:endParaRPr lang="en-GB" sz="1800" dirty="0" smtClean="0"/>
          </a:p>
        </p:txBody>
      </p:sp>
      <p:sp>
        <p:nvSpPr>
          <p:cNvPr id="5"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t>Slide </a:t>
            </a:r>
            <a:r>
              <a:rPr lang="en-US" sz="800" dirty="0" smtClean="0"/>
              <a:t>20</a:t>
            </a:r>
            <a:endParaRPr lang="en-US" sz="800" dirty="0"/>
          </a:p>
        </p:txBody>
      </p:sp>
      <p:sp>
        <p:nvSpPr>
          <p:cNvPr id="6" name="Footer Placeholder 3"/>
          <p:cNvSpPr txBox="1">
            <a:spLocks/>
          </p:cNvSpPr>
          <p:nvPr/>
        </p:nvSpPr>
        <p:spPr>
          <a:xfrm>
            <a:off x="2088580" y="6413739"/>
            <a:ext cx="2678112" cy="2413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t>Copyright © AQA and its licensors. All rights reserved.</a:t>
            </a:r>
            <a:endParaRPr lang="en-US" sz="800" dirty="0"/>
          </a:p>
        </p:txBody>
      </p:sp>
      <p:sp>
        <p:nvSpPr>
          <p:cNvPr id="4" name="Rectangle 3"/>
          <p:cNvSpPr/>
          <p:nvPr/>
        </p:nvSpPr>
        <p:spPr>
          <a:xfrm>
            <a:off x="439049" y="1030737"/>
            <a:ext cx="8267728" cy="369332"/>
          </a:xfrm>
          <a:prstGeom prst="rect">
            <a:avLst/>
          </a:prstGeom>
        </p:spPr>
        <p:txBody>
          <a:bodyPr wrap="square">
            <a:spAutoFit/>
          </a:bodyPr>
          <a:lstStyle/>
          <a:p>
            <a:r>
              <a:rPr lang="en-GB" dirty="0"/>
              <a:t>Passage-based question (no choice of passage): </a:t>
            </a:r>
          </a:p>
        </p:txBody>
      </p:sp>
    </p:spTree>
    <p:extLst>
      <p:ext uri="{BB962C8B-B14F-4D97-AF65-F5344CB8AC3E}">
        <p14:creationId xmlns:p14="http://schemas.microsoft.com/office/powerpoint/2010/main" val="11206540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631" y="409812"/>
            <a:ext cx="8229600" cy="762583"/>
          </a:xfrm>
        </p:spPr>
        <p:txBody>
          <a:bodyPr>
            <a:noAutofit/>
          </a:bodyPr>
          <a:lstStyle/>
          <a:p>
            <a:r>
              <a:rPr lang="en-GB" sz="3200" dirty="0" smtClean="0">
                <a:solidFill>
                  <a:schemeClr val="tx2"/>
                </a:solidFill>
                <a:latin typeface="AQA Chevin Pro Light" panose="020F0303030000060003" pitchFamily="34" charset="0"/>
              </a:rPr>
              <a:t>Example question: </a:t>
            </a:r>
            <a:r>
              <a:rPr lang="en-GB" sz="3200" dirty="0">
                <a:solidFill>
                  <a:schemeClr val="tx2"/>
                </a:solidFill>
                <a:latin typeface="AQA Chevin Pro Light" panose="020F0303030000060003" pitchFamily="34" charset="0"/>
              </a:rPr>
              <a:t>Section </a:t>
            </a:r>
            <a:r>
              <a:rPr lang="en-GB" sz="3200" dirty="0" smtClean="0">
                <a:solidFill>
                  <a:schemeClr val="tx2"/>
                </a:solidFill>
                <a:latin typeface="AQA Chevin Pro Light" panose="020F0303030000060003" pitchFamily="34" charset="0"/>
              </a:rPr>
              <a:t>B</a:t>
            </a:r>
            <a:r>
              <a:rPr lang="en-GB" sz="3200" dirty="0">
                <a:solidFill>
                  <a:schemeClr val="tx2"/>
                </a:solidFill>
                <a:latin typeface="AQA Chevin Pro Light" panose="020F0303030000060003" pitchFamily="34" charset="0"/>
              </a:rPr>
              <a:t/>
            </a:r>
            <a:br>
              <a:rPr lang="en-GB" sz="3200" dirty="0">
                <a:solidFill>
                  <a:schemeClr val="tx2"/>
                </a:solidFill>
                <a:latin typeface="AQA Chevin Pro Light" panose="020F0303030000060003" pitchFamily="34" charset="0"/>
              </a:rPr>
            </a:br>
            <a:endParaRPr lang="en-GB" sz="3200" dirty="0">
              <a:solidFill>
                <a:schemeClr val="tx2"/>
              </a:solidFill>
              <a:latin typeface="AQA Chevin Pro Light" panose="020F0303030000060003" pitchFamily="34" charset="0"/>
            </a:endParaRPr>
          </a:p>
        </p:txBody>
      </p:sp>
      <p:sp>
        <p:nvSpPr>
          <p:cNvPr id="3" name="Text Placeholder 2"/>
          <p:cNvSpPr>
            <a:spLocks noGrp="1"/>
          </p:cNvSpPr>
          <p:nvPr>
            <p:ph type="body" sz="quarter" idx="10"/>
          </p:nvPr>
        </p:nvSpPr>
        <p:spPr>
          <a:xfrm>
            <a:off x="527978" y="1066800"/>
            <a:ext cx="8229600" cy="4369622"/>
          </a:xfrm>
        </p:spPr>
        <p:txBody>
          <a:bodyPr/>
          <a:lstStyle/>
          <a:p>
            <a:r>
              <a:rPr lang="en-GB" sz="1800" dirty="0"/>
              <a:t>U</a:t>
            </a:r>
            <a:r>
              <a:rPr lang="en-GB" sz="1800" dirty="0" smtClean="0"/>
              <a:t>nseen poetry comparison:</a:t>
            </a:r>
          </a:p>
          <a:p>
            <a:endParaRPr lang="en-GB" sz="1800" b="1" dirty="0" smtClean="0"/>
          </a:p>
          <a:p>
            <a:r>
              <a:rPr lang="en-GB" sz="1800" dirty="0"/>
              <a:t>It has been said that Rossetti’s poem is conventional and celebratory, </a:t>
            </a:r>
            <a:r>
              <a:rPr lang="en-GB" sz="1800" dirty="0" smtClean="0"/>
              <a:t>whereas </a:t>
            </a:r>
            <a:r>
              <a:rPr lang="en-GB" sz="1800" dirty="0"/>
              <a:t>Millay’s </a:t>
            </a:r>
            <a:r>
              <a:rPr lang="en-GB" sz="1800" dirty="0" smtClean="0"/>
              <a:t>poem </a:t>
            </a:r>
            <a:r>
              <a:rPr lang="en-GB" sz="1800" b="1" dirty="0" smtClean="0">
                <a:solidFill>
                  <a:srgbClr val="C8194B"/>
                </a:solidFill>
              </a:rPr>
              <a:t>(a)</a:t>
            </a:r>
            <a:r>
              <a:rPr lang="en-GB" sz="1800" dirty="0" smtClean="0"/>
              <a:t> </a:t>
            </a:r>
            <a:r>
              <a:rPr lang="en-GB" sz="1800" dirty="0"/>
              <a:t>offers a very different view of love.</a:t>
            </a:r>
          </a:p>
          <a:p>
            <a:endParaRPr lang="en-GB" sz="1800" dirty="0"/>
          </a:p>
          <a:p>
            <a:r>
              <a:rPr lang="en-GB" sz="1800" dirty="0">
                <a:solidFill>
                  <a:schemeClr val="tx1">
                    <a:lumMod val="50000"/>
                  </a:schemeClr>
                </a:solidFill>
              </a:rPr>
              <a:t>Compare and </a:t>
            </a:r>
            <a:r>
              <a:rPr lang="en-GB" sz="1800" dirty="0" smtClean="0">
                <a:solidFill>
                  <a:schemeClr val="tx1">
                    <a:lumMod val="50000"/>
                  </a:schemeClr>
                </a:solidFill>
              </a:rPr>
              <a:t>contrast </a:t>
            </a:r>
            <a:r>
              <a:rPr lang="en-GB" sz="1800" b="1" dirty="0" smtClean="0">
                <a:solidFill>
                  <a:srgbClr val="C8194B"/>
                </a:solidFill>
              </a:rPr>
              <a:t>(b)</a:t>
            </a:r>
            <a:r>
              <a:rPr lang="en-GB" sz="1800" dirty="0" smtClean="0">
                <a:solidFill>
                  <a:schemeClr val="tx1">
                    <a:lumMod val="50000"/>
                  </a:schemeClr>
                </a:solidFill>
              </a:rPr>
              <a:t> </a:t>
            </a:r>
            <a:r>
              <a:rPr lang="en-GB" sz="1800" dirty="0">
                <a:solidFill>
                  <a:schemeClr val="tx1">
                    <a:lumMod val="50000"/>
                  </a:schemeClr>
                </a:solidFill>
              </a:rPr>
              <a:t>the presentation of </a:t>
            </a:r>
            <a:r>
              <a:rPr lang="en-GB" sz="1800" dirty="0" smtClean="0">
                <a:solidFill>
                  <a:schemeClr val="tx1">
                    <a:lumMod val="50000"/>
                  </a:schemeClr>
                </a:solidFill>
              </a:rPr>
              <a:t>love </a:t>
            </a:r>
            <a:r>
              <a:rPr lang="en-GB" sz="1800" b="1" dirty="0" smtClean="0">
                <a:solidFill>
                  <a:srgbClr val="C8194B"/>
                </a:solidFill>
              </a:rPr>
              <a:t>(c)</a:t>
            </a:r>
            <a:r>
              <a:rPr lang="en-GB" sz="1800" dirty="0" smtClean="0">
                <a:solidFill>
                  <a:schemeClr val="tx1">
                    <a:lumMod val="50000"/>
                  </a:schemeClr>
                </a:solidFill>
              </a:rPr>
              <a:t> </a:t>
            </a:r>
            <a:r>
              <a:rPr lang="en-GB" sz="1800" dirty="0">
                <a:solidFill>
                  <a:schemeClr val="tx1">
                    <a:lumMod val="50000"/>
                  </a:schemeClr>
                </a:solidFill>
              </a:rPr>
              <a:t>in the following </a:t>
            </a:r>
            <a:r>
              <a:rPr lang="en-GB" sz="1800" dirty="0" smtClean="0">
                <a:solidFill>
                  <a:schemeClr val="tx1">
                    <a:lumMod val="50000"/>
                  </a:schemeClr>
                </a:solidFill>
              </a:rPr>
              <a:t>poems </a:t>
            </a:r>
            <a:r>
              <a:rPr lang="en-GB" sz="1800" b="1" dirty="0" smtClean="0">
                <a:solidFill>
                  <a:srgbClr val="C8194B"/>
                </a:solidFill>
              </a:rPr>
              <a:t>(d)</a:t>
            </a:r>
            <a:r>
              <a:rPr lang="en-GB" sz="1800" dirty="0" smtClean="0">
                <a:solidFill>
                  <a:schemeClr val="tx1">
                    <a:lumMod val="50000"/>
                  </a:schemeClr>
                </a:solidFill>
              </a:rPr>
              <a:t> </a:t>
            </a:r>
            <a:r>
              <a:rPr lang="en-GB" sz="1800" dirty="0">
                <a:solidFill>
                  <a:schemeClr val="tx1">
                    <a:lumMod val="50000"/>
                  </a:schemeClr>
                </a:solidFill>
              </a:rPr>
              <a:t>in </a:t>
            </a:r>
            <a:r>
              <a:rPr lang="en-GB" sz="1800" dirty="0" smtClean="0">
                <a:solidFill>
                  <a:schemeClr val="tx1">
                    <a:lumMod val="50000"/>
                  </a:schemeClr>
                </a:solidFill>
              </a:rPr>
              <a:t>the </a:t>
            </a:r>
            <a:r>
              <a:rPr lang="en-GB" sz="1800" dirty="0">
                <a:solidFill>
                  <a:schemeClr val="tx1">
                    <a:lumMod val="50000"/>
                  </a:schemeClr>
                </a:solidFill>
              </a:rPr>
              <a:t>light of this </a:t>
            </a:r>
            <a:r>
              <a:rPr lang="en-GB" sz="1800" dirty="0" smtClean="0">
                <a:solidFill>
                  <a:schemeClr val="tx1">
                    <a:lumMod val="50000"/>
                  </a:schemeClr>
                </a:solidFill>
              </a:rPr>
              <a:t>comment </a:t>
            </a:r>
            <a:r>
              <a:rPr lang="en-GB" sz="1800" b="1" dirty="0" smtClean="0">
                <a:solidFill>
                  <a:srgbClr val="C8194B"/>
                </a:solidFill>
              </a:rPr>
              <a:t>(a)</a:t>
            </a:r>
            <a:r>
              <a:rPr lang="en-GB" sz="1800" dirty="0" smtClean="0">
                <a:solidFill>
                  <a:schemeClr val="tx1">
                    <a:lumMod val="50000"/>
                  </a:schemeClr>
                </a:solidFill>
              </a:rPr>
              <a:t>.</a:t>
            </a:r>
          </a:p>
          <a:p>
            <a:endParaRPr lang="en-GB" sz="1800" dirty="0">
              <a:solidFill>
                <a:schemeClr val="tx1">
                  <a:lumMod val="50000"/>
                </a:schemeClr>
              </a:solidFill>
            </a:endParaRPr>
          </a:p>
          <a:p>
            <a:r>
              <a:rPr lang="en-GB" sz="1800" b="1" dirty="0" smtClean="0">
                <a:solidFill>
                  <a:srgbClr val="C8194B"/>
                </a:solidFill>
              </a:rPr>
              <a:t>(a)</a:t>
            </a:r>
            <a:r>
              <a:rPr lang="en-GB" sz="1800" dirty="0" smtClean="0"/>
              <a:t> 	In </a:t>
            </a:r>
            <a:r>
              <a:rPr lang="en-GB" sz="1800" dirty="0"/>
              <a:t>engaging with the poems in light of the comment, students will be </a:t>
            </a:r>
            <a:r>
              <a:rPr lang="en-GB" sz="1800" dirty="0" smtClean="0"/>
              <a:t>	considering </a:t>
            </a:r>
            <a:r>
              <a:rPr lang="en-GB" sz="1800" dirty="0"/>
              <a:t>different </a:t>
            </a:r>
            <a:r>
              <a:rPr lang="en-GB" sz="1800" dirty="0" smtClean="0"/>
              <a:t>interpretations (AO5</a:t>
            </a:r>
            <a:r>
              <a:rPr lang="en-GB" sz="1800" dirty="0"/>
              <a:t>). They will also be  addressing the </a:t>
            </a:r>
            <a:r>
              <a:rPr lang="en-GB" sz="1800" dirty="0" smtClean="0"/>
              <a:t>	central </a:t>
            </a:r>
            <a:r>
              <a:rPr lang="en-GB" sz="1800" dirty="0"/>
              <a:t>issue of how literary representations of lovers expressing their </a:t>
            </a:r>
            <a:r>
              <a:rPr lang="en-GB" sz="1800" dirty="0" smtClean="0"/>
              <a:t>	feelings </a:t>
            </a:r>
            <a:r>
              <a:rPr lang="en-GB" sz="1800" dirty="0"/>
              <a:t>in texts can reflect different social, cultural and historical aspects of </a:t>
            </a:r>
            <a:r>
              <a:rPr lang="en-GB" sz="1800" dirty="0" smtClean="0"/>
              <a:t>	the </a:t>
            </a:r>
            <a:r>
              <a:rPr lang="en-GB" sz="1800" dirty="0"/>
              <a:t>different time periods in which they were written (AO3</a:t>
            </a:r>
            <a:r>
              <a:rPr lang="en-GB" sz="1800" dirty="0" smtClean="0"/>
              <a:t>).</a:t>
            </a:r>
          </a:p>
          <a:p>
            <a:r>
              <a:rPr lang="en-GB" sz="1800" b="1" dirty="0" smtClean="0">
                <a:solidFill>
                  <a:srgbClr val="C8194B"/>
                </a:solidFill>
              </a:rPr>
              <a:t>(b)</a:t>
            </a:r>
            <a:r>
              <a:rPr lang="en-GB" sz="1800" dirty="0" smtClean="0"/>
              <a:t> 	As </a:t>
            </a:r>
            <a:r>
              <a:rPr lang="en-GB" sz="1800" dirty="0"/>
              <a:t>students compare and contrast  the presentation of love, they will be </a:t>
            </a:r>
            <a:r>
              <a:rPr lang="en-GB" sz="1800" dirty="0" smtClean="0"/>
              <a:t>	organising </a:t>
            </a:r>
            <a:r>
              <a:rPr lang="en-GB" sz="1800" dirty="0"/>
              <a:t>their writing and  expressing their ideas using appropriate </a:t>
            </a:r>
            <a:r>
              <a:rPr lang="en-GB" sz="1800" dirty="0" smtClean="0"/>
              <a:t>	terminology </a:t>
            </a:r>
            <a:r>
              <a:rPr lang="en-GB" sz="1800" dirty="0"/>
              <a:t>(AO1</a:t>
            </a:r>
            <a:r>
              <a:rPr lang="en-GB" sz="1800" dirty="0" smtClean="0"/>
              <a:t>).</a:t>
            </a:r>
            <a:endParaRPr lang="en-GB" sz="1800" i="1" dirty="0" smtClean="0"/>
          </a:p>
          <a:p>
            <a:endParaRPr lang="en-GB" sz="1800" dirty="0" smtClean="0">
              <a:solidFill>
                <a:srgbClr val="FF0000"/>
              </a:solidFill>
            </a:endParaRPr>
          </a:p>
          <a:p>
            <a:endParaRPr lang="en-GB" sz="1800" dirty="0" smtClean="0"/>
          </a:p>
        </p:txBody>
      </p:sp>
      <p:sp>
        <p:nvSpPr>
          <p:cNvPr id="5"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t>Slide </a:t>
            </a:r>
            <a:r>
              <a:rPr lang="en-US" sz="800" dirty="0" smtClean="0"/>
              <a:t>21</a:t>
            </a:r>
            <a:endParaRPr lang="en-US" sz="800" dirty="0"/>
          </a:p>
        </p:txBody>
      </p:sp>
      <p:sp>
        <p:nvSpPr>
          <p:cNvPr id="6" name="Footer Placeholder 3"/>
          <p:cNvSpPr txBox="1">
            <a:spLocks/>
          </p:cNvSpPr>
          <p:nvPr/>
        </p:nvSpPr>
        <p:spPr>
          <a:xfrm>
            <a:off x="2088580" y="6413739"/>
            <a:ext cx="2678112" cy="2413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t>Copyright © AQA and its licensors. All rights reserved.</a:t>
            </a:r>
            <a:endParaRPr lang="en-US" sz="800" dirty="0"/>
          </a:p>
        </p:txBody>
      </p:sp>
    </p:spTree>
    <p:extLst>
      <p:ext uri="{BB962C8B-B14F-4D97-AF65-F5344CB8AC3E}">
        <p14:creationId xmlns:p14="http://schemas.microsoft.com/office/powerpoint/2010/main" val="15362040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578" y="384412"/>
            <a:ext cx="8229600" cy="762583"/>
          </a:xfrm>
        </p:spPr>
        <p:txBody>
          <a:bodyPr>
            <a:noAutofit/>
          </a:bodyPr>
          <a:lstStyle/>
          <a:p>
            <a:r>
              <a:rPr lang="en-GB" sz="3200" dirty="0" smtClean="0">
                <a:solidFill>
                  <a:schemeClr val="tx2"/>
                </a:solidFill>
                <a:latin typeface="AQA Chevin Pro Light" panose="020F0303030000060003" pitchFamily="34" charset="0"/>
              </a:rPr>
              <a:t>Example question: </a:t>
            </a:r>
            <a:r>
              <a:rPr lang="en-GB" sz="3200" dirty="0">
                <a:solidFill>
                  <a:schemeClr val="tx2"/>
                </a:solidFill>
                <a:latin typeface="AQA Chevin Pro Light" panose="020F0303030000060003" pitchFamily="34" charset="0"/>
              </a:rPr>
              <a:t>Section </a:t>
            </a:r>
            <a:r>
              <a:rPr lang="en-GB" sz="3200" dirty="0" smtClean="0">
                <a:solidFill>
                  <a:schemeClr val="tx2"/>
                </a:solidFill>
                <a:latin typeface="AQA Chevin Pro Light" panose="020F0303030000060003" pitchFamily="34" charset="0"/>
              </a:rPr>
              <a:t>B</a:t>
            </a:r>
            <a:r>
              <a:rPr lang="en-GB" sz="3200" dirty="0">
                <a:solidFill>
                  <a:schemeClr val="tx2"/>
                </a:solidFill>
                <a:latin typeface="AQA Chevin Pro Light" panose="020F0303030000060003" pitchFamily="34" charset="0"/>
              </a:rPr>
              <a:t/>
            </a:r>
            <a:br>
              <a:rPr lang="en-GB" sz="3200" dirty="0">
                <a:solidFill>
                  <a:schemeClr val="tx2"/>
                </a:solidFill>
                <a:latin typeface="AQA Chevin Pro Light" panose="020F0303030000060003" pitchFamily="34" charset="0"/>
              </a:rPr>
            </a:br>
            <a:endParaRPr lang="en-GB" sz="3200" dirty="0">
              <a:solidFill>
                <a:schemeClr val="tx2"/>
              </a:solidFill>
              <a:latin typeface="AQA Chevin Pro Light" panose="020F0303030000060003" pitchFamily="34" charset="0"/>
            </a:endParaRPr>
          </a:p>
        </p:txBody>
      </p:sp>
      <p:sp>
        <p:nvSpPr>
          <p:cNvPr id="3" name="Text Placeholder 2"/>
          <p:cNvSpPr>
            <a:spLocks noGrp="1"/>
          </p:cNvSpPr>
          <p:nvPr>
            <p:ph type="body" sz="quarter" idx="10"/>
          </p:nvPr>
        </p:nvSpPr>
        <p:spPr>
          <a:xfrm>
            <a:off x="527978" y="1066800"/>
            <a:ext cx="8229600" cy="4369622"/>
          </a:xfrm>
        </p:spPr>
        <p:txBody>
          <a:bodyPr/>
          <a:lstStyle/>
          <a:p>
            <a:r>
              <a:rPr lang="en-GB" sz="1800" dirty="0"/>
              <a:t>U</a:t>
            </a:r>
            <a:r>
              <a:rPr lang="en-GB" sz="1800" dirty="0" smtClean="0"/>
              <a:t>nseen poetry comparison:</a:t>
            </a:r>
          </a:p>
          <a:p>
            <a:endParaRPr lang="en-GB" sz="1800" b="1" dirty="0" smtClean="0"/>
          </a:p>
          <a:p>
            <a:r>
              <a:rPr lang="en-GB" sz="1800" dirty="0"/>
              <a:t>It has been said that Rossetti’s poem is conventional and celebratory, whereas Millay’s </a:t>
            </a:r>
            <a:r>
              <a:rPr lang="en-GB" sz="1800" dirty="0" smtClean="0"/>
              <a:t>poem </a:t>
            </a:r>
            <a:r>
              <a:rPr lang="en-GB" sz="1800" b="1" dirty="0" smtClean="0">
                <a:solidFill>
                  <a:srgbClr val="C8194B"/>
                </a:solidFill>
              </a:rPr>
              <a:t>(</a:t>
            </a:r>
            <a:r>
              <a:rPr lang="en-GB" sz="1800" b="1" dirty="0">
                <a:solidFill>
                  <a:srgbClr val="C8194B"/>
                </a:solidFill>
              </a:rPr>
              <a:t>a)</a:t>
            </a:r>
            <a:r>
              <a:rPr lang="en-GB" sz="1800" dirty="0"/>
              <a:t> offers a very different view of love.</a:t>
            </a:r>
          </a:p>
          <a:p>
            <a:endParaRPr lang="en-GB" sz="1800" dirty="0"/>
          </a:p>
          <a:p>
            <a:r>
              <a:rPr lang="en-GB" sz="1800" dirty="0">
                <a:solidFill>
                  <a:schemeClr val="tx1">
                    <a:lumMod val="50000"/>
                  </a:schemeClr>
                </a:solidFill>
              </a:rPr>
              <a:t>Compare and </a:t>
            </a:r>
            <a:r>
              <a:rPr lang="en-GB" sz="1800" dirty="0" smtClean="0">
                <a:solidFill>
                  <a:schemeClr val="tx1">
                    <a:lumMod val="50000"/>
                  </a:schemeClr>
                </a:solidFill>
              </a:rPr>
              <a:t>contrast </a:t>
            </a:r>
            <a:r>
              <a:rPr lang="en-GB" sz="1800" b="1" dirty="0" smtClean="0">
                <a:solidFill>
                  <a:srgbClr val="C8194B"/>
                </a:solidFill>
              </a:rPr>
              <a:t>(b</a:t>
            </a:r>
            <a:r>
              <a:rPr lang="en-GB" sz="1800" b="1" dirty="0">
                <a:solidFill>
                  <a:srgbClr val="C8194B"/>
                </a:solidFill>
              </a:rPr>
              <a:t>)</a:t>
            </a:r>
            <a:r>
              <a:rPr lang="en-GB" sz="1800" dirty="0">
                <a:solidFill>
                  <a:schemeClr val="tx1">
                    <a:lumMod val="50000"/>
                  </a:schemeClr>
                </a:solidFill>
              </a:rPr>
              <a:t> the presentation of </a:t>
            </a:r>
            <a:r>
              <a:rPr lang="en-GB" sz="1800" dirty="0" smtClean="0">
                <a:solidFill>
                  <a:schemeClr val="tx1">
                    <a:lumMod val="50000"/>
                  </a:schemeClr>
                </a:solidFill>
              </a:rPr>
              <a:t>love </a:t>
            </a:r>
            <a:r>
              <a:rPr lang="en-GB" sz="1800" b="1" dirty="0" smtClean="0">
                <a:solidFill>
                  <a:srgbClr val="C8194B"/>
                </a:solidFill>
              </a:rPr>
              <a:t>(</a:t>
            </a:r>
            <a:r>
              <a:rPr lang="en-GB" sz="1800" b="1" dirty="0">
                <a:solidFill>
                  <a:srgbClr val="C8194B"/>
                </a:solidFill>
              </a:rPr>
              <a:t>c)</a:t>
            </a:r>
            <a:r>
              <a:rPr lang="en-GB" sz="1800" dirty="0">
                <a:solidFill>
                  <a:schemeClr val="tx1">
                    <a:lumMod val="50000"/>
                  </a:schemeClr>
                </a:solidFill>
              </a:rPr>
              <a:t> in the following </a:t>
            </a:r>
            <a:r>
              <a:rPr lang="en-GB" sz="1800" dirty="0" smtClean="0">
                <a:solidFill>
                  <a:schemeClr val="tx1">
                    <a:lumMod val="50000"/>
                  </a:schemeClr>
                </a:solidFill>
              </a:rPr>
              <a:t>poems </a:t>
            </a:r>
            <a:r>
              <a:rPr lang="en-GB" sz="1800" b="1" dirty="0" smtClean="0">
                <a:solidFill>
                  <a:srgbClr val="C8194B"/>
                </a:solidFill>
              </a:rPr>
              <a:t>(</a:t>
            </a:r>
            <a:r>
              <a:rPr lang="en-GB" sz="1800" b="1" dirty="0">
                <a:solidFill>
                  <a:srgbClr val="C8194B"/>
                </a:solidFill>
              </a:rPr>
              <a:t>d)</a:t>
            </a:r>
            <a:r>
              <a:rPr lang="en-GB" sz="1800" dirty="0">
                <a:solidFill>
                  <a:schemeClr val="tx1">
                    <a:lumMod val="50000"/>
                  </a:schemeClr>
                </a:solidFill>
              </a:rPr>
              <a:t> in the light of this </a:t>
            </a:r>
            <a:r>
              <a:rPr lang="en-GB" sz="1800" dirty="0" smtClean="0">
                <a:solidFill>
                  <a:schemeClr val="tx1">
                    <a:lumMod val="50000"/>
                  </a:schemeClr>
                </a:solidFill>
              </a:rPr>
              <a:t>comment </a:t>
            </a:r>
            <a:r>
              <a:rPr lang="en-GB" sz="1800" b="1" dirty="0" smtClean="0">
                <a:solidFill>
                  <a:srgbClr val="C8194B"/>
                </a:solidFill>
              </a:rPr>
              <a:t>(</a:t>
            </a:r>
            <a:r>
              <a:rPr lang="en-GB" sz="1800" b="1" dirty="0">
                <a:solidFill>
                  <a:srgbClr val="C8194B"/>
                </a:solidFill>
              </a:rPr>
              <a:t>a)</a:t>
            </a:r>
            <a:r>
              <a:rPr lang="en-GB" sz="1800" dirty="0">
                <a:solidFill>
                  <a:schemeClr val="tx1">
                    <a:lumMod val="50000"/>
                  </a:schemeClr>
                </a:solidFill>
              </a:rPr>
              <a:t>.</a:t>
            </a:r>
          </a:p>
          <a:p>
            <a:endParaRPr lang="en-GB" sz="1800" dirty="0">
              <a:solidFill>
                <a:schemeClr val="tx1">
                  <a:lumMod val="50000"/>
                </a:schemeClr>
              </a:solidFill>
            </a:endParaRPr>
          </a:p>
          <a:p>
            <a:r>
              <a:rPr lang="en-GB" sz="1800" b="1" dirty="0" smtClean="0">
                <a:solidFill>
                  <a:srgbClr val="C8194B"/>
                </a:solidFill>
              </a:rPr>
              <a:t>(c)</a:t>
            </a:r>
            <a:r>
              <a:rPr lang="en-GB" sz="1800" dirty="0" smtClean="0"/>
              <a:t>	The </a:t>
            </a:r>
            <a:r>
              <a:rPr lang="en-GB" sz="1800" dirty="0"/>
              <a:t>words ‘presentation of love’ </a:t>
            </a:r>
            <a:r>
              <a:rPr lang="en-GB" sz="1800" dirty="0" smtClean="0"/>
              <a:t>give </a:t>
            </a:r>
            <a:r>
              <a:rPr lang="en-GB" sz="1800" dirty="0"/>
              <a:t>a clear invitation to students to </a:t>
            </a:r>
            <a:r>
              <a:rPr lang="en-GB" sz="1800" dirty="0" smtClean="0"/>
              <a:t>	engage </a:t>
            </a:r>
            <a:r>
              <a:rPr lang="en-GB" sz="1800" dirty="0"/>
              <a:t>with the poets’ methods and their effects and to show how those </a:t>
            </a:r>
            <a:r>
              <a:rPr lang="en-GB" sz="1800" dirty="0" smtClean="0"/>
              <a:t>	methods </a:t>
            </a:r>
            <a:r>
              <a:rPr lang="en-GB" sz="1800" dirty="0"/>
              <a:t>open up meanings about love (AO2</a:t>
            </a:r>
            <a:r>
              <a:rPr lang="en-GB" sz="1800" dirty="0" smtClean="0"/>
              <a:t>).</a:t>
            </a:r>
          </a:p>
          <a:p>
            <a:r>
              <a:rPr lang="en-GB" sz="1800" b="1" dirty="0" smtClean="0">
                <a:solidFill>
                  <a:srgbClr val="C8194B"/>
                </a:solidFill>
              </a:rPr>
              <a:t>(d)</a:t>
            </a:r>
            <a:r>
              <a:rPr lang="en-GB" sz="1800" dirty="0" smtClean="0"/>
              <a:t>	As </a:t>
            </a:r>
            <a:r>
              <a:rPr lang="en-GB" sz="1800" dirty="0"/>
              <a:t>students are making connections between the poems in terms of  </a:t>
            </a:r>
            <a:r>
              <a:rPr lang="en-GB" sz="1800" dirty="0" smtClean="0"/>
              <a:t>	subject </a:t>
            </a:r>
            <a:r>
              <a:rPr lang="en-GB" sz="1800" dirty="0"/>
              <a:t>matter or poetic methods, they will  be addressing AO4. They will </a:t>
            </a:r>
            <a:r>
              <a:rPr lang="en-GB" sz="1800" dirty="0" smtClean="0"/>
              <a:t>	also </a:t>
            </a:r>
            <a:r>
              <a:rPr lang="en-GB" sz="1800" dirty="0"/>
              <a:t>be connecting implicitly with other texts which address the same </a:t>
            </a:r>
            <a:r>
              <a:rPr lang="en-GB" sz="1800" dirty="0" smtClean="0"/>
              <a:t>	concepts </a:t>
            </a:r>
            <a:r>
              <a:rPr lang="en-GB" sz="1800" dirty="0"/>
              <a:t>of love they are exploring in these </a:t>
            </a:r>
            <a:r>
              <a:rPr lang="en-GB" sz="1800" dirty="0" smtClean="0"/>
              <a:t>poems</a:t>
            </a:r>
            <a:r>
              <a:rPr lang="en-GB" sz="1800" dirty="0"/>
              <a:t> </a:t>
            </a:r>
            <a:r>
              <a:rPr lang="en-GB" sz="1800" dirty="0" smtClean="0"/>
              <a:t>(AO4</a:t>
            </a:r>
            <a:r>
              <a:rPr lang="en-GB" sz="1800" dirty="0"/>
              <a:t>).</a:t>
            </a:r>
          </a:p>
          <a:p>
            <a:endParaRPr lang="en-GB" sz="1800" dirty="0" smtClean="0">
              <a:solidFill>
                <a:schemeClr val="tx1">
                  <a:lumMod val="50000"/>
                </a:schemeClr>
              </a:solidFill>
            </a:endParaRPr>
          </a:p>
          <a:p>
            <a:endParaRPr lang="en-GB" sz="1800" i="1" dirty="0" smtClean="0"/>
          </a:p>
          <a:p>
            <a:endParaRPr lang="en-GB" sz="1800" dirty="0" smtClean="0">
              <a:solidFill>
                <a:srgbClr val="FF0000"/>
              </a:solidFill>
            </a:endParaRPr>
          </a:p>
          <a:p>
            <a:endParaRPr lang="en-GB" sz="1800" dirty="0" smtClean="0"/>
          </a:p>
        </p:txBody>
      </p:sp>
      <p:sp>
        <p:nvSpPr>
          <p:cNvPr id="5"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t>Slide </a:t>
            </a:r>
            <a:r>
              <a:rPr lang="en-US" sz="800" dirty="0" smtClean="0"/>
              <a:t>22</a:t>
            </a:r>
            <a:endParaRPr lang="en-US" sz="800" dirty="0"/>
          </a:p>
        </p:txBody>
      </p:sp>
      <p:sp>
        <p:nvSpPr>
          <p:cNvPr id="6" name="Footer Placeholder 3"/>
          <p:cNvSpPr txBox="1">
            <a:spLocks/>
          </p:cNvSpPr>
          <p:nvPr/>
        </p:nvSpPr>
        <p:spPr>
          <a:xfrm>
            <a:off x="2088580" y="6413739"/>
            <a:ext cx="2678112" cy="2413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t>Copyright © AQA and its licensors. All rights reserved.</a:t>
            </a:r>
            <a:endParaRPr lang="en-US" sz="800" dirty="0"/>
          </a:p>
        </p:txBody>
      </p:sp>
    </p:spTree>
    <p:extLst>
      <p:ext uri="{BB962C8B-B14F-4D97-AF65-F5344CB8AC3E}">
        <p14:creationId xmlns:p14="http://schemas.microsoft.com/office/powerpoint/2010/main" val="34000058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000" y="472923"/>
            <a:ext cx="8243782" cy="724395"/>
          </a:xfrm>
        </p:spPr>
        <p:txBody>
          <a:bodyPr/>
          <a:lstStyle/>
          <a:p>
            <a:r>
              <a:rPr lang="en-GB" sz="3200" dirty="0" smtClean="0"/>
              <a:t>Example question: Section C</a:t>
            </a:r>
            <a:endParaRPr lang="en-GB" sz="3200" dirty="0"/>
          </a:p>
        </p:txBody>
      </p:sp>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5" name="Content Placeholder 4"/>
          <p:cNvSpPr>
            <a:spLocks noGrp="1"/>
          </p:cNvSpPr>
          <p:nvPr>
            <p:ph idx="1"/>
          </p:nvPr>
        </p:nvSpPr>
        <p:spPr>
          <a:xfrm>
            <a:off x="540000" y="1091820"/>
            <a:ext cx="8045200" cy="5046697"/>
          </a:xfrm>
        </p:spPr>
        <p:txBody>
          <a:bodyPr/>
          <a:lstStyle/>
          <a:p>
            <a:pPr marL="0" indent="0">
              <a:buNone/>
            </a:pPr>
            <a:r>
              <a:rPr lang="en-GB" dirty="0" smtClean="0"/>
              <a:t>Section C: comparing texts</a:t>
            </a:r>
          </a:p>
          <a:p>
            <a:pPr marL="0" indent="0">
              <a:buNone/>
            </a:pPr>
            <a:endParaRPr lang="en-GB" dirty="0"/>
          </a:p>
          <a:p>
            <a:pPr marL="0" indent="0">
              <a:buNone/>
            </a:pPr>
            <a:r>
              <a:rPr lang="en-GB" dirty="0" smtClean="0"/>
              <a:t>A choice of two questions.</a:t>
            </a:r>
          </a:p>
          <a:p>
            <a:pPr marL="0" indent="0">
              <a:buNone/>
            </a:pPr>
            <a:endParaRPr lang="en-GB" dirty="0"/>
          </a:p>
          <a:p>
            <a:pPr marL="0" indent="0">
              <a:buNone/>
            </a:pPr>
            <a:r>
              <a:rPr lang="en-GB" dirty="0" smtClean="0"/>
              <a:t>        ‘Compare how the authors of </a:t>
            </a:r>
            <a:r>
              <a:rPr lang="en-GB" b="1" dirty="0" smtClean="0"/>
              <a:t>two</a:t>
            </a:r>
            <a:r>
              <a:rPr lang="en-GB" dirty="0" smtClean="0"/>
              <a:t> texts you have studied present </a:t>
            </a:r>
          </a:p>
          <a:p>
            <a:pPr marL="0" indent="0">
              <a:buNone/>
            </a:pPr>
            <a:r>
              <a:rPr lang="en-GB" dirty="0" smtClean="0"/>
              <a:t>        barriers to love.’</a:t>
            </a:r>
          </a:p>
          <a:p>
            <a:pPr marL="0" indent="0">
              <a:buNone/>
            </a:pPr>
            <a:endParaRPr lang="en-GB" dirty="0" smtClean="0"/>
          </a:p>
          <a:p>
            <a:pPr marL="0" indent="0">
              <a:buNone/>
            </a:pPr>
            <a:endParaRPr lang="en-GB" dirty="0"/>
          </a:p>
          <a:p>
            <a:pPr marL="0" indent="0">
              <a:buNone/>
            </a:pPr>
            <a:r>
              <a:rPr lang="en-GB" dirty="0" smtClean="0"/>
              <a:t>Task 1: how does this question hit the </a:t>
            </a:r>
            <a:r>
              <a:rPr lang="en-GB" dirty="0"/>
              <a:t>a</a:t>
            </a:r>
            <a:r>
              <a:rPr lang="en-GB" dirty="0" smtClean="0"/>
              <a:t>ssessment objectives?</a:t>
            </a:r>
          </a:p>
          <a:p>
            <a:pPr marL="0" indent="0">
              <a:buNone/>
            </a:pPr>
            <a:endParaRPr lang="en-GB" sz="2000" dirty="0"/>
          </a:p>
          <a:p>
            <a:pPr marL="0" indent="0">
              <a:buNone/>
            </a:pPr>
            <a:r>
              <a:rPr lang="en-GB" dirty="0" smtClean="0"/>
              <a:t>        </a:t>
            </a:r>
          </a:p>
        </p:txBody>
      </p:sp>
      <p:sp>
        <p:nvSpPr>
          <p:cNvPr id="6"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solidFill>
                  <a:schemeClr val="bg1"/>
                </a:solidFill>
              </a:rPr>
              <a:t>Slide </a:t>
            </a:r>
            <a:r>
              <a:rPr lang="en-US" sz="800" dirty="0" smtClean="0">
                <a:solidFill>
                  <a:schemeClr val="bg1"/>
                </a:solidFill>
              </a:rPr>
              <a:t>23</a:t>
            </a:r>
            <a:endParaRPr lang="en-US" sz="800" dirty="0">
              <a:solidFill>
                <a:schemeClr val="bg1"/>
              </a:solidFill>
            </a:endParaRPr>
          </a:p>
        </p:txBody>
      </p:sp>
    </p:spTree>
    <p:extLst>
      <p:ext uri="{BB962C8B-B14F-4D97-AF65-F5344CB8AC3E}">
        <p14:creationId xmlns:p14="http://schemas.microsoft.com/office/powerpoint/2010/main" val="40003025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6890"/>
            <a:ext cx="8686800" cy="473015"/>
          </a:xfrm>
        </p:spPr>
        <p:txBody>
          <a:bodyPr>
            <a:noAutofit/>
          </a:bodyPr>
          <a:lstStyle/>
          <a:p>
            <a:r>
              <a:rPr lang="en-GB" sz="3200" dirty="0" smtClean="0">
                <a:solidFill>
                  <a:schemeClr val="tx2"/>
                </a:solidFill>
                <a:latin typeface="AQA Chevin Pro Light" panose="020F0303030000060003" pitchFamily="34" charset="0"/>
              </a:rPr>
              <a:t>AS structure of Paper 1: Shakespeare and poetry</a:t>
            </a:r>
            <a:endParaRPr lang="en-GB" sz="3200" dirty="0">
              <a:solidFill>
                <a:schemeClr val="tx2"/>
              </a:solidFill>
              <a:latin typeface="AQA Chevin Pro Light" panose="020F0303030000060003" pitchFamily="34" charset="0"/>
            </a:endParaRPr>
          </a:p>
        </p:txBody>
      </p:sp>
      <p:sp>
        <p:nvSpPr>
          <p:cNvPr id="4" name="Text Placeholder 6"/>
          <p:cNvSpPr txBox="1">
            <a:spLocks/>
          </p:cNvSpPr>
          <p:nvPr/>
        </p:nvSpPr>
        <p:spPr>
          <a:xfrm>
            <a:off x="448579" y="1447654"/>
            <a:ext cx="8238227" cy="4393588"/>
          </a:xfrm>
          <a:prstGeom prst="rect">
            <a:avLst/>
          </a:prstGeom>
        </p:spPr>
        <p:txBody>
          <a:bodyPr vert="horz"/>
          <a:lstStyle>
            <a:lvl1pPr marL="177800" marR="0" indent="-177800" algn="l" defTabSz="457200" rtl="0" eaLnBrk="1" fontAlgn="auto" latinLnBrk="0" hangingPunct="1">
              <a:lnSpc>
                <a:spcPct val="100000"/>
              </a:lnSpc>
              <a:spcBef>
                <a:spcPct val="0"/>
              </a:spcBef>
              <a:spcAft>
                <a:spcPts val="0"/>
              </a:spcAft>
              <a:buClr>
                <a:srgbClr val="008FAD"/>
              </a:buClr>
              <a:buSzTx/>
              <a:buFont typeface="Arial"/>
              <a:buChar char="•"/>
              <a:tabLst/>
              <a:defRPr sz="2000">
                <a:latin typeface="Arial" pitchFamily="34" charset="0"/>
                <a:cs typeface="Arial" pitchFamily="34" charset="0"/>
              </a:defRPr>
            </a:lvl1pPr>
            <a:lvl2pPr>
              <a:buClr>
                <a:srgbClr val="008FAD"/>
              </a:buClr>
              <a:buFont typeface="Arial"/>
              <a:buChar char="•"/>
              <a:defRPr sz="2000">
                <a:latin typeface="Arial" pitchFamily="34" charset="0"/>
                <a:cs typeface="Arial" pitchFamily="34" charset="0"/>
              </a:defRPr>
            </a:lvl2pPr>
            <a:lvl3pPr>
              <a:buClr>
                <a:srgbClr val="008FAD"/>
              </a:buClr>
              <a:buFont typeface="Arial"/>
              <a:buChar char="•"/>
              <a:defRPr sz="2000">
                <a:latin typeface="Arial" pitchFamily="34" charset="0"/>
                <a:cs typeface="Arial" pitchFamily="34" charset="0"/>
              </a:defRPr>
            </a:lvl3pPr>
            <a:lvl4pPr>
              <a:buClr>
                <a:srgbClr val="008FAD"/>
              </a:buClr>
              <a:buFont typeface="Arial"/>
              <a:buChar char="•"/>
              <a:defRPr sz="2000">
                <a:latin typeface="Arial" pitchFamily="34" charset="0"/>
                <a:cs typeface="Arial" pitchFamily="34" charset="0"/>
              </a:defRPr>
            </a:lvl4pPr>
          </a:lstStyle>
          <a:p>
            <a:pPr marL="355600" indent="-355600">
              <a:buClr>
                <a:schemeClr val="tx1"/>
              </a:buClr>
              <a:buFont typeface="Arial" charset="0"/>
              <a:buChar char="•"/>
            </a:pPr>
            <a:r>
              <a:rPr lang="en-GB" sz="1800" dirty="0" smtClean="0">
                <a:cs typeface="Arial" charset="0"/>
              </a:rPr>
              <a:t>1 hour 30 minutes</a:t>
            </a:r>
          </a:p>
          <a:p>
            <a:pPr marL="355600" indent="-355600">
              <a:buClr>
                <a:schemeClr val="tx1"/>
              </a:buClr>
              <a:buFont typeface="Arial" charset="0"/>
              <a:buChar char="•"/>
            </a:pPr>
            <a:endParaRPr lang="en-GB" sz="1800" dirty="0">
              <a:cs typeface="Arial" charset="0"/>
            </a:endParaRPr>
          </a:p>
          <a:p>
            <a:pPr marL="355600" indent="-355600">
              <a:buClr>
                <a:schemeClr val="tx1"/>
              </a:buClr>
              <a:buFont typeface="Arial" charset="0"/>
              <a:buChar char="•"/>
            </a:pPr>
            <a:r>
              <a:rPr lang="en-GB" sz="1800" dirty="0" smtClean="0">
                <a:cs typeface="Arial" charset="0"/>
              </a:rPr>
              <a:t>50 marks</a:t>
            </a:r>
          </a:p>
          <a:p>
            <a:pPr marL="0" indent="0">
              <a:buNone/>
            </a:pPr>
            <a:endParaRPr lang="en-GB" sz="1800" dirty="0">
              <a:cs typeface="Arial" charset="0"/>
            </a:endParaRPr>
          </a:p>
          <a:p>
            <a:pPr marL="355600" indent="-355600">
              <a:buClr>
                <a:schemeClr val="tx1"/>
              </a:buClr>
              <a:buFont typeface="Arial" charset="0"/>
              <a:buChar char="•"/>
            </a:pPr>
            <a:r>
              <a:rPr lang="en-GB" sz="1800" dirty="0" smtClean="0">
                <a:cs typeface="Arial" charset="0"/>
              </a:rPr>
              <a:t>50% of total marks</a:t>
            </a:r>
          </a:p>
          <a:p>
            <a:pPr marL="355600" indent="-355600">
              <a:buClr>
                <a:schemeClr val="tx1"/>
              </a:buClr>
              <a:buFont typeface="Arial" charset="0"/>
              <a:buChar char="•"/>
            </a:pPr>
            <a:endParaRPr lang="en-GB" sz="1800" dirty="0">
              <a:cs typeface="Arial" charset="0"/>
            </a:endParaRPr>
          </a:p>
          <a:p>
            <a:pPr marL="355600" indent="-355600">
              <a:buClr>
                <a:schemeClr val="tx1"/>
              </a:buClr>
              <a:buFont typeface="Arial" charset="0"/>
              <a:buChar char="•"/>
            </a:pPr>
            <a:r>
              <a:rPr lang="en-GB" sz="1800" dirty="0" smtClean="0">
                <a:cs typeface="Arial" charset="0"/>
              </a:rPr>
              <a:t>closed Book</a:t>
            </a:r>
          </a:p>
          <a:p>
            <a:pPr marL="0" indent="0">
              <a:buNone/>
            </a:pPr>
            <a:endParaRPr lang="en-GB" sz="1800" dirty="0">
              <a:cs typeface="Arial" charset="0"/>
            </a:endParaRPr>
          </a:p>
          <a:p>
            <a:pPr marL="355600" indent="-355600">
              <a:buClr>
                <a:schemeClr val="tx1"/>
              </a:buClr>
              <a:buFont typeface="Arial" charset="0"/>
              <a:buChar char="•"/>
            </a:pPr>
            <a:r>
              <a:rPr lang="en-GB" sz="1800" dirty="0">
                <a:cs typeface="Arial" charset="0"/>
              </a:rPr>
              <a:t>2</a:t>
            </a:r>
            <a:r>
              <a:rPr lang="en-GB" sz="1800" dirty="0" smtClean="0">
                <a:cs typeface="Arial" charset="0"/>
              </a:rPr>
              <a:t> sections:</a:t>
            </a:r>
          </a:p>
          <a:p>
            <a:pPr marL="0" indent="0">
              <a:buClr>
                <a:schemeClr val="tx1"/>
              </a:buClr>
              <a:buNone/>
            </a:pPr>
            <a:endParaRPr lang="en-GB" sz="1800" dirty="0">
              <a:cs typeface="Arial" charset="0"/>
            </a:endParaRPr>
          </a:p>
          <a:p>
            <a:pPr marL="566550" lvl="1" indent="-285750">
              <a:buClr>
                <a:schemeClr val="tx1"/>
              </a:buClr>
            </a:pPr>
            <a:r>
              <a:rPr lang="en-GB" sz="1800" dirty="0" smtClean="0">
                <a:cs typeface="Arial" charset="0"/>
              </a:rPr>
              <a:t>Section A: students answer one passage-based question on a </a:t>
            </a:r>
          </a:p>
          <a:p>
            <a:pPr marL="280800" lvl="1">
              <a:buClr>
                <a:schemeClr val="tx1"/>
              </a:buClr>
              <a:buNone/>
            </a:pPr>
            <a:r>
              <a:rPr lang="en-GB" sz="1800" dirty="0" smtClean="0">
                <a:cs typeface="Arial" charset="0"/>
              </a:rPr>
              <a:t>     Shakespeare play (25 marks)</a:t>
            </a:r>
          </a:p>
          <a:p>
            <a:pPr marL="0" indent="0">
              <a:buClr>
                <a:schemeClr val="tx1"/>
              </a:buClr>
              <a:buNone/>
            </a:pPr>
            <a:r>
              <a:rPr lang="en-GB" sz="1800" dirty="0">
                <a:cs typeface="Arial" charset="0"/>
              </a:rPr>
              <a:t> </a:t>
            </a:r>
            <a:r>
              <a:rPr lang="en-GB" sz="1800" dirty="0" smtClean="0">
                <a:cs typeface="Arial" charset="0"/>
              </a:rPr>
              <a:t>     </a:t>
            </a:r>
          </a:p>
          <a:p>
            <a:pPr marL="566550" lvl="1" indent="-285750">
              <a:buClr>
                <a:schemeClr val="tx1"/>
              </a:buClr>
            </a:pPr>
            <a:r>
              <a:rPr lang="en-GB" sz="1800" dirty="0" smtClean="0">
                <a:cs typeface="Arial" charset="0"/>
              </a:rPr>
              <a:t>Section B: students answer one question on a previously studied poem.   </a:t>
            </a:r>
          </a:p>
          <a:p>
            <a:pPr marL="280800" lvl="1">
              <a:buClr>
                <a:schemeClr val="tx1"/>
              </a:buClr>
              <a:buNone/>
            </a:pPr>
            <a:r>
              <a:rPr lang="en-GB" sz="1800" dirty="0" smtClean="0">
                <a:cs typeface="Arial" charset="0"/>
              </a:rPr>
              <a:t>     A poem is printed from each of the anthologies.  (25 marks)</a:t>
            </a:r>
          </a:p>
          <a:p>
            <a:pPr marL="0" indent="0">
              <a:buClr>
                <a:schemeClr val="tx1"/>
              </a:buClr>
              <a:buNone/>
            </a:pPr>
            <a:r>
              <a:rPr lang="en-GB" sz="1800" dirty="0" smtClean="0">
                <a:solidFill>
                  <a:srgbClr val="FF0000"/>
                </a:solidFill>
                <a:cs typeface="Arial" charset="0"/>
              </a:rPr>
              <a:t>								</a:t>
            </a:r>
            <a:endParaRPr lang="en-GB" sz="1800" dirty="0" smtClean="0">
              <a:cs typeface="Arial" charset="0"/>
            </a:endParaRPr>
          </a:p>
          <a:p>
            <a:pPr marL="355600" indent="-355600">
              <a:buNone/>
            </a:pPr>
            <a:endParaRPr lang="en-US" dirty="0" smtClean="0"/>
          </a:p>
        </p:txBody>
      </p:sp>
      <p:sp>
        <p:nvSpPr>
          <p:cNvPr id="6" name="Date Placeholder 7"/>
          <p:cNvSpPr txBox="1">
            <a:spLocks/>
          </p:cNvSpPr>
          <p:nvPr/>
        </p:nvSpPr>
        <p:spPr>
          <a:xfrm>
            <a:off x="448574" y="641374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t>Slide </a:t>
            </a:r>
            <a:r>
              <a:rPr lang="en-US" sz="800" dirty="0" smtClean="0"/>
              <a:t>24</a:t>
            </a:r>
            <a:endParaRPr lang="en-US" sz="800" dirty="0"/>
          </a:p>
        </p:txBody>
      </p:sp>
      <p:sp>
        <p:nvSpPr>
          <p:cNvPr id="7" name="Footer Placeholder 3"/>
          <p:cNvSpPr txBox="1">
            <a:spLocks/>
          </p:cNvSpPr>
          <p:nvPr/>
        </p:nvSpPr>
        <p:spPr>
          <a:xfrm>
            <a:off x="2088580" y="6413739"/>
            <a:ext cx="2678112" cy="2413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t>Copyright © AQA and its licensors. All rights reserved.</a:t>
            </a:r>
            <a:endParaRPr lang="en-US" sz="800" dirty="0"/>
          </a:p>
        </p:txBody>
      </p:sp>
    </p:spTree>
    <p:extLst>
      <p:ext uri="{BB962C8B-B14F-4D97-AF65-F5344CB8AC3E}">
        <p14:creationId xmlns:p14="http://schemas.microsoft.com/office/powerpoint/2010/main" val="37483966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178" y="232012"/>
            <a:ext cx="8229600" cy="762583"/>
          </a:xfrm>
        </p:spPr>
        <p:txBody>
          <a:bodyPr>
            <a:normAutofit fontScale="90000"/>
          </a:bodyPr>
          <a:lstStyle/>
          <a:p>
            <a:r>
              <a:rPr lang="en-GB" sz="3600" dirty="0" smtClean="0">
                <a:solidFill>
                  <a:srgbClr val="412878"/>
                </a:solidFill>
                <a:latin typeface="AQA Chevin Pro Light" pitchFamily="34" charset="0"/>
              </a:rPr>
              <a:t>Example question for AS: Paper 1 </a:t>
            </a:r>
            <a:r>
              <a:rPr lang="en-GB" sz="3600" dirty="0">
                <a:solidFill>
                  <a:srgbClr val="412878"/>
                </a:solidFill>
                <a:latin typeface="AQA Chevin Pro Light" pitchFamily="34" charset="0"/>
              </a:rPr>
              <a:t>Section </a:t>
            </a:r>
            <a:r>
              <a:rPr lang="en-GB" sz="3600" dirty="0" smtClean="0">
                <a:solidFill>
                  <a:srgbClr val="412878"/>
                </a:solidFill>
                <a:latin typeface="AQA Chevin Pro Light" pitchFamily="34" charset="0"/>
              </a:rPr>
              <a:t>A: </a:t>
            </a:r>
            <a:br>
              <a:rPr lang="en-GB" sz="3600" dirty="0" smtClean="0">
                <a:solidFill>
                  <a:srgbClr val="412878"/>
                </a:solidFill>
                <a:latin typeface="AQA Chevin Pro Light" pitchFamily="34" charset="0"/>
              </a:rPr>
            </a:br>
            <a:r>
              <a:rPr lang="en-GB" sz="2900" dirty="0" smtClean="0">
                <a:solidFill>
                  <a:srgbClr val="412878"/>
                </a:solidFill>
                <a:latin typeface="AQA Chevin Pro Light" pitchFamily="34" charset="0"/>
              </a:rPr>
              <a:t> </a:t>
            </a:r>
            <a:r>
              <a:rPr lang="en-GB" sz="2600" dirty="0">
                <a:solidFill>
                  <a:schemeClr val="accent5">
                    <a:lumMod val="75000"/>
                  </a:schemeClr>
                </a:solidFill>
                <a:latin typeface="+mn-lt"/>
              </a:rPr>
              <a:t/>
            </a:r>
            <a:br>
              <a:rPr lang="en-GB" sz="2600" dirty="0">
                <a:solidFill>
                  <a:schemeClr val="accent5">
                    <a:lumMod val="75000"/>
                  </a:schemeClr>
                </a:solidFill>
                <a:latin typeface="+mn-lt"/>
              </a:rPr>
            </a:br>
            <a:endParaRPr lang="en-GB" sz="2600" dirty="0">
              <a:solidFill>
                <a:schemeClr val="accent5">
                  <a:lumMod val="75000"/>
                </a:schemeClr>
              </a:solidFill>
              <a:latin typeface="+mn-lt"/>
            </a:endParaRPr>
          </a:p>
        </p:txBody>
      </p:sp>
      <p:sp>
        <p:nvSpPr>
          <p:cNvPr id="3" name="Text Placeholder 2"/>
          <p:cNvSpPr>
            <a:spLocks noGrp="1"/>
          </p:cNvSpPr>
          <p:nvPr>
            <p:ph type="body" sz="quarter" idx="10"/>
          </p:nvPr>
        </p:nvSpPr>
        <p:spPr>
          <a:xfrm>
            <a:off x="543946" y="1066799"/>
            <a:ext cx="8229600" cy="5033749"/>
          </a:xfrm>
        </p:spPr>
        <p:txBody>
          <a:bodyPr/>
          <a:lstStyle/>
          <a:p>
            <a:r>
              <a:rPr lang="en-GB" sz="1800" dirty="0" smtClean="0">
                <a:latin typeface="+mj-lt"/>
              </a:rPr>
              <a:t>Passage-based </a:t>
            </a:r>
            <a:r>
              <a:rPr lang="en-GB" sz="1800" dirty="0">
                <a:latin typeface="+mj-lt"/>
              </a:rPr>
              <a:t>question (no choice of passage</a:t>
            </a:r>
            <a:r>
              <a:rPr lang="en-GB" sz="1800" dirty="0" smtClean="0">
                <a:latin typeface="+mj-lt"/>
              </a:rPr>
              <a:t>):</a:t>
            </a:r>
          </a:p>
          <a:p>
            <a:endParaRPr lang="en-GB" sz="1800" dirty="0"/>
          </a:p>
          <a:p>
            <a:r>
              <a:rPr lang="en-GB" sz="1800" dirty="0" smtClean="0"/>
              <a:t>Read </a:t>
            </a:r>
            <a:r>
              <a:rPr lang="en-GB" sz="1800" dirty="0"/>
              <a:t>the passage from Othello, provided below, and respond to the following: </a:t>
            </a:r>
          </a:p>
          <a:p>
            <a:r>
              <a:rPr lang="en-GB" sz="1800" dirty="0"/>
              <a:t> </a:t>
            </a:r>
          </a:p>
          <a:p>
            <a:r>
              <a:rPr lang="en-GB" sz="1800" dirty="0"/>
              <a:t>How does Shakespeare </a:t>
            </a:r>
            <a:r>
              <a:rPr lang="en-GB" sz="1800" dirty="0" smtClean="0"/>
              <a:t>present </a:t>
            </a:r>
            <a:r>
              <a:rPr lang="en-GB" sz="1800" b="1" dirty="0" smtClean="0">
                <a:solidFill>
                  <a:srgbClr val="C8194B"/>
                </a:solidFill>
              </a:rPr>
              <a:t>(a) </a:t>
            </a:r>
            <a:r>
              <a:rPr lang="en-GB" sz="1800" dirty="0"/>
              <a:t>aspects of love in this passage?</a:t>
            </a:r>
          </a:p>
          <a:p>
            <a:r>
              <a:rPr lang="en-GB" sz="1800" dirty="0" smtClean="0"/>
              <a:t>Examine </a:t>
            </a:r>
            <a:r>
              <a:rPr lang="en-GB" sz="1800" b="1" dirty="0" smtClean="0">
                <a:solidFill>
                  <a:srgbClr val="C8194B"/>
                </a:solidFill>
              </a:rPr>
              <a:t>(b)</a:t>
            </a:r>
            <a:r>
              <a:rPr lang="en-GB" sz="1800" dirty="0" smtClean="0"/>
              <a:t> </a:t>
            </a:r>
            <a:r>
              <a:rPr lang="en-GB" sz="1800" dirty="0"/>
              <a:t>the view that, in this passage and elsewhere in the play, Desdemona is presented as ‘a </a:t>
            </a:r>
            <a:r>
              <a:rPr lang="en-GB" sz="1800" dirty="0" smtClean="0"/>
              <a:t>typically </a:t>
            </a:r>
            <a:r>
              <a:rPr lang="en-GB" sz="1800" b="1" dirty="0" smtClean="0">
                <a:solidFill>
                  <a:srgbClr val="C8194B"/>
                </a:solidFill>
              </a:rPr>
              <a:t>(c)</a:t>
            </a:r>
            <a:r>
              <a:rPr lang="en-GB" sz="1800" dirty="0" smtClean="0"/>
              <a:t> </a:t>
            </a:r>
            <a:r>
              <a:rPr lang="en-GB" sz="1800" dirty="0"/>
              <a:t>naïve young woman whose love is little more than </a:t>
            </a:r>
            <a:r>
              <a:rPr lang="en-GB" sz="1800" dirty="0" smtClean="0"/>
              <a:t>hero-worship </a:t>
            </a:r>
            <a:r>
              <a:rPr lang="en-GB" sz="1800" b="1" dirty="0" smtClean="0">
                <a:solidFill>
                  <a:srgbClr val="C8194B"/>
                </a:solidFill>
              </a:rPr>
              <a:t>(d)</a:t>
            </a:r>
            <a:r>
              <a:rPr lang="en-GB" sz="1800" dirty="0" smtClean="0"/>
              <a:t>.’ </a:t>
            </a:r>
          </a:p>
          <a:p>
            <a:endParaRPr lang="en-GB" sz="1800" dirty="0"/>
          </a:p>
          <a:p>
            <a:endParaRPr lang="en-GB" sz="1800" dirty="0" smtClean="0"/>
          </a:p>
          <a:p>
            <a:r>
              <a:rPr lang="en-GB" sz="1800" b="1" dirty="0" smtClean="0">
                <a:solidFill>
                  <a:srgbClr val="C8194B"/>
                </a:solidFill>
              </a:rPr>
              <a:t>(a) </a:t>
            </a:r>
            <a:r>
              <a:rPr lang="en-GB" sz="1800" dirty="0" smtClean="0">
                <a:solidFill>
                  <a:srgbClr val="C8194B"/>
                </a:solidFill>
              </a:rPr>
              <a:t>	</a:t>
            </a:r>
            <a:r>
              <a:rPr lang="en-GB" sz="1800" dirty="0" smtClean="0"/>
              <a:t>The </a:t>
            </a:r>
            <a:r>
              <a:rPr lang="en-GB" sz="1800" dirty="0"/>
              <a:t>words ‘how does Shakespeare present’ signal an invitation to students </a:t>
            </a:r>
            <a:r>
              <a:rPr lang="en-GB" sz="1800" dirty="0" smtClean="0"/>
              <a:t>	to </a:t>
            </a:r>
            <a:r>
              <a:rPr lang="en-GB" sz="1800" dirty="0"/>
              <a:t>write about Shakespeare’s dramatic methods (AO2</a:t>
            </a:r>
            <a:r>
              <a:rPr lang="en-GB" sz="1800" dirty="0" smtClean="0"/>
              <a:t>).</a:t>
            </a:r>
          </a:p>
          <a:p>
            <a:r>
              <a:rPr lang="en-GB" sz="1800" b="1" dirty="0" smtClean="0">
                <a:solidFill>
                  <a:srgbClr val="C8194B"/>
                </a:solidFill>
              </a:rPr>
              <a:t>(b)	</a:t>
            </a:r>
            <a:r>
              <a:rPr lang="en-GB" sz="1800" dirty="0" smtClean="0"/>
              <a:t>As </a:t>
            </a:r>
            <a:r>
              <a:rPr lang="en-GB" sz="1800" dirty="0"/>
              <a:t>students examine the view, they will be organising their writing and </a:t>
            </a:r>
            <a:r>
              <a:rPr lang="en-GB" sz="1800" dirty="0" smtClean="0"/>
              <a:t>	expressing </a:t>
            </a:r>
            <a:r>
              <a:rPr lang="en-GB" sz="1800" dirty="0"/>
              <a:t>their ideas using appropriate terminology (AO1</a:t>
            </a:r>
            <a:r>
              <a:rPr lang="en-GB" sz="1800" dirty="0" smtClean="0"/>
              <a:t>).</a:t>
            </a:r>
          </a:p>
          <a:p>
            <a:r>
              <a:rPr lang="en-GB" sz="1800" b="1" dirty="0" smtClean="0">
                <a:solidFill>
                  <a:srgbClr val="C8194B"/>
                </a:solidFill>
              </a:rPr>
              <a:t>(c) 	</a:t>
            </a:r>
            <a:r>
              <a:rPr lang="en-GB" sz="1800" dirty="0"/>
              <a:t>In engaging in the debate about the notion of ‘typicality</a:t>
            </a:r>
            <a:r>
              <a:rPr lang="en-GB" sz="1800" dirty="0" smtClean="0"/>
              <a:t>’, </a:t>
            </a:r>
            <a:r>
              <a:rPr lang="en-GB" sz="1800" dirty="0"/>
              <a:t>students will be </a:t>
            </a:r>
            <a:r>
              <a:rPr lang="en-GB" sz="1800" dirty="0" smtClean="0"/>
              <a:t>	addressing </a:t>
            </a:r>
            <a:r>
              <a:rPr lang="en-GB" sz="1800" dirty="0"/>
              <a:t>AO5.</a:t>
            </a:r>
          </a:p>
          <a:p>
            <a:endParaRPr lang="en-GB" sz="1800" b="1" dirty="0">
              <a:solidFill>
                <a:srgbClr val="C8194B"/>
              </a:solidFill>
            </a:endParaRPr>
          </a:p>
          <a:p>
            <a:endParaRPr lang="en-GB" sz="1800" b="1" dirty="0">
              <a:solidFill>
                <a:srgbClr val="C8194B"/>
              </a:solidFill>
            </a:endParaRPr>
          </a:p>
          <a:p>
            <a:endParaRPr lang="en-GB" sz="1800" dirty="0"/>
          </a:p>
          <a:p>
            <a:endParaRPr lang="en-GB" sz="1800" dirty="0" smtClean="0">
              <a:solidFill>
                <a:srgbClr val="FF0000"/>
              </a:solidFill>
            </a:endParaRPr>
          </a:p>
          <a:p>
            <a:endParaRPr lang="en-GB" sz="1800" dirty="0" smtClean="0"/>
          </a:p>
        </p:txBody>
      </p:sp>
      <p:sp>
        <p:nvSpPr>
          <p:cNvPr id="5"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t>Slide </a:t>
            </a:r>
            <a:r>
              <a:rPr lang="en-US" sz="800" dirty="0" smtClean="0"/>
              <a:t>25</a:t>
            </a:r>
            <a:endParaRPr lang="en-US" sz="800" dirty="0"/>
          </a:p>
        </p:txBody>
      </p:sp>
      <p:sp>
        <p:nvSpPr>
          <p:cNvPr id="6" name="Footer Placeholder 3"/>
          <p:cNvSpPr txBox="1">
            <a:spLocks/>
          </p:cNvSpPr>
          <p:nvPr/>
        </p:nvSpPr>
        <p:spPr>
          <a:xfrm>
            <a:off x="2088580" y="6413739"/>
            <a:ext cx="2678112" cy="2413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t>Copyright © AQA and its licensors. All rights reserved.</a:t>
            </a:r>
            <a:endParaRPr lang="en-US" sz="800" dirty="0"/>
          </a:p>
        </p:txBody>
      </p:sp>
    </p:spTree>
    <p:extLst>
      <p:ext uri="{BB962C8B-B14F-4D97-AF65-F5344CB8AC3E}">
        <p14:creationId xmlns:p14="http://schemas.microsoft.com/office/powerpoint/2010/main" val="21460533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178" y="232012"/>
            <a:ext cx="8229600" cy="762583"/>
          </a:xfrm>
        </p:spPr>
        <p:txBody>
          <a:bodyPr>
            <a:noAutofit/>
          </a:bodyPr>
          <a:lstStyle/>
          <a:p>
            <a:r>
              <a:rPr lang="en-GB" sz="3200" dirty="0" smtClean="0">
                <a:solidFill>
                  <a:srgbClr val="412878"/>
                </a:solidFill>
                <a:latin typeface="AQA Chevin Pro Light" panose="020F0303030000060003" pitchFamily="34" charset="0"/>
              </a:rPr>
              <a:t>Example question for AS: Paper 1 </a:t>
            </a:r>
            <a:r>
              <a:rPr lang="en-GB" sz="3200" dirty="0">
                <a:solidFill>
                  <a:srgbClr val="412878"/>
                </a:solidFill>
                <a:latin typeface="AQA Chevin Pro Light" pitchFamily="34" charset="0"/>
              </a:rPr>
              <a:t>Section </a:t>
            </a:r>
            <a:r>
              <a:rPr lang="en-GB" sz="3200" dirty="0" smtClean="0">
                <a:solidFill>
                  <a:srgbClr val="412878"/>
                </a:solidFill>
                <a:latin typeface="AQA Chevin Pro Light" pitchFamily="34" charset="0"/>
              </a:rPr>
              <a:t>A: </a:t>
            </a:r>
            <a:br>
              <a:rPr lang="en-GB" sz="3200" dirty="0" smtClean="0">
                <a:solidFill>
                  <a:srgbClr val="412878"/>
                </a:solidFill>
                <a:latin typeface="AQA Chevin Pro Light" pitchFamily="34" charset="0"/>
              </a:rPr>
            </a:br>
            <a:r>
              <a:rPr lang="en-GB" sz="3200" dirty="0" smtClean="0">
                <a:solidFill>
                  <a:srgbClr val="412878"/>
                </a:solidFill>
                <a:latin typeface="AQA Chevin Pro Light" pitchFamily="34" charset="0"/>
              </a:rPr>
              <a:t> </a:t>
            </a:r>
            <a:r>
              <a:rPr lang="en-GB" sz="3200" dirty="0">
                <a:solidFill>
                  <a:schemeClr val="accent5">
                    <a:lumMod val="75000"/>
                  </a:schemeClr>
                </a:solidFill>
                <a:latin typeface="AQA Chevin Pro Light" panose="020F0303030000060003" pitchFamily="34" charset="0"/>
              </a:rPr>
              <a:t/>
            </a:r>
            <a:br>
              <a:rPr lang="en-GB" sz="3200" dirty="0">
                <a:solidFill>
                  <a:schemeClr val="accent5">
                    <a:lumMod val="75000"/>
                  </a:schemeClr>
                </a:solidFill>
                <a:latin typeface="AQA Chevin Pro Light" panose="020F0303030000060003" pitchFamily="34" charset="0"/>
              </a:rPr>
            </a:br>
            <a:endParaRPr lang="en-GB" sz="3200" dirty="0">
              <a:solidFill>
                <a:schemeClr val="accent5">
                  <a:lumMod val="75000"/>
                </a:schemeClr>
              </a:solidFill>
              <a:latin typeface="AQA Chevin Pro Light" panose="020F0303030000060003" pitchFamily="34" charset="0"/>
            </a:endParaRPr>
          </a:p>
        </p:txBody>
      </p:sp>
      <p:sp>
        <p:nvSpPr>
          <p:cNvPr id="3" name="Text Placeholder 2"/>
          <p:cNvSpPr>
            <a:spLocks noGrp="1"/>
          </p:cNvSpPr>
          <p:nvPr>
            <p:ph type="body" sz="quarter" idx="10"/>
          </p:nvPr>
        </p:nvSpPr>
        <p:spPr>
          <a:xfrm>
            <a:off x="543946" y="1066799"/>
            <a:ext cx="8229600" cy="5033749"/>
          </a:xfrm>
        </p:spPr>
        <p:txBody>
          <a:bodyPr/>
          <a:lstStyle/>
          <a:p>
            <a:r>
              <a:rPr lang="en-GB" sz="1800" dirty="0" smtClean="0">
                <a:latin typeface="+mj-lt"/>
              </a:rPr>
              <a:t>Passage-based </a:t>
            </a:r>
            <a:r>
              <a:rPr lang="en-GB" sz="1800" dirty="0">
                <a:latin typeface="+mj-lt"/>
              </a:rPr>
              <a:t>question (no choice of passage</a:t>
            </a:r>
            <a:r>
              <a:rPr lang="en-GB" sz="1800" dirty="0" smtClean="0">
                <a:latin typeface="+mj-lt"/>
              </a:rPr>
              <a:t>):</a:t>
            </a:r>
          </a:p>
          <a:p>
            <a:endParaRPr lang="en-GB" sz="1800" dirty="0"/>
          </a:p>
          <a:p>
            <a:r>
              <a:rPr lang="en-GB" sz="1800" dirty="0" smtClean="0"/>
              <a:t>Read </a:t>
            </a:r>
            <a:r>
              <a:rPr lang="en-GB" sz="1800" dirty="0"/>
              <a:t>the passage from Othello, provided below, and respond to the following: </a:t>
            </a:r>
          </a:p>
          <a:p>
            <a:r>
              <a:rPr lang="en-GB" sz="1800" dirty="0"/>
              <a:t> </a:t>
            </a:r>
          </a:p>
          <a:p>
            <a:r>
              <a:rPr lang="en-GB" sz="1800" dirty="0"/>
              <a:t>How does Shakespeare </a:t>
            </a:r>
            <a:r>
              <a:rPr lang="en-GB" sz="1800" dirty="0" smtClean="0"/>
              <a:t>present </a:t>
            </a:r>
            <a:r>
              <a:rPr lang="en-GB" sz="1800" b="1" dirty="0" smtClean="0">
                <a:solidFill>
                  <a:srgbClr val="C8194B"/>
                </a:solidFill>
              </a:rPr>
              <a:t>(a) </a:t>
            </a:r>
            <a:r>
              <a:rPr lang="en-GB" sz="1800" dirty="0"/>
              <a:t>aspects of love in this passage?</a:t>
            </a:r>
          </a:p>
          <a:p>
            <a:r>
              <a:rPr lang="en-GB" sz="1800" dirty="0" smtClean="0"/>
              <a:t>Examine </a:t>
            </a:r>
            <a:r>
              <a:rPr lang="en-GB" sz="1800" b="1" dirty="0" smtClean="0">
                <a:solidFill>
                  <a:srgbClr val="C8194B"/>
                </a:solidFill>
              </a:rPr>
              <a:t>(b)</a:t>
            </a:r>
            <a:r>
              <a:rPr lang="en-GB" sz="1800" dirty="0" smtClean="0"/>
              <a:t> </a:t>
            </a:r>
            <a:r>
              <a:rPr lang="en-GB" sz="1800" dirty="0"/>
              <a:t>the view that, in this passage and elsewhere in the play, Desdemona is presented as ‘a </a:t>
            </a:r>
            <a:r>
              <a:rPr lang="en-GB" sz="1800" dirty="0" smtClean="0"/>
              <a:t>typically </a:t>
            </a:r>
            <a:r>
              <a:rPr lang="en-GB" sz="1800" b="1" dirty="0" smtClean="0">
                <a:solidFill>
                  <a:srgbClr val="C8194B"/>
                </a:solidFill>
              </a:rPr>
              <a:t>(c)</a:t>
            </a:r>
            <a:r>
              <a:rPr lang="en-GB" sz="1800" dirty="0" smtClean="0"/>
              <a:t> </a:t>
            </a:r>
            <a:r>
              <a:rPr lang="en-GB" sz="1800" dirty="0"/>
              <a:t>naïve young woman whose love is little more than </a:t>
            </a:r>
            <a:r>
              <a:rPr lang="en-GB" sz="1800" dirty="0" smtClean="0"/>
              <a:t>hero-worship </a:t>
            </a:r>
            <a:r>
              <a:rPr lang="en-GB" sz="1800" b="1" dirty="0" smtClean="0">
                <a:solidFill>
                  <a:srgbClr val="C8194B"/>
                </a:solidFill>
              </a:rPr>
              <a:t>(d)</a:t>
            </a:r>
            <a:r>
              <a:rPr lang="en-GB" sz="1800" dirty="0" smtClean="0"/>
              <a:t>.’ </a:t>
            </a:r>
          </a:p>
          <a:p>
            <a:endParaRPr lang="en-GB" sz="1800" dirty="0"/>
          </a:p>
          <a:p>
            <a:endParaRPr lang="en-GB" sz="1800" dirty="0" smtClean="0"/>
          </a:p>
          <a:p>
            <a:r>
              <a:rPr lang="en-GB" sz="1800" b="1" dirty="0" smtClean="0">
                <a:solidFill>
                  <a:srgbClr val="C8194B"/>
                </a:solidFill>
              </a:rPr>
              <a:t>(d) </a:t>
            </a:r>
            <a:r>
              <a:rPr lang="en-GB" sz="1800" dirty="0" smtClean="0">
                <a:solidFill>
                  <a:srgbClr val="C8194B"/>
                </a:solidFill>
              </a:rPr>
              <a:t>	</a:t>
            </a:r>
            <a:r>
              <a:rPr lang="en-GB" sz="1800" dirty="0" smtClean="0"/>
              <a:t>In </a:t>
            </a:r>
            <a:r>
              <a:rPr lang="en-GB" sz="1800" dirty="0"/>
              <a:t>exploring Othello and Desdemona’s marriage, students will be engaging </a:t>
            </a:r>
            <a:r>
              <a:rPr lang="en-GB" sz="1800" dirty="0" smtClean="0"/>
              <a:t>	with </a:t>
            </a:r>
            <a:r>
              <a:rPr lang="en-GB" sz="1800" dirty="0"/>
              <a:t>contexts of gender, power and society along with contexts of </a:t>
            </a:r>
            <a:r>
              <a:rPr lang="en-GB" sz="1800" dirty="0" smtClean="0"/>
              <a:t>	production </a:t>
            </a:r>
            <a:r>
              <a:rPr lang="en-GB" sz="1800" dirty="0"/>
              <a:t>and reception (AO3). </a:t>
            </a:r>
            <a:endParaRPr lang="en-GB" sz="1800" dirty="0" smtClean="0"/>
          </a:p>
          <a:p>
            <a:r>
              <a:rPr lang="en-GB" sz="1800" dirty="0" smtClean="0"/>
              <a:t>	</a:t>
            </a:r>
            <a:r>
              <a:rPr lang="en-GB" sz="1800" dirty="0"/>
              <a:t>As students are discussing the notion of ‘typicality’, they will be connecting </a:t>
            </a:r>
            <a:r>
              <a:rPr lang="en-GB" sz="1800" dirty="0" smtClean="0"/>
              <a:t>	with </a:t>
            </a:r>
            <a:r>
              <a:rPr lang="en-GB" sz="1800" dirty="0"/>
              <a:t>one of the central issues of Love through the ages and so with the </a:t>
            </a:r>
            <a:r>
              <a:rPr lang="en-GB" sz="1800" dirty="0" smtClean="0"/>
              <a:t>	representation </a:t>
            </a:r>
            <a:r>
              <a:rPr lang="en-GB" sz="1800" dirty="0"/>
              <a:t>of marriage in other texts (AO4).</a:t>
            </a:r>
          </a:p>
          <a:p>
            <a:endParaRPr lang="en-GB" sz="1800" dirty="0"/>
          </a:p>
          <a:p>
            <a:r>
              <a:rPr lang="en-GB" sz="1800" dirty="0" smtClean="0"/>
              <a:t> </a:t>
            </a:r>
            <a:endParaRPr lang="en-GB" sz="1800" b="1" dirty="0">
              <a:solidFill>
                <a:srgbClr val="C8194B"/>
              </a:solidFill>
            </a:endParaRPr>
          </a:p>
          <a:p>
            <a:endParaRPr lang="en-GB" sz="1800" b="1" dirty="0">
              <a:solidFill>
                <a:srgbClr val="C8194B"/>
              </a:solidFill>
            </a:endParaRPr>
          </a:p>
          <a:p>
            <a:endParaRPr lang="en-GB" sz="1800" dirty="0"/>
          </a:p>
          <a:p>
            <a:endParaRPr lang="en-GB" sz="1800" dirty="0" smtClean="0">
              <a:solidFill>
                <a:srgbClr val="FF0000"/>
              </a:solidFill>
            </a:endParaRPr>
          </a:p>
          <a:p>
            <a:endParaRPr lang="en-GB" sz="1800" dirty="0" smtClean="0"/>
          </a:p>
        </p:txBody>
      </p:sp>
      <p:sp>
        <p:nvSpPr>
          <p:cNvPr id="5"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t>Slide </a:t>
            </a:r>
            <a:r>
              <a:rPr lang="en-US" sz="800" dirty="0" smtClean="0"/>
              <a:t>26</a:t>
            </a:r>
            <a:endParaRPr lang="en-US" sz="800" dirty="0"/>
          </a:p>
        </p:txBody>
      </p:sp>
      <p:sp>
        <p:nvSpPr>
          <p:cNvPr id="6" name="Footer Placeholder 3"/>
          <p:cNvSpPr txBox="1">
            <a:spLocks/>
          </p:cNvSpPr>
          <p:nvPr/>
        </p:nvSpPr>
        <p:spPr>
          <a:xfrm>
            <a:off x="2088580" y="6413739"/>
            <a:ext cx="2678112" cy="2413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t>Copyright © AQA and its licensors. All rights reserved.</a:t>
            </a:r>
            <a:endParaRPr lang="en-US" sz="800" dirty="0"/>
          </a:p>
        </p:txBody>
      </p:sp>
    </p:spTree>
    <p:extLst>
      <p:ext uri="{BB962C8B-B14F-4D97-AF65-F5344CB8AC3E}">
        <p14:creationId xmlns:p14="http://schemas.microsoft.com/office/powerpoint/2010/main" val="15177773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Example question </a:t>
            </a:r>
            <a:r>
              <a:rPr lang="en-GB" sz="3200" dirty="0" smtClean="0">
                <a:solidFill>
                  <a:srgbClr val="412878"/>
                </a:solidFill>
              </a:rPr>
              <a:t>for AS </a:t>
            </a:r>
            <a:r>
              <a:rPr lang="en-GB" sz="3200" dirty="0" smtClean="0"/>
              <a:t>Paper 1 Section B </a:t>
            </a:r>
            <a:endParaRPr lang="en-GB" sz="3200" dirty="0"/>
          </a:p>
        </p:txBody>
      </p:sp>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5" name="Content Placeholder 4"/>
          <p:cNvSpPr>
            <a:spLocks noGrp="1"/>
          </p:cNvSpPr>
          <p:nvPr>
            <p:ph idx="1"/>
          </p:nvPr>
        </p:nvSpPr>
        <p:spPr/>
        <p:txBody>
          <a:bodyPr/>
          <a:lstStyle/>
          <a:p>
            <a:pPr marL="0" indent="0">
              <a:buNone/>
            </a:pPr>
            <a:r>
              <a:rPr lang="en-GB" dirty="0" smtClean="0"/>
              <a:t>AQA Anthology of love poetry through the ages pre-1900:</a:t>
            </a:r>
          </a:p>
          <a:p>
            <a:pPr marL="0" indent="0">
              <a:buNone/>
            </a:pPr>
            <a:endParaRPr lang="en-GB" b="1" dirty="0"/>
          </a:p>
          <a:p>
            <a:pPr marL="0" indent="0">
              <a:buNone/>
            </a:pPr>
            <a:r>
              <a:rPr lang="en-GB" dirty="0" smtClean="0"/>
              <a:t>Examine the view that Richard Lovelace presents the speaker in this poem as having a selfish attitude to love.</a:t>
            </a:r>
          </a:p>
          <a:p>
            <a:pPr marL="0" indent="0">
              <a:buNone/>
            </a:pPr>
            <a:endParaRPr lang="en-GB" b="1" dirty="0"/>
          </a:p>
          <a:p>
            <a:pPr marL="0" indent="0">
              <a:buNone/>
            </a:pPr>
            <a:endParaRPr lang="en-GB" b="1" dirty="0" smtClean="0"/>
          </a:p>
          <a:p>
            <a:pPr marL="0" indent="0">
              <a:buNone/>
            </a:pPr>
            <a:r>
              <a:rPr lang="en-GB" dirty="0" smtClean="0"/>
              <a:t>AQA Anthology of love poetry through the ages post-1900:</a:t>
            </a:r>
          </a:p>
          <a:p>
            <a:pPr marL="0" indent="0">
              <a:buNone/>
            </a:pPr>
            <a:endParaRPr lang="en-GB" b="1" dirty="0"/>
          </a:p>
          <a:p>
            <a:pPr marL="0" indent="0">
              <a:buNone/>
            </a:pPr>
            <a:r>
              <a:rPr lang="en-GB" dirty="0" smtClean="0"/>
              <a:t>Examine the view that Elizabeth Jennings presents the married couple in this poem as having entirely lost their love for each other.</a:t>
            </a:r>
            <a:endParaRPr lang="en-GB" b="1" dirty="0"/>
          </a:p>
        </p:txBody>
      </p:sp>
      <p:sp>
        <p:nvSpPr>
          <p:cNvPr id="6"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solidFill>
                  <a:schemeClr val="bg1"/>
                </a:solidFill>
              </a:rPr>
              <a:t>Slide </a:t>
            </a:r>
            <a:r>
              <a:rPr lang="en-US" sz="800" dirty="0" smtClean="0">
                <a:solidFill>
                  <a:schemeClr val="bg1"/>
                </a:solidFill>
              </a:rPr>
              <a:t>27</a:t>
            </a:r>
            <a:endParaRPr lang="en-US" sz="800" dirty="0">
              <a:solidFill>
                <a:schemeClr val="bg1"/>
              </a:solidFill>
            </a:endParaRPr>
          </a:p>
        </p:txBody>
      </p:sp>
    </p:spTree>
    <p:extLst>
      <p:ext uri="{BB962C8B-B14F-4D97-AF65-F5344CB8AC3E}">
        <p14:creationId xmlns:p14="http://schemas.microsoft.com/office/powerpoint/2010/main" val="28884633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6890"/>
            <a:ext cx="8229600" cy="473015"/>
          </a:xfrm>
        </p:spPr>
        <p:txBody>
          <a:bodyPr>
            <a:normAutofit/>
          </a:bodyPr>
          <a:lstStyle/>
          <a:p>
            <a:r>
              <a:rPr lang="en-GB" sz="3200" dirty="0" smtClean="0">
                <a:solidFill>
                  <a:schemeClr val="tx2"/>
                </a:solidFill>
                <a:latin typeface="AQA Chevin Pro Light" panose="020F0303030000060003" pitchFamily="34" charset="0"/>
              </a:rPr>
              <a:t>AS: structure of Paper 2 </a:t>
            </a:r>
            <a:r>
              <a:rPr lang="en-GB" sz="3200" dirty="0">
                <a:solidFill>
                  <a:schemeClr val="tx2"/>
                </a:solidFill>
              </a:rPr>
              <a:t>–</a:t>
            </a:r>
            <a:r>
              <a:rPr lang="en-GB" sz="3200" dirty="0" smtClean="0">
                <a:solidFill>
                  <a:schemeClr val="tx2"/>
                </a:solidFill>
                <a:latin typeface="AQA Chevin Pro Light" panose="020F0303030000060003" pitchFamily="34" charset="0"/>
              </a:rPr>
              <a:t> prose</a:t>
            </a:r>
            <a:endParaRPr lang="en-GB" sz="3200" dirty="0">
              <a:solidFill>
                <a:schemeClr val="tx2"/>
              </a:solidFill>
              <a:latin typeface="AQA Chevin Pro Light" panose="020F0303030000060003" pitchFamily="34" charset="0"/>
            </a:endParaRPr>
          </a:p>
        </p:txBody>
      </p:sp>
      <p:sp>
        <p:nvSpPr>
          <p:cNvPr id="4" name="Text Placeholder 6"/>
          <p:cNvSpPr txBox="1">
            <a:spLocks/>
          </p:cNvSpPr>
          <p:nvPr/>
        </p:nvSpPr>
        <p:spPr>
          <a:xfrm>
            <a:off x="448579" y="1447654"/>
            <a:ext cx="8585354" cy="4104456"/>
          </a:xfrm>
          <a:prstGeom prst="rect">
            <a:avLst/>
          </a:prstGeom>
        </p:spPr>
        <p:txBody>
          <a:bodyPr vert="horz"/>
          <a:lstStyle>
            <a:lvl1pPr marL="177800" marR="0" indent="-177800" algn="l" defTabSz="457200" rtl="0" eaLnBrk="1" fontAlgn="auto" latinLnBrk="0" hangingPunct="1">
              <a:lnSpc>
                <a:spcPct val="100000"/>
              </a:lnSpc>
              <a:spcBef>
                <a:spcPct val="0"/>
              </a:spcBef>
              <a:spcAft>
                <a:spcPts val="0"/>
              </a:spcAft>
              <a:buClr>
                <a:srgbClr val="008FAD"/>
              </a:buClr>
              <a:buSzTx/>
              <a:buFont typeface="Arial"/>
              <a:buChar char="•"/>
              <a:tabLst/>
              <a:defRPr sz="2000">
                <a:latin typeface="Arial" pitchFamily="34" charset="0"/>
                <a:cs typeface="Arial" pitchFamily="34" charset="0"/>
              </a:defRPr>
            </a:lvl1pPr>
            <a:lvl2pPr>
              <a:buClr>
                <a:srgbClr val="008FAD"/>
              </a:buClr>
              <a:buFont typeface="Arial"/>
              <a:buChar char="•"/>
              <a:defRPr sz="2000">
                <a:latin typeface="Arial" pitchFamily="34" charset="0"/>
                <a:cs typeface="Arial" pitchFamily="34" charset="0"/>
              </a:defRPr>
            </a:lvl2pPr>
            <a:lvl3pPr>
              <a:buClr>
                <a:srgbClr val="008FAD"/>
              </a:buClr>
              <a:buFont typeface="Arial"/>
              <a:buChar char="•"/>
              <a:defRPr sz="2000">
                <a:latin typeface="Arial" pitchFamily="34" charset="0"/>
                <a:cs typeface="Arial" pitchFamily="34" charset="0"/>
              </a:defRPr>
            </a:lvl3pPr>
            <a:lvl4pPr>
              <a:buClr>
                <a:srgbClr val="008FAD"/>
              </a:buClr>
              <a:buFont typeface="Arial"/>
              <a:buChar char="•"/>
              <a:defRPr sz="2000">
                <a:latin typeface="Arial" pitchFamily="34" charset="0"/>
                <a:cs typeface="Arial" pitchFamily="34" charset="0"/>
              </a:defRPr>
            </a:lvl4pPr>
          </a:lstStyle>
          <a:p>
            <a:pPr marL="355600" indent="-355600">
              <a:buClr>
                <a:schemeClr val="tx1"/>
              </a:buClr>
              <a:buFont typeface="Arial" charset="0"/>
              <a:buChar char="•"/>
            </a:pPr>
            <a:r>
              <a:rPr lang="en-GB" sz="1800" dirty="0" smtClean="0">
                <a:cs typeface="Arial" charset="0"/>
              </a:rPr>
              <a:t>1 hour 30 minutes</a:t>
            </a:r>
          </a:p>
          <a:p>
            <a:pPr marL="355600" indent="-355600">
              <a:buClr>
                <a:schemeClr val="tx1"/>
              </a:buClr>
              <a:buFont typeface="Arial" charset="0"/>
              <a:buChar char="•"/>
            </a:pPr>
            <a:endParaRPr lang="en-GB" sz="1800" dirty="0">
              <a:cs typeface="Arial" charset="0"/>
            </a:endParaRPr>
          </a:p>
          <a:p>
            <a:pPr marL="355600" indent="-355600">
              <a:buClr>
                <a:schemeClr val="tx1"/>
              </a:buClr>
              <a:buFont typeface="Arial" charset="0"/>
              <a:buChar char="•"/>
            </a:pPr>
            <a:r>
              <a:rPr lang="en-GB" sz="1800" dirty="0" smtClean="0">
                <a:cs typeface="Arial" charset="0"/>
              </a:rPr>
              <a:t>50 marks</a:t>
            </a:r>
          </a:p>
          <a:p>
            <a:pPr marL="0" indent="0">
              <a:buNone/>
            </a:pPr>
            <a:endParaRPr lang="en-GB" sz="1800" dirty="0">
              <a:cs typeface="Arial" charset="0"/>
            </a:endParaRPr>
          </a:p>
          <a:p>
            <a:pPr marL="355600" indent="-355600">
              <a:buClr>
                <a:schemeClr val="tx1"/>
              </a:buClr>
              <a:buFont typeface="Arial" charset="0"/>
              <a:buChar char="•"/>
            </a:pPr>
            <a:r>
              <a:rPr lang="en-GB" sz="1800" dirty="0" smtClean="0">
                <a:cs typeface="Arial" charset="0"/>
              </a:rPr>
              <a:t>50% of total marks</a:t>
            </a:r>
          </a:p>
          <a:p>
            <a:pPr marL="0" indent="0">
              <a:buClr>
                <a:schemeClr val="tx1"/>
              </a:buClr>
              <a:buNone/>
            </a:pPr>
            <a:endParaRPr lang="en-GB" sz="1800" dirty="0">
              <a:cs typeface="Arial" charset="0"/>
            </a:endParaRPr>
          </a:p>
          <a:p>
            <a:pPr marL="355600" indent="-355600">
              <a:buClr>
                <a:schemeClr val="tx1"/>
              </a:buClr>
              <a:buFont typeface="Arial" charset="0"/>
              <a:buChar char="•"/>
            </a:pPr>
            <a:r>
              <a:rPr lang="en-GB" sz="1800" dirty="0" smtClean="0">
                <a:cs typeface="Arial" charset="0"/>
              </a:rPr>
              <a:t>open book</a:t>
            </a:r>
            <a:endParaRPr lang="en-GB" sz="1800" dirty="0">
              <a:cs typeface="Arial" charset="0"/>
            </a:endParaRPr>
          </a:p>
          <a:p>
            <a:pPr marL="355600" indent="-355600">
              <a:buFont typeface="Arial" charset="0"/>
              <a:buChar char="•"/>
            </a:pPr>
            <a:endParaRPr lang="en-GB" sz="1800" dirty="0">
              <a:cs typeface="Arial" charset="0"/>
            </a:endParaRPr>
          </a:p>
          <a:p>
            <a:pPr marL="355600" indent="-355600">
              <a:buClr>
                <a:schemeClr val="tx1"/>
              </a:buClr>
              <a:buFont typeface="Arial" charset="0"/>
              <a:buChar char="•"/>
            </a:pPr>
            <a:r>
              <a:rPr lang="en-GB" sz="1800" dirty="0" smtClean="0">
                <a:cs typeface="Arial" charset="0"/>
              </a:rPr>
              <a:t>2 sections:</a:t>
            </a:r>
          </a:p>
          <a:p>
            <a:pPr marL="0" indent="0">
              <a:buClr>
                <a:schemeClr val="tx1"/>
              </a:buClr>
              <a:buNone/>
            </a:pPr>
            <a:endParaRPr lang="en-GB" sz="1800" dirty="0" smtClean="0">
              <a:cs typeface="Arial" charset="0"/>
            </a:endParaRPr>
          </a:p>
          <a:p>
            <a:pPr marL="565150" lvl="1" indent="-285750">
              <a:buClr>
                <a:schemeClr val="tx1"/>
              </a:buClr>
            </a:pPr>
            <a:r>
              <a:rPr lang="en-GB" sz="1800" dirty="0" smtClean="0">
                <a:cs typeface="Arial" charset="0"/>
              </a:rPr>
              <a:t>Section A – one compulsory question on an unseen prose extract (25 marks)</a:t>
            </a:r>
          </a:p>
          <a:p>
            <a:pPr marL="565150" lvl="1" indent="-285750">
              <a:buClr>
                <a:schemeClr val="tx1"/>
              </a:buClr>
            </a:pPr>
            <a:r>
              <a:rPr lang="en-GB" sz="1800" dirty="0" smtClean="0">
                <a:cs typeface="Arial" charset="0"/>
              </a:rPr>
              <a:t>Section B – one question from a choice of two comparative questions on </a:t>
            </a:r>
            <a:r>
              <a:rPr lang="en-GB" sz="1800" dirty="0">
                <a:cs typeface="Arial" charset="0"/>
              </a:rPr>
              <a:t> </a:t>
            </a:r>
            <a:r>
              <a:rPr lang="en-GB" sz="1800" dirty="0" smtClean="0">
                <a:cs typeface="Arial" charset="0"/>
              </a:rPr>
              <a:t>  </a:t>
            </a:r>
          </a:p>
          <a:p>
            <a:pPr marL="279400" lvl="1">
              <a:buClr>
                <a:schemeClr val="tx1"/>
              </a:buClr>
              <a:buNone/>
            </a:pPr>
            <a:r>
              <a:rPr lang="en-GB" sz="1800" dirty="0" smtClean="0">
                <a:cs typeface="Arial" charset="0"/>
              </a:rPr>
              <a:t>    two prose texts (25 marks</a:t>
            </a:r>
            <a:r>
              <a:rPr lang="en-GB" sz="1600" dirty="0" smtClean="0">
                <a:cs typeface="Arial" charset="0"/>
              </a:rPr>
              <a:t>).</a:t>
            </a:r>
          </a:p>
          <a:p>
            <a:pPr marL="279400" lvl="1">
              <a:buClr>
                <a:schemeClr val="tx1"/>
              </a:buClr>
              <a:buNone/>
            </a:pPr>
            <a:endParaRPr lang="en-GB" sz="1600" dirty="0">
              <a:cs typeface="Arial" charset="0"/>
            </a:endParaRPr>
          </a:p>
          <a:p>
            <a:pPr marL="0" indent="0">
              <a:buNone/>
            </a:pPr>
            <a:endParaRPr lang="en-GB" sz="1800" dirty="0">
              <a:cs typeface="Arial" charset="0"/>
            </a:endParaRPr>
          </a:p>
          <a:p>
            <a:pPr marL="0" indent="0">
              <a:buNone/>
            </a:pPr>
            <a:endParaRPr lang="en-GB" sz="1800" dirty="0">
              <a:cs typeface="Arial" charset="0"/>
            </a:endParaRPr>
          </a:p>
          <a:p>
            <a:pPr marL="355600" indent="-355600">
              <a:buFont typeface="Arial" charset="0"/>
              <a:buChar char="•"/>
            </a:pPr>
            <a:endParaRPr lang="en-GB" sz="1800" dirty="0">
              <a:cs typeface="Arial" charset="0"/>
            </a:endParaRPr>
          </a:p>
          <a:p>
            <a:pPr marL="355600" indent="-355600">
              <a:buNone/>
            </a:pPr>
            <a:endParaRPr lang="en-US" dirty="0" smtClean="0"/>
          </a:p>
        </p:txBody>
      </p:sp>
      <p:sp>
        <p:nvSpPr>
          <p:cNvPr id="6" name="Date Placeholder 7"/>
          <p:cNvSpPr txBox="1">
            <a:spLocks/>
          </p:cNvSpPr>
          <p:nvPr/>
        </p:nvSpPr>
        <p:spPr>
          <a:xfrm>
            <a:off x="448574" y="641374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t>Slide </a:t>
            </a:r>
            <a:r>
              <a:rPr lang="en-US" sz="800" dirty="0" smtClean="0"/>
              <a:t>28</a:t>
            </a:r>
            <a:endParaRPr lang="en-US" sz="800" dirty="0"/>
          </a:p>
        </p:txBody>
      </p:sp>
      <p:sp>
        <p:nvSpPr>
          <p:cNvPr id="7" name="Footer Placeholder 3"/>
          <p:cNvSpPr txBox="1">
            <a:spLocks/>
          </p:cNvSpPr>
          <p:nvPr/>
        </p:nvSpPr>
        <p:spPr>
          <a:xfrm>
            <a:off x="2088580" y="6413739"/>
            <a:ext cx="2678112" cy="2413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t>Copyright © AQA and its licensors. All rights reserved.</a:t>
            </a:r>
            <a:endParaRPr lang="en-US" sz="800" dirty="0"/>
          </a:p>
        </p:txBody>
      </p:sp>
    </p:spTree>
    <p:extLst>
      <p:ext uri="{BB962C8B-B14F-4D97-AF65-F5344CB8AC3E}">
        <p14:creationId xmlns:p14="http://schemas.microsoft.com/office/powerpoint/2010/main" val="16446154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Example question: Paper 2 Section A</a:t>
            </a:r>
            <a:endParaRPr lang="en-GB" sz="3200" dirty="0"/>
          </a:p>
        </p:txBody>
      </p:sp>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5" name="Content Placeholder 4"/>
          <p:cNvSpPr>
            <a:spLocks noGrp="1"/>
          </p:cNvSpPr>
          <p:nvPr>
            <p:ph idx="1"/>
          </p:nvPr>
        </p:nvSpPr>
        <p:spPr>
          <a:xfrm>
            <a:off x="540000" y="1160060"/>
            <a:ext cx="8045200" cy="4978457"/>
          </a:xfrm>
        </p:spPr>
        <p:txBody>
          <a:bodyPr/>
          <a:lstStyle/>
          <a:p>
            <a:pPr marL="0" indent="0">
              <a:buNone/>
            </a:pPr>
            <a:r>
              <a:rPr lang="en-GB" dirty="0" smtClean="0"/>
              <a:t>Unseen prose:</a:t>
            </a:r>
          </a:p>
          <a:p>
            <a:pPr marL="0" indent="0">
              <a:buNone/>
            </a:pPr>
            <a:endParaRPr lang="en-GB" i="1" dirty="0"/>
          </a:p>
          <a:p>
            <a:pPr marL="0" indent="0">
              <a:buNone/>
            </a:pPr>
            <a:r>
              <a:rPr lang="en-GB" i="1" dirty="0" smtClean="0"/>
              <a:t>The Age of Innocence </a:t>
            </a:r>
            <a:r>
              <a:rPr lang="en-GB" dirty="0" smtClean="0"/>
              <a:t>by Edith Wharton (1862-1937) was published in 1920. </a:t>
            </a:r>
            <a:r>
              <a:rPr lang="en-GB" dirty="0"/>
              <a:t>T</a:t>
            </a:r>
            <a:r>
              <a:rPr lang="en-GB" dirty="0" smtClean="0"/>
              <a:t>he story is set in New York in the 1870s. The countess Madame Ellen Olenska has left Europe to escape from her brutish husband, and is being given legal advice on her potential divorce by the novel’s protagonist, Newland Archer. Archer is engaged to Olenska’s cousin, May Welland.</a:t>
            </a:r>
          </a:p>
          <a:p>
            <a:pPr marL="0" indent="0">
              <a:buNone/>
            </a:pPr>
            <a:endParaRPr lang="en-GB" i="1" dirty="0"/>
          </a:p>
          <a:p>
            <a:pPr marL="0" indent="0">
              <a:buNone/>
            </a:pPr>
            <a:r>
              <a:rPr lang="en-GB" dirty="0" smtClean="0"/>
              <a:t>In this extract, which takes place in Olenska’s house, Archer has a rare opportunity to speak to her privately.</a:t>
            </a:r>
          </a:p>
          <a:p>
            <a:pPr marL="0" indent="0">
              <a:buNone/>
            </a:pPr>
            <a:endParaRPr lang="en-GB" dirty="0"/>
          </a:p>
          <a:p>
            <a:pPr marL="0" indent="0">
              <a:buNone/>
            </a:pPr>
            <a:r>
              <a:rPr lang="en-GB" dirty="0" smtClean="0"/>
              <a:t>Examine the view that Wharton presents Newland Archer as a heartless seducer in this extract.</a:t>
            </a:r>
          </a:p>
          <a:p>
            <a:pPr marL="0" indent="0">
              <a:buNone/>
            </a:pPr>
            <a:r>
              <a:rPr lang="en-GB" dirty="0"/>
              <a:t/>
            </a:r>
            <a:br>
              <a:rPr lang="en-GB" dirty="0"/>
            </a:br>
            <a:r>
              <a:rPr lang="en-GB" dirty="0" smtClean="0"/>
              <a:t>Make close reference to the writer’s methods in your response.</a:t>
            </a:r>
            <a:endParaRPr lang="en-GB" dirty="0"/>
          </a:p>
        </p:txBody>
      </p:sp>
      <p:sp>
        <p:nvSpPr>
          <p:cNvPr id="6"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solidFill>
                  <a:schemeClr val="bg1"/>
                </a:solidFill>
              </a:rPr>
              <a:t>Slide </a:t>
            </a:r>
            <a:r>
              <a:rPr lang="en-US" sz="800" dirty="0" smtClean="0">
                <a:solidFill>
                  <a:schemeClr val="bg1"/>
                </a:solidFill>
              </a:rPr>
              <a:t>29</a:t>
            </a:r>
            <a:endParaRPr lang="en-US" sz="800" dirty="0">
              <a:solidFill>
                <a:schemeClr val="bg1"/>
              </a:solidFill>
            </a:endParaRPr>
          </a:p>
        </p:txBody>
      </p:sp>
    </p:spTree>
    <p:extLst>
      <p:ext uri="{BB962C8B-B14F-4D97-AF65-F5344CB8AC3E}">
        <p14:creationId xmlns:p14="http://schemas.microsoft.com/office/powerpoint/2010/main" val="1240847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Contents</a:t>
            </a:r>
            <a:endParaRPr lang="en-GB" sz="3200" dirty="0"/>
          </a:p>
        </p:txBody>
      </p:sp>
      <p:sp>
        <p:nvSpPr>
          <p:cNvPr id="4" name="Footer Placeholder 3"/>
          <p:cNvSpPr>
            <a:spLocks noGrp="1"/>
          </p:cNvSpPr>
          <p:nvPr>
            <p:ph type="ftr" sz="quarter" idx="11"/>
          </p:nvPr>
        </p:nvSpPr>
        <p:spPr/>
        <p:txBody>
          <a:bodyPr/>
          <a:lstStyle/>
          <a:p>
            <a:r>
              <a:rPr lang="en-US" smtClean="0"/>
              <a:t>Copyright © AQA and its licensors. All rights reserved.</a:t>
            </a:r>
            <a:endParaRPr lang="en-US" dirty="0"/>
          </a:p>
        </p:txBody>
      </p:sp>
      <p:sp>
        <p:nvSpPr>
          <p:cNvPr id="5" name="Content Placeholder 4"/>
          <p:cNvSpPr>
            <a:spLocks noGrp="1"/>
          </p:cNvSpPr>
          <p:nvPr>
            <p:ph idx="1"/>
          </p:nvPr>
        </p:nvSpPr>
        <p:spPr>
          <a:xfrm>
            <a:off x="540000" y="1333780"/>
            <a:ext cx="8045200" cy="4406804"/>
          </a:xfrm>
        </p:spPr>
        <p:txBody>
          <a:bodyPr/>
          <a:lstStyle/>
          <a:p>
            <a:pPr marL="0" indent="0">
              <a:spcAft>
                <a:spcPts val="0"/>
              </a:spcAft>
              <a:buAutoNum type="arabicPeriod"/>
            </a:pPr>
            <a:r>
              <a:rPr lang="en-GB" dirty="0" smtClean="0">
                <a:ea typeface="Times New Roman"/>
                <a:cs typeface="Times New Roman"/>
              </a:rPr>
              <a:t> </a:t>
            </a:r>
            <a:r>
              <a:rPr lang="en-GB" dirty="0">
                <a:ea typeface="Times New Roman"/>
                <a:cs typeface="Times New Roman"/>
              </a:rPr>
              <a:t>An overview of </a:t>
            </a:r>
            <a:r>
              <a:rPr lang="en-GB" dirty="0" smtClean="0">
                <a:ea typeface="Times New Roman"/>
                <a:cs typeface="Times New Roman"/>
              </a:rPr>
              <a:t>English Literature </a:t>
            </a:r>
            <a:r>
              <a:rPr lang="en-GB" dirty="0">
                <a:ea typeface="Times New Roman"/>
                <a:cs typeface="Times New Roman"/>
              </a:rPr>
              <a:t>A: </a:t>
            </a:r>
            <a:endParaRPr lang="en-GB" dirty="0" smtClean="0">
              <a:ea typeface="Times New Roman"/>
              <a:cs typeface="Times New Roman"/>
            </a:endParaRPr>
          </a:p>
          <a:p>
            <a:pPr marL="0" indent="0">
              <a:spcAft>
                <a:spcPts val="0"/>
              </a:spcAft>
              <a:buNone/>
            </a:pPr>
            <a:r>
              <a:rPr lang="en-GB" b="1" dirty="0">
                <a:ea typeface="Times New Roman"/>
                <a:cs typeface="Times New Roman"/>
              </a:rPr>
              <a:t>	</a:t>
            </a:r>
            <a:r>
              <a:rPr lang="en-GB" dirty="0" smtClean="0">
                <a:ea typeface="Times New Roman"/>
                <a:cs typeface="Times New Roman"/>
              </a:rPr>
              <a:t>what </a:t>
            </a:r>
            <a:r>
              <a:rPr lang="en-GB" dirty="0">
                <a:ea typeface="Times New Roman"/>
                <a:cs typeface="Times New Roman"/>
              </a:rPr>
              <a:t>does the new structure </a:t>
            </a:r>
            <a:r>
              <a:rPr lang="en-GB" dirty="0" smtClean="0">
                <a:ea typeface="Times New Roman"/>
                <a:cs typeface="Times New Roman"/>
              </a:rPr>
              <a:t>mean for teaching?</a:t>
            </a:r>
          </a:p>
          <a:p>
            <a:pPr marL="0" indent="0">
              <a:spcAft>
                <a:spcPts val="0"/>
              </a:spcAft>
              <a:buNone/>
            </a:pPr>
            <a:endParaRPr lang="en-GB" dirty="0" smtClean="0">
              <a:ea typeface="Times New Roman"/>
              <a:cs typeface="Times New Roman"/>
            </a:endParaRPr>
          </a:p>
          <a:p>
            <a:pPr marL="0" indent="0">
              <a:spcAft>
                <a:spcPts val="0"/>
              </a:spcAft>
              <a:buNone/>
            </a:pPr>
            <a:r>
              <a:rPr lang="en-GB" dirty="0">
                <a:ea typeface="Times New Roman"/>
                <a:cs typeface="Times New Roman"/>
              </a:rPr>
              <a:t>2. Co-teachability: Love through the </a:t>
            </a:r>
            <a:r>
              <a:rPr lang="en-GB" dirty="0" smtClean="0">
                <a:ea typeface="Times New Roman"/>
                <a:cs typeface="Times New Roman"/>
              </a:rPr>
              <a:t>ages:</a:t>
            </a:r>
            <a:endParaRPr lang="en-GB" dirty="0">
              <a:ea typeface="Times New Roman"/>
              <a:cs typeface="Times New Roman"/>
            </a:endParaRPr>
          </a:p>
          <a:p>
            <a:pPr lvl="1">
              <a:buFont typeface="Arial" panose="020B0604020202020204" pitchFamily="34" charset="0"/>
              <a:buChar char="•"/>
            </a:pPr>
            <a:r>
              <a:rPr lang="en-GB" sz="1800" dirty="0" smtClean="0">
                <a:ea typeface="Times New Roman"/>
                <a:cs typeface="Times New Roman"/>
              </a:rPr>
              <a:t>A-level</a:t>
            </a:r>
            <a:r>
              <a:rPr lang="en-GB" sz="1800" dirty="0">
                <a:ea typeface="Times New Roman"/>
                <a:cs typeface="Times New Roman"/>
              </a:rPr>
              <a:t>, Paper 1 and </a:t>
            </a:r>
            <a:endParaRPr lang="en-GB" sz="1800" dirty="0" smtClean="0">
              <a:ea typeface="Times New Roman"/>
              <a:cs typeface="Times New Roman"/>
            </a:endParaRPr>
          </a:p>
          <a:p>
            <a:pPr lvl="1">
              <a:buFont typeface="Arial" panose="020B0604020202020204" pitchFamily="34" charset="0"/>
              <a:buChar char="•"/>
            </a:pPr>
            <a:r>
              <a:rPr lang="en-GB" sz="1800" dirty="0" smtClean="0">
                <a:ea typeface="Times New Roman"/>
                <a:cs typeface="Times New Roman"/>
              </a:rPr>
              <a:t>AS, </a:t>
            </a:r>
            <a:r>
              <a:rPr lang="en-GB" sz="1800" dirty="0">
                <a:ea typeface="Times New Roman"/>
                <a:cs typeface="Times New Roman"/>
              </a:rPr>
              <a:t>Papers 1 and </a:t>
            </a:r>
            <a:r>
              <a:rPr lang="en-GB" sz="1800" dirty="0" smtClean="0">
                <a:ea typeface="Times New Roman"/>
                <a:cs typeface="Times New Roman"/>
              </a:rPr>
              <a:t>2. </a:t>
            </a:r>
          </a:p>
          <a:p>
            <a:pPr marL="0" indent="0">
              <a:spcAft>
                <a:spcPts val="0"/>
              </a:spcAft>
              <a:buNone/>
            </a:pPr>
            <a:endParaRPr lang="en-GB" dirty="0" smtClean="0">
              <a:ea typeface="Times New Roman"/>
              <a:cs typeface="Times New Roman"/>
            </a:endParaRPr>
          </a:p>
          <a:p>
            <a:pPr marL="0" indent="0">
              <a:spcAft>
                <a:spcPts val="0"/>
              </a:spcAft>
              <a:buNone/>
            </a:pPr>
            <a:r>
              <a:rPr lang="en-GB" dirty="0" smtClean="0">
                <a:ea typeface="Times New Roman"/>
                <a:cs typeface="Times New Roman"/>
              </a:rPr>
              <a:t>3. A-level </a:t>
            </a:r>
            <a:r>
              <a:rPr lang="en-GB" dirty="0">
                <a:ea typeface="Times New Roman"/>
                <a:cs typeface="Times New Roman"/>
              </a:rPr>
              <a:t>Paper 2: Texts in </a:t>
            </a:r>
            <a:r>
              <a:rPr lang="en-GB" dirty="0" smtClean="0">
                <a:ea typeface="Times New Roman"/>
                <a:cs typeface="Times New Roman"/>
              </a:rPr>
              <a:t>shared contexts:</a:t>
            </a:r>
          </a:p>
          <a:p>
            <a:pPr lvl="1">
              <a:buFont typeface="Arial" panose="020B0604020202020204" pitchFamily="34" charset="0"/>
              <a:buChar char="•"/>
            </a:pPr>
            <a:r>
              <a:rPr lang="en-GB" sz="1800" dirty="0" smtClean="0">
                <a:ea typeface="Times New Roman"/>
                <a:cs typeface="Times New Roman"/>
              </a:rPr>
              <a:t>WW1 </a:t>
            </a:r>
            <a:r>
              <a:rPr lang="en-GB" sz="1800" dirty="0">
                <a:ea typeface="Times New Roman"/>
                <a:cs typeface="Times New Roman"/>
              </a:rPr>
              <a:t>and its </a:t>
            </a:r>
            <a:r>
              <a:rPr lang="en-GB" sz="1800" dirty="0" smtClean="0">
                <a:ea typeface="Times New Roman"/>
                <a:cs typeface="Times New Roman"/>
              </a:rPr>
              <a:t>aftermath </a:t>
            </a:r>
            <a:r>
              <a:rPr lang="en-GB" sz="1800" dirty="0">
                <a:ea typeface="Times New Roman"/>
                <a:cs typeface="Times New Roman"/>
              </a:rPr>
              <a:t>OR </a:t>
            </a:r>
            <a:endParaRPr lang="en-GB" sz="1800" dirty="0" smtClean="0">
              <a:ea typeface="Times New Roman"/>
              <a:cs typeface="Times New Roman"/>
            </a:endParaRPr>
          </a:p>
          <a:p>
            <a:pPr lvl="1">
              <a:buFont typeface="Arial" panose="020B0604020202020204" pitchFamily="34" charset="0"/>
              <a:buChar char="•"/>
            </a:pPr>
            <a:r>
              <a:rPr lang="en-GB" sz="1800" dirty="0" smtClean="0">
                <a:ea typeface="Times New Roman"/>
                <a:cs typeface="Times New Roman"/>
              </a:rPr>
              <a:t>Modern times</a:t>
            </a:r>
            <a:r>
              <a:rPr lang="en-GB" sz="1800" dirty="0">
                <a:ea typeface="Times New Roman"/>
                <a:cs typeface="Times New Roman"/>
              </a:rPr>
              <a:t>: </a:t>
            </a:r>
            <a:r>
              <a:rPr lang="en-GB" sz="1800" dirty="0" smtClean="0">
                <a:ea typeface="Times New Roman"/>
                <a:cs typeface="Times New Roman"/>
              </a:rPr>
              <a:t>literature </a:t>
            </a:r>
            <a:r>
              <a:rPr lang="en-GB" sz="1800" dirty="0">
                <a:ea typeface="Times New Roman"/>
                <a:cs typeface="Times New Roman"/>
              </a:rPr>
              <a:t>from 1945 to the </a:t>
            </a:r>
            <a:r>
              <a:rPr lang="en-GB" sz="1800" dirty="0" smtClean="0">
                <a:ea typeface="Times New Roman"/>
                <a:cs typeface="Times New Roman"/>
              </a:rPr>
              <a:t>present </a:t>
            </a:r>
            <a:r>
              <a:rPr lang="en-GB" sz="1800" dirty="0">
                <a:ea typeface="Times New Roman"/>
                <a:cs typeface="Times New Roman"/>
              </a:rPr>
              <a:t>d</a:t>
            </a:r>
            <a:r>
              <a:rPr lang="en-GB" sz="1800" dirty="0" smtClean="0">
                <a:ea typeface="Times New Roman"/>
                <a:cs typeface="Times New Roman"/>
              </a:rPr>
              <a:t>ay </a:t>
            </a:r>
          </a:p>
          <a:p>
            <a:pPr marL="0" indent="0">
              <a:spcAft>
                <a:spcPts val="0"/>
              </a:spcAft>
              <a:buNone/>
            </a:pPr>
            <a:endParaRPr lang="en-GB" dirty="0" smtClean="0">
              <a:ea typeface="Times New Roman"/>
              <a:cs typeface="Times New Roman"/>
            </a:endParaRPr>
          </a:p>
          <a:p>
            <a:pPr marL="0" indent="0">
              <a:spcAft>
                <a:spcPts val="0"/>
              </a:spcAft>
              <a:buNone/>
            </a:pPr>
            <a:r>
              <a:rPr lang="en-GB" dirty="0" smtClean="0">
                <a:ea typeface="Times New Roman"/>
                <a:cs typeface="Times New Roman"/>
              </a:rPr>
              <a:t>4</a:t>
            </a:r>
            <a:r>
              <a:rPr lang="en-GB" dirty="0">
                <a:ea typeface="Times New Roman"/>
                <a:cs typeface="Times New Roman"/>
              </a:rPr>
              <a:t>. Non-exam assessment (NEA): Texts across </a:t>
            </a:r>
            <a:r>
              <a:rPr lang="en-GB" dirty="0" smtClean="0">
                <a:ea typeface="Times New Roman"/>
                <a:cs typeface="Times New Roman"/>
              </a:rPr>
              <a:t>time support</a:t>
            </a:r>
            <a:endParaRPr lang="en-GB" b="1" dirty="0">
              <a:ea typeface="Times New Roman"/>
              <a:cs typeface="Times New Roman"/>
            </a:endParaRPr>
          </a:p>
          <a:p>
            <a:pPr marL="0" indent="0">
              <a:spcAft>
                <a:spcPts val="0"/>
              </a:spcAft>
              <a:buNone/>
            </a:pPr>
            <a:endParaRPr lang="en-GB" dirty="0">
              <a:ea typeface="Times New Roman"/>
              <a:cs typeface="Times New Roman"/>
            </a:endParaRPr>
          </a:p>
          <a:p>
            <a:pPr marL="0" indent="0">
              <a:spcAft>
                <a:spcPts val="0"/>
              </a:spcAft>
              <a:buNone/>
            </a:pPr>
            <a:endParaRPr lang="en-GB" dirty="0">
              <a:ea typeface="Times New Roman"/>
              <a:cs typeface="Times New Roman"/>
            </a:endParaRPr>
          </a:p>
          <a:p>
            <a:endParaRPr lang="en-GB" dirty="0"/>
          </a:p>
        </p:txBody>
      </p:sp>
      <p:sp>
        <p:nvSpPr>
          <p:cNvPr id="6" name="Date Placeholder 7"/>
          <p:cNvSpPr txBox="1">
            <a:spLocks/>
          </p:cNvSpPr>
          <p:nvPr/>
        </p:nvSpPr>
        <p:spPr>
          <a:xfrm>
            <a:off x="448574"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solidFill>
                  <a:schemeClr val="bg1"/>
                </a:solidFill>
              </a:rPr>
              <a:t>Slide 3</a:t>
            </a:r>
            <a:endParaRPr lang="en-US" sz="800" dirty="0">
              <a:solidFill>
                <a:schemeClr val="bg1"/>
              </a:solidFill>
            </a:endParaRPr>
          </a:p>
        </p:txBody>
      </p:sp>
    </p:spTree>
    <p:extLst>
      <p:ext uri="{BB962C8B-B14F-4D97-AF65-F5344CB8AC3E}">
        <p14:creationId xmlns:p14="http://schemas.microsoft.com/office/powerpoint/2010/main" val="22483746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178" y="384995"/>
            <a:ext cx="8229600" cy="609600"/>
          </a:xfrm>
        </p:spPr>
        <p:txBody>
          <a:bodyPr>
            <a:normAutofit/>
          </a:bodyPr>
          <a:lstStyle/>
          <a:p>
            <a:r>
              <a:rPr lang="en-GB" sz="3200" dirty="0" smtClean="0">
                <a:solidFill>
                  <a:srgbClr val="412878"/>
                </a:solidFill>
                <a:latin typeface="AQA Chevin Pro Light" pitchFamily="34" charset="0"/>
              </a:rPr>
              <a:t>Example question: Section B</a:t>
            </a:r>
            <a:endParaRPr lang="en-GB" sz="3200" dirty="0">
              <a:solidFill>
                <a:srgbClr val="412878"/>
              </a:solidFill>
              <a:latin typeface="AQA Chevin Pro Light" pitchFamily="34" charset="0"/>
            </a:endParaRPr>
          </a:p>
        </p:txBody>
      </p:sp>
      <p:sp>
        <p:nvSpPr>
          <p:cNvPr id="3" name="Text Placeholder 2"/>
          <p:cNvSpPr>
            <a:spLocks noGrp="1"/>
          </p:cNvSpPr>
          <p:nvPr>
            <p:ph type="body" sz="quarter" idx="10"/>
          </p:nvPr>
        </p:nvSpPr>
        <p:spPr>
          <a:xfrm>
            <a:off x="527978" y="1091820"/>
            <a:ext cx="8229600" cy="4667535"/>
          </a:xfrm>
        </p:spPr>
        <p:txBody>
          <a:bodyPr/>
          <a:lstStyle/>
          <a:p>
            <a:r>
              <a:rPr lang="en-GB" sz="1800" dirty="0" smtClean="0">
                <a:latin typeface="+mj-lt"/>
              </a:rPr>
              <a:t>Comparing </a:t>
            </a:r>
            <a:r>
              <a:rPr lang="en-GB" sz="1800" dirty="0">
                <a:latin typeface="+mj-lt"/>
              </a:rPr>
              <a:t>prose </a:t>
            </a:r>
            <a:r>
              <a:rPr lang="en-GB" sz="1800" dirty="0" smtClean="0">
                <a:latin typeface="+mj-lt"/>
              </a:rPr>
              <a:t>texts:</a:t>
            </a:r>
          </a:p>
          <a:p>
            <a:endParaRPr lang="en-GB" sz="1800" dirty="0"/>
          </a:p>
          <a:p>
            <a:r>
              <a:rPr lang="en-GB" sz="1800" dirty="0" smtClean="0"/>
              <a:t>A choice of two questions.</a:t>
            </a:r>
          </a:p>
          <a:p>
            <a:endParaRPr lang="en-GB" sz="1800" b="1" i="1" dirty="0" smtClean="0"/>
          </a:p>
          <a:p>
            <a:r>
              <a:rPr lang="en-GB" sz="1800" b="1" i="1" dirty="0" smtClean="0"/>
              <a:t>	‘</a:t>
            </a:r>
            <a:r>
              <a:rPr lang="en-GB" sz="1800" dirty="0" smtClean="0"/>
              <a:t>Women characters </a:t>
            </a:r>
            <a:r>
              <a:rPr lang="en-GB" sz="1800" b="1" dirty="0" smtClean="0">
                <a:solidFill>
                  <a:srgbClr val="C8194B"/>
                </a:solidFill>
              </a:rPr>
              <a:t>(a)</a:t>
            </a:r>
            <a:r>
              <a:rPr lang="en-GB" sz="1800" dirty="0" smtClean="0"/>
              <a:t> are presented </a:t>
            </a:r>
            <a:r>
              <a:rPr lang="en-GB" sz="1800" b="1" dirty="0" smtClean="0">
                <a:solidFill>
                  <a:srgbClr val="C8194B"/>
                </a:solidFill>
              </a:rPr>
              <a:t>(b)</a:t>
            </a:r>
            <a:r>
              <a:rPr lang="en-GB" sz="1800" dirty="0" smtClean="0"/>
              <a:t> primarily as those who suffer and 	endure </a:t>
            </a:r>
            <a:r>
              <a:rPr lang="en-GB" sz="1800" b="1" dirty="0" smtClean="0">
                <a:solidFill>
                  <a:srgbClr val="C8194B"/>
                </a:solidFill>
              </a:rPr>
              <a:t>(c)</a:t>
            </a:r>
            <a:r>
              <a:rPr lang="en-GB" sz="1800" dirty="0" smtClean="0"/>
              <a:t>.’</a:t>
            </a:r>
          </a:p>
          <a:p>
            <a:endParaRPr lang="en-GB" sz="1800" i="1" dirty="0" smtClean="0"/>
          </a:p>
          <a:p>
            <a:r>
              <a:rPr lang="en-GB" sz="1800" dirty="0"/>
              <a:t>	</a:t>
            </a:r>
            <a:r>
              <a:rPr lang="en-GB" sz="1800" dirty="0" smtClean="0"/>
              <a:t>By comparing </a:t>
            </a:r>
            <a:r>
              <a:rPr lang="en-GB" sz="1800" b="1" dirty="0" smtClean="0">
                <a:solidFill>
                  <a:srgbClr val="C8194B"/>
                </a:solidFill>
              </a:rPr>
              <a:t>(d)</a:t>
            </a:r>
            <a:r>
              <a:rPr lang="en-GB" sz="1800" dirty="0" smtClean="0"/>
              <a:t> </a:t>
            </a:r>
            <a:r>
              <a:rPr lang="en-GB" sz="1800" b="1" dirty="0" smtClean="0"/>
              <a:t>two </a:t>
            </a:r>
            <a:r>
              <a:rPr lang="en-GB" sz="1800" dirty="0" smtClean="0"/>
              <a:t>prose texts, explore the extent to which you agree </a:t>
            </a:r>
            <a:r>
              <a:rPr lang="en-GB" sz="1800" b="1" dirty="0" smtClean="0">
                <a:solidFill>
                  <a:srgbClr val="C8194B"/>
                </a:solidFill>
              </a:rPr>
              <a:t>(e) 	</a:t>
            </a:r>
            <a:r>
              <a:rPr lang="en-GB" sz="1800" dirty="0" smtClean="0"/>
              <a:t>with this statement.</a:t>
            </a:r>
            <a:endParaRPr lang="en-GB" sz="1800" dirty="0" smtClean="0">
              <a:solidFill>
                <a:srgbClr val="FF0000"/>
              </a:solidFill>
            </a:endParaRPr>
          </a:p>
          <a:p>
            <a:endParaRPr lang="en-GB" sz="1800" dirty="0"/>
          </a:p>
          <a:p>
            <a:endParaRPr lang="en-GB" sz="1800" dirty="0" smtClean="0"/>
          </a:p>
          <a:p>
            <a:r>
              <a:rPr lang="en-GB" sz="1800" b="1" dirty="0">
                <a:solidFill>
                  <a:srgbClr val="C8194B"/>
                </a:solidFill>
              </a:rPr>
              <a:t>(a)	</a:t>
            </a:r>
            <a:r>
              <a:rPr lang="en-GB" sz="1800" dirty="0"/>
              <a:t>Students will be engaging with the literary representation of women and so 	with contexts of gender and  how these can reflect different  social, cultural 	and historical </a:t>
            </a:r>
            <a:r>
              <a:rPr lang="en-GB" sz="1800" dirty="0" smtClean="0"/>
              <a:t>contexts </a:t>
            </a:r>
            <a:r>
              <a:rPr lang="en-GB" sz="1800" dirty="0"/>
              <a:t>(AO3</a:t>
            </a:r>
            <a:r>
              <a:rPr lang="en-GB" sz="1800" dirty="0" smtClean="0"/>
              <a:t>).</a:t>
            </a:r>
            <a:endParaRPr lang="en-GB" sz="1800" dirty="0"/>
          </a:p>
          <a:p>
            <a:r>
              <a:rPr lang="en-GB" sz="1800" b="1" dirty="0">
                <a:solidFill>
                  <a:srgbClr val="C8194B"/>
                </a:solidFill>
              </a:rPr>
              <a:t>(b)	</a:t>
            </a:r>
            <a:r>
              <a:rPr lang="en-GB" sz="1800" dirty="0"/>
              <a:t>As students explore the extent to which women are presented as the prime 	sufferers in their texts, they will be considering the  writers’ methods of 	presentation (AO2).</a:t>
            </a:r>
          </a:p>
          <a:p>
            <a:endParaRPr lang="en-GB" sz="1800" dirty="0"/>
          </a:p>
          <a:p>
            <a:endParaRPr lang="en-GB" sz="1800" dirty="0" smtClean="0"/>
          </a:p>
        </p:txBody>
      </p:sp>
      <p:sp>
        <p:nvSpPr>
          <p:cNvPr id="5"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t>Slide </a:t>
            </a:r>
            <a:r>
              <a:rPr lang="en-US" sz="800" dirty="0" smtClean="0"/>
              <a:t>30</a:t>
            </a:r>
            <a:endParaRPr lang="en-US" sz="800" dirty="0"/>
          </a:p>
        </p:txBody>
      </p:sp>
      <p:sp>
        <p:nvSpPr>
          <p:cNvPr id="6" name="Footer Placeholder 3"/>
          <p:cNvSpPr txBox="1">
            <a:spLocks/>
          </p:cNvSpPr>
          <p:nvPr/>
        </p:nvSpPr>
        <p:spPr>
          <a:xfrm>
            <a:off x="2088580" y="6413739"/>
            <a:ext cx="2678112" cy="2413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t>Copyright © AQA and its licensors. All rights reserved.</a:t>
            </a:r>
            <a:endParaRPr lang="en-US" sz="800" dirty="0"/>
          </a:p>
        </p:txBody>
      </p:sp>
    </p:spTree>
    <p:extLst>
      <p:ext uri="{BB962C8B-B14F-4D97-AF65-F5344CB8AC3E}">
        <p14:creationId xmlns:p14="http://schemas.microsoft.com/office/powerpoint/2010/main" val="116569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178" y="384995"/>
            <a:ext cx="8229600" cy="609600"/>
          </a:xfrm>
        </p:spPr>
        <p:txBody>
          <a:bodyPr>
            <a:normAutofit/>
          </a:bodyPr>
          <a:lstStyle/>
          <a:p>
            <a:r>
              <a:rPr lang="en-GB" sz="3200" dirty="0" smtClean="0">
                <a:solidFill>
                  <a:srgbClr val="412878"/>
                </a:solidFill>
                <a:latin typeface="AQA Chevin Pro Light" pitchFamily="34" charset="0"/>
              </a:rPr>
              <a:t>Example question: Section B</a:t>
            </a:r>
            <a:endParaRPr lang="en-GB" sz="3200" dirty="0">
              <a:solidFill>
                <a:srgbClr val="412878"/>
              </a:solidFill>
              <a:latin typeface="AQA Chevin Pro Light" pitchFamily="34" charset="0"/>
            </a:endParaRPr>
          </a:p>
        </p:txBody>
      </p:sp>
      <p:sp>
        <p:nvSpPr>
          <p:cNvPr id="3" name="Text Placeholder 2"/>
          <p:cNvSpPr>
            <a:spLocks noGrp="1"/>
          </p:cNvSpPr>
          <p:nvPr>
            <p:ph type="body" sz="quarter" idx="10"/>
          </p:nvPr>
        </p:nvSpPr>
        <p:spPr>
          <a:xfrm>
            <a:off x="527978" y="1091820"/>
            <a:ext cx="8229600" cy="4667535"/>
          </a:xfrm>
        </p:spPr>
        <p:txBody>
          <a:bodyPr/>
          <a:lstStyle/>
          <a:p>
            <a:r>
              <a:rPr lang="en-GB" sz="1800" dirty="0" smtClean="0">
                <a:latin typeface="+mj-lt"/>
              </a:rPr>
              <a:t>Comparing </a:t>
            </a:r>
            <a:r>
              <a:rPr lang="en-GB" sz="1800" dirty="0">
                <a:latin typeface="+mj-lt"/>
              </a:rPr>
              <a:t>prose </a:t>
            </a:r>
            <a:r>
              <a:rPr lang="en-GB" sz="1800" dirty="0" smtClean="0">
                <a:latin typeface="+mj-lt"/>
              </a:rPr>
              <a:t>texts:</a:t>
            </a:r>
          </a:p>
          <a:p>
            <a:endParaRPr lang="en-GB" sz="1800" dirty="0"/>
          </a:p>
          <a:p>
            <a:r>
              <a:rPr lang="en-GB" sz="1800" dirty="0" smtClean="0"/>
              <a:t>A choice of two questions.</a:t>
            </a:r>
          </a:p>
          <a:p>
            <a:endParaRPr lang="en-GB" sz="1800" b="1" i="1" dirty="0" smtClean="0"/>
          </a:p>
          <a:p>
            <a:r>
              <a:rPr lang="en-GB" sz="1800" b="1" i="1" dirty="0" smtClean="0"/>
              <a:t>	‘</a:t>
            </a:r>
            <a:r>
              <a:rPr lang="en-GB" sz="1800" dirty="0" smtClean="0"/>
              <a:t>Women characters </a:t>
            </a:r>
            <a:r>
              <a:rPr lang="en-GB" sz="1800" b="1" dirty="0" smtClean="0">
                <a:solidFill>
                  <a:srgbClr val="C8194B"/>
                </a:solidFill>
              </a:rPr>
              <a:t>(a)</a:t>
            </a:r>
            <a:r>
              <a:rPr lang="en-GB" sz="1800" dirty="0" smtClean="0"/>
              <a:t> are presented </a:t>
            </a:r>
            <a:r>
              <a:rPr lang="en-GB" sz="1800" b="1" dirty="0" smtClean="0">
                <a:solidFill>
                  <a:srgbClr val="C8194B"/>
                </a:solidFill>
              </a:rPr>
              <a:t>(b)</a:t>
            </a:r>
            <a:r>
              <a:rPr lang="en-GB" sz="1800" dirty="0" smtClean="0"/>
              <a:t> primarily as those who suffer and 	endure </a:t>
            </a:r>
            <a:r>
              <a:rPr lang="en-GB" sz="1800" b="1" dirty="0" smtClean="0">
                <a:solidFill>
                  <a:srgbClr val="C8194B"/>
                </a:solidFill>
              </a:rPr>
              <a:t>(c)</a:t>
            </a:r>
            <a:r>
              <a:rPr lang="en-GB" sz="1800" dirty="0" smtClean="0"/>
              <a:t>.’</a:t>
            </a:r>
          </a:p>
          <a:p>
            <a:endParaRPr lang="en-GB" sz="1800" i="1" dirty="0" smtClean="0"/>
          </a:p>
          <a:p>
            <a:r>
              <a:rPr lang="en-GB" sz="1800" dirty="0"/>
              <a:t>	</a:t>
            </a:r>
            <a:r>
              <a:rPr lang="en-GB" sz="1800" dirty="0" smtClean="0"/>
              <a:t>By comparing </a:t>
            </a:r>
            <a:r>
              <a:rPr lang="en-GB" sz="1800" b="1" dirty="0" smtClean="0">
                <a:solidFill>
                  <a:srgbClr val="C8194B"/>
                </a:solidFill>
              </a:rPr>
              <a:t>(d)</a:t>
            </a:r>
            <a:r>
              <a:rPr lang="en-GB" sz="1800" dirty="0" smtClean="0"/>
              <a:t> </a:t>
            </a:r>
            <a:r>
              <a:rPr lang="en-GB" sz="1800" b="1" dirty="0" smtClean="0"/>
              <a:t>two </a:t>
            </a:r>
            <a:r>
              <a:rPr lang="en-GB" sz="1800" dirty="0" smtClean="0"/>
              <a:t>prose texts, explore the extent to which you agree </a:t>
            </a:r>
            <a:r>
              <a:rPr lang="en-GB" sz="1800" b="1" dirty="0" smtClean="0">
                <a:solidFill>
                  <a:srgbClr val="C8194B"/>
                </a:solidFill>
              </a:rPr>
              <a:t>(e) 	</a:t>
            </a:r>
            <a:r>
              <a:rPr lang="en-GB" sz="1800" dirty="0" smtClean="0"/>
              <a:t>with this statement.</a:t>
            </a:r>
            <a:endParaRPr lang="en-GB" sz="1800" dirty="0" smtClean="0">
              <a:solidFill>
                <a:srgbClr val="FF0000"/>
              </a:solidFill>
            </a:endParaRPr>
          </a:p>
          <a:p>
            <a:endParaRPr lang="en-GB" sz="1800" dirty="0"/>
          </a:p>
          <a:p>
            <a:endParaRPr lang="en-GB" sz="1800" dirty="0" smtClean="0"/>
          </a:p>
          <a:p>
            <a:r>
              <a:rPr lang="en-GB" sz="1800" b="1" dirty="0" smtClean="0">
                <a:solidFill>
                  <a:srgbClr val="C8194B"/>
                </a:solidFill>
              </a:rPr>
              <a:t>(c)	</a:t>
            </a:r>
            <a:r>
              <a:rPr lang="en-GB" sz="1800" dirty="0" smtClean="0"/>
              <a:t>As </a:t>
            </a:r>
            <a:r>
              <a:rPr lang="en-GB" sz="1800" dirty="0"/>
              <a:t>students are making comparisons between  their texts in respect of the </a:t>
            </a:r>
            <a:r>
              <a:rPr lang="en-GB" sz="1800" dirty="0" smtClean="0"/>
              <a:t>	presentation </a:t>
            </a:r>
            <a:r>
              <a:rPr lang="en-GB" sz="1800" dirty="0"/>
              <a:t>of women suffering and enduring for love, they will be </a:t>
            </a:r>
            <a:r>
              <a:rPr lang="en-GB" sz="1800" dirty="0" smtClean="0"/>
              <a:t>	addressing </a:t>
            </a:r>
            <a:r>
              <a:rPr lang="en-GB" sz="1800" dirty="0"/>
              <a:t>AO4.</a:t>
            </a:r>
          </a:p>
          <a:p>
            <a:r>
              <a:rPr lang="en-GB" sz="1800" b="1" dirty="0" smtClean="0">
                <a:solidFill>
                  <a:srgbClr val="C8194B"/>
                </a:solidFill>
              </a:rPr>
              <a:t>(d)	</a:t>
            </a:r>
            <a:r>
              <a:rPr lang="en-GB" sz="1800" dirty="0" smtClean="0"/>
              <a:t>As </a:t>
            </a:r>
            <a:r>
              <a:rPr lang="en-GB" sz="1800" dirty="0"/>
              <a:t>students compare their prose texts they will be organising their writing </a:t>
            </a:r>
            <a:r>
              <a:rPr lang="en-GB" sz="1800" dirty="0" smtClean="0"/>
              <a:t>	and  </a:t>
            </a:r>
            <a:r>
              <a:rPr lang="en-GB" sz="1800" dirty="0"/>
              <a:t>expressing their ideas using appropriate terminology (AO1).</a:t>
            </a:r>
          </a:p>
          <a:p>
            <a:r>
              <a:rPr lang="en-GB" sz="1800" b="1" dirty="0" smtClean="0">
                <a:solidFill>
                  <a:srgbClr val="C8194B"/>
                </a:solidFill>
              </a:rPr>
              <a:t>(e)	</a:t>
            </a:r>
            <a:r>
              <a:rPr lang="en-GB" sz="1800" dirty="0" smtClean="0"/>
              <a:t>As </a:t>
            </a:r>
            <a:r>
              <a:rPr lang="en-GB" sz="1800" dirty="0"/>
              <a:t>students  consider the extent to which they agree/disagree with the </a:t>
            </a:r>
            <a:r>
              <a:rPr lang="en-GB" sz="1800" dirty="0" smtClean="0"/>
              <a:t>	statement </a:t>
            </a:r>
            <a:r>
              <a:rPr lang="en-GB" sz="1800" dirty="0"/>
              <a:t>in two texts, they will engage with different </a:t>
            </a:r>
            <a:r>
              <a:rPr lang="en-GB" sz="1800" dirty="0" smtClean="0"/>
              <a:t>interpretations</a:t>
            </a:r>
            <a:r>
              <a:rPr lang="en-GB" sz="1800" dirty="0"/>
              <a:t> </a:t>
            </a:r>
            <a:r>
              <a:rPr lang="en-GB" sz="1800" dirty="0" smtClean="0"/>
              <a:t>(AO5).</a:t>
            </a:r>
            <a:endParaRPr lang="en-GB" sz="1800" dirty="0"/>
          </a:p>
          <a:p>
            <a:endParaRPr lang="en-GB" sz="1800" dirty="0" smtClean="0"/>
          </a:p>
        </p:txBody>
      </p:sp>
      <p:sp>
        <p:nvSpPr>
          <p:cNvPr id="5"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t>Slide </a:t>
            </a:r>
            <a:r>
              <a:rPr lang="en-US" sz="800" dirty="0" smtClean="0"/>
              <a:t>31</a:t>
            </a:r>
            <a:endParaRPr lang="en-US" sz="800" dirty="0"/>
          </a:p>
        </p:txBody>
      </p:sp>
      <p:sp>
        <p:nvSpPr>
          <p:cNvPr id="6" name="Footer Placeholder 3"/>
          <p:cNvSpPr txBox="1">
            <a:spLocks/>
          </p:cNvSpPr>
          <p:nvPr/>
        </p:nvSpPr>
        <p:spPr>
          <a:xfrm>
            <a:off x="2088580" y="6413739"/>
            <a:ext cx="2678112" cy="2413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t>Copyright © AQA and its licensors. All rights reserved.</a:t>
            </a:r>
            <a:endParaRPr lang="en-US" sz="800" dirty="0"/>
          </a:p>
        </p:txBody>
      </p:sp>
    </p:spTree>
    <p:extLst>
      <p:ext uri="{BB962C8B-B14F-4D97-AF65-F5344CB8AC3E}">
        <p14:creationId xmlns:p14="http://schemas.microsoft.com/office/powerpoint/2010/main" val="1704710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solidFill>
                  <a:srgbClr val="412878"/>
                </a:solidFill>
              </a:rPr>
              <a:t>Task 2   </a:t>
            </a:r>
            <a:endParaRPr lang="en-GB" sz="3200" dirty="0">
              <a:solidFill>
                <a:srgbClr val="412878"/>
              </a:solidFill>
            </a:endParaRPr>
          </a:p>
        </p:txBody>
      </p:sp>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5" name="Content Placeholder 4"/>
          <p:cNvSpPr>
            <a:spLocks noGrp="1"/>
          </p:cNvSpPr>
          <p:nvPr>
            <p:ph idx="1"/>
          </p:nvPr>
        </p:nvSpPr>
        <p:spPr/>
        <p:txBody>
          <a:bodyPr/>
          <a:lstStyle/>
          <a:p>
            <a:pPr marL="0" indent="0">
              <a:buNone/>
            </a:pPr>
            <a:r>
              <a:rPr lang="en-GB" dirty="0" smtClean="0"/>
              <a:t>Look at the question commentary on A-level Paper 1, Section C*.</a:t>
            </a:r>
          </a:p>
          <a:p>
            <a:pPr marL="0" indent="0">
              <a:buNone/>
            </a:pPr>
            <a:endParaRPr lang="en-GB" dirty="0" smtClean="0"/>
          </a:p>
          <a:p>
            <a:pPr marL="0" indent="0">
              <a:buNone/>
            </a:pPr>
            <a:r>
              <a:rPr lang="en-GB" dirty="0" smtClean="0"/>
              <a:t>How could you use this in your teaching?</a:t>
            </a:r>
          </a:p>
          <a:p>
            <a:endParaRPr lang="en-GB" dirty="0"/>
          </a:p>
          <a:p>
            <a:pPr marL="0" indent="0">
              <a:buNone/>
            </a:pPr>
            <a:endParaRPr lang="en-GB" dirty="0" smtClean="0"/>
          </a:p>
          <a:p>
            <a:pPr marL="0" indent="0">
              <a:buNone/>
            </a:pPr>
            <a:r>
              <a:rPr lang="en-GB" i="1" dirty="0" smtClean="0"/>
              <a:t>*</a:t>
            </a:r>
            <a:r>
              <a:rPr lang="en-GB" dirty="0"/>
              <a:t>pages </a:t>
            </a:r>
            <a:r>
              <a:rPr lang="en-GB" dirty="0" smtClean="0"/>
              <a:t>6-9 </a:t>
            </a:r>
            <a:r>
              <a:rPr lang="en-GB" dirty="0"/>
              <a:t>of Session </a:t>
            </a:r>
            <a:r>
              <a:rPr lang="en-GB" dirty="0" smtClean="0"/>
              <a:t>hand-out</a:t>
            </a:r>
            <a:endParaRPr lang="en-GB" dirty="0"/>
          </a:p>
          <a:p>
            <a:pPr marL="0" indent="0">
              <a:buNone/>
            </a:pPr>
            <a:endParaRPr lang="en-GB" dirty="0" smtClean="0"/>
          </a:p>
          <a:p>
            <a:pPr marL="0" indent="0">
              <a:buNone/>
            </a:pPr>
            <a:endParaRPr lang="en-GB" dirty="0" smtClean="0">
              <a:solidFill>
                <a:srgbClr val="FF0000"/>
              </a:solidFill>
            </a:endParaRPr>
          </a:p>
          <a:p>
            <a:pPr marL="0" indent="0">
              <a:buNone/>
            </a:pPr>
            <a:endParaRPr lang="en-GB" dirty="0" smtClean="0">
              <a:solidFill>
                <a:srgbClr val="FF0000"/>
              </a:solidFill>
            </a:endParaRPr>
          </a:p>
        </p:txBody>
      </p:sp>
      <p:sp>
        <p:nvSpPr>
          <p:cNvPr id="6"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solidFill>
                  <a:schemeClr val="bg1"/>
                </a:solidFill>
              </a:rPr>
              <a:t>Slide </a:t>
            </a:r>
            <a:r>
              <a:rPr lang="en-US" sz="800" dirty="0" smtClean="0">
                <a:solidFill>
                  <a:schemeClr val="bg1"/>
                </a:solidFill>
              </a:rPr>
              <a:t>32</a:t>
            </a:r>
            <a:endParaRPr lang="en-US" sz="800" dirty="0">
              <a:solidFill>
                <a:schemeClr val="bg1"/>
              </a:solidFill>
            </a:endParaRPr>
          </a:p>
        </p:txBody>
      </p:sp>
    </p:spTree>
    <p:extLst>
      <p:ext uri="{BB962C8B-B14F-4D97-AF65-F5344CB8AC3E}">
        <p14:creationId xmlns:p14="http://schemas.microsoft.com/office/powerpoint/2010/main" val="35606046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solidFill>
                  <a:srgbClr val="412878"/>
                </a:solidFill>
              </a:rPr>
              <a:t>Task 3   </a:t>
            </a:r>
            <a:endParaRPr lang="en-GB" sz="3200" dirty="0">
              <a:solidFill>
                <a:srgbClr val="412878"/>
              </a:solidFill>
            </a:endParaRPr>
          </a:p>
        </p:txBody>
      </p:sp>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5" name="Content Placeholder 4"/>
          <p:cNvSpPr>
            <a:spLocks noGrp="1"/>
          </p:cNvSpPr>
          <p:nvPr>
            <p:ph idx="1"/>
          </p:nvPr>
        </p:nvSpPr>
        <p:spPr>
          <a:xfrm>
            <a:off x="540000" y="1376113"/>
            <a:ext cx="8045200" cy="4406804"/>
          </a:xfrm>
        </p:spPr>
        <p:txBody>
          <a:bodyPr/>
          <a:lstStyle/>
          <a:p>
            <a:pPr marL="0" indent="0">
              <a:buNone/>
            </a:pPr>
            <a:r>
              <a:rPr lang="en-GB" dirty="0" smtClean="0"/>
              <a:t>Look at this student’s response* to:</a:t>
            </a:r>
          </a:p>
          <a:p>
            <a:pPr marL="0" indent="0">
              <a:buNone/>
            </a:pPr>
            <a:endParaRPr lang="en-GB" dirty="0"/>
          </a:p>
          <a:p>
            <a:pPr marL="0" indent="0">
              <a:buNone/>
            </a:pPr>
            <a:r>
              <a:rPr lang="en-GB" dirty="0" smtClean="0"/>
              <a:t>It has been said that Rossetti’s poem** is conventional and celebratory, whereas Millay’s poem*** offers a very different view of love.</a:t>
            </a:r>
          </a:p>
          <a:p>
            <a:pPr marL="0" indent="0">
              <a:buNone/>
            </a:pPr>
            <a:endParaRPr lang="en-GB" dirty="0"/>
          </a:p>
          <a:p>
            <a:pPr marL="0" indent="0">
              <a:buNone/>
            </a:pPr>
            <a:r>
              <a:rPr lang="en-GB" dirty="0" smtClean="0"/>
              <a:t>Compare and contrast the presentation of love in the following poems in the light of this comment.</a:t>
            </a:r>
          </a:p>
          <a:p>
            <a:pPr marL="0" indent="0">
              <a:buNone/>
            </a:pPr>
            <a:endParaRPr lang="en-GB" dirty="0" smtClean="0"/>
          </a:p>
          <a:p>
            <a:pPr marL="0" indent="0">
              <a:buNone/>
            </a:pPr>
            <a:r>
              <a:rPr lang="en-GB" dirty="0" smtClean="0"/>
              <a:t>Does the student have a good understanding of  Love through the ages?</a:t>
            </a:r>
          </a:p>
          <a:p>
            <a:endParaRPr lang="en-GB" dirty="0"/>
          </a:p>
          <a:p>
            <a:pPr marL="0" indent="0">
              <a:buNone/>
            </a:pPr>
            <a:r>
              <a:rPr lang="en-GB" dirty="0" smtClean="0"/>
              <a:t>* </a:t>
            </a:r>
            <a:r>
              <a:rPr lang="en-GB" dirty="0"/>
              <a:t>pages </a:t>
            </a:r>
            <a:r>
              <a:rPr lang="en-GB" dirty="0" smtClean="0"/>
              <a:t>10-11 </a:t>
            </a:r>
            <a:r>
              <a:rPr lang="en-GB" dirty="0"/>
              <a:t>of Session </a:t>
            </a:r>
            <a:r>
              <a:rPr lang="en-GB" dirty="0" err="1"/>
              <a:t>handout</a:t>
            </a:r>
            <a:endParaRPr lang="en-GB" dirty="0"/>
          </a:p>
          <a:p>
            <a:pPr marL="0" indent="0">
              <a:buNone/>
            </a:pPr>
            <a:r>
              <a:rPr lang="en-GB" dirty="0" smtClean="0"/>
              <a:t>**   ‘</a:t>
            </a:r>
            <a:r>
              <a:rPr lang="en-GB" i="1" dirty="0" smtClean="0"/>
              <a:t>A Birthday’</a:t>
            </a:r>
          </a:p>
          <a:p>
            <a:pPr marL="0" indent="0">
              <a:buNone/>
            </a:pPr>
            <a:r>
              <a:rPr lang="en-GB" dirty="0"/>
              <a:t>*</a:t>
            </a:r>
            <a:r>
              <a:rPr lang="en-GB" dirty="0" smtClean="0"/>
              <a:t>** ‘</a:t>
            </a:r>
            <a:r>
              <a:rPr lang="en-GB" i="1" dirty="0" smtClean="0"/>
              <a:t>Love is Not All’</a:t>
            </a:r>
            <a:endParaRPr lang="en-GB" i="1" dirty="0"/>
          </a:p>
        </p:txBody>
      </p:sp>
      <p:sp>
        <p:nvSpPr>
          <p:cNvPr id="6"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solidFill>
                  <a:schemeClr val="bg1"/>
                </a:solidFill>
              </a:rPr>
              <a:t>Slide </a:t>
            </a:r>
            <a:r>
              <a:rPr lang="en-US" sz="800" dirty="0" smtClean="0">
                <a:solidFill>
                  <a:schemeClr val="bg1"/>
                </a:solidFill>
              </a:rPr>
              <a:t>33</a:t>
            </a:r>
            <a:endParaRPr lang="en-US" sz="800" dirty="0">
              <a:solidFill>
                <a:schemeClr val="bg1"/>
              </a:solidFill>
            </a:endParaRPr>
          </a:p>
        </p:txBody>
      </p:sp>
    </p:spTree>
    <p:extLst>
      <p:ext uri="{BB962C8B-B14F-4D97-AF65-F5344CB8AC3E}">
        <p14:creationId xmlns:p14="http://schemas.microsoft.com/office/powerpoint/2010/main" val="30282317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Co-teaching opportunities: key points</a:t>
            </a:r>
            <a:endParaRPr lang="en-GB" sz="3200" dirty="0"/>
          </a:p>
        </p:txBody>
      </p:sp>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5" name="Content Placeholder 4"/>
          <p:cNvSpPr>
            <a:spLocks noGrp="1"/>
          </p:cNvSpPr>
          <p:nvPr>
            <p:ph idx="1"/>
          </p:nvPr>
        </p:nvSpPr>
        <p:spPr>
          <a:xfrm>
            <a:off x="540000" y="1308380"/>
            <a:ext cx="8045200" cy="4406804"/>
          </a:xfrm>
        </p:spPr>
        <p:txBody>
          <a:bodyPr/>
          <a:lstStyle/>
          <a:p>
            <a:pPr marL="0" indent="0">
              <a:buNone/>
            </a:pPr>
            <a:r>
              <a:rPr lang="en-GB" dirty="0"/>
              <a:t>If your centre has made the decision that AS and A-level will both be taught then there are key points to note:</a:t>
            </a:r>
          </a:p>
          <a:p>
            <a:pPr>
              <a:buFont typeface="Arial" pitchFamily="34" charset="0"/>
              <a:buChar char="•"/>
            </a:pPr>
            <a:endParaRPr lang="en-GB" dirty="0"/>
          </a:p>
          <a:p>
            <a:pPr>
              <a:buFont typeface="Arial" pitchFamily="34" charset="0"/>
              <a:buChar char="•"/>
            </a:pPr>
            <a:r>
              <a:rPr lang="en-GB" dirty="0"/>
              <a:t> AQA  has ensured that the two courses </a:t>
            </a:r>
            <a:r>
              <a:rPr lang="en-GB" b="1" dirty="0"/>
              <a:t>can</a:t>
            </a:r>
            <a:r>
              <a:rPr lang="en-GB" dirty="0"/>
              <a:t> be taught </a:t>
            </a:r>
            <a:r>
              <a:rPr lang="en-GB" dirty="0" smtClean="0"/>
              <a:t>together</a:t>
            </a:r>
            <a:endParaRPr lang="en-GB" dirty="0"/>
          </a:p>
          <a:p>
            <a:endParaRPr lang="en-GB" dirty="0"/>
          </a:p>
          <a:p>
            <a:pPr>
              <a:buFont typeface="Arial" pitchFamily="34" charset="0"/>
              <a:buChar char="•"/>
            </a:pPr>
            <a:r>
              <a:rPr lang="en-GB" dirty="0"/>
              <a:t>i</a:t>
            </a:r>
            <a:r>
              <a:rPr lang="en-GB" dirty="0" smtClean="0"/>
              <a:t>f </a:t>
            </a:r>
            <a:r>
              <a:rPr lang="en-GB" dirty="0"/>
              <a:t>students are taught together there will inevitably be some restrictions on choices because of the different rules for AS and </a:t>
            </a:r>
            <a:r>
              <a:rPr lang="en-GB" dirty="0" smtClean="0"/>
              <a:t>A-level</a:t>
            </a:r>
            <a:endParaRPr lang="en-GB" dirty="0"/>
          </a:p>
          <a:p>
            <a:endParaRPr lang="en-GB" dirty="0"/>
          </a:p>
          <a:p>
            <a:pPr>
              <a:buFont typeface="Arial" pitchFamily="34" charset="0"/>
              <a:buChar char="•"/>
            </a:pPr>
            <a:r>
              <a:rPr lang="en-GB" dirty="0"/>
              <a:t>t</a:t>
            </a:r>
            <a:r>
              <a:rPr lang="en-GB" dirty="0" smtClean="0"/>
              <a:t>eachers </a:t>
            </a:r>
            <a:r>
              <a:rPr lang="en-GB" dirty="0"/>
              <a:t>need to ensure that in selecting texts the A-level </a:t>
            </a:r>
            <a:r>
              <a:rPr lang="en-GB" dirty="0" smtClean="0"/>
              <a:t>date requirements </a:t>
            </a:r>
            <a:r>
              <a:rPr lang="en-GB" dirty="0"/>
              <a:t>are covered as are the major genre requirements for AS (the only </a:t>
            </a:r>
            <a:r>
              <a:rPr lang="en-GB" dirty="0" smtClean="0"/>
              <a:t>date requirements </a:t>
            </a:r>
            <a:r>
              <a:rPr lang="en-GB" dirty="0"/>
              <a:t>for AS </a:t>
            </a:r>
            <a:r>
              <a:rPr lang="en-GB" dirty="0" smtClean="0"/>
              <a:t>are </a:t>
            </a:r>
            <a:r>
              <a:rPr lang="en-GB" dirty="0"/>
              <a:t>covered by the study of Shakespeare</a:t>
            </a:r>
            <a:r>
              <a:rPr lang="en-GB" dirty="0" smtClean="0"/>
              <a:t>)</a:t>
            </a:r>
            <a:endParaRPr lang="en-GB" dirty="0"/>
          </a:p>
          <a:p>
            <a:pPr>
              <a:buFont typeface="Arial" pitchFamily="34" charset="0"/>
              <a:buChar char="•"/>
            </a:pPr>
            <a:endParaRPr lang="en-GB" dirty="0"/>
          </a:p>
          <a:p>
            <a:pPr>
              <a:buFont typeface="Arial" pitchFamily="34" charset="0"/>
              <a:buChar char="•"/>
            </a:pPr>
            <a:r>
              <a:rPr lang="en-GB" dirty="0"/>
              <a:t>w</a:t>
            </a:r>
            <a:r>
              <a:rPr lang="en-GB" dirty="0" smtClean="0"/>
              <a:t>ith creative </a:t>
            </a:r>
            <a:r>
              <a:rPr lang="en-GB" dirty="0"/>
              <a:t>teaching and thinking it can work with benefits for both groups of students.</a:t>
            </a:r>
          </a:p>
          <a:p>
            <a:endParaRPr lang="en-GB" dirty="0"/>
          </a:p>
        </p:txBody>
      </p:sp>
      <p:sp>
        <p:nvSpPr>
          <p:cNvPr id="6"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solidFill>
                  <a:schemeClr val="bg1"/>
                </a:solidFill>
              </a:rPr>
              <a:t>Slide </a:t>
            </a:r>
            <a:r>
              <a:rPr lang="en-US" sz="800" dirty="0" smtClean="0">
                <a:solidFill>
                  <a:schemeClr val="bg1"/>
                </a:solidFill>
              </a:rPr>
              <a:t>34</a:t>
            </a:r>
            <a:endParaRPr lang="en-US" sz="800" dirty="0">
              <a:solidFill>
                <a:schemeClr val="bg1"/>
              </a:solidFill>
            </a:endParaRPr>
          </a:p>
        </p:txBody>
      </p:sp>
    </p:spTree>
    <p:extLst>
      <p:ext uri="{BB962C8B-B14F-4D97-AF65-F5344CB8AC3E}">
        <p14:creationId xmlns:p14="http://schemas.microsoft.com/office/powerpoint/2010/main" val="12976866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000" y="225541"/>
            <a:ext cx="8045200" cy="431181"/>
          </a:xfrm>
        </p:spPr>
        <p:txBody>
          <a:bodyPr/>
          <a:lstStyle/>
          <a:p>
            <a:r>
              <a:rPr lang="en-GB" sz="3200" dirty="0" smtClean="0"/>
              <a:t>Co-teaching Literature A: covering the requirements </a:t>
            </a:r>
            <a:endParaRPr lang="en-GB" sz="3200" dirty="0"/>
          </a:p>
        </p:txBody>
      </p:sp>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5" name="Content Placeholder 4"/>
          <p:cNvSpPr>
            <a:spLocks noGrp="1"/>
          </p:cNvSpPr>
          <p:nvPr>
            <p:ph idx="1"/>
          </p:nvPr>
        </p:nvSpPr>
        <p:spPr>
          <a:xfrm>
            <a:off x="540000" y="1562379"/>
            <a:ext cx="8045200" cy="4406804"/>
          </a:xfrm>
        </p:spPr>
        <p:txBody>
          <a:bodyPr/>
          <a:lstStyle/>
          <a:p>
            <a:pPr marL="285750" lvl="0" indent="-285750">
              <a:buFont typeface="Arial" panose="020B0604020202020204" pitchFamily="34" charset="0"/>
              <a:buChar char="•"/>
            </a:pPr>
            <a:r>
              <a:rPr lang="en-GB" dirty="0">
                <a:solidFill>
                  <a:srgbClr val="4B4B4B"/>
                </a:solidFill>
              </a:rPr>
              <a:t>Both groups of students will study a Shakespeare play common to both set text </a:t>
            </a:r>
            <a:r>
              <a:rPr lang="en-GB" dirty="0" smtClean="0">
                <a:solidFill>
                  <a:srgbClr val="4B4B4B"/>
                </a:solidFill>
              </a:rPr>
              <a:t>lists.</a:t>
            </a:r>
            <a:endParaRPr lang="en-GB" dirty="0">
              <a:solidFill>
                <a:srgbClr val="4B4B4B"/>
              </a:solidFill>
            </a:endParaRPr>
          </a:p>
          <a:p>
            <a:pPr marL="285750" lvl="0" indent="-285750">
              <a:buFont typeface="Arial" panose="020B0604020202020204" pitchFamily="34" charset="0"/>
              <a:buChar char="•"/>
            </a:pPr>
            <a:endParaRPr lang="en-GB" dirty="0">
              <a:solidFill>
                <a:srgbClr val="4B4B4B"/>
              </a:solidFill>
            </a:endParaRPr>
          </a:p>
          <a:p>
            <a:pPr marL="285750" lvl="0" indent="-285750">
              <a:buFont typeface="Arial" panose="020B0604020202020204" pitchFamily="34" charset="0"/>
              <a:buChar char="•"/>
            </a:pPr>
            <a:r>
              <a:rPr lang="en-GB" dirty="0">
                <a:solidFill>
                  <a:srgbClr val="4B4B4B"/>
                </a:solidFill>
              </a:rPr>
              <a:t>Both groups will study the same Anthology of </a:t>
            </a:r>
            <a:r>
              <a:rPr lang="en-GB" dirty="0" smtClean="0">
                <a:solidFill>
                  <a:srgbClr val="4B4B4B"/>
                </a:solidFill>
              </a:rPr>
              <a:t>love </a:t>
            </a:r>
            <a:r>
              <a:rPr lang="en-GB" dirty="0">
                <a:solidFill>
                  <a:srgbClr val="4B4B4B"/>
                </a:solidFill>
              </a:rPr>
              <a:t>p</a:t>
            </a:r>
            <a:r>
              <a:rPr lang="en-GB" dirty="0" smtClean="0">
                <a:solidFill>
                  <a:srgbClr val="4B4B4B"/>
                </a:solidFill>
              </a:rPr>
              <a:t>oetry </a:t>
            </a:r>
            <a:r>
              <a:rPr lang="en-GB" dirty="0">
                <a:solidFill>
                  <a:srgbClr val="4B4B4B"/>
                </a:solidFill>
              </a:rPr>
              <a:t>(pre/post 1900</a:t>
            </a:r>
            <a:r>
              <a:rPr lang="en-GB" dirty="0" smtClean="0">
                <a:solidFill>
                  <a:srgbClr val="4B4B4B"/>
                </a:solidFill>
              </a:rPr>
              <a:t>).</a:t>
            </a:r>
            <a:endParaRPr lang="en-GB" dirty="0">
              <a:solidFill>
                <a:srgbClr val="4B4B4B"/>
              </a:solidFill>
            </a:endParaRPr>
          </a:p>
          <a:p>
            <a:pPr marL="285750" lvl="0" indent="-285750">
              <a:buFont typeface="Arial" panose="020B0604020202020204" pitchFamily="34" charset="0"/>
              <a:buChar char="•"/>
            </a:pPr>
            <a:endParaRPr lang="en-GB" dirty="0">
              <a:solidFill>
                <a:srgbClr val="4B4B4B"/>
              </a:solidFill>
            </a:endParaRPr>
          </a:p>
          <a:p>
            <a:pPr marL="285750" lvl="0" indent="-285750">
              <a:buFont typeface="Arial" panose="020B0604020202020204" pitchFamily="34" charset="0"/>
              <a:buChar char="•"/>
            </a:pPr>
            <a:r>
              <a:rPr lang="en-GB" dirty="0">
                <a:solidFill>
                  <a:srgbClr val="4B4B4B"/>
                </a:solidFill>
              </a:rPr>
              <a:t>Both groups will study two prose texts (to satisfy the requirement for AS</a:t>
            </a:r>
            <a:r>
              <a:rPr lang="en-GB" dirty="0" smtClean="0">
                <a:solidFill>
                  <a:srgbClr val="4B4B4B"/>
                </a:solidFill>
              </a:rPr>
              <a:t>).</a:t>
            </a:r>
            <a:endParaRPr lang="en-GB" dirty="0">
              <a:solidFill>
                <a:srgbClr val="4B4B4B"/>
              </a:solidFill>
            </a:endParaRPr>
          </a:p>
          <a:p>
            <a:pPr lvl="0"/>
            <a:endParaRPr lang="en-GB" dirty="0">
              <a:solidFill>
                <a:srgbClr val="4B4B4B"/>
              </a:solidFill>
            </a:endParaRPr>
          </a:p>
          <a:p>
            <a:pPr marL="285750" lvl="0" indent="-285750">
              <a:buFont typeface="Arial" panose="020B0604020202020204" pitchFamily="34" charset="0"/>
              <a:buChar char="•"/>
            </a:pPr>
            <a:r>
              <a:rPr lang="en-GB" dirty="0">
                <a:solidFill>
                  <a:srgbClr val="4B4B4B"/>
                </a:solidFill>
              </a:rPr>
              <a:t>One </a:t>
            </a:r>
            <a:r>
              <a:rPr lang="en-GB" dirty="0" smtClean="0">
                <a:solidFill>
                  <a:srgbClr val="4B4B4B"/>
                </a:solidFill>
              </a:rPr>
              <a:t>A-level poetry </a:t>
            </a:r>
            <a:r>
              <a:rPr lang="en-GB" dirty="0">
                <a:solidFill>
                  <a:srgbClr val="4B4B4B"/>
                </a:solidFill>
              </a:rPr>
              <a:t>or prose text must have been written before 1900 to satisfy the A-level date </a:t>
            </a:r>
            <a:r>
              <a:rPr lang="en-GB" dirty="0" smtClean="0">
                <a:solidFill>
                  <a:srgbClr val="4B4B4B"/>
                </a:solidFill>
              </a:rPr>
              <a:t>rule.</a:t>
            </a:r>
            <a:endParaRPr lang="en-GB" dirty="0">
              <a:solidFill>
                <a:srgbClr val="4B4B4B"/>
              </a:solidFill>
            </a:endParaRPr>
          </a:p>
          <a:p>
            <a:endParaRPr lang="en-GB" dirty="0"/>
          </a:p>
        </p:txBody>
      </p:sp>
      <p:sp>
        <p:nvSpPr>
          <p:cNvPr id="6"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solidFill>
                  <a:schemeClr val="bg1"/>
                </a:solidFill>
              </a:rPr>
              <a:t>Slide </a:t>
            </a:r>
            <a:r>
              <a:rPr lang="en-US" sz="800" dirty="0" smtClean="0">
                <a:solidFill>
                  <a:schemeClr val="bg1"/>
                </a:solidFill>
              </a:rPr>
              <a:t>35</a:t>
            </a:r>
            <a:endParaRPr lang="en-US" sz="800" dirty="0">
              <a:solidFill>
                <a:schemeClr val="bg1"/>
              </a:solidFill>
            </a:endParaRPr>
          </a:p>
        </p:txBody>
      </p:sp>
    </p:spTree>
    <p:extLst>
      <p:ext uri="{BB962C8B-B14F-4D97-AF65-F5344CB8AC3E}">
        <p14:creationId xmlns:p14="http://schemas.microsoft.com/office/powerpoint/2010/main" val="16472865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000" y="288732"/>
            <a:ext cx="8045200" cy="431181"/>
          </a:xfrm>
        </p:spPr>
        <p:txBody>
          <a:bodyPr/>
          <a:lstStyle/>
          <a:p>
            <a:r>
              <a:rPr lang="en-GB" sz="3200" dirty="0" smtClean="0"/>
              <a:t>Co-teaching Literature A: choosing the prose texts </a:t>
            </a:r>
            <a:endParaRPr lang="en-GB" sz="3200" dirty="0"/>
          </a:p>
        </p:txBody>
      </p:sp>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5" name="Content Placeholder 4"/>
          <p:cNvSpPr>
            <a:spLocks noGrp="1"/>
          </p:cNvSpPr>
          <p:nvPr>
            <p:ph idx="1"/>
          </p:nvPr>
        </p:nvSpPr>
        <p:spPr>
          <a:xfrm>
            <a:off x="540000" y="1460779"/>
            <a:ext cx="8045200" cy="4406804"/>
          </a:xfrm>
        </p:spPr>
        <p:txBody>
          <a:bodyPr/>
          <a:lstStyle/>
          <a:p>
            <a:pPr marL="285750" lvl="0" indent="-285750">
              <a:buFont typeface="Arial" panose="020B0604020202020204" pitchFamily="34" charset="0"/>
              <a:buChar char="•"/>
            </a:pPr>
            <a:r>
              <a:rPr lang="en-GB" dirty="0">
                <a:solidFill>
                  <a:srgbClr val="4B4B4B"/>
                </a:solidFill>
              </a:rPr>
              <a:t>Both prose texts could be from the A-level text list: this provides A-level students with wider reading on the theme of Love through the </a:t>
            </a:r>
            <a:r>
              <a:rPr lang="en-GB" dirty="0" smtClean="0">
                <a:solidFill>
                  <a:srgbClr val="4B4B4B"/>
                </a:solidFill>
              </a:rPr>
              <a:t>ages</a:t>
            </a:r>
            <a:r>
              <a:rPr lang="en-GB" dirty="0">
                <a:solidFill>
                  <a:srgbClr val="4B4B4B"/>
                </a:solidFill>
              </a:rPr>
              <a:t>; it also provides A-level students with choice of prose texts to use in examination of A-level, Paper 1, Section C. </a:t>
            </a:r>
          </a:p>
          <a:p>
            <a:pPr marL="0" lvl="0" indent="0">
              <a:buNone/>
            </a:pPr>
            <a:endParaRPr lang="en-GB" dirty="0">
              <a:solidFill>
                <a:srgbClr val="4B4B4B"/>
              </a:solidFill>
            </a:endParaRPr>
          </a:p>
          <a:p>
            <a:pPr marL="285750" lvl="0" indent="-285750">
              <a:buFont typeface="Arial" panose="020B0604020202020204" pitchFamily="34" charset="0"/>
              <a:buChar char="•"/>
            </a:pPr>
            <a:r>
              <a:rPr lang="en-GB" dirty="0">
                <a:solidFill>
                  <a:srgbClr val="4B4B4B"/>
                </a:solidFill>
              </a:rPr>
              <a:t>One of the prose texts could be from the wider AS text list: this provides A-level students with wider reading on the theme of Love through the </a:t>
            </a:r>
            <a:r>
              <a:rPr lang="en-GB" dirty="0" smtClean="0">
                <a:solidFill>
                  <a:srgbClr val="4B4B4B"/>
                </a:solidFill>
              </a:rPr>
              <a:t>ages</a:t>
            </a:r>
            <a:r>
              <a:rPr lang="en-GB" dirty="0">
                <a:solidFill>
                  <a:srgbClr val="4B4B4B"/>
                </a:solidFill>
              </a:rPr>
              <a:t>; it also provides them with a choice of using this prose text for NEA.</a:t>
            </a:r>
          </a:p>
          <a:p>
            <a:pPr lvl="0"/>
            <a:endParaRPr lang="en-GB" dirty="0">
              <a:solidFill>
                <a:srgbClr val="4B4B4B"/>
              </a:solidFill>
            </a:endParaRPr>
          </a:p>
          <a:p>
            <a:endParaRPr lang="en-GB" dirty="0"/>
          </a:p>
          <a:p>
            <a:endParaRPr lang="en-GB" dirty="0"/>
          </a:p>
        </p:txBody>
      </p:sp>
      <p:sp>
        <p:nvSpPr>
          <p:cNvPr id="6"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solidFill>
                  <a:schemeClr val="bg1"/>
                </a:solidFill>
              </a:rPr>
              <a:t>Slide </a:t>
            </a:r>
            <a:r>
              <a:rPr lang="en-US" sz="800" dirty="0" smtClean="0">
                <a:solidFill>
                  <a:schemeClr val="bg1"/>
                </a:solidFill>
              </a:rPr>
              <a:t>36</a:t>
            </a:r>
            <a:endParaRPr lang="en-US" sz="800" dirty="0">
              <a:solidFill>
                <a:schemeClr val="bg1"/>
              </a:solidFill>
            </a:endParaRPr>
          </a:p>
        </p:txBody>
      </p:sp>
    </p:spTree>
    <p:extLst>
      <p:ext uri="{BB962C8B-B14F-4D97-AF65-F5344CB8AC3E}">
        <p14:creationId xmlns:p14="http://schemas.microsoft.com/office/powerpoint/2010/main" val="375538634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122830"/>
            <a:ext cx="8229600" cy="757065"/>
          </a:xfrm>
          <a:prstGeom prst="rect">
            <a:avLst/>
          </a:prstGeom>
        </p:spPr>
        <p:txBody>
          <a:bodyPr vert="horz" lIns="91440" tIns="45720" rIns="91440" bIns="45720" rtlCol="0" anchor="t" anchorCtr="0">
            <a:noAutofit/>
          </a:bodyPr>
          <a:lstStyle>
            <a:lvl1pPr algn="l" defTabSz="457200" rtl="0" eaLnBrk="1" latinLnBrk="0" hangingPunct="1">
              <a:lnSpc>
                <a:spcPts val="2800"/>
              </a:lnSpc>
              <a:spcBef>
                <a:spcPct val="0"/>
              </a:spcBef>
              <a:buNone/>
              <a:defRPr sz="2800" b="0" i="0" kern="1200">
                <a:solidFill>
                  <a:srgbClr val="008CBB"/>
                </a:solidFill>
                <a:latin typeface="AQA Chevin Pro Light"/>
                <a:ea typeface="+mj-ea"/>
                <a:cs typeface="AQA Chevin Pro Light"/>
              </a:defRPr>
            </a:lvl1pPr>
          </a:lstStyle>
          <a:p>
            <a:r>
              <a:rPr lang="en-GB" sz="3200" dirty="0" smtClean="0">
                <a:solidFill>
                  <a:srgbClr val="412878"/>
                </a:solidFill>
                <a:latin typeface="AQA Chevin Pro Light" panose="020F0303030000060003" pitchFamily="34" charset="0"/>
              </a:rPr>
              <a:t>Co-teaching opportunities: how it would work if 4</a:t>
            </a:r>
            <a:r>
              <a:rPr lang="en-GB" sz="3200" baseline="30000" dirty="0" smtClean="0">
                <a:solidFill>
                  <a:srgbClr val="412878"/>
                </a:solidFill>
                <a:latin typeface="AQA Chevin Pro Light" panose="020F0303030000060003" pitchFamily="34" charset="0"/>
              </a:rPr>
              <a:t>th</a:t>
            </a:r>
            <a:r>
              <a:rPr lang="en-GB" sz="3200" dirty="0" smtClean="0">
                <a:solidFill>
                  <a:srgbClr val="412878"/>
                </a:solidFill>
                <a:latin typeface="AQA Chevin Pro Light" panose="020F0303030000060003" pitchFamily="34" charset="0"/>
              </a:rPr>
              <a:t> text is used for NEA by A-level students</a:t>
            </a:r>
            <a:endParaRPr lang="en-GB" sz="3200" dirty="0">
              <a:solidFill>
                <a:srgbClr val="412878"/>
              </a:solidFill>
              <a:latin typeface="AQA Chevin Pro Light" panose="020F0303030000060003" pitchFamily="34" charset="0"/>
            </a:endParaRPr>
          </a:p>
        </p:txBody>
      </p:sp>
      <p:sp>
        <p:nvSpPr>
          <p:cNvPr id="5" name="TextBox 4"/>
          <p:cNvSpPr txBox="1"/>
          <p:nvPr/>
        </p:nvSpPr>
        <p:spPr>
          <a:xfrm>
            <a:off x="540000" y="1200150"/>
            <a:ext cx="7803900" cy="892552"/>
          </a:xfrm>
          <a:prstGeom prst="rect">
            <a:avLst/>
          </a:prstGeom>
          <a:noFill/>
        </p:spPr>
        <p:txBody>
          <a:bodyPr wrap="square" rtlCol="0">
            <a:spAutoFit/>
          </a:bodyPr>
          <a:lstStyle/>
          <a:p>
            <a:r>
              <a:rPr lang="en-GB" dirty="0"/>
              <a:t>Students study either </a:t>
            </a:r>
            <a:r>
              <a:rPr lang="en-GB" i="1" dirty="0"/>
              <a:t>Othello</a:t>
            </a:r>
            <a:r>
              <a:rPr lang="en-GB" dirty="0"/>
              <a:t>, </a:t>
            </a:r>
            <a:r>
              <a:rPr lang="en-GB" i="1" dirty="0"/>
              <a:t>The Taming of the Shrew</a:t>
            </a:r>
            <a:r>
              <a:rPr lang="en-GB" dirty="0"/>
              <a:t>, </a:t>
            </a:r>
            <a:r>
              <a:rPr lang="en-GB" i="1" dirty="0"/>
              <a:t>Measure for </a:t>
            </a:r>
            <a:r>
              <a:rPr lang="en-GB" i="1" dirty="0" smtClean="0"/>
              <a:t>Measure </a:t>
            </a:r>
            <a:r>
              <a:rPr lang="en-GB" dirty="0" smtClean="0"/>
              <a:t>or </a:t>
            </a:r>
            <a:r>
              <a:rPr lang="en-GB" i="1" dirty="0"/>
              <a:t>The Winter’s Tale</a:t>
            </a:r>
            <a:r>
              <a:rPr lang="en-GB" dirty="0"/>
              <a:t>, </a:t>
            </a:r>
            <a:r>
              <a:rPr lang="en-GB" dirty="0" smtClean="0"/>
              <a:t>plus any </a:t>
            </a:r>
            <a:r>
              <a:rPr lang="en-GB" dirty="0"/>
              <a:t>of these </a:t>
            </a:r>
            <a:r>
              <a:rPr lang="en-GB" dirty="0" smtClean="0"/>
              <a:t>combinations </a:t>
            </a:r>
            <a:r>
              <a:rPr lang="en-GB" dirty="0"/>
              <a:t>of </a:t>
            </a:r>
            <a:r>
              <a:rPr lang="en-GB" dirty="0" smtClean="0"/>
              <a:t>texts:</a:t>
            </a:r>
          </a:p>
          <a:p>
            <a:r>
              <a:rPr lang="en-GB" sz="1600" b="1" dirty="0">
                <a:solidFill>
                  <a:schemeClr val="accent6"/>
                </a:solidFill>
              </a:rPr>
              <a:t> </a:t>
            </a:r>
            <a:r>
              <a:rPr lang="en-GB" sz="1600" b="1" dirty="0" smtClean="0">
                <a:solidFill>
                  <a:schemeClr val="accent6"/>
                </a:solidFill>
              </a:rPr>
              <a:t>                                                                 </a:t>
            </a:r>
            <a:r>
              <a:rPr lang="en-GB" sz="1600" b="1" dirty="0" smtClean="0"/>
              <a:t>+</a:t>
            </a:r>
            <a:endParaRPr lang="en-GB" sz="1600" b="1" dirty="0"/>
          </a:p>
        </p:txBody>
      </p:sp>
      <p:sp>
        <p:nvSpPr>
          <p:cNvPr id="6" name="Content Placeholder 4"/>
          <p:cNvSpPr txBox="1">
            <a:spLocks/>
          </p:cNvSpPr>
          <p:nvPr/>
        </p:nvSpPr>
        <p:spPr>
          <a:xfrm>
            <a:off x="540000" y="2392280"/>
            <a:ext cx="3955800" cy="3884696"/>
          </a:xfrm>
          <a:prstGeom prst="rect">
            <a:avLst/>
          </a:prstGeom>
        </p:spPr>
        <p:txBody>
          <a:bodyPr/>
          <a:lstStyle>
            <a:lvl1pPr marL="342900" indent="-342900" algn="l" defTabSz="457200" rtl="0" eaLnBrk="1" latinLnBrk="0" hangingPunct="1">
              <a:lnSpc>
                <a:spcPts val="2000"/>
              </a:lnSpc>
              <a:spcBef>
                <a:spcPct val="20000"/>
              </a:spcBef>
              <a:buFont typeface="Arial"/>
              <a:buChar char="•"/>
              <a:defRPr sz="1800" kern="1200">
                <a:solidFill>
                  <a:schemeClr val="tx1"/>
                </a:solidFill>
                <a:latin typeface="+mn-lt"/>
                <a:ea typeface="+mn-ea"/>
                <a:cs typeface="+mn-cs"/>
              </a:defRPr>
            </a:lvl1pPr>
            <a:lvl2pPr marL="742950" indent="-285750" algn="l" defTabSz="457200" rtl="0" eaLnBrk="1" latinLnBrk="0" hangingPunct="1">
              <a:lnSpc>
                <a:spcPts val="2000"/>
              </a:lnSpc>
              <a:spcBef>
                <a:spcPct val="20000"/>
              </a:spcBef>
              <a:buFont typeface="Arial"/>
              <a:buChar char="–"/>
              <a:defRPr sz="1600" kern="1200">
                <a:solidFill>
                  <a:schemeClr val="tx1"/>
                </a:solidFill>
                <a:latin typeface="+mn-lt"/>
                <a:ea typeface="+mn-ea"/>
                <a:cs typeface="+mn-cs"/>
              </a:defRPr>
            </a:lvl2pPr>
            <a:lvl3pPr marL="1143000" indent="-228600" algn="l" defTabSz="457200" rtl="0" eaLnBrk="1" latinLnBrk="0" hangingPunct="1">
              <a:lnSpc>
                <a:spcPts val="2000"/>
              </a:lnSpc>
              <a:spcBef>
                <a:spcPct val="20000"/>
              </a:spcBef>
              <a:buFont typeface="Arial"/>
              <a:buChar char="•"/>
              <a:defRPr sz="1400" kern="1200">
                <a:solidFill>
                  <a:schemeClr val="tx1"/>
                </a:solidFill>
                <a:latin typeface="+mn-lt"/>
                <a:ea typeface="+mn-ea"/>
                <a:cs typeface="+mn-cs"/>
              </a:defRPr>
            </a:lvl3pPr>
            <a:lvl4pPr marL="1600200" indent="-228600" algn="l" defTabSz="457200" rtl="0" eaLnBrk="1" latinLnBrk="0" hangingPunct="1">
              <a:lnSpc>
                <a:spcPts val="2000"/>
              </a:lnSpc>
              <a:spcBef>
                <a:spcPct val="20000"/>
              </a:spcBef>
              <a:buFont typeface="Arial"/>
              <a:buChar char="–"/>
              <a:defRPr sz="1200" kern="1200">
                <a:solidFill>
                  <a:schemeClr val="tx1"/>
                </a:solidFill>
                <a:latin typeface="+mn-lt"/>
                <a:ea typeface="+mn-ea"/>
                <a:cs typeface="+mn-cs"/>
              </a:defRPr>
            </a:lvl4pPr>
            <a:lvl5pPr marL="2057400" indent="-228600" algn="l" defTabSz="457200" rtl="0" eaLnBrk="1" latinLnBrk="0" hangingPunct="1">
              <a:lnSpc>
                <a:spcPts val="2000"/>
              </a:lnSpc>
              <a:spcBef>
                <a:spcPct val="20000"/>
              </a:spcBef>
              <a:buFont typeface="Arial"/>
              <a:buChar char="»"/>
              <a:defRPr sz="1000"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8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1600" i="1" dirty="0" smtClean="0"/>
              <a:t>Anthology of love </a:t>
            </a:r>
            <a:r>
              <a:rPr lang="en-GB" sz="1600" i="1" dirty="0"/>
              <a:t>p</a:t>
            </a:r>
            <a:r>
              <a:rPr lang="en-GB" sz="1600" i="1" dirty="0" smtClean="0"/>
              <a:t>oetry through the </a:t>
            </a:r>
            <a:r>
              <a:rPr lang="en-GB" sz="1600" i="1" dirty="0"/>
              <a:t>a</a:t>
            </a:r>
            <a:r>
              <a:rPr lang="en-GB" sz="1600" i="1" dirty="0" smtClean="0"/>
              <a:t>ges pre-1900</a:t>
            </a:r>
          </a:p>
          <a:p>
            <a:pPr marL="0" indent="0">
              <a:buFont typeface="Arial"/>
              <a:buNone/>
            </a:pPr>
            <a:r>
              <a:rPr lang="en-GB" sz="1600" dirty="0" smtClean="0"/>
              <a:t>                                       +</a:t>
            </a:r>
          </a:p>
          <a:p>
            <a:pPr marL="0" indent="0">
              <a:buFont typeface="Arial"/>
              <a:buNone/>
            </a:pPr>
            <a:r>
              <a:rPr lang="en-GB" sz="1600" dirty="0" smtClean="0"/>
              <a:t>(one of) </a:t>
            </a:r>
          </a:p>
          <a:p>
            <a:pPr marL="0" indent="0">
              <a:buFont typeface="Arial"/>
              <a:buNone/>
            </a:pPr>
            <a:r>
              <a:rPr lang="en-GB" sz="1600" i="1" dirty="0" smtClean="0"/>
              <a:t>Persuasion, Jane Eyre, Wuthering Heights, The Awakening, Tess of the D’Urbervilles The Great Gatsby, A Room with a View, The Go-Between, Rebecca, Atonement </a:t>
            </a:r>
          </a:p>
          <a:p>
            <a:pPr marL="0" indent="0">
              <a:buFont typeface="Arial"/>
              <a:buNone/>
            </a:pPr>
            <a:r>
              <a:rPr lang="en-GB" sz="1600" dirty="0" smtClean="0"/>
              <a:t>                                       +</a:t>
            </a:r>
          </a:p>
          <a:p>
            <a:pPr marL="0" indent="0">
              <a:buFont typeface="Arial"/>
              <a:buNone/>
            </a:pPr>
            <a:r>
              <a:rPr lang="en-GB" sz="1600" dirty="0" smtClean="0"/>
              <a:t>(one of)</a:t>
            </a:r>
          </a:p>
          <a:p>
            <a:pPr marL="0" indent="0">
              <a:buFont typeface="Arial"/>
              <a:buNone/>
            </a:pPr>
            <a:r>
              <a:rPr lang="en-GB" sz="1600" i="1" dirty="0" smtClean="0"/>
              <a:t>The Rotters’ Club, The Mill on the Floss</a:t>
            </a:r>
          </a:p>
          <a:p>
            <a:endParaRPr lang="en-GB" dirty="0"/>
          </a:p>
        </p:txBody>
      </p:sp>
      <p:sp>
        <p:nvSpPr>
          <p:cNvPr id="7" name="Content Placeholder 5"/>
          <p:cNvSpPr txBox="1">
            <a:spLocks/>
          </p:cNvSpPr>
          <p:nvPr/>
        </p:nvSpPr>
        <p:spPr>
          <a:xfrm>
            <a:off x="4766692" y="2392280"/>
            <a:ext cx="3818513" cy="3884695"/>
          </a:xfrm>
          <a:prstGeom prst="rect">
            <a:avLst/>
          </a:prstGeom>
        </p:spPr>
        <p:txBody>
          <a:bodyPr/>
          <a:lstStyle>
            <a:lvl1pPr marL="342900" indent="-342900" algn="l" defTabSz="457200" rtl="0" eaLnBrk="1" latinLnBrk="0" hangingPunct="1">
              <a:lnSpc>
                <a:spcPts val="2000"/>
              </a:lnSpc>
              <a:spcBef>
                <a:spcPct val="20000"/>
              </a:spcBef>
              <a:buFont typeface="Arial"/>
              <a:buChar char="•"/>
              <a:defRPr sz="1800" kern="1200">
                <a:solidFill>
                  <a:schemeClr val="tx1"/>
                </a:solidFill>
                <a:latin typeface="+mn-lt"/>
                <a:ea typeface="+mn-ea"/>
                <a:cs typeface="+mn-cs"/>
              </a:defRPr>
            </a:lvl1pPr>
            <a:lvl2pPr marL="742950" indent="-285750" algn="l" defTabSz="457200" rtl="0" eaLnBrk="1" latinLnBrk="0" hangingPunct="1">
              <a:lnSpc>
                <a:spcPts val="2000"/>
              </a:lnSpc>
              <a:spcBef>
                <a:spcPct val="20000"/>
              </a:spcBef>
              <a:buFont typeface="Arial"/>
              <a:buChar char="–"/>
              <a:defRPr sz="1600" kern="1200">
                <a:solidFill>
                  <a:schemeClr val="tx1"/>
                </a:solidFill>
                <a:latin typeface="+mn-lt"/>
                <a:ea typeface="+mn-ea"/>
                <a:cs typeface="+mn-cs"/>
              </a:defRPr>
            </a:lvl2pPr>
            <a:lvl3pPr marL="1143000" indent="-228600" algn="l" defTabSz="457200" rtl="0" eaLnBrk="1" latinLnBrk="0" hangingPunct="1">
              <a:lnSpc>
                <a:spcPts val="2000"/>
              </a:lnSpc>
              <a:spcBef>
                <a:spcPct val="20000"/>
              </a:spcBef>
              <a:buFont typeface="Arial"/>
              <a:buChar char="•"/>
              <a:defRPr sz="1400" kern="1200">
                <a:solidFill>
                  <a:schemeClr val="tx1"/>
                </a:solidFill>
                <a:latin typeface="+mn-lt"/>
                <a:ea typeface="+mn-ea"/>
                <a:cs typeface="+mn-cs"/>
              </a:defRPr>
            </a:lvl3pPr>
            <a:lvl4pPr marL="1600200" indent="-228600" algn="l" defTabSz="457200" rtl="0" eaLnBrk="1" latinLnBrk="0" hangingPunct="1">
              <a:lnSpc>
                <a:spcPts val="2000"/>
              </a:lnSpc>
              <a:spcBef>
                <a:spcPct val="20000"/>
              </a:spcBef>
              <a:buFont typeface="Arial"/>
              <a:buChar char="–"/>
              <a:defRPr sz="1200" kern="1200">
                <a:solidFill>
                  <a:schemeClr val="tx1"/>
                </a:solidFill>
                <a:latin typeface="+mn-lt"/>
                <a:ea typeface="+mn-ea"/>
                <a:cs typeface="+mn-cs"/>
              </a:defRPr>
            </a:lvl4pPr>
            <a:lvl5pPr marL="2057400" indent="-228600" algn="l" defTabSz="457200" rtl="0" eaLnBrk="1" latinLnBrk="0" hangingPunct="1">
              <a:lnSpc>
                <a:spcPts val="2000"/>
              </a:lnSpc>
              <a:spcBef>
                <a:spcPct val="20000"/>
              </a:spcBef>
              <a:buFont typeface="Arial"/>
              <a:buChar char="»"/>
              <a:defRPr sz="1000"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8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sz="1600" b="1" i="1" dirty="0" smtClean="0"/>
              <a:t>Anthology of love poetry through the ages post-1900    </a:t>
            </a:r>
          </a:p>
          <a:p>
            <a:pPr marL="0" indent="0">
              <a:buFont typeface="Arial"/>
              <a:buNone/>
            </a:pPr>
            <a:r>
              <a:rPr lang="en-GB" sz="1600" b="1" dirty="0" smtClean="0"/>
              <a:t>                                    +</a:t>
            </a:r>
          </a:p>
          <a:p>
            <a:pPr marL="0" indent="0">
              <a:buFont typeface="Arial"/>
              <a:buNone/>
            </a:pPr>
            <a:r>
              <a:rPr lang="en-GB" sz="1600" b="1" dirty="0" smtClean="0"/>
              <a:t>(one of) </a:t>
            </a:r>
          </a:p>
          <a:p>
            <a:pPr marL="0" indent="0">
              <a:buFont typeface="Arial"/>
              <a:buNone/>
            </a:pPr>
            <a:r>
              <a:rPr lang="en-GB" sz="1600" b="1" i="1" dirty="0" smtClean="0"/>
              <a:t>Persuasion, Jane Eyre, Wuthering Heights, The Awakening, Tess of the D’Urbervilles </a:t>
            </a:r>
          </a:p>
          <a:p>
            <a:pPr marL="0" indent="0">
              <a:buFont typeface="Arial"/>
              <a:buNone/>
            </a:pPr>
            <a:r>
              <a:rPr lang="en-GB" sz="1600" b="1" dirty="0" smtClean="0"/>
              <a:t>                   </a:t>
            </a:r>
          </a:p>
          <a:p>
            <a:pPr marL="0" indent="0">
              <a:buFont typeface="Arial"/>
              <a:buNone/>
            </a:pPr>
            <a:r>
              <a:rPr lang="en-GB" sz="1600" b="1" dirty="0" smtClean="0"/>
              <a:t>			        +</a:t>
            </a:r>
          </a:p>
          <a:p>
            <a:pPr marL="0" indent="0">
              <a:buFont typeface="Arial"/>
              <a:buNone/>
            </a:pPr>
            <a:r>
              <a:rPr lang="en-GB" sz="1600" b="1" dirty="0" smtClean="0"/>
              <a:t>(one of)</a:t>
            </a:r>
          </a:p>
          <a:p>
            <a:pPr marL="0" indent="0">
              <a:buFont typeface="Arial"/>
              <a:buNone/>
            </a:pPr>
            <a:r>
              <a:rPr lang="en-GB" sz="1600" b="1" i="1" dirty="0" smtClean="0"/>
              <a:t>The Rotters’ Club, The Mill on the Floss</a:t>
            </a:r>
          </a:p>
          <a:p>
            <a:pPr marL="0" indent="0">
              <a:buFont typeface="Arial"/>
              <a:buNone/>
            </a:pPr>
            <a:endParaRPr lang="en-GB" sz="1400" dirty="0" smtClean="0"/>
          </a:p>
          <a:p>
            <a:pPr marL="0" indent="0">
              <a:buFont typeface="Arial"/>
              <a:buNone/>
            </a:pPr>
            <a:endParaRPr lang="en-GB" sz="1400" dirty="0"/>
          </a:p>
        </p:txBody>
      </p:sp>
      <p:sp>
        <p:nvSpPr>
          <p:cNvPr id="8"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t>Slide </a:t>
            </a:r>
            <a:r>
              <a:rPr lang="en-US" sz="800" dirty="0" smtClean="0"/>
              <a:t>37</a:t>
            </a:r>
            <a:endParaRPr lang="en-US" sz="800" dirty="0"/>
          </a:p>
        </p:txBody>
      </p:sp>
    </p:spTree>
    <p:extLst>
      <p:ext uri="{BB962C8B-B14F-4D97-AF65-F5344CB8AC3E}">
        <p14:creationId xmlns:p14="http://schemas.microsoft.com/office/powerpoint/2010/main" val="16133993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solidFill>
                  <a:srgbClr val="412878"/>
                </a:solidFill>
              </a:rPr>
              <a:t> </a:t>
            </a:r>
            <a:r>
              <a:rPr lang="en-GB" sz="3200" dirty="0" smtClean="0">
                <a:solidFill>
                  <a:srgbClr val="412878"/>
                </a:solidFill>
              </a:rPr>
              <a:t>Task 4</a:t>
            </a:r>
            <a:endParaRPr lang="en-GB" sz="3200" dirty="0">
              <a:solidFill>
                <a:srgbClr val="412878"/>
              </a:solidFill>
            </a:endParaRPr>
          </a:p>
        </p:txBody>
      </p:sp>
      <p:sp>
        <p:nvSpPr>
          <p:cNvPr id="3" name="Content Placeholder 2"/>
          <p:cNvSpPr>
            <a:spLocks noGrp="1"/>
          </p:cNvSpPr>
          <p:nvPr>
            <p:ph idx="1"/>
          </p:nvPr>
        </p:nvSpPr>
        <p:spPr>
          <a:xfrm>
            <a:off x="540000" y="1503113"/>
            <a:ext cx="8045200" cy="4406804"/>
          </a:xfrm>
        </p:spPr>
        <p:txBody>
          <a:bodyPr/>
          <a:lstStyle/>
          <a:p>
            <a:pPr marL="0" indent="0">
              <a:buNone/>
            </a:pPr>
            <a:r>
              <a:rPr lang="en-GB" dirty="0"/>
              <a:t>Select one of the suggestions for co-teaching the course and suggest how you could begin in September.</a:t>
            </a:r>
          </a:p>
          <a:p>
            <a:endParaRPr lang="en-GB" dirty="0"/>
          </a:p>
          <a:p>
            <a:pPr marL="0" indent="0">
              <a:buNone/>
            </a:pPr>
            <a:r>
              <a:rPr lang="en-GB" dirty="0"/>
              <a:t>You will need to </a:t>
            </a:r>
            <a:r>
              <a:rPr lang="en-GB" dirty="0" smtClean="0"/>
              <a:t>identify:</a:t>
            </a:r>
          </a:p>
          <a:p>
            <a:pPr marL="0" indent="0">
              <a:buNone/>
            </a:pPr>
            <a:endParaRPr lang="en-GB" dirty="0"/>
          </a:p>
          <a:p>
            <a:pPr>
              <a:buFont typeface="Arial" pitchFamily="34" charset="0"/>
              <a:buChar char="•"/>
            </a:pPr>
            <a:r>
              <a:rPr lang="en-GB" dirty="0"/>
              <a:t>the texts you will be using</a:t>
            </a:r>
          </a:p>
          <a:p>
            <a:pPr>
              <a:buFont typeface="Arial" pitchFamily="34" charset="0"/>
              <a:buChar char="•"/>
            </a:pPr>
            <a:r>
              <a:rPr lang="en-GB" dirty="0"/>
              <a:t>what you will do in your first lessons</a:t>
            </a:r>
          </a:p>
          <a:p>
            <a:pPr>
              <a:buFont typeface="Arial" pitchFamily="34" charset="0"/>
              <a:buChar char="•"/>
            </a:pPr>
            <a:r>
              <a:rPr lang="en-GB" dirty="0"/>
              <a:t>the kinds of task you could ask your students to do in the first few weeks.</a:t>
            </a:r>
          </a:p>
          <a:p>
            <a:pPr marL="0" indent="0">
              <a:buNone/>
            </a:pPr>
            <a:endParaRPr lang="en-GB" dirty="0" smtClean="0">
              <a:solidFill>
                <a:srgbClr val="FF0000"/>
              </a:solidFill>
              <a:cs typeface="Arial" charset="0"/>
            </a:endParaRPr>
          </a:p>
        </p:txBody>
      </p:sp>
      <p:sp>
        <p:nvSpPr>
          <p:cNvPr id="5" name="Footer Placeholder 2"/>
          <p:cNvSpPr>
            <a:spLocks noGrp="1"/>
          </p:cNvSpPr>
          <p:nvPr>
            <p:ph type="ftr" sz="quarter" idx="11"/>
          </p:nvPr>
        </p:nvSpPr>
        <p:spPr>
          <a:xfrm>
            <a:off x="1976438" y="6459079"/>
            <a:ext cx="2678400" cy="241200"/>
          </a:xfrm>
        </p:spPr>
        <p:txBody>
          <a:bodyPr/>
          <a:lstStyle/>
          <a:p>
            <a:r>
              <a:rPr lang="en-US" dirty="0" smtClean="0"/>
              <a:t>Copyright © AQA and its licensors. All rights reserved.</a:t>
            </a:r>
            <a:endParaRPr lang="en-US" dirty="0"/>
          </a:p>
        </p:txBody>
      </p:sp>
      <p:sp>
        <p:nvSpPr>
          <p:cNvPr id="6"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t>Slide </a:t>
            </a:r>
            <a:r>
              <a:rPr lang="en-US" sz="800" dirty="0" smtClean="0"/>
              <a:t>38</a:t>
            </a:r>
            <a:endParaRPr lang="en-US" sz="8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Ideas for engagement </a:t>
            </a:r>
            <a:endParaRPr lang="en-GB" sz="3200" dirty="0"/>
          </a:p>
        </p:txBody>
      </p:sp>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5" name="Content Placeholder 4"/>
          <p:cNvSpPr>
            <a:spLocks noGrp="1"/>
          </p:cNvSpPr>
          <p:nvPr>
            <p:ph idx="1"/>
          </p:nvPr>
        </p:nvSpPr>
        <p:spPr>
          <a:xfrm>
            <a:off x="540000" y="1433015"/>
            <a:ext cx="8045200" cy="4705502"/>
          </a:xfrm>
        </p:spPr>
        <p:txBody>
          <a:bodyPr/>
          <a:lstStyle/>
          <a:p>
            <a:pPr>
              <a:buFont typeface="Arial" pitchFamily="34" charset="0"/>
              <a:buChar char="•"/>
            </a:pPr>
            <a:r>
              <a:rPr lang="en-GB" dirty="0"/>
              <a:t>T</a:t>
            </a:r>
            <a:r>
              <a:rPr lang="en-GB" dirty="0" smtClean="0"/>
              <a:t>hink </a:t>
            </a:r>
            <a:r>
              <a:rPr lang="en-GB" dirty="0"/>
              <a:t>about the value of using examples from current affairs to introduce students to </a:t>
            </a:r>
            <a:r>
              <a:rPr lang="en-GB" dirty="0" smtClean="0"/>
              <a:t>aspects of love </a:t>
            </a:r>
            <a:r>
              <a:rPr lang="en-GB" dirty="0"/>
              <a:t>(for example, </a:t>
            </a:r>
            <a:r>
              <a:rPr lang="en-GB" dirty="0" smtClean="0"/>
              <a:t>celebrity/ royal/well-known figures’ marriages</a:t>
            </a:r>
            <a:r>
              <a:rPr lang="en-GB" dirty="0"/>
              <a:t>, births, </a:t>
            </a:r>
            <a:r>
              <a:rPr lang="en-GB" dirty="0" smtClean="0"/>
              <a:t>divorces, reunions</a:t>
            </a:r>
            <a:r>
              <a:rPr lang="en-GB" dirty="0"/>
              <a:t>;</a:t>
            </a:r>
            <a:r>
              <a:rPr lang="en-GB" dirty="0" smtClean="0"/>
              <a:t> unconventional relationships; familial disputes; cultural customs etc).</a:t>
            </a:r>
            <a:endParaRPr lang="en-GB" dirty="0"/>
          </a:p>
          <a:p>
            <a:pPr>
              <a:buFont typeface="Arial" pitchFamily="34" charset="0"/>
              <a:buChar char="•"/>
            </a:pPr>
            <a:endParaRPr lang="en-GB" dirty="0"/>
          </a:p>
          <a:p>
            <a:pPr>
              <a:buFont typeface="Arial" pitchFamily="34" charset="0"/>
              <a:buChar char="•"/>
            </a:pPr>
            <a:r>
              <a:rPr lang="en-GB" dirty="0"/>
              <a:t>T</a:t>
            </a:r>
            <a:r>
              <a:rPr lang="en-GB" dirty="0" smtClean="0"/>
              <a:t>hink </a:t>
            </a:r>
            <a:r>
              <a:rPr lang="en-GB" dirty="0"/>
              <a:t>about how contemporary television drama can lead students into the </a:t>
            </a:r>
            <a:r>
              <a:rPr lang="en-GB" dirty="0" smtClean="0"/>
              <a:t>theme, </a:t>
            </a:r>
            <a:r>
              <a:rPr lang="en-GB" dirty="0"/>
              <a:t>for example </a:t>
            </a:r>
            <a:r>
              <a:rPr lang="en-GB" i="1" dirty="0" smtClean="0"/>
              <a:t>Last </a:t>
            </a:r>
            <a:r>
              <a:rPr lang="en-GB" i="1" dirty="0"/>
              <a:t>Tango in Halifax.</a:t>
            </a:r>
          </a:p>
          <a:p>
            <a:pPr>
              <a:buFont typeface="Arial" pitchFamily="34" charset="0"/>
              <a:buChar char="•"/>
            </a:pPr>
            <a:endParaRPr lang="en-GB" i="1" dirty="0"/>
          </a:p>
          <a:p>
            <a:pPr lvl="1">
              <a:buFont typeface="Arial" pitchFamily="34" charset="0"/>
              <a:buChar char="•"/>
            </a:pPr>
            <a:r>
              <a:rPr lang="en-GB" sz="1800" dirty="0" smtClean="0">
                <a:hlinkClick r:id="rId2" tooltip="https://www.youtube.com/watch?v=OhGgkJkdDGo"/>
              </a:rPr>
              <a:t>youtube.com/</a:t>
            </a:r>
            <a:r>
              <a:rPr lang="en-GB" sz="1800" dirty="0" err="1" smtClean="0">
                <a:hlinkClick r:id="rId2" tooltip="https://www.youtube.com/watch?v=OhGgkJkdDGo"/>
              </a:rPr>
              <a:t>watch?v</a:t>
            </a:r>
            <a:r>
              <a:rPr lang="en-GB" sz="1800" dirty="0" smtClean="0">
                <a:hlinkClick r:id="rId2" tooltip="https://www.youtube.com/watch?v=OhGgkJkdDGo"/>
              </a:rPr>
              <a:t>=</a:t>
            </a:r>
            <a:r>
              <a:rPr lang="en-GB" sz="1800" dirty="0" err="1" smtClean="0">
                <a:hlinkClick r:id="rId2" tooltip="https://www.youtube.com/watch?v=OhGgkJkdDGo"/>
              </a:rPr>
              <a:t>OhGgkJkdDGo</a:t>
            </a:r>
            <a:endParaRPr lang="en-GB" sz="1800" dirty="0" smtClean="0"/>
          </a:p>
          <a:p>
            <a:pPr lvl="1">
              <a:buFont typeface="Arial" pitchFamily="34" charset="0"/>
              <a:buChar char="•"/>
            </a:pPr>
            <a:r>
              <a:rPr lang="en-GB" sz="1800" dirty="0" smtClean="0">
                <a:hlinkClick r:id="rId3"/>
              </a:rPr>
              <a:t>youtube.com/</a:t>
            </a:r>
            <a:r>
              <a:rPr lang="en-GB" sz="1800" dirty="0" err="1" smtClean="0">
                <a:hlinkClick r:id="rId3"/>
              </a:rPr>
              <a:t>watch?v</a:t>
            </a:r>
            <a:r>
              <a:rPr lang="en-GB" sz="1800" dirty="0" smtClean="0">
                <a:hlinkClick r:id="rId3"/>
              </a:rPr>
              <a:t>=M05K7Ib4VV8</a:t>
            </a:r>
            <a:endParaRPr lang="en-GB" sz="1800" dirty="0" smtClean="0"/>
          </a:p>
          <a:p>
            <a:pPr marL="457200" lvl="1" indent="0">
              <a:buNone/>
            </a:pPr>
            <a:endParaRPr lang="en-GB" sz="2000" dirty="0"/>
          </a:p>
        </p:txBody>
      </p:sp>
      <p:sp>
        <p:nvSpPr>
          <p:cNvPr id="6"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solidFill>
                  <a:schemeClr val="bg1"/>
                </a:solidFill>
              </a:rPr>
              <a:t>Slide </a:t>
            </a:r>
            <a:r>
              <a:rPr lang="en-US" sz="800" dirty="0" smtClean="0">
                <a:solidFill>
                  <a:schemeClr val="bg1"/>
                </a:solidFill>
              </a:rPr>
              <a:t>39</a:t>
            </a:r>
            <a:endParaRPr lang="en-US" sz="800" dirty="0">
              <a:solidFill>
                <a:schemeClr val="bg1"/>
              </a:solidFill>
            </a:endParaRPr>
          </a:p>
        </p:txBody>
      </p:sp>
    </p:spTree>
    <p:extLst>
      <p:ext uri="{BB962C8B-B14F-4D97-AF65-F5344CB8AC3E}">
        <p14:creationId xmlns:p14="http://schemas.microsoft.com/office/powerpoint/2010/main" val="17991610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Objectives </a:t>
            </a:r>
            <a:endParaRPr lang="en-GB" sz="3200" dirty="0"/>
          </a:p>
        </p:txBody>
      </p:sp>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5" name="Content Placeholder 4"/>
          <p:cNvSpPr>
            <a:spLocks noGrp="1"/>
          </p:cNvSpPr>
          <p:nvPr>
            <p:ph idx="1"/>
          </p:nvPr>
        </p:nvSpPr>
        <p:spPr>
          <a:xfrm>
            <a:off x="522907" y="1333780"/>
            <a:ext cx="8045200" cy="4406804"/>
          </a:xfrm>
        </p:spPr>
        <p:txBody>
          <a:bodyPr/>
          <a:lstStyle/>
          <a:p>
            <a:pPr>
              <a:defRPr/>
            </a:pPr>
            <a:r>
              <a:rPr lang="en-GB" dirty="0" smtClean="0"/>
              <a:t>To increase your understanding of English Literature  A (AS and A-level) and its philosophy.</a:t>
            </a:r>
          </a:p>
          <a:p>
            <a:pPr>
              <a:defRPr/>
            </a:pPr>
            <a:endParaRPr lang="en-GB" dirty="0"/>
          </a:p>
          <a:p>
            <a:pPr>
              <a:defRPr/>
            </a:pPr>
            <a:r>
              <a:rPr lang="en-GB" dirty="0" smtClean="0"/>
              <a:t>To discuss strategies for structuring the course.</a:t>
            </a:r>
          </a:p>
          <a:p>
            <a:pPr>
              <a:defRPr/>
            </a:pPr>
            <a:endParaRPr lang="en-GB" dirty="0"/>
          </a:p>
          <a:p>
            <a:pPr>
              <a:defRPr/>
            </a:pPr>
            <a:r>
              <a:rPr lang="en-GB" dirty="0" smtClean="0"/>
              <a:t>To build your confidence for course preparation.</a:t>
            </a:r>
          </a:p>
          <a:p>
            <a:pPr>
              <a:defRPr/>
            </a:pPr>
            <a:endParaRPr lang="en-GB" dirty="0"/>
          </a:p>
          <a:p>
            <a:pPr>
              <a:defRPr/>
            </a:pPr>
            <a:r>
              <a:rPr lang="en-GB" dirty="0" smtClean="0"/>
              <a:t>To provide guidance on meeting the assessment </a:t>
            </a:r>
            <a:r>
              <a:rPr lang="en-GB" dirty="0"/>
              <a:t>o</a:t>
            </a:r>
            <a:r>
              <a:rPr lang="en-GB" dirty="0" smtClean="0"/>
              <a:t>bjectives  and the demands of the specification: the examined units and the NEA.</a:t>
            </a:r>
          </a:p>
          <a:p>
            <a:pPr>
              <a:defRPr/>
            </a:pPr>
            <a:endParaRPr lang="en-GB" dirty="0"/>
          </a:p>
          <a:p>
            <a:pPr>
              <a:defRPr/>
            </a:pPr>
            <a:r>
              <a:rPr lang="en-GB" dirty="0" smtClean="0"/>
              <a:t>To offer you some ideas about co-teaching opportunities.</a:t>
            </a:r>
            <a:endParaRPr lang="en-GB" dirty="0"/>
          </a:p>
        </p:txBody>
      </p:sp>
      <p:sp>
        <p:nvSpPr>
          <p:cNvPr id="6" name="Date Placeholder 7"/>
          <p:cNvSpPr txBox="1">
            <a:spLocks/>
          </p:cNvSpPr>
          <p:nvPr/>
        </p:nvSpPr>
        <p:spPr>
          <a:xfrm>
            <a:off x="448574"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solidFill>
                  <a:schemeClr val="bg1"/>
                </a:solidFill>
              </a:rPr>
              <a:t>Slide 4</a:t>
            </a:r>
            <a:endParaRPr lang="en-US" sz="800" dirty="0">
              <a:solidFill>
                <a:schemeClr val="bg1"/>
              </a:solidFill>
            </a:endParaRPr>
          </a:p>
        </p:txBody>
      </p:sp>
    </p:spTree>
    <p:extLst>
      <p:ext uri="{BB962C8B-B14F-4D97-AF65-F5344CB8AC3E}">
        <p14:creationId xmlns:p14="http://schemas.microsoft.com/office/powerpoint/2010/main" val="265870414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000" y="150126"/>
            <a:ext cx="8045200" cy="722188"/>
          </a:xfrm>
        </p:spPr>
        <p:txBody>
          <a:bodyPr/>
          <a:lstStyle/>
          <a:p>
            <a:r>
              <a:rPr lang="en-GB" dirty="0" smtClean="0"/>
              <a:t>Texts in shared contexts: WW1 and its aftermath OR Modern times: literature from 1945 to the present day</a:t>
            </a:r>
            <a:r>
              <a:rPr lang="en-GB" sz="2400" dirty="0" smtClean="0"/>
              <a:t/>
            </a:r>
            <a:br>
              <a:rPr lang="en-GB" sz="2400" dirty="0" smtClean="0"/>
            </a:br>
            <a:endParaRPr lang="en-GB" sz="2400" dirty="0"/>
          </a:p>
        </p:txBody>
      </p:sp>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5"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solidFill>
                  <a:schemeClr val="bg1"/>
                </a:solidFill>
              </a:rPr>
              <a:t>Slide </a:t>
            </a:r>
            <a:r>
              <a:rPr lang="en-US" sz="800" dirty="0" smtClean="0">
                <a:solidFill>
                  <a:schemeClr val="bg1"/>
                </a:solidFill>
              </a:rPr>
              <a:t>40</a:t>
            </a:r>
            <a:endParaRPr lang="en-US" sz="800" dirty="0">
              <a:solidFill>
                <a:schemeClr val="bg1"/>
              </a:solidFill>
            </a:endParaRPr>
          </a:p>
        </p:txBody>
      </p:sp>
    </p:spTree>
    <p:extLst>
      <p:ext uri="{BB962C8B-B14F-4D97-AF65-F5344CB8AC3E}">
        <p14:creationId xmlns:p14="http://schemas.microsoft.com/office/powerpoint/2010/main" val="222030401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Content and skills for A-level Paper 2 </a:t>
            </a:r>
            <a:endParaRPr lang="en-GB" sz="3200" dirty="0"/>
          </a:p>
        </p:txBody>
      </p:sp>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5" name="Content Placeholder 4"/>
          <p:cNvSpPr>
            <a:spLocks noGrp="1"/>
          </p:cNvSpPr>
          <p:nvPr>
            <p:ph idx="1"/>
          </p:nvPr>
        </p:nvSpPr>
        <p:spPr>
          <a:xfrm>
            <a:off x="540000" y="1064525"/>
            <a:ext cx="8045200" cy="5073992"/>
          </a:xfrm>
        </p:spPr>
        <p:txBody>
          <a:bodyPr/>
          <a:lstStyle/>
          <a:p>
            <a:pPr>
              <a:buClr>
                <a:schemeClr val="tx1"/>
              </a:buClr>
            </a:pPr>
            <a:endParaRPr lang="en-GB" dirty="0" smtClean="0">
              <a:cs typeface="Arial" charset="0"/>
            </a:endParaRPr>
          </a:p>
          <a:p>
            <a:pPr marL="0" indent="0">
              <a:buClr>
                <a:schemeClr val="tx1"/>
              </a:buClr>
              <a:buNone/>
            </a:pPr>
            <a:r>
              <a:rPr lang="en-GB" dirty="0" smtClean="0">
                <a:cs typeface="Arial" charset="0"/>
              </a:rPr>
              <a:t>Students </a:t>
            </a:r>
            <a:r>
              <a:rPr lang="en-GB" dirty="0">
                <a:cs typeface="Arial" charset="0"/>
              </a:rPr>
              <a:t>explore </a:t>
            </a:r>
            <a:r>
              <a:rPr lang="en-GB" dirty="0" smtClean="0">
                <a:cs typeface="Arial" charset="0"/>
              </a:rPr>
              <a:t>texts written within a narrower and clearly defined time period: either WW1 and its aftermath OR Modern times: literature from 1945 to the present day (synchronic approach).</a:t>
            </a:r>
            <a:endParaRPr lang="en-GB" dirty="0">
              <a:cs typeface="Arial" charset="0"/>
            </a:endParaRPr>
          </a:p>
          <a:p>
            <a:pPr>
              <a:buClr>
                <a:schemeClr val="tx1"/>
              </a:buClr>
            </a:pPr>
            <a:endParaRPr lang="en-GB" dirty="0">
              <a:cs typeface="Arial" charset="0"/>
            </a:endParaRPr>
          </a:p>
          <a:p>
            <a:pPr marL="0" indent="0">
              <a:buClr>
                <a:schemeClr val="tx1"/>
              </a:buClr>
              <a:buNone/>
            </a:pPr>
            <a:r>
              <a:rPr lang="en-GB" dirty="0" smtClean="0">
                <a:cs typeface="Arial" charset="0"/>
              </a:rPr>
              <a:t>Students read unseen </a:t>
            </a:r>
            <a:r>
              <a:rPr lang="en-GB" dirty="0">
                <a:cs typeface="Arial" charset="0"/>
              </a:rPr>
              <a:t>material and set </a:t>
            </a:r>
            <a:r>
              <a:rPr lang="en-GB" dirty="0" smtClean="0">
                <a:cs typeface="Arial" charset="0"/>
              </a:rPr>
              <a:t>texts; they learn how</a:t>
            </a:r>
            <a:r>
              <a:rPr lang="en-GB" dirty="0">
                <a:cs typeface="Arial" charset="0"/>
              </a:rPr>
              <a:t> </a:t>
            </a:r>
            <a:r>
              <a:rPr lang="en-GB" dirty="0" smtClean="0">
                <a:cs typeface="Arial" charset="0"/>
              </a:rPr>
              <a:t>to read and write for open </a:t>
            </a:r>
            <a:r>
              <a:rPr lang="en-GB" dirty="0">
                <a:cs typeface="Arial" charset="0"/>
              </a:rPr>
              <a:t>b</a:t>
            </a:r>
            <a:r>
              <a:rPr lang="en-GB" dirty="0" smtClean="0">
                <a:cs typeface="Arial" charset="0"/>
              </a:rPr>
              <a:t>ook examinations.</a:t>
            </a:r>
            <a:endParaRPr lang="en-GB" dirty="0">
              <a:cs typeface="Arial" charset="0"/>
            </a:endParaRPr>
          </a:p>
          <a:p>
            <a:pPr marL="355600" indent="-355600">
              <a:buClr>
                <a:schemeClr val="tx1"/>
              </a:buClr>
              <a:buFont typeface="Arial" charset="0"/>
              <a:buChar char="•"/>
            </a:pPr>
            <a:endParaRPr lang="en-GB" dirty="0">
              <a:cs typeface="Arial" charset="0"/>
            </a:endParaRPr>
          </a:p>
          <a:p>
            <a:pPr marL="0" indent="0">
              <a:buClr>
                <a:schemeClr val="tx1"/>
              </a:buClr>
              <a:buNone/>
            </a:pPr>
            <a:r>
              <a:rPr lang="en-GB" dirty="0">
                <a:cs typeface="Arial" charset="0"/>
              </a:rPr>
              <a:t>Students study </a:t>
            </a:r>
            <a:r>
              <a:rPr lang="en-GB" b="1" dirty="0">
                <a:cs typeface="Arial" charset="0"/>
              </a:rPr>
              <a:t>three</a:t>
            </a:r>
            <a:r>
              <a:rPr lang="en-GB" dirty="0">
                <a:cs typeface="Arial" charset="0"/>
              </a:rPr>
              <a:t> </a:t>
            </a:r>
            <a:r>
              <a:rPr lang="en-GB" dirty="0" smtClean="0">
                <a:cs typeface="Arial" charset="0"/>
              </a:rPr>
              <a:t>texts: </a:t>
            </a:r>
            <a:r>
              <a:rPr lang="en-GB" b="1" dirty="0" smtClean="0">
                <a:cs typeface="Arial" charset="0"/>
              </a:rPr>
              <a:t>one</a:t>
            </a:r>
            <a:r>
              <a:rPr lang="en-GB" dirty="0" smtClean="0">
                <a:cs typeface="Arial" charset="0"/>
              </a:rPr>
              <a:t> </a:t>
            </a:r>
            <a:r>
              <a:rPr lang="en-GB" dirty="0">
                <a:cs typeface="Arial" charset="0"/>
              </a:rPr>
              <a:t>poetry </a:t>
            </a:r>
            <a:r>
              <a:rPr lang="en-GB" dirty="0" smtClean="0">
                <a:cs typeface="Arial" charset="0"/>
              </a:rPr>
              <a:t>text, </a:t>
            </a:r>
            <a:r>
              <a:rPr lang="en-GB" b="1" dirty="0" smtClean="0">
                <a:cs typeface="Arial" charset="0"/>
              </a:rPr>
              <a:t>one</a:t>
            </a:r>
            <a:r>
              <a:rPr lang="en-GB" dirty="0" smtClean="0">
                <a:cs typeface="Arial" charset="0"/>
              </a:rPr>
              <a:t> </a:t>
            </a:r>
            <a:r>
              <a:rPr lang="en-GB" dirty="0">
                <a:cs typeface="Arial" charset="0"/>
              </a:rPr>
              <a:t>prose text </a:t>
            </a:r>
            <a:r>
              <a:rPr lang="en-GB" dirty="0" smtClean="0">
                <a:cs typeface="Arial" charset="0"/>
              </a:rPr>
              <a:t>and </a:t>
            </a:r>
            <a:r>
              <a:rPr lang="en-GB" b="1" dirty="0" smtClean="0">
                <a:cs typeface="Arial" charset="0"/>
              </a:rPr>
              <a:t>one </a:t>
            </a:r>
            <a:r>
              <a:rPr lang="en-GB" dirty="0" smtClean="0">
                <a:cs typeface="Arial" charset="0"/>
              </a:rPr>
              <a:t>drama text (</a:t>
            </a:r>
            <a:r>
              <a:rPr lang="en-GB" dirty="0">
                <a:cs typeface="Arial" charset="0"/>
              </a:rPr>
              <a:t>of which </a:t>
            </a:r>
            <a:r>
              <a:rPr lang="en-GB" b="1" dirty="0">
                <a:cs typeface="Arial" charset="0"/>
              </a:rPr>
              <a:t>one</a:t>
            </a:r>
            <a:r>
              <a:rPr lang="en-GB" dirty="0">
                <a:cs typeface="Arial" charset="0"/>
              </a:rPr>
              <a:t> must be </a:t>
            </a:r>
            <a:r>
              <a:rPr lang="en-GB" dirty="0" smtClean="0">
                <a:cs typeface="Arial" charset="0"/>
              </a:rPr>
              <a:t>written post-2000).</a:t>
            </a:r>
            <a:endParaRPr lang="en-GB" dirty="0">
              <a:cs typeface="Arial" charset="0"/>
            </a:endParaRPr>
          </a:p>
          <a:p>
            <a:pPr marL="0" indent="0">
              <a:buClr>
                <a:schemeClr val="tx1"/>
              </a:buClr>
              <a:buNone/>
            </a:pPr>
            <a:r>
              <a:rPr lang="en-GB" b="1" dirty="0">
                <a:cs typeface="Arial" charset="0"/>
              </a:rPr>
              <a:t>						</a:t>
            </a:r>
            <a:endParaRPr lang="en-GB" dirty="0" smtClean="0">
              <a:cs typeface="Arial" charset="0"/>
            </a:endParaRPr>
          </a:p>
          <a:p>
            <a:pPr marL="0" indent="0">
              <a:buClr>
                <a:schemeClr val="tx1"/>
              </a:buClr>
              <a:buNone/>
            </a:pPr>
            <a:endParaRPr lang="en-GB" dirty="0">
              <a:cs typeface="Arial" charset="0"/>
            </a:endParaRPr>
          </a:p>
          <a:p>
            <a:pPr marL="0" indent="0">
              <a:buClr>
                <a:schemeClr val="tx1"/>
              </a:buClr>
              <a:buNone/>
            </a:pPr>
            <a:r>
              <a:rPr lang="en-GB" dirty="0" smtClean="0">
                <a:cs typeface="Arial" charset="0"/>
              </a:rPr>
              <a:t>     </a:t>
            </a:r>
            <a:endParaRPr lang="en-GB" dirty="0">
              <a:cs typeface="Arial" charset="0"/>
            </a:endParaRPr>
          </a:p>
          <a:p>
            <a:pPr marL="0" indent="0">
              <a:buClr>
                <a:schemeClr val="tx1"/>
              </a:buClr>
              <a:buNone/>
            </a:pPr>
            <a:endParaRPr lang="en-GB" dirty="0" smtClean="0">
              <a:cs typeface="Arial" charset="0"/>
            </a:endParaRPr>
          </a:p>
          <a:p>
            <a:pPr marL="0" indent="0">
              <a:buClr>
                <a:schemeClr val="tx1"/>
              </a:buClr>
              <a:buNone/>
            </a:pPr>
            <a:r>
              <a:rPr lang="en-GB" dirty="0">
                <a:cs typeface="Arial" charset="0"/>
              </a:rPr>
              <a:t> </a:t>
            </a:r>
            <a:r>
              <a:rPr lang="en-GB" dirty="0" smtClean="0">
                <a:cs typeface="Arial" charset="0"/>
              </a:rPr>
              <a:t>                                               </a:t>
            </a:r>
            <a:endParaRPr lang="en-GB" dirty="0">
              <a:cs typeface="Arial" charset="0"/>
            </a:endParaRPr>
          </a:p>
          <a:p>
            <a:pPr marL="0" indent="0">
              <a:buClr>
                <a:schemeClr val="tx1"/>
              </a:buClr>
              <a:buNone/>
            </a:pPr>
            <a:endParaRPr lang="en-GB" dirty="0">
              <a:cs typeface="Arial" charset="0"/>
            </a:endParaRPr>
          </a:p>
          <a:p>
            <a:endParaRPr lang="en-GB" dirty="0"/>
          </a:p>
        </p:txBody>
      </p:sp>
      <p:sp>
        <p:nvSpPr>
          <p:cNvPr id="6"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solidFill>
                  <a:schemeClr val="bg1"/>
                </a:solidFill>
              </a:rPr>
              <a:t>Slide </a:t>
            </a:r>
            <a:r>
              <a:rPr lang="en-US" sz="800" dirty="0" smtClean="0">
                <a:solidFill>
                  <a:schemeClr val="bg1"/>
                </a:solidFill>
              </a:rPr>
              <a:t>41</a:t>
            </a:r>
            <a:endParaRPr lang="en-US" sz="800" dirty="0">
              <a:solidFill>
                <a:schemeClr val="bg1"/>
              </a:solidFill>
            </a:endParaRPr>
          </a:p>
        </p:txBody>
      </p:sp>
    </p:spTree>
    <p:extLst>
      <p:ext uri="{BB962C8B-B14F-4D97-AF65-F5344CB8AC3E}">
        <p14:creationId xmlns:p14="http://schemas.microsoft.com/office/powerpoint/2010/main" val="170337472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6886"/>
            <a:ext cx="8229600" cy="473015"/>
          </a:xfrm>
        </p:spPr>
        <p:txBody>
          <a:bodyPr>
            <a:normAutofit/>
          </a:bodyPr>
          <a:lstStyle/>
          <a:p>
            <a:r>
              <a:rPr lang="en-GB" sz="3200" dirty="0" smtClean="0">
                <a:solidFill>
                  <a:schemeClr val="tx2"/>
                </a:solidFill>
                <a:latin typeface="AQA Chevin Pro Light" panose="020F0303030000060003" pitchFamily="34" charset="0"/>
              </a:rPr>
              <a:t>A-level: text choices for WW1 and its aftermath</a:t>
            </a:r>
            <a:endParaRPr lang="en-GB" sz="3200" dirty="0">
              <a:solidFill>
                <a:schemeClr val="tx2"/>
              </a:solidFill>
              <a:latin typeface="AQA Chevin Pro Light" panose="020F0303030000060003" pitchFamily="34" charset="0"/>
            </a:endParaRPr>
          </a:p>
        </p:txBody>
      </p:sp>
      <p:sp>
        <p:nvSpPr>
          <p:cNvPr id="4" name="Text Placeholder 6"/>
          <p:cNvSpPr txBox="1">
            <a:spLocks/>
          </p:cNvSpPr>
          <p:nvPr/>
        </p:nvSpPr>
        <p:spPr>
          <a:xfrm>
            <a:off x="448577" y="1296537"/>
            <a:ext cx="8238227" cy="4804011"/>
          </a:xfrm>
          <a:prstGeom prst="rect">
            <a:avLst/>
          </a:prstGeom>
          <a:ln>
            <a:noFill/>
          </a:ln>
        </p:spPr>
        <p:style>
          <a:lnRef idx="2">
            <a:schemeClr val="accent6"/>
          </a:lnRef>
          <a:fillRef idx="1">
            <a:schemeClr val="lt1"/>
          </a:fillRef>
          <a:effectRef idx="0">
            <a:schemeClr val="accent6"/>
          </a:effectRef>
          <a:fontRef idx="minor">
            <a:schemeClr val="dk1"/>
          </a:fontRef>
        </p:style>
        <p:txBody>
          <a:bodyPr vert="horz"/>
          <a:lstStyle>
            <a:lvl1pPr marL="177800" marR="0" indent="-177800" algn="l" defTabSz="457200" rtl="0" eaLnBrk="1" fontAlgn="auto" latinLnBrk="0" hangingPunct="1">
              <a:lnSpc>
                <a:spcPct val="100000"/>
              </a:lnSpc>
              <a:spcBef>
                <a:spcPct val="0"/>
              </a:spcBef>
              <a:spcAft>
                <a:spcPts val="0"/>
              </a:spcAft>
              <a:buClr>
                <a:srgbClr val="008FAD"/>
              </a:buClr>
              <a:buSzTx/>
              <a:buFont typeface="Arial"/>
              <a:buChar char="•"/>
              <a:tabLst/>
              <a:defRPr sz="2000">
                <a:latin typeface="Arial" pitchFamily="34" charset="0"/>
                <a:cs typeface="Arial" pitchFamily="34" charset="0"/>
              </a:defRPr>
            </a:lvl1pPr>
            <a:lvl2pPr>
              <a:buClr>
                <a:srgbClr val="008FAD"/>
              </a:buClr>
              <a:buFont typeface="Arial"/>
              <a:buChar char="•"/>
              <a:defRPr sz="2000">
                <a:latin typeface="Arial" pitchFamily="34" charset="0"/>
                <a:cs typeface="Arial" pitchFamily="34" charset="0"/>
              </a:defRPr>
            </a:lvl2pPr>
            <a:lvl3pPr>
              <a:buClr>
                <a:srgbClr val="008FAD"/>
              </a:buClr>
              <a:buFont typeface="Arial"/>
              <a:buChar char="•"/>
              <a:defRPr sz="2000">
                <a:latin typeface="Arial" pitchFamily="34" charset="0"/>
                <a:cs typeface="Arial" pitchFamily="34" charset="0"/>
              </a:defRPr>
            </a:lvl3pPr>
            <a:lvl4pPr>
              <a:buClr>
                <a:srgbClr val="008FAD"/>
              </a:buClr>
              <a:buFont typeface="Arial"/>
              <a:buChar char="•"/>
              <a:defRPr sz="2000">
                <a:latin typeface="Arial" pitchFamily="34" charset="0"/>
                <a:cs typeface="Arial" pitchFamily="34" charset="0"/>
              </a:defRPr>
            </a:lvl4pPr>
          </a:lstStyle>
          <a:p>
            <a:pPr marL="355600" indent="-355600">
              <a:buClr>
                <a:schemeClr val="tx1"/>
              </a:buClr>
              <a:buFont typeface="Arial" charset="0"/>
              <a:buChar char="•"/>
            </a:pPr>
            <a:endParaRPr lang="en-GB" sz="1800" dirty="0" smtClean="0">
              <a:solidFill>
                <a:srgbClr val="FF0000"/>
              </a:solidFill>
              <a:cs typeface="Arial" charset="0"/>
            </a:endParaRPr>
          </a:p>
          <a:p>
            <a:pPr marL="355600" indent="-355600">
              <a:buClr>
                <a:schemeClr val="tx1"/>
              </a:buClr>
              <a:buFont typeface="Arial" charset="0"/>
              <a:buChar char="•"/>
            </a:pPr>
            <a:r>
              <a:rPr lang="en-GB" sz="1800" dirty="0" smtClean="0">
                <a:solidFill>
                  <a:schemeClr val="tx1"/>
                </a:solidFill>
                <a:cs typeface="Arial" charset="0"/>
              </a:rPr>
              <a:t>Choice of six core set texts (Section A):*</a:t>
            </a:r>
          </a:p>
          <a:p>
            <a:pPr marL="0" indent="0" defTabSz="361950">
              <a:buClr>
                <a:schemeClr val="tx1"/>
              </a:buClr>
              <a:buNone/>
              <a:tabLst>
                <a:tab pos="361950" algn="l"/>
              </a:tabLst>
            </a:pPr>
            <a:r>
              <a:rPr lang="en-GB" sz="1800" dirty="0">
                <a:solidFill>
                  <a:schemeClr val="tx1"/>
                </a:solidFill>
                <a:cs typeface="Arial" charset="0"/>
              </a:rPr>
              <a:t> </a:t>
            </a:r>
            <a:r>
              <a:rPr lang="en-GB" sz="1800" dirty="0" smtClean="0">
                <a:solidFill>
                  <a:schemeClr val="tx1"/>
                </a:solidFill>
                <a:cs typeface="Arial" charset="0"/>
              </a:rPr>
              <a:t>     </a:t>
            </a:r>
            <a:r>
              <a:rPr lang="en-GB" sz="1800" i="1" dirty="0">
                <a:solidFill>
                  <a:schemeClr val="tx1"/>
                </a:solidFill>
                <a:cs typeface="Arial" charset="0"/>
              </a:rPr>
              <a:t>R</a:t>
            </a:r>
            <a:r>
              <a:rPr lang="en-GB" sz="1800" i="1" dirty="0" smtClean="0">
                <a:solidFill>
                  <a:schemeClr val="tx1"/>
                </a:solidFill>
                <a:cs typeface="Arial" charset="0"/>
              </a:rPr>
              <a:t>egeneration, Birdsong, Oh! What a Lovely War, Journey’s End, Up the 	Line to Death, Scars Upon My Heart </a:t>
            </a:r>
            <a:endParaRPr lang="en-GB" sz="1800" dirty="0">
              <a:solidFill>
                <a:schemeClr val="tx1"/>
              </a:solidFill>
              <a:cs typeface="Arial" charset="0"/>
            </a:endParaRPr>
          </a:p>
          <a:p>
            <a:pPr marL="0" indent="0">
              <a:buNone/>
            </a:pPr>
            <a:endParaRPr lang="en-GB" sz="1800" dirty="0">
              <a:solidFill>
                <a:schemeClr val="tx1"/>
              </a:solidFill>
              <a:cs typeface="Arial" charset="0"/>
            </a:endParaRPr>
          </a:p>
          <a:p>
            <a:pPr marL="355600" indent="-355600" defTabSz="361950">
              <a:buClr>
                <a:schemeClr val="tx1"/>
              </a:buClr>
              <a:buFont typeface="Arial" charset="0"/>
              <a:buChar char="•"/>
            </a:pPr>
            <a:r>
              <a:rPr lang="en-GB" sz="1800" dirty="0" smtClean="0">
                <a:solidFill>
                  <a:schemeClr val="tx1"/>
                </a:solidFill>
                <a:cs typeface="Arial" charset="0"/>
              </a:rPr>
              <a:t>Choice of comparative set texts (Section B):</a:t>
            </a:r>
          </a:p>
          <a:p>
            <a:pPr marL="0" indent="0" defTabSz="361950">
              <a:buClr>
                <a:schemeClr val="tx1"/>
              </a:buClr>
              <a:buNone/>
            </a:pPr>
            <a:r>
              <a:rPr lang="en-GB" sz="1800" dirty="0">
                <a:solidFill>
                  <a:schemeClr val="tx1"/>
                </a:solidFill>
                <a:cs typeface="Arial" charset="0"/>
              </a:rPr>
              <a:t>	</a:t>
            </a:r>
            <a:r>
              <a:rPr lang="en-GB" sz="1800" i="1" dirty="0" smtClean="0">
                <a:solidFill>
                  <a:schemeClr val="tx1"/>
                </a:solidFill>
                <a:cs typeface="Arial" charset="0"/>
              </a:rPr>
              <a:t>The Return of the Soldier, All Quiet on the Western Front, Strange Meeting,  	A Farewell to Arms, Goodbye to </a:t>
            </a:r>
            <a:r>
              <a:rPr lang="en-GB" sz="1800" i="1" dirty="0">
                <a:solidFill>
                  <a:schemeClr val="tx1"/>
                </a:solidFill>
                <a:cs typeface="Arial" charset="0"/>
              </a:rPr>
              <a:t>A</a:t>
            </a:r>
            <a:r>
              <a:rPr lang="en-GB" sz="1800" i="1" dirty="0" smtClean="0">
                <a:solidFill>
                  <a:schemeClr val="tx1"/>
                </a:solidFill>
                <a:cs typeface="Arial" charset="0"/>
              </a:rPr>
              <a:t>ll That, A Long, Long Way (post-2000),     </a:t>
            </a:r>
          </a:p>
          <a:p>
            <a:pPr marL="0" indent="0" defTabSz="361950">
              <a:buClr>
                <a:schemeClr val="tx1"/>
              </a:buClr>
              <a:buNone/>
            </a:pPr>
            <a:r>
              <a:rPr lang="en-GB" sz="1800" i="1" dirty="0" smtClean="0">
                <a:solidFill>
                  <a:schemeClr val="tx1"/>
                </a:solidFill>
                <a:cs typeface="Arial" charset="0"/>
              </a:rPr>
              <a:t>	The First Casualty (post-2000), Life Class (post-2000)</a:t>
            </a:r>
          </a:p>
          <a:p>
            <a:pPr marL="0" indent="0">
              <a:buClr>
                <a:schemeClr val="tx1"/>
              </a:buClr>
              <a:buNone/>
            </a:pPr>
            <a:endParaRPr lang="en-GB" sz="1800" i="1" dirty="0">
              <a:solidFill>
                <a:schemeClr val="tx1"/>
              </a:solidFill>
              <a:cs typeface="Arial" charset="0"/>
            </a:endParaRPr>
          </a:p>
          <a:p>
            <a:pPr marL="0" indent="0" defTabSz="361950">
              <a:buClr>
                <a:schemeClr val="tx1"/>
              </a:buClr>
              <a:buNone/>
            </a:pPr>
            <a:r>
              <a:rPr lang="en-GB" sz="1800" i="1" dirty="0" smtClean="0">
                <a:solidFill>
                  <a:schemeClr val="tx1"/>
                </a:solidFill>
                <a:cs typeface="Arial" charset="0"/>
              </a:rPr>
              <a:t>      The Accrington Pals, Blackadder Goes Forth, My Boy Jack (post-2000)</a:t>
            </a:r>
          </a:p>
          <a:p>
            <a:pPr marL="0" indent="0" defTabSz="361950">
              <a:buClr>
                <a:schemeClr val="tx1"/>
              </a:buClr>
              <a:buNone/>
            </a:pPr>
            <a:r>
              <a:rPr lang="en-GB" sz="1800" i="1" dirty="0">
                <a:solidFill>
                  <a:schemeClr val="tx1"/>
                </a:solidFill>
                <a:cs typeface="Arial" charset="0"/>
              </a:rPr>
              <a:t>	</a:t>
            </a:r>
            <a:r>
              <a:rPr lang="en-GB" sz="1800" i="1" dirty="0" smtClean="0">
                <a:solidFill>
                  <a:schemeClr val="tx1"/>
                </a:solidFill>
                <a:cs typeface="Arial" charset="0"/>
              </a:rPr>
              <a:t>The Penguin Book of First World War Poetry, The Oxford Book of War 	Poetry, The War Poems of Wilfred Owen </a:t>
            </a:r>
          </a:p>
          <a:p>
            <a:pPr marL="0" indent="0" defTabSz="361950">
              <a:buClr>
                <a:schemeClr val="tx1"/>
              </a:buClr>
              <a:buNone/>
            </a:pPr>
            <a:endParaRPr lang="en-GB" sz="1800" i="1" dirty="0">
              <a:cs typeface="Arial" charset="0"/>
            </a:endParaRPr>
          </a:p>
          <a:p>
            <a:pPr marL="0" indent="0" defTabSz="361950">
              <a:buClr>
                <a:schemeClr val="tx1"/>
              </a:buClr>
              <a:buNone/>
            </a:pPr>
            <a:endParaRPr lang="en-GB" sz="1800" i="1" dirty="0" smtClean="0">
              <a:cs typeface="Arial" charset="0"/>
            </a:endParaRPr>
          </a:p>
          <a:p>
            <a:pPr marL="0" indent="0" defTabSz="361950">
              <a:buClr>
                <a:schemeClr val="tx1"/>
              </a:buClr>
              <a:buNone/>
            </a:pPr>
            <a:r>
              <a:rPr lang="en-GB" sz="1800" dirty="0" smtClean="0">
                <a:solidFill>
                  <a:schemeClr val="tx1"/>
                </a:solidFill>
                <a:cs typeface="Arial" charset="0"/>
              </a:rPr>
              <a:t>*</a:t>
            </a:r>
            <a:r>
              <a:rPr lang="en-GB" sz="1800" i="1" dirty="0" smtClean="0">
                <a:solidFill>
                  <a:srgbClr val="C8194B"/>
                </a:solidFill>
                <a:cs typeface="Arial" charset="0"/>
              </a:rPr>
              <a:t> </a:t>
            </a:r>
            <a:r>
              <a:rPr lang="en-GB" sz="1800" b="1" dirty="0" smtClean="0">
                <a:cs typeface="Arial" charset="0"/>
              </a:rPr>
              <a:t>Students can use any of the core set texts  for comparison in Section B  provided they have not used them in Section A. </a:t>
            </a:r>
            <a:endParaRPr lang="en-GB" sz="1800" b="1" dirty="0">
              <a:cs typeface="Arial" charset="0"/>
            </a:endParaRPr>
          </a:p>
          <a:p>
            <a:pPr marL="0" indent="0">
              <a:buClr>
                <a:schemeClr val="tx1"/>
              </a:buClr>
              <a:buNone/>
            </a:pPr>
            <a:endParaRPr lang="en-GB" sz="1800" dirty="0">
              <a:cs typeface="Arial" charset="0"/>
            </a:endParaRPr>
          </a:p>
        </p:txBody>
      </p:sp>
      <p:sp>
        <p:nvSpPr>
          <p:cNvPr id="6" name="Date Placeholder 7"/>
          <p:cNvSpPr txBox="1">
            <a:spLocks/>
          </p:cNvSpPr>
          <p:nvPr/>
        </p:nvSpPr>
        <p:spPr>
          <a:xfrm>
            <a:off x="448574" y="6413745"/>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800" dirty="0"/>
          </a:p>
        </p:txBody>
      </p:sp>
      <p:sp>
        <p:nvSpPr>
          <p:cNvPr id="7" name="Footer Placeholder 3"/>
          <p:cNvSpPr txBox="1">
            <a:spLocks/>
          </p:cNvSpPr>
          <p:nvPr/>
        </p:nvSpPr>
        <p:spPr>
          <a:xfrm>
            <a:off x="2088580" y="6413739"/>
            <a:ext cx="2678112" cy="2413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t>Copyright © AQA and its licensors. All rights reserved.</a:t>
            </a:r>
            <a:endParaRPr lang="en-US" sz="800" dirty="0"/>
          </a:p>
        </p:txBody>
      </p:sp>
      <p:sp>
        <p:nvSpPr>
          <p:cNvPr id="8"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t>Slide </a:t>
            </a:r>
            <a:r>
              <a:rPr lang="en-US" sz="800" dirty="0" smtClean="0"/>
              <a:t>42</a:t>
            </a:r>
            <a:endParaRPr lang="en-US" sz="800" dirty="0"/>
          </a:p>
        </p:txBody>
      </p:sp>
    </p:spTree>
    <p:extLst>
      <p:ext uri="{BB962C8B-B14F-4D97-AF65-F5344CB8AC3E}">
        <p14:creationId xmlns:p14="http://schemas.microsoft.com/office/powerpoint/2010/main" val="253908521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6886"/>
            <a:ext cx="8229600" cy="473015"/>
          </a:xfrm>
        </p:spPr>
        <p:txBody>
          <a:bodyPr>
            <a:normAutofit/>
          </a:bodyPr>
          <a:lstStyle/>
          <a:p>
            <a:r>
              <a:rPr lang="en-GB" sz="3200" dirty="0" smtClean="0">
                <a:solidFill>
                  <a:schemeClr val="tx2"/>
                </a:solidFill>
                <a:latin typeface="AQA Chevin Pro Light" panose="020F0303030000060003" pitchFamily="34" charset="0"/>
              </a:rPr>
              <a:t>A-level: text </a:t>
            </a:r>
            <a:r>
              <a:rPr lang="en-GB" sz="3200" dirty="0">
                <a:solidFill>
                  <a:schemeClr val="tx2"/>
                </a:solidFill>
                <a:latin typeface="AQA Chevin Pro Light" panose="020F0303030000060003" pitchFamily="34" charset="0"/>
              </a:rPr>
              <a:t>c</a:t>
            </a:r>
            <a:r>
              <a:rPr lang="en-GB" sz="3200" dirty="0" smtClean="0">
                <a:solidFill>
                  <a:schemeClr val="tx2"/>
                </a:solidFill>
                <a:latin typeface="AQA Chevin Pro Light" panose="020F0303030000060003" pitchFamily="34" charset="0"/>
              </a:rPr>
              <a:t>hoices for Modern times</a:t>
            </a:r>
            <a:endParaRPr lang="en-GB" sz="3200" dirty="0">
              <a:solidFill>
                <a:schemeClr val="tx2"/>
              </a:solidFill>
              <a:latin typeface="AQA Chevin Pro Light" panose="020F0303030000060003" pitchFamily="34" charset="0"/>
            </a:endParaRPr>
          </a:p>
        </p:txBody>
      </p:sp>
      <p:sp>
        <p:nvSpPr>
          <p:cNvPr id="4" name="Text Placeholder 6"/>
          <p:cNvSpPr txBox="1">
            <a:spLocks/>
          </p:cNvSpPr>
          <p:nvPr/>
        </p:nvSpPr>
        <p:spPr>
          <a:xfrm>
            <a:off x="448577" y="1282889"/>
            <a:ext cx="8238227" cy="4626591"/>
          </a:xfrm>
          <a:prstGeom prst="rect">
            <a:avLst/>
          </a:prstGeom>
          <a:ln>
            <a:noFill/>
          </a:ln>
        </p:spPr>
        <p:style>
          <a:lnRef idx="2">
            <a:schemeClr val="accent6"/>
          </a:lnRef>
          <a:fillRef idx="1">
            <a:schemeClr val="lt1"/>
          </a:fillRef>
          <a:effectRef idx="0">
            <a:schemeClr val="accent6"/>
          </a:effectRef>
          <a:fontRef idx="minor">
            <a:schemeClr val="dk1"/>
          </a:fontRef>
        </p:style>
        <p:txBody>
          <a:bodyPr vert="horz"/>
          <a:lstStyle>
            <a:lvl1pPr marL="177800" marR="0" indent="-177800" algn="l" defTabSz="457200" rtl="0" eaLnBrk="1" fontAlgn="auto" latinLnBrk="0" hangingPunct="1">
              <a:lnSpc>
                <a:spcPct val="100000"/>
              </a:lnSpc>
              <a:spcBef>
                <a:spcPct val="0"/>
              </a:spcBef>
              <a:spcAft>
                <a:spcPts val="0"/>
              </a:spcAft>
              <a:buClr>
                <a:srgbClr val="008FAD"/>
              </a:buClr>
              <a:buSzTx/>
              <a:buFont typeface="Arial"/>
              <a:buChar char="•"/>
              <a:tabLst/>
              <a:defRPr sz="2000">
                <a:latin typeface="Arial" pitchFamily="34" charset="0"/>
                <a:cs typeface="Arial" pitchFamily="34" charset="0"/>
              </a:defRPr>
            </a:lvl1pPr>
            <a:lvl2pPr>
              <a:buClr>
                <a:srgbClr val="008FAD"/>
              </a:buClr>
              <a:buFont typeface="Arial"/>
              <a:buChar char="•"/>
              <a:defRPr sz="2000">
                <a:latin typeface="Arial" pitchFamily="34" charset="0"/>
                <a:cs typeface="Arial" pitchFamily="34" charset="0"/>
              </a:defRPr>
            </a:lvl2pPr>
            <a:lvl3pPr>
              <a:buClr>
                <a:srgbClr val="008FAD"/>
              </a:buClr>
              <a:buFont typeface="Arial"/>
              <a:buChar char="•"/>
              <a:defRPr sz="2000">
                <a:latin typeface="Arial" pitchFamily="34" charset="0"/>
                <a:cs typeface="Arial" pitchFamily="34" charset="0"/>
              </a:defRPr>
            </a:lvl3pPr>
            <a:lvl4pPr>
              <a:buClr>
                <a:srgbClr val="008FAD"/>
              </a:buClr>
              <a:buFont typeface="Arial"/>
              <a:buChar char="•"/>
              <a:defRPr sz="2000">
                <a:latin typeface="Arial" pitchFamily="34" charset="0"/>
                <a:cs typeface="Arial" pitchFamily="34" charset="0"/>
              </a:defRPr>
            </a:lvl4pPr>
          </a:lstStyle>
          <a:p>
            <a:pPr marL="355600" indent="-355600" defTabSz="361950">
              <a:buClr>
                <a:schemeClr val="tx1"/>
              </a:buClr>
              <a:buFont typeface="Arial" charset="0"/>
              <a:buChar char="•"/>
            </a:pPr>
            <a:endParaRPr lang="en-GB" sz="1800" dirty="0" smtClean="0">
              <a:solidFill>
                <a:srgbClr val="C8194B"/>
              </a:solidFill>
              <a:cs typeface="Arial" charset="0"/>
            </a:endParaRPr>
          </a:p>
          <a:p>
            <a:pPr marL="355600" indent="-355600" defTabSz="361950">
              <a:buClr>
                <a:schemeClr val="tx1"/>
              </a:buClr>
              <a:buFont typeface="Arial" charset="0"/>
              <a:buChar char="•"/>
            </a:pPr>
            <a:r>
              <a:rPr lang="en-GB" sz="1800" dirty="0" smtClean="0">
                <a:solidFill>
                  <a:schemeClr val="tx1"/>
                </a:solidFill>
                <a:cs typeface="Arial" charset="0"/>
              </a:rPr>
              <a:t>Choice of six core set texts (Section A):*</a:t>
            </a:r>
          </a:p>
          <a:p>
            <a:pPr marL="0" indent="0" defTabSz="361950">
              <a:buClr>
                <a:schemeClr val="tx1"/>
              </a:buClr>
              <a:buNone/>
            </a:pPr>
            <a:r>
              <a:rPr lang="en-GB" sz="1800" dirty="0">
                <a:solidFill>
                  <a:schemeClr val="tx1"/>
                </a:solidFill>
                <a:cs typeface="Arial" charset="0"/>
              </a:rPr>
              <a:t> </a:t>
            </a:r>
            <a:r>
              <a:rPr lang="en-GB" sz="1800" dirty="0" smtClean="0">
                <a:solidFill>
                  <a:schemeClr val="tx1"/>
                </a:solidFill>
                <a:cs typeface="Arial" charset="0"/>
              </a:rPr>
              <a:t>     T</a:t>
            </a:r>
            <a:r>
              <a:rPr lang="en-GB" sz="1800" i="1" dirty="0" smtClean="0">
                <a:solidFill>
                  <a:schemeClr val="tx1"/>
                </a:solidFill>
                <a:cs typeface="Arial" charset="0"/>
              </a:rPr>
              <a:t>he Handmaid’s Tale, Waterland, Top Girls, A Streetcar Named Desire, 	Feminine Gospels (post-2000), Skirrid Hill (post-2000)</a:t>
            </a:r>
            <a:endParaRPr lang="en-GB" sz="1800" i="1" dirty="0">
              <a:solidFill>
                <a:schemeClr val="tx1"/>
              </a:solidFill>
              <a:cs typeface="Arial" charset="0"/>
            </a:endParaRPr>
          </a:p>
          <a:p>
            <a:pPr marL="0" indent="0" defTabSz="361950">
              <a:buNone/>
            </a:pPr>
            <a:endParaRPr lang="en-GB" sz="1800" dirty="0">
              <a:solidFill>
                <a:schemeClr val="tx1"/>
              </a:solidFill>
              <a:cs typeface="Arial" charset="0"/>
            </a:endParaRPr>
          </a:p>
          <a:p>
            <a:pPr marL="355600" indent="-355600" defTabSz="361950">
              <a:buClr>
                <a:schemeClr val="tx1"/>
              </a:buClr>
              <a:buFont typeface="Arial" charset="0"/>
              <a:buChar char="•"/>
            </a:pPr>
            <a:r>
              <a:rPr lang="en-GB" sz="1800" dirty="0" smtClean="0">
                <a:solidFill>
                  <a:schemeClr val="tx1"/>
                </a:solidFill>
                <a:cs typeface="Arial" charset="0"/>
              </a:rPr>
              <a:t>Choice of comparative set texts:</a:t>
            </a:r>
          </a:p>
          <a:p>
            <a:pPr marL="0" indent="0" defTabSz="361950">
              <a:buClr>
                <a:schemeClr val="tx1"/>
              </a:buClr>
              <a:buNone/>
            </a:pPr>
            <a:r>
              <a:rPr lang="en-GB" sz="1800" dirty="0">
                <a:solidFill>
                  <a:schemeClr val="tx1"/>
                </a:solidFill>
                <a:cs typeface="Arial" charset="0"/>
              </a:rPr>
              <a:t> </a:t>
            </a:r>
            <a:r>
              <a:rPr lang="en-GB" sz="1800" dirty="0" smtClean="0">
                <a:solidFill>
                  <a:schemeClr val="tx1"/>
                </a:solidFill>
                <a:cs typeface="Arial" charset="0"/>
              </a:rPr>
              <a:t>     </a:t>
            </a:r>
            <a:r>
              <a:rPr lang="en-GB" sz="1800" i="1" dirty="0" smtClean="0">
                <a:solidFill>
                  <a:schemeClr val="tx1"/>
                </a:solidFill>
                <a:cs typeface="Arial" charset="0"/>
              </a:rPr>
              <a:t>Spies (post-2000), One Flew Over the Cuckoo’s Nest, The God of Small </a:t>
            </a:r>
          </a:p>
          <a:p>
            <a:pPr marL="0" indent="0" defTabSz="361950">
              <a:buClr>
                <a:schemeClr val="tx1"/>
              </a:buClr>
              <a:buNone/>
            </a:pPr>
            <a:r>
              <a:rPr lang="en-GB" sz="1800" i="1" dirty="0" smtClean="0">
                <a:solidFill>
                  <a:schemeClr val="tx1"/>
                </a:solidFill>
                <a:cs typeface="Arial" charset="0"/>
              </a:rPr>
              <a:t>      Things, The Help (post-2000), The Color Purple, Oranges are not the Only </a:t>
            </a:r>
          </a:p>
          <a:p>
            <a:pPr marL="0" indent="0" defTabSz="361950">
              <a:buClr>
                <a:schemeClr val="tx1"/>
              </a:buClr>
              <a:buNone/>
            </a:pPr>
            <a:r>
              <a:rPr lang="en-GB" sz="1800" i="1" dirty="0" smtClean="0">
                <a:solidFill>
                  <a:schemeClr val="tx1"/>
                </a:solidFill>
                <a:cs typeface="Arial" charset="0"/>
              </a:rPr>
              <a:t>      Fruit, Revolutionary Road</a:t>
            </a:r>
          </a:p>
          <a:p>
            <a:pPr marL="0" indent="0" defTabSz="361950">
              <a:buClr>
                <a:schemeClr val="tx1"/>
              </a:buClr>
              <a:buNone/>
            </a:pPr>
            <a:endParaRPr lang="en-GB" sz="1800" i="1" dirty="0">
              <a:solidFill>
                <a:schemeClr val="tx1"/>
              </a:solidFill>
              <a:cs typeface="Arial" charset="0"/>
            </a:endParaRPr>
          </a:p>
          <a:p>
            <a:pPr marL="0" indent="0" defTabSz="361950">
              <a:buClr>
                <a:schemeClr val="tx1"/>
              </a:buClr>
              <a:buNone/>
            </a:pPr>
            <a:r>
              <a:rPr lang="en-GB" sz="1800" i="1" dirty="0" smtClean="0">
                <a:solidFill>
                  <a:schemeClr val="tx1"/>
                </a:solidFill>
                <a:cs typeface="Arial" charset="0"/>
              </a:rPr>
              <a:t>      Translations, All My Sons, Our Country’s Good, Cat on a Hot Tin Roof</a:t>
            </a:r>
          </a:p>
          <a:p>
            <a:pPr marL="0" indent="0" defTabSz="361950">
              <a:buClr>
                <a:schemeClr val="tx1"/>
              </a:buClr>
              <a:buNone/>
            </a:pPr>
            <a:endParaRPr lang="en-GB" sz="1800" i="1" dirty="0">
              <a:solidFill>
                <a:schemeClr val="tx1"/>
              </a:solidFill>
              <a:cs typeface="Arial" charset="0"/>
            </a:endParaRPr>
          </a:p>
          <a:p>
            <a:pPr marL="0" indent="0" defTabSz="361950">
              <a:buClr>
                <a:schemeClr val="tx1"/>
              </a:buClr>
              <a:buNone/>
            </a:pPr>
            <a:r>
              <a:rPr lang="en-GB" sz="1800" i="1" dirty="0" smtClean="0">
                <a:solidFill>
                  <a:schemeClr val="tx1"/>
                </a:solidFill>
                <a:cs typeface="Arial" charset="0"/>
              </a:rPr>
              <a:t>      </a:t>
            </a:r>
            <a:r>
              <a:rPr lang="en-GB" sz="1800" dirty="0" smtClean="0">
                <a:solidFill>
                  <a:schemeClr val="tx1"/>
                </a:solidFill>
                <a:cs typeface="Arial" charset="0"/>
              </a:rPr>
              <a:t>Tony Harrison, </a:t>
            </a:r>
            <a:r>
              <a:rPr lang="en-GB" sz="1800" i="1" dirty="0" smtClean="0">
                <a:solidFill>
                  <a:schemeClr val="tx1"/>
                </a:solidFill>
                <a:cs typeface="Arial" charset="0"/>
              </a:rPr>
              <a:t>Selected Poems (2013 edition); </a:t>
            </a:r>
            <a:r>
              <a:rPr lang="en-GB" sz="1800" dirty="0" smtClean="0">
                <a:solidFill>
                  <a:schemeClr val="tx1"/>
                </a:solidFill>
                <a:cs typeface="Arial" charset="0"/>
              </a:rPr>
              <a:t>Seamus Heaney, </a:t>
            </a:r>
            <a:r>
              <a:rPr lang="en-GB" sz="1800" i="1" dirty="0" smtClean="0">
                <a:solidFill>
                  <a:schemeClr val="tx1"/>
                </a:solidFill>
                <a:cs typeface="Arial" charset="0"/>
              </a:rPr>
              <a:t>New </a:t>
            </a:r>
          </a:p>
          <a:p>
            <a:pPr marL="0" indent="0" defTabSz="361950">
              <a:buClr>
                <a:schemeClr val="tx1"/>
              </a:buClr>
              <a:buNone/>
            </a:pPr>
            <a:r>
              <a:rPr lang="en-GB" sz="1800" i="1" dirty="0" smtClean="0">
                <a:solidFill>
                  <a:schemeClr val="tx1"/>
                </a:solidFill>
                <a:cs typeface="Arial" charset="0"/>
              </a:rPr>
              <a:t>      Selected Poems (1966-1987); Birthday Letters; Ariel </a:t>
            </a:r>
          </a:p>
          <a:p>
            <a:pPr marL="0" indent="0" defTabSz="361950">
              <a:buClr>
                <a:schemeClr val="tx1"/>
              </a:buClr>
              <a:buNone/>
            </a:pPr>
            <a:endParaRPr lang="en-GB" sz="1800" i="1" dirty="0">
              <a:solidFill>
                <a:schemeClr val="tx1"/>
              </a:solidFill>
              <a:cs typeface="Arial" charset="0"/>
            </a:endParaRPr>
          </a:p>
          <a:p>
            <a:pPr marL="0" indent="0" defTabSz="361950">
              <a:buClr>
                <a:schemeClr val="tx1"/>
              </a:buClr>
              <a:buNone/>
            </a:pPr>
            <a:r>
              <a:rPr lang="en-GB" sz="1800" b="1" dirty="0">
                <a:solidFill>
                  <a:schemeClr val="tx1"/>
                </a:solidFill>
                <a:cs typeface="Arial" charset="0"/>
              </a:rPr>
              <a:t>* Students can use any of the </a:t>
            </a:r>
            <a:r>
              <a:rPr lang="en-GB" sz="1800" b="1" dirty="0" smtClean="0">
                <a:solidFill>
                  <a:schemeClr val="tx1"/>
                </a:solidFill>
                <a:cs typeface="Arial" charset="0"/>
              </a:rPr>
              <a:t>core </a:t>
            </a:r>
            <a:r>
              <a:rPr lang="en-GB" sz="1800" b="1" dirty="0">
                <a:solidFill>
                  <a:schemeClr val="tx1"/>
                </a:solidFill>
                <a:cs typeface="Arial" charset="0"/>
              </a:rPr>
              <a:t>set texts  for comparison in Section B  provided they have not used them in Section A. </a:t>
            </a:r>
          </a:p>
          <a:p>
            <a:pPr marL="0" indent="0" defTabSz="361950">
              <a:buClr>
                <a:schemeClr val="tx1"/>
              </a:buClr>
              <a:buNone/>
            </a:pPr>
            <a:endParaRPr lang="en-GB" sz="1800" i="1" dirty="0" smtClean="0">
              <a:cs typeface="Arial" charset="0"/>
            </a:endParaRPr>
          </a:p>
          <a:p>
            <a:pPr marL="0" indent="0" defTabSz="361950">
              <a:buClr>
                <a:schemeClr val="tx1"/>
              </a:buClr>
              <a:buNone/>
            </a:pPr>
            <a:endParaRPr lang="en-GB" sz="1800" i="1" dirty="0">
              <a:solidFill>
                <a:schemeClr val="accent6"/>
              </a:solidFill>
              <a:cs typeface="Arial" charset="0"/>
            </a:endParaRPr>
          </a:p>
          <a:p>
            <a:pPr marL="0" indent="0" defTabSz="361950">
              <a:buClr>
                <a:schemeClr val="tx1"/>
              </a:buClr>
              <a:buNone/>
            </a:pPr>
            <a:endParaRPr lang="en-GB" sz="1800" dirty="0">
              <a:solidFill>
                <a:schemeClr val="accent6"/>
              </a:solidFill>
              <a:cs typeface="Arial" charset="0"/>
            </a:endParaRPr>
          </a:p>
          <a:p>
            <a:pPr marL="0" indent="0">
              <a:buClr>
                <a:schemeClr val="tx1"/>
              </a:buClr>
              <a:buNone/>
            </a:pPr>
            <a:endParaRPr lang="en-GB" sz="1800" dirty="0">
              <a:cs typeface="Arial" charset="0"/>
            </a:endParaRPr>
          </a:p>
        </p:txBody>
      </p:sp>
      <p:sp>
        <p:nvSpPr>
          <p:cNvPr id="6" name="Date Placeholder 7"/>
          <p:cNvSpPr txBox="1">
            <a:spLocks/>
          </p:cNvSpPr>
          <p:nvPr/>
        </p:nvSpPr>
        <p:spPr>
          <a:xfrm>
            <a:off x="448574" y="6413745"/>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800" dirty="0"/>
          </a:p>
        </p:txBody>
      </p:sp>
      <p:sp>
        <p:nvSpPr>
          <p:cNvPr id="7" name="Footer Placeholder 3"/>
          <p:cNvSpPr txBox="1">
            <a:spLocks/>
          </p:cNvSpPr>
          <p:nvPr/>
        </p:nvSpPr>
        <p:spPr>
          <a:xfrm>
            <a:off x="2088580" y="6413739"/>
            <a:ext cx="2678112" cy="2413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t>Copyright © AQA and its licensors. All rights reserved.</a:t>
            </a:r>
            <a:endParaRPr lang="en-US" sz="800" dirty="0"/>
          </a:p>
        </p:txBody>
      </p:sp>
      <p:sp>
        <p:nvSpPr>
          <p:cNvPr id="8"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t>Slide </a:t>
            </a:r>
            <a:r>
              <a:rPr lang="en-US" sz="800" dirty="0" smtClean="0"/>
              <a:t>43</a:t>
            </a:r>
            <a:endParaRPr lang="en-US" sz="800" dirty="0"/>
          </a:p>
        </p:txBody>
      </p:sp>
    </p:spTree>
    <p:extLst>
      <p:ext uri="{BB962C8B-B14F-4D97-AF65-F5344CB8AC3E}">
        <p14:creationId xmlns:p14="http://schemas.microsoft.com/office/powerpoint/2010/main" val="245398616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6890"/>
            <a:ext cx="8229600" cy="473015"/>
          </a:xfrm>
        </p:spPr>
        <p:txBody>
          <a:bodyPr>
            <a:normAutofit/>
          </a:bodyPr>
          <a:lstStyle/>
          <a:p>
            <a:r>
              <a:rPr lang="en-GB" sz="3200" dirty="0" smtClean="0">
                <a:solidFill>
                  <a:schemeClr val="tx2"/>
                </a:solidFill>
                <a:latin typeface="AQA Chevin Pro Light" panose="020F0303030000060003" pitchFamily="34" charset="0"/>
              </a:rPr>
              <a:t>A-level: structure of Paper 2</a:t>
            </a:r>
            <a:endParaRPr lang="en-GB" sz="3200" dirty="0">
              <a:solidFill>
                <a:schemeClr val="tx2"/>
              </a:solidFill>
              <a:latin typeface="AQA Chevin Pro Light" panose="020F0303030000060003" pitchFamily="34" charset="0"/>
            </a:endParaRPr>
          </a:p>
        </p:txBody>
      </p:sp>
      <p:sp>
        <p:nvSpPr>
          <p:cNvPr id="4" name="Text Placeholder 6"/>
          <p:cNvSpPr txBox="1">
            <a:spLocks/>
          </p:cNvSpPr>
          <p:nvPr/>
        </p:nvSpPr>
        <p:spPr>
          <a:xfrm>
            <a:off x="448579" y="1238249"/>
            <a:ext cx="8238227" cy="4562049"/>
          </a:xfrm>
          <a:prstGeom prst="rect">
            <a:avLst/>
          </a:prstGeom>
        </p:spPr>
        <p:txBody>
          <a:bodyPr vert="horz"/>
          <a:lstStyle>
            <a:lvl1pPr marL="177800" marR="0" indent="-177800" algn="l" defTabSz="457200" rtl="0" eaLnBrk="1" fontAlgn="auto" latinLnBrk="0" hangingPunct="1">
              <a:lnSpc>
                <a:spcPct val="100000"/>
              </a:lnSpc>
              <a:spcBef>
                <a:spcPct val="0"/>
              </a:spcBef>
              <a:spcAft>
                <a:spcPts val="0"/>
              </a:spcAft>
              <a:buClr>
                <a:srgbClr val="008FAD"/>
              </a:buClr>
              <a:buSzTx/>
              <a:buFont typeface="Arial"/>
              <a:buChar char="•"/>
              <a:tabLst/>
              <a:defRPr sz="2000">
                <a:latin typeface="Arial" pitchFamily="34" charset="0"/>
                <a:cs typeface="Arial" pitchFamily="34" charset="0"/>
              </a:defRPr>
            </a:lvl1pPr>
            <a:lvl2pPr>
              <a:buClr>
                <a:srgbClr val="008FAD"/>
              </a:buClr>
              <a:buFont typeface="Arial"/>
              <a:buChar char="•"/>
              <a:defRPr sz="2000">
                <a:latin typeface="Arial" pitchFamily="34" charset="0"/>
                <a:cs typeface="Arial" pitchFamily="34" charset="0"/>
              </a:defRPr>
            </a:lvl2pPr>
            <a:lvl3pPr>
              <a:buClr>
                <a:srgbClr val="008FAD"/>
              </a:buClr>
              <a:buFont typeface="Arial"/>
              <a:buChar char="•"/>
              <a:defRPr sz="2000">
                <a:latin typeface="Arial" pitchFamily="34" charset="0"/>
                <a:cs typeface="Arial" pitchFamily="34" charset="0"/>
              </a:defRPr>
            </a:lvl3pPr>
            <a:lvl4pPr>
              <a:buClr>
                <a:srgbClr val="008FAD"/>
              </a:buClr>
              <a:buFont typeface="Arial"/>
              <a:buChar char="•"/>
              <a:defRPr sz="2000">
                <a:latin typeface="Arial" pitchFamily="34" charset="0"/>
                <a:cs typeface="Arial" pitchFamily="34" charset="0"/>
              </a:defRPr>
            </a:lvl4pPr>
          </a:lstStyle>
          <a:p>
            <a:pPr marL="355600" indent="-355600">
              <a:buClr>
                <a:schemeClr val="tx1"/>
              </a:buClr>
              <a:buFont typeface="Arial" charset="0"/>
              <a:buChar char="•"/>
            </a:pPr>
            <a:r>
              <a:rPr lang="en-GB" sz="1800" dirty="0">
                <a:cs typeface="Arial" charset="0"/>
              </a:rPr>
              <a:t>2</a:t>
            </a:r>
            <a:r>
              <a:rPr lang="en-GB" sz="1800" dirty="0" smtClean="0">
                <a:cs typeface="Arial" charset="0"/>
              </a:rPr>
              <a:t> hours 30 minutes</a:t>
            </a:r>
          </a:p>
          <a:p>
            <a:pPr marL="355600" indent="-355600">
              <a:buClr>
                <a:schemeClr val="tx1"/>
              </a:buClr>
              <a:buFont typeface="Arial" charset="0"/>
              <a:buChar char="•"/>
            </a:pPr>
            <a:endParaRPr lang="en-GB" sz="1800" dirty="0">
              <a:cs typeface="Arial" charset="0"/>
            </a:endParaRPr>
          </a:p>
          <a:p>
            <a:pPr marL="355600" indent="-355600">
              <a:buClr>
                <a:schemeClr val="tx1"/>
              </a:buClr>
              <a:buFont typeface="Arial" charset="0"/>
              <a:buChar char="•"/>
            </a:pPr>
            <a:r>
              <a:rPr lang="en-GB" sz="1800" dirty="0" smtClean="0">
                <a:cs typeface="Arial" charset="0"/>
              </a:rPr>
              <a:t>75 marks</a:t>
            </a:r>
          </a:p>
          <a:p>
            <a:pPr marL="0" indent="0">
              <a:buNone/>
            </a:pPr>
            <a:endParaRPr lang="en-GB" sz="1800" dirty="0">
              <a:cs typeface="Arial" charset="0"/>
            </a:endParaRPr>
          </a:p>
          <a:p>
            <a:pPr marL="355600" indent="-355600">
              <a:buClr>
                <a:schemeClr val="tx1"/>
              </a:buClr>
              <a:buFont typeface="Arial" charset="0"/>
              <a:buChar char="•"/>
            </a:pPr>
            <a:r>
              <a:rPr lang="en-GB" sz="1800" dirty="0" smtClean="0">
                <a:cs typeface="Arial" charset="0"/>
              </a:rPr>
              <a:t>40% of total marks</a:t>
            </a:r>
          </a:p>
          <a:p>
            <a:pPr marL="0" indent="0">
              <a:buClr>
                <a:schemeClr val="tx1"/>
              </a:buClr>
              <a:buNone/>
            </a:pPr>
            <a:endParaRPr lang="en-GB" sz="1800" dirty="0" smtClean="0">
              <a:cs typeface="Arial" charset="0"/>
            </a:endParaRPr>
          </a:p>
          <a:p>
            <a:pPr marL="355600" indent="-355600">
              <a:buClr>
                <a:schemeClr val="tx1"/>
              </a:buClr>
              <a:buFont typeface="Arial" charset="0"/>
              <a:buChar char="•"/>
            </a:pPr>
            <a:r>
              <a:rPr lang="en-GB" sz="1800" dirty="0" smtClean="0">
                <a:cs typeface="Arial" charset="0"/>
              </a:rPr>
              <a:t>open book</a:t>
            </a:r>
            <a:endParaRPr lang="en-GB" sz="1800" dirty="0">
              <a:cs typeface="Arial" charset="0"/>
            </a:endParaRPr>
          </a:p>
          <a:p>
            <a:pPr marL="355600" indent="-355600">
              <a:buFont typeface="Arial" charset="0"/>
              <a:buChar char="•"/>
            </a:pPr>
            <a:endParaRPr lang="en-GB" sz="1800" dirty="0">
              <a:cs typeface="Arial" charset="0"/>
            </a:endParaRPr>
          </a:p>
          <a:p>
            <a:pPr marL="355600" indent="-355600">
              <a:buClr>
                <a:schemeClr val="tx1"/>
              </a:buClr>
              <a:buFont typeface="Arial" charset="0"/>
              <a:buChar char="•"/>
            </a:pPr>
            <a:r>
              <a:rPr lang="en-GB" sz="1800" dirty="0" smtClean="0">
                <a:cs typeface="Arial" charset="0"/>
              </a:rPr>
              <a:t>3 sections:</a:t>
            </a:r>
          </a:p>
          <a:p>
            <a:pPr marL="0" indent="0">
              <a:buClr>
                <a:schemeClr val="tx1"/>
              </a:buClr>
              <a:buNone/>
            </a:pPr>
            <a:endParaRPr lang="en-GB" sz="1800" dirty="0">
              <a:cs typeface="Arial" charset="0"/>
            </a:endParaRPr>
          </a:p>
          <a:p>
            <a:pPr marL="565150" lvl="1" indent="-285750">
              <a:buClr>
                <a:schemeClr val="tx1"/>
              </a:buClr>
            </a:pPr>
            <a:r>
              <a:rPr lang="en-GB" sz="1800" dirty="0" smtClean="0">
                <a:cs typeface="Arial" charset="0"/>
              </a:rPr>
              <a:t>Section A: One essay question on a set text (25 marks) 	</a:t>
            </a:r>
          </a:p>
          <a:p>
            <a:pPr marL="279400" lvl="1">
              <a:buClr>
                <a:schemeClr val="tx1"/>
              </a:buClr>
              <a:buNone/>
            </a:pPr>
            <a:endParaRPr lang="en-GB" sz="1800" dirty="0" smtClean="0">
              <a:cs typeface="Arial" charset="0"/>
            </a:endParaRPr>
          </a:p>
          <a:p>
            <a:pPr marL="565150" lvl="1" indent="-285750">
              <a:buClr>
                <a:schemeClr val="tx1"/>
              </a:buClr>
            </a:pPr>
            <a:r>
              <a:rPr lang="en-GB" sz="1800" dirty="0" smtClean="0">
                <a:cs typeface="Arial" charset="0"/>
              </a:rPr>
              <a:t>Section B: One compulsory essay question on unseen literary prose</a:t>
            </a:r>
          </a:p>
          <a:p>
            <a:pPr marL="279400" lvl="1">
              <a:buClr>
                <a:schemeClr val="tx1"/>
              </a:buClr>
              <a:buNone/>
            </a:pPr>
            <a:r>
              <a:rPr lang="en-GB" sz="1800" dirty="0">
                <a:cs typeface="Arial" charset="0"/>
              </a:rPr>
              <a:t> </a:t>
            </a:r>
            <a:r>
              <a:rPr lang="en-GB" sz="1800" dirty="0" smtClean="0">
                <a:cs typeface="Arial" charset="0"/>
              </a:rPr>
              <a:t>    (25 marks)</a:t>
            </a:r>
          </a:p>
          <a:p>
            <a:pPr marL="279400" lvl="1">
              <a:buClr>
                <a:schemeClr val="tx1"/>
              </a:buClr>
              <a:buNone/>
            </a:pPr>
            <a:endParaRPr lang="en-GB" sz="1800" dirty="0" smtClean="0">
              <a:cs typeface="Arial" charset="0"/>
            </a:endParaRPr>
          </a:p>
          <a:p>
            <a:pPr marL="565150" lvl="1" indent="-285750">
              <a:buClr>
                <a:schemeClr val="tx1"/>
              </a:buClr>
            </a:pPr>
            <a:r>
              <a:rPr lang="en-GB" sz="1800" dirty="0" smtClean="0">
                <a:cs typeface="Arial" charset="0"/>
              </a:rPr>
              <a:t>Section C: One essay question linking two texts (25 marks).</a:t>
            </a:r>
            <a:endParaRPr lang="en-GB" sz="1800" dirty="0">
              <a:cs typeface="Arial" charset="0"/>
            </a:endParaRPr>
          </a:p>
          <a:p>
            <a:pPr marL="355600" indent="-355600">
              <a:buFont typeface="Arial" charset="0"/>
              <a:buChar char="•"/>
            </a:pPr>
            <a:endParaRPr lang="en-GB" sz="1800" dirty="0">
              <a:cs typeface="Arial" charset="0"/>
            </a:endParaRPr>
          </a:p>
          <a:p>
            <a:pPr marL="355600" indent="-355600">
              <a:buNone/>
            </a:pPr>
            <a:endParaRPr lang="en-US" dirty="0" smtClean="0"/>
          </a:p>
        </p:txBody>
      </p:sp>
      <p:sp>
        <p:nvSpPr>
          <p:cNvPr id="7" name="Footer Placeholder 3"/>
          <p:cNvSpPr txBox="1">
            <a:spLocks/>
          </p:cNvSpPr>
          <p:nvPr/>
        </p:nvSpPr>
        <p:spPr>
          <a:xfrm>
            <a:off x="2088580" y="6413739"/>
            <a:ext cx="2678112" cy="2413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t>Copyright © AQA and its licensors. All rights reserved.</a:t>
            </a:r>
            <a:endParaRPr lang="en-US" sz="800" dirty="0"/>
          </a:p>
        </p:txBody>
      </p:sp>
      <p:sp>
        <p:nvSpPr>
          <p:cNvPr id="8"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t>Slide </a:t>
            </a:r>
            <a:r>
              <a:rPr lang="en-US" sz="800" dirty="0" smtClean="0"/>
              <a:t>44</a:t>
            </a:r>
            <a:endParaRPr lang="en-US" sz="800" dirty="0"/>
          </a:p>
        </p:txBody>
      </p:sp>
    </p:spTree>
    <p:extLst>
      <p:ext uri="{BB962C8B-B14F-4D97-AF65-F5344CB8AC3E}">
        <p14:creationId xmlns:p14="http://schemas.microsoft.com/office/powerpoint/2010/main" val="107230277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Significance</a:t>
            </a:r>
            <a:endParaRPr lang="en-GB" sz="3200" dirty="0"/>
          </a:p>
        </p:txBody>
      </p:sp>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5" name="Content Placeholder 4"/>
          <p:cNvSpPr>
            <a:spLocks noGrp="1"/>
          </p:cNvSpPr>
          <p:nvPr>
            <p:ph idx="1"/>
          </p:nvPr>
        </p:nvSpPr>
        <p:spPr>
          <a:xfrm>
            <a:off x="540000" y="1367647"/>
            <a:ext cx="8045200" cy="4406804"/>
          </a:xfrm>
        </p:spPr>
        <p:txBody>
          <a:bodyPr/>
          <a:lstStyle/>
          <a:p>
            <a:r>
              <a:rPr lang="en-GB" dirty="0" smtClean="0"/>
              <a:t>‘When used in AS and A-level English Literature questions, the term ‘significance’ has a very specific use and gives access to AOs 2, 3, 4 and 5. Its use here derives from semiotics and involves understanding  the idea of ‘signification’. </a:t>
            </a:r>
          </a:p>
          <a:p>
            <a:pPr marL="0" indent="0">
              <a:buNone/>
            </a:pPr>
            <a:endParaRPr lang="en-GB" dirty="0" smtClean="0"/>
          </a:p>
          <a:p>
            <a:r>
              <a:rPr lang="en-GB" dirty="0" smtClean="0"/>
              <a:t>Significance involves weighing up all the potential contributions to how a text can be analysed: through the way the text is constructed and written; through the text specific contexts that can be relevantly applied; through connecting the text(s) to other texts; and then finding potential meanings and interpretations.</a:t>
            </a:r>
            <a:endParaRPr lang="en-GB" dirty="0"/>
          </a:p>
        </p:txBody>
      </p:sp>
      <p:sp>
        <p:nvSpPr>
          <p:cNvPr id="6"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solidFill>
                  <a:schemeClr val="bg1"/>
                </a:solidFill>
              </a:rPr>
              <a:t>Slide </a:t>
            </a:r>
            <a:r>
              <a:rPr lang="en-US" sz="800" dirty="0" smtClean="0">
                <a:solidFill>
                  <a:schemeClr val="bg1"/>
                </a:solidFill>
              </a:rPr>
              <a:t>45</a:t>
            </a:r>
            <a:endParaRPr lang="en-US" sz="800" dirty="0">
              <a:solidFill>
                <a:schemeClr val="bg1"/>
              </a:solidFill>
            </a:endParaRPr>
          </a:p>
        </p:txBody>
      </p:sp>
    </p:spTree>
    <p:extLst>
      <p:ext uri="{BB962C8B-B14F-4D97-AF65-F5344CB8AC3E}">
        <p14:creationId xmlns:p14="http://schemas.microsoft.com/office/powerpoint/2010/main" val="132421224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178" y="384995"/>
            <a:ext cx="8229600" cy="609600"/>
          </a:xfrm>
        </p:spPr>
        <p:txBody>
          <a:bodyPr>
            <a:normAutofit/>
          </a:bodyPr>
          <a:lstStyle/>
          <a:p>
            <a:r>
              <a:rPr lang="en-GB" sz="3200" dirty="0" smtClean="0">
                <a:solidFill>
                  <a:srgbClr val="412878"/>
                </a:solidFill>
                <a:latin typeface="AQA Chevin Pro Light" panose="020F0303030000060003" pitchFamily="34" charset="0"/>
              </a:rPr>
              <a:t>Example question: Section A</a:t>
            </a:r>
            <a:endParaRPr lang="en-GB" sz="3200" dirty="0">
              <a:solidFill>
                <a:srgbClr val="412878"/>
              </a:solidFill>
              <a:latin typeface="AQA Chevin Pro Light" panose="020F0303030000060003" pitchFamily="34" charset="0"/>
            </a:endParaRPr>
          </a:p>
        </p:txBody>
      </p:sp>
      <p:sp>
        <p:nvSpPr>
          <p:cNvPr id="3" name="Text Placeholder 2"/>
          <p:cNvSpPr>
            <a:spLocks noGrp="1"/>
          </p:cNvSpPr>
          <p:nvPr>
            <p:ph type="body" sz="quarter" idx="10"/>
          </p:nvPr>
        </p:nvSpPr>
        <p:spPr>
          <a:xfrm>
            <a:off x="527978" y="1119116"/>
            <a:ext cx="8229600" cy="5158854"/>
          </a:xfrm>
        </p:spPr>
        <p:txBody>
          <a:bodyPr/>
          <a:lstStyle/>
          <a:p>
            <a:r>
              <a:rPr lang="en-GB" sz="1800" dirty="0" smtClean="0"/>
              <a:t>Core set text:</a:t>
            </a:r>
          </a:p>
          <a:p>
            <a:endParaRPr lang="en-GB" sz="1800" dirty="0"/>
          </a:p>
          <a:p>
            <a:r>
              <a:rPr lang="en-GB" sz="1800" dirty="0" smtClean="0"/>
              <a:t>A choice of two questions on each set text.</a:t>
            </a:r>
          </a:p>
          <a:p>
            <a:endParaRPr lang="en-GB" sz="1800" b="1" i="1" dirty="0" smtClean="0"/>
          </a:p>
          <a:p>
            <a:r>
              <a:rPr lang="en-GB" sz="1800" b="1" i="1" dirty="0"/>
              <a:t>	</a:t>
            </a:r>
            <a:r>
              <a:rPr lang="en-GB" sz="1800" dirty="0" smtClean="0"/>
              <a:t>‘</a:t>
            </a:r>
            <a:r>
              <a:rPr lang="en-GB" sz="1800" dirty="0"/>
              <a:t>Faulks uses </a:t>
            </a:r>
            <a:r>
              <a:rPr lang="en-GB" sz="1800" dirty="0" smtClean="0"/>
              <a:t>birdsong </a:t>
            </a:r>
            <a:r>
              <a:rPr lang="en-GB" sz="1800" b="1" dirty="0" smtClean="0">
                <a:solidFill>
                  <a:srgbClr val="C8194B"/>
                </a:solidFill>
              </a:rPr>
              <a:t>(a)</a:t>
            </a:r>
            <a:r>
              <a:rPr lang="en-GB" sz="1800" dirty="0" smtClean="0"/>
              <a:t> </a:t>
            </a:r>
            <a:r>
              <a:rPr lang="en-GB" sz="1800" dirty="0"/>
              <a:t>to suggest a range of possible </a:t>
            </a:r>
            <a:r>
              <a:rPr lang="en-GB" sz="1800" dirty="0" smtClean="0"/>
              <a:t>ideas </a:t>
            </a:r>
            <a:r>
              <a:rPr lang="en-GB" sz="1800" b="1" dirty="0" smtClean="0">
                <a:solidFill>
                  <a:srgbClr val="C8194B"/>
                </a:solidFill>
              </a:rPr>
              <a:t>(b) </a:t>
            </a:r>
            <a:r>
              <a:rPr lang="en-GB" sz="1800" dirty="0"/>
              <a:t>within the </a:t>
            </a:r>
            <a:r>
              <a:rPr lang="en-GB" sz="1800" dirty="0" smtClean="0"/>
              <a:t>	novel.’</a:t>
            </a:r>
          </a:p>
          <a:p>
            <a:endParaRPr lang="en-GB" sz="1800" i="1" dirty="0" smtClean="0"/>
          </a:p>
          <a:p>
            <a:r>
              <a:rPr lang="en-GB" sz="1800" dirty="0"/>
              <a:t>	</a:t>
            </a:r>
            <a:r>
              <a:rPr lang="en-GB" sz="1800" dirty="0" smtClean="0"/>
              <a:t>Examine </a:t>
            </a:r>
            <a:r>
              <a:rPr lang="en-GB" sz="1800" b="1" dirty="0" smtClean="0">
                <a:solidFill>
                  <a:srgbClr val="C8194B"/>
                </a:solidFill>
              </a:rPr>
              <a:t>(c) </a:t>
            </a:r>
            <a:r>
              <a:rPr lang="en-GB" sz="1800" dirty="0" smtClean="0"/>
              <a:t>the significance </a:t>
            </a:r>
            <a:r>
              <a:rPr lang="en-GB" sz="1800" b="1" dirty="0" smtClean="0">
                <a:solidFill>
                  <a:srgbClr val="C8194B"/>
                </a:solidFill>
              </a:rPr>
              <a:t>(b) </a:t>
            </a:r>
            <a:r>
              <a:rPr lang="en-GB" sz="1800" dirty="0" smtClean="0"/>
              <a:t>of the title </a:t>
            </a:r>
            <a:r>
              <a:rPr lang="en-GB" sz="1800" dirty="0"/>
              <a:t>of the novel in the light of this </a:t>
            </a:r>
            <a:r>
              <a:rPr lang="en-GB" sz="1800" dirty="0" smtClean="0"/>
              <a:t>	comment.</a:t>
            </a:r>
          </a:p>
          <a:p>
            <a:endParaRPr lang="en-GB" sz="1800" dirty="0" smtClean="0"/>
          </a:p>
          <a:p>
            <a:r>
              <a:rPr lang="en-GB" sz="1800" b="1" dirty="0" smtClean="0">
                <a:solidFill>
                  <a:srgbClr val="C8194B"/>
                </a:solidFill>
              </a:rPr>
              <a:t>(a)	</a:t>
            </a:r>
            <a:r>
              <a:rPr lang="en-GB" sz="1800" dirty="0" smtClean="0"/>
              <a:t>The </a:t>
            </a:r>
            <a:r>
              <a:rPr lang="en-GB" sz="1800" dirty="0"/>
              <a:t>comment directs students to </a:t>
            </a:r>
            <a:r>
              <a:rPr lang="en-GB" sz="1800" dirty="0" err="1"/>
              <a:t>Faulks</a:t>
            </a:r>
            <a:r>
              <a:rPr lang="en-GB" sz="1800" dirty="0"/>
              <a:t>’ use of  birdsong as a strategy for </a:t>
            </a:r>
            <a:r>
              <a:rPr lang="en-GB" sz="1800" dirty="0" smtClean="0"/>
              <a:t>	making </a:t>
            </a:r>
            <a:r>
              <a:rPr lang="en-GB" sz="1800" dirty="0"/>
              <a:t>meaning and ideas. In examining this strategy, they will be </a:t>
            </a:r>
            <a:r>
              <a:rPr lang="en-GB" sz="1800" dirty="0" smtClean="0"/>
              <a:t>	considering </a:t>
            </a:r>
            <a:r>
              <a:rPr lang="en-GB" sz="1800" dirty="0"/>
              <a:t>the  writer’s </a:t>
            </a:r>
            <a:r>
              <a:rPr lang="en-GB" sz="1800" dirty="0" smtClean="0"/>
              <a:t>methods </a:t>
            </a:r>
            <a:r>
              <a:rPr lang="en-GB" sz="1800" dirty="0"/>
              <a:t>(AO2</a:t>
            </a:r>
            <a:r>
              <a:rPr lang="en-GB" sz="1800" dirty="0" smtClean="0"/>
              <a:t>).</a:t>
            </a:r>
          </a:p>
          <a:p>
            <a:r>
              <a:rPr lang="en-GB" sz="1800" b="1" dirty="0">
                <a:solidFill>
                  <a:srgbClr val="C8194B"/>
                </a:solidFill>
              </a:rPr>
              <a:t>(c)	</a:t>
            </a:r>
            <a:r>
              <a:rPr lang="en-GB" sz="1800" dirty="0" smtClean="0"/>
              <a:t>As </a:t>
            </a:r>
            <a:r>
              <a:rPr lang="en-GB" sz="1800" dirty="0"/>
              <a:t>students examine the significance of  birdsong they will be organising 	their writing and  expressing their ideas using appropriate terminology 	(AO1).</a:t>
            </a:r>
          </a:p>
          <a:p>
            <a:endParaRPr lang="en-GB" sz="1800" dirty="0" smtClean="0"/>
          </a:p>
          <a:p>
            <a:endParaRPr lang="en-GB" sz="1800" b="1" dirty="0">
              <a:solidFill>
                <a:srgbClr val="C8194B"/>
              </a:solidFill>
            </a:endParaRPr>
          </a:p>
          <a:p>
            <a:endParaRPr lang="en-GB" sz="1800" b="1" dirty="0">
              <a:solidFill>
                <a:srgbClr val="C8194B"/>
              </a:solidFill>
            </a:endParaRPr>
          </a:p>
          <a:p>
            <a:endParaRPr lang="en-GB" sz="1800" dirty="0" smtClean="0">
              <a:solidFill>
                <a:srgbClr val="FF0000"/>
              </a:solidFill>
            </a:endParaRPr>
          </a:p>
          <a:p>
            <a:endParaRPr lang="en-GB" sz="1800" dirty="0" smtClean="0"/>
          </a:p>
        </p:txBody>
      </p:sp>
      <p:sp>
        <p:nvSpPr>
          <p:cNvPr id="5"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t>Slide </a:t>
            </a:r>
            <a:r>
              <a:rPr lang="en-US" sz="800" dirty="0" smtClean="0"/>
              <a:t>46</a:t>
            </a:r>
            <a:endParaRPr lang="en-US" sz="800" dirty="0"/>
          </a:p>
        </p:txBody>
      </p:sp>
      <p:sp>
        <p:nvSpPr>
          <p:cNvPr id="6" name="Footer Placeholder 3"/>
          <p:cNvSpPr txBox="1">
            <a:spLocks/>
          </p:cNvSpPr>
          <p:nvPr/>
        </p:nvSpPr>
        <p:spPr>
          <a:xfrm>
            <a:off x="2088580" y="6413739"/>
            <a:ext cx="2678112" cy="2413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t>Copyright © AQA and its licensors. All rights reserved.</a:t>
            </a:r>
            <a:endParaRPr lang="en-US" sz="800" dirty="0"/>
          </a:p>
        </p:txBody>
      </p:sp>
    </p:spTree>
    <p:extLst>
      <p:ext uri="{BB962C8B-B14F-4D97-AF65-F5344CB8AC3E}">
        <p14:creationId xmlns:p14="http://schemas.microsoft.com/office/powerpoint/2010/main" val="244292790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178" y="384995"/>
            <a:ext cx="8229600" cy="609600"/>
          </a:xfrm>
        </p:spPr>
        <p:txBody>
          <a:bodyPr>
            <a:normAutofit/>
          </a:bodyPr>
          <a:lstStyle/>
          <a:p>
            <a:r>
              <a:rPr lang="en-GB" sz="3200" dirty="0" smtClean="0">
                <a:solidFill>
                  <a:srgbClr val="412878"/>
                </a:solidFill>
                <a:latin typeface="AQA Chevin Pro Light" panose="020F0303030000060003" pitchFamily="34" charset="0"/>
              </a:rPr>
              <a:t>Example question: Section A</a:t>
            </a:r>
            <a:endParaRPr lang="en-GB" sz="3200" dirty="0">
              <a:solidFill>
                <a:srgbClr val="412878"/>
              </a:solidFill>
              <a:latin typeface="AQA Chevin Pro Light" panose="020F0303030000060003" pitchFamily="34" charset="0"/>
            </a:endParaRPr>
          </a:p>
        </p:txBody>
      </p:sp>
      <p:sp>
        <p:nvSpPr>
          <p:cNvPr id="3" name="Text Placeholder 2"/>
          <p:cNvSpPr>
            <a:spLocks noGrp="1"/>
          </p:cNvSpPr>
          <p:nvPr>
            <p:ph type="body" sz="quarter" idx="10"/>
          </p:nvPr>
        </p:nvSpPr>
        <p:spPr>
          <a:xfrm>
            <a:off x="527978" y="1119116"/>
            <a:ext cx="8229600" cy="5158854"/>
          </a:xfrm>
        </p:spPr>
        <p:txBody>
          <a:bodyPr/>
          <a:lstStyle/>
          <a:p>
            <a:r>
              <a:rPr lang="en-GB" sz="1800" dirty="0" smtClean="0"/>
              <a:t>Core set text:</a:t>
            </a:r>
          </a:p>
          <a:p>
            <a:endParaRPr lang="en-GB" sz="1800" dirty="0"/>
          </a:p>
          <a:p>
            <a:r>
              <a:rPr lang="en-GB" sz="1800" dirty="0" smtClean="0"/>
              <a:t>A choice of two questions on each set text.</a:t>
            </a:r>
          </a:p>
          <a:p>
            <a:endParaRPr lang="en-GB" sz="1800" b="1" i="1" dirty="0" smtClean="0"/>
          </a:p>
          <a:p>
            <a:r>
              <a:rPr lang="en-GB" sz="1800" b="1" i="1" dirty="0"/>
              <a:t>	</a:t>
            </a:r>
            <a:r>
              <a:rPr lang="en-GB" sz="1800" dirty="0" smtClean="0"/>
              <a:t>‘</a:t>
            </a:r>
            <a:r>
              <a:rPr lang="en-GB" sz="1800" dirty="0"/>
              <a:t>Faulks uses </a:t>
            </a:r>
            <a:r>
              <a:rPr lang="en-GB" sz="1800" dirty="0" smtClean="0"/>
              <a:t>birdsong </a:t>
            </a:r>
            <a:r>
              <a:rPr lang="en-GB" sz="1800" b="1" dirty="0" smtClean="0">
                <a:solidFill>
                  <a:srgbClr val="C8194B"/>
                </a:solidFill>
              </a:rPr>
              <a:t>(a)</a:t>
            </a:r>
            <a:r>
              <a:rPr lang="en-GB" sz="1800" dirty="0" smtClean="0"/>
              <a:t> </a:t>
            </a:r>
            <a:r>
              <a:rPr lang="en-GB" sz="1800" dirty="0"/>
              <a:t>to suggest a range of possible </a:t>
            </a:r>
            <a:r>
              <a:rPr lang="en-GB" sz="1800" dirty="0" smtClean="0"/>
              <a:t>ideas </a:t>
            </a:r>
            <a:r>
              <a:rPr lang="en-GB" sz="1800" b="1" dirty="0" smtClean="0">
                <a:solidFill>
                  <a:srgbClr val="C8194B"/>
                </a:solidFill>
              </a:rPr>
              <a:t>(b) </a:t>
            </a:r>
            <a:r>
              <a:rPr lang="en-GB" sz="1800" dirty="0"/>
              <a:t>within the </a:t>
            </a:r>
            <a:r>
              <a:rPr lang="en-GB" sz="1800" dirty="0" smtClean="0"/>
              <a:t>	novel.’</a:t>
            </a:r>
          </a:p>
          <a:p>
            <a:endParaRPr lang="en-GB" sz="1800" i="1" dirty="0" smtClean="0"/>
          </a:p>
          <a:p>
            <a:r>
              <a:rPr lang="en-GB" sz="1800" dirty="0"/>
              <a:t>	</a:t>
            </a:r>
            <a:r>
              <a:rPr lang="en-GB" sz="1800" dirty="0" smtClean="0"/>
              <a:t>Examine </a:t>
            </a:r>
            <a:r>
              <a:rPr lang="en-GB" sz="1800" b="1" dirty="0" smtClean="0">
                <a:solidFill>
                  <a:srgbClr val="C8194B"/>
                </a:solidFill>
              </a:rPr>
              <a:t>(c) </a:t>
            </a:r>
            <a:r>
              <a:rPr lang="en-GB" sz="1800" dirty="0" smtClean="0"/>
              <a:t>the significance </a:t>
            </a:r>
            <a:r>
              <a:rPr lang="en-GB" sz="1800" b="1" dirty="0" smtClean="0">
                <a:solidFill>
                  <a:srgbClr val="C8194B"/>
                </a:solidFill>
              </a:rPr>
              <a:t>(b) </a:t>
            </a:r>
            <a:r>
              <a:rPr lang="en-GB" sz="1800" dirty="0" smtClean="0"/>
              <a:t>of the title </a:t>
            </a:r>
            <a:r>
              <a:rPr lang="en-GB" sz="1800" dirty="0"/>
              <a:t>of the novel in the light of this </a:t>
            </a:r>
            <a:r>
              <a:rPr lang="en-GB" sz="1800" dirty="0" smtClean="0"/>
              <a:t>	comment.</a:t>
            </a:r>
          </a:p>
          <a:p>
            <a:endParaRPr lang="en-GB" sz="1800" dirty="0" smtClean="0"/>
          </a:p>
          <a:p>
            <a:r>
              <a:rPr lang="en-GB" sz="1800" b="1" dirty="0">
                <a:solidFill>
                  <a:srgbClr val="C8194B"/>
                </a:solidFill>
              </a:rPr>
              <a:t>(b)	</a:t>
            </a:r>
            <a:r>
              <a:rPr lang="en-GB" sz="1800" dirty="0"/>
              <a:t>The term ‘significance’ invites access to AOs 2, 3, 4, and 5. Students will be 	weighing up the potential meanings that arise from this metaphor: how it 	leads to many possible contexts of understanding  (AO3), implicitly 	connecting their study of it with the ways in which metaphors are used to 	represent the conflict  in other reading of this period (AO4), engaging with 	different ways in which significance can be found in the notion of birdsong 	(AO5).</a:t>
            </a:r>
          </a:p>
          <a:p>
            <a:endParaRPr lang="en-GB" sz="1800" dirty="0" smtClean="0"/>
          </a:p>
          <a:p>
            <a:endParaRPr lang="en-GB" sz="1800" b="1" dirty="0">
              <a:solidFill>
                <a:srgbClr val="C8194B"/>
              </a:solidFill>
            </a:endParaRPr>
          </a:p>
          <a:p>
            <a:endParaRPr lang="en-GB" sz="1800" b="1" dirty="0">
              <a:solidFill>
                <a:srgbClr val="C8194B"/>
              </a:solidFill>
            </a:endParaRPr>
          </a:p>
          <a:p>
            <a:endParaRPr lang="en-GB" sz="1800" dirty="0" smtClean="0">
              <a:solidFill>
                <a:srgbClr val="FF0000"/>
              </a:solidFill>
            </a:endParaRPr>
          </a:p>
          <a:p>
            <a:endParaRPr lang="en-GB" sz="1800" dirty="0" smtClean="0"/>
          </a:p>
        </p:txBody>
      </p:sp>
      <p:sp>
        <p:nvSpPr>
          <p:cNvPr id="5"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t>Slide </a:t>
            </a:r>
            <a:r>
              <a:rPr lang="en-US" sz="800" dirty="0" smtClean="0"/>
              <a:t>47</a:t>
            </a:r>
            <a:endParaRPr lang="en-US" sz="800" dirty="0"/>
          </a:p>
        </p:txBody>
      </p:sp>
      <p:sp>
        <p:nvSpPr>
          <p:cNvPr id="6" name="Footer Placeholder 3"/>
          <p:cNvSpPr txBox="1">
            <a:spLocks/>
          </p:cNvSpPr>
          <p:nvPr/>
        </p:nvSpPr>
        <p:spPr>
          <a:xfrm>
            <a:off x="2088580" y="6413739"/>
            <a:ext cx="2678112" cy="2413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t>Copyright © AQA and its licensors. All rights reserved.</a:t>
            </a:r>
            <a:endParaRPr lang="en-US" sz="800" dirty="0"/>
          </a:p>
        </p:txBody>
      </p:sp>
    </p:spTree>
    <p:extLst>
      <p:ext uri="{BB962C8B-B14F-4D97-AF65-F5344CB8AC3E}">
        <p14:creationId xmlns:p14="http://schemas.microsoft.com/office/powerpoint/2010/main" val="208525287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Example question: Paper 2 </a:t>
            </a:r>
            <a:r>
              <a:rPr lang="en-GB" sz="3200" dirty="0"/>
              <a:t>S</a:t>
            </a:r>
            <a:r>
              <a:rPr lang="en-GB" sz="3200" dirty="0" smtClean="0"/>
              <a:t>ection B</a:t>
            </a:r>
            <a:endParaRPr lang="en-GB" sz="3200" dirty="0"/>
          </a:p>
        </p:txBody>
      </p:sp>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5" name="Content Placeholder 4"/>
          <p:cNvSpPr>
            <a:spLocks noGrp="1"/>
          </p:cNvSpPr>
          <p:nvPr>
            <p:ph idx="1"/>
          </p:nvPr>
        </p:nvSpPr>
        <p:spPr>
          <a:xfrm>
            <a:off x="540000" y="1132764"/>
            <a:ext cx="8045200" cy="5005753"/>
          </a:xfrm>
        </p:spPr>
        <p:txBody>
          <a:bodyPr/>
          <a:lstStyle/>
          <a:p>
            <a:pPr marL="0" indent="0">
              <a:buNone/>
            </a:pPr>
            <a:r>
              <a:rPr lang="en-GB" dirty="0" smtClean="0"/>
              <a:t>Unseen text:</a:t>
            </a:r>
          </a:p>
          <a:p>
            <a:pPr marL="0" indent="0">
              <a:buNone/>
            </a:pPr>
            <a:endParaRPr lang="en-GB" dirty="0"/>
          </a:p>
          <a:p>
            <a:pPr marL="0" indent="0">
              <a:buNone/>
            </a:pPr>
            <a:r>
              <a:rPr lang="en-GB" dirty="0" smtClean="0"/>
              <a:t>This </a:t>
            </a:r>
            <a:r>
              <a:rPr lang="en-GB" dirty="0"/>
              <a:t>introduction </a:t>
            </a:r>
            <a:r>
              <a:rPr lang="en-GB" dirty="0" smtClean="0"/>
              <a:t>is </a:t>
            </a:r>
            <a:r>
              <a:rPr lang="en-GB" dirty="0"/>
              <a:t>printed on the examination </a:t>
            </a:r>
            <a:r>
              <a:rPr lang="en-GB" dirty="0" smtClean="0"/>
              <a:t>paper to contextualise the extract:</a:t>
            </a:r>
            <a:endParaRPr lang="en-GB" dirty="0"/>
          </a:p>
          <a:p>
            <a:pPr marL="0" indent="0">
              <a:buNone/>
            </a:pPr>
            <a:endParaRPr lang="en-GB" dirty="0"/>
          </a:p>
          <a:p>
            <a:pPr marL="0" indent="0">
              <a:buNone/>
            </a:pPr>
            <a:r>
              <a:rPr lang="en-GB" dirty="0"/>
              <a:t>‘Read the insert carefully. It is taken from </a:t>
            </a:r>
            <a:r>
              <a:rPr lang="en-GB" i="1" dirty="0"/>
              <a:t>Brick Lane, </a:t>
            </a:r>
            <a:r>
              <a:rPr lang="en-GB" dirty="0"/>
              <a:t>a novel by Monica Ali published in 2003. 18-year-old Nazneen has moved from Bangladesh to Britain to become the wife of Chanu, an older man. Having no prior experience of Britain and very little knowledge of the English language, Nazneen spends her time in their small flat looking out across a housing estate.</a:t>
            </a:r>
          </a:p>
          <a:p>
            <a:pPr marL="0" indent="0">
              <a:buNone/>
            </a:pPr>
            <a:endParaRPr lang="en-GB" dirty="0" smtClean="0"/>
          </a:p>
          <a:p>
            <a:pPr marL="0" indent="0">
              <a:buNone/>
            </a:pPr>
            <a:r>
              <a:rPr lang="en-GB" dirty="0" smtClean="0"/>
              <a:t>Explore the significance of isolation in this extract. Remember to include in your answer relevant detailed analysis of the ways that Ali shapes meanings.</a:t>
            </a:r>
          </a:p>
          <a:p>
            <a:pPr marL="0" indent="0">
              <a:buNone/>
            </a:pPr>
            <a:endParaRPr lang="en-GB" dirty="0"/>
          </a:p>
          <a:p>
            <a:pPr marL="0" indent="0">
              <a:buNone/>
            </a:pPr>
            <a:endParaRPr lang="en-GB" dirty="0" smtClean="0">
              <a:solidFill>
                <a:srgbClr val="FF0000"/>
              </a:solidFill>
            </a:endParaRPr>
          </a:p>
        </p:txBody>
      </p:sp>
      <p:sp>
        <p:nvSpPr>
          <p:cNvPr id="6"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solidFill>
                  <a:schemeClr val="bg1"/>
                </a:solidFill>
              </a:rPr>
              <a:t>Slide </a:t>
            </a:r>
            <a:r>
              <a:rPr lang="en-US" sz="800" dirty="0" smtClean="0">
                <a:solidFill>
                  <a:schemeClr val="bg1"/>
                </a:solidFill>
              </a:rPr>
              <a:t>48</a:t>
            </a:r>
            <a:endParaRPr lang="en-US" sz="800" dirty="0">
              <a:solidFill>
                <a:schemeClr val="bg1"/>
              </a:solidFill>
            </a:endParaRPr>
          </a:p>
        </p:txBody>
      </p:sp>
    </p:spTree>
    <p:extLst>
      <p:ext uri="{BB962C8B-B14F-4D97-AF65-F5344CB8AC3E}">
        <p14:creationId xmlns:p14="http://schemas.microsoft.com/office/powerpoint/2010/main" val="428539268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solidFill>
                  <a:srgbClr val="412878"/>
                </a:solidFill>
              </a:rPr>
              <a:t>Task 5 </a:t>
            </a:r>
            <a:endParaRPr lang="en-GB" sz="3200" dirty="0">
              <a:solidFill>
                <a:srgbClr val="412878"/>
              </a:solidFill>
            </a:endParaRPr>
          </a:p>
        </p:txBody>
      </p:sp>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5" name="Content Placeholder 4"/>
          <p:cNvSpPr>
            <a:spLocks noGrp="1"/>
          </p:cNvSpPr>
          <p:nvPr>
            <p:ph idx="1"/>
          </p:nvPr>
        </p:nvSpPr>
        <p:spPr>
          <a:xfrm>
            <a:off x="540000" y="1132764"/>
            <a:ext cx="8045200" cy="5005753"/>
          </a:xfrm>
        </p:spPr>
        <p:txBody>
          <a:bodyPr/>
          <a:lstStyle/>
          <a:p>
            <a:pPr marL="0" indent="0">
              <a:buNone/>
            </a:pPr>
            <a:endParaRPr lang="en-GB" dirty="0">
              <a:solidFill>
                <a:srgbClr val="FF0000"/>
              </a:solidFill>
            </a:endParaRPr>
          </a:p>
          <a:p>
            <a:pPr marL="0" indent="0">
              <a:buNone/>
            </a:pPr>
            <a:r>
              <a:rPr lang="en-GB" dirty="0" smtClean="0"/>
              <a:t>As we read the extract together, think of the guidance you would give to your students on how to approach this task. </a:t>
            </a:r>
          </a:p>
          <a:p>
            <a:pPr marL="0" indent="0">
              <a:buNone/>
            </a:pPr>
            <a:endParaRPr lang="en-GB" dirty="0"/>
          </a:p>
          <a:p>
            <a:r>
              <a:rPr lang="en-GB" dirty="0" smtClean="0"/>
              <a:t>What might students write about here?</a:t>
            </a:r>
          </a:p>
          <a:p>
            <a:r>
              <a:rPr lang="en-GB" dirty="0" smtClean="0"/>
              <a:t>Select some aspects of isolation and think about what their significance might be.</a:t>
            </a:r>
          </a:p>
          <a:p>
            <a:pPr marL="0" indent="0">
              <a:buNone/>
            </a:pPr>
            <a:endParaRPr lang="en-GB" dirty="0" smtClean="0"/>
          </a:p>
          <a:p>
            <a:pPr marL="0" indent="0">
              <a:buNone/>
            </a:pPr>
            <a:r>
              <a:rPr lang="en-GB" dirty="0" smtClean="0"/>
              <a:t>Take five minutes to discuss with others and be ready to feed back to the whole group.</a:t>
            </a:r>
          </a:p>
          <a:p>
            <a:pPr marL="0" indent="0">
              <a:buNone/>
            </a:pPr>
            <a:endParaRPr lang="en-GB" dirty="0"/>
          </a:p>
          <a:p>
            <a:pPr marL="0" indent="0">
              <a:buNone/>
            </a:pPr>
            <a:endParaRPr lang="en-GB" dirty="0" smtClean="0"/>
          </a:p>
        </p:txBody>
      </p:sp>
      <p:sp>
        <p:nvSpPr>
          <p:cNvPr id="6"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solidFill>
                  <a:schemeClr val="bg1"/>
                </a:solidFill>
              </a:rPr>
              <a:t>Slide </a:t>
            </a:r>
            <a:r>
              <a:rPr lang="en-US" sz="800" dirty="0" smtClean="0">
                <a:solidFill>
                  <a:schemeClr val="bg1"/>
                </a:solidFill>
              </a:rPr>
              <a:t>49</a:t>
            </a:r>
            <a:endParaRPr lang="en-US" sz="800" dirty="0">
              <a:solidFill>
                <a:schemeClr val="bg1"/>
              </a:solidFill>
            </a:endParaRPr>
          </a:p>
        </p:txBody>
      </p:sp>
    </p:spTree>
    <p:extLst>
      <p:ext uri="{BB962C8B-B14F-4D97-AF65-F5344CB8AC3E}">
        <p14:creationId xmlns:p14="http://schemas.microsoft.com/office/powerpoint/2010/main" val="17669840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6890"/>
            <a:ext cx="8229600" cy="473015"/>
          </a:xfrm>
        </p:spPr>
        <p:txBody>
          <a:bodyPr>
            <a:normAutofit/>
          </a:bodyPr>
          <a:lstStyle/>
          <a:p>
            <a:r>
              <a:rPr lang="en-GB" sz="3200" dirty="0" smtClean="0">
                <a:solidFill>
                  <a:schemeClr val="tx2"/>
                </a:solidFill>
                <a:latin typeface="AQA Chevin Pro Light" panose="020F0303030000060003" pitchFamily="34" charset="0"/>
              </a:rPr>
              <a:t>Underlying design principles</a:t>
            </a:r>
            <a:endParaRPr lang="en-GB" sz="3200" dirty="0">
              <a:solidFill>
                <a:schemeClr val="tx2"/>
              </a:solidFill>
              <a:latin typeface="AQA Chevin Pro Light" panose="020F0303030000060003" pitchFamily="34" charset="0"/>
            </a:endParaRPr>
          </a:p>
        </p:txBody>
      </p:sp>
      <p:sp>
        <p:nvSpPr>
          <p:cNvPr id="4" name="Text Placeholder 6"/>
          <p:cNvSpPr txBox="1">
            <a:spLocks/>
          </p:cNvSpPr>
          <p:nvPr/>
        </p:nvSpPr>
        <p:spPr>
          <a:xfrm>
            <a:off x="448579" y="1094509"/>
            <a:ext cx="8238227" cy="4752109"/>
          </a:xfrm>
          <a:prstGeom prst="rect">
            <a:avLst/>
          </a:prstGeom>
        </p:spPr>
        <p:txBody>
          <a:bodyPr vert="horz"/>
          <a:lstStyle>
            <a:lvl1pPr marL="177800" marR="0" indent="-177800" algn="l" defTabSz="457200" rtl="0" eaLnBrk="1" fontAlgn="auto" latinLnBrk="0" hangingPunct="1">
              <a:lnSpc>
                <a:spcPct val="100000"/>
              </a:lnSpc>
              <a:spcBef>
                <a:spcPct val="0"/>
              </a:spcBef>
              <a:spcAft>
                <a:spcPts val="0"/>
              </a:spcAft>
              <a:buClr>
                <a:srgbClr val="008FAD"/>
              </a:buClr>
              <a:buSzTx/>
              <a:buFont typeface="Arial"/>
              <a:buChar char="•"/>
              <a:tabLst/>
              <a:defRPr sz="2000">
                <a:latin typeface="Arial" pitchFamily="34" charset="0"/>
                <a:cs typeface="Arial" pitchFamily="34" charset="0"/>
              </a:defRPr>
            </a:lvl1pPr>
            <a:lvl2pPr>
              <a:buClr>
                <a:srgbClr val="008FAD"/>
              </a:buClr>
              <a:buFont typeface="Arial"/>
              <a:buChar char="•"/>
              <a:defRPr sz="2000">
                <a:latin typeface="Arial" pitchFamily="34" charset="0"/>
                <a:cs typeface="Arial" pitchFamily="34" charset="0"/>
              </a:defRPr>
            </a:lvl2pPr>
            <a:lvl3pPr>
              <a:buClr>
                <a:srgbClr val="008FAD"/>
              </a:buClr>
              <a:buFont typeface="Arial"/>
              <a:buChar char="•"/>
              <a:defRPr sz="2000">
                <a:latin typeface="Arial" pitchFamily="34" charset="0"/>
                <a:cs typeface="Arial" pitchFamily="34" charset="0"/>
              </a:defRPr>
            </a:lvl3pPr>
            <a:lvl4pPr>
              <a:buClr>
                <a:srgbClr val="008FAD"/>
              </a:buClr>
              <a:buFont typeface="Arial"/>
              <a:buChar char="•"/>
              <a:defRPr sz="2000">
                <a:latin typeface="Arial" pitchFamily="34" charset="0"/>
                <a:cs typeface="Arial" pitchFamily="34" charset="0"/>
              </a:defRPr>
            </a:lvl4pPr>
          </a:lstStyle>
          <a:p>
            <a:pPr marL="0" lvl="0" indent="0">
              <a:buClr>
                <a:schemeClr val="tx1"/>
              </a:buClr>
              <a:buNone/>
              <a:defRPr/>
            </a:pPr>
            <a:endParaRPr lang="en-GB" sz="1800" dirty="0"/>
          </a:p>
          <a:p>
            <a:pPr marL="285750" lvl="0" indent="-285750">
              <a:buClr>
                <a:schemeClr val="tx1"/>
              </a:buClr>
              <a:buFont typeface="Arial" panose="020B0604020202020204" pitchFamily="34" charset="0"/>
              <a:buChar char="•"/>
            </a:pPr>
            <a:r>
              <a:rPr lang="en-GB" sz="1800" dirty="0"/>
              <a:t>Continuity yet refreshment: </a:t>
            </a:r>
            <a:r>
              <a:rPr lang="en-GB" sz="1800" dirty="0" smtClean="0"/>
              <a:t>the </a:t>
            </a:r>
            <a:r>
              <a:rPr lang="en-GB" sz="1800" dirty="0"/>
              <a:t>familiarity and security of content and approaches </a:t>
            </a:r>
            <a:r>
              <a:rPr lang="en-GB" sz="1800" dirty="0" smtClean="0"/>
              <a:t>from </a:t>
            </a:r>
            <a:r>
              <a:rPr lang="en-GB" sz="1800" dirty="0"/>
              <a:t>current specification but with benefit of </a:t>
            </a:r>
            <a:r>
              <a:rPr lang="en-GB" sz="1800" dirty="0" smtClean="0"/>
              <a:t>refreshed </a:t>
            </a:r>
            <a:r>
              <a:rPr lang="en-GB" sz="1800" dirty="0"/>
              <a:t>content. </a:t>
            </a:r>
            <a:endParaRPr lang="en-GB" sz="1800" dirty="0" smtClean="0"/>
          </a:p>
          <a:p>
            <a:pPr marL="0" lvl="0" indent="0">
              <a:buClr>
                <a:schemeClr val="tx1"/>
              </a:buClr>
              <a:buNone/>
            </a:pPr>
            <a:endParaRPr lang="en-GB" sz="1800" dirty="0"/>
          </a:p>
          <a:p>
            <a:pPr marL="285750" indent="-285750">
              <a:buClr>
                <a:schemeClr val="tx1"/>
              </a:buClr>
              <a:buFont typeface="Arial" panose="020B0604020202020204" pitchFamily="34" charset="0"/>
              <a:buChar char="•"/>
            </a:pPr>
            <a:r>
              <a:rPr lang="en-GB" sz="1800" dirty="0"/>
              <a:t>Choice and flexibility: </a:t>
            </a:r>
            <a:r>
              <a:rPr lang="en-GB" sz="1800" dirty="0" smtClean="0"/>
              <a:t>designed </a:t>
            </a:r>
            <a:r>
              <a:rPr lang="en-GB" sz="1800" dirty="0"/>
              <a:t>with choice of time </a:t>
            </a:r>
            <a:r>
              <a:rPr lang="en-GB" sz="1800" dirty="0" smtClean="0"/>
              <a:t>periods </a:t>
            </a:r>
            <a:r>
              <a:rPr lang="en-GB" sz="1800" dirty="0"/>
              <a:t>and </a:t>
            </a:r>
            <a:r>
              <a:rPr lang="en-GB" sz="1800" dirty="0" smtClean="0"/>
              <a:t>texts in the examined components and texts and genres in the NEA to enable </a:t>
            </a:r>
            <a:r>
              <a:rPr lang="en-GB" sz="1800" dirty="0"/>
              <a:t>teachers to design </a:t>
            </a:r>
            <a:r>
              <a:rPr lang="en-GB" sz="1800" dirty="0" smtClean="0"/>
              <a:t>a </a:t>
            </a:r>
            <a:r>
              <a:rPr lang="en-GB" sz="1800" dirty="0"/>
              <a:t>course, tailored to students’ needs and to teacher </a:t>
            </a:r>
            <a:r>
              <a:rPr lang="en-GB" sz="1800" dirty="0" smtClean="0"/>
              <a:t>specialisms.</a:t>
            </a:r>
            <a:endParaRPr lang="en-GB" sz="1800" dirty="0"/>
          </a:p>
          <a:p>
            <a:pPr marL="285750" indent="-285750">
              <a:buClr>
                <a:schemeClr val="tx1"/>
              </a:buClr>
              <a:buFont typeface="Arial" panose="020B0604020202020204" pitchFamily="34" charset="0"/>
              <a:buChar char="•"/>
            </a:pPr>
            <a:endParaRPr lang="en-GB" sz="1800" dirty="0"/>
          </a:p>
          <a:p>
            <a:pPr marL="285750" indent="-285750">
              <a:buClr>
                <a:schemeClr val="tx1"/>
              </a:buClr>
              <a:buFont typeface="Arial" panose="020B0604020202020204" pitchFamily="34" charset="0"/>
              <a:buChar char="•"/>
            </a:pPr>
            <a:r>
              <a:rPr lang="en-GB" sz="1800" dirty="0"/>
              <a:t>Clarity of assessment: holistic assessment – all AOs assessed together – a consistent mark scheme across all components –</a:t>
            </a:r>
            <a:r>
              <a:rPr lang="en-GB" sz="1800" dirty="0" smtClean="0"/>
              <a:t> </a:t>
            </a:r>
            <a:r>
              <a:rPr lang="en-GB" sz="1800" dirty="0"/>
              <a:t>the right approach for English Literature. </a:t>
            </a:r>
            <a:endParaRPr lang="en-GB" sz="1800" dirty="0" smtClean="0"/>
          </a:p>
          <a:p>
            <a:pPr marL="285750" indent="-285750">
              <a:buClr>
                <a:schemeClr val="tx1"/>
              </a:buClr>
              <a:buFont typeface="Arial" panose="020B0604020202020204" pitchFamily="34" charset="0"/>
              <a:buChar char="•"/>
            </a:pPr>
            <a:endParaRPr lang="en-GB" sz="1800" dirty="0"/>
          </a:p>
          <a:p>
            <a:pPr marL="285750" indent="-285750">
              <a:buClr>
                <a:schemeClr val="tx1"/>
              </a:buClr>
              <a:buFont typeface="Arial" panose="020B0604020202020204" pitchFamily="34" charset="0"/>
              <a:buChar char="•"/>
            </a:pPr>
            <a:r>
              <a:rPr lang="en-GB" sz="1800" dirty="0"/>
              <a:t>Distinctive defined ethos: reading texts within a shared context provides coherence and logic to the way that texts are grouped together for study. This also promotes wider reading. </a:t>
            </a:r>
            <a:endParaRPr lang="en-GB" sz="1800" dirty="0" smtClean="0"/>
          </a:p>
          <a:p>
            <a:pPr marL="0" indent="0">
              <a:buClr>
                <a:schemeClr val="tx1"/>
              </a:buClr>
              <a:buNone/>
              <a:defRPr/>
            </a:pPr>
            <a:endParaRPr lang="en-GB" sz="1800" dirty="0"/>
          </a:p>
          <a:p>
            <a:pPr marL="355600" indent="-355600">
              <a:defRPr/>
            </a:pPr>
            <a:endParaRPr lang="en-GB" sz="1800" dirty="0"/>
          </a:p>
          <a:p>
            <a:pPr marL="0" indent="0">
              <a:buNone/>
              <a:defRPr/>
            </a:pPr>
            <a:endParaRPr lang="en-GB" sz="1800" dirty="0"/>
          </a:p>
          <a:p>
            <a:pPr marL="0" indent="0">
              <a:buNone/>
            </a:pPr>
            <a:endParaRPr lang="en-US" dirty="0" smtClean="0"/>
          </a:p>
        </p:txBody>
      </p:sp>
      <p:sp>
        <p:nvSpPr>
          <p:cNvPr id="7" name="Footer Placeholder 3"/>
          <p:cNvSpPr txBox="1">
            <a:spLocks/>
          </p:cNvSpPr>
          <p:nvPr/>
        </p:nvSpPr>
        <p:spPr>
          <a:xfrm>
            <a:off x="2088580" y="6413739"/>
            <a:ext cx="2678112" cy="2413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t>Copyright © AQA and its licensors. All rights reserved.</a:t>
            </a:r>
            <a:endParaRPr lang="en-US" sz="800" dirty="0"/>
          </a:p>
        </p:txBody>
      </p:sp>
      <p:sp>
        <p:nvSpPr>
          <p:cNvPr id="8" name="Date Placeholder 7"/>
          <p:cNvSpPr txBox="1">
            <a:spLocks/>
          </p:cNvSpPr>
          <p:nvPr/>
        </p:nvSpPr>
        <p:spPr>
          <a:xfrm>
            <a:off x="448574"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t>Slide 5</a:t>
            </a:r>
            <a:endParaRPr lang="en-US" sz="800" dirty="0"/>
          </a:p>
        </p:txBody>
      </p:sp>
    </p:spTree>
    <p:extLst>
      <p:ext uri="{BB962C8B-B14F-4D97-AF65-F5344CB8AC3E}">
        <p14:creationId xmlns:p14="http://schemas.microsoft.com/office/powerpoint/2010/main" val="55389810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Example question: Paper 2 </a:t>
            </a:r>
            <a:r>
              <a:rPr lang="en-GB" sz="3200" dirty="0"/>
              <a:t>S</a:t>
            </a:r>
            <a:r>
              <a:rPr lang="en-GB" sz="3200" dirty="0" smtClean="0"/>
              <a:t>ection B</a:t>
            </a:r>
            <a:endParaRPr lang="en-GB" sz="3200" dirty="0"/>
          </a:p>
        </p:txBody>
      </p:sp>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5" name="Content Placeholder 4"/>
          <p:cNvSpPr>
            <a:spLocks noGrp="1"/>
          </p:cNvSpPr>
          <p:nvPr>
            <p:ph idx="1"/>
          </p:nvPr>
        </p:nvSpPr>
        <p:spPr>
          <a:xfrm>
            <a:off x="540000" y="1119116"/>
            <a:ext cx="8045200" cy="5019401"/>
          </a:xfrm>
        </p:spPr>
        <p:txBody>
          <a:bodyPr/>
          <a:lstStyle/>
          <a:p>
            <a:pPr marL="0" indent="0">
              <a:buNone/>
            </a:pPr>
            <a:r>
              <a:rPr lang="en-GB" dirty="0" smtClean="0"/>
              <a:t>Comparing texts: </a:t>
            </a:r>
          </a:p>
          <a:p>
            <a:pPr marL="0" indent="0">
              <a:buNone/>
            </a:pPr>
            <a:endParaRPr lang="en-GB" dirty="0"/>
          </a:p>
          <a:p>
            <a:pPr marL="0" indent="0">
              <a:buNone/>
            </a:pPr>
            <a:r>
              <a:rPr lang="en-GB" dirty="0" smtClean="0"/>
              <a:t>‘Modern literature shows isolated characters as being profoundly damaged.’</a:t>
            </a:r>
          </a:p>
          <a:p>
            <a:pPr marL="0" indent="0">
              <a:buNone/>
            </a:pPr>
            <a:endParaRPr lang="en-GB" dirty="0"/>
          </a:p>
          <a:p>
            <a:pPr marL="0" indent="0">
              <a:buNone/>
            </a:pPr>
            <a:r>
              <a:rPr lang="en-GB" dirty="0" smtClean="0"/>
              <a:t>Compare the significance of isolation in </a:t>
            </a:r>
            <a:r>
              <a:rPr lang="en-GB" b="1" dirty="0" smtClean="0"/>
              <a:t>two </a:t>
            </a:r>
            <a:r>
              <a:rPr lang="en-GB" dirty="0" smtClean="0"/>
              <a:t>other texts you have studied. Remember to include in your answer reference to how meanings are shaped in the texts you are comparing.</a:t>
            </a:r>
          </a:p>
        </p:txBody>
      </p:sp>
      <p:sp>
        <p:nvSpPr>
          <p:cNvPr id="6"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solidFill>
                  <a:schemeClr val="bg1"/>
                </a:solidFill>
              </a:rPr>
              <a:t>Slide </a:t>
            </a:r>
            <a:r>
              <a:rPr lang="en-US" sz="800" dirty="0" smtClean="0">
                <a:solidFill>
                  <a:schemeClr val="bg1"/>
                </a:solidFill>
              </a:rPr>
              <a:t>50</a:t>
            </a:r>
            <a:endParaRPr lang="en-US" sz="800" dirty="0">
              <a:solidFill>
                <a:schemeClr val="bg1"/>
              </a:solidFill>
            </a:endParaRPr>
          </a:p>
        </p:txBody>
      </p:sp>
    </p:spTree>
    <p:extLst>
      <p:ext uri="{BB962C8B-B14F-4D97-AF65-F5344CB8AC3E}">
        <p14:creationId xmlns:p14="http://schemas.microsoft.com/office/powerpoint/2010/main" val="294549470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solidFill>
                  <a:srgbClr val="412878"/>
                </a:solidFill>
              </a:rPr>
              <a:t>Task 6</a:t>
            </a:r>
            <a:endParaRPr lang="en-GB" sz="3200" dirty="0">
              <a:solidFill>
                <a:srgbClr val="412878"/>
              </a:solidFill>
            </a:endParaRPr>
          </a:p>
        </p:txBody>
      </p:sp>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5" name="Content Placeholder 4"/>
          <p:cNvSpPr>
            <a:spLocks noGrp="1"/>
          </p:cNvSpPr>
          <p:nvPr>
            <p:ph idx="1"/>
          </p:nvPr>
        </p:nvSpPr>
        <p:spPr/>
        <p:txBody>
          <a:bodyPr/>
          <a:lstStyle/>
          <a:p>
            <a:pPr marL="0" indent="0">
              <a:buNone/>
            </a:pPr>
            <a:r>
              <a:rPr lang="en-GB" dirty="0" smtClean="0"/>
              <a:t>In pairs, identify </a:t>
            </a:r>
            <a:r>
              <a:rPr lang="en-GB" dirty="0"/>
              <a:t>3</a:t>
            </a:r>
            <a:r>
              <a:rPr lang="en-GB" dirty="0" smtClean="0"/>
              <a:t> key points that will be helpful in preparing students for Paper 2 (2 minutes).</a:t>
            </a:r>
          </a:p>
          <a:p>
            <a:pPr marL="0" indent="0">
              <a:buNone/>
            </a:pPr>
            <a:endParaRPr lang="en-GB" sz="2000" dirty="0"/>
          </a:p>
          <a:p>
            <a:pPr marL="0" indent="0">
              <a:buNone/>
            </a:pPr>
            <a:endParaRPr lang="en-GB" sz="2000" dirty="0" smtClean="0"/>
          </a:p>
        </p:txBody>
      </p:sp>
      <p:sp>
        <p:nvSpPr>
          <p:cNvPr id="6"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solidFill>
                  <a:schemeClr val="bg1"/>
                </a:solidFill>
              </a:rPr>
              <a:t>Slide </a:t>
            </a:r>
            <a:r>
              <a:rPr lang="en-US" sz="800" dirty="0" smtClean="0">
                <a:solidFill>
                  <a:schemeClr val="bg1"/>
                </a:solidFill>
              </a:rPr>
              <a:t>51</a:t>
            </a:r>
            <a:endParaRPr lang="en-US" sz="800" dirty="0">
              <a:solidFill>
                <a:schemeClr val="bg1"/>
              </a:solidFill>
            </a:endParaRPr>
          </a:p>
        </p:txBody>
      </p:sp>
    </p:spTree>
    <p:extLst>
      <p:ext uri="{BB962C8B-B14F-4D97-AF65-F5344CB8AC3E}">
        <p14:creationId xmlns:p14="http://schemas.microsoft.com/office/powerpoint/2010/main" val="407153749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solidFill>
                  <a:srgbClr val="412878"/>
                </a:solidFill>
              </a:rPr>
              <a:t>Task </a:t>
            </a:r>
            <a:r>
              <a:rPr lang="en-GB" sz="3200" dirty="0">
                <a:solidFill>
                  <a:srgbClr val="412878"/>
                </a:solidFill>
              </a:rPr>
              <a:t>7</a:t>
            </a:r>
          </a:p>
        </p:txBody>
      </p:sp>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5" name="Content Placeholder 4"/>
          <p:cNvSpPr>
            <a:spLocks noGrp="1"/>
          </p:cNvSpPr>
          <p:nvPr>
            <p:ph idx="1"/>
          </p:nvPr>
        </p:nvSpPr>
        <p:spPr/>
        <p:txBody>
          <a:bodyPr/>
          <a:lstStyle/>
          <a:p>
            <a:pPr marL="0" indent="0">
              <a:buNone/>
            </a:pPr>
            <a:r>
              <a:rPr lang="en-GB" dirty="0" smtClean="0"/>
              <a:t>Look at the Modern times resource package.</a:t>
            </a:r>
          </a:p>
          <a:p>
            <a:endParaRPr lang="en-GB" dirty="0"/>
          </a:p>
          <a:p>
            <a:pPr marL="0" indent="0">
              <a:buNone/>
            </a:pPr>
            <a:r>
              <a:rPr lang="en-GB" dirty="0" smtClean="0"/>
              <a:t>What use could you make of this in your teaching?</a:t>
            </a:r>
          </a:p>
          <a:p>
            <a:pPr marL="0" indent="0">
              <a:buNone/>
            </a:pPr>
            <a:endParaRPr lang="en-GB" sz="2000" dirty="0" smtClean="0">
              <a:solidFill>
                <a:srgbClr val="FF0000"/>
              </a:solidFill>
            </a:endParaRPr>
          </a:p>
          <a:p>
            <a:pPr marL="0" indent="0">
              <a:buNone/>
            </a:pPr>
            <a:endParaRPr lang="en-GB" sz="2000" dirty="0"/>
          </a:p>
          <a:p>
            <a:pPr marL="0" indent="0">
              <a:buNone/>
            </a:pPr>
            <a:endParaRPr lang="en-GB" sz="2000" dirty="0" smtClean="0"/>
          </a:p>
        </p:txBody>
      </p:sp>
      <p:sp>
        <p:nvSpPr>
          <p:cNvPr id="6"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solidFill>
                  <a:schemeClr val="bg1"/>
                </a:solidFill>
              </a:rPr>
              <a:t>Slide </a:t>
            </a:r>
            <a:r>
              <a:rPr lang="en-US" sz="800" dirty="0" smtClean="0">
                <a:solidFill>
                  <a:schemeClr val="bg1"/>
                </a:solidFill>
              </a:rPr>
              <a:t>52</a:t>
            </a:r>
            <a:endParaRPr lang="en-US" sz="800" dirty="0">
              <a:solidFill>
                <a:schemeClr val="bg1"/>
              </a:solidFill>
            </a:endParaRPr>
          </a:p>
        </p:txBody>
      </p:sp>
    </p:spTree>
    <p:extLst>
      <p:ext uri="{BB962C8B-B14F-4D97-AF65-F5344CB8AC3E}">
        <p14:creationId xmlns:p14="http://schemas.microsoft.com/office/powerpoint/2010/main" val="107817238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6" name="Title 5"/>
          <p:cNvSpPr>
            <a:spLocks noGrp="1"/>
          </p:cNvSpPr>
          <p:nvPr>
            <p:ph type="title"/>
          </p:nvPr>
        </p:nvSpPr>
        <p:spPr/>
        <p:txBody>
          <a:bodyPr/>
          <a:lstStyle/>
          <a:p>
            <a:r>
              <a:rPr lang="en-GB" sz="3200" dirty="0" smtClean="0">
                <a:solidFill>
                  <a:srgbClr val="412878"/>
                </a:solidFill>
              </a:rPr>
              <a:t>Independent critical study: texts across time</a:t>
            </a:r>
            <a:endParaRPr lang="en-GB" sz="3200" dirty="0">
              <a:solidFill>
                <a:srgbClr val="412878"/>
              </a:solidFill>
            </a:endParaRPr>
          </a:p>
        </p:txBody>
      </p:sp>
      <p:sp>
        <p:nvSpPr>
          <p:cNvPr id="7"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solidFill>
                  <a:schemeClr val="bg1"/>
                </a:solidFill>
              </a:rPr>
              <a:t>Slide </a:t>
            </a:r>
            <a:r>
              <a:rPr lang="en-US" sz="800" dirty="0" smtClean="0">
                <a:solidFill>
                  <a:schemeClr val="bg1"/>
                </a:solidFill>
              </a:rPr>
              <a:t>53</a:t>
            </a:r>
            <a:endParaRPr lang="en-US" sz="800" dirty="0">
              <a:solidFill>
                <a:schemeClr val="bg1"/>
              </a:solidFill>
            </a:endParaRPr>
          </a:p>
        </p:txBody>
      </p:sp>
    </p:spTree>
    <p:extLst>
      <p:ext uri="{BB962C8B-B14F-4D97-AF65-F5344CB8AC3E}">
        <p14:creationId xmlns:p14="http://schemas.microsoft.com/office/powerpoint/2010/main" val="302248174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6886"/>
            <a:ext cx="8229600" cy="473015"/>
          </a:xfrm>
        </p:spPr>
        <p:txBody>
          <a:bodyPr>
            <a:normAutofit/>
          </a:bodyPr>
          <a:lstStyle/>
          <a:p>
            <a:r>
              <a:rPr lang="en-GB" sz="3200" dirty="0" smtClean="0">
                <a:solidFill>
                  <a:schemeClr val="tx2"/>
                </a:solidFill>
                <a:latin typeface="AQA Chevin Pro Light" panose="020F0303030000060003" pitchFamily="34" charset="0"/>
              </a:rPr>
              <a:t>A-level: NEA criteria</a:t>
            </a:r>
            <a:endParaRPr lang="en-GB" sz="3200" dirty="0">
              <a:solidFill>
                <a:schemeClr val="tx2"/>
              </a:solidFill>
              <a:latin typeface="AQA Chevin Pro Light" panose="020F0303030000060003" pitchFamily="34" charset="0"/>
            </a:endParaRPr>
          </a:p>
        </p:txBody>
      </p:sp>
      <p:sp>
        <p:nvSpPr>
          <p:cNvPr id="4" name="Text Placeholder 6"/>
          <p:cNvSpPr txBox="1">
            <a:spLocks/>
          </p:cNvSpPr>
          <p:nvPr/>
        </p:nvSpPr>
        <p:spPr>
          <a:xfrm>
            <a:off x="448577" y="1447654"/>
            <a:ext cx="8238227" cy="4104456"/>
          </a:xfrm>
          <a:prstGeom prst="rect">
            <a:avLst/>
          </a:prstGeom>
        </p:spPr>
        <p:txBody>
          <a:bodyPr vert="horz"/>
          <a:lstStyle>
            <a:lvl1pPr marL="177800" marR="0" indent="-177800" algn="l" defTabSz="457200" rtl="0" eaLnBrk="1" fontAlgn="auto" latinLnBrk="0" hangingPunct="1">
              <a:lnSpc>
                <a:spcPct val="100000"/>
              </a:lnSpc>
              <a:spcBef>
                <a:spcPct val="0"/>
              </a:spcBef>
              <a:spcAft>
                <a:spcPts val="0"/>
              </a:spcAft>
              <a:buClr>
                <a:srgbClr val="008FAD"/>
              </a:buClr>
              <a:buSzTx/>
              <a:buFont typeface="Arial"/>
              <a:buChar char="•"/>
              <a:tabLst/>
              <a:defRPr sz="2000">
                <a:latin typeface="Arial" pitchFamily="34" charset="0"/>
                <a:cs typeface="Arial" pitchFamily="34" charset="0"/>
              </a:defRPr>
            </a:lvl1pPr>
            <a:lvl2pPr>
              <a:buClr>
                <a:srgbClr val="008FAD"/>
              </a:buClr>
              <a:buFont typeface="Arial"/>
              <a:buChar char="•"/>
              <a:defRPr sz="2000">
                <a:latin typeface="Arial" pitchFamily="34" charset="0"/>
                <a:cs typeface="Arial" pitchFamily="34" charset="0"/>
              </a:defRPr>
            </a:lvl2pPr>
            <a:lvl3pPr>
              <a:buClr>
                <a:srgbClr val="008FAD"/>
              </a:buClr>
              <a:buFont typeface="Arial"/>
              <a:buChar char="•"/>
              <a:defRPr sz="2000">
                <a:latin typeface="Arial" pitchFamily="34" charset="0"/>
                <a:cs typeface="Arial" pitchFamily="34" charset="0"/>
              </a:defRPr>
            </a:lvl3pPr>
            <a:lvl4pPr>
              <a:buClr>
                <a:srgbClr val="008FAD"/>
              </a:buClr>
              <a:buFont typeface="Arial"/>
              <a:buChar char="•"/>
              <a:defRPr sz="2000">
                <a:latin typeface="Arial" pitchFamily="34" charset="0"/>
                <a:cs typeface="Arial" pitchFamily="34" charset="0"/>
              </a:defRPr>
            </a:lvl4pPr>
          </a:lstStyle>
          <a:p>
            <a:pPr marL="355600" indent="-355600">
              <a:buClr>
                <a:schemeClr val="tx1"/>
              </a:buClr>
              <a:buFont typeface="Arial" charset="0"/>
              <a:buChar char="•"/>
            </a:pPr>
            <a:r>
              <a:rPr lang="en-GB" sz="1800" dirty="0" smtClean="0">
                <a:cs typeface="Arial" charset="0"/>
              </a:rPr>
              <a:t>Students write a comparative critical study of two texts.</a:t>
            </a:r>
            <a:endParaRPr lang="en-GB" sz="1800" dirty="0">
              <a:cs typeface="Arial" charset="0"/>
            </a:endParaRPr>
          </a:p>
          <a:p>
            <a:pPr marL="355600" indent="-355600">
              <a:buFont typeface="Arial" charset="0"/>
              <a:buChar char="•"/>
            </a:pPr>
            <a:endParaRPr lang="en-GB" sz="1800" dirty="0">
              <a:cs typeface="Arial" charset="0"/>
            </a:endParaRPr>
          </a:p>
          <a:p>
            <a:pPr marL="355600" indent="-355600">
              <a:buClr>
                <a:schemeClr val="tx1"/>
              </a:buClr>
              <a:buFont typeface="Arial" charset="0"/>
              <a:buChar char="•"/>
            </a:pPr>
            <a:r>
              <a:rPr lang="en-GB" sz="1800" dirty="0" smtClean="0">
                <a:cs typeface="Arial" charset="0"/>
              </a:rPr>
              <a:t>Word  count: 2500 words.</a:t>
            </a:r>
            <a:endParaRPr lang="en-GB" sz="1800" dirty="0">
              <a:cs typeface="Arial" charset="0"/>
            </a:endParaRPr>
          </a:p>
          <a:p>
            <a:pPr marL="355600" indent="-355600">
              <a:buFont typeface="Arial" charset="0"/>
              <a:buChar char="•"/>
            </a:pPr>
            <a:endParaRPr lang="en-GB" sz="1800" dirty="0">
              <a:cs typeface="Arial" charset="0"/>
            </a:endParaRPr>
          </a:p>
          <a:p>
            <a:pPr marL="355600" indent="-355600">
              <a:buClr>
                <a:schemeClr val="tx1"/>
              </a:buClr>
              <a:buFont typeface="Arial" charset="0"/>
              <a:buChar char="•"/>
            </a:pPr>
            <a:r>
              <a:rPr lang="en-GB" sz="1800" dirty="0" smtClean="0">
                <a:cs typeface="Arial" charset="0"/>
              </a:rPr>
              <a:t>In addition, an appropriate academic bibliography must be included.</a:t>
            </a:r>
            <a:endParaRPr lang="en-GB" sz="1800" dirty="0">
              <a:cs typeface="Arial" charset="0"/>
            </a:endParaRPr>
          </a:p>
          <a:p>
            <a:pPr marL="355600" indent="-355600">
              <a:buFont typeface="Arial" charset="0"/>
              <a:buChar char="•"/>
            </a:pPr>
            <a:endParaRPr lang="en-GB" sz="1800" dirty="0">
              <a:cs typeface="Arial" charset="0"/>
            </a:endParaRPr>
          </a:p>
          <a:p>
            <a:pPr marL="355600" indent="-355600">
              <a:buClr>
                <a:schemeClr val="tx1"/>
              </a:buClr>
              <a:buFont typeface="Arial" charset="0"/>
              <a:buChar char="•"/>
            </a:pPr>
            <a:r>
              <a:rPr lang="en-GB" sz="1800" dirty="0" smtClean="0">
                <a:cs typeface="Arial" charset="0"/>
              </a:rPr>
              <a:t>One text must have been written before 1900 and two different authors must be studied.</a:t>
            </a:r>
            <a:endParaRPr lang="en-GB" sz="1800" dirty="0">
              <a:cs typeface="Arial" charset="0"/>
            </a:endParaRPr>
          </a:p>
          <a:p>
            <a:pPr marL="355600" indent="-355600">
              <a:buFont typeface="Arial" charset="0"/>
              <a:buChar char="•"/>
            </a:pPr>
            <a:endParaRPr lang="en-GB" sz="1800" dirty="0">
              <a:cs typeface="Arial" charset="0"/>
            </a:endParaRPr>
          </a:p>
          <a:p>
            <a:pPr marL="355600" indent="-355600">
              <a:buClr>
                <a:schemeClr val="tx1"/>
              </a:buClr>
              <a:buFont typeface="Arial" charset="0"/>
              <a:buChar char="•"/>
            </a:pPr>
            <a:r>
              <a:rPr lang="en-GB" sz="1800" dirty="0" smtClean="0">
                <a:cs typeface="Arial" charset="0"/>
              </a:rPr>
              <a:t>Core set texts and comparative set texts listed for study in A-level Papers 1 and 2 cannot be used for NEA. One of the two prose texts, which appear on the AS text list only, can be used for NEA (</a:t>
            </a:r>
            <a:r>
              <a:rPr lang="en-GB" sz="1800" i="1" dirty="0" smtClean="0">
                <a:cs typeface="Arial" charset="0"/>
              </a:rPr>
              <a:t>The Mill on the Floss </a:t>
            </a:r>
            <a:r>
              <a:rPr lang="en-GB" sz="1800" dirty="0" smtClean="0">
                <a:cs typeface="Arial" charset="0"/>
              </a:rPr>
              <a:t>OR </a:t>
            </a:r>
            <a:r>
              <a:rPr lang="en-GB" sz="1800" i="1" dirty="0" smtClean="0">
                <a:cs typeface="Arial" charset="0"/>
              </a:rPr>
              <a:t>The Rotters’ Club).</a:t>
            </a:r>
          </a:p>
          <a:p>
            <a:pPr marL="355600" indent="-355600">
              <a:buClr>
                <a:schemeClr val="tx1"/>
              </a:buClr>
              <a:buFont typeface="Arial" charset="0"/>
              <a:buChar char="•"/>
            </a:pPr>
            <a:endParaRPr lang="en-GB" sz="1800" dirty="0">
              <a:cs typeface="Arial" charset="0"/>
            </a:endParaRPr>
          </a:p>
          <a:p>
            <a:pPr marL="355600" indent="-355600">
              <a:buClr>
                <a:schemeClr val="tx1"/>
              </a:buClr>
              <a:buFont typeface="Arial" charset="0"/>
              <a:buChar char="•"/>
            </a:pPr>
            <a:r>
              <a:rPr lang="en-GB" sz="1800" dirty="0" smtClean="0">
                <a:cs typeface="Arial" charset="0"/>
              </a:rPr>
              <a:t>Equal attention should be paid to each text.</a:t>
            </a:r>
            <a:endParaRPr lang="en-US" dirty="0" smtClean="0"/>
          </a:p>
        </p:txBody>
      </p:sp>
      <p:sp>
        <p:nvSpPr>
          <p:cNvPr id="6" name="Date Placeholder 7"/>
          <p:cNvSpPr txBox="1">
            <a:spLocks/>
          </p:cNvSpPr>
          <p:nvPr/>
        </p:nvSpPr>
        <p:spPr>
          <a:xfrm>
            <a:off x="448574" y="6413745"/>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800" dirty="0"/>
          </a:p>
        </p:txBody>
      </p:sp>
      <p:sp>
        <p:nvSpPr>
          <p:cNvPr id="7" name="Footer Placeholder 3"/>
          <p:cNvSpPr txBox="1">
            <a:spLocks/>
          </p:cNvSpPr>
          <p:nvPr/>
        </p:nvSpPr>
        <p:spPr>
          <a:xfrm>
            <a:off x="2088580" y="6413739"/>
            <a:ext cx="2678112" cy="2413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t>Copyright © AQA and its licensors. All rights reserved.</a:t>
            </a:r>
            <a:endParaRPr lang="en-US" sz="800" dirty="0"/>
          </a:p>
        </p:txBody>
      </p:sp>
      <p:sp>
        <p:nvSpPr>
          <p:cNvPr id="8"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t>Slide </a:t>
            </a:r>
            <a:r>
              <a:rPr lang="en-US" sz="800" dirty="0" smtClean="0"/>
              <a:t>54</a:t>
            </a:r>
            <a:endParaRPr lang="en-US" sz="800" dirty="0"/>
          </a:p>
        </p:txBody>
      </p:sp>
    </p:spTree>
    <p:extLst>
      <p:ext uri="{BB962C8B-B14F-4D97-AF65-F5344CB8AC3E}">
        <p14:creationId xmlns:p14="http://schemas.microsoft.com/office/powerpoint/2010/main" val="44471212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Typical NEA task</a:t>
            </a:r>
            <a:endParaRPr lang="en-GB" sz="3200" dirty="0"/>
          </a:p>
        </p:txBody>
      </p:sp>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5" name="Content Placeholder 4"/>
          <p:cNvSpPr>
            <a:spLocks noGrp="1"/>
          </p:cNvSpPr>
          <p:nvPr>
            <p:ph idx="1"/>
          </p:nvPr>
        </p:nvSpPr>
        <p:spPr>
          <a:xfrm>
            <a:off x="540000" y="1376113"/>
            <a:ext cx="8045200" cy="4406804"/>
          </a:xfrm>
        </p:spPr>
        <p:txBody>
          <a:bodyPr/>
          <a:lstStyle/>
          <a:p>
            <a:pPr marL="0" indent="0">
              <a:buNone/>
            </a:pPr>
            <a:r>
              <a:rPr lang="en-GB" dirty="0" smtClean="0"/>
              <a:t>Compare and contrast the presentation of women in Keats’ narrative poems ‘Lamia’, ‘Isabella’ and ‘The Eve of St Agnes’ with that of Anne Bronte’s in her novel </a:t>
            </a:r>
            <a:r>
              <a:rPr lang="en-GB" i="1" dirty="0" smtClean="0"/>
              <a:t>The Tenant of Wildfell Hall. </a:t>
            </a:r>
          </a:p>
          <a:p>
            <a:pPr marL="0" indent="0">
              <a:buNone/>
            </a:pPr>
            <a:endParaRPr lang="en-GB" i="1" dirty="0"/>
          </a:p>
          <a:p>
            <a:pPr marL="0" indent="0">
              <a:buNone/>
            </a:pPr>
            <a:r>
              <a:rPr lang="en-GB" dirty="0" smtClean="0"/>
              <a:t>In what ways do you think the Gothic settings of these texts help the writers to shape their presentation of heroines in peril?</a:t>
            </a:r>
          </a:p>
          <a:p>
            <a:pPr marL="0" indent="0">
              <a:buNone/>
            </a:pPr>
            <a:endParaRPr lang="en-GB" dirty="0"/>
          </a:p>
          <a:p>
            <a:pPr marL="0" indent="0">
              <a:buNone/>
            </a:pPr>
            <a:endParaRPr lang="en-GB" dirty="0" smtClean="0"/>
          </a:p>
          <a:p>
            <a:pPr marL="0" indent="0">
              <a:buNone/>
            </a:pPr>
            <a:r>
              <a:rPr lang="en-GB" dirty="0" smtClean="0"/>
              <a:t>Task 8: in pairs, discuss possible text combinations and tasks. Be ready to share your ideas with the whole group.</a:t>
            </a:r>
          </a:p>
          <a:p>
            <a:pPr marL="0" indent="0">
              <a:buNone/>
            </a:pPr>
            <a:endParaRPr lang="en-GB" dirty="0"/>
          </a:p>
        </p:txBody>
      </p:sp>
      <p:sp>
        <p:nvSpPr>
          <p:cNvPr id="6"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solidFill>
                  <a:schemeClr val="bg1"/>
                </a:solidFill>
              </a:rPr>
              <a:t>Slide </a:t>
            </a:r>
            <a:r>
              <a:rPr lang="en-US" sz="800" dirty="0" smtClean="0">
                <a:solidFill>
                  <a:schemeClr val="bg1"/>
                </a:solidFill>
              </a:rPr>
              <a:t>55</a:t>
            </a:r>
            <a:endParaRPr lang="en-US" sz="800" dirty="0">
              <a:solidFill>
                <a:schemeClr val="bg1"/>
              </a:solidFill>
            </a:endParaRPr>
          </a:p>
        </p:txBody>
      </p:sp>
    </p:spTree>
    <p:extLst>
      <p:ext uri="{BB962C8B-B14F-4D97-AF65-F5344CB8AC3E}">
        <p14:creationId xmlns:p14="http://schemas.microsoft.com/office/powerpoint/2010/main" val="311210684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solidFill>
                  <a:srgbClr val="412878"/>
                </a:solidFill>
              </a:rPr>
              <a:t>Task </a:t>
            </a:r>
            <a:r>
              <a:rPr lang="en-GB" sz="3200" dirty="0">
                <a:solidFill>
                  <a:srgbClr val="412878"/>
                </a:solidFill>
              </a:rPr>
              <a:t>9</a:t>
            </a:r>
          </a:p>
        </p:txBody>
      </p:sp>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5" name="Content Placeholder 4"/>
          <p:cNvSpPr>
            <a:spLocks noGrp="1"/>
          </p:cNvSpPr>
          <p:nvPr>
            <p:ph idx="1"/>
          </p:nvPr>
        </p:nvSpPr>
        <p:spPr>
          <a:xfrm>
            <a:off x="540000" y="1333780"/>
            <a:ext cx="8045200" cy="4406804"/>
          </a:xfrm>
        </p:spPr>
        <p:txBody>
          <a:bodyPr/>
          <a:lstStyle/>
          <a:p>
            <a:pPr marL="0" indent="0">
              <a:buNone/>
            </a:pPr>
            <a:r>
              <a:rPr lang="en-GB" dirty="0" smtClean="0"/>
              <a:t>Look at the exemplar NEA script*:</a:t>
            </a:r>
          </a:p>
          <a:p>
            <a:endParaRPr lang="en-GB" dirty="0"/>
          </a:p>
          <a:p>
            <a:r>
              <a:rPr lang="en-GB" dirty="0" smtClean="0"/>
              <a:t>What has this student achieved?</a:t>
            </a:r>
          </a:p>
          <a:p>
            <a:endParaRPr lang="en-GB" dirty="0"/>
          </a:p>
          <a:p>
            <a:r>
              <a:rPr lang="en-GB" dirty="0" smtClean="0"/>
              <a:t>Are there any issues you would like to raise about this piece?</a:t>
            </a:r>
          </a:p>
          <a:p>
            <a:endParaRPr lang="en-GB" dirty="0" smtClean="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a:p>
          <a:p>
            <a:pPr marL="0" indent="0">
              <a:buNone/>
            </a:pPr>
            <a:r>
              <a:rPr lang="en-GB" i="1" dirty="0" smtClean="0"/>
              <a:t>*</a:t>
            </a:r>
            <a:r>
              <a:rPr lang="en-GB" dirty="0" smtClean="0"/>
              <a:t>See pages 32-35 of Session hand-out</a:t>
            </a:r>
            <a:endParaRPr lang="en-GB" dirty="0"/>
          </a:p>
        </p:txBody>
      </p:sp>
      <p:sp>
        <p:nvSpPr>
          <p:cNvPr id="6"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solidFill>
                  <a:schemeClr val="bg1"/>
                </a:solidFill>
              </a:rPr>
              <a:t>Slide </a:t>
            </a:r>
            <a:r>
              <a:rPr lang="en-US" sz="800" dirty="0" smtClean="0">
                <a:solidFill>
                  <a:schemeClr val="bg1"/>
                </a:solidFill>
              </a:rPr>
              <a:t>56</a:t>
            </a:r>
            <a:endParaRPr lang="en-US" sz="800" dirty="0">
              <a:solidFill>
                <a:schemeClr val="bg1"/>
              </a:solidFill>
            </a:endParaRPr>
          </a:p>
        </p:txBody>
      </p:sp>
    </p:spTree>
    <p:extLst>
      <p:ext uri="{BB962C8B-B14F-4D97-AF65-F5344CB8AC3E}">
        <p14:creationId xmlns:p14="http://schemas.microsoft.com/office/powerpoint/2010/main" val="360047583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574" y="406880"/>
            <a:ext cx="8229600" cy="498894"/>
          </a:xfrm>
        </p:spPr>
        <p:txBody>
          <a:bodyPr>
            <a:normAutofit/>
          </a:bodyPr>
          <a:lstStyle/>
          <a:p>
            <a:pPr>
              <a:tabLst>
                <a:tab pos="85725" algn="l"/>
              </a:tabLst>
            </a:pPr>
            <a:r>
              <a:rPr lang="en-GB" sz="3200" dirty="0" smtClean="0">
                <a:solidFill>
                  <a:schemeClr val="tx2"/>
                </a:solidFill>
                <a:latin typeface="AQA Chevin Pro Light" panose="020F0303030000060003" pitchFamily="34" charset="0"/>
              </a:rPr>
              <a:t>A-level and AS Literature resources</a:t>
            </a:r>
            <a:endParaRPr lang="en-GB" sz="3200" dirty="0">
              <a:solidFill>
                <a:schemeClr val="tx2"/>
              </a:solidFill>
              <a:latin typeface="AQA Chevin Pro Light" panose="020F0303030000060003" pitchFamily="34" charset="0"/>
            </a:endParaRPr>
          </a:p>
        </p:txBody>
      </p:sp>
      <p:sp>
        <p:nvSpPr>
          <p:cNvPr id="4" name="Text Placeholder 6"/>
          <p:cNvSpPr txBox="1">
            <a:spLocks/>
          </p:cNvSpPr>
          <p:nvPr/>
        </p:nvSpPr>
        <p:spPr>
          <a:xfrm>
            <a:off x="448574" y="1222744"/>
            <a:ext cx="5088626" cy="4763386"/>
          </a:xfrm>
          <a:prstGeom prst="rect">
            <a:avLst/>
          </a:prstGeom>
        </p:spPr>
        <p:txBody>
          <a:bodyPr vert="horz"/>
          <a:lstStyle>
            <a:lvl1pPr marL="177800" marR="0" indent="-177800" algn="l" defTabSz="457200" rtl="0" eaLnBrk="1" fontAlgn="auto" latinLnBrk="0" hangingPunct="1">
              <a:lnSpc>
                <a:spcPct val="100000"/>
              </a:lnSpc>
              <a:spcBef>
                <a:spcPct val="0"/>
              </a:spcBef>
              <a:spcAft>
                <a:spcPts val="0"/>
              </a:spcAft>
              <a:buClr>
                <a:srgbClr val="008FAD"/>
              </a:buClr>
              <a:buSzTx/>
              <a:buFont typeface="Arial"/>
              <a:buChar char="•"/>
              <a:tabLst/>
              <a:defRPr sz="2000">
                <a:latin typeface="Arial" pitchFamily="34" charset="0"/>
                <a:cs typeface="Arial" pitchFamily="34" charset="0"/>
              </a:defRPr>
            </a:lvl1pPr>
            <a:lvl2pPr>
              <a:buClr>
                <a:srgbClr val="008FAD"/>
              </a:buClr>
              <a:buFont typeface="Arial"/>
              <a:buChar char="•"/>
              <a:defRPr sz="2000">
                <a:latin typeface="Arial" pitchFamily="34" charset="0"/>
                <a:cs typeface="Arial" pitchFamily="34" charset="0"/>
              </a:defRPr>
            </a:lvl2pPr>
            <a:lvl3pPr>
              <a:buClr>
                <a:srgbClr val="008FAD"/>
              </a:buClr>
              <a:buFont typeface="Arial"/>
              <a:buChar char="•"/>
              <a:defRPr sz="2000">
                <a:latin typeface="Arial" pitchFamily="34" charset="0"/>
                <a:cs typeface="Arial" pitchFamily="34" charset="0"/>
              </a:defRPr>
            </a:lvl3pPr>
            <a:lvl4pPr>
              <a:buClr>
                <a:srgbClr val="008FAD"/>
              </a:buClr>
              <a:buFont typeface="Arial"/>
              <a:buChar char="•"/>
              <a:defRPr sz="2000">
                <a:latin typeface="Arial" pitchFamily="34" charset="0"/>
                <a:cs typeface="Arial" pitchFamily="34" charset="0"/>
              </a:defRPr>
            </a:lvl4pPr>
          </a:lstStyle>
          <a:p>
            <a:pPr marL="355600" indent="-355600">
              <a:buClr>
                <a:schemeClr val="tx1"/>
              </a:buClr>
              <a:buFont typeface="Arial" charset="0"/>
              <a:buChar char="•"/>
            </a:pPr>
            <a:r>
              <a:rPr lang="en-US" sz="1800" dirty="0">
                <a:cs typeface="Arial" charset="0"/>
              </a:rPr>
              <a:t>F</a:t>
            </a:r>
            <a:r>
              <a:rPr lang="en-US" sz="1800" dirty="0" smtClean="0">
                <a:cs typeface="Arial" charset="0"/>
              </a:rPr>
              <a:t>ree printed anthologies for all poetry.</a:t>
            </a:r>
            <a:endParaRPr lang="en-US" sz="1800" dirty="0">
              <a:cs typeface="Arial" charset="0"/>
            </a:endParaRPr>
          </a:p>
          <a:p>
            <a:pPr marL="355600" indent="-355600">
              <a:buClr>
                <a:schemeClr val="tx1"/>
              </a:buClr>
              <a:buFont typeface="Arial" charset="0"/>
              <a:buChar char="•"/>
            </a:pPr>
            <a:r>
              <a:rPr lang="en-US" sz="1800" dirty="0" smtClean="0">
                <a:solidFill>
                  <a:schemeClr val="accent2">
                    <a:lumMod val="50000"/>
                  </a:schemeClr>
                </a:solidFill>
                <a:cs typeface="Arial" charset="0"/>
              </a:rPr>
              <a:t>AQA English e-library.</a:t>
            </a:r>
          </a:p>
          <a:p>
            <a:pPr marL="355600" indent="-355600">
              <a:buClr>
                <a:schemeClr val="tx1"/>
              </a:buClr>
              <a:buFont typeface="Arial" charset="0"/>
              <a:buChar char="•"/>
            </a:pPr>
            <a:r>
              <a:rPr lang="en-US" sz="1800" dirty="0">
                <a:cs typeface="Arial" charset="0"/>
              </a:rPr>
              <a:t>S</a:t>
            </a:r>
            <a:r>
              <a:rPr lang="en-US" sz="1800" dirty="0" smtClean="0">
                <a:cs typeface="Arial" charset="0"/>
              </a:rPr>
              <a:t>upport with course planning: programmes of study and teaching plans.</a:t>
            </a:r>
          </a:p>
          <a:p>
            <a:pPr marL="355600" indent="-355600">
              <a:buClr>
                <a:schemeClr val="tx1"/>
              </a:buClr>
              <a:buFont typeface="Arial" charset="0"/>
              <a:buChar char="•"/>
            </a:pPr>
            <a:r>
              <a:rPr lang="en-US" sz="1800" dirty="0">
                <a:cs typeface="Arial" charset="0"/>
              </a:rPr>
              <a:t>C</a:t>
            </a:r>
            <a:r>
              <a:rPr lang="en-US" sz="1800" dirty="0" smtClean="0">
                <a:cs typeface="Arial" charset="0"/>
              </a:rPr>
              <a:t>ommentaries on how the different types of question might be approached.</a:t>
            </a:r>
          </a:p>
          <a:p>
            <a:pPr marL="355600" indent="-355600">
              <a:buClr>
                <a:schemeClr val="tx1"/>
              </a:buClr>
              <a:buFont typeface="Arial" charset="0"/>
              <a:buChar char="•"/>
            </a:pPr>
            <a:r>
              <a:rPr lang="en-US" sz="1800" dirty="0">
                <a:cs typeface="Arial" charset="0"/>
              </a:rPr>
              <a:t>A</a:t>
            </a:r>
            <a:r>
              <a:rPr lang="en-US" sz="1800" dirty="0" smtClean="0">
                <a:cs typeface="Arial" charset="0"/>
              </a:rPr>
              <a:t>dvice sheet on how to prepare your own sample questions.</a:t>
            </a:r>
          </a:p>
          <a:p>
            <a:pPr marL="355600" indent="-355600">
              <a:buClr>
                <a:schemeClr val="tx1"/>
              </a:buClr>
              <a:buFont typeface="Arial" charset="0"/>
              <a:buChar char="•"/>
            </a:pPr>
            <a:r>
              <a:rPr lang="en-US" sz="1800" dirty="0" smtClean="0">
                <a:cs typeface="Arial" charset="0"/>
              </a:rPr>
              <a:t>Student responses and commentaries.</a:t>
            </a:r>
          </a:p>
          <a:p>
            <a:pPr marL="355600" indent="-355600">
              <a:buClr>
                <a:schemeClr val="tx1"/>
              </a:buClr>
              <a:buFont typeface="Arial" charset="0"/>
              <a:buChar char="•"/>
            </a:pPr>
            <a:r>
              <a:rPr lang="en-US" sz="1800" dirty="0" smtClean="0">
                <a:cs typeface="Arial" charset="0"/>
              </a:rPr>
              <a:t>NEA guidance document.</a:t>
            </a:r>
          </a:p>
          <a:p>
            <a:pPr marL="355600" indent="-355600">
              <a:buNone/>
            </a:pPr>
            <a:endParaRPr lang="en-US" sz="1800" dirty="0" smtClean="0">
              <a:cs typeface="Arial" charset="0"/>
            </a:endParaRPr>
          </a:p>
          <a:p>
            <a:pPr marL="355600" indent="-355600">
              <a:buNone/>
            </a:pPr>
            <a:endParaRPr lang="en-US" sz="1800" dirty="0" smtClean="0">
              <a:cs typeface="Arial" charset="0"/>
            </a:endParaRPr>
          </a:p>
          <a:p>
            <a:pPr marL="355600" indent="-355600">
              <a:buFont typeface="Arial" charset="0"/>
              <a:buChar char="•"/>
            </a:pPr>
            <a:endParaRPr lang="en-US" sz="1800" dirty="0" smtClean="0">
              <a:cs typeface="Arial" charset="0"/>
            </a:endParaRPr>
          </a:p>
        </p:txBody>
      </p:sp>
      <p:sp>
        <p:nvSpPr>
          <p:cNvPr id="6" name="Date Placeholder 7"/>
          <p:cNvSpPr txBox="1">
            <a:spLocks/>
          </p:cNvSpPr>
          <p:nvPr/>
        </p:nvSpPr>
        <p:spPr>
          <a:xfrm>
            <a:off x="448574"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t>Slide </a:t>
            </a:r>
            <a:r>
              <a:rPr lang="en-US" sz="800" dirty="0" smtClean="0"/>
              <a:t>57</a:t>
            </a:r>
            <a:endParaRPr lang="en-US" sz="800" dirty="0"/>
          </a:p>
        </p:txBody>
      </p:sp>
      <p:sp>
        <p:nvSpPr>
          <p:cNvPr id="7" name="Footer Placeholder 3"/>
          <p:cNvSpPr txBox="1">
            <a:spLocks/>
          </p:cNvSpPr>
          <p:nvPr/>
        </p:nvSpPr>
        <p:spPr>
          <a:xfrm>
            <a:off x="2088580" y="6413739"/>
            <a:ext cx="2678112" cy="2413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t>Copyright © AQA and its licensors. All rights reserved.</a:t>
            </a:r>
            <a:endParaRPr lang="en-US" sz="800" dirty="0"/>
          </a:p>
        </p:txBody>
      </p:sp>
    </p:spTree>
    <p:custDataLst>
      <p:tags r:id="rId1"/>
    </p:custDataLst>
    <p:extLst>
      <p:ext uri="{BB962C8B-B14F-4D97-AF65-F5344CB8AC3E}">
        <p14:creationId xmlns:p14="http://schemas.microsoft.com/office/powerpoint/2010/main" val="302575699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7190"/>
            <a:ext cx="8229600" cy="498894"/>
          </a:xfrm>
        </p:spPr>
        <p:txBody>
          <a:bodyPr>
            <a:normAutofit/>
          </a:bodyPr>
          <a:lstStyle/>
          <a:p>
            <a:pPr>
              <a:tabLst>
                <a:tab pos="85725" algn="l"/>
              </a:tabLst>
            </a:pPr>
            <a:r>
              <a:rPr lang="en-GB" sz="3200" dirty="0" smtClean="0">
                <a:solidFill>
                  <a:srgbClr val="412878"/>
                </a:solidFill>
                <a:latin typeface="AQA Chevin Pro Light" panose="020F0303030000060003" pitchFamily="34" charset="0"/>
              </a:rPr>
              <a:t>AQA ongoing support and resources</a:t>
            </a:r>
            <a:endParaRPr lang="en-GB" sz="3200" dirty="0">
              <a:solidFill>
                <a:srgbClr val="412878"/>
              </a:solidFill>
              <a:latin typeface="AQA Chevin Pro Light" panose="020F0303030000060003" pitchFamily="34" charset="0"/>
            </a:endParaRPr>
          </a:p>
        </p:txBody>
      </p:sp>
      <p:sp>
        <p:nvSpPr>
          <p:cNvPr id="4" name="Text Placeholder 6"/>
          <p:cNvSpPr txBox="1">
            <a:spLocks/>
          </p:cNvSpPr>
          <p:nvPr/>
        </p:nvSpPr>
        <p:spPr>
          <a:xfrm>
            <a:off x="438728" y="1463954"/>
            <a:ext cx="7611968" cy="5019674"/>
          </a:xfrm>
          <a:prstGeom prst="rect">
            <a:avLst/>
          </a:prstGeom>
        </p:spPr>
        <p:txBody>
          <a:bodyPr vert="horz"/>
          <a:lstStyle>
            <a:lvl1pPr marL="177800" marR="0" indent="-177800" algn="l" defTabSz="457200" rtl="0" eaLnBrk="1" fontAlgn="auto" latinLnBrk="0" hangingPunct="1">
              <a:lnSpc>
                <a:spcPct val="100000"/>
              </a:lnSpc>
              <a:spcBef>
                <a:spcPct val="0"/>
              </a:spcBef>
              <a:spcAft>
                <a:spcPts val="0"/>
              </a:spcAft>
              <a:buClr>
                <a:srgbClr val="008FAD"/>
              </a:buClr>
              <a:buSzTx/>
              <a:buFont typeface="Arial"/>
              <a:buChar char="•"/>
              <a:tabLst/>
              <a:defRPr sz="2000">
                <a:latin typeface="Arial" pitchFamily="34" charset="0"/>
                <a:cs typeface="Arial" pitchFamily="34" charset="0"/>
              </a:defRPr>
            </a:lvl1pPr>
            <a:lvl2pPr>
              <a:buClr>
                <a:srgbClr val="008FAD"/>
              </a:buClr>
              <a:buFont typeface="Arial"/>
              <a:buChar char="•"/>
              <a:defRPr sz="2000">
                <a:latin typeface="Arial" pitchFamily="34" charset="0"/>
                <a:cs typeface="Arial" pitchFamily="34" charset="0"/>
              </a:defRPr>
            </a:lvl2pPr>
            <a:lvl3pPr>
              <a:buClr>
                <a:srgbClr val="008FAD"/>
              </a:buClr>
              <a:buFont typeface="Arial"/>
              <a:buChar char="•"/>
              <a:defRPr sz="2000">
                <a:latin typeface="Arial" pitchFamily="34" charset="0"/>
                <a:cs typeface="Arial" pitchFamily="34" charset="0"/>
              </a:defRPr>
            </a:lvl3pPr>
            <a:lvl4pPr>
              <a:buClr>
                <a:srgbClr val="008FAD"/>
              </a:buClr>
              <a:buFont typeface="Arial"/>
              <a:buChar char="•"/>
              <a:defRPr sz="2000">
                <a:latin typeface="Arial" pitchFamily="34" charset="0"/>
                <a:cs typeface="Arial" pitchFamily="34" charset="0"/>
              </a:defRPr>
            </a:lvl4pPr>
          </a:lstStyle>
          <a:p>
            <a:pPr marL="0" indent="0">
              <a:lnSpc>
                <a:spcPct val="90000"/>
              </a:lnSpc>
              <a:spcAft>
                <a:spcPts val="1200"/>
              </a:spcAft>
              <a:buClr>
                <a:schemeClr val="tx1"/>
              </a:buClr>
              <a:buNone/>
            </a:pPr>
            <a:r>
              <a:rPr lang="en-US" sz="1800" dirty="0" smtClean="0">
                <a:cs typeface="Arial" charset="0"/>
              </a:rPr>
              <a:t>AQA website: </a:t>
            </a:r>
            <a:r>
              <a:rPr lang="en-US" sz="1800" dirty="0" smtClean="0">
                <a:cs typeface="Arial" charset="0"/>
                <a:hlinkClick r:id="rId4"/>
              </a:rPr>
              <a:t>aqa.org.uk/7712</a:t>
            </a:r>
            <a:endParaRPr lang="en-US" sz="1800" dirty="0" smtClean="0">
              <a:cs typeface="Arial" charset="0"/>
            </a:endParaRPr>
          </a:p>
          <a:p>
            <a:pPr marL="0" indent="0">
              <a:lnSpc>
                <a:spcPct val="90000"/>
              </a:lnSpc>
              <a:spcAft>
                <a:spcPts val="1200"/>
              </a:spcAft>
              <a:buClr>
                <a:schemeClr val="tx1"/>
              </a:buClr>
              <a:buNone/>
            </a:pPr>
            <a:r>
              <a:rPr lang="en-US" sz="1800" dirty="0" smtClean="0">
                <a:cs typeface="Arial" charset="0"/>
              </a:rPr>
              <a:t>Planning, Teaching and Assessment Resources:</a:t>
            </a:r>
            <a:endParaRPr lang="en-GB" sz="1800" dirty="0" smtClean="0"/>
          </a:p>
          <a:p>
            <a:pPr marL="357188" indent="-357188">
              <a:lnSpc>
                <a:spcPct val="90000"/>
              </a:lnSpc>
              <a:spcAft>
                <a:spcPts val="1200"/>
              </a:spcAft>
              <a:buClr>
                <a:schemeClr val="tx1"/>
              </a:buClr>
            </a:pPr>
            <a:r>
              <a:rPr lang="en-GB" sz="1800" dirty="0" smtClean="0"/>
              <a:t>A-level </a:t>
            </a:r>
            <a:r>
              <a:rPr lang="en-GB" sz="1800" dirty="0"/>
              <a:t>English Literature A launch </a:t>
            </a:r>
            <a:r>
              <a:rPr lang="en-GB" sz="1800" dirty="0" smtClean="0"/>
              <a:t>presentation video: </a:t>
            </a:r>
            <a:r>
              <a:rPr lang="en-GB" sz="1800" u="sng" dirty="0" smtClean="0">
                <a:hlinkClick r:id="rId5"/>
              </a:rPr>
              <a:t>aqa.org.uk/subjects/</a:t>
            </a:r>
            <a:r>
              <a:rPr lang="en-GB" sz="1800" u="sng" dirty="0" err="1" smtClean="0">
                <a:hlinkClick r:id="rId5"/>
              </a:rPr>
              <a:t>english</a:t>
            </a:r>
            <a:r>
              <a:rPr lang="en-GB" sz="1800" u="sng" dirty="0" smtClean="0">
                <a:hlinkClick r:id="rId5"/>
              </a:rPr>
              <a:t>/as-and-a-level/english-literature-a-7711-7712/planning-resources</a:t>
            </a:r>
            <a:endParaRPr lang="en-US" sz="1800" dirty="0" smtClean="0">
              <a:cs typeface="Arial" charset="0"/>
            </a:endParaRPr>
          </a:p>
          <a:p>
            <a:pPr>
              <a:lnSpc>
                <a:spcPct val="90000"/>
              </a:lnSpc>
              <a:spcAft>
                <a:spcPts val="1200"/>
              </a:spcAft>
              <a:buClr>
                <a:schemeClr val="tx1"/>
              </a:buClr>
            </a:pPr>
            <a:r>
              <a:rPr lang="en-US" sz="1800" dirty="0">
                <a:cs typeface="Arial" charset="0"/>
              </a:rPr>
              <a:t>AQA’s secure website e-AQA</a:t>
            </a:r>
            <a:r>
              <a:rPr lang="en-US" sz="1800" dirty="0" smtClean="0">
                <a:cs typeface="Arial" charset="0"/>
              </a:rPr>
              <a:t>: </a:t>
            </a:r>
            <a:r>
              <a:rPr lang="en-US" sz="1800" dirty="0">
                <a:hlinkClick r:id="rId6"/>
              </a:rPr>
              <a:t>aqa.org.uk/log-in</a:t>
            </a:r>
            <a:endParaRPr lang="en-US" sz="1800" dirty="0"/>
          </a:p>
          <a:p>
            <a:pPr marL="636588" lvl="1" indent="-357188">
              <a:lnSpc>
                <a:spcPct val="90000"/>
              </a:lnSpc>
              <a:spcAft>
                <a:spcPts val="1200"/>
              </a:spcAft>
              <a:buClr>
                <a:schemeClr val="tx1"/>
              </a:buClr>
            </a:pPr>
            <a:r>
              <a:rPr lang="en-US" sz="1800" dirty="0" smtClean="0">
                <a:cs typeface="Arial" charset="0"/>
              </a:rPr>
              <a:t>Secure </a:t>
            </a:r>
            <a:r>
              <a:rPr lang="en-US" sz="1800" dirty="0">
                <a:cs typeface="Arial" charset="0"/>
              </a:rPr>
              <a:t>Key Materials (exam documents and teacher support materials for current and new specifications)</a:t>
            </a:r>
          </a:p>
          <a:p>
            <a:pPr marL="636588" lvl="1" indent="-357188">
              <a:lnSpc>
                <a:spcPct val="90000"/>
              </a:lnSpc>
              <a:spcAft>
                <a:spcPts val="1200"/>
              </a:spcAft>
              <a:buClr>
                <a:schemeClr val="tx1"/>
              </a:buClr>
            </a:pPr>
            <a:r>
              <a:rPr lang="en-US" sz="1800" dirty="0">
                <a:cs typeface="Arial" charset="0"/>
              </a:rPr>
              <a:t>ERA (Enhanced Results Analysis</a:t>
            </a:r>
            <a:r>
              <a:rPr lang="en-US" sz="1800" dirty="0" smtClean="0">
                <a:cs typeface="Arial" charset="0"/>
              </a:rPr>
              <a:t>).</a:t>
            </a:r>
            <a:endParaRPr lang="en-US" sz="1800" dirty="0">
              <a:cs typeface="Arial" charset="0"/>
            </a:endParaRPr>
          </a:p>
          <a:p>
            <a:pPr>
              <a:lnSpc>
                <a:spcPct val="90000"/>
              </a:lnSpc>
              <a:spcAft>
                <a:spcPts val="1200"/>
              </a:spcAft>
              <a:buClr>
                <a:schemeClr val="tx1"/>
              </a:buClr>
            </a:pPr>
            <a:r>
              <a:rPr lang="en-US" sz="1800" dirty="0">
                <a:cs typeface="Arial" charset="0"/>
              </a:rPr>
              <a:t>Training courses including getting started, co-teaching AS and A-level effectively, feedback on exams. These will be listed on the AQA website later in the year: </a:t>
            </a:r>
            <a:r>
              <a:rPr lang="en-US" sz="1800" dirty="0" smtClean="0">
                <a:cs typeface="Arial" charset="0"/>
                <a:hlinkClick r:id="rId7"/>
              </a:rPr>
              <a:t>aqa.org.uk/professional-development</a:t>
            </a:r>
            <a:endParaRPr lang="en-US" sz="1800" dirty="0">
              <a:cs typeface="Arial" charset="0"/>
            </a:endParaRPr>
          </a:p>
          <a:p>
            <a:pPr marL="357188" indent="-357188">
              <a:lnSpc>
                <a:spcPct val="90000"/>
              </a:lnSpc>
              <a:spcAft>
                <a:spcPts val="1200"/>
              </a:spcAft>
              <a:buClr>
                <a:schemeClr val="tx1"/>
              </a:buClr>
            </a:pPr>
            <a:endParaRPr lang="en-US" sz="1800" dirty="0">
              <a:cs typeface="Arial" charset="0"/>
            </a:endParaRPr>
          </a:p>
          <a:p>
            <a:pPr marL="0" indent="0">
              <a:lnSpc>
                <a:spcPct val="90000"/>
              </a:lnSpc>
              <a:spcAft>
                <a:spcPts val="1200"/>
              </a:spcAft>
              <a:buClr>
                <a:schemeClr val="tx1"/>
              </a:buClr>
              <a:buNone/>
            </a:pPr>
            <a:endParaRPr lang="en-US" sz="1800" dirty="0">
              <a:cs typeface="Arial" charset="0"/>
            </a:endParaRPr>
          </a:p>
        </p:txBody>
      </p:sp>
      <p:sp>
        <p:nvSpPr>
          <p:cNvPr id="6" name="Footer Placeholder 3"/>
          <p:cNvSpPr txBox="1">
            <a:spLocks/>
          </p:cNvSpPr>
          <p:nvPr/>
        </p:nvSpPr>
        <p:spPr>
          <a:xfrm>
            <a:off x="1976438" y="6459079"/>
            <a:ext cx="2678400" cy="2412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t>Copyright © AQA and its licensors. All rights reserved. </a:t>
            </a:r>
            <a:endParaRPr lang="en-US" sz="800" dirty="0"/>
          </a:p>
        </p:txBody>
      </p:sp>
      <p:sp>
        <p:nvSpPr>
          <p:cNvPr id="5"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t>Slide </a:t>
            </a:r>
            <a:r>
              <a:rPr lang="en-US" sz="800" dirty="0" smtClean="0"/>
              <a:t>58</a:t>
            </a:r>
            <a:endParaRPr lang="en-US" sz="800" dirty="0"/>
          </a:p>
        </p:txBody>
      </p:sp>
    </p:spTree>
    <p:custDataLst>
      <p:tags r:id="rId1"/>
    </p:custDataLst>
    <p:extLst>
      <p:ext uri="{BB962C8B-B14F-4D97-AF65-F5344CB8AC3E}">
        <p14:creationId xmlns:p14="http://schemas.microsoft.com/office/powerpoint/2010/main" val="134796480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6880"/>
            <a:ext cx="8229600" cy="464389"/>
          </a:xfrm>
        </p:spPr>
        <p:txBody>
          <a:bodyPr>
            <a:normAutofit/>
          </a:bodyPr>
          <a:lstStyle/>
          <a:p>
            <a:r>
              <a:rPr lang="en-GB" sz="3200" dirty="0" smtClean="0">
                <a:solidFill>
                  <a:schemeClr val="tx2"/>
                </a:solidFill>
                <a:latin typeface="AQA Chevin Pro Light" panose="020F0303030000060003" pitchFamily="34" charset="0"/>
              </a:rPr>
              <a:t>Other resources</a:t>
            </a:r>
            <a:endParaRPr lang="en-GB" sz="3200" dirty="0">
              <a:solidFill>
                <a:schemeClr val="tx2"/>
              </a:solidFill>
              <a:latin typeface="AQA Chevin Pro Light" panose="020F0303030000060003" pitchFamily="34" charset="0"/>
            </a:endParaRPr>
          </a:p>
        </p:txBody>
      </p:sp>
      <p:sp>
        <p:nvSpPr>
          <p:cNvPr id="4" name="Text Placeholder 6"/>
          <p:cNvSpPr txBox="1">
            <a:spLocks/>
          </p:cNvSpPr>
          <p:nvPr/>
        </p:nvSpPr>
        <p:spPr>
          <a:xfrm>
            <a:off x="448574" y="1446054"/>
            <a:ext cx="7979146" cy="4528026"/>
          </a:xfrm>
          <a:prstGeom prst="rect">
            <a:avLst/>
          </a:prstGeom>
        </p:spPr>
        <p:txBody>
          <a:bodyPr vert="horz"/>
          <a:lstStyle>
            <a:lvl1pPr marL="177800" marR="0" indent="-177800" algn="l" defTabSz="457200" rtl="0" eaLnBrk="1" fontAlgn="auto" latinLnBrk="0" hangingPunct="1">
              <a:lnSpc>
                <a:spcPct val="100000"/>
              </a:lnSpc>
              <a:spcBef>
                <a:spcPct val="0"/>
              </a:spcBef>
              <a:spcAft>
                <a:spcPts val="0"/>
              </a:spcAft>
              <a:buClr>
                <a:srgbClr val="008FAD"/>
              </a:buClr>
              <a:buSzTx/>
              <a:buFont typeface="Arial"/>
              <a:buChar char="•"/>
              <a:tabLst/>
              <a:defRPr sz="2000">
                <a:latin typeface="Arial" pitchFamily="34" charset="0"/>
                <a:cs typeface="Arial" pitchFamily="34" charset="0"/>
              </a:defRPr>
            </a:lvl1pPr>
            <a:lvl2pPr>
              <a:buClr>
                <a:srgbClr val="008FAD"/>
              </a:buClr>
              <a:buFont typeface="Arial"/>
              <a:buChar char="•"/>
              <a:defRPr sz="2000">
                <a:latin typeface="Arial" pitchFamily="34" charset="0"/>
                <a:cs typeface="Arial" pitchFamily="34" charset="0"/>
              </a:defRPr>
            </a:lvl2pPr>
            <a:lvl3pPr>
              <a:buClr>
                <a:srgbClr val="008FAD"/>
              </a:buClr>
              <a:buFont typeface="Arial"/>
              <a:buChar char="•"/>
              <a:defRPr sz="2000">
                <a:latin typeface="Arial" pitchFamily="34" charset="0"/>
                <a:cs typeface="Arial" pitchFamily="34" charset="0"/>
              </a:defRPr>
            </a:lvl3pPr>
            <a:lvl4pPr>
              <a:buClr>
                <a:srgbClr val="008FAD"/>
              </a:buClr>
              <a:buFont typeface="Arial"/>
              <a:buChar char="•"/>
              <a:defRPr sz="2000">
                <a:latin typeface="Arial" pitchFamily="34" charset="0"/>
                <a:cs typeface="Arial" pitchFamily="34" charset="0"/>
              </a:defRPr>
            </a:lvl4pPr>
          </a:lstStyle>
          <a:p>
            <a:pPr marL="176400" indent="-356400">
              <a:buClr>
                <a:schemeClr val="tx1"/>
              </a:buClr>
            </a:pPr>
            <a:r>
              <a:rPr lang="en-US" sz="1800" dirty="0" smtClean="0">
                <a:latin typeface="+mn-lt"/>
                <a:cs typeface="Arial" charset="0"/>
              </a:rPr>
              <a:t>AQA English e-library with supporting digital resources</a:t>
            </a:r>
          </a:p>
          <a:p>
            <a:pPr marL="0" indent="0">
              <a:buClr>
                <a:schemeClr val="tx1"/>
              </a:buClr>
              <a:buNone/>
            </a:pPr>
            <a:endParaRPr lang="en-US" sz="1800" dirty="0" smtClean="0">
              <a:solidFill>
                <a:srgbClr val="FF0000"/>
              </a:solidFill>
              <a:latin typeface="+mn-lt"/>
              <a:cs typeface="Arial" charset="0"/>
            </a:endParaRPr>
          </a:p>
          <a:p>
            <a:pPr marL="176400" indent="-356400">
              <a:buClr>
                <a:schemeClr val="tx1"/>
              </a:buClr>
            </a:pPr>
            <a:r>
              <a:rPr lang="en-US" sz="1800" i="1" dirty="0" err="1" smtClean="0">
                <a:latin typeface="+mn-lt"/>
                <a:cs typeface="Arial" charset="0"/>
              </a:rPr>
              <a:t>Teachit</a:t>
            </a:r>
            <a:endParaRPr lang="en-US" sz="1800" dirty="0" smtClean="0">
              <a:latin typeface="+mn-lt"/>
              <a:cs typeface="Arial" charset="0"/>
            </a:endParaRPr>
          </a:p>
          <a:p>
            <a:pPr marL="0" indent="0">
              <a:buClr>
                <a:schemeClr val="tx1"/>
              </a:buClr>
              <a:buNone/>
            </a:pPr>
            <a:endParaRPr lang="en-US" sz="1800" i="1" dirty="0">
              <a:latin typeface="+mn-lt"/>
              <a:cs typeface="Arial" charset="0"/>
            </a:endParaRPr>
          </a:p>
          <a:p>
            <a:pPr marL="361950" indent="-361950">
              <a:buClr>
                <a:schemeClr val="tx1"/>
              </a:buClr>
            </a:pPr>
            <a:r>
              <a:rPr lang="en-US" sz="1800" i="1" dirty="0" smtClean="0">
                <a:latin typeface="+mn-lt"/>
                <a:cs typeface="Arial" charset="0"/>
              </a:rPr>
              <a:t>The English Review </a:t>
            </a:r>
            <a:r>
              <a:rPr lang="en-US" sz="1800" dirty="0" smtClean="0">
                <a:latin typeface="+mn-lt"/>
                <a:cs typeface="Arial" charset="0"/>
              </a:rPr>
              <a:t>&amp; </a:t>
            </a:r>
            <a:r>
              <a:rPr lang="en-US" sz="1800" i="1" dirty="0" smtClean="0">
                <a:latin typeface="+mn-lt"/>
                <a:cs typeface="Arial" charset="0"/>
              </a:rPr>
              <a:t>Emagazine</a:t>
            </a:r>
            <a:r>
              <a:rPr lang="en-US" sz="1800" dirty="0" smtClean="0">
                <a:latin typeface="+mn-lt"/>
                <a:cs typeface="Arial" charset="0"/>
              </a:rPr>
              <a:t> for text-based and approach-based articles</a:t>
            </a:r>
          </a:p>
          <a:p>
            <a:pPr marL="176400" indent="-356400">
              <a:buClr>
                <a:schemeClr val="tx1"/>
              </a:buClr>
            </a:pPr>
            <a:endParaRPr lang="en-US" sz="1800" dirty="0">
              <a:latin typeface="+mn-lt"/>
              <a:cs typeface="Arial" charset="0"/>
            </a:endParaRPr>
          </a:p>
          <a:p>
            <a:pPr marL="176400" indent="-356400">
              <a:buClr>
                <a:schemeClr val="tx1"/>
              </a:buClr>
              <a:buFont typeface="Arial" charset="0"/>
              <a:buChar char="•"/>
            </a:pPr>
            <a:r>
              <a:rPr lang="en-US" sz="1800" dirty="0">
                <a:latin typeface="+mn-lt"/>
                <a:cs typeface="Arial" charset="0"/>
              </a:rPr>
              <a:t>e</a:t>
            </a:r>
            <a:r>
              <a:rPr lang="en-US" sz="1800" dirty="0" smtClean="0">
                <a:latin typeface="+mn-lt"/>
                <a:cs typeface="Arial" charset="0"/>
              </a:rPr>
              <a:t>ndorsed textbooks</a:t>
            </a:r>
          </a:p>
          <a:p>
            <a:pPr marL="176400" indent="-356400">
              <a:buClr>
                <a:schemeClr val="tx1"/>
              </a:buClr>
              <a:buFont typeface="Arial" charset="0"/>
              <a:buChar char="•"/>
            </a:pPr>
            <a:endParaRPr lang="en-US" sz="1800" dirty="0" smtClean="0">
              <a:latin typeface="+mn-lt"/>
              <a:cs typeface="Arial" charset="0"/>
            </a:endParaRPr>
          </a:p>
          <a:p>
            <a:pPr marL="182563" indent="-182563">
              <a:buClr>
                <a:schemeClr val="tx1"/>
              </a:buClr>
              <a:buFont typeface="Arial" charset="0"/>
              <a:buChar char="•"/>
              <a:tabLst>
                <a:tab pos="365125" algn="l"/>
              </a:tabLst>
            </a:pPr>
            <a:r>
              <a:rPr lang="en-US" sz="1800" dirty="0" smtClean="0">
                <a:latin typeface="+mn-lt"/>
              </a:rPr>
              <a:t>	direct </a:t>
            </a:r>
            <a:r>
              <a:rPr lang="en-US" sz="1800" dirty="0">
                <a:latin typeface="+mn-lt"/>
              </a:rPr>
              <a:t>contact to our subject team and access to our network of advisers </a:t>
            </a:r>
            <a:r>
              <a:rPr lang="en-US" sz="1800" dirty="0" smtClean="0">
                <a:latin typeface="+mn-lt"/>
              </a:rPr>
              <a:t>	to </a:t>
            </a:r>
            <a:r>
              <a:rPr lang="en-US" sz="1800" dirty="0">
                <a:latin typeface="+mn-lt"/>
              </a:rPr>
              <a:t>share best </a:t>
            </a:r>
            <a:r>
              <a:rPr lang="en-US" sz="1800" dirty="0" smtClean="0">
                <a:latin typeface="+mn-lt"/>
              </a:rPr>
              <a:t>practice.</a:t>
            </a:r>
            <a:endParaRPr lang="en-GB" sz="1800" dirty="0">
              <a:latin typeface="+mn-lt"/>
            </a:endParaRPr>
          </a:p>
          <a:p>
            <a:pPr marL="0" indent="0">
              <a:buNone/>
            </a:pPr>
            <a:endParaRPr lang="en-US" sz="1800" dirty="0">
              <a:cs typeface="Arial" charset="0"/>
            </a:endParaRPr>
          </a:p>
        </p:txBody>
      </p:sp>
      <p:sp>
        <p:nvSpPr>
          <p:cNvPr id="6" name="Date Placeholder 7"/>
          <p:cNvSpPr txBox="1">
            <a:spLocks/>
          </p:cNvSpPr>
          <p:nvPr/>
        </p:nvSpPr>
        <p:spPr>
          <a:xfrm>
            <a:off x="439049" y="6413741"/>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t>Slide </a:t>
            </a:r>
            <a:r>
              <a:rPr lang="en-US" sz="800" dirty="0" smtClean="0"/>
              <a:t>59</a:t>
            </a:r>
            <a:endParaRPr lang="en-US" sz="800" dirty="0"/>
          </a:p>
        </p:txBody>
      </p:sp>
      <p:sp>
        <p:nvSpPr>
          <p:cNvPr id="7" name="Footer Placeholder 3"/>
          <p:cNvSpPr txBox="1">
            <a:spLocks/>
          </p:cNvSpPr>
          <p:nvPr/>
        </p:nvSpPr>
        <p:spPr>
          <a:xfrm>
            <a:off x="2088580" y="6413739"/>
            <a:ext cx="2678112" cy="2413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t>Copyright © AQA and its licensors. All rights reserved.</a:t>
            </a:r>
            <a:endParaRPr lang="en-US" sz="800" dirty="0"/>
          </a:p>
        </p:txBody>
      </p:sp>
    </p:spTree>
    <p:custDataLst>
      <p:tags r:id="rId1"/>
    </p:custDataLst>
    <p:extLst>
      <p:ext uri="{BB962C8B-B14F-4D97-AF65-F5344CB8AC3E}">
        <p14:creationId xmlns:p14="http://schemas.microsoft.com/office/powerpoint/2010/main" val="26811290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574" y="1177655"/>
            <a:ext cx="8229600" cy="473015"/>
          </a:xfrm>
        </p:spPr>
        <p:txBody>
          <a:bodyPr>
            <a:normAutofit/>
          </a:bodyPr>
          <a:lstStyle/>
          <a:p>
            <a:r>
              <a:rPr lang="en-GB" sz="1800" dirty="0" smtClean="0">
                <a:solidFill>
                  <a:schemeClr val="tx1"/>
                </a:solidFill>
                <a:latin typeface="+mj-lt"/>
              </a:rPr>
              <a:t>A broadly historicist approach means:</a:t>
            </a:r>
            <a:endParaRPr lang="en-GB" sz="1800" dirty="0">
              <a:solidFill>
                <a:schemeClr val="tx1"/>
              </a:solidFill>
              <a:latin typeface="+mj-lt"/>
            </a:endParaRPr>
          </a:p>
        </p:txBody>
      </p:sp>
      <p:sp>
        <p:nvSpPr>
          <p:cNvPr id="4" name="Text Placeholder 6"/>
          <p:cNvSpPr txBox="1">
            <a:spLocks/>
          </p:cNvSpPr>
          <p:nvPr/>
        </p:nvSpPr>
        <p:spPr>
          <a:xfrm>
            <a:off x="448579" y="1650670"/>
            <a:ext cx="8238227" cy="4195948"/>
          </a:xfrm>
          <a:prstGeom prst="rect">
            <a:avLst/>
          </a:prstGeom>
        </p:spPr>
        <p:txBody>
          <a:bodyPr vert="horz"/>
          <a:lstStyle>
            <a:lvl1pPr marL="177800" marR="0" indent="-177800" algn="l" defTabSz="457200" rtl="0" eaLnBrk="1" fontAlgn="auto" latinLnBrk="0" hangingPunct="1">
              <a:lnSpc>
                <a:spcPct val="100000"/>
              </a:lnSpc>
              <a:spcBef>
                <a:spcPct val="0"/>
              </a:spcBef>
              <a:spcAft>
                <a:spcPts val="0"/>
              </a:spcAft>
              <a:buClr>
                <a:srgbClr val="008FAD"/>
              </a:buClr>
              <a:buSzTx/>
              <a:buFont typeface="Arial"/>
              <a:buChar char="•"/>
              <a:tabLst/>
              <a:defRPr sz="2000">
                <a:latin typeface="Arial" pitchFamily="34" charset="0"/>
                <a:cs typeface="Arial" pitchFamily="34" charset="0"/>
              </a:defRPr>
            </a:lvl1pPr>
            <a:lvl2pPr>
              <a:buClr>
                <a:srgbClr val="008FAD"/>
              </a:buClr>
              <a:buFont typeface="Arial"/>
              <a:buChar char="•"/>
              <a:defRPr sz="2000">
                <a:latin typeface="Arial" pitchFamily="34" charset="0"/>
                <a:cs typeface="Arial" pitchFamily="34" charset="0"/>
              </a:defRPr>
            </a:lvl2pPr>
            <a:lvl3pPr>
              <a:buClr>
                <a:srgbClr val="008FAD"/>
              </a:buClr>
              <a:buFont typeface="Arial"/>
              <a:buChar char="•"/>
              <a:defRPr sz="2000">
                <a:latin typeface="Arial" pitchFamily="34" charset="0"/>
                <a:cs typeface="Arial" pitchFamily="34" charset="0"/>
              </a:defRPr>
            </a:lvl3pPr>
            <a:lvl4pPr>
              <a:buClr>
                <a:srgbClr val="008FAD"/>
              </a:buClr>
              <a:buFont typeface="Arial"/>
              <a:buChar char="•"/>
              <a:defRPr sz="2000">
                <a:latin typeface="Arial" pitchFamily="34" charset="0"/>
                <a:cs typeface="Arial" pitchFamily="34" charset="0"/>
              </a:defRPr>
            </a:lvl4pPr>
          </a:lstStyle>
          <a:p>
            <a:pPr marL="0" indent="0">
              <a:buClr>
                <a:schemeClr val="tx1"/>
              </a:buClr>
              <a:buNone/>
              <a:defRPr/>
            </a:pPr>
            <a:endParaRPr lang="en-GB" sz="1800" dirty="0" smtClean="0"/>
          </a:p>
          <a:p>
            <a:pPr marL="285750" indent="-285750">
              <a:buClr>
                <a:schemeClr val="tx1"/>
              </a:buClr>
              <a:defRPr/>
            </a:pPr>
            <a:r>
              <a:rPr lang="en-GB" sz="1800" dirty="0" smtClean="0"/>
              <a:t>	considering texts </a:t>
            </a:r>
            <a:r>
              <a:rPr lang="en-GB" sz="1800" dirty="0"/>
              <a:t>according to a </a:t>
            </a:r>
            <a:r>
              <a:rPr lang="en-GB" sz="1800" dirty="0" smtClean="0"/>
              <a:t>defined time </a:t>
            </a:r>
            <a:r>
              <a:rPr lang="en-GB" sz="1800" dirty="0"/>
              <a:t>frame – </a:t>
            </a:r>
            <a:r>
              <a:rPr lang="en-GB" sz="1800" dirty="0" smtClean="0"/>
              <a:t>WW1 and its  </a:t>
            </a:r>
          </a:p>
          <a:p>
            <a:pPr marL="279400" lvl="1">
              <a:buClr>
                <a:schemeClr val="tx1"/>
              </a:buClr>
              <a:buNone/>
              <a:defRPr/>
            </a:pPr>
            <a:r>
              <a:rPr lang="en-GB" sz="1800" dirty="0"/>
              <a:t> </a:t>
            </a:r>
            <a:r>
              <a:rPr lang="en-GB" sz="1800" dirty="0" smtClean="0"/>
              <a:t>  aftermath OR Modern times: literature of 1945 to the present  </a:t>
            </a:r>
          </a:p>
          <a:p>
            <a:pPr marL="279400" lvl="1">
              <a:buClr>
                <a:schemeClr val="tx1"/>
              </a:buClr>
              <a:buNone/>
              <a:defRPr/>
            </a:pPr>
            <a:r>
              <a:rPr lang="en-GB" sz="1800" dirty="0" smtClean="0"/>
              <a:t>   day (synchronic); and</a:t>
            </a:r>
          </a:p>
          <a:p>
            <a:pPr marL="0" indent="0">
              <a:buClr>
                <a:schemeClr val="tx1"/>
              </a:buClr>
              <a:buNone/>
              <a:defRPr/>
            </a:pPr>
            <a:endParaRPr lang="en-GB" sz="1800" dirty="0"/>
          </a:p>
          <a:p>
            <a:pPr marL="285750" indent="-285750">
              <a:buClr>
                <a:schemeClr val="tx1"/>
              </a:buClr>
              <a:defRPr/>
            </a:pPr>
            <a:r>
              <a:rPr lang="en-GB" sz="1800" dirty="0"/>
              <a:t> </a:t>
            </a:r>
            <a:r>
              <a:rPr lang="en-GB" sz="1800" dirty="0" smtClean="0"/>
              <a:t>  how a single topic, love, has been explored by writers across 			different times (diachronic).</a:t>
            </a:r>
          </a:p>
          <a:p>
            <a:pPr marL="279400" lvl="1">
              <a:buClr>
                <a:schemeClr val="tx1"/>
              </a:buClr>
              <a:buNone/>
              <a:defRPr/>
            </a:pPr>
            <a:endParaRPr lang="en-GB" sz="1800" dirty="0"/>
          </a:p>
          <a:p>
            <a:pPr marL="279400" lvl="1">
              <a:buClr>
                <a:schemeClr val="tx1"/>
              </a:buClr>
              <a:buNone/>
              <a:defRPr/>
            </a:pPr>
            <a:endParaRPr lang="en-GB" sz="1800" dirty="0"/>
          </a:p>
          <a:p>
            <a:pPr marL="355600" indent="-355600">
              <a:buClrTx/>
              <a:defRPr/>
            </a:pPr>
            <a:r>
              <a:rPr lang="en-GB" sz="1800" dirty="0"/>
              <a:t>A</a:t>
            </a:r>
            <a:r>
              <a:rPr lang="en-GB" sz="1800" dirty="0" smtClean="0"/>
              <a:t>s no text exists in isolation, but is the product of the time in which it was produced, connections </a:t>
            </a:r>
            <a:r>
              <a:rPr lang="en-GB" sz="1800" dirty="0"/>
              <a:t>are at the heart of the </a:t>
            </a:r>
            <a:r>
              <a:rPr lang="en-GB" sz="1800" dirty="0" smtClean="0"/>
              <a:t>specifications. </a:t>
            </a:r>
          </a:p>
          <a:p>
            <a:pPr marL="355600" indent="-355600">
              <a:defRPr/>
            </a:pPr>
            <a:endParaRPr lang="en-GB" sz="1800" dirty="0"/>
          </a:p>
          <a:p>
            <a:pPr marL="355600" indent="-355600">
              <a:buClrTx/>
              <a:defRPr/>
            </a:pPr>
            <a:r>
              <a:rPr lang="en-GB" sz="1800" dirty="0" smtClean="0"/>
              <a:t>Close reading and the making of autonomous meaning are privileged.</a:t>
            </a:r>
            <a:endParaRPr lang="en-GB" sz="1800" dirty="0"/>
          </a:p>
          <a:p>
            <a:pPr marL="355600" indent="-355600">
              <a:defRPr/>
            </a:pPr>
            <a:endParaRPr lang="en-GB" sz="1800" dirty="0"/>
          </a:p>
          <a:p>
            <a:pPr marL="0" indent="0">
              <a:buNone/>
            </a:pPr>
            <a:endParaRPr lang="en-US" dirty="0" smtClean="0"/>
          </a:p>
        </p:txBody>
      </p:sp>
      <p:sp>
        <p:nvSpPr>
          <p:cNvPr id="6" name="Date Placeholder 7"/>
          <p:cNvSpPr txBox="1">
            <a:spLocks/>
          </p:cNvSpPr>
          <p:nvPr/>
        </p:nvSpPr>
        <p:spPr>
          <a:xfrm>
            <a:off x="448574" y="641374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t>Slide 6</a:t>
            </a:r>
          </a:p>
        </p:txBody>
      </p:sp>
      <p:sp>
        <p:nvSpPr>
          <p:cNvPr id="7" name="Footer Placeholder 3"/>
          <p:cNvSpPr txBox="1">
            <a:spLocks/>
          </p:cNvSpPr>
          <p:nvPr/>
        </p:nvSpPr>
        <p:spPr>
          <a:xfrm>
            <a:off x="2088580" y="6413739"/>
            <a:ext cx="2678112" cy="2413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t>Copyright © AQA and its licensors. All rights reserved.</a:t>
            </a:r>
            <a:endParaRPr lang="en-US" sz="800" dirty="0"/>
          </a:p>
        </p:txBody>
      </p:sp>
      <p:sp>
        <p:nvSpPr>
          <p:cNvPr id="8" name="Title 1"/>
          <p:cNvSpPr txBox="1">
            <a:spLocks/>
          </p:cNvSpPr>
          <p:nvPr/>
        </p:nvSpPr>
        <p:spPr>
          <a:xfrm>
            <a:off x="457200" y="406890"/>
            <a:ext cx="8229600" cy="473015"/>
          </a:xfrm>
          <a:prstGeom prst="rect">
            <a:avLst/>
          </a:prstGeom>
        </p:spPr>
        <p:txBody>
          <a:bodyPr vert="horz" lIns="91440" tIns="45720" rIns="91440" bIns="45720" rtlCol="0" anchor="t" anchorCtr="0">
            <a:normAutofit/>
          </a:bodyPr>
          <a:lstStyle>
            <a:lvl1pPr algn="l" defTabSz="457200" rtl="0" eaLnBrk="1" latinLnBrk="0" hangingPunct="1">
              <a:lnSpc>
                <a:spcPts val="2800"/>
              </a:lnSpc>
              <a:spcBef>
                <a:spcPct val="0"/>
              </a:spcBef>
              <a:buNone/>
              <a:defRPr sz="2800" b="0" i="0" kern="1200">
                <a:solidFill>
                  <a:srgbClr val="008CBB"/>
                </a:solidFill>
                <a:latin typeface="AQA Chevin Pro Light"/>
                <a:ea typeface="+mj-ea"/>
                <a:cs typeface="AQA Chevin Pro Light"/>
              </a:defRPr>
            </a:lvl1pPr>
          </a:lstStyle>
          <a:p>
            <a:r>
              <a:rPr lang="en-GB" sz="3200" dirty="0" smtClean="0">
                <a:solidFill>
                  <a:schemeClr val="tx2"/>
                </a:solidFill>
                <a:latin typeface="AQA Chevin Pro Light" panose="020F0303030000060003" pitchFamily="34" charset="0"/>
              </a:rPr>
              <a:t>Underlying design principles</a:t>
            </a:r>
            <a:endParaRPr lang="en-GB" sz="3200" dirty="0">
              <a:solidFill>
                <a:schemeClr val="tx2"/>
              </a:solidFill>
              <a:latin typeface="AQA Chevin Pro Light" panose="020F0303030000060003" pitchFamily="34" charset="0"/>
            </a:endParaRPr>
          </a:p>
        </p:txBody>
      </p:sp>
    </p:spTree>
    <p:extLst>
      <p:ext uri="{BB962C8B-B14F-4D97-AF65-F5344CB8AC3E}">
        <p14:creationId xmlns:p14="http://schemas.microsoft.com/office/powerpoint/2010/main" val="1970258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AQA approved textbooks</a:t>
            </a:r>
            <a:endParaRPr lang="en-GB" sz="3200" dirty="0"/>
          </a:p>
        </p:txBody>
      </p:sp>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5" name="Content Placeholder 4"/>
          <p:cNvSpPr>
            <a:spLocks noGrp="1"/>
          </p:cNvSpPr>
          <p:nvPr>
            <p:ph idx="1"/>
          </p:nvPr>
        </p:nvSpPr>
        <p:spPr>
          <a:xfrm>
            <a:off x="540000" y="1088573"/>
            <a:ext cx="8045200" cy="5239656"/>
          </a:xfrm>
        </p:spPr>
        <p:txBody>
          <a:bodyPr/>
          <a:lstStyle/>
          <a:p>
            <a:pPr marL="285750" indent="-171450">
              <a:lnSpc>
                <a:spcPct val="100000"/>
              </a:lnSpc>
            </a:pPr>
            <a:r>
              <a:rPr lang="en-GB" dirty="0" smtClean="0"/>
              <a:t>We only approve student textbooks (print and digital) – </a:t>
            </a:r>
          </a:p>
          <a:p>
            <a:pPr marL="114300" indent="0">
              <a:lnSpc>
                <a:spcPct val="100000"/>
              </a:lnSpc>
              <a:buNone/>
            </a:pPr>
            <a:r>
              <a:rPr lang="en-GB" dirty="0"/>
              <a:t> </a:t>
            </a:r>
            <a:r>
              <a:rPr lang="en-GB" dirty="0" smtClean="0"/>
              <a:t>  though see approved publishers’ websites for the full range of </a:t>
            </a:r>
          </a:p>
          <a:p>
            <a:pPr marL="114300" indent="0">
              <a:lnSpc>
                <a:spcPct val="100000"/>
              </a:lnSpc>
              <a:buNone/>
            </a:pPr>
            <a:r>
              <a:rPr lang="en-GB" dirty="0"/>
              <a:t> </a:t>
            </a:r>
            <a:r>
              <a:rPr lang="en-GB" dirty="0" smtClean="0"/>
              <a:t>  resources to support each specification.</a:t>
            </a:r>
          </a:p>
          <a:p>
            <a:pPr marL="285750" indent="-171450">
              <a:lnSpc>
                <a:spcPct val="100000"/>
              </a:lnSpc>
            </a:pPr>
            <a:endParaRPr lang="en-GB" dirty="0" smtClean="0"/>
          </a:p>
          <a:p>
            <a:pPr marL="285750" indent="-171450">
              <a:lnSpc>
                <a:spcPct val="100000"/>
              </a:lnSpc>
            </a:pPr>
            <a:r>
              <a:rPr lang="en-GB" dirty="0" smtClean="0"/>
              <a:t>Textbooks must be matched to the specification to be AQA                                     approved.</a:t>
            </a:r>
          </a:p>
          <a:p>
            <a:pPr marL="285750" indent="-171450">
              <a:lnSpc>
                <a:spcPct val="100000"/>
              </a:lnSpc>
            </a:pPr>
            <a:endParaRPr lang="en-GB" dirty="0"/>
          </a:p>
          <a:p>
            <a:pPr marL="285750" indent="-171450">
              <a:lnSpc>
                <a:spcPct val="100000"/>
              </a:lnSpc>
            </a:pPr>
            <a:r>
              <a:rPr lang="en-GB" dirty="0" smtClean="0"/>
              <a:t>Each approval process consists of a detailed 4-stage review by</a:t>
            </a:r>
          </a:p>
          <a:p>
            <a:pPr marL="114300" indent="0">
              <a:lnSpc>
                <a:spcPct val="100000"/>
              </a:lnSpc>
              <a:buNone/>
            </a:pPr>
            <a:r>
              <a:rPr lang="en-GB" dirty="0"/>
              <a:t> </a:t>
            </a:r>
            <a:r>
              <a:rPr lang="en-GB" dirty="0" smtClean="0"/>
              <a:t>  our reviewers (ie senior examiners or Chairs).</a:t>
            </a:r>
          </a:p>
          <a:p>
            <a:pPr marL="285750" indent="-171450">
              <a:lnSpc>
                <a:spcPct val="100000"/>
              </a:lnSpc>
            </a:pPr>
            <a:endParaRPr lang="en-GB" dirty="0"/>
          </a:p>
          <a:p>
            <a:pPr marL="285750" indent="-171450">
              <a:lnSpc>
                <a:spcPct val="100000"/>
              </a:lnSpc>
            </a:pPr>
            <a:r>
              <a:rPr lang="en-GB" dirty="0" smtClean="0"/>
              <a:t>Published textbooks which do not have the AQA approved </a:t>
            </a:r>
          </a:p>
          <a:p>
            <a:pPr marL="114300" indent="0">
              <a:lnSpc>
                <a:spcPct val="100000"/>
              </a:lnSpc>
              <a:buNone/>
            </a:pPr>
            <a:r>
              <a:rPr lang="en-GB" dirty="0"/>
              <a:t> </a:t>
            </a:r>
            <a:r>
              <a:rPr lang="en-GB" dirty="0" smtClean="0"/>
              <a:t>  badge are not ‘AQA approved’. Prior to publication publishers</a:t>
            </a:r>
            <a:r>
              <a:rPr lang="en-GB" dirty="0"/>
              <a:t> </a:t>
            </a:r>
            <a:endParaRPr lang="en-GB" dirty="0" smtClean="0"/>
          </a:p>
          <a:p>
            <a:pPr marL="114300" indent="0">
              <a:lnSpc>
                <a:spcPct val="100000"/>
              </a:lnSpc>
              <a:buNone/>
            </a:pPr>
            <a:r>
              <a:rPr lang="en-GB" dirty="0"/>
              <a:t> </a:t>
            </a:r>
            <a:r>
              <a:rPr lang="en-GB" dirty="0" smtClean="0"/>
              <a:t>  will advise that these books have entered the AQA approval </a:t>
            </a:r>
          </a:p>
          <a:p>
            <a:pPr marL="114300" indent="0">
              <a:lnSpc>
                <a:spcPct val="100000"/>
              </a:lnSpc>
              <a:buNone/>
            </a:pPr>
            <a:r>
              <a:rPr lang="en-GB" dirty="0"/>
              <a:t> </a:t>
            </a:r>
            <a:r>
              <a:rPr lang="en-GB" dirty="0" smtClean="0"/>
              <a:t>  process.</a:t>
            </a:r>
          </a:p>
          <a:p>
            <a:pPr marL="114300" indent="0">
              <a:lnSpc>
                <a:spcPct val="100000"/>
              </a:lnSpc>
              <a:buNone/>
            </a:pPr>
            <a:endParaRPr lang="en-GB" dirty="0"/>
          </a:p>
          <a:p>
            <a:pPr marL="115200" indent="-285750">
              <a:lnSpc>
                <a:spcPct val="100000"/>
              </a:lnSpc>
              <a:spcBef>
                <a:spcPts val="240"/>
              </a:spcBef>
            </a:pPr>
            <a:r>
              <a:rPr lang="en-GB" dirty="0" smtClean="0"/>
              <a:t>See the AQA website (All about us) for full details.</a:t>
            </a:r>
          </a:p>
          <a:p>
            <a:pPr marL="400050" indent="-285750">
              <a:lnSpc>
                <a:spcPct val="100000"/>
              </a:lnSpc>
            </a:pPr>
            <a:endParaRPr lang="en-GB" dirty="0"/>
          </a:p>
          <a:p>
            <a:pPr marL="114300" indent="0">
              <a:lnSpc>
                <a:spcPct val="100000"/>
              </a:lnSpc>
              <a:buNone/>
            </a:pPr>
            <a:endParaRPr lang="en-GB" dirty="0"/>
          </a:p>
          <a:p>
            <a:pPr marL="285750" indent="-171450">
              <a:lnSpc>
                <a:spcPct val="100000"/>
              </a:lnSpc>
            </a:pPr>
            <a:endParaRPr lang="en-GB" dirty="0" smtClean="0"/>
          </a:p>
          <a:p>
            <a:pPr marL="685800" lvl="1" indent="-171450">
              <a:lnSpc>
                <a:spcPct val="100000"/>
              </a:lnSpc>
            </a:pPr>
            <a:endParaRPr lang="en-GB" dirty="0" smtClean="0"/>
          </a:p>
        </p:txBody>
      </p:sp>
      <p:sp>
        <p:nvSpPr>
          <p:cNvPr id="10"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solidFill>
                  <a:schemeClr val="bg1"/>
                </a:solidFill>
              </a:rPr>
              <a:t>Slide </a:t>
            </a:r>
            <a:r>
              <a:rPr lang="en-US" sz="800" dirty="0" smtClean="0">
                <a:solidFill>
                  <a:schemeClr val="bg1"/>
                </a:solidFill>
              </a:rPr>
              <a:t>60</a:t>
            </a:r>
            <a:endParaRPr lang="en-US" sz="800" dirty="0">
              <a:solidFill>
                <a:schemeClr val="bg1"/>
              </a:solidFill>
            </a:endParaRPr>
          </a:p>
        </p:txBody>
      </p:sp>
    </p:spTree>
    <p:extLst>
      <p:ext uri="{BB962C8B-B14F-4D97-AF65-F5344CB8AC3E}">
        <p14:creationId xmlns:p14="http://schemas.microsoft.com/office/powerpoint/2010/main" val="363224221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3679"/>
            <a:ext cx="8229600" cy="455762"/>
          </a:xfrm>
        </p:spPr>
        <p:txBody>
          <a:bodyPr>
            <a:noAutofit/>
          </a:bodyPr>
          <a:lstStyle/>
          <a:p>
            <a:r>
              <a:rPr lang="en-GB" sz="3200" dirty="0" smtClean="0">
                <a:solidFill>
                  <a:schemeClr val="tx2"/>
                </a:solidFill>
                <a:latin typeface="AQA Chevin Pro Light" panose="020F0303030000060003" pitchFamily="34" charset="0"/>
              </a:rPr>
              <a:t>Contact points for more information and guidance</a:t>
            </a:r>
            <a:endParaRPr lang="en-GB" sz="3200" dirty="0">
              <a:solidFill>
                <a:schemeClr val="tx2"/>
              </a:solidFill>
              <a:latin typeface="AQA Chevin Pro Light" panose="020F0303030000060003" pitchFamily="34" charset="0"/>
            </a:endParaRPr>
          </a:p>
        </p:txBody>
      </p:sp>
      <p:sp>
        <p:nvSpPr>
          <p:cNvPr id="4" name="Text Placeholder 6"/>
          <p:cNvSpPr txBox="1">
            <a:spLocks/>
          </p:cNvSpPr>
          <p:nvPr/>
        </p:nvSpPr>
        <p:spPr>
          <a:xfrm>
            <a:off x="448574" y="1446054"/>
            <a:ext cx="8011858" cy="4464735"/>
          </a:xfrm>
          <a:prstGeom prst="rect">
            <a:avLst/>
          </a:prstGeom>
        </p:spPr>
        <p:txBody>
          <a:bodyPr vert="horz"/>
          <a:lstStyle>
            <a:lvl1pPr marL="177800" marR="0" indent="-177800" algn="l" defTabSz="457200" rtl="0" eaLnBrk="1" fontAlgn="auto" latinLnBrk="0" hangingPunct="1">
              <a:lnSpc>
                <a:spcPct val="100000"/>
              </a:lnSpc>
              <a:spcBef>
                <a:spcPct val="0"/>
              </a:spcBef>
              <a:spcAft>
                <a:spcPts val="0"/>
              </a:spcAft>
              <a:buClr>
                <a:srgbClr val="008FAD"/>
              </a:buClr>
              <a:buSzTx/>
              <a:buFont typeface="Arial"/>
              <a:buChar char="•"/>
              <a:tabLst/>
              <a:defRPr sz="2000">
                <a:latin typeface="Arial" pitchFamily="34" charset="0"/>
                <a:cs typeface="Arial" pitchFamily="34" charset="0"/>
              </a:defRPr>
            </a:lvl1pPr>
            <a:lvl2pPr>
              <a:buClr>
                <a:srgbClr val="008FAD"/>
              </a:buClr>
              <a:buFont typeface="Arial"/>
              <a:buChar char="•"/>
              <a:defRPr sz="2000">
                <a:latin typeface="Arial" pitchFamily="34" charset="0"/>
                <a:cs typeface="Arial" pitchFamily="34" charset="0"/>
              </a:defRPr>
            </a:lvl2pPr>
            <a:lvl3pPr>
              <a:buClr>
                <a:srgbClr val="008FAD"/>
              </a:buClr>
              <a:buFont typeface="Arial"/>
              <a:buChar char="•"/>
              <a:defRPr sz="2000">
                <a:latin typeface="Arial" pitchFamily="34" charset="0"/>
                <a:cs typeface="Arial" pitchFamily="34" charset="0"/>
              </a:defRPr>
            </a:lvl3pPr>
            <a:lvl4pPr>
              <a:buClr>
                <a:srgbClr val="008FAD"/>
              </a:buClr>
              <a:buFont typeface="Arial"/>
              <a:buChar char="•"/>
              <a:defRPr sz="2000">
                <a:latin typeface="Arial" pitchFamily="34" charset="0"/>
                <a:cs typeface="Arial" pitchFamily="34" charset="0"/>
              </a:defRPr>
            </a:lvl4pPr>
          </a:lstStyle>
          <a:p>
            <a:pPr marL="355600" indent="-355600">
              <a:buClr>
                <a:schemeClr val="tx1"/>
              </a:buClr>
              <a:defRPr/>
            </a:pPr>
            <a:r>
              <a:rPr lang="en-US" sz="1800" dirty="0"/>
              <a:t> Customer </a:t>
            </a:r>
            <a:r>
              <a:rPr lang="en-US" sz="1800" dirty="0" smtClean="0"/>
              <a:t>Services advisers</a:t>
            </a:r>
            <a:endParaRPr lang="en-US" sz="1800" dirty="0"/>
          </a:p>
          <a:p>
            <a:pPr marL="0" indent="0">
              <a:buClr>
                <a:schemeClr val="tx1"/>
              </a:buClr>
              <a:buNone/>
              <a:defRPr/>
            </a:pPr>
            <a:r>
              <a:rPr lang="en-US" sz="1800" dirty="0"/>
              <a:t>	</a:t>
            </a:r>
          </a:p>
          <a:p>
            <a:pPr marL="0" indent="0">
              <a:buClr>
                <a:schemeClr val="tx1"/>
              </a:buClr>
              <a:buNone/>
              <a:defRPr/>
            </a:pPr>
            <a:r>
              <a:rPr lang="en-US" sz="1800" dirty="0"/>
              <a:t>	Email: </a:t>
            </a:r>
            <a:r>
              <a:rPr lang="en-GB" sz="1800" u="sng" dirty="0">
                <a:hlinkClick r:id="rId4"/>
              </a:rPr>
              <a:t>English-gce@aqa.org.uk</a:t>
            </a:r>
            <a:endParaRPr lang="en-US" sz="1800" dirty="0"/>
          </a:p>
          <a:p>
            <a:pPr marL="0" indent="0">
              <a:buClr>
                <a:schemeClr val="tx1"/>
              </a:buClr>
              <a:buNone/>
              <a:defRPr/>
            </a:pPr>
            <a:r>
              <a:rPr lang="en-US" sz="1800" dirty="0"/>
              <a:t>	Tel: </a:t>
            </a:r>
            <a:r>
              <a:rPr lang="en-GB" sz="1800" dirty="0"/>
              <a:t>01483 556115</a:t>
            </a:r>
            <a:endParaRPr lang="en-US" sz="1800" dirty="0"/>
          </a:p>
          <a:p>
            <a:pPr marL="736600" lvl="2" fontAlgn="auto">
              <a:spcBef>
                <a:spcPts val="0"/>
              </a:spcBef>
              <a:spcAft>
                <a:spcPts val="0"/>
              </a:spcAft>
              <a:buNone/>
              <a:defRPr/>
            </a:pPr>
            <a:endParaRPr lang="en-US" sz="1800" dirty="0"/>
          </a:p>
          <a:p>
            <a:pPr marL="355600" indent="-355600">
              <a:buClr>
                <a:schemeClr val="tx1"/>
              </a:buClr>
              <a:defRPr/>
            </a:pPr>
            <a:r>
              <a:rPr lang="en-US" sz="1800" dirty="0"/>
              <a:t> Teacher Support and CPD Managers </a:t>
            </a:r>
          </a:p>
          <a:p>
            <a:pPr marL="0" indent="0">
              <a:buClr>
                <a:schemeClr val="tx1"/>
              </a:buClr>
              <a:buNone/>
              <a:defRPr/>
            </a:pPr>
            <a:r>
              <a:rPr lang="en-US" sz="1800" dirty="0"/>
              <a:t>	</a:t>
            </a:r>
          </a:p>
          <a:p>
            <a:pPr marL="0" indent="0">
              <a:buClr>
                <a:schemeClr val="tx1"/>
              </a:buClr>
              <a:buNone/>
              <a:defRPr/>
            </a:pPr>
            <a:r>
              <a:rPr lang="en-US" sz="1800" dirty="0"/>
              <a:t>	Email: </a:t>
            </a:r>
            <a:r>
              <a:rPr lang="en-US" sz="1800" dirty="0">
                <a:hlinkClick r:id="rId5"/>
              </a:rPr>
              <a:t>teachercpd@aqa.org.uk</a:t>
            </a:r>
            <a:r>
              <a:rPr lang="en-US" sz="1800" dirty="0"/>
              <a:t> </a:t>
            </a:r>
          </a:p>
          <a:p>
            <a:pPr marL="0" indent="0">
              <a:buClr>
                <a:schemeClr val="tx1"/>
              </a:buClr>
              <a:buNone/>
              <a:defRPr/>
            </a:pPr>
            <a:r>
              <a:rPr lang="en-US" sz="1800" dirty="0"/>
              <a:t>	Tel no: 0161 957 3646</a:t>
            </a:r>
          </a:p>
          <a:p>
            <a:pPr marL="0" indent="0">
              <a:buClr>
                <a:schemeClr val="tx1"/>
              </a:buClr>
              <a:buNone/>
              <a:defRPr/>
            </a:pPr>
            <a:endParaRPr lang="en-US" sz="1800" dirty="0"/>
          </a:p>
          <a:p>
            <a:pPr>
              <a:buNone/>
              <a:defRPr/>
            </a:pPr>
            <a:endParaRPr lang="en-US" sz="1800" dirty="0"/>
          </a:p>
          <a:p>
            <a:pPr marL="355600" indent="-355600">
              <a:buClr>
                <a:schemeClr val="tx1"/>
              </a:buClr>
              <a:defRPr/>
            </a:pPr>
            <a:endParaRPr lang="en-US" sz="1800" dirty="0"/>
          </a:p>
          <a:p>
            <a:pPr marL="355600" indent="-355600"/>
            <a:endParaRPr lang="en-US" dirty="0" smtClean="0"/>
          </a:p>
          <a:p>
            <a:pPr marL="355600" indent="-355600">
              <a:buNone/>
            </a:pPr>
            <a:endParaRPr lang="en-US" dirty="0" smtClean="0"/>
          </a:p>
        </p:txBody>
      </p:sp>
      <p:sp>
        <p:nvSpPr>
          <p:cNvPr id="7" name="Footer Placeholder 3"/>
          <p:cNvSpPr txBox="1">
            <a:spLocks/>
          </p:cNvSpPr>
          <p:nvPr/>
        </p:nvSpPr>
        <p:spPr>
          <a:xfrm>
            <a:off x="2088580" y="6413739"/>
            <a:ext cx="2678112" cy="2413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t>Copyright © AQA and its licensors. All rights reserved.</a:t>
            </a:r>
            <a:endParaRPr lang="en-US" sz="800" dirty="0"/>
          </a:p>
        </p:txBody>
      </p:sp>
      <p:sp>
        <p:nvSpPr>
          <p:cNvPr id="5"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t>Slide </a:t>
            </a:r>
            <a:r>
              <a:rPr lang="en-US" sz="800" dirty="0" smtClean="0"/>
              <a:t>61</a:t>
            </a:r>
            <a:endParaRPr lang="en-US" sz="800" dirty="0"/>
          </a:p>
        </p:txBody>
      </p:sp>
    </p:spTree>
    <p:custDataLst>
      <p:tags r:id="rId1"/>
    </p:custDataLst>
    <p:extLst>
      <p:ext uri="{BB962C8B-B14F-4D97-AF65-F5344CB8AC3E}">
        <p14:creationId xmlns:p14="http://schemas.microsoft.com/office/powerpoint/2010/main" val="59811869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6" name="Title 4"/>
          <p:cNvSpPr txBox="1">
            <a:spLocks/>
          </p:cNvSpPr>
          <p:nvPr/>
        </p:nvSpPr>
        <p:spPr>
          <a:xfrm>
            <a:off x="539999" y="1666873"/>
            <a:ext cx="8139977" cy="494942"/>
          </a:xfrm>
          <a:prstGeom prst="rect">
            <a:avLst/>
          </a:prstGeom>
        </p:spPr>
        <p:txBody>
          <a:bodyPr vert="horz" lIns="0" tIns="0" rIns="0" bIns="0" rtlCol="0" anchor="t" anchorCtr="0">
            <a:noAutofit/>
          </a:bodyPr>
          <a:lstStyle>
            <a:lvl1pPr algn="l" defTabSz="457200" rtl="0" eaLnBrk="1" latinLnBrk="0" hangingPunct="1">
              <a:lnSpc>
                <a:spcPts val="3800"/>
              </a:lnSpc>
              <a:spcBef>
                <a:spcPct val="0"/>
              </a:spcBef>
              <a:buNone/>
              <a:defRPr sz="3600" b="0" i="0" kern="1200" baseline="0">
                <a:solidFill>
                  <a:schemeClr val="tx2"/>
                </a:solidFill>
                <a:latin typeface="AQA Chevin Pro Light"/>
                <a:ea typeface="+mj-ea"/>
                <a:cs typeface="AQA Chevin Pro Light"/>
              </a:defRPr>
            </a:lvl1pPr>
          </a:lstStyle>
          <a:p>
            <a:r>
              <a:rPr lang="en-US" dirty="0" smtClean="0">
                <a:latin typeface="AQA Chevin Pro Light" panose="020F0303030000060003" pitchFamily="34" charset="0"/>
              </a:rPr>
              <a:t>Thank you</a:t>
            </a:r>
            <a:endParaRPr lang="en-US" dirty="0">
              <a:latin typeface="AQA Chevin Pro Light" panose="020F0303030000060003" pitchFamily="34" charset="0"/>
            </a:endParaRPr>
          </a:p>
        </p:txBody>
      </p:sp>
      <p:sp>
        <p:nvSpPr>
          <p:cNvPr id="5" name="Footer Placeholder 3"/>
          <p:cNvSpPr txBox="1">
            <a:spLocks/>
          </p:cNvSpPr>
          <p:nvPr/>
        </p:nvSpPr>
        <p:spPr>
          <a:xfrm>
            <a:off x="6172200" y="6449325"/>
            <a:ext cx="1635126" cy="241300"/>
          </a:xfrm>
          <a:prstGeom prst="rect">
            <a:avLst/>
          </a:prstGeom>
        </p:spPr>
        <p:txBody>
          <a:bodyPr vert="horz" lIns="0" tIns="0" rIns="0" bIns="0" rtlCol="0" anchor="t" anchorCtr="0"/>
          <a:lstStyle>
            <a:defPPr>
              <a:defRPr lang="en-US"/>
            </a:defPPr>
            <a:lvl1pPr marL="0" algn="r" defTabSz="457200" rtl="0" eaLnBrk="1" latinLnBrk="0" hangingPunct="1">
              <a:lnSpc>
                <a:spcPts val="1000"/>
              </a:lnSpc>
              <a:defRPr sz="800" b="0" i="0" kern="1200">
                <a:solidFill>
                  <a:schemeClr val="tx1"/>
                </a:solidFill>
                <a:latin typeface="+mn-lt"/>
                <a:ea typeface="+mn-ea"/>
                <a:cs typeface="AQA Chevin Pro Light"/>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Follow us on Twitter @AQACPD</a:t>
            </a:r>
            <a:r>
              <a:rPr lang="en-US" dirty="0" smtClean="0"/>
              <a:t>.</a:t>
            </a:r>
            <a:endParaRPr lang="en-US" dirty="0"/>
          </a:p>
        </p:txBody>
      </p:sp>
      <p:sp>
        <p:nvSpPr>
          <p:cNvPr id="7" name="Date Placeholder 7"/>
          <p:cNvSpPr txBox="1">
            <a:spLocks/>
          </p:cNvSpPr>
          <p:nvPr/>
        </p:nvSpPr>
        <p:spPr>
          <a:xfrm>
            <a:off x="439049"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a:t>Slide </a:t>
            </a:r>
            <a:r>
              <a:rPr lang="en-US" sz="800" dirty="0" smtClean="0"/>
              <a:t>62</a:t>
            </a:r>
            <a:endParaRPr lang="en-US" sz="800" dirty="0"/>
          </a:p>
        </p:txBody>
      </p:sp>
    </p:spTree>
    <p:extLst>
      <p:ext uri="{BB962C8B-B14F-4D97-AF65-F5344CB8AC3E}">
        <p14:creationId xmlns:p14="http://schemas.microsoft.com/office/powerpoint/2010/main" val="3078241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Assessment objectives </a:t>
            </a:r>
            <a:endParaRPr lang="en-GB" sz="3200" dirty="0"/>
          </a:p>
        </p:txBody>
      </p:sp>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5" name="Content Placeholder 4"/>
          <p:cNvSpPr>
            <a:spLocks noGrp="1"/>
          </p:cNvSpPr>
          <p:nvPr>
            <p:ph idx="1"/>
          </p:nvPr>
        </p:nvSpPr>
        <p:spPr>
          <a:xfrm>
            <a:off x="540000" y="1418447"/>
            <a:ext cx="8045200" cy="4406804"/>
          </a:xfrm>
        </p:spPr>
        <p:txBody>
          <a:bodyPr/>
          <a:lstStyle/>
          <a:p>
            <a:pPr>
              <a:lnSpc>
                <a:spcPct val="90000"/>
              </a:lnSpc>
            </a:pPr>
            <a:r>
              <a:rPr lang="en-US" dirty="0"/>
              <a:t>AO1: </a:t>
            </a:r>
            <a:r>
              <a:rPr lang="en-GB" dirty="0"/>
              <a:t>Articulate informed, personal and creative responses to literary texts, using associated concepts and terminology, and coherent, accurate written </a:t>
            </a:r>
            <a:r>
              <a:rPr lang="en-GB" dirty="0" smtClean="0"/>
              <a:t>expression.</a:t>
            </a:r>
            <a:endParaRPr lang="en-GB" dirty="0"/>
          </a:p>
          <a:p>
            <a:pPr marL="0" indent="0">
              <a:lnSpc>
                <a:spcPct val="90000"/>
              </a:lnSpc>
              <a:buNone/>
            </a:pPr>
            <a:endParaRPr lang="en-US" dirty="0"/>
          </a:p>
          <a:p>
            <a:pPr>
              <a:lnSpc>
                <a:spcPct val="90000"/>
              </a:lnSpc>
            </a:pPr>
            <a:r>
              <a:rPr lang="en-GB" dirty="0"/>
              <a:t>AO2: Analyse ways in which meanings are shaped in literary </a:t>
            </a:r>
            <a:r>
              <a:rPr lang="en-GB" dirty="0" smtClean="0"/>
              <a:t>texts.</a:t>
            </a:r>
          </a:p>
          <a:p>
            <a:pPr>
              <a:lnSpc>
                <a:spcPct val="90000"/>
              </a:lnSpc>
            </a:pPr>
            <a:endParaRPr lang="en-US" dirty="0"/>
          </a:p>
          <a:p>
            <a:pPr>
              <a:lnSpc>
                <a:spcPct val="90000"/>
              </a:lnSpc>
            </a:pPr>
            <a:r>
              <a:rPr lang="en-US" dirty="0"/>
              <a:t>AO3:</a:t>
            </a:r>
            <a:r>
              <a:rPr lang="en-US" b="1" dirty="0"/>
              <a:t> </a:t>
            </a:r>
            <a:r>
              <a:rPr lang="en-GB" dirty="0"/>
              <a:t>Demonstrate understanding of the significance and influence of the contexts in which literary texts are written and </a:t>
            </a:r>
            <a:r>
              <a:rPr lang="en-GB" dirty="0" smtClean="0"/>
              <a:t>received.</a:t>
            </a:r>
          </a:p>
          <a:p>
            <a:pPr>
              <a:lnSpc>
                <a:spcPct val="90000"/>
              </a:lnSpc>
            </a:pPr>
            <a:endParaRPr lang="en-GB" dirty="0"/>
          </a:p>
          <a:p>
            <a:pPr>
              <a:lnSpc>
                <a:spcPct val="90000"/>
              </a:lnSpc>
            </a:pPr>
            <a:r>
              <a:rPr lang="en-US" dirty="0" smtClean="0"/>
              <a:t>AO4: </a:t>
            </a:r>
            <a:r>
              <a:rPr lang="en-GB" dirty="0"/>
              <a:t>Explore connections across literary </a:t>
            </a:r>
            <a:r>
              <a:rPr lang="en-GB" dirty="0" smtClean="0"/>
              <a:t>texts.</a:t>
            </a:r>
            <a:endParaRPr lang="en-US" dirty="0" smtClean="0"/>
          </a:p>
          <a:p>
            <a:pPr>
              <a:lnSpc>
                <a:spcPct val="90000"/>
              </a:lnSpc>
            </a:pPr>
            <a:endParaRPr lang="en-US" dirty="0"/>
          </a:p>
          <a:p>
            <a:pPr>
              <a:lnSpc>
                <a:spcPct val="90000"/>
              </a:lnSpc>
            </a:pPr>
            <a:r>
              <a:rPr lang="en-US" dirty="0" smtClean="0"/>
              <a:t>AO5: </a:t>
            </a:r>
            <a:r>
              <a:rPr lang="en-GB" dirty="0"/>
              <a:t>Explore literary texts informed by different </a:t>
            </a:r>
            <a:r>
              <a:rPr lang="en-GB" dirty="0" smtClean="0"/>
              <a:t>interpretations.</a:t>
            </a:r>
            <a:endParaRPr lang="en-GB" dirty="0"/>
          </a:p>
          <a:p>
            <a:pPr>
              <a:lnSpc>
                <a:spcPct val="90000"/>
              </a:lnSpc>
            </a:pPr>
            <a:endParaRPr lang="en-US" dirty="0"/>
          </a:p>
          <a:p>
            <a:endParaRPr lang="en-GB" dirty="0"/>
          </a:p>
        </p:txBody>
      </p:sp>
      <p:sp>
        <p:nvSpPr>
          <p:cNvPr id="6" name="Date Placeholder 7"/>
          <p:cNvSpPr txBox="1">
            <a:spLocks/>
          </p:cNvSpPr>
          <p:nvPr/>
        </p:nvSpPr>
        <p:spPr>
          <a:xfrm>
            <a:off x="448574"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solidFill>
                  <a:schemeClr val="bg1"/>
                </a:solidFill>
              </a:rPr>
              <a:t>Slide 7</a:t>
            </a:r>
            <a:endParaRPr lang="en-US" sz="800" dirty="0">
              <a:solidFill>
                <a:schemeClr val="bg1"/>
              </a:solidFill>
            </a:endParaRPr>
          </a:p>
        </p:txBody>
      </p:sp>
    </p:spTree>
    <p:extLst>
      <p:ext uri="{BB962C8B-B14F-4D97-AF65-F5344CB8AC3E}">
        <p14:creationId xmlns:p14="http://schemas.microsoft.com/office/powerpoint/2010/main" val="30936785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Holistic assessment</a:t>
            </a:r>
            <a:endParaRPr lang="en-GB" sz="3200" dirty="0"/>
          </a:p>
        </p:txBody>
      </p:sp>
      <p:sp>
        <p:nvSpPr>
          <p:cNvPr id="4" name="Footer Placeholder 3"/>
          <p:cNvSpPr>
            <a:spLocks noGrp="1"/>
          </p:cNvSpPr>
          <p:nvPr>
            <p:ph type="ftr" sz="quarter" idx="11"/>
          </p:nvPr>
        </p:nvSpPr>
        <p:spPr/>
        <p:txBody>
          <a:bodyPr/>
          <a:lstStyle/>
          <a:p>
            <a:r>
              <a:rPr lang="en-US" dirty="0" smtClean="0"/>
              <a:t>Copyright © AQA and its licensors. All rights reserved.</a:t>
            </a:r>
            <a:endParaRPr lang="en-US" dirty="0"/>
          </a:p>
        </p:txBody>
      </p:sp>
      <p:sp>
        <p:nvSpPr>
          <p:cNvPr id="5" name="Content Placeholder 4"/>
          <p:cNvSpPr>
            <a:spLocks noGrp="1"/>
          </p:cNvSpPr>
          <p:nvPr>
            <p:ph idx="1"/>
          </p:nvPr>
        </p:nvSpPr>
        <p:spPr>
          <a:xfrm>
            <a:off x="540000" y="1272309"/>
            <a:ext cx="8045200" cy="4434407"/>
          </a:xfrm>
        </p:spPr>
        <p:txBody>
          <a:bodyPr/>
          <a:lstStyle/>
          <a:p>
            <a:pPr marL="0" indent="0">
              <a:buNone/>
            </a:pPr>
            <a:r>
              <a:rPr lang="en-GB" dirty="0"/>
              <a:t>The new AQA </a:t>
            </a:r>
            <a:r>
              <a:rPr lang="en-GB" dirty="0" smtClean="0"/>
              <a:t>Literature A specifications </a:t>
            </a:r>
            <a:r>
              <a:rPr lang="en-GB" dirty="0"/>
              <a:t>take a holistic view of assessment. All a</a:t>
            </a:r>
            <a:r>
              <a:rPr lang="en-GB" dirty="0" smtClean="0"/>
              <a:t>ssessment objectives (AOs) are tested in every question </a:t>
            </a:r>
            <a:r>
              <a:rPr lang="en-GB" dirty="0"/>
              <a:t>and each task has been designed to enable students to meet all </a:t>
            </a:r>
            <a:r>
              <a:rPr lang="en-GB" dirty="0" smtClean="0"/>
              <a:t>AOs if they answer the question in all its detail and requirements. </a:t>
            </a:r>
            <a:r>
              <a:rPr lang="en-GB" dirty="0"/>
              <a:t>This reflects our belief that the assessment objectives </a:t>
            </a:r>
            <a:r>
              <a:rPr lang="en-GB" dirty="0" smtClean="0"/>
              <a:t>work </a:t>
            </a:r>
            <a:r>
              <a:rPr lang="en-GB" dirty="0"/>
              <a:t>best together, producing a rounded and holistic view of English literature. </a:t>
            </a:r>
            <a:endParaRPr lang="en-GB" i="1" dirty="0">
              <a:solidFill>
                <a:srgbClr val="FF0000"/>
              </a:solidFill>
            </a:endParaRPr>
          </a:p>
          <a:p>
            <a:pPr marL="0" indent="0">
              <a:buNone/>
            </a:pPr>
            <a:endParaRPr lang="en-GB" dirty="0">
              <a:cs typeface="Arial" charset="0"/>
            </a:endParaRPr>
          </a:p>
          <a:p>
            <a:pPr marL="0" indent="0">
              <a:buNone/>
            </a:pPr>
            <a:r>
              <a:rPr lang="en-GB" dirty="0">
                <a:cs typeface="Arial" charset="0"/>
              </a:rPr>
              <a:t>Our mantra throughout the specification therefore </a:t>
            </a:r>
            <a:r>
              <a:rPr lang="en-GB" dirty="0" smtClean="0">
                <a:cs typeface="Arial" charset="0"/>
              </a:rPr>
              <a:t>is: ‘</a:t>
            </a:r>
            <a:r>
              <a:rPr lang="en-GB" i="1" dirty="0" smtClean="0">
                <a:cs typeface="Arial" charset="0"/>
              </a:rPr>
              <a:t>answer </a:t>
            </a:r>
            <a:r>
              <a:rPr lang="en-GB" i="1" dirty="0">
                <a:cs typeface="Arial" charset="0"/>
              </a:rPr>
              <a:t>the </a:t>
            </a:r>
            <a:r>
              <a:rPr lang="en-GB" i="1" dirty="0" smtClean="0">
                <a:cs typeface="Arial" charset="0"/>
              </a:rPr>
              <a:t>question</a:t>
            </a:r>
            <a:r>
              <a:rPr lang="en-GB" dirty="0" smtClean="0">
                <a:cs typeface="Arial" charset="0"/>
              </a:rPr>
              <a:t>!’</a:t>
            </a:r>
            <a:endParaRPr lang="en-GB" dirty="0">
              <a:cs typeface="Arial" charset="0"/>
            </a:endParaRPr>
          </a:p>
          <a:p>
            <a:pPr marL="0" indent="0">
              <a:buNone/>
            </a:pPr>
            <a:endParaRPr lang="en-GB" dirty="0"/>
          </a:p>
          <a:p>
            <a:pPr marL="0" indent="0">
              <a:buNone/>
            </a:pPr>
            <a:endParaRPr lang="en-GB" dirty="0"/>
          </a:p>
        </p:txBody>
      </p:sp>
      <p:sp>
        <p:nvSpPr>
          <p:cNvPr id="6" name="Date Placeholder 7"/>
          <p:cNvSpPr txBox="1">
            <a:spLocks/>
          </p:cNvSpPr>
          <p:nvPr/>
        </p:nvSpPr>
        <p:spPr>
          <a:xfrm>
            <a:off x="448574"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solidFill>
                  <a:schemeClr val="bg1"/>
                </a:solidFill>
              </a:rPr>
              <a:t>Slide 8</a:t>
            </a:r>
            <a:endParaRPr lang="en-US" sz="800" dirty="0">
              <a:solidFill>
                <a:schemeClr val="bg1"/>
              </a:solidFill>
            </a:endParaRPr>
          </a:p>
        </p:txBody>
      </p:sp>
    </p:spTree>
    <p:extLst>
      <p:ext uri="{BB962C8B-B14F-4D97-AF65-F5344CB8AC3E}">
        <p14:creationId xmlns:p14="http://schemas.microsoft.com/office/powerpoint/2010/main" val="39949587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6888"/>
            <a:ext cx="8686800" cy="438509"/>
          </a:xfrm>
        </p:spPr>
        <p:txBody>
          <a:bodyPr>
            <a:noAutofit/>
          </a:bodyPr>
          <a:lstStyle/>
          <a:p>
            <a:r>
              <a:rPr lang="en-US" sz="3200" dirty="0" smtClean="0">
                <a:solidFill>
                  <a:schemeClr val="tx2"/>
                </a:solidFill>
                <a:latin typeface="AQA Chevin Pro Light" panose="020F0303030000060003" pitchFamily="34" charset="0"/>
              </a:rPr>
              <a:t>A-level: specification at a glance</a:t>
            </a:r>
            <a:r>
              <a:rPr lang="en-GB" dirty="0" smtClean="0">
                <a:latin typeface="+mj-lt"/>
              </a:rPr>
              <a:t/>
            </a:r>
            <a:br>
              <a:rPr lang="en-GB" dirty="0" smtClean="0">
                <a:latin typeface="+mj-lt"/>
              </a:rPr>
            </a:br>
            <a:endParaRPr lang="en-GB" dirty="0">
              <a:latin typeface="+mj-lt"/>
            </a:endParaRPr>
          </a:p>
        </p:txBody>
      </p:sp>
      <p:sp>
        <p:nvSpPr>
          <p:cNvPr id="4" name="Date Placeholder 7"/>
          <p:cNvSpPr txBox="1">
            <a:spLocks/>
          </p:cNvSpPr>
          <p:nvPr/>
        </p:nvSpPr>
        <p:spPr>
          <a:xfrm>
            <a:off x="448574" y="6413745"/>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800" dirty="0"/>
          </a:p>
        </p:txBody>
      </p:sp>
      <p:sp>
        <p:nvSpPr>
          <p:cNvPr id="6" name="Footer Placeholder 3"/>
          <p:cNvSpPr txBox="1">
            <a:spLocks/>
          </p:cNvSpPr>
          <p:nvPr/>
        </p:nvSpPr>
        <p:spPr>
          <a:xfrm>
            <a:off x="2088580" y="6413739"/>
            <a:ext cx="2678112" cy="2413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t>Copyright © AQA and its licensors. All rights reserved.</a:t>
            </a:r>
            <a:endParaRPr lang="en-US" sz="800" dirty="0"/>
          </a:p>
        </p:txBody>
      </p:sp>
      <p:graphicFrame>
        <p:nvGraphicFramePr>
          <p:cNvPr id="8" name="Group 22"/>
          <p:cNvGraphicFramePr>
            <a:graphicFrameLocks noGrp="1"/>
          </p:cNvGraphicFramePr>
          <p:nvPr>
            <p:extLst>
              <p:ext uri="{D42A27DB-BD31-4B8C-83A1-F6EECF244321}">
                <p14:modId xmlns:p14="http://schemas.microsoft.com/office/powerpoint/2010/main" val="1498721264"/>
              </p:ext>
            </p:extLst>
          </p:nvPr>
        </p:nvGraphicFramePr>
        <p:xfrm>
          <a:off x="560606" y="1366308"/>
          <a:ext cx="7621368" cy="4593282"/>
        </p:xfrm>
        <a:graphic>
          <a:graphicData uri="http://schemas.openxmlformats.org/drawingml/2006/table">
            <a:tbl>
              <a:tblPr/>
              <a:tblGrid>
                <a:gridCol w="2322756"/>
                <a:gridCol w="899193"/>
                <a:gridCol w="4399419"/>
              </a:tblGrid>
              <a:tr h="1434845">
                <a:tc>
                  <a:txBody>
                    <a:bodyPr/>
                    <a:lstStyle/>
                    <a:p>
                      <a:pPr marL="0" marR="0" lvl="0" indent="0" algn="l" defTabSz="914400" rtl="0" eaLnBrk="1" fontAlgn="base" latinLnBrk="0" hangingPunct="1">
                        <a:lnSpc>
                          <a:spcPct val="100000"/>
                        </a:lnSpc>
                        <a:spcBef>
                          <a:spcPct val="10000"/>
                        </a:spcBef>
                        <a:spcAft>
                          <a:spcPct val="0"/>
                        </a:spcAft>
                        <a:buClr>
                          <a:schemeClr val="bg1"/>
                        </a:buClr>
                        <a:buSzTx/>
                        <a:buFontTx/>
                        <a:buNone/>
                        <a:tabLst/>
                      </a:pPr>
                      <a:r>
                        <a:rPr kumimoji="0" lang="en-GB" sz="1800" b="0" i="0" u="none" strike="noStrike" cap="none" normalizeH="0" baseline="0" dirty="0" smtClean="0">
                          <a:ln>
                            <a:noFill/>
                          </a:ln>
                          <a:solidFill>
                            <a:schemeClr val="tx1"/>
                          </a:solidFill>
                          <a:effectLst/>
                          <a:latin typeface="Arial" charset="0"/>
                        </a:rPr>
                        <a:t>Component 1:</a:t>
                      </a:r>
                    </a:p>
                    <a:p>
                      <a:pPr marL="0" marR="0" lvl="0" indent="0" algn="l" defTabSz="914400" rtl="0" eaLnBrk="1" fontAlgn="base" latinLnBrk="0" hangingPunct="1">
                        <a:lnSpc>
                          <a:spcPct val="100000"/>
                        </a:lnSpc>
                        <a:spcBef>
                          <a:spcPct val="10000"/>
                        </a:spcBef>
                        <a:spcAft>
                          <a:spcPts val="600"/>
                        </a:spcAft>
                        <a:buClr>
                          <a:schemeClr val="bg1"/>
                        </a:buClr>
                        <a:buSzTx/>
                        <a:buFontTx/>
                        <a:buNone/>
                        <a:tabLst/>
                      </a:pPr>
                      <a:r>
                        <a:rPr kumimoji="0" lang="en-GB" sz="1800" b="0" i="0" u="none" strike="noStrike" cap="none" normalizeH="0" baseline="0" dirty="0" smtClean="0">
                          <a:ln>
                            <a:noFill/>
                          </a:ln>
                          <a:solidFill>
                            <a:schemeClr val="tx1"/>
                          </a:solidFill>
                          <a:effectLst/>
                          <a:latin typeface="Arial" charset="0"/>
                        </a:rPr>
                        <a:t>Love through the ages</a:t>
                      </a:r>
                    </a:p>
                    <a:p>
                      <a:pPr marL="0" marR="0" lvl="0" indent="0" algn="l" defTabSz="914400" rtl="0" eaLnBrk="1" fontAlgn="base" latinLnBrk="0" hangingPunct="1">
                        <a:lnSpc>
                          <a:spcPct val="100000"/>
                        </a:lnSpc>
                        <a:spcBef>
                          <a:spcPct val="10000"/>
                        </a:spcBef>
                        <a:spcAft>
                          <a:spcPct val="0"/>
                        </a:spcAft>
                        <a:buClr>
                          <a:schemeClr val="bg1"/>
                        </a:buClr>
                        <a:buSzTx/>
                        <a:buFontTx/>
                        <a:buNone/>
                        <a:tabLst/>
                      </a:pPr>
                      <a:r>
                        <a:rPr kumimoji="0" lang="en-GB" sz="1800" b="0" i="0" u="none" strike="noStrike" cap="none" normalizeH="0" baseline="0" dirty="0" smtClean="0">
                          <a:ln>
                            <a:noFill/>
                          </a:ln>
                          <a:solidFill>
                            <a:schemeClr val="tx1"/>
                          </a:solidFill>
                          <a:effectLst/>
                          <a:latin typeface="Arial" charset="0"/>
                        </a:rPr>
                        <a:t>Written Paper</a:t>
                      </a:r>
                    </a:p>
                  </a:txBody>
                  <a:tcPr marL="91420" marR="91420" marT="45711" marB="4571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10000"/>
                        </a:spcBef>
                        <a:spcAft>
                          <a:spcPct val="0"/>
                        </a:spcAft>
                        <a:buClr>
                          <a:schemeClr val="bg1"/>
                        </a:buClr>
                        <a:buSzTx/>
                        <a:buFontTx/>
                        <a:buNone/>
                        <a:tabLst/>
                      </a:pPr>
                      <a:r>
                        <a:rPr kumimoji="0" lang="en-GB" sz="1800" b="0" i="0" u="none" strike="noStrike" cap="none" normalizeH="0" baseline="0" dirty="0" smtClean="0">
                          <a:ln>
                            <a:noFill/>
                          </a:ln>
                          <a:solidFill>
                            <a:schemeClr val="tx1"/>
                          </a:solidFill>
                          <a:effectLst/>
                          <a:latin typeface="Arial" charset="0"/>
                        </a:rPr>
                        <a:t>40%</a:t>
                      </a:r>
                    </a:p>
                  </a:txBody>
                  <a:tcPr marL="91420" marR="91420" marT="45711" marB="4571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ase" latinLnBrk="0" hangingPunct="1">
                        <a:lnSpc>
                          <a:spcPct val="100000"/>
                        </a:lnSpc>
                        <a:spcBef>
                          <a:spcPct val="10000"/>
                        </a:spcBef>
                        <a:spcAft>
                          <a:spcPts val="600"/>
                        </a:spcAft>
                        <a:buClr>
                          <a:schemeClr val="tx1"/>
                        </a:buClr>
                        <a:buSzTx/>
                        <a:buFont typeface="Arial" charset="0"/>
                        <a:buChar char="•"/>
                        <a:tabLst/>
                      </a:pPr>
                      <a:r>
                        <a:rPr kumimoji="0" lang="en-GB" sz="1800" b="0" i="0" u="none" strike="noStrike" cap="none" normalizeH="0" baseline="0" dirty="0" smtClean="0">
                          <a:ln>
                            <a:noFill/>
                          </a:ln>
                          <a:solidFill>
                            <a:schemeClr val="tx1"/>
                          </a:solidFill>
                          <a:effectLst/>
                          <a:latin typeface="Arial" charset="0"/>
                          <a:cs typeface="Arial" charset="0"/>
                        </a:rPr>
                        <a:t>3 tasks </a:t>
                      </a:r>
                    </a:p>
                    <a:p>
                      <a:pPr marL="176213" marR="0" lvl="0" indent="-176213" algn="l" defTabSz="914400" rtl="0" eaLnBrk="1" fontAlgn="base" latinLnBrk="0" hangingPunct="1">
                        <a:lnSpc>
                          <a:spcPct val="100000"/>
                        </a:lnSpc>
                        <a:spcBef>
                          <a:spcPct val="10000"/>
                        </a:spcBef>
                        <a:spcAft>
                          <a:spcPts val="600"/>
                        </a:spcAft>
                        <a:buClr>
                          <a:schemeClr val="tx1"/>
                        </a:buClr>
                        <a:buSzTx/>
                        <a:buFont typeface="Arial" charset="0"/>
                        <a:buChar char="•"/>
                        <a:tabLst/>
                      </a:pPr>
                      <a:r>
                        <a:rPr kumimoji="0" lang="en-GB" sz="1800" b="0" i="0" u="none" strike="noStrike" cap="none" normalizeH="0" baseline="0" dirty="0" smtClean="0">
                          <a:ln>
                            <a:noFill/>
                          </a:ln>
                          <a:solidFill>
                            <a:schemeClr val="tx1"/>
                          </a:solidFill>
                          <a:effectLst/>
                          <a:latin typeface="Arial" charset="0"/>
                          <a:cs typeface="Arial" charset="0"/>
                        </a:rPr>
                        <a:t>75 marks – 25 marks per task</a:t>
                      </a:r>
                    </a:p>
                    <a:p>
                      <a:pPr marL="176213" marR="0" lvl="0" indent="-176213" algn="l" defTabSz="914400" rtl="0" eaLnBrk="1" fontAlgn="base" latinLnBrk="0" hangingPunct="1">
                        <a:lnSpc>
                          <a:spcPct val="100000"/>
                        </a:lnSpc>
                        <a:spcBef>
                          <a:spcPct val="10000"/>
                        </a:spcBef>
                        <a:spcAft>
                          <a:spcPts val="600"/>
                        </a:spcAft>
                        <a:buClr>
                          <a:schemeClr val="tx1"/>
                        </a:buClr>
                        <a:buSzTx/>
                        <a:buFont typeface="Arial" charset="0"/>
                        <a:buChar char="•"/>
                        <a:tabLst/>
                      </a:pPr>
                      <a:r>
                        <a:rPr kumimoji="0" lang="en-GB" sz="1800" b="0" i="0" u="none" strike="noStrike" cap="none" normalizeH="0" baseline="0" dirty="0" smtClean="0">
                          <a:ln>
                            <a:noFill/>
                          </a:ln>
                          <a:solidFill>
                            <a:schemeClr val="tx1"/>
                          </a:solidFill>
                          <a:effectLst/>
                          <a:latin typeface="Arial" charset="0"/>
                          <a:cs typeface="Arial" charset="0"/>
                        </a:rPr>
                        <a:t>3 hours</a:t>
                      </a:r>
                    </a:p>
                    <a:p>
                      <a:pPr marL="176213" marR="0" lvl="0" indent="-176213" algn="l" defTabSz="914400" rtl="0" eaLnBrk="1" fontAlgn="base" latinLnBrk="0" hangingPunct="1">
                        <a:lnSpc>
                          <a:spcPct val="100000"/>
                        </a:lnSpc>
                        <a:spcBef>
                          <a:spcPct val="10000"/>
                        </a:spcBef>
                        <a:spcAft>
                          <a:spcPts val="600"/>
                        </a:spcAft>
                        <a:buClr>
                          <a:schemeClr val="tx1"/>
                        </a:buClr>
                        <a:buSzTx/>
                        <a:buFont typeface="Arial" charset="0"/>
                        <a:buChar char="•"/>
                        <a:tabLst/>
                      </a:pPr>
                      <a:r>
                        <a:rPr kumimoji="0" lang="en-GB" sz="1800" b="0" i="0" u="none" strike="noStrike" cap="none" normalizeH="0" baseline="0" dirty="0" smtClean="0">
                          <a:ln>
                            <a:noFill/>
                          </a:ln>
                          <a:solidFill>
                            <a:schemeClr val="tx1"/>
                          </a:solidFill>
                          <a:effectLst/>
                          <a:latin typeface="Arial" charset="0"/>
                          <a:cs typeface="Arial" charset="0"/>
                        </a:rPr>
                        <a:t>open book in Section C only</a:t>
                      </a:r>
                    </a:p>
                  </a:txBody>
                  <a:tcPr marL="91420" marR="91420" marT="45711" marB="4571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1434845">
                <a:tc>
                  <a:txBody>
                    <a:bodyPr/>
                    <a:lstStyle/>
                    <a:p>
                      <a:pPr marL="0" marR="0" lvl="0" indent="0" algn="l" defTabSz="914400" rtl="0" eaLnBrk="1" fontAlgn="base" latinLnBrk="0" hangingPunct="1">
                        <a:lnSpc>
                          <a:spcPct val="100000"/>
                        </a:lnSpc>
                        <a:spcBef>
                          <a:spcPct val="10000"/>
                        </a:spcBef>
                        <a:spcAft>
                          <a:spcPct val="0"/>
                        </a:spcAft>
                        <a:buClr>
                          <a:schemeClr val="bg1"/>
                        </a:buClr>
                        <a:buSzTx/>
                        <a:buFontTx/>
                        <a:buNone/>
                        <a:tabLst/>
                      </a:pPr>
                      <a:r>
                        <a:rPr kumimoji="0" lang="en-GB" sz="1800" b="0" i="0" u="none" strike="noStrike" cap="none" normalizeH="0" baseline="0" dirty="0" smtClean="0">
                          <a:ln>
                            <a:noFill/>
                          </a:ln>
                          <a:solidFill>
                            <a:schemeClr val="tx1"/>
                          </a:solidFill>
                          <a:effectLst/>
                          <a:latin typeface="Arial" charset="0"/>
                        </a:rPr>
                        <a:t>Component 2:</a:t>
                      </a:r>
                    </a:p>
                    <a:p>
                      <a:pPr marL="0" marR="0" lvl="0" indent="0" algn="l" defTabSz="914400" rtl="0" eaLnBrk="1" fontAlgn="base" latinLnBrk="0" hangingPunct="1">
                        <a:lnSpc>
                          <a:spcPct val="100000"/>
                        </a:lnSpc>
                        <a:spcBef>
                          <a:spcPct val="10000"/>
                        </a:spcBef>
                        <a:spcAft>
                          <a:spcPts val="600"/>
                        </a:spcAft>
                        <a:buClr>
                          <a:schemeClr val="bg1"/>
                        </a:buClr>
                        <a:buSzTx/>
                        <a:buFontTx/>
                        <a:buNone/>
                        <a:tabLst/>
                      </a:pPr>
                      <a:r>
                        <a:rPr kumimoji="0" lang="en-GB" sz="1800" b="0" i="0" u="none" strike="noStrike" cap="none" normalizeH="0" baseline="0" dirty="0" smtClean="0">
                          <a:ln>
                            <a:noFill/>
                          </a:ln>
                          <a:solidFill>
                            <a:schemeClr val="tx1"/>
                          </a:solidFill>
                          <a:effectLst/>
                          <a:latin typeface="Arial" charset="0"/>
                        </a:rPr>
                        <a:t>Texts in shared contexts</a:t>
                      </a:r>
                    </a:p>
                    <a:p>
                      <a:pPr marL="0" marR="0" lvl="0" indent="0" algn="l" defTabSz="914400" rtl="0" eaLnBrk="1" fontAlgn="base" latinLnBrk="0" hangingPunct="1">
                        <a:lnSpc>
                          <a:spcPct val="100000"/>
                        </a:lnSpc>
                        <a:spcBef>
                          <a:spcPct val="10000"/>
                        </a:spcBef>
                        <a:spcAft>
                          <a:spcPct val="0"/>
                        </a:spcAft>
                        <a:buClr>
                          <a:schemeClr val="bg1"/>
                        </a:buClr>
                        <a:buSzTx/>
                        <a:buFontTx/>
                        <a:buNone/>
                        <a:tabLst/>
                      </a:pPr>
                      <a:r>
                        <a:rPr kumimoji="0" lang="en-GB" sz="1800" b="0" i="0" u="none" strike="noStrike" cap="none" normalizeH="0" baseline="0" dirty="0" smtClean="0">
                          <a:ln>
                            <a:noFill/>
                          </a:ln>
                          <a:solidFill>
                            <a:schemeClr val="tx1"/>
                          </a:solidFill>
                          <a:effectLst/>
                          <a:latin typeface="Arial" charset="0"/>
                        </a:rPr>
                        <a:t>Written Paper</a:t>
                      </a:r>
                    </a:p>
                  </a:txBody>
                  <a:tcPr marL="91420" marR="91420" marT="45711" marB="4571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10000"/>
                        </a:spcBef>
                        <a:spcAft>
                          <a:spcPct val="0"/>
                        </a:spcAft>
                        <a:buClr>
                          <a:schemeClr val="bg1"/>
                        </a:buClr>
                        <a:buSzTx/>
                        <a:buFontTx/>
                        <a:buNone/>
                        <a:tabLst/>
                      </a:pPr>
                      <a:r>
                        <a:rPr kumimoji="0" lang="en-GB" sz="1800" b="0" i="0" u="none" strike="noStrike" cap="none" normalizeH="0" baseline="0" dirty="0" smtClean="0">
                          <a:ln>
                            <a:noFill/>
                          </a:ln>
                          <a:solidFill>
                            <a:schemeClr val="tx1"/>
                          </a:solidFill>
                          <a:effectLst/>
                          <a:latin typeface="Arial" charset="0"/>
                        </a:rPr>
                        <a:t>40%</a:t>
                      </a:r>
                    </a:p>
                  </a:txBody>
                  <a:tcPr marL="91420" marR="91420" marT="45711" marB="4571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ase" latinLnBrk="0" hangingPunct="1">
                        <a:lnSpc>
                          <a:spcPct val="100000"/>
                        </a:lnSpc>
                        <a:spcBef>
                          <a:spcPct val="10000"/>
                        </a:spcBef>
                        <a:spcAft>
                          <a:spcPts val="600"/>
                        </a:spcAft>
                        <a:buClr>
                          <a:schemeClr val="tx1"/>
                        </a:buClr>
                        <a:buSzTx/>
                        <a:buFont typeface="Arial" charset="0"/>
                        <a:buChar char="•"/>
                        <a:tabLst/>
                      </a:pPr>
                      <a:r>
                        <a:rPr kumimoji="0" lang="en-GB" sz="1800" b="0" i="0" u="none" strike="noStrike" cap="none" normalizeH="0" baseline="0" dirty="0" smtClean="0">
                          <a:ln>
                            <a:noFill/>
                          </a:ln>
                          <a:solidFill>
                            <a:schemeClr val="tx1"/>
                          </a:solidFill>
                          <a:effectLst/>
                          <a:latin typeface="Arial" charset="0"/>
                          <a:cs typeface="Arial" charset="0"/>
                        </a:rPr>
                        <a:t>3 tasks </a:t>
                      </a:r>
                    </a:p>
                    <a:p>
                      <a:pPr marL="176213" marR="0" lvl="0" indent="-176213" algn="l" defTabSz="914400" rtl="0" eaLnBrk="1" fontAlgn="base" latinLnBrk="0" hangingPunct="1">
                        <a:lnSpc>
                          <a:spcPct val="100000"/>
                        </a:lnSpc>
                        <a:spcBef>
                          <a:spcPct val="10000"/>
                        </a:spcBef>
                        <a:spcAft>
                          <a:spcPts val="600"/>
                        </a:spcAft>
                        <a:buClr>
                          <a:schemeClr val="tx1"/>
                        </a:buClr>
                        <a:buSzTx/>
                        <a:buFont typeface="Arial" charset="0"/>
                        <a:buChar char="•"/>
                        <a:tabLst/>
                      </a:pPr>
                      <a:r>
                        <a:rPr kumimoji="0" lang="en-GB" sz="1800" b="0" i="0" u="none" strike="noStrike" cap="none" normalizeH="0" baseline="0" dirty="0" smtClean="0">
                          <a:ln>
                            <a:noFill/>
                          </a:ln>
                          <a:solidFill>
                            <a:schemeClr val="tx1"/>
                          </a:solidFill>
                          <a:effectLst/>
                          <a:latin typeface="Arial" charset="0"/>
                          <a:cs typeface="Arial" charset="0"/>
                        </a:rPr>
                        <a:t>75 marks – 25 marks per task</a:t>
                      </a:r>
                    </a:p>
                    <a:p>
                      <a:pPr marL="176213" marR="0" lvl="0" indent="-176213" algn="l" defTabSz="914400" rtl="0" eaLnBrk="1" fontAlgn="base" latinLnBrk="0" hangingPunct="1">
                        <a:lnSpc>
                          <a:spcPct val="100000"/>
                        </a:lnSpc>
                        <a:spcBef>
                          <a:spcPct val="10000"/>
                        </a:spcBef>
                        <a:spcAft>
                          <a:spcPts val="600"/>
                        </a:spcAft>
                        <a:buClr>
                          <a:schemeClr val="tx1"/>
                        </a:buClr>
                        <a:buSzTx/>
                        <a:buFont typeface="Arial" charset="0"/>
                        <a:buChar char="•"/>
                        <a:tabLst/>
                      </a:pPr>
                      <a:r>
                        <a:rPr kumimoji="0" lang="en-GB" sz="1800" b="0" i="0" u="none" strike="noStrike" cap="none" normalizeH="0" baseline="0" dirty="0" smtClean="0">
                          <a:ln>
                            <a:noFill/>
                          </a:ln>
                          <a:solidFill>
                            <a:schemeClr val="tx1"/>
                          </a:solidFill>
                          <a:effectLst/>
                          <a:latin typeface="Arial" charset="0"/>
                          <a:cs typeface="Arial" charset="0"/>
                        </a:rPr>
                        <a:t>2 hours and 30 minutes</a:t>
                      </a:r>
                    </a:p>
                    <a:p>
                      <a:pPr marL="176213" marR="0" lvl="0" indent="-176213" algn="l" defTabSz="914400" rtl="0" eaLnBrk="1" fontAlgn="base" latinLnBrk="0" hangingPunct="1">
                        <a:lnSpc>
                          <a:spcPct val="100000"/>
                        </a:lnSpc>
                        <a:spcBef>
                          <a:spcPct val="10000"/>
                        </a:spcBef>
                        <a:spcAft>
                          <a:spcPts val="600"/>
                        </a:spcAft>
                        <a:buClr>
                          <a:schemeClr val="tx1"/>
                        </a:buClr>
                        <a:buSzTx/>
                        <a:buFont typeface="Arial" charset="0"/>
                        <a:buChar char="•"/>
                        <a:tabLst/>
                      </a:pPr>
                      <a:r>
                        <a:rPr kumimoji="0" lang="en-GB" sz="1800" b="0" i="0" u="none" strike="noStrike" cap="none" normalizeH="0" baseline="0" dirty="0" smtClean="0">
                          <a:ln>
                            <a:noFill/>
                          </a:ln>
                          <a:solidFill>
                            <a:schemeClr val="tx1"/>
                          </a:solidFill>
                          <a:effectLst/>
                          <a:latin typeface="Arial" charset="0"/>
                          <a:cs typeface="Arial" charset="0"/>
                        </a:rPr>
                        <a:t>open book</a:t>
                      </a:r>
                    </a:p>
                  </a:txBody>
                  <a:tcPr marL="91420" marR="91420" marT="45711" marB="4571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1434845">
                <a:tc>
                  <a:txBody>
                    <a:bodyPr/>
                    <a:lstStyle/>
                    <a:p>
                      <a:pPr marL="0" marR="0" lvl="0" indent="0" algn="l" defTabSz="914400" rtl="0" eaLnBrk="1" fontAlgn="base" latinLnBrk="0" hangingPunct="1">
                        <a:lnSpc>
                          <a:spcPct val="100000"/>
                        </a:lnSpc>
                        <a:spcBef>
                          <a:spcPct val="10000"/>
                        </a:spcBef>
                        <a:spcAft>
                          <a:spcPct val="0"/>
                        </a:spcAft>
                        <a:buClr>
                          <a:schemeClr val="bg1"/>
                        </a:buClr>
                        <a:buSzTx/>
                        <a:buFontTx/>
                        <a:buNone/>
                        <a:tabLst/>
                      </a:pPr>
                      <a:r>
                        <a:rPr kumimoji="0" lang="en-GB" sz="1800" b="0" i="0" u="none" strike="noStrike" cap="none" normalizeH="0" baseline="0" dirty="0" smtClean="0">
                          <a:ln>
                            <a:noFill/>
                          </a:ln>
                          <a:solidFill>
                            <a:schemeClr val="tx1"/>
                          </a:solidFill>
                          <a:effectLst/>
                          <a:latin typeface="Arial" charset="0"/>
                        </a:rPr>
                        <a:t>Component 3:</a:t>
                      </a:r>
                    </a:p>
                    <a:p>
                      <a:pPr marL="0" marR="0" lvl="0" indent="0" algn="l" defTabSz="914400" rtl="0" eaLnBrk="1" fontAlgn="base" latinLnBrk="0" hangingPunct="1">
                        <a:lnSpc>
                          <a:spcPct val="100000"/>
                        </a:lnSpc>
                        <a:spcBef>
                          <a:spcPct val="10000"/>
                        </a:spcBef>
                        <a:spcAft>
                          <a:spcPts val="600"/>
                        </a:spcAft>
                        <a:buClr>
                          <a:schemeClr val="bg1"/>
                        </a:buClr>
                        <a:buSzTx/>
                        <a:buFontTx/>
                        <a:buNone/>
                        <a:tabLst/>
                      </a:pPr>
                      <a:r>
                        <a:rPr kumimoji="0" lang="en-GB" sz="1800" b="0" i="0" u="none" strike="noStrike" cap="none" normalizeH="0" baseline="0" dirty="0" smtClean="0">
                          <a:ln>
                            <a:noFill/>
                          </a:ln>
                          <a:solidFill>
                            <a:schemeClr val="tx1"/>
                          </a:solidFill>
                          <a:effectLst/>
                          <a:latin typeface="Arial" charset="0"/>
                        </a:rPr>
                        <a:t>Independent critical study: texts across time</a:t>
                      </a:r>
                    </a:p>
                    <a:p>
                      <a:pPr marL="0" marR="0" lvl="0" indent="0" algn="l" defTabSz="914400" rtl="0" eaLnBrk="1" fontAlgn="base" latinLnBrk="0" hangingPunct="1">
                        <a:lnSpc>
                          <a:spcPct val="100000"/>
                        </a:lnSpc>
                        <a:spcBef>
                          <a:spcPct val="10000"/>
                        </a:spcBef>
                        <a:spcAft>
                          <a:spcPct val="0"/>
                        </a:spcAft>
                        <a:buClr>
                          <a:schemeClr val="bg1"/>
                        </a:buClr>
                        <a:buSzTx/>
                        <a:buFontTx/>
                        <a:buNone/>
                        <a:tabLst/>
                      </a:pPr>
                      <a:r>
                        <a:rPr kumimoji="0" lang="en-GB" sz="1800" b="0" i="0" u="none" strike="noStrike" cap="none" normalizeH="0" baseline="0" dirty="0" smtClean="0">
                          <a:ln>
                            <a:noFill/>
                          </a:ln>
                          <a:solidFill>
                            <a:schemeClr val="tx1"/>
                          </a:solidFill>
                          <a:effectLst/>
                          <a:latin typeface="Arial" charset="0"/>
                        </a:rPr>
                        <a:t>NEA</a:t>
                      </a:r>
                    </a:p>
                  </a:txBody>
                  <a:tcPr marL="91420" marR="91420" marT="45711" marB="4571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10000"/>
                        </a:spcBef>
                        <a:spcAft>
                          <a:spcPct val="0"/>
                        </a:spcAft>
                        <a:buClr>
                          <a:schemeClr val="bg1"/>
                        </a:buClr>
                        <a:buSzTx/>
                        <a:buFontTx/>
                        <a:buNone/>
                        <a:tabLst/>
                      </a:pPr>
                      <a:r>
                        <a:rPr kumimoji="0" lang="en-GB" sz="1800" b="0" i="0" u="none" strike="noStrike" cap="none" normalizeH="0" baseline="0" dirty="0" smtClean="0">
                          <a:ln>
                            <a:noFill/>
                          </a:ln>
                          <a:solidFill>
                            <a:schemeClr val="tx1"/>
                          </a:solidFill>
                          <a:effectLst/>
                          <a:latin typeface="Arial" charset="0"/>
                        </a:rPr>
                        <a:t>20%</a:t>
                      </a:r>
                    </a:p>
                  </a:txBody>
                  <a:tcPr marL="91420" marR="91420" marT="45711" marB="4571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176213" marR="0" lvl="0" indent="-176213" algn="l" defTabSz="914400" rtl="0" eaLnBrk="1" fontAlgn="base" latinLnBrk="0" hangingPunct="1">
                        <a:lnSpc>
                          <a:spcPct val="100000"/>
                        </a:lnSpc>
                        <a:spcBef>
                          <a:spcPct val="10000"/>
                        </a:spcBef>
                        <a:spcAft>
                          <a:spcPts val="600"/>
                        </a:spcAft>
                        <a:buClr>
                          <a:schemeClr val="tx1"/>
                        </a:buClr>
                        <a:buSzTx/>
                        <a:buFont typeface="Arial" charset="0"/>
                        <a:buChar char="•"/>
                        <a:tabLst/>
                      </a:pPr>
                      <a:r>
                        <a:rPr kumimoji="0" lang="en-GB" sz="1800" b="0" i="0" u="none" strike="noStrike" cap="none" normalizeH="0" baseline="0" dirty="0" smtClean="0">
                          <a:ln>
                            <a:noFill/>
                          </a:ln>
                          <a:solidFill>
                            <a:schemeClr val="tx1"/>
                          </a:solidFill>
                          <a:effectLst/>
                          <a:latin typeface="Arial" charset="0"/>
                          <a:cs typeface="Arial" charset="0"/>
                        </a:rPr>
                        <a:t>One task </a:t>
                      </a:r>
                    </a:p>
                    <a:p>
                      <a:pPr marL="176213" marR="0" lvl="0" indent="-176213" algn="l" defTabSz="914400" rtl="0" eaLnBrk="1" fontAlgn="base" latinLnBrk="0" hangingPunct="1">
                        <a:lnSpc>
                          <a:spcPct val="100000"/>
                        </a:lnSpc>
                        <a:spcBef>
                          <a:spcPct val="10000"/>
                        </a:spcBef>
                        <a:spcAft>
                          <a:spcPts val="600"/>
                        </a:spcAft>
                        <a:buClr>
                          <a:schemeClr val="tx1"/>
                        </a:buClr>
                        <a:buSzTx/>
                        <a:buFont typeface="Arial" charset="0"/>
                        <a:buChar char="•"/>
                        <a:tabLst/>
                      </a:pPr>
                      <a:r>
                        <a:rPr kumimoji="0" lang="en-GB" sz="1800" b="0" i="0" u="none" strike="noStrike" cap="none" normalizeH="0" baseline="0" dirty="0" smtClean="0">
                          <a:ln>
                            <a:noFill/>
                          </a:ln>
                          <a:solidFill>
                            <a:schemeClr val="tx1"/>
                          </a:solidFill>
                          <a:effectLst/>
                          <a:latin typeface="Arial" charset="0"/>
                          <a:cs typeface="Arial" charset="0"/>
                        </a:rPr>
                        <a:t>50 marks</a:t>
                      </a:r>
                    </a:p>
                    <a:p>
                      <a:pPr marL="176213" marR="0" lvl="0" indent="-176213" algn="l" defTabSz="914400" rtl="0" eaLnBrk="1" fontAlgn="base" latinLnBrk="0" hangingPunct="1">
                        <a:lnSpc>
                          <a:spcPct val="100000"/>
                        </a:lnSpc>
                        <a:spcBef>
                          <a:spcPct val="10000"/>
                        </a:spcBef>
                        <a:spcAft>
                          <a:spcPts val="600"/>
                        </a:spcAft>
                        <a:buClr>
                          <a:schemeClr val="tx1"/>
                        </a:buClr>
                        <a:buSzTx/>
                        <a:buFont typeface="Arial" charset="0"/>
                        <a:buChar char="•"/>
                        <a:tabLst/>
                      </a:pPr>
                      <a:r>
                        <a:rPr kumimoji="0" lang="en-GB" sz="1800" b="0" i="0" u="none" strike="noStrike" cap="none" normalizeH="0" baseline="0" dirty="0" smtClean="0">
                          <a:ln>
                            <a:noFill/>
                          </a:ln>
                          <a:solidFill>
                            <a:schemeClr val="tx1"/>
                          </a:solidFill>
                          <a:effectLst/>
                          <a:latin typeface="Arial" charset="0"/>
                          <a:cs typeface="Arial" charset="0"/>
                        </a:rPr>
                        <a:t>word count: 2500</a:t>
                      </a:r>
                    </a:p>
                    <a:p>
                      <a:pPr marL="176213" marR="0" lvl="0" indent="-176213" algn="l" defTabSz="914400" rtl="0" eaLnBrk="1" fontAlgn="base" latinLnBrk="0" hangingPunct="1">
                        <a:lnSpc>
                          <a:spcPct val="100000"/>
                        </a:lnSpc>
                        <a:spcBef>
                          <a:spcPct val="10000"/>
                        </a:spcBef>
                        <a:spcAft>
                          <a:spcPts val="600"/>
                        </a:spcAft>
                        <a:buClr>
                          <a:schemeClr val="tx1"/>
                        </a:buClr>
                        <a:buSzTx/>
                        <a:buFont typeface="Arial" charset="0"/>
                        <a:buChar char="•"/>
                        <a:tabLst/>
                      </a:pPr>
                      <a:r>
                        <a:rPr kumimoji="0" lang="en-GB" sz="1800" b="0" i="0" u="none" strike="noStrike" cap="none" normalizeH="0" baseline="0" dirty="0" smtClean="0">
                          <a:ln>
                            <a:noFill/>
                          </a:ln>
                          <a:solidFill>
                            <a:schemeClr val="tx1"/>
                          </a:solidFill>
                          <a:effectLst/>
                          <a:latin typeface="Arial" charset="0"/>
                          <a:cs typeface="Arial" charset="0"/>
                        </a:rPr>
                        <a:t>moderated by AQA</a:t>
                      </a:r>
                    </a:p>
                  </a:txBody>
                  <a:tcPr marL="91420" marR="91420" marT="45711" marB="4571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bl>
          </a:graphicData>
        </a:graphic>
      </p:graphicFrame>
      <p:sp>
        <p:nvSpPr>
          <p:cNvPr id="7" name="Date Placeholder 7"/>
          <p:cNvSpPr txBox="1">
            <a:spLocks/>
          </p:cNvSpPr>
          <p:nvPr/>
        </p:nvSpPr>
        <p:spPr>
          <a:xfrm>
            <a:off x="448574" y="6413739"/>
            <a:ext cx="1422400" cy="34787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800" dirty="0" smtClean="0"/>
              <a:t>Slide 9</a:t>
            </a:r>
            <a:endParaRPr lang="en-US" sz="800" dirty="0"/>
          </a:p>
        </p:txBody>
      </p:sp>
    </p:spTree>
    <p:custDataLst>
      <p:tags r:id="rId1"/>
    </p:custDataLst>
    <p:extLst>
      <p:ext uri="{BB962C8B-B14F-4D97-AF65-F5344CB8AC3E}">
        <p14:creationId xmlns:p14="http://schemas.microsoft.com/office/powerpoint/2010/main" val="86592670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GUID" val="002559a0-822c-4b4f-a6ba-f1a5221561e4"/>
</p:tagLst>
</file>

<file path=ppt/tags/tag2.xml><?xml version="1.0" encoding="utf-8"?>
<p:tagLst xmlns:a="http://schemas.openxmlformats.org/drawingml/2006/main" xmlns:r="http://schemas.openxmlformats.org/officeDocument/2006/relationships" xmlns:p="http://schemas.openxmlformats.org/presentationml/2006/main">
  <p:tag name="ARTICULATE_SLIDE_GUID" val="002559a0-822c-4b4f-a6ba-f1a5221561e4"/>
</p:tagLst>
</file>

<file path=ppt/tags/tag3.xml><?xml version="1.0" encoding="utf-8"?>
<p:tagLst xmlns:a="http://schemas.openxmlformats.org/drawingml/2006/main" xmlns:r="http://schemas.openxmlformats.org/officeDocument/2006/relationships" xmlns:p="http://schemas.openxmlformats.org/presentationml/2006/main">
  <p:tag name="ARTICULATE_SLIDE_GUID" val="bba5d65d-bea3-4df6-8407-1e1b228e55b1"/>
</p:tagLst>
</file>

<file path=ppt/tags/tag4.xml><?xml version="1.0" encoding="utf-8"?>
<p:tagLst xmlns:a="http://schemas.openxmlformats.org/drawingml/2006/main" xmlns:r="http://schemas.openxmlformats.org/officeDocument/2006/relationships" xmlns:p="http://schemas.openxmlformats.org/presentationml/2006/main">
  <p:tag name="ARTICULATE_SLIDE_GUID" val="bba5d65d-bea3-4df6-8407-1e1b228e55b1"/>
</p:tagLst>
</file>

<file path=ppt/tags/tag5.xml><?xml version="1.0" encoding="utf-8"?>
<p:tagLst xmlns:a="http://schemas.openxmlformats.org/drawingml/2006/main" xmlns:r="http://schemas.openxmlformats.org/officeDocument/2006/relationships" xmlns:p="http://schemas.openxmlformats.org/presentationml/2006/main">
  <p:tag name="ARTICULATE_SLIDE_GUID" val="55c1fce5-bb2c-4375-be5b-f09761becbc0"/>
</p:tagLst>
</file>

<file path=ppt/tags/tag6.xml><?xml version="1.0" encoding="utf-8"?>
<p:tagLst xmlns:a="http://schemas.openxmlformats.org/drawingml/2006/main" xmlns:r="http://schemas.openxmlformats.org/officeDocument/2006/relationships" xmlns:p="http://schemas.openxmlformats.org/presentationml/2006/main">
  <p:tag name="ARTICULATE_SLIDE_GUID" val="fd7fa2ef-e9ea-414d-b0f6-2ce6df2f8e53"/>
</p:tagLst>
</file>

<file path=ppt/theme/theme1.xml><?xml version="1.0" encoding="utf-8"?>
<a:theme xmlns:a="http://schemas.openxmlformats.org/drawingml/2006/main" name="AQA Presentation">
  <a:themeElements>
    <a:clrScheme name="AQA PowerPoint1">
      <a:dk1>
        <a:srgbClr val="4B4B4B"/>
      </a:dk1>
      <a:lt1>
        <a:srgbClr val="FFFFFF"/>
      </a:lt1>
      <a:dk2>
        <a:srgbClr val="412878"/>
      </a:dk2>
      <a:lt2>
        <a:srgbClr val="FFFFFE"/>
      </a:lt2>
      <a:accent1>
        <a:srgbClr val="C8194B"/>
      </a:accent1>
      <a:accent2>
        <a:srgbClr val="3273AF"/>
      </a:accent2>
      <a:accent3>
        <a:srgbClr val="C84B32"/>
      </a:accent3>
      <a:accent4>
        <a:srgbClr val="418C87"/>
      </a:accent4>
      <a:accent5>
        <a:srgbClr val="AF64A0"/>
      </a:accent5>
      <a:accent6>
        <a:srgbClr val="4B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pptC7D9.tmp</Template>
  <TotalTime>4296</TotalTime>
  <Words>4759</Words>
  <Application>Microsoft Office PowerPoint</Application>
  <PresentationFormat>On-screen Show (4:3)</PresentationFormat>
  <Paragraphs>824</Paragraphs>
  <Slides>62</Slides>
  <Notes>37</Notes>
  <HiddenSlides>0</HiddenSlides>
  <MMClips>0</MMClips>
  <ScaleCrop>false</ScaleCrop>
  <HeadingPairs>
    <vt:vector size="4" baseType="variant">
      <vt:variant>
        <vt:lpstr>Theme</vt:lpstr>
      </vt:variant>
      <vt:variant>
        <vt:i4>1</vt:i4>
      </vt:variant>
      <vt:variant>
        <vt:lpstr>Slide Titles</vt:lpstr>
      </vt:variant>
      <vt:variant>
        <vt:i4>62</vt:i4>
      </vt:variant>
    </vt:vector>
  </HeadingPairs>
  <TitlesOfParts>
    <vt:vector size="63" baseType="lpstr">
      <vt:lpstr>AQA Presentation</vt:lpstr>
      <vt:lpstr>AS/A-level English Literature A Preparing to teach</vt:lpstr>
      <vt:lpstr>Introductions: what contexts are we working in today?</vt:lpstr>
      <vt:lpstr>Contents</vt:lpstr>
      <vt:lpstr>Objectives </vt:lpstr>
      <vt:lpstr>Underlying design principles</vt:lpstr>
      <vt:lpstr>A broadly historicist approach means:</vt:lpstr>
      <vt:lpstr>Assessment objectives </vt:lpstr>
      <vt:lpstr>Holistic assessment</vt:lpstr>
      <vt:lpstr>A-level: specification at a glance </vt:lpstr>
      <vt:lpstr>The significance of closed book: teaching implications</vt:lpstr>
      <vt:lpstr>The significance of closed book: teaching implications</vt:lpstr>
      <vt:lpstr>The significance of open book: teaching implications</vt:lpstr>
      <vt:lpstr>The significance of open book: teaching implications</vt:lpstr>
      <vt:lpstr>AS: specification at a glance </vt:lpstr>
      <vt:lpstr>Love through the ages</vt:lpstr>
      <vt:lpstr>Content and skills for A-level Paper 1 and AS </vt:lpstr>
      <vt:lpstr>Text choices for A-level Paper 1 and AS Paper 1 and 2</vt:lpstr>
      <vt:lpstr>A-level: structure of Paper 1</vt:lpstr>
      <vt:lpstr>Example question: Section A </vt:lpstr>
      <vt:lpstr>Example question: Section A </vt:lpstr>
      <vt:lpstr>Example question: Section B </vt:lpstr>
      <vt:lpstr>Example question: Section B </vt:lpstr>
      <vt:lpstr>Example question: Section C</vt:lpstr>
      <vt:lpstr>AS structure of Paper 1: Shakespeare and poetry</vt:lpstr>
      <vt:lpstr>Example question for AS: Paper 1 Section A:    </vt:lpstr>
      <vt:lpstr>Example question for AS: Paper 1 Section A:    </vt:lpstr>
      <vt:lpstr>Example question for AS Paper 1 Section B </vt:lpstr>
      <vt:lpstr>AS: structure of Paper 2 – prose</vt:lpstr>
      <vt:lpstr>Example question: Paper 2 Section A</vt:lpstr>
      <vt:lpstr>Example question: Section B</vt:lpstr>
      <vt:lpstr>Example question: Section B</vt:lpstr>
      <vt:lpstr>Task 2   </vt:lpstr>
      <vt:lpstr>Task 3   </vt:lpstr>
      <vt:lpstr>Co-teaching opportunities: key points</vt:lpstr>
      <vt:lpstr>Co-teaching Literature A: covering the requirements </vt:lpstr>
      <vt:lpstr>Co-teaching Literature A: choosing the prose texts </vt:lpstr>
      <vt:lpstr>PowerPoint Presentation</vt:lpstr>
      <vt:lpstr> Task 4</vt:lpstr>
      <vt:lpstr>Ideas for engagement </vt:lpstr>
      <vt:lpstr>Texts in shared contexts: WW1 and its aftermath OR Modern times: literature from 1945 to the present day </vt:lpstr>
      <vt:lpstr>Content and skills for A-level Paper 2 </vt:lpstr>
      <vt:lpstr>A-level: text choices for WW1 and its aftermath</vt:lpstr>
      <vt:lpstr>A-level: text choices for Modern times</vt:lpstr>
      <vt:lpstr>A-level: structure of Paper 2</vt:lpstr>
      <vt:lpstr>Significance</vt:lpstr>
      <vt:lpstr>Example question: Section A</vt:lpstr>
      <vt:lpstr>Example question: Section A</vt:lpstr>
      <vt:lpstr>Example question: Paper 2 Section B</vt:lpstr>
      <vt:lpstr>Task 5 </vt:lpstr>
      <vt:lpstr>Example question: Paper 2 Section B</vt:lpstr>
      <vt:lpstr>Task 6</vt:lpstr>
      <vt:lpstr>Task 7</vt:lpstr>
      <vt:lpstr>Independent critical study: texts across time</vt:lpstr>
      <vt:lpstr>A-level: NEA criteria</vt:lpstr>
      <vt:lpstr>Typical NEA task</vt:lpstr>
      <vt:lpstr>Task 9</vt:lpstr>
      <vt:lpstr>A-level and AS Literature resources</vt:lpstr>
      <vt:lpstr>AQA ongoing support and resources</vt:lpstr>
      <vt:lpstr>Other resources</vt:lpstr>
      <vt:lpstr>AQA approved textbooks</vt:lpstr>
      <vt:lpstr>Contact points for more information and guidance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2017-09-19T10:07:50Z</cp:lastPrinted>
  <dcterms:created xsi:type="dcterms:W3CDTF">2013-02-14T11:30:02Z</dcterms:created>
  <dcterms:modified xsi:type="dcterms:W3CDTF">2017-10-03T14:20:39Z</dcterms:modified>
</cp:coreProperties>
</file>