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8.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9.xml" ContentType="application/vnd.openxmlformats-officedocument.presentationml.tags+xml"/>
  <Override PartName="/ppt/notesSlides/notesSlide47.xml" ContentType="application/vnd.openxmlformats-officedocument.presentationml.notesSlide+xml"/>
  <Override PartName="/ppt/tags/tag20.xml" ContentType="application/vnd.openxmlformats-officedocument.presentationml.tags+xml"/>
  <Override PartName="/ppt/notesSlides/notesSlide48.xml" ContentType="application/vnd.openxmlformats-officedocument.presentationml.notesSlide+xml"/>
  <Override PartName="/ppt/tags/tag21.xml" ContentType="application/vnd.openxmlformats-officedocument.presentationml.tags+xml"/>
  <Override PartName="/ppt/notesSlides/notesSlide49.xml" ContentType="application/vnd.openxmlformats-officedocument.presentationml.notesSlide+xml"/>
  <Override PartName="/ppt/tags/tag22.xml" ContentType="application/vnd.openxmlformats-officedocument.presentationml.tags+xml"/>
  <Override PartName="/ppt/notesSlides/notesSlide50.xml" ContentType="application/vnd.openxmlformats-officedocument.presentationml.notesSlide+xml"/>
  <Override PartName="/ppt/tags/tag23.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55"/>
  </p:notesMasterIdLst>
  <p:handoutMasterIdLst>
    <p:handoutMasterId r:id="rId56"/>
  </p:handoutMasterIdLst>
  <p:sldIdLst>
    <p:sldId id="263" r:id="rId2"/>
    <p:sldId id="486" r:id="rId3"/>
    <p:sldId id="382" r:id="rId4"/>
    <p:sldId id="487" r:id="rId5"/>
    <p:sldId id="386" r:id="rId6"/>
    <p:sldId id="388" r:id="rId7"/>
    <p:sldId id="389" r:id="rId8"/>
    <p:sldId id="390" r:id="rId9"/>
    <p:sldId id="391" r:id="rId10"/>
    <p:sldId id="392" r:id="rId11"/>
    <p:sldId id="393" r:id="rId12"/>
    <p:sldId id="446" r:id="rId13"/>
    <p:sldId id="394" r:id="rId14"/>
    <p:sldId id="485" r:id="rId15"/>
    <p:sldId id="495" r:id="rId16"/>
    <p:sldId id="398" r:id="rId17"/>
    <p:sldId id="399" r:id="rId18"/>
    <p:sldId id="400" r:id="rId19"/>
    <p:sldId id="404" r:id="rId20"/>
    <p:sldId id="405" r:id="rId21"/>
    <p:sldId id="473" r:id="rId22"/>
    <p:sldId id="474" r:id="rId23"/>
    <p:sldId id="475" r:id="rId24"/>
    <p:sldId id="476" r:id="rId25"/>
    <p:sldId id="488" r:id="rId26"/>
    <p:sldId id="459" r:id="rId27"/>
    <p:sldId id="453" r:id="rId28"/>
    <p:sldId id="481" r:id="rId29"/>
    <p:sldId id="454" r:id="rId30"/>
    <p:sldId id="409" r:id="rId31"/>
    <p:sldId id="496" r:id="rId32"/>
    <p:sldId id="418" r:id="rId33"/>
    <p:sldId id="484" r:id="rId34"/>
    <p:sldId id="472" r:id="rId35"/>
    <p:sldId id="420" r:id="rId36"/>
    <p:sldId id="421" r:id="rId37"/>
    <p:sldId id="477" r:id="rId38"/>
    <p:sldId id="478" r:id="rId39"/>
    <p:sldId id="490" r:id="rId40"/>
    <p:sldId id="479" r:id="rId41"/>
    <p:sldId id="480" r:id="rId42"/>
    <p:sldId id="489" r:id="rId43"/>
    <p:sldId id="429" r:id="rId44"/>
    <p:sldId id="468" r:id="rId45"/>
    <p:sldId id="469" r:id="rId46"/>
    <p:sldId id="482" r:id="rId47"/>
    <p:sldId id="438" r:id="rId48"/>
    <p:sldId id="494" r:id="rId49"/>
    <p:sldId id="492" r:id="rId50"/>
    <p:sldId id="491" r:id="rId51"/>
    <p:sldId id="493" r:id="rId52"/>
    <p:sldId id="377" r:id="rId53"/>
    <p:sldId id="306" r:id="rId54"/>
  </p:sldIdLst>
  <p:sldSz cx="9144000" cy="6858000" type="screen4x3"/>
  <p:notesSz cx="6794500" cy="9906000"/>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y, Elizabeth" initials="H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878"/>
    <a:srgbClr val="C84B32"/>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0064" autoAdjust="0"/>
    <p:restoredTop sz="87744" autoAdjust="0"/>
  </p:normalViewPr>
  <p:slideViewPr>
    <p:cSldViewPr snapToGrid="0" snapToObjects="1" showGuides="1">
      <p:cViewPr>
        <p:scale>
          <a:sx n="100" d="100"/>
          <a:sy n="100" d="100"/>
        </p:scale>
        <p:origin x="-72" y="-72"/>
      </p:cViewPr>
      <p:guideLst>
        <p:guide orient="horz" pos="2160"/>
        <p:guide pos="28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ADA457E0-B7E6-E24E-BA12-0ABEC3185120}" type="datetimeFigureOut">
              <a:rPr lang="en-US" smtClean="0"/>
              <a:pPr/>
              <a:t>7/30/2015</a:t>
            </a:fld>
            <a:endParaRPr lang="en-US" dirty="0"/>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E188A59E-FE67-3043-A00A-EF9E0FCBDE40}" type="slidenum">
              <a:rPr lang="en-US" smtClean="0"/>
              <a:pPr/>
              <a:t>‹#›</a:t>
            </a:fld>
            <a:endParaRPr lang="en-US" dirty="0"/>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538A8347-8DF1-B348-8F41-6E1345D82D34}" type="datetimeFigureOut">
              <a:rPr lang="en-US" smtClean="0"/>
              <a:pPr/>
              <a:t>7/30/2015</a:t>
            </a:fld>
            <a:endParaRPr lang="en-US"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D3A5C70C-4F3D-A24C-BE6B-90E4410CB343}" type="slidenum">
              <a:rPr lang="en-US" smtClean="0"/>
              <a:pPr/>
              <a:t>‹#›</a:t>
            </a:fld>
            <a:endParaRPr lang="en-US" dirty="0"/>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What this means:</a:t>
            </a:r>
          </a:p>
          <a:p>
            <a:endParaRPr lang="en-GB" sz="1200" dirty="0" smtClean="0"/>
          </a:p>
          <a:p>
            <a:r>
              <a:rPr lang="en-GB" sz="1200" dirty="0" smtClean="0"/>
              <a:t>Comparison of content and form. From identification of main similarities and differences through to sustained, detailed, evaluative and interwoven responses. </a:t>
            </a:r>
          </a:p>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What this means:</a:t>
            </a:r>
          </a:p>
          <a:p>
            <a:endParaRPr lang="en-GB" sz="1200" dirty="0" smtClean="0"/>
          </a:p>
          <a:p>
            <a:r>
              <a:rPr lang="en-GB" sz="1200" dirty="0" smtClean="0"/>
              <a:t>Requirement for a personal judgement which is informed and evidenced through references to the text. Involves a degree of summation and detachment. </a:t>
            </a:r>
          </a:p>
          <a:p>
            <a:r>
              <a:rPr lang="en-GB" sz="1200" dirty="0" smtClean="0"/>
              <a:t>Taking an overview from a critical distance. </a:t>
            </a:r>
          </a:p>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Un-tiered examination –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Each paper provides students with a range of question types:</a:t>
            </a:r>
          </a:p>
          <a:p>
            <a:pPr lvl="0"/>
            <a:r>
              <a:rPr lang="en-GB" sz="1200" kern="1200" dirty="0" smtClean="0">
                <a:solidFill>
                  <a:schemeClr val="tx1"/>
                </a:solidFill>
                <a:effectLst/>
                <a:latin typeface="+mn-lt"/>
                <a:ea typeface="+mn-ea"/>
                <a:cs typeface="+mn-cs"/>
              </a:rPr>
              <a:t>familiar retrieval questions</a:t>
            </a:r>
          </a:p>
          <a:p>
            <a:pPr lvl="0"/>
            <a:r>
              <a:rPr lang="en-GB" sz="1200" kern="1200" dirty="0" smtClean="0">
                <a:solidFill>
                  <a:schemeClr val="tx1"/>
                </a:solidFill>
                <a:effectLst/>
                <a:latin typeface="+mn-lt"/>
                <a:ea typeface="+mn-ea"/>
                <a:cs typeface="+mn-cs"/>
              </a:rPr>
              <a:t>lists and single word/short-form responses</a:t>
            </a:r>
          </a:p>
          <a:p>
            <a:r>
              <a:rPr lang="en-GB" sz="1200" kern="1200" dirty="0" smtClean="0">
                <a:solidFill>
                  <a:schemeClr val="tx1"/>
                </a:solidFill>
                <a:effectLst/>
                <a:latin typeface="+mn-lt"/>
                <a:ea typeface="+mn-ea"/>
                <a:cs typeface="+mn-cs"/>
              </a:rPr>
              <a:t>questions set out in sequence so that initial answers provide ways into later, more extended, detailed, evaluative and personal responses.</a:t>
            </a: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100% terminal assessment to a minimum 3.5 hours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Two distinct papers each of equal length to ensure fair weighting of the papers and avoid one having a greater influence than the other:</a:t>
            </a:r>
          </a:p>
          <a:p>
            <a:pPr lvl="0"/>
            <a:r>
              <a:rPr lang="en-GB" sz="1200" kern="1200" dirty="0" smtClean="0">
                <a:solidFill>
                  <a:schemeClr val="tx1"/>
                </a:solidFill>
                <a:effectLst/>
                <a:latin typeface="+mn-lt"/>
                <a:ea typeface="+mn-ea"/>
                <a:cs typeface="+mn-cs"/>
              </a:rPr>
              <a:t>each of a similar demand to allow achievement equally on each paper – irrespective of the text types or time periods being assessed</a:t>
            </a:r>
          </a:p>
          <a:p>
            <a:pPr lvl="0"/>
            <a:r>
              <a:rPr lang="en-GB" sz="1200" kern="1200" dirty="0" smtClean="0">
                <a:solidFill>
                  <a:schemeClr val="tx1"/>
                </a:solidFill>
                <a:effectLst/>
                <a:latin typeface="+mn-lt"/>
                <a:ea typeface="+mn-ea"/>
                <a:cs typeface="+mn-cs"/>
              </a:rPr>
              <a:t>each with a balance of reading and writing tasks so that reading of a text acts as a bridge to support and inform writing – this is better than a single reading paper that asks students to read all three unseen texts and write without support or have to read additional stimulus in a discrete writing paper.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note: that the DfE Subject Content and Assessment Objectives require that:</a:t>
            </a:r>
            <a:r>
              <a:rPr lang="en-GB" sz="1200" i="1" kern="1200" dirty="0" smtClean="0">
                <a:solidFill>
                  <a:schemeClr val="tx1"/>
                </a:solidFill>
                <a:effectLst/>
                <a:latin typeface="+mn-lt"/>
                <a:ea typeface="+mn-ea"/>
                <a:cs typeface="+mn-cs"/>
              </a:rPr>
              <a:t> “texts…should support students in developing their own writing by providing effective models.” </a:t>
            </a:r>
            <a:r>
              <a:rPr lang="en-GB" sz="1200" kern="1200" dirty="0" smtClean="0">
                <a:solidFill>
                  <a:schemeClr val="tx1"/>
                </a:solidFill>
                <a:effectLst/>
                <a:latin typeface="+mn-lt"/>
                <a:ea typeface="+mn-ea"/>
                <a:cs typeface="+mn-cs"/>
              </a:rPr>
              <a:t>The</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NFER report recognises that our structure achieves this: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AQA specification for English Language is innovative, combining reading and writing in each of the two papers. This is effective as the reading texts serve a double purpose: as the basis for comprehension questions and as supporting text for the writing tasks.”</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pPr/>
              <a:t>14</a:t>
            </a:fld>
            <a:endParaRPr lang="en-US" dirty="0"/>
          </a:p>
        </p:txBody>
      </p:sp>
    </p:spTree>
    <p:extLst>
      <p:ext uri="{BB962C8B-B14F-4D97-AF65-F5344CB8AC3E}">
        <p14:creationId xmlns:p14="http://schemas.microsoft.com/office/powerpoint/2010/main" val="1067934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Un-tiered examination –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Each paper provides students with a range of question types:</a:t>
            </a:r>
          </a:p>
          <a:p>
            <a:pPr lvl="0"/>
            <a:r>
              <a:rPr lang="en-GB" sz="1200" kern="1200" dirty="0" smtClean="0">
                <a:solidFill>
                  <a:schemeClr val="tx1"/>
                </a:solidFill>
                <a:effectLst/>
                <a:latin typeface="+mn-lt"/>
                <a:ea typeface="+mn-ea"/>
                <a:cs typeface="+mn-cs"/>
              </a:rPr>
              <a:t>familiar retrieval questions</a:t>
            </a:r>
          </a:p>
          <a:p>
            <a:pPr lvl="0"/>
            <a:r>
              <a:rPr lang="en-GB" sz="1200" kern="1200" dirty="0" smtClean="0">
                <a:solidFill>
                  <a:schemeClr val="tx1"/>
                </a:solidFill>
                <a:effectLst/>
                <a:latin typeface="+mn-lt"/>
                <a:ea typeface="+mn-ea"/>
                <a:cs typeface="+mn-cs"/>
              </a:rPr>
              <a:t>lists and single word/short-form responses</a:t>
            </a:r>
          </a:p>
          <a:p>
            <a:r>
              <a:rPr lang="en-GB" sz="1200" kern="1200" dirty="0" smtClean="0">
                <a:solidFill>
                  <a:schemeClr val="tx1"/>
                </a:solidFill>
                <a:effectLst/>
                <a:latin typeface="+mn-lt"/>
                <a:ea typeface="+mn-ea"/>
                <a:cs typeface="+mn-cs"/>
              </a:rPr>
              <a:t>questions set out in sequence so that initial answers provide ways into later, more extended, detailed, evaluative and personal responses.</a:t>
            </a: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100% terminal assessment to a minimum 3.5 hours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Two distinct papers each of equal length to ensure fair weighting of the papers and avoid one having a greater influence than the other:</a:t>
            </a:r>
          </a:p>
          <a:p>
            <a:pPr lvl="0"/>
            <a:r>
              <a:rPr lang="en-GB" sz="1200" kern="1200" dirty="0" smtClean="0">
                <a:solidFill>
                  <a:schemeClr val="tx1"/>
                </a:solidFill>
                <a:effectLst/>
                <a:latin typeface="+mn-lt"/>
                <a:ea typeface="+mn-ea"/>
                <a:cs typeface="+mn-cs"/>
              </a:rPr>
              <a:t>each of a similar demand to allow achievement equally on each paper – irrespective of the text types or time periods being assessed</a:t>
            </a:r>
          </a:p>
          <a:p>
            <a:pPr lvl="0"/>
            <a:r>
              <a:rPr lang="en-GB" sz="1200" kern="1200" dirty="0" smtClean="0">
                <a:solidFill>
                  <a:schemeClr val="tx1"/>
                </a:solidFill>
                <a:effectLst/>
                <a:latin typeface="+mn-lt"/>
                <a:ea typeface="+mn-ea"/>
                <a:cs typeface="+mn-cs"/>
              </a:rPr>
              <a:t>each with a balance of reading and writing tasks so that reading of a text acts as a bridge to support and inform writing – this is better than a single reading paper that asks students to read all three unseen texts and write without support or have to read additional stimulus in a discrete writing paper.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note: that the DfE Subject Content and Assessment Objectives require that:</a:t>
            </a:r>
            <a:r>
              <a:rPr lang="en-GB" sz="1200" i="1" kern="1200" dirty="0" smtClean="0">
                <a:solidFill>
                  <a:schemeClr val="tx1"/>
                </a:solidFill>
                <a:effectLst/>
                <a:latin typeface="+mn-lt"/>
                <a:ea typeface="+mn-ea"/>
                <a:cs typeface="+mn-cs"/>
              </a:rPr>
              <a:t> “texts…should support students in developing their own writing by providing effective models.” </a:t>
            </a:r>
            <a:r>
              <a:rPr lang="en-GB" sz="1200" kern="1200" dirty="0" smtClean="0">
                <a:solidFill>
                  <a:schemeClr val="tx1"/>
                </a:solidFill>
                <a:effectLst/>
                <a:latin typeface="+mn-lt"/>
                <a:ea typeface="+mn-ea"/>
                <a:cs typeface="+mn-cs"/>
              </a:rPr>
              <a:t>The</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NFER report recognises that our structure achieves this: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AQA specification for English Language is innovative, combining reading and writing in each of the two papers. This is effective as the reading texts serve a double purpose: as the basis for comprehension questions and as supporting text for the writing tasks.”</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pPr/>
              <a:t>15</a:t>
            </a:fld>
            <a:endParaRPr lang="en-US" dirty="0"/>
          </a:p>
        </p:txBody>
      </p:sp>
    </p:spTree>
    <p:extLst>
      <p:ext uri="{BB962C8B-B14F-4D97-AF65-F5344CB8AC3E}">
        <p14:creationId xmlns:p14="http://schemas.microsoft.com/office/powerpoint/2010/main" val="1067934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Questions about individual assessment should be taken after later sections.</a:t>
            </a:r>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Title slide</a:t>
            </a:r>
            <a:r>
              <a:rPr lang="en-GB" baseline="0" dirty="0" smtClean="0"/>
              <a:t> which requires no content.</a:t>
            </a:r>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Following this slide, show the specimen question paper and mark scheme / marking criteria.</a:t>
            </a:r>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A single text that will have line numbers on the source material to aid reading strategies. Questions will be set in sequence and be specific to line numbers. Such a strategy effectively chunks the text up into more manageable sections. This then leads to the final two reading questions, one requiring a critical reflection of how the whole extract is structured, and the other requiring a personal, extended, critical response to the text.  This structure is important in an un-tiered assessment that must cover the full ability range. This ramped level of difficulty from start to end allows weaker students to engage with the text at a level they can cope with but which also provides the necessary stretch required to engage more able students.</a:t>
            </a:r>
          </a:p>
          <a:p>
            <a:r>
              <a:rPr lang="en-GB" sz="1200" kern="1200" dirty="0" smtClean="0">
                <a:solidFill>
                  <a:schemeClr val="tx1"/>
                </a:solidFill>
                <a:effectLst/>
                <a:latin typeface="+mn-lt"/>
                <a:ea typeface="+mn-ea"/>
                <a:cs typeface="+mn-cs"/>
              </a:rPr>
              <a:t>The reading source will be selected from a range of high quality literature, prose fiction texts. </a:t>
            </a:r>
            <a:endParaRPr lang="en-GB" dirty="0" smtClean="0">
              <a:effectLst/>
            </a:endParaRPr>
          </a:p>
          <a:p>
            <a:r>
              <a:rPr lang="en-GB" sz="1200" kern="1200" dirty="0" smtClean="0">
                <a:solidFill>
                  <a:schemeClr val="tx1"/>
                </a:solidFill>
                <a:effectLst/>
                <a:latin typeface="+mn-lt"/>
                <a:ea typeface="+mn-ea"/>
                <a:cs typeface="+mn-cs"/>
              </a:rPr>
              <a:t>The focus of the assessment will be how the writers use high quality prose fiction to capture the imagination of the reader and entice them into the world of the text through such narrative techniques as:</a:t>
            </a:r>
            <a:endParaRPr lang="en-GB" dirty="0" smtClean="0">
              <a:effectLst/>
            </a:endParaRPr>
          </a:p>
          <a:p>
            <a:pPr lvl="0"/>
            <a:r>
              <a:rPr lang="en-GB" sz="1200" kern="1200" dirty="0" smtClean="0">
                <a:solidFill>
                  <a:schemeClr val="tx1"/>
                </a:solidFill>
                <a:effectLst/>
                <a:latin typeface="+mn-lt"/>
                <a:ea typeface="+mn-ea"/>
                <a:cs typeface="+mn-cs"/>
              </a:rPr>
              <a:t>descriptions (place/setting/atmosphere/mood/tone/character/feeling)</a:t>
            </a:r>
          </a:p>
          <a:p>
            <a:pPr lvl="0"/>
            <a:r>
              <a:rPr lang="en-GB" sz="1200" kern="1200" dirty="0" smtClean="0">
                <a:solidFill>
                  <a:schemeClr val="tx1"/>
                </a:solidFill>
                <a:effectLst/>
                <a:latin typeface="+mn-lt"/>
                <a:ea typeface="+mn-ea"/>
                <a:cs typeface="+mn-cs"/>
              </a:rPr>
              <a:t>narrative perspectives and approaches (point of view/openings/endings/actions and dialogue/ developments /narrative sequences).</a:t>
            </a:r>
          </a:p>
          <a:p>
            <a:r>
              <a:rPr lang="en-GB" sz="1200" kern="1200" dirty="0" smtClean="0">
                <a:solidFill>
                  <a:schemeClr val="tx1"/>
                </a:solidFill>
                <a:effectLst/>
                <a:latin typeface="+mn-lt"/>
                <a:ea typeface="+mn-ea"/>
                <a:cs typeface="+mn-cs"/>
              </a:rPr>
              <a:t>The writing task will align with the focus of the reading assessment.</a:t>
            </a:r>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a lead in to the first paper, this question seeks to reassure students at the start of the examination with a low tariff, short response question. It requires students to list 4 points from the text, and refers them to numbered lines that will be at the start of the extract. This builds on the successful approach currently used on the unit 1 foundation paper, as question 1a. </a:t>
            </a:r>
          </a:p>
          <a:p>
            <a:endParaRPr lang="en-GB" dirty="0" smtClean="0"/>
          </a:p>
          <a:p>
            <a:r>
              <a:rPr lang="en-GB" dirty="0" smtClean="0"/>
              <a:t>The layout of the student answer booklet supports this response by setting out four lines (a,b,c,d) for students to complete. Students can quote directly from the source, paraphrase in their own words or use a mixture of both. </a:t>
            </a:r>
          </a:p>
          <a:p>
            <a:endParaRPr lang="en-GB" dirty="0" smtClean="0"/>
          </a:p>
          <a:p>
            <a:r>
              <a:rPr lang="en-GB" dirty="0" smtClean="0"/>
              <a:t>The mark scheme enumerates the possible answers which the examiner then correlates with the student’s list. There will be one mark for each relevant response in the list to a total of 4 marks. The designated lines will always contain more than 4 aspects of information or ideas for students to be able to identify and gain marks. </a:t>
            </a:r>
          </a:p>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This takes the student forward in their reading to the next segment of text. It provides them with a specific example of text to analyse. We feel that by providing students with an example, they can concentrate on a small section of text to analyse in detail. Question 3 on paper 2, provides students with more scope to select their own examples for this type of analytical response.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question wording and use of supporting bullet points as a scaffold is designed to ensure that the main strand of the AO is addressed:  that students should analyse how writers use language and structure to achieve effects and influence them as a reader.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 is now the case that “language” as a focus for analysis is more broadly defined to allow students to include a number of aspects from words through to sentence forms.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requires comment, explanation, analysis in relation to any given student’s skills ability. It also requires students to use appropriate terminology in order to facilitate their answers and show their degree of skill.</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question requires an extended written answer. This longer-form response will allow students to respond fully to the challenge of the task.</a:t>
            </a:r>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The question requires an extended written response. This longer-form answer style will allow students to respond fully to the question. It asks the student to consider the whole source. The question provides a relevant context for the student, in this case informing them that the extract is from the opening of a novel. The bullet points provide a helpful guide and prompt the student to concentrate on how the writer leads the reader through the text. The final bullet point intentionally prompts students to go beyond the guide in the previous two, and bring in any features that they feel are relevant to the task. In this sense, we have looked to build on the analysis in Q2 that rewards references to structure at punctuation and sentence level, in order to now look at structure as a sequence of paragraphs and the writer’s influence on the reader as part of a reading experience.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Possible areas for students to develop understanding in could include: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Sequence through a passage</a:t>
            </a:r>
          </a:p>
          <a:p>
            <a:r>
              <a:rPr lang="en-GB" sz="1200" kern="1200" dirty="0" smtClean="0">
                <a:solidFill>
                  <a:schemeClr val="tx1"/>
                </a:solidFill>
                <a:effectLst/>
                <a:latin typeface="+mn-lt"/>
                <a:ea typeface="+mn-ea"/>
                <a:cs typeface="+mn-cs"/>
              </a:rPr>
              <a:t>Movement from big to small – ideas or perspectives</a:t>
            </a:r>
          </a:p>
          <a:p>
            <a:r>
              <a:rPr lang="en-GB" sz="1200" kern="1200" dirty="0" smtClean="0">
                <a:solidFill>
                  <a:schemeClr val="tx1"/>
                </a:solidFill>
                <a:effectLst/>
                <a:latin typeface="+mn-lt"/>
                <a:ea typeface="+mn-ea"/>
                <a:cs typeface="+mn-cs"/>
              </a:rPr>
              <a:t>Taking an outside to inward perspective, or vice versa</a:t>
            </a:r>
          </a:p>
          <a:p>
            <a:r>
              <a:rPr lang="en-GB" sz="1200" kern="1200" dirty="0" smtClean="0">
                <a:solidFill>
                  <a:schemeClr val="tx1"/>
                </a:solidFill>
                <a:effectLst/>
                <a:latin typeface="+mn-lt"/>
                <a:ea typeface="+mn-ea"/>
                <a:cs typeface="+mn-cs"/>
              </a:rPr>
              <a:t>Introductions and developments</a:t>
            </a:r>
          </a:p>
          <a:p>
            <a:r>
              <a:rPr lang="en-GB" sz="1200" kern="1200" dirty="0" smtClean="0">
                <a:solidFill>
                  <a:schemeClr val="tx1"/>
                </a:solidFill>
                <a:effectLst/>
                <a:latin typeface="+mn-lt"/>
                <a:ea typeface="+mn-ea"/>
                <a:cs typeface="+mn-cs"/>
              </a:rPr>
              <a:t>Reiterations</a:t>
            </a:r>
          </a:p>
          <a:p>
            <a:r>
              <a:rPr lang="en-GB" sz="1200" kern="1200" dirty="0" smtClean="0">
                <a:solidFill>
                  <a:schemeClr val="tx1"/>
                </a:solidFill>
                <a:effectLst/>
                <a:latin typeface="+mn-lt"/>
                <a:ea typeface="+mn-ea"/>
                <a:cs typeface="+mn-cs"/>
              </a:rPr>
              <a:t>Repetitions, threads, patterns or motifs</a:t>
            </a:r>
          </a:p>
          <a:p>
            <a:r>
              <a:rPr lang="en-GB" sz="1200" kern="1200" dirty="0" smtClean="0">
                <a:solidFill>
                  <a:schemeClr val="tx1"/>
                </a:solidFill>
                <a:effectLst/>
                <a:latin typeface="+mn-lt"/>
                <a:ea typeface="+mn-ea"/>
                <a:cs typeface="+mn-cs"/>
              </a:rPr>
              <a:t>Summaries and conclusions</a:t>
            </a:r>
          </a:p>
          <a:p>
            <a:r>
              <a:rPr lang="en-GB" sz="1200" kern="1200" dirty="0" smtClean="0">
                <a:solidFill>
                  <a:schemeClr val="tx1"/>
                </a:solidFill>
                <a:effectLst/>
                <a:latin typeface="+mn-lt"/>
                <a:ea typeface="+mn-ea"/>
                <a:cs typeface="+mn-cs"/>
              </a:rPr>
              <a:t>Shifts of focus</a:t>
            </a:r>
          </a:p>
          <a:p>
            <a:r>
              <a:rPr lang="en-GB" sz="1200" kern="1200" dirty="0" smtClean="0">
                <a:solidFill>
                  <a:schemeClr val="tx1"/>
                </a:solidFill>
                <a:effectLst/>
                <a:latin typeface="+mn-lt"/>
                <a:ea typeface="+mn-ea"/>
                <a:cs typeface="+mn-cs"/>
              </a:rPr>
              <a:t>Narrative perspective</a:t>
            </a:r>
          </a:p>
          <a:p>
            <a:r>
              <a:rPr lang="en-GB" sz="1200" kern="1200" dirty="0" smtClean="0">
                <a:solidFill>
                  <a:schemeClr val="tx1"/>
                </a:solidFill>
                <a:effectLst/>
                <a:latin typeface="+mn-lt"/>
                <a:ea typeface="+mn-ea"/>
                <a:cs typeface="+mn-cs"/>
              </a:rPr>
              <a:t>Connections and links across paragraphs</a:t>
            </a:r>
          </a:p>
          <a:p>
            <a:r>
              <a:rPr lang="en-GB" sz="1200" kern="1200" dirty="0" smtClean="0">
                <a:solidFill>
                  <a:schemeClr val="tx1"/>
                </a:solidFill>
                <a:effectLst/>
                <a:latin typeface="+mn-lt"/>
                <a:ea typeface="+mn-ea"/>
                <a:cs typeface="+mn-cs"/>
              </a:rPr>
              <a:t>Internal cohesion and topic sentences</a:t>
            </a:r>
          </a:p>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The question requires students to critically evaluate the extent to which the writer has been successful in creating characters within a specified section of the text. The question requires a judgement to be made by the student as a reader and requires them to support their ideas through textual references.  The statement prompts the reader to take a view about the writer’s intended impact and influence on them, and in doing so requires consideration of form and purpose – in particular, the extent to which the writer successfully draws the reader into the world of the text.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 the final reading question on the paper, this requires the student to make an extended response. It seeks to help the student in two ways – by focusing on a specific section of text towards the end of the extract, and by providing a statement for them to consider.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 the Assessment Objective makes clear, this is about a personal judgement which is informed and evidenced through references to the text. It needs to involve a degree of summation and detachment, as well as the student maintaining a critical distance. We feel that by providing a statement for them to make a judgement about, and to what extent they may agree, partially agree, or not agree at all, that we are more helpfully pointing them towards remaining detached, and with a sense of critical distance.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bullet points provide further clarity, reminding students to consider their own impression, evaluate the statement and how it relates to the effect the descriptions have on them, whilst also reminding them about the importance of making their judgement evidence based.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will commit to using a similar strategy to point students to make critical evaluations, but the focus for any statement will be specific to the merit of the particular text selected for assessment in the series. </a:t>
            </a:r>
          </a:p>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interesting to note the challenge in evaluating a Literature text in relation either to its intended effect on a reader, or purpose to entertain, or manipulation of form, structure and language – all things that the question is able to elicit from the student. Here, the emphasis in the opening statement is the phrase “very different ways” in order to provide the most perceptive readers with an opportunity to evaluate how each of the characters is developed in different ways, and to speculate on reasons why, or speculate on the different effects they may have on the reader.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this way we are confident that the challenge of this question, and the evaluative focus of any critical response provides a degree of synoptic assessment.  The student can only achieve at the top of the mark bands if they are able to bring together all of their reading skills from inference, through analysis to evaluation. </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pPr/>
              <a:t>25</a:t>
            </a:fld>
            <a:endParaRPr lang="en-US" dirty="0"/>
          </a:p>
        </p:txBody>
      </p:sp>
    </p:spTree>
    <p:extLst>
      <p:ext uri="{BB962C8B-B14F-4D97-AF65-F5344CB8AC3E}">
        <p14:creationId xmlns:p14="http://schemas.microsoft.com/office/powerpoint/2010/main" val="1167098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We recognise that this poses some key challenges:</a:t>
            </a:r>
          </a:p>
          <a:p>
            <a:pPr lvl="0"/>
            <a:r>
              <a:rPr lang="en-GB" sz="1200" kern="1200" dirty="0" smtClean="0">
                <a:solidFill>
                  <a:schemeClr val="tx1"/>
                </a:solidFill>
                <a:effectLst/>
                <a:latin typeface="+mn-lt"/>
                <a:ea typeface="+mn-ea"/>
                <a:cs typeface="+mn-cs"/>
              </a:rPr>
              <a:t>how well students understand the writing brief that they are presented with in the examination paper</a:t>
            </a:r>
          </a:p>
          <a:p>
            <a:pPr lvl="0"/>
            <a:r>
              <a:rPr lang="en-GB" sz="1200" kern="1200" dirty="0" smtClean="0">
                <a:solidFill>
                  <a:schemeClr val="tx1"/>
                </a:solidFill>
                <a:effectLst/>
                <a:latin typeface="+mn-lt"/>
                <a:ea typeface="+mn-ea"/>
                <a:cs typeface="+mn-cs"/>
              </a:rPr>
              <a:t>student confidence in knowing how much to write about to provide a substantial answer</a:t>
            </a:r>
          </a:p>
          <a:p>
            <a:pPr lvl="0"/>
            <a:r>
              <a:rPr lang="en-GB" sz="1200" kern="1200" dirty="0" smtClean="0">
                <a:solidFill>
                  <a:schemeClr val="tx1"/>
                </a:solidFill>
                <a:effectLst/>
                <a:latin typeface="+mn-lt"/>
                <a:ea typeface="+mn-ea"/>
                <a:cs typeface="+mn-cs"/>
              </a:rPr>
              <a:t>how effectively they can control the accuracy of their writing without the aid of drafting or proof-reading strategies.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addition to the point about our principle of two integrated reading and writing papers, we have looked to mirror where possible, the writing process itself, providing students with a structure to write to in their response:</a:t>
            </a:r>
          </a:p>
          <a:p>
            <a:pPr lvl="0"/>
            <a:r>
              <a:rPr lang="en-GB" sz="1200" kern="1200" dirty="0" smtClean="0">
                <a:solidFill>
                  <a:schemeClr val="tx1"/>
                </a:solidFill>
                <a:effectLst/>
                <a:latin typeface="+mn-lt"/>
                <a:ea typeface="+mn-ea"/>
                <a:cs typeface="+mn-cs"/>
              </a:rPr>
              <a:t>we clarify the audience and purpose</a:t>
            </a:r>
          </a:p>
          <a:p>
            <a:pPr lvl="0"/>
            <a:r>
              <a:rPr lang="en-GB" sz="1200" kern="1200" dirty="0" smtClean="0">
                <a:solidFill>
                  <a:schemeClr val="tx1"/>
                </a:solidFill>
                <a:effectLst/>
                <a:latin typeface="+mn-lt"/>
                <a:ea typeface="+mn-ea"/>
                <a:cs typeface="+mn-cs"/>
              </a:rPr>
              <a:t>we remind them of the need to plan their writing and to write accurately</a:t>
            </a:r>
          </a:p>
          <a:p>
            <a:pPr lvl="0"/>
            <a:r>
              <a:rPr lang="en-GB" sz="1200" kern="1200" dirty="0" smtClean="0">
                <a:solidFill>
                  <a:schemeClr val="tx1"/>
                </a:solidFill>
                <a:effectLst/>
                <a:latin typeface="+mn-lt"/>
                <a:ea typeface="+mn-ea"/>
                <a:cs typeface="+mn-cs"/>
              </a:rPr>
              <a:t>we encourage them to reserve time at the end of the task to check and review their work</a:t>
            </a:r>
          </a:p>
          <a:p>
            <a:pPr lvl="0"/>
            <a:r>
              <a:rPr lang="en-GB" sz="1200" kern="1200" dirty="0" smtClean="0">
                <a:solidFill>
                  <a:schemeClr val="tx1"/>
                </a:solidFill>
                <a:effectLst/>
                <a:latin typeface="+mn-lt"/>
                <a:ea typeface="+mn-ea"/>
                <a:cs typeface="+mn-cs"/>
              </a:rPr>
              <a:t>the rubric reminds students of good practice.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All of this is to minimise the difficulties created by high pressure, high stakes examinations and to allow students to show what they can really do.</a:t>
            </a:r>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This question addresses all of the elements of both AO5 and AO6.</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task meets the requirement for content across the specification in that 24 marks equate to a weighting of 15%, whilst the requirement for technical accuracy at 16 marks equates to a weighting of 10%.  This is balanced with the same weightings across Paper 2 Question 5 so that both writing tasks are equally weighted to give a total writing weighting of 50% across the specification.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 a task, either the description or story provides scope for the student to develop content and organisation into their writing in a way that will create impact on the specified audience – in this case, a judging panel and the spur of a competition entry.  In addition, as set out in the Section B rubric, students are instructed to ‘write in full sentences’. This points students towards writing in Standard English and the importance of maintaining control of their writing.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appreciate that producing an extended piece of writing under examination conditions can be challenging and needs a degree of stimulus for each student to have enough content and ideas to write about. We didn’t want to introduce more reading material to do this and instead, have designed the paper so that the reading source that has to be studied, acts as a bridge or stimulus for the writing task. We believe that this follows good writing practice.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 part of our stakeholder engagement, NFER, on reviewing the specification state:</a:t>
            </a:r>
          </a:p>
          <a:p>
            <a:r>
              <a:rPr lang="en-GB" sz="1200" kern="1200" dirty="0" smtClean="0">
                <a:solidFill>
                  <a:schemeClr val="tx1"/>
                </a:solidFill>
                <a:effectLst/>
                <a:latin typeface="+mn-lt"/>
                <a:ea typeface="+mn-ea"/>
                <a:cs typeface="+mn-cs"/>
              </a:rPr>
              <a:t>“The AQA specification for English Language is innovative, combining reading and writing in each of the two papers.  This is effective as the reading texts serve a double purpose: as the basis for comprehension questions and as supporting text for the writing tasks. Those set in the AQA English Language papers are in line with the assessment of writing in the high performing jurisdictions studied.”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 a creative piece of writing, the task is set within the context of a competition, and thereby provides a sense of audience and purpose. That the piece will be judged, and that the student is being asked to write creatively. The form is outlined as a description or short story. In order to ensure range here, the designated audience, purpose and form for this task on this paper will differ from the one set for Q5 on paper 2 in each series. </a:t>
            </a:r>
          </a:p>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pPr/>
              <a:t>31</a:t>
            </a:fld>
            <a:endParaRPr lang="en-US" dirty="0"/>
          </a:p>
        </p:txBody>
      </p:sp>
    </p:spTree>
    <p:extLst>
      <p:ext uri="{BB962C8B-B14F-4D97-AF65-F5344CB8AC3E}">
        <p14:creationId xmlns:p14="http://schemas.microsoft.com/office/powerpoint/2010/main" val="2424769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Title slide</a:t>
            </a:r>
            <a:r>
              <a:rPr lang="en-GB" baseline="0" dirty="0" smtClean="0"/>
              <a:t> which requires no content.</a:t>
            </a:r>
            <a:endParaRPr lang="en-GB" dirty="0" smtClean="0"/>
          </a:p>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33</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The requirements of the subject criteria mean that comparison of texts can only be achieved on the paper that covers two texts and hence has an impact on the question types and AOs assessed on each paper. The approach was chosen to ensure that students of all abilities will be able to respond.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There is support for students to clarify task requirements and progression within each paper which sees initial reading questions acting as steps to later, more demanding questions. Each question will target a specific reading Assessment Objective and that it follows a pattern of AO1, AO2, and AO3 or AO4 (where appropriate).  AO5 and AO6 covering writing are covered in the writing task on each assessment. It should be noted that under the content strand of the mark-scheme for AO5 credit is given for vocabulary, in so much as how it contributes to successful communication and crafting of a piece of writing.  This reference to vocabulary is not to be confused with the separate assessment of technical accuracy, including spelling, under AO6 which is weighted at 20% as specified in the regulatory requirements.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 is our design principle here to guide students progressively through the assessment to more challenging AOs.  Questions at the start of both papers assess AO1 and require students to demonstrate information retrieval skills. Our assessment strategy then progresses to other, more demanding reading skills, such as AO2, AO3 and AO4. Alongside this, is the requirement for students to progress from consideration of a section of text, to a response to the whole of the source.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assessment in each paper culminates in the writing task.  Students will have already engaged with the theme in order to respond to the reading questions.  The writing task builds on this thought process and uses the theme and writers’ ideas to prompt students’ writing.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wish to draw attention to a design symmetry that develops progression both through a paper, and across both papers, as shown by the diagram/slide. This shows that for Q1 on Paper 1, Q1 on Paper 2, and for Q2 on Paper 2, we assess AO1. In this way, we take the student on an assessment journey that starts with making a list, forming judgements about provided statements, and culminates in a summarising task.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Similarly, Q2 on Paper 1, Q3 on Paper 1, and Q3 on Paper 2 assess AO2, with students analysing language and structure. Here they progress from a section of text, through to whole text, and from provided examples of language, through to a requirement for them to select their own material.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Q4 on Paper 1 assesses AO4 and requires a personal, critically evaluative answer in response to a statement about the text. There is progression beyond this on Q4 Paper 2 which assesses AO3 and requires students to compare writers’ viewpoints/perspectives by reference to whole, or wider sections of both texts.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Whilst the questions follow a footprint model with earlier questions setting developing progression in terms of the reading skill that a student needs to apply, it is important to note that the questions are not co-dependent.  Success in response to a later question is not determined by successfully responding to an earlier question.</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34</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Two texts will be chosen so that students will be able to instantly see how the topic in question has been treated differently by the writers of each time period. Lead in questions on both texts will help students to gain an insight into some of the key differences as preparation for an extended language question and a comparison question. </a:t>
            </a:r>
          </a:p>
          <a:p>
            <a:r>
              <a:rPr lang="en-GB" sz="1200" kern="1200" dirty="0" smtClean="0">
                <a:solidFill>
                  <a:schemeClr val="tx1"/>
                </a:solidFill>
                <a:effectLst/>
                <a:latin typeface="+mn-lt"/>
                <a:ea typeface="+mn-ea"/>
                <a:cs typeface="+mn-cs"/>
              </a:rPr>
              <a:t>The reading texts will be drawn from high quality and extended literary non-fiction texts and non-fiction texts. It will seek to stimulate and provoke student to reflect on what, and how writers present their viewpoints on a related topic so that they can consider how things have changed, stayed the same, or might shape their thinking in the future. </a:t>
            </a:r>
          </a:p>
          <a:p>
            <a:r>
              <a:rPr lang="en-GB" sz="1200" kern="1200" dirty="0" smtClean="0">
                <a:solidFill>
                  <a:schemeClr val="tx1"/>
                </a:solidFill>
                <a:effectLst/>
                <a:latin typeface="+mn-lt"/>
                <a:ea typeface="+mn-ea"/>
                <a:cs typeface="+mn-cs"/>
              </a:rPr>
              <a:t>The writing task will align with the focus of reading assessments.</a:t>
            </a:r>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35</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As a lead in to the second paper, this question seeks to build on the first question on paper 1, this time using true/false statements to provide a thinking scaffold for students, as well as help them to manage their time appropriately for a low tariff question.</a:t>
            </a:r>
          </a:p>
          <a:p>
            <a:r>
              <a:rPr lang="en-GB" sz="1200" kern="1200" dirty="0" smtClean="0">
                <a:solidFill>
                  <a:schemeClr val="tx1"/>
                </a:solidFill>
                <a:effectLst/>
                <a:latin typeface="+mn-lt"/>
                <a:ea typeface="+mn-ea"/>
                <a:cs typeface="+mn-cs"/>
              </a:rPr>
              <a:t>The layout of the student answer booklet supports this response by setting out eight statements, only four of which are true based on a reading of the text. Again, numbered lines at the start of the extract provide a helpful way for the student to break the reading up into manageable chunks. </a:t>
            </a:r>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a:solidFill>
                  <a:prstClr val="black"/>
                </a:solidFill>
              </a:rPr>
              <a:pPr/>
              <a:t>37</a:t>
            </a:fld>
            <a:endParaRPr lang="en-GB"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The need to focus on the whole of both sources signals the degree of increasing independence required by students.  As such, this question builds on the previous assessment of AO1 in question 1, requiring students to synthesise information and ideas – both explicit and implicit. In addition, the summarising task looks to act as a forward pointer to P2 Q4. It is designed to help students prepare skills for comparison, but in a more straightforward and defined way at this stage in the paper.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 student might prepare for this by text marking differences (or similarities on other occasions), or listing them for themselves:</a:t>
            </a:r>
          </a:p>
          <a:p>
            <a:r>
              <a:rPr lang="en-GB" sz="1200" kern="1200" dirty="0" smtClean="0">
                <a:solidFill>
                  <a:schemeClr val="tx1"/>
                </a:solidFill>
                <a:effectLst/>
                <a:latin typeface="+mn-lt"/>
                <a:ea typeface="+mn-ea"/>
                <a:cs typeface="+mn-cs"/>
              </a:rPr>
              <a:t>Things I learn about Eddie</a:t>
            </a:r>
          </a:p>
          <a:p>
            <a:r>
              <a:rPr lang="en-GB" sz="1200" kern="1200" dirty="0" smtClean="0">
                <a:solidFill>
                  <a:schemeClr val="tx1"/>
                </a:solidFill>
                <a:effectLst/>
                <a:latin typeface="+mn-lt"/>
                <a:ea typeface="+mn-ea"/>
                <a:cs typeface="+mn-cs"/>
              </a:rPr>
              <a:t>Things I learn about Henry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Then, in writing the summary, the student has the flexibility to intertwine differences, or more simply begin with Eddie, and saying, through a connecting statement (for example: On the other hand, or In contrast) how Henry is different.</a:t>
            </a:r>
          </a:p>
          <a:p>
            <a:r>
              <a:rPr lang="en-GB" sz="1200" kern="1200" dirty="0" smtClean="0">
                <a:solidFill>
                  <a:schemeClr val="tx1"/>
                </a:solidFill>
                <a:effectLst/>
                <a:latin typeface="+mn-lt"/>
                <a:ea typeface="+mn-ea"/>
                <a:cs typeface="+mn-cs"/>
              </a:rPr>
              <a:t>See student responses, attached as appendix A of the assessment strategy document.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AO1 Content is set out as four bullet points that provide a framework for responses such as ‘Eddie is a typical, contemporary teenager living at home whereas Henry lived in a different century away from home at boarding school.’  Further to this, skills descriptors are set out in four levels with Level 4 requiring ‘detailed understanding of differences between the boys’ whereas Level 1 ‘shows simple awareness of differences’.  Within each level there are a set of content descriptors acting as indicative content for example: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‘Eddie is a typical modern teenager who is cheeky and speaks to his father in a ‘mocking voice’ emphasising their close relationship and good humour with each other. Henry however is distant and formal with his father addressing him in a respectful tone, ‘my dear Father’ emphasising the difference in status between them.’ </a:t>
            </a:r>
          </a:p>
          <a:p>
            <a:r>
              <a:rPr lang="en-GB" sz="1200" kern="1200" dirty="0" smtClean="0">
                <a:solidFill>
                  <a:schemeClr val="tx1"/>
                </a:solidFill>
                <a:effectLst/>
                <a:latin typeface="+mn-lt"/>
                <a:ea typeface="+mn-ea"/>
                <a:cs typeface="+mn-cs"/>
              </a:rPr>
              <a:t> </a:t>
            </a:r>
          </a:p>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a:solidFill>
                  <a:prstClr val="black"/>
                </a:solidFill>
              </a:rPr>
              <a:pPr/>
              <a:t>38</a:t>
            </a:fld>
            <a:endParaRPr lang="en-GB"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question requires students to write an extended response. The requirement to write “new material” is addressed in three ways:</a:t>
            </a:r>
          </a:p>
          <a:p>
            <a:pPr lvl="0"/>
            <a:r>
              <a:rPr lang="en-GB" sz="1200" kern="1200" dirty="0" smtClean="0">
                <a:solidFill>
                  <a:schemeClr val="tx1"/>
                </a:solidFill>
                <a:effectLst/>
                <a:latin typeface="+mn-lt"/>
                <a:ea typeface="+mn-ea"/>
                <a:cs typeface="+mn-cs"/>
              </a:rPr>
              <a:t>By the student bringing together the differences into a new, single form – prior to this the information and ideas as originally set out in separate texts about Henry and Eddie are not seen as differences</a:t>
            </a:r>
          </a:p>
          <a:p>
            <a:pPr lvl="0"/>
            <a:r>
              <a:rPr lang="en-GB" sz="1200" kern="1200" dirty="0" smtClean="0">
                <a:solidFill>
                  <a:schemeClr val="tx1"/>
                </a:solidFill>
                <a:effectLst/>
                <a:latin typeface="+mn-lt"/>
                <a:ea typeface="+mn-ea"/>
                <a:cs typeface="+mn-cs"/>
              </a:rPr>
              <a:t>The student ‘s own content to inform the summary</a:t>
            </a:r>
          </a:p>
          <a:p>
            <a:pPr lvl="0"/>
            <a:r>
              <a:rPr lang="en-GB" sz="1200" kern="1200" dirty="0" smtClean="0">
                <a:solidFill>
                  <a:schemeClr val="tx1"/>
                </a:solidFill>
                <a:effectLst/>
                <a:latin typeface="+mn-lt"/>
                <a:ea typeface="+mn-ea"/>
                <a:cs typeface="+mn-cs"/>
              </a:rPr>
              <a:t>The designated new form to the writing – in this case a summary.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Both sources are considered by students in relation to a given aspect of each – in this case the boys; the characteristics of Eddie from one and Henry from the other. Showing understanding of the differences in their characters requires interpretation of explicit and implicit information and ideas. When students summarise these differences in a piece of continuous prose writing, they bring together material from different sources (synthesis) into something new (the summary).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this case, there is a detailed understanding of the differences between the two boys, with a touch of perception of Eddie, plus range of quotations from both texts:</a:t>
            </a:r>
          </a:p>
          <a:p>
            <a:r>
              <a:rPr lang="en-GB" sz="1200" kern="1200" dirty="0" smtClean="0">
                <a:solidFill>
                  <a:schemeClr val="tx1"/>
                </a:solidFill>
                <a:effectLst/>
                <a:latin typeface="+mn-lt"/>
                <a:ea typeface="+mn-ea"/>
                <a:cs typeface="+mn-cs"/>
              </a:rPr>
              <a:t>Level 4, 7 marks.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pPr/>
              <a:t>39</a:t>
            </a:fld>
            <a:endParaRPr lang="en-US" dirty="0"/>
          </a:p>
        </p:txBody>
      </p:sp>
    </p:spTree>
    <p:extLst>
      <p:ext uri="{BB962C8B-B14F-4D97-AF65-F5344CB8AC3E}">
        <p14:creationId xmlns:p14="http://schemas.microsoft.com/office/powerpoint/2010/main" val="407847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We engaged with the following learned societies and stakeholders over a number of occasions throughout the development period, with the following: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English Association Forum; NATE; NAAE; former English National Strategies team; English consultants in Local Authorities; The Globe Theatre; The Full English; The English and Media Centre; Heart of English and former lead for English with QCA, and The Board of Deputies of British Jews.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Engagement showed:</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there was recognition that three possibilities to structure the assessment time exist – for a single 3.5 hour paper, for a division of two papers which integrate reading and writing tasks, and for a division of two papers which separate the strands into a reading paper and a writing paper</a:t>
            </a:r>
          </a:p>
          <a:p>
            <a:pPr lvl="0"/>
            <a:r>
              <a:rPr lang="en-GB" sz="1200" kern="1200" dirty="0" smtClean="0">
                <a:solidFill>
                  <a:schemeClr val="tx1"/>
                </a:solidFill>
                <a:effectLst/>
                <a:latin typeface="+mn-lt"/>
                <a:ea typeface="+mn-ea"/>
                <a:cs typeface="+mn-cs"/>
              </a:rPr>
              <a:t>of these, a single paper was deemed to be unpractical and too onerous on students</a:t>
            </a:r>
          </a:p>
          <a:p>
            <a:pPr lvl="0"/>
            <a:r>
              <a:rPr lang="en-GB" sz="1200" kern="1200" dirty="0" smtClean="0">
                <a:solidFill>
                  <a:schemeClr val="tx1"/>
                </a:solidFill>
                <a:effectLst/>
                <a:latin typeface="+mn-lt"/>
                <a:ea typeface="+mn-ea"/>
                <a:cs typeface="+mn-cs"/>
              </a:rPr>
              <a:t>a separate reading and writing paper was deemed acceptable in that it would keep requirements for students clear and manageable, though raises issues about reading resilience, and how writing can be supported in examination conditions without the need for additional reading material, in effect potentially creating another reading hurdle to the writing. There could also be issues with unequal outcomes, with some students demonstrating much higher marks on one paper over another depending on their particular strengths as a reader or writer. Connected to this is the issue of comparable demand across a reading paper and writing paper.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After careful consideration of the weighting of the papers, we committed ourselves to structure our assessment through two papers with the same timings. In addition, we were clear that two equally weighted, combined reading and writing papers to foster the pedagogical link between the reading and writing tasks would be fairest for students and outcomes will be more equitable across two papers of this kind.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Stress availability of pilot school responses as an appendix to show how a range of</a:t>
            </a:r>
            <a:r>
              <a:rPr lang="en-GB" sz="1200" b="1" kern="1200" baseline="0" dirty="0" smtClean="0">
                <a:solidFill>
                  <a:schemeClr val="tx1"/>
                </a:solidFill>
                <a:effectLst/>
                <a:latin typeface="+mn-lt"/>
                <a:ea typeface="+mn-ea"/>
                <a:cs typeface="+mn-cs"/>
              </a:rPr>
              <a:t> students responded to each of the question types.</a:t>
            </a:r>
          </a:p>
          <a:p>
            <a:endParaRPr lang="en-GB" sz="1200" kern="1200" baseline="0" dirty="0" smtClean="0">
              <a:solidFill>
                <a:schemeClr val="tx1"/>
              </a:solidFill>
              <a:effectLst/>
              <a:latin typeface="+mn-lt"/>
              <a:ea typeface="+mn-ea"/>
              <a:cs typeface="+mn-cs"/>
            </a:endParaRPr>
          </a:p>
          <a:p>
            <a:r>
              <a:rPr lang="en-GB" dirty="0" smtClean="0"/>
              <a:t>If you want more information about the other qualifications in this suite, go to the subject pages on the AQA website.</a:t>
            </a:r>
          </a:p>
          <a:p>
            <a:r>
              <a:rPr lang="en-GB" dirty="0" smtClean="0"/>
              <a:t>If you want a course, go to the Professional development section of the AQA website.</a:t>
            </a:r>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In that this question again assesses language and structure, we have looked to develop reading progression through AO2 in the way previous to this, P1 Q2 provides a specific example for analysis, and P2 Q3 now requires students to self-select examples of their own to analyse. It remains true to our principles to take the candidate on an assessment journey through the two paper format, proceeding from dependence on a provided example for analysis, to independent choice and selection.</a:t>
            </a: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question requires comment, explanation, analysis in relation to any given candidate’s skills ability. It also requires students to use appropriate terminology in order to facilitate their answers and show their degree of skill. Again as with Paper 1 Question 2 this question requires an extended written answer. This longer-form response will allow students to respond fully to the challenge of the task. </a:t>
            </a:r>
          </a:p>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a:solidFill>
                  <a:prstClr val="black"/>
                </a:solidFill>
              </a:rPr>
              <a:pPr/>
              <a:t>40</a:t>
            </a:fld>
            <a:endParaRPr lang="en-GB"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This extended-form answer will enable students to compare the different attitudes or viewpoints, perspectives and ideas as an umbrella term to capture what a writer is writing about and how they present it to the reader – either their intended reader in the time period in which it is written or the candidate as reader of the source.  The scope of the question will always provide the candidate, at all levels of ability, to consider in their comparison how the writers use form, structure and language – referenced in the bullet point as ‘methods’.  </a:t>
            </a:r>
          </a:p>
          <a:p>
            <a:r>
              <a:rPr lang="en-GB" sz="1200" kern="1200" dirty="0" smtClean="0">
                <a:solidFill>
                  <a:schemeClr val="tx1"/>
                </a:solidFill>
                <a:effectLst/>
                <a:latin typeface="+mn-lt"/>
                <a:ea typeface="+mn-ea"/>
                <a:cs typeface="+mn-cs"/>
              </a:rPr>
              <a:t>As the final reading question on this paper, this signals the end of the assessment journey and as such requires the student to be synoptic in bringing together their learning from the two-year course and the reading skills that they have developed.  Questions which require students to consider how writers present their viewpoints will always require them to apply additional reading skills to AO3 that is specifically targeted and weighted for this response.  For example, aspects of AO1, AO2 and AO4 – reading skills that the candidate has as part of their ‘reading toolkit’.</a:t>
            </a:r>
          </a:p>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a:solidFill>
                  <a:prstClr val="black"/>
                </a:solidFill>
              </a:rPr>
              <a:pPr/>
              <a:t>41</a:t>
            </a:fld>
            <a:endParaRPr lang="en-GB"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Examiner’s comments: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Here AO3.1 and AO3.2 are addressed in the way that students compare the different viewpoints and attitudes each writer has to being a parent. AO3 is addressed through the command word: How and the emphasis in the question on them “conveying” their attitudes to the reader. The word ‘convey’ encapsulates a number of concepts – from ways and methods of writing, through to consideration of form, structure and purpose. All of these are reinforced by the supporting bullet points:</a:t>
            </a:r>
          </a:p>
          <a:p>
            <a:r>
              <a:rPr lang="en-GB" sz="1200" kern="1200" dirty="0" smtClean="0">
                <a:solidFill>
                  <a:schemeClr val="tx1"/>
                </a:solidFill>
                <a:effectLst/>
                <a:latin typeface="+mn-lt"/>
                <a:ea typeface="+mn-ea"/>
                <a:cs typeface="+mn-cs"/>
              </a:rPr>
              <a:t>•	compare their different attitudes</a:t>
            </a:r>
          </a:p>
          <a:p>
            <a:r>
              <a:rPr lang="en-GB" sz="1200" kern="1200" dirty="0" smtClean="0">
                <a:solidFill>
                  <a:schemeClr val="tx1"/>
                </a:solidFill>
                <a:effectLst/>
                <a:latin typeface="+mn-lt"/>
                <a:ea typeface="+mn-ea"/>
                <a:cs typeface="+mn-cs"/>
              </a:rPr>
              <a:t>•	compare the methods they use to convey their attitudes</a:t>
            </a:r>
          </a:p>
          <a:p>
            <a:r>
              <a:rPr lang="en-GB" sz="1200" kern="1200" dirty="0" smtClean="0">
                <a:solidFill>
                  <a:schemeClr val="tx1"/>
                </a:solidFill>
                <a:effectLst/>
                <a:latin typeface="+mn-lt"/>
                <a:ea typeface="+mn-ea"/>
                <a:cs typeface="+mn-cs"/>
              </a:rPr>
              <a:t>•	support your ideas with quotations from both texts.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this response, there is judicious range of quotations. It compares in a perceptive way and with some analysis of methods: Level 4, 14 marks</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pPr/>
              <a:t>42</a:t>
            </a:fld>
            <a:endParaRPr lang="en-US" dirty="0"/>
          </a:p>
        </p:txBody>
      </p:sp>
    </p:spTree>
    <p:extLst>
      <p:ext uri="{BB962C8B-B14F-4D97-AF65-F5344CB8AC3E}">
        <p14:creationId xmlns:p14="http://schemas.microsoft.com/office/powerpoint/2010/main" val="189436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43</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44</a:t>
            </a:fld>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45</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As with Paper 1, Question 5, the reading sources act as potential support for students to write about their own viewpoint. There are two components to the task: a provocative statement followed by a requirement to write in a form, for an audience, and with a purpose.  The nature of this form, audience and purpose will differ from that set on Paper 1 in order that students can show ability to write to a range of provided contexts.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Reading and writing assessments both need to have an equal weighting of 50%. We appreciate that producing an extended piece of writing under examination conditions can be challenging and needs a degree of stimulus for each student to have enough content and ideas to write about. We didn’t want to introduce more reading material to do this and instead, have designed the paper so that the reading source that has to be studied, acts as a bridge or stimulus for the writing task. We believe that this follows good writing practice.</a:t>
            </a:r>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a:solidFill>
                  <a:prstClr val="black"/>
                </a:solidFill>
              </a:rPr>
              <a:pPr/>
              <a:t>46</a:t>
            </a:fld>
            <a:endParaRPr lang="en-GB"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47</a:t>
            </a:fld>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49</a:t>
            </a:fld>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800" dirty="0" smtClean="0"/>
              <a:t>Partnerships with publishers:</a:t>
            </a:r>
          </a:p>
          <a:p>
            <a:pPr marL="0" indent="0">
              <a:buNone/>
            </a:pPr>
            <a:r>
              <a:rPr lang="en-US" sz="1800" dirty="0" smtClean="0"/>
              <a:t>	Oxford University Press</a:t>
            </a:r>
          </a:p>
          <a:p>
            <a:pPr lvl="1">
              <a:buNone/>
            </a:pPr>
            <a:r>
              <a:rPr lang="en-US" sz="1800" dirty="0" smtClean="0"/>
              <a:t>Cambridge University Press</a:t>
            </a:r>
          </a:p>
          <a:p>
            <a:pPr marL="0" indent="0">
              <a:buNone/>
            </a:pPr>
            <a:r>
              <a:rPr lang="en-US" sz="1800" dirty="0" smtClean="0"/>
              <a:t>	Harper Collins</a:t>
            </a:r>
          </a:p>
          <a:p>
            <a:pPr marL="0" indent="0">
              <a:buNone/>
            </a:pPr>
            <a:endParaRPr lang="en-US" sz="1800" dirty="0" smtClean="0"/>
          </a:p>
          <a:p>
            <a:pPr marL="0" indent="0">
              <a:buNone/>
            </a:pPr>
            <a:r>
              <a:rPr lang="en-US" sz="1800" dirty="0" smtClean="0"/>
              <a:t>Teachit</a:t>
            </a:r>
          </a:p>
          <a:p>
            <a:pPr marL="0" indent="0">
              <a:buNone/>
            </a:pPr>
            <a:endParaRPr lang="en-US" sz="1800" dirty="0" smtClean="0"/>
          </a:p>
          <a:p>
            <a:pPr marL="0" indent="0">
              <a:buNone/>
            </a:pPr>
            <a:endParaRPr lang="en-US" sz="1800" dirty="0" smtClean="0"/>
          </a:p>
          <a:p>
            <a:pPr marL="0" indent="0">
              <a:buNone/>
            </a:pPr>
            <a:r>
              <a:rPr lang="en-US" sz="1800" dirty="0" smtClean="0"/>
              <a:t>ExamPro</a:t>
            </a:r>
          </a:p>
          <a:p>
            <a:pPr marL="0" indent="0">
              <a:buNone/>
            </a:pPr>
            <a:endParaRPr lang="en-US" sz="1800" dirty="0" smtClean="0"/>
          </a:p>
          <a:p>
            <a:pPr marL="0" indent="0">
              <a:buNone/>
            </a:pPr>
            <a:r>
              <a:rPr lang="en-US" sz="1800" dirty="0" smtClean="0"/>
              <a:t>Alfiecloud</a:t>
            </a:r>
          </a:p>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50</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5</a:t>
            </a:fld>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51</a:t>
            </a:fld>
            <a:endParaRPr lang="en-GB"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52</a:t>
            </a:fld>
            <a:endParaRPr lang="en-GB"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Please</a:t>
            </a:r>
            <a:r>
              <a:rPr lang="en-GB" baseline="0" dirty="0" smtClean="0"/>
              <a:t> remind delegates to complete their evaluation form and hand it back to the Trainer or AQA member </a:t>
            </a:r>
            <a:r>
              <a:rPr lang="en-GB" baseline="0" smtClean="0"/>
              <a:t>of staff.</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pPr/>
              <a:t>53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this means:</a:t>
            </a:r>
          </a:p>
          <a:p>
            <a:endParaRPr lang="en-GB" dirty="0" smtClean="0"/>
          </a:p>
          <a:p>
            <a:r>
              <a:rPr lang="en-GB" dirty="0" smtClean="0"/>
              <a:t>Identify suggests retrieving data or facts; interpret includes working with more complex material – reading for inference and comprehension. </a:t>
            </a:r>
          </a:p>
          <a:p>
            <a:endParaRPr lang="en-GB" dirty="0" smtClean="0"/>
          </a:p>
          <a:p>
            <a:r>
              <a:rPr lang="en-GB" dirty="0" smtClean="0"/>
              <a:t>Select and synthesise include bringing together information to create new material and summarising with understanding. </a:t>
            </a:r>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this means:</a:t>
            </a:r>
          </a:p>
          <a:p>
            <a:endParaRPr lang="en-GB" dirty="0" smtClean="0"/>
          </a:p>
          <a:p>
            <a:r>
              <a:rPr lang="en-GB" dirty="0" smtClean="0"/>
              <a:t>A notional hierarchy – simple statements, descriptions elaborated with reference to how they work, through to linkages between writing and its results.</a:t>
            </a:r>
          </a:p>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Rectangle 11"/>
          <p:cNvSpPr/>
          <p:nvPr/>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t>Copyright © AQA and its licensors. All rights reserved.</a:t>
            </a:r>
            <a:endParaRPr lang="en-US" dirty="0"/>
          </a:p>
        </p:txBody>
      </p:sp>
      <p:cxnSp>
        <p:nvCxnSpPr>
          <p:cNvPr id="10" name="Straight Connector 9"/>
          <p:cNvCxnSpPr/>
          <p:nvPr/>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458400"/>
            <a:ext cx="1339600" cy="365125"/>
          </a:xfrm>
        </p:spPr>
        <p:txBody>
          <a:bodyPr/>
          <a:lstStyle/>
          <a:p>
            <a:r>
              <a:rPr lang="en-US" dirty="0" smtClean="0"/>
              <a:t>x of x</a:t>
            </a:r>
          </a:p>
          <a:p>
            <a:r>
              <a:rPr lang="en-US" dirty="0" smtClean="0"/>
              <a:t>Version 3.0</a:t>
            </a:r>
            <a:endParaRPr lang="en-US" dirty="0"/>
          </a:p>
        </p:txBody>
      </p:sp>
      <p:pic>
        <p:nvPicPr>
          <p:cNvPr id="7" name="Picture 6" descr="AQA_New_logo_no_strapline_RGB_1.5cm_dee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4" name="Rectangle 13"/>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t>Copyright © AQA and its licensors. All rights reserved.</a:t>
            </a:r>
            <a:endParaRPr lang="en-US" dirty="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458400"/>
            <a:ext cx="1339600" cy="365125"/>
          </a:xfrm>
        </p:spPr>
        <p:txBody>
          <a:bodyPr/>
          <a:lstStyle/>
          <a:p>
            <a:r>
              <a:rPr lang="en-US" dirty="0" smtClean="0"/>
              <a:t>x of x</a:t>
            </a:r>
          </a:p>
          <a:p>
            <a:r>
              <a:rPr lang="en-US" dirty="0" smtClean="0"/>
              <a:t>Version 3.0</a:t>
            </a:r>
            <a:endParaRPr lang="en-US" dirty="0"/>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dirty="0" smtClean="0"/>
              <a:t>x of x 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0001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dirty="0" smtClean="0"/>
              <a:t>x of x 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0001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3440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4" name="Date Placeholder 3"/>
          <p:cNvSpPr>
            <a:spLocks noGrp="1"/>
          </p:cNvSpPr>
          <p:nvPr>
            <p:ph type="dt" sz="half" idx="11"/>
          </p:nvPr>
        </p:nvSpPr>
        <p:spPr/>
        <p:txBody>
          <a:bodyPr/>
          <a:lstStyle/>
          <a:p>
            <a:r>
              <a:rPr lang="en-US" dirty="0" smtClean="0"/>
              <a:t>x of x</a:t>
            </a:r>
          </a:p>
          <a:p>
            <a:r>
              <a:rPr lang="en-US" dirty="0" smtClean="0"/>
              <a:t>Version 3.0</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458400"/>
            <a:ext cx="1339600" cy="365125"/>
          </a:xfrm>
        </p:spPr>
        <p:txBody>
          <a:bodyPr/>
          <a:lstStyle/>
          <a:p>
            <a:r>
              <a:rPr lang="en-US" dirty="0" smtClean="0"/>
              <a:t>x of x</a:t>
            </a:r>
          </a:p>
          <a:p>
            <a:r>
              <a:rPr lang="en-US" dirty="0" smtClean="0"/>
              <a:t>Version 3.0</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9" name="Rectangle 8"/>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60E05D-7B07-4FCE-9663-6BB09DB856F5}" type="datetimeFigureOut">
              <a:rPr lang="en-GB" smtClean="0"/>
              <a:t>30/07/2015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E274CB-81DE-414C-A4F2-A8631B5F2D78}" type="slidenum">
              <a:rPr lang="en-GB" smtClean="0"/>
              <a:t>‹#›</a:t>
            </a:fld>
            <a:endParaRPr lang="en-GB" dirty="0"/>
          </a:p>
        </p:txBody>
      </p:sp>
    </p:spTree>
    <p:extLst>
      <p:ext uri="{BB962C8B-B14F-4D97-AF65-F5344CB8AC3E}">
        <p14:creationId xmlns:p14="http://schemas.microsoft.com/office/powerpoint/2010/main" val="268521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3440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4" name="Date Placeholder 3"/>
          <p:cNvSpPr>
            <a:spLocks noGrp="1"/>
          </p:cNvSpPr>
          <p:nvPr>
            <p:ph type="dt" sz="half" idx="11"/>
          </p:nvPr>
        </p:nvSpPr>
        <p:spPr/>
        <p:txBody>
          <a:bodyPr/>
          <a:lstStyle/>
          <a:p>
            <a:r>
              <a:rPr lang="en-US" dirty="0" smtClean="0"/>
              <a:t>x of x</a:t>
            </a:r>
          </a:p>
          <a:p>
            <a:r>
              <a:rPr lang="en-US" dirty="0" smtClean="0"/>
              <a:t>Version 3.0</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6" name="Date Placeholder 3"/>
          <p:cNvSpPr>
            <a:spLocks noGrp="1"/>
          </p:cNvSpPr>
          <p:nvPr>
            <p:ph type="dt" sz="half" idx="12"/>
          </p:nvPr>
        </p:nvSpPr>
        <p:spPr>
          <a:xfrm>
            <a:off x="540000" y="6458400"/>
            <a:ext cx="1339600" cy="365125"/>
          </a:xfrm>
        </p:spPr>
        <p:txBody>
          <a:bodyPr/>
          <a:lstStyle>
            <a:lvl1pPr>
              <a:defRPr>
                <a:solidFill>
                  <a:schemeClr val="tx1"/>
                </a:solidFill>
              </a:defRPr>
            </a:lvl1pPr>
          </a:lstStyle>
          <a:p>
            <a:r>
              <a:rPr lang="en-US" dirty="0" smtClean="0"/>
              <a:t>x of x</a:t>
            </a:r>
          </a:p>
          <a:p>
            <a:r>
              <a:rPr lang="en-US" dirty="0" smtClean="0"/>
              <a:t>Version 3.0</a:t>
            </a:r>
            <a:endParaRPr lang="en-US"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7" name="Date Placeholder 3"/>
          <p:cNvSpPr>
            <a:spLocks noGrp="1"/>
          </p:cNvSpPr>
          <p:nvPr>
            <p:ph type="dt" sz="half" idx="12"/>
          </p:nvPr>
        </p:nvSpPr>
        <p:spPr>
          <a:xfrm>
            <a:off x="540000" y="6458400"/>
            <a:ext cx="1339600" cy="365125"/>
          </a:xfrm>
        </p:spPr>
        <p:txBody>
          <a:bodyPr/>
          <a:lstStyle/>
          <a:p>
            <a:r>
              <a:rPr lang="en-US" dirty="0" smtClean="0"/>
              <a:t>x of x</a:t>
            </a:r>
          </a:p>
          <a:p>
            <a:r>
              <a:rPr lang="en-US" dirty="0" smtClean="0"/>
              <a:t>Version 3.0</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16" name="Rectangle 15"/>
          <p:cNvSpPr/>
          <p:nvPr/>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458400"/>
            <a:ext cx="1339600" cy="365125"/>
          </a:xfrm>
        </p:spPr>
        <p:txBody>
          <a:bodyPr/>
          <a:lstStyle/>
          <a:p>
            <a:r>
              <a:rPr lang="en-US" dirty="0" smtClean="0"/>
              <a:t>x of x</a:t>
            </a:r>
          </a:p>
          <a:p>
            <a:r>
              <a:rPr lang="en-US" dirty="0" smtClean="0"/>
              <a:t>Version 3.0</a:t>
            </a:r>
            <a:endParaRPr lang="en-US" dirty="0"/>
          </a:p>
        </p:txBody>
      </p:sp>
      <p:sp>
        <p:nvSpPr>
          <p:cNvPr id="2" name="Rectangle 1"/>
          <p:cNvSpPr/>
          <p:nvPr/>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QA_New_logo_no_strapline_RGB_1.5cm_dee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0" name="Rectangle 9"/>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45907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540000" y="6458400"/>
            <a:ext cx="1339600" cy="365125"/>
          </a:xfrm>
          <a:prstGeom prst="rect">
            <a:avLst/>
          </a:prstGeom>
        </p:spPr>
        <p:txBody>
          <a:bodyPr vert="horz" lIns="0" tIns="0" rIns="0" bIns="0" rtlCol="0" anchor="t" anchorCtr="0"/>
          <a:lstStyle>
            <a:lvl1pPr algn="l">
              <a:lnSpc>
                <a:spcPts val="1000"/>
              </a:lnSpc>
              <a:defRPr sz="800" b="0" i="0">
                <a:solidFill>
                  <a:schemeClr val="tx1"/>
                </a:solidFill>
                <a:latin typeface="+mn-lt"/>
                <a:cs typeface="AQA Chevin Pro Light"/>
              </a:defRPr>
            </a:lvl1pPr>
          </a:lstStyle>
          <a:p>
            <a:r>
              <a:rPr lang="en-US" dirty="0" smtClean="0"/>
              <a:t>x of x </a:t>
            </a:r>
          </a:p>
          <a:p>
            <a:r>
              <a:rPr lang="en-US" dirty="0" smtClean="0"/>
              <a:t>Version 3.0</a:t>
            </a:r>
            <a:endParaRPr lang="en-US" dirty="0"/>
          </a:p>
        </p:txBody>
      </p:sp>
      <p:pic>
        <p:nvPicPr>
          <p:cNvPr id="8" name="Picture 7" descr="AQA_New_logo_20mm_no_strapline_RGB.png"/>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61" r:id="rId18"/>
    <p:sldLayoutId id="2147483666" r:id="rId19"/>
    <p:sldLayoutId id="2147483677" r:id="rId20"/>
    <p:sldLayoutId id="2147483668" r:id="rId21"/>
    <p:sldLayoutId id="2147483667" r:id="rId22"/>
    <p:sldLayoutId id="2147483665" r:id="rId23"/>
    <p:sldLayoutId id="2147483678" r:id="rId24"/>
    <p:sldLayoutId id="2147483669" r:id="rId25"/>
    <p:sldLayoutId id="2147483670" r:id="rId26"/>
    <p:sldLayoutId id="2147483671" r:id="rId27"/>
    <p:sldLayoutId id="2147483672" r:id="rId28"/>
    <p:sldLayoutId id="2147483674" r:id="rId29"/>
    <p:sldLayoutId id="2147483673" r:id="rId30"/>
    <p:sldLayoutId id="2147483675" r:id="rId31"/>
    <p:sldLayoutId id="2147483676" r:id="rId32"/>
    <p:sldLayoutId id="2147483698" r:id="rId33"/>
    <p:sldLayoutId id="2147483699" r:id="rId34"/>
  </p:sldLayoutIdLst>
  <p:timing>
    <p:tnLst>
      <p:par>
        <p:cTn id="1" dur="indefinite" restart="never" nodeType="tmRoot"/>
      </p:par>
    </p:tnLst>
  </p:timing>
  <p:hf sldNum="0" hdr="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3.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3.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3.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3.xml"/><Relationship Id="rId1" Type="http://schemas.openxmlformats.org/officeDocument/2006/relationships/tags" Target="../tags/tag9.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3.xml"/><Relationship Id="rId1" Type="http://schemas.openxmlformats.org/officeDocument/2006/relationships/tags" Target="../tags/tag10.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3.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3.xml"/><Relationship Id="rId1" Type="http://schemas.openxmlformats.org/officeDocument/2006/relationships/tags" Target="../tags/tag1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3.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3.xml"/><Relationship Id="rId1" Type="http://schemas.openxmlformats.org/officeDocument/2006/relationships/tags" Target="../tags/tag14.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3.xml"/><Relationship Id="rId1" Type="http://schemas.openxmlformats.org/officeDocument/2006/relationships/tags" Target="../tags/tag15.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3.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3.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3.xml"/><Relationship Id="rId1" Type="http://schemas.openxmlformats.org/officeDocument/2006/relationships/tags" Target="../tags/tag17.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3.xml"/><Relationship Id="rId1" Type="http://schemas.openxmlformats.org/officeDocument/2006/relationships/tags" Target="../tags/tag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3.xml"/><Relationship Id="rId1" Type="http://schemas.openxmlformats.org/officeDocument/2006/relationships/tags" Target="../tags/tag19.xml"/><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3.xml"/><Relationship Id="rId1" Type="http://schemas.openxmlformats.org/officeDocument/2006/relationships/tags" Target="../tags/tag20.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3.xml"/><Relationship Id="rId1" Type="http://schemas.openxmlformats.org/officeDocument/2006/relationships/tags" Target="../tags/tag21.xm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3.xml"/><Relationship Id="rId1" Type="http://schemas.openxmlformats.org/officeDocument/2006/relationships/tags" Target="../tags/tag2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3.xml"/><Relationship Id="rId1" Type="http://schemas.openxmlformats.org/officeDocument/2006/relationships/tags" Target="../tags/tag23.xml"/><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3.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3.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303334"/>
            <a:ext cx="8164053" cy="968675"/>
          </a:xfrm>
        </p:spPr>
        <p:txBody>
          <a:bodyPr/>
          <a:lstStyle/>
          <a:p>
            <a:pPr>
              <a:tabLst>
                <a:tab pos="0" algn="l"/>
              </a:tabLst>
            </a:pPr>
            <a:r>
              <a:rPr lang="en-US" dirty="0" smtClean="0">
                <a:latin typeface="+mj-lt"/>
              </a:rPr>
              <a:t>GCSE English Language</a:t>
            </a:r>
            <a:r>
              <a:rPr lang="en-US" dirty="0">
                <a:latin typeface="+mj-lt"/>
              </a:rPr>
              <a:t/>
            </a:r>
            <a:br>
              <a:rPr lang="en-US" dirty="0">
                <a:latin typeface="+mj-lt"/>
              </a:rPr>
            </a:br>
            <a:r>
              <a:rPr lang="en-US" sz="2400" dirty="0" smtClean="0">
                <a:solidFill>
                  <a:srgbClr val="412878"/>
                </a:solidFill>
                <a:latin typeface="+mj-lt"/>
              </a:rPr>
              <a:t>For first teaching in 2015</a:t>
            </a:r>
            <a:endParaRPr lang="en-US" sz="2400" dirty="0">
              <a:latin typeface="+mj-lt"/>
            </a:endParaRPr>
          </a:p>
        </p:txBody>
      </p:sp>
      <p:sp>
        <p:nvSpPr>
          <p:cNvPr id="3" name="Subtitle 2"/>
          <p:cNvSpPr>
            <a:spLocks noGrp="1"/>
          </p:cNvSpPr>
          <p:nvPr>
            <p:ph type="subTitle" idx="1"/>
          </p:nvPr>
        </p:nvSpPr>
        <p:spPr>
          <a:xfrm>
            <a:off x="540000" y="2989801"/>
            <a:ext cx="5013075" cy="378312"/>
          </a:xfrm>
        </p:spPr>
        <p:txBody>
          <a:bodyPr/>
          <a:lstStyle/>
          <a:p>
            <a:r>
              <a:rPr lang="en-US" dirty="0"/>
              <a:t>A</a:t>
            </a:r>
            <a:r>
              <a:rPr lang="en-US" dirty="0" smtClean="0"/>
              <a:t>utumn term 2014 launch events</a:t>
            </a:r>
            <a:endParaRPr lang="en-US" dirty="0"/>
          </a:p>
        </p:txBody>
      </p:sp>
      <p:sp>
        <p:nvSpPr>
          <p:cNvPr id="4" name="Footer Placeholder 3"/>
          <p:cNvSpPr>
            <a:spLocks noGrp="1"/>
          </p:cNvSpPr>
          <p:nvPr>
            <p:ph type="ftr" sz="quarter" idx="11"/>
          </p:nvPr>
        </p:nvSpPr>
        <p:spPr/>
        <p:txBody>
          <a:bodyPr/>
          <a:lstStyle/>
          <a:p>
            <a:r>
              <a:rPr lang="en-US" dirty="0" smtClean="0"/>
              <a:t>Copyright © AQA and its licensors. All rights reserved.</a:t>
            </a:r>
            <a:endParaRPr lang="en-US" dirty="0"/>
          </a:p>
        </p:txBody>
      </p:sp>
      <p:sp>
        <p:nvSpPr>
          <p:cNvPr id="8" name="Date Placeholder 7"/>
          <p:cNvSpPr>
            <a:spLocks noGrp="1"/>
          </p:cNvSpPr>
          <p:nvPr>
            <p:ph type="dt" sz="half" idx="13"/>
          </p:nvPr>
        </p:nvSpPr>
        <p:spPr/>
        <p:txBody>
          <a:bodyPr/>
          <a:lstStyle/>
          <a:p>
            <a:r>
              <a:rPr lang="en-US" dirty="0" smtClean="0"/>
              <a:t>Slide 1</a:t>
            </a:r>
            <a:endParaRPr lang="en-US" dirty="0"/>
          </a:p>
        </p:txBody>
      </p:sp>
      <p:sp>
        <p:nvSpPr>
          <p:cNvPr id="7" name="Footer Placeholder 3"/>
          <p:cNvSpPr txBox="1">
            <a:spLocks/>
          </p:cNvSpPr>
          <p:nvPr/>
        </p:nvSpPr>
        <p:spPr>
          <a:xfrm>
            <a:off x="6172200" y="6449325"/>
            <a:ext cx="1635126" cy="2413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Follow us on Twitter @AQACPD</a:t>
            </a:r>
            <a:r>
              <a:rPr lang="en-US" dirty="0" smtClean="0"/>
              <a:t>.</a:t>
            </a:r>
            <a:endParaRPr lang="en-US" dirty="0"/>
          </a:p>
        </p:txBody>
      </p:sp>
    </p:spTree>
    <p:extLst>
      <p:ext uri="{BB962C8B-B14F-4D97-AF65-F5344CB8AC3E}">
        <p14:creationId xmlns:p14="http://schemas.microsoft.com/office/powerpoint/2010/main" val="185534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400" dirty="0" smtClean="0">
                <a:solidFill>
                  <a:schemeClr val="tx2"/>
                </a:solidFill>
                <a:latin typeface="+mj-lt"/>
              </a:rPr>
              <a:t>Assessment Objective </a:t>
            </a:r>
            <a:r>
              <a:rPr lang="en-US" sz="2400" dirty="0">
                <a:solidFill>
                  <a:schemeClr val="tx2"/>
                </a:solidFill>
                <a:latin typeface="+mj-lt"/>
              </a:rPr>
              <a:t>3</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10</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2527841984"/>
              </p:ext>
            </p:extLst>
          </p:nvPr>
        </p:nvGraphicFramePr>
        <p:xfrm>
          <a:off x="560967" y="1447800"/>
          <a:ext cx="7384776" cy="4357464"/>
        </p:xfrm>
        <a:graphic>
          <a:graphicData uri="http://schemas.openxmlformats.org/drawingml/2006/table">
            <a:tbl>
              <a:tblPr firstRow="1" bandRow="1">
                <a:tableStyleId>{FABFCF23-3B69-468F-B69F-88F6DE6A72F2}</a:tableStyleId>
              </a:tblPr>
              <a:tblGrid>
                <a:gridCol w="7384776"/>
              </a:tblGrid>
              <a:tr h="4093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Assessment Objective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3948153">
                <a:tc>
                  <a:txBody>
                    <a:bodyPr/>
                    <a:lstStyle/>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
        <p:nvSpPr>
          <p:cNvPr id="3" name="Rectangle 2"/>
          <p:cNvSpPr/>
          <p:nvPr/>
        </p:nvSpPr>
        <p:spPr>
          <a:xfrm>
            <a:off x="762000" y="2167235"/>
            <a:ext cx="6590292" cy="646331"/>
          </a:xfrm>
          <a:prstGeom prst="rect">
            <a:avLst/>
          </a:prstGeom>
        </p:spPr>
        <p:txBody>
          <a:bodyPr wrap="square">
            <a:spAutoFit/>
          </a:bodyPr>
          <a:lstStyle/>
          <a:p>
            <a:pPr marL="285750" indent="-285750">
              <a:buFont typeface="Arial" panose="020B0604020202020204" pitchFamily="34" charset="0"/>
              <a:buChar char="•"/>
            </a:pPr>
            <a:r>
              <a:rPr lang="en-GB" dirty="0"/>
              <a:t>Compare writers’ ideas and perspectives, as well as how these are </a:t>
            </a:r>
            <a:r>
              <a:rPr lang="en-GB" u="sng" dirty="0"/>
              <a:t>conveyed</a:t>
            </a:r>
            <a:r>
              <a:rPr lang="en-GB" dirty="0"/>
              <a:t>, across two or more texts.</a:t>
            </a:r>
          </a:p>
        </p:txBody>
      </p:sp>
    </p:spTree>
    <p:custDataLst>
      <p:tags r:id="rId1"/>
    </p:custDataLst>
    <p:extLst>
      <p:ext uri="{BB962C8B-B14F-4D97-AF65-F5344CB8AC3E}">
        <p14:creationId xmlns:p14="http://schemas.microsoft.com/office/powerpoint/2010/main" val="3707906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400" dirty="0" smtClean="0">
                <a:solidFill>
                  <a:schemeClr val="tx2"/>
                </a:solidFill>
                <a:latin typeface="+mj-lt"/>
              </a:rPr>
              <a:t>Assessment Objective </a:t>
            </a:r>
            <a:r>
              <a:rPr lang="en-US" sz="2400" dirty="0">
                <a:solidFill>
                  <a:schemeClr val="tx2"/>
                </a:solidFill>
                <a:latin typeface="+mj-lt"/>
              </a:rPr>
              <a:t>4</a:t>
            </a:r>
            <a:r>
              <a:rPr lang="en-GB" sz="2400" dirty="0" smtClean="0">
                <a:latin typeface="+mj-lt"/>
              </a:rPr>
              <a:t/>
            </a:r>
            <a:br>
              <a:rPr lang="en-GB" sz="2400" dirty="0" smtClean="0">
                <a:latin typeface="+mj-lt"/>
              </a:rPr>
            </a:br>
            <a:endParaRPr lang="en-GB" sz="2400"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11</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4022329555"/>
              </p:ext>
            </p:extLst>
          </p:nvPr>
        </p:nvGraphicFramePr>
        <p:xfrm>
          <a:off x="560967" y="1447800"/>
          <a:ext cx="7384776" cy="4357464"/>
        </p:xfrm>
        <a:graphic>
          <a:graphicData uri="http://schemas.openxmlformats.org/drawingml/2006/table">
            <a:tbl>
              <a:tblPr firstRow="1" bandRow="1">
                <a:tableStyleId>{FABFCF23-3B69-468F-B69F-88F6DE6A72F2}</a:tableStyleId>
              </a:tblPr>
              <a:tblGrid>
                <a:gridCol w="7384776"/>
              </a:tblGrid>
              <a:tr h="4093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Assessment Objective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3948153">
                <a:tc>
                  <a:txBody>
                    <a:bodyPr/>
                    <a:lstStyle/>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
        <p:nvSpPr>
          <p:cNvPr id="3" name="Rectangle 2"/>
          <p:cNvSpPr/>
          <p:nvPr/>
        </p:nvSpPr>
        <p:spPr>
          <a:xfrm>
            <a:off x="733425" y="2162860"/>
            <a:ext cx="6723642" cy="646331"/>
          </a:xfrm>
          <a:prstGeom prst="rect">
            <a:avLst/>
          </a:prstGeom>
        </p:spPr>
        <p:txBody>
          <a:bodyPr wrap="square">
            <a:spAutoFit/>
          </a:bodyPr>
          <a:lstStyle/>
          <a:p>
            <a:pPr marL="285750" indent="-285750">
              <a:buFont typeface="Arial" panose="020B0604020202020204" pitchFamily="34" charset="0"/>
              <a:buChar char="•"/>
            </a:pPr>
            <a:r>
              <a:rPr lang="en-GB" u="sng" dirty="0"/>
              <a:t>Evaluate</a:t>
            </a:r>
            <a:r>
              <a:rPr lang="en-GB" dirty="0"/>
              <a:t> texts critically and support this with appropriate textual references.</a:t>
            </a:r>
          </a:p>
        </p:txBody>
      </p:sp>
    </p:spTree>
    <p:custDataLst>
      <p:tags r:id="rId1"/>
    </p:custDataLst>
    <p:extLst>
      <p:ext uri="{BB962C8B-B14F-4D97-AF65-F5344CB8AC3E}">
        <p14:creationId xmlns:p14="http://schemas.microsoft.com/office/powerpoint/2010/main" val="1071761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400" dirty="0" smtClean="0">
                <a:solidFill>
                  <a:schemeClr val="tx2"/>
                </a:solidFill>
                <a:latin typeface="+mj-lt"/>
              </a:rPr>
              <a:t>Assessment Objective 5 and 6</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12</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1740079588"/>
              </p:ext>
            </p:extLst>
          </p:nvPr>
        </p:nvGraphicFramePr>
        <p:xfrm>
          <a:off x="560967" y="1447800"/>
          <a:ext cx="7384776" cy="4357464"/>
        </p:xfrm>
        <a:graphic>
          <a:graphicData uri="http://schemas.openxmlformats.org/drawingml/2006/table">
            <a:tbl>
              <a:tblPr firstRow="1" bandRow="1">
                <a:tableStyleId>{FABFCF23-3B69-468F-B69F-88F6DE6A72F2}</a:tableStyleId>
              </a:tblPr>
              <a:tblGrid>
                <a:gridCol w="7384776"/>
              </a:tblGrid>
              <a:tr h="4093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Assessment Objectives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3948153">
                <a:tc>
                  <a:txBody>
                    <a:bodyPr/>
                    <a:lstStyle/>
                    <a:p>
                      <a:pPr algn="l"/>
                      <a:r>
                        <a:rPr lang="en-GB" sz="1800" b="1" dirty="0" smtClean="0">
                          <a:latin typeface="Arial" pitchFamily="34" charset="0"/>
                          <a:cs typeface="Arial" pitchFamily="34" charset="0"/>
                        </a:rPr>
                        <a:t>AO5</a:t>
                      </a: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r>
                        <a:rPr lang="en-GB" sz="1800" b="1" dirty="0" smtClean="0">
                          <a:latin typeface="Arial" pitchFamily="34" charset="0"/>
                          <a:cs typeface="Arial" pitchFamily="34" charset="0"/>
                        </a:rPr>
                        <a:t>AO6</a:t>
                      </a:r>
                    </a:p>
                    <a:p>
                      <a:pPr algn="l"/>
                      <a:endParaRPr lang="en-GB" sz="2000" b="1" dirty="0" smtClean="0">
                        <a:latin typeface="Arial" pitchFamily="34" charset="0"/>
                        <a:cs typeface="Arial" pitchFamily="34" charset="0"/>
                      </a:endParaRPr>
                    </a:p>
                    <a:p>
                      <a:pPr algn="l"/>
                      <a:endParaRPr lang="en-GB" sz="2000" b="1" dirty="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
        <p:nvSpPr>
          <p:cNvPr id="3" name="Rectangle 2"/>
          <p:cNvSpPr/>
          <p:nvPr/>
        </p:nvSpPr>
        <p:spPr>
          <a:xfrm>
            <a:off x="761999" y="2160538"/>
            <a:ext cx="6981825" cy="3139321"/>
          </a:xfrm>
          <a:prstGeom prst="rect">
            <a:avLst/>
          </a:prstGeom>
        </p:spPr>
        <p:txBody>
          <a:bodyPr wrap="square">
            <a:spAutoFit/>
          </a:bodyPr>
          <a:lstStyle/>
          <a:p>
            <a:pPr marL="285750" indent="-285750">
              <a:buFont typeface="Arial" panose="020B0604020202020204" pitchFamily="34" charset="0"/>
              <a:buChar char="•"/>
            </a:pPr>
            <a:r>
              <a:rPr lang="en-GB" dirty="0"/>
              <a:t>Communicate clearly, effectively and imaginatively, selecting and adapting tone, style and register for different forms, purposes and </a:t>
            </a:r>
            <a:r>
              <a:rPr lang="en-GB" dirty="0" smtClean="0"/>
              <a:t>audiences.</a:t>
            </a:r>
          </a:p>
          <a:p>
            <a:endParaRPr lang="en-GB" dirty="0" smtClean="0"/>
          </a:p>
          <a:p>
            <a:pPr marL="285750" indent="-285750">
              <a:buFont typeface="Arial" panose="020B0604020202020204" pitchFamily="34" charset="0"/>
              <a:buChar char="•"/>
            </a:pPr>
            <a:r>
              <a:rPr lang="en-GB" dirty="0" smtClean="0"/>
              <a:t>Organise </a:t>
            </a:r>
            <a:r>
              <a:rPr lang="en-GB" dirty="0"/>
              <a:t>information and ideas, using structural and grammatical features to support coherence and cohesion of </a:t>
            </a:r>
            <a:r>
              <a:rPr lang="en-GB" dirty="0" smtClean="0"/>
              <a:t>texts.</a:t>
            </a:r>
          </a:p>
          <a:p>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Use a range of vocabulary and sentence structures for clarity, purpose and effect, with accurate spelling and punctuation.</a:t>
            </a:r>
            <a:endParaRPr lang="en-GB" dirty="0"/>
          </a:p>
        </p:txBody>
      </p:sp>
    </p:spTree>
    <p:custDataLst>
      <p:tags r:id="rId1"/>
    </p:custDataLst>
    <p:extLst>
      <p:ext uri="{BB962C8B-B14F-4D97-AF65-F5344CB8AC3E}">
        <p14:creationId xmlns:p14="http://schemas.microsoft.com/office/powerpoint/2010/main" val="2379100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Weightings</a:t>
            </a:r>
            <a:r>
              <a:rPr lang="en-GB" sz="2600" dirty="0" smtClean="0">
                <a:solidFill>
                  <a:schemeClr val="tx2"/>
                </a:solidFill>
                <a:latin typeface="+mj-lt"/>
              </a:rPr>
              <a:t> </a:t>
            </a:r>
            <a:endParaRPr lang="en-GB" sz="2600" dirty="0">
              <a:solidFill>
                <a:schemeClr val="tx2"/>
              </a:solidFill>
              <a:latin typeface="+mj-lt"/>
            </a:endParaRPr>
          </a:p>
        </p:txBody>
      </p:sp>
      <p:sp>
        <p:nvSpPr>
          <p:cNvPr id="4" name="Text Placeholder 6"/>
          <p:cNvSpPr txBox="1">
            <a:spLocks/>
          </p:cNvSpPr>
          <p:nvPr/>
        </p:nvSpPr>
        <p:spPr>
          <a:xfrm>
            <a:off x="448574" y="1133475"/>
            <a:ext cx="8238227" cy="4424037"/>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defRPr/>
            </a:pPr>
            <a:r>
              <a:rPr lang="en-GB" sz="1800" dirty="0" smtClean="0">
                <a:solidFill>
                  <a:srgbClr val="FF0000"/>
                </a:solidFill>
              </a:rPr>
              <a:t> </a:t>
            </a:r>
            <a:endParaRPr lang="en-GB" sz="1800" dirty="0">
              <a:solidFill>
                <a:srgbClr val="FF0000"/>
              </a:solidFill>
              <a:latin typeface="Arial"/>
              <a:cs typeface="Arial"/>
            </a:endParaRPr>
          </a:p>
          <a:p>
            <a:pPr marL="355600" indent="-355600"/>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13</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3" name="Table 2"/>
          <p:cNvGraphicFramePr>
            <a:graphicFrameLocks noGrp="1"/>
          </p:cNvGraphicFramePr>
          <p:nvPr>
            <p:extLst>
              <p:ext uri="{D42A27DB-BD31-4B8C-83A1-F6EECF244321}">
                <p14:modId xmlns:p14="http://schemas.microsoft.com/office/powerpoint/2010/main" val="4128077936"/>
              </p:ext>
            </p:extLst>
          </p:nvPr>
        </p:nvGraphicFramePr>
        <p:xfrm>
          <a:off x="500512" y="1177354"/>
          <a:ext cx="7926705" cy="2506218"/>
        </p:xfrm>
        <a:graphic>
          <a:graphicData uri="http://schemas.openxmlformats.org/drawingml/2006/table">
            <a:tbl>
              <a:tblPr firstRow="1" firstCol="1" bandRow="1"/>
              <a:tblGrid>
                <a:gridCol w="2020570"/>
                <a:gridCol w="2020570"/>
                <a:gridCol w="1970405"/>
                <a:gridCol w="1915160"/>
              </a:tblGrid>
              <a:tr h="0">
                <a:tc>
                  <a:txBody>
                    <a:bodyPr/>
                    <a:lstStyle/>
                    <a:p>
                      <a:pPr>
                        <a:lnSpc>
                          <a:spcPct val="115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Assessment Objective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No of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 of total GCSE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5">
                  <a:txBody>
                    <a:bodyPr/>
                    <a:lstStyle/>
                    <a:p>
                      <a:pPr>
                        <a:lnSpc>
                          <a:spcPct val="115000"/>
                        </a:lnSpc>
                        <a:spcAft>
                          <a:spcPts val="0"/>
                        </a:spcAft>
                      </a:pPr>
                      <a:r>
                        <a:rPr lang="en-GB" sz="1100" dirty="0">
                          <a:effectLst/>
                          <a:latin typeface="Calibri"/>
                          <a:ea typeface="Calibri"/>
                          <a:cs typeface="Times New Roman"/>
                        </a:rPr>
                        <a:t>Paper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15000"/>
                        </a:lnSpc>
                        <a:spcAft>
                          <a:spcPts val="0"/>
                        </a:spcAft>
                      </a:pPr>
                      <a:r>
                        <a:rPr lang="en-GB" sz="1100" dirty="0">
                          <a:effectLst/>
                          <a:latin typeface="Calibri"/>
                          <a:ea typeface="Calibri"/>
                          <a:cs typeface="Times New Roman"/>
                        </a:rPr>
                        <a:t>AO2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15000"/>
                        </a:lnSpc>
                        <a:spcAft>
                          <a:spcPts val="0"/>
                        </a:spcAft>
                      </a:pPr>
                      <a:r>
                        <a:rPr lang="en-GB" sz="1100" dirty="0">
                          <a:effectLst/>
                          <a:latin typeface="Calibri"/>
                          <a:ea typeface="Calibri"/>
                          <a:cs typeface="Times New Roman"/>
                        </a:rPr>
                        <a:t>AO4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15000"/>
                        </a:lnSpc>
                        <a:spcAft>
                          <a:spcPts val="0"/>
                        </a:spcAft>
                      </a:pPr>
                      <a:r>
                        <a:rPr lang="en-GB" sz="1100" dirty="0">
                          <a:effectLst/>
                          <a:latin typeface="Calibri"/>
                          <a:ea typeface="Calibri"/>
                          <a:cs typeface="Times New Roman"/>
                        </a:rPr>
                        <a:t>AO5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15000"/>
                        </a:lnSpc>
                        <a:spcAft>
                          <a:spcPts val="0"/>
                        </a:spcAft>
                      </a:pPr>
                      <a:r>
                        <a:rPr lang="en-GB" sz="1100" dirty="0">
                          <a:effectLst/>
                          <a:latin typeface="Calibri"/>
                          <a:ea typeface="Calibri"/>
                          <a:cs typeface="Times New Roman"/>
                        </a:rPr>
                        <a:t>AO6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100" b="1" dirty="0">
                          <a:effectLst/>
                          <a:latin typeface="Calibri"/>
                          <a:ea typeface="Calibri"/>
                          <a:cs typeface="Times New Roman"/>
                        </a:rPr>
                        <a:t>Total Paper 1</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100" b="1" dirty="0">
                          <a:effectLst/>
                          <a:latin typeface="Calibri"/>
                          <a:ea typeface="Calibri"/>
                          <a:cs typeface="Times New Roman"/>
                        </a:rPr>
                        <a:t> </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100" b="1" dirty="0">
                          <a:effectLst/>
                          <a:latin typeface="Calibri"/>
                          <a:ea typeface="Calibri"/>
                          <a:cs typeface="Times New Roman"/>
                        </a:rPr>
                        <a:t>80</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100" b="1" dirty="0">
                          <a:effectLst/>
                          <a:latin typeface="Calibri"/>
                          <a:ea typeface="Calibri"/>
                          <a:cs typeface="Times New Roman"/>
                        </a:rPr>
                        <a:t> </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rowSpan="5">
                  <a:txBody>
                    <a:bodyPr/>
                    <a:lstStyle/>
                    <a:p>
                      <a:pPr>
                        <a:lnSpc>
                          <a:spcPct val="115000"/>
                        </a:lnSpc>
                        <a:spcAft>
                          <a:spcPts val="0"/>
                        </a:spcAft>
                      </a:pPr>
                      <a:r>
                        <a:rPr lang="en-GB" sz="1100" dirty="0">
                          <a:effectLst/>
                          <a:latin typeface="Calibri"/>
                          <a:ea typeface="Calibri"/>
                          <a:cs typeface="Times New Roman"/>
                        </a:rPr>
                        <a:t>Paper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15000"/>
                        </a:lnSpc>
                        <a:spcAft>
                          <a:spcPts val="0"/>
                        </a:spcAft>
                      </a:pPr>
                      <a:r>
                        <a:rPr lang="en-GB" sz="1100" dirty="0">
                          <a:effectLst/>
                          <a:latin typeface="Calibri"/>
                          <a:ea typeface="Calibri"/>
                          <a:cs typeface="Times New Roman"/>
                        </a:rPr>
                        <a:t>AO2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15000"/>
                        </a:lnSpc>
                        <a:spcAft>
                          <a:spcPts val="0"/>
                        </a:spcAft>
                      </a:pPr>
                      <a:r>
                        <a:rPr lang="en-GB" sz="1100" dirty="0">
                          <a:effectLst/>
                          <a:latin typeface="Calibri"/>
                          <a:ea typeface="Calibri"/>
                          <a:cs typeface="Times New Roman"/>
                        </a:rPr>
                        <a:t>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15000"/>
                        </a:lnSpc>
                        <a:spcAft>
                          <a:spcPts val="0"/>
                        </a:spcAft>
                      </a:pPr>
                      <a:r>
                        <a:rPr lang="en-GB" sz="1100" dirty="0">
                          <a:effectLst/>
                          <a:latin typeface="Calibri"/>
                          <a:ea typeface="Calibri"/>
                          <a:cs typeface="Times New Roman"/>
                        </a:rPr>
                        <a:t>AO5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15000"/>
                        </a:lnSpc>
                        <a:spcAft>
                          <a:spcPts val="0"/>
                        </a:spcAft>
                      </a:pPr>
                      <a:r>
                        <a:rPr lang="en-GB" sz="1100" dirty="0">
                          <a:effectLst/>
                          <a:latin typeface="Calibri"/>
                          <a:ea typeface="Calibri"/>
                          <a:cs typeface="Times New Roman"/>
                        </a:rPr>
                        <a:t>AO6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100" b="1" dirty="0">
                          <a:effectLst/>
                          <a:latin typeface="Calibri"/>
                          <a:ea typeface="Calibri"/>
                          <a:cs typeface="Times New Roman"/>
                        </a:rPr>
                        <a:t>Total Paper 2</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100" b="1" dirty="0">
                          <a:effectLst/>
                          <a:latin typeface="Calibri"/>
                          <a:ea typeface="Calibri"/>
                          <a:cs typeface="Times New Roman"/>
                        </a:rPr>
                        <a:t> </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100" b="1" dirty="0">
                          <a:effectLst/>
                          <a:latin typeface="Calibri"/>
                          <a:ea typeface="Calibri"/>
                          <a:cs typeface="Times New Roman"/>
                        </a:rPr>
                        <a:t>80</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100" b="1" dirty="0">
                          <a:effectLst/>
                          <a:latin typeface="Calibri"/>
                          <a:ea typeface="Calibri"/>
                          <a:cs typeface="Times New Roman"/>
                        </a:rPr>
                        <a:t> </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35865391"/>
              </p:ext>
            </p:extLst>
          </p:nvPr>
        </p:nvGraphicFramePr>
        <p:xfrm>
          <a:off x="500512" y="4005001"/>
          <a:ext cx="7926705" cy="1594866"/>
        </p:xfrm>
        <a:graphic>
          <a:graphicData uri="http://schemas.openxmlformats.org/drawingml/2006/table">
            <a:tbl>
              <a:tblPr firstRow="1" firstCol="1" bandRow="1"/>
              <a:tblGrid>
                <a:gridCol w="2020570"/>
                <a:gridCol w="2020570"/>
                <a:gridCol w="1970405"/>
                <a:gridCol w="1915160"/>
              </a:tblGrid>
              <a:tr h="0">
                <a:tc rowSpan="6">
                  <a:txBody>
                    <a:bodyPr/>
                    <a:lstStyle/>
                    <a:p>
                      <a:pPr>
                        <a:lnSpc>
                          <a:spcPct val="115000"/>
                        </a:lnSpc>
                        <a:spcAft>
                          <a:spcPts val="0"/>
                        </a:spcAft>
                      </a:pPr>
                      <a:r>
                        <a:rPr lang="en-GB" sz="1200" b="1" dirty="0">
                          <a:effectLst/>
                          <a:latin typeface="Arial"/>
                          <a:ea typeface="Calibri"/>
                          <a:cs typeface="Times New Roman"/>
                        </a:rPr>
                        <a:t>Overall GCSE English Language</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100" b="1" dirty="0">
                          <a:effectLst/>
                          <a:latin typeface="Calibri"/>
                          <a:ea typeface="Calibri"/>
                          <a:cs typeface="Times New Roman"/>
                        </a:rPr>
                        <a:t>AO1</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100" b="1" dirty="0">
                          <a:effectLst/>
                          <a:latin typeface="Calibri"/>
                          <a:ea typeface="Calibri"/>
                          <a:cs typeface="Times New Roman"/>
                        </a:rPr>
                        <a:t>16 </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100" b="1" dirty="0">
                          <a:effectLst/>
                          <a:latin typeface="Calibri"/>
                          <a:ea typeface="Calibri"/>
                          <a:cs typeface="Times New Roman"/>
                        </a:rPr>
                        <a:t>10% Allowed range </a:t>
                      </a:r>
                      <a:r>
                        <a:rPr lang="en-GB" sz="1100" b="1" dirty="0" smtClean="0">
                          <a:effectLst/>
                          <a:latin typeface="Calibri"/>
                          <a:ea typeface="Calibri"/>
                          <a:cs typeface="Times New Roman"/>
                        </a:rPr>
                        <a:t>(5-10</a:t>
                      </a:r>
                      <a:r>
                        <a:rPr lang="en-GB" sz="1100" b="1" dirty="0">
                          <a:effectLst/>
                          <a:latin typeface="Calibri"/>
                          <a:ea typeface="Calibri"/>
                          <a:cs typeface="Times New Roman"/>
                        </a:rPr>
                        <a:t>%)</a:t>
                      </a:r>
                      <a:endParaRPr lang="en-GB" sz="1100" dirty="0">
                        <a:effectLst/>
                        <a:latin typeface="Calibri"/>
                        <a:ea typeface="Calibri"/>
                        <a:cs typeface="Times New Roman"/>
                      </a:endParaRPr>
                    </a:p>
                    <a:p>
                      <a:pPr>
                        <a:lnSpc>
                          <a:spcPct val="115000"/>
                        </a:lnSpc>
                        <a:spcAft>
                          <a:spcPts val="0"/>
                        </a:spcAft>
                      </a:pPr>
                      <a:r>
                        <a:rPr lang="en-GB" sz="1100" b="1" dirty="0">
                          <a:effectLst/>
                          <a:latin typeface="Calibri"/>
                          <a:ea typeface="Calibri"/>
                          <a:cs typeface="Times New Roman"/>
                        </a:rPr>
                        <a:t> </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n-GB"/>
                    </a:p>
                  </a:txBody>
                  <a:tcPr/>
                </a:tc>
                <a:tc>
                  <a:txBody>
                    <a:bodyPr/>
                    <a:lstStyle/>
                    <a:p>
                      <a:pPr>
                        <a:lnSpc>
                          <a:spcPct val="115000"/>
                        </a:lnSpc>
                        <a:spcAft>
                          <a:spcPts val="0"/>
                        </a:spcAft>
                      </a:pPr>
                      <a:r>
                        <a:rPr lang="en-GB" sz="1100" b="1" dirty="0">
                          <a:effectLst/>
                          <a:latin typeface="Calibri"/>
                          <a:ea typeface="Calibri"/>
                          <a:cs typeface="Times New Roman"/>
                        </a:rPr>
                        <a:t>AO2</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100" b="1" dirty="0">
                          <a:effectLst/>
                          <a:latin typeface="Calibri"/>
                          <a:ea typeface="Calibri"/>
                          <a:cs typeface="Times New Roman"/>
                        </a:rPr>
                        <a:t>28</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100" b="1" dirty="0">
                          <a:effectLst/>
                          <a:latin typeface="Calibri"/>
                          <a:ea typeface="Calibri"/>
                          <a:cs typeface="Times New Roman"/>
                        </a:rPr>
                        <a:t>17.5% Allowed range </a:t>
                      </a:r>
                      <a:r>
                        <a:rPr lang="en-GB" sz="1100" b="1" dirty="0" smtClean="0">
                          <a:effectLst/>
                          <a:latin typeface="Calibri"/>
                          <a:ea typeface="Calibri"/>
                          <a:cs typeface="Times New Roman"/>
                        </a:rPr>
                        <a:t>(10-20</a:t>
                      </a:r>
                      <a:r>
                        <a:rPr lang="en-GB" sz="1100" b="1" dirty="0">
                          <a:effectLst/>
                          <a:latin typeface="Calibri"/>
                          <a:ea typeface="Calibri"/>
                          <a:cs typeface="Times New Roman"/>
                        </a:rPr>
                        <a:t>%)</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n-GB"/>
                    </a:p>
                  </a:txBody>
                  <a:tcPr/>
                </a:tc>
                <a:tc>
                  <a:txBody>
                    <a:bodyPr/>
                    <a:lstStyle/>
                    <a:p>
                      <a:pPr>
                        <a:lnSpc>
                          <a:spcPct val="115000"/>
                        </a:lnSpc>
                        <a:spcAft>
                          <a:spcPts val="0"/>
                        </a:spcAft>
                      </a:pPr>
                      <a:r>
                        <a:rPr lang="en-GB" sz="1100" b="1" dirty="0">
                          <a:effectLst/>
                          <a:latin typeface="Calibri"/>
                          <a:ea typeface="Calibri"/>
                          <a:cs typeface="Times New Roman"/>
                        </a:rPr>
                        <a:t>AO3</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100" b="1" dirty="0">
                          <a:effectLst/>
                          <a:latin typeface="Calibri"/>
                          <a:ea typeface="Calibri"/>
                          <a:cs typeface="Times New Roman"/>
                        </a:rPr>
                        <a:t>16</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100" b="1" dirty="0">
                          <a:effectLst/>
                          <a:latin typeface="Calibri"/>
                          <a:ea typeface="Calibri"/>
                          <a:cs typeface="Times New Roman"/>
                        </a:rPr>
                        <a:t>10% Allowed range </a:t>
                      </a:r>
                      <a:r>
                        <a:rPr lang="en-GB" sz="1100" b="1" dirty="0" smtClean="0">
                          <a:effectLst/>
                          <a:latin typeface="Calibri"/>
                          <a:ea typeface="Calibri"/>
                          <a:cs typeface="Times New Roman"/>
                        </a:rPr>
                        <a:t>(5-10</a:t>
                      </a:r>
                      <a:r>
                        <a:rPr lang="en-GB" sz="1100" b="1" dirty="0">
                          <a:effectLst/>
                          <a:latin typeface="Calibri"/>
                          <a:ea typeface="Calibri"/>
                          <a:cs typeface="Times New Roman"/>
                        </a:rPr>
                        <a:t>%)</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n-GB"/>
                    </a:p>
                  </a:txBody>
                  <a:tcPr/>
                </a:tc>
                <a:tc>
                  <a:txBody>
                    <a:bodyPr/>
                    <a:lstStyle/>
                    <a:p>
                      <a:pPr>
                        <a:lnSpc>
                          <a:spcPct val="115000"/>
                        </a:lnSpc>
                        <a:spcAft>
                          <a:spcPts val="0"/>
                        </a:spcAft>
                      </a:pPr>
                      <a:r>
                        <a:rPr lang="en-GB" sz="1100" b="1" dirty="0">
                          <a:effectLst/>
                          <a:latin typeface="Calibri"/>
                          <a:ea typeface="Calibri"/>
                          <a:cs typeface="Times New Roman"/>
                        </a:rPr>
                        <a:t>AO4</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100" b="1" dirty="0">
                          <a:effectLst/>
                          <a:latin typeface="Calibri"/>
                          <a:ea typeface="Calibri"/>
                          <a:cs typeface="Times New Roman"/>
                        </a:rPr>
                        <a:t>20</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100" b="1" dirty="0">
                          <a:effectLst/>
                          <a:latin typeface="Calibri"/>
                          <a:ea typeface="Calibri"/>
                          <a:cs typeface="Times New Roman"/>
                        </a:rPr>
                        <a:t>12.5% Allowed range </a:t>
                      </a:r>
                      <a:r>
                        <a:rPr lang="en-GB" sz="1100" b="1" dirty="0" smtClean="0">
                          <a:effectLst/>
                          <a:latin typeface="Calibri"/>
                          <a:ea typeface="Calibri"/>
                          <a:cs typeface="Times New Roman"/>
                        </a:rPr>
                        <a:t>(10-20</a:t>
                      </a:r>
                      <a:r>
                        <a:rPr lang="en-GB" sz="1100" b="1" dirty="0">
                          <a:effectLst/>
                          <a:latin typeface="Calibri"/>
                          <a:ea typeface="Calibri"/>
                          <a:cs typeface="Times New Roman"/>
                        </a:rPr>
                        <a:t>%)</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n-GB"/>
                    </a:p>
                  </a:txBody>
                  <a:tcPr/>
                </a:tc>
                <a:tc>
                  <a:txBody>
                    <a:bodyPr/>
                    <a:lstStyle/>
                    <a:p>
                      <a:pPr>
                        <a:lnSpc>
                          <a:spcPct val="115000"/>
                        </a:lnSpc>
                        <a:spcAft>
                          <a:spcPts val="0"/>
                        </a:spcAft>
                      </a:pPr>
                      <a:r>
                        <a:rPr lang="en-GB" sz="1100" b="1" dirty="0">
                          <a:effectLst/>
                          <a:latin typeface="Calibri"/>
                          <a:ea typeface="Calibri"/>
                          <a:cs typeface="Times New Roman"/>
                        </a:rPr>
                        <a:t>AO5</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100" b="1" dirty="0">
                          <a:effectLst/>
                          <a:latin typeface="Calibri"/>
                          <a:ea typeface="Calibri"/>
                          <a:cs typeface="Times New Roman"/>
                        </a:rPr>
                        <a:t>48</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100" b="1" dirty="0">
                          <a:effectLst/>
                          <a:latin typeface="Calibri"/>
                          <a:ea typeface="Calibri"/>
                          <a:cs typeface="Times New Roman"/>
                        </a:rPr>
                        <a:t>30%</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n-GB"/>
                    </a:p>
                  </a:txBody>
                  <a:tcPr/>
                </a:tc>
                <a:tc>
                  <a:txBody>
                    <a:bodyPr/>
                    <a:lstStyle/>
                    <a:p>
                      <a:pPr>
                        <a:lnSpc>
                          <a:spcPct val="115000"/>
                        </a:lnSpc>
                        <a:spcAft>
                          <a:spcPts val="0"/>
                        </a:spcAft>
                      </a:pPr>
                      <a:r>
                        <a:rPr lang="en-GB" sz="1100" b="1" dirty="0">
                          <a:effectLst/>
                          <a:latin typeface="Calibri"/>
                          <a:ea typeface="Calibri"/>
                          <a:cs typeface="Times New Roman"/>
                        </a:rPr>
                        <a:t>AO6</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100" b="1" dirty="0">
                          <a:effectLst/>
                          <a:latin typeface="Calibri"/>
                          <a:ea typeface="Calibri"/>
                          <a:cs typeface="Times New Roman"/>
                        </a:rPr>
                        <a:t>32</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100" b="1" dirty="0">
                          <a:effectLst/>
                          <a:latin typeface="Calibri"/>
                          <a:ea typeface="Calibri"/>
                          <a:cs typeface="Times New Roman"/>
                        </a:rPr>
                        <a:t>20%</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nSpc>
                          <a:spcPct val="115000"/>
                        </a:lnSpc>
                        <a:spcAft>
                          <a:spcPts val="0"/>
                        </a:spcAft>
                      </a:pPr>
                      <a:r>
                        <a:rPr lang="en-GB" sz="1400" b="1" dirty="0">
                          <a:effectLst/>
                          <a:latin typeface="Calibri"/>
                          <a:ea typeface="Calibri"/>
                          <a:cs typeface="Times New Roman"/>
                        </a:rPr>
                        <a:t>Grand Total</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400" b="1" dirty="0">
                          <a:effectLst/>
                          <a:latin typeface="Calibri"/>
                          <a:ea typeface="Calibri"/>
                          <a:cs typeface="Times New Roman"/>
                        </a:rPr>
                        <a:t> </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400" b="1" dirty="0">
                          <a:effectLst/>
                          <a:latin typeface="Calibri"/>
                          <a:ea typeface="Calibri"/>
                          <a:cs typeface="Times New Roman"/>
                        </a:rPr>
                        <a:t>160</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400" b="1" dirty="0">
                          <a:effectLst/>
                          <a:latin typeface="Calibri"/>
                          <a:ea typeface="Calibri"/>
                          <a:cs typeface="Times New Roman"/>
                        </a:rPr>
                        <a:t>100%</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896068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latin typeface="+mn-lt"/>
              </a:rPr>
              <a:t>Key features and benefits 1</a:t>
            </a:r>
            <a:endParaRPr lang="en-GB" sz="2400" dirty="0">
              <a:latin typeface="+mn-lt"/>
            </a:endParaRPr>
          </a:p>
        </p:txBody>
      </p:sp>
      <p:sp>
        <p:nvSpPr>
          <p:cNvPr id="4" name="Content Placeholder 3"/>
          <p:cNvSpPr>
            <a:spLocks noGrp="1"/>
          </p:cNvSpPr>
          <p:nvPr>
            <p:ph idx="1"/>
          </p:nvPr>
        </p:nvSpPr>
        <p:spPr>
          <a:xfrm>
            <a:off x="539999" y="1303791"/>
            <a:ext cx="8270625" cy="4744583"/>
          </a:xfrm>
        </p:spPr>
        <p:txBody>
          <a:bodyPr/>
          <a:lstStyle/>
          <a:p>
            <a:pPr marL="319886" indent="-243228">
              <a:lnSpc>
                <a:spcPct val="100000"/>
              </a:lnSpc>
              <a:spcBef>
                <a:spcPts val="0"/>
              </a:spcBef>
              <a:buClr>
                <a:schemeClr val="bg1"/>
              </a:buClr>
              <a:buFont typeface="Arial" panose="020B0604020202020204" pitchFamily="34" charset="0"/>
              <a:buChar char="•"/>
            </a:pPr>
            <a:r>
              <a:rPr lang="en-GB" dirty="0"/>
              <a:t>Two distinct papers, each of similar length and demand to minimise assessment fatigue and encourage equal </a:t>
            </a:r>
            <a:r>
              <a:rPr lang="en-GB" dirty="0" smtClean="0"/>
              <a:t>performance.</a:t>
            </a:r>
          </a:p>
          <a:p>
            <a:pPr marL="319886" indent="-243228">
              <a:lnSpc>
                <a:spcPct val="100000"/>
              </a:lnSpc>
              <a:spcBef>
                <a:spcPts val="0"/>
              </a:spcBef>
              <a:buClr>
                <a:schemeClr val="bg1"/>
              </a:buClr>
              <a:buFont typeface="Arial" panose="020B0604020202020204" pitchFamily="34" charset="0"/>
              <a:buChar char="•"/>
            </a:pPr>
            <a:endParaRPr lang="en-GB" dirty="0"/>
          </a:p>
          <a:p>
            <a:pPr marL="319886" indent="-243228">
              <a:lnSpc>
                <a:spcPct val="100000"/>
              </a:lnSpc>
              <a:buClr>
                <a:schemeClr val="bg1"/>
              </a:buClr>
              <a:buFont typeface="Arial" panose="020B0604020202020204" pitchFamily="34" charset="0"/>
              <a:buChar char="•"/>
            </a:pPr>
            <a:r>
              <a:rPr lang="en-GB" dirty="0"/>
              <a:t>Integrated reading and writing tasks on both papers to support </a:t>
            </a:r>
            <a:r>
              <a:rPr lang="en-GB" dirty="0" smtClean="0"/>
              <a:t>learning.</a:t>
            </a:r>
          </a:p>
          <a:p>
            <a:pPr marL="76658" indent="0">
              <a:lnSpc>
                <a:spcPct val="100000"/>
              </a:lnSpc>
              <a:buClr>
                <a:schemeClr val="bg1"/>
              </a:buClr>
              <a:buNone/>
            </a:pPr>
            <a:endParaRPr lang="en-GB" dirty="0"/>
          </a:p>
          <a:p>
            <a:pPr marL="319886" indent="-243228">
              <a:lnSpc>
                <a:spcPct val="100000"/>
              </a:lnSpc>
              <a:buClr>
                <a:schemeClr val="bg1"/>
              </a:buClr>
              <a:buFont typeface="Arial" panose="020B0604020202020204" pitchFamily="34" charset="0"/>
              <a:buChar char="•"/>
            </a:pPr>
            <a:r>
              <a:rPr lang="en-GB" b="1" dirty="0"/>
              <a:t>Assessment of a single AO per </a:t>
            </a:r>
            <a:r>
              <a:rPr lang="en-GB" b="1" dirty="0" smtClean="0"/>
              <a:t>question.</a:t>
            </a:r>
          </a:p>
          <a:p>
            <a:pPr marL="319886" indent="-243228">
              <a:lnSpc>
                <a:spcPct val="100000"/>
              </a:lnSpc>
              <a:buClr>
                <a:schemeClr val="bg1"/>
              </a:buClr>
              <a:buFont typeface="Arial" panose="020B0604020202020204" pitchFamily="34" charset="0"/>
              <a:buChar char="•"/>
            </a:pPr>
            <a:endParaRPr lang="en-GB" dirty="0"/>
          </a:p>
          <a:p>
            <a:pPr marL="319886" indent="-243228">
              <a:lnSpc>
                <a:spcPct val="100000"/>
              </a:lnSpc>
              <a:buClr>
                <a:schemeClr val="bg1"/>
              </a:buClr>
              <a:buFont typeface="Arial" panose="020B0604020202020204" pitchFamily="34" charset="0"/>
              <a:buChar char="•"/>
            </a:pPr>
            <a:r>
              <a:rPr lang="en-GB" dirty="0"/>
              <a:t>Consistency of questions on same papers in same sequence each </a:t>
            </a:r>
            <a:r>
              <a:rPr lang="en-GB" dirty="0" smtClean="0"/>
              <a:t>series.</a:t>
            </a:r>
          </a:p>
          <a:p>
            <a:pPr marL="319886" indent="-243228">
              <a:lnSpc>
                <a:spcPct val="100000"/>
              </a:lnSpc>
              <a:buClr>
                <a:schemeClr val="bg1"/>
              </a:buClr>
              <a:buFont typeface="Arial" panose="020B0604020202020204" pitchFamily="34" charset="0"/>
              <a:buChar char="•"/>
            </a:pPr>
            <a:endParaRPr lang="en-GB" dirty="0"/>
          </a:p>
          <a:p>
            <a:pPr marL="319886" indent="-243228">
              <a:lnSpc>
                <a:spcPct val="100000"/>
              </a:lnSpc>
              <a:buClr>
                <a:schemeClr val="bg1"/>
              </a:buClr>
              <a:buFont typeface="Arial" panose="020B0604020202020204" pitchFamily="34" charset="0"/>
              <a:buChar char="•"/>
            </a:pPr>
            <a:r>
              <a:rPr lang="en-GB" dirty="0"/>
              <a:t>A range of question types and strategies – </a:t>
            </a:r>
            <a:r>
              <a:rPr lang="en-GB" dirty="0" smtClean="0"/>
              <a:t>Simplicity </a:t>
            </a:r>
            <a:r>
              <a:rPr lang="en-GB" dirty="0"/>
              <a:t>and symmetry in the way both papers provide a learning </a:t>
            </a:r>
            <a:r>
              <a:rPr lang="en-GB" dirty="0" smtClean="0"/>
              <a:t>scaffold and develop progression.</a:t>
            </a:r>
            <a:endParaRPr lang="en-GB" dirty="0"/>
          </a:p>
          <a:p>
            <a:pPr marL="76658" indent="0">
              <a:lnSpc>
                <a:spcPct val="150000"/>
              </a:lnSpc>
              <a:buNone/>
            </a:pPr>
            <a:endParaRPr lang="en-GB" sz="1400" dirty="0"/>
          </a:p>
        </p:txBody>
      </p:sp>
      <p:sp>
        <p:nvSpPr>
          <p:cNvPr id="3" name="Footer Placeholder 2"/>
          <p:cNvSpPr>
            <a:spLocks noGrp="1"/>
          </p:cNvSpPr>
          <p:nvPr>
            <p:ph type="ftr" sz="quarter" idx="4294967295"/>
          </p:nvPr>
        </p:nvSpPr>
        <p:spPr>
          <a:xfrm>
            <a:off x="1966913" y="6455904"/>
            <a:ext cx="2678400" cy="241200"/>
          </a:xfrm>
          <a:prstGeom prst="rect">
            <a:avLst/>
          </a:prstGeom>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Slide </a:t>
            </a:r>
            <a:r>
              <a:rPr lang="en-US" sz="800" dirty="0" smtClean="0">
                <a:solidFill>
                  <a:schemeClr val="bg1"/>
                </a:solidFill>
              </a:rPr>
              <a:t>14</a:t>
            </a:r>
            <a:endParaRPr lang="en-US" sz="800" dirty="0">
              <a:solidFill>
                <a:schemeClr val="bg1"/>
              </a:solidFill>
            </a:endParaRPr>
          </a:p>
        </p:txBody>
      </p:sp>
    </p:spTree>
    <p:extLst>
      <p:ext uri="{BB962C8B-B14F-4D97-AF65-F5344CB8AC3E}">
        <p14:creationId xmlns:p14="http://schemas.microsoft.com/office/powerpoint/2010/main" val="4170201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latin typeface="+mn-lt"/>
              </a:rPr>
              <a:t>Key features and benefits 2</a:t>
            </a:r>
            <a:endParaRPr lang="en-GB" sz="2400" dirty="0">
              <a:latin typeface="+mn-lt"/>
            </a:endParaRPr>
          </a:p>
        </p:txBody>
      </p:sp>
      <p:sp>
        <p:nvSpPr>
          <p:cNvPr id="4" name="Content Placeholder 3"/>
          <p:cNvSpPr>
            <a:spLocks noGrp="1"/>
          </p:cNvSpPr>
          <p:nvPr>
            <p:ph idx="1"/>
          </p:nvPr>
        </p:nvSpPr>
        <p:spPr>
          <a:xfrm>
            <a:off x="539999" y="1303792"/>
            <a:ext cx="8175375" cy="4645488"/>
          </a:xfrm>
        </p:spPr>
        <p:txBody>
          <a:bodyPr/>
          <a:lstStyle/>
          <a:p>
            <a:pPr marL="319886" indent="-243228">
              <a:lnSpc>
                <a:spcPct val="100000"/>
              </a:lnSpc>
              <a:buClr>
                <a:schemeClr val="bg1"/>
              </a:buClr>
              <a:buFont typeface="Arial" panose="020B0604020202020204" pitchFamily="34" charset="0"/>
              <a:buChar char="•"/>
            </a:pPr>
            <a:r>
              <a:rPr lang="en-GB" dirty="0" smtClean="0"/>
              <a:t>Commitment </a:t>
            </a:r>
            <a:r>
              <a:rPr lang="en-GB" dirty="0"/>
              <a:t>to define which texts will be assessed on which </a:t>
            </a:r>
            <a:r>
              <a:rPr lang="en-GB" dirty="0" smtClean="0"/>
              <a:t>paper.</a:t>
            </a:r>
          </a:p>
          <a:p>
            <a:pPr marL="319886" indent="-243228">
              <a:lnSpc>
                <a:spcPct val="100000"/>
              </a:lnSpc>
              <a:buFont typeface="Arial" panose="020B0604020202020204" pitchFamily="34" charset="0"/>
              <a:buChar char="•"/>
            </a:pPr>
            <a:endParaRPr lang="en-GB" dirty="0"/>
          </a:p>
          <a:p>
            <a:pPr marL="319886" indent="-243228">
              <a:lnSpc>
                <a:spcPct val="100000"/>
              </a:lnSpc>
              <a:buFont typeface="Arial" panose="020B0604020202020204" pitchFamily="34" charset="0"/>
              <a:buChar char="•"/>
            </a:pPr>
            <a:r>
              <a:rPr lang="en-GB" dirty="0"/>
              <a:t>Co-teachable with GCSE English </a:t>
            </a:r>
            <a:r>
              <a:rPr lang="en-GB" dirty="0" smtClean="0"/>
              <a:t>Literature.</a:t>
            </a:r>
          </a:p>
          <a:p>
            <a:pPr marL="319886" indent="-243228">
              <a:lnSpc>
                <a:spcPct val="100000"/>
              </a:lnSpc>
              <a:buFont typeface="Arial" panose="020B0604020202020204" pitchFamily="34" charset="0"/>
              <a:buChar char="•"/>
            </a:pPr>
            <a:endParaRPr lang="en-GB" dirty="0"/>
          </a:p>
          <a:p>
            <a:pPr marL="319886" indent="-243228">
              <a:lnSpc>
                <a:spcPct val="100000"/>
              </a:lnSpc>
              <a:buFont typeface="Arial" panose="020B0604020202020204" pitchFamily="34" charset="0"/>
              <a:buChar char="•"/>
            </a:pPr>
            <a:r>
              <a:rPr lang="en-GB" dirty="0" smtClean="0"/>
              <a:t>Writing </a:t>
            </a:r>
            <a:r>
              <a:rPr lang="en-GB" dirty="0"/>
              <a:t>tasks with a choice of stimulus </a:t>
            </a:r>
            <a:r>
              <a:rPr lang="en-GB" dirty="0" smtClean="0"/>
              <a:t>materials.</a:t>
            </a:r>
          </a:p>
          <a:p>
            <a:pPr marL="319886" indent="-243228">
              <a:lnSpc>
                <a:spcPct val="100000"/>
              </a:lnSpc>
              <a:buFont typeface="Arial" panose="020B0604020202020204" pitchFamily="34" charset="0"/>
              <a:buChar char="•"/>
            </a:pPr>
            <a:endParaRPr lang="en-GB" dirty="0"/>
          </a:p>
          <a:p>
            <a:pPr marL="319886" indent="-243228">
              <a:lnSpc>
                <a:spcPct val="100000"/>
              </a:lnSpc>
              <a:buFont typeface="Arial" panose="020B0604020202020204" pitchFamily="34" charset="0"/>
              <a:buChar char="•"/>
            </a:pPr>
            <a:r>
              <a:rPr lang="en-GB" dirty="0"/>
              <a:t>Assessment of technical accuracy through candidates’ own </a:t>
            </a:r>
            <a:r>
              <a:rPr lang="en-GB" dirty="0" smtClean="0"/>
              <a:t>writing.</a:t>
            </a:r>
          </a:p>
          <a:p>
            <a:pPr marL="319886" indent="-243228">
              <a:lnSpc>
                <a:spcPct val="100000"/>
              </a:lnSpc>
              <a:buFont typeface="Arial" panose="020B0604020202020204" pitchFamily="34" charset="0"/>
              <a:buChar char="•"/>
            </a:pPr>
            <a:endParaRPr lang="en-GB" dirty="0"/>
          </a:p>
          <a:p>
            <a:pPr marL="319886" indent="-243228">
              <a:lnSpc>
                <a:spcPct val="100000"/>
              </a:lnSpc>
              <a:buFont typeface="Arial" panose="020B0604020202020204" pitchFamily="34" charset="0"/>
              <a:buChar char="•"/>
            </a:pPr>
            <a:r>
              <a:rPr lang="en-GB" dirty="0" smtClean="0"/>
              <a:t>Commentary document and student responses appendix. </a:t>
            </a:r>
          </a:p>
          <a:p>
            <a:pPr marL="319886" indent="-243228">
              <a:lnSpc>
                <a:spcPct val="100000"/>
              </a:lnSpc>
              <a:buFont typeface="Arial" panose="020B0604020202020204" pitchFamily="34" charset="0"/>
              <a:buChar char="•"/>
            </a:pPr>
            <a:endParaRPr lang="en-GB" dirty="0" smtClean="0"/>
          </a:p>
          <a:p>
            <a:pPr marL="319886" indent="-243228">
              <a:lnSpc>
                <a:spcPct val="100000"/>
              </a:lnSpc>
              <a:buFont typeface="Arial" panose="020B0604020202020204" pitchFamily="34" charset="0"/>
              <a:buChar char="•"/>
            </a:pPr>
            <a:r>
              <a:rPr lang="en-GB" dirty="0" smtClean="0"/>
              <a:t>KS3 papers to support effective formative and summative assessments of progress. </a:t>
            </a:r>
            <a:endParaRPr lang="en-GB" dirty="0"/>
          </a:p>
          <a:p>
            <a:pPr marL="319886" indent="-243228">
              <a:lnSpc>
                <a:spcPct val="150000"/>
              </a:lnSpc>
              <a:buFont typeface="Arial" panose="020B0604020202020204" pitchFamily="34" charset="0"/>
              <a:buChar char="•"/>
            </a:pPr>
            <a:endParaRPr lang="en-GB" sz="1400" dirty="0"/>
          </a:p>
        </p:txBody>
      </p:sp>
      <p:sp>
        <p:nvSpPr>
          <p:cNvPr id="3" name="Footer Placeholder 2"/>
          <p:cNvSpPr>
            <a:spLocks noGrp="1"/>
          </p:cNvSpPr>
          <p:nvPr>
            <p:ph type="ftr" sz="quarter" idx="4294967295"/>
          </p:nvPr>
        </p:nvSpPr>
        <p:spPr>
          <a:xfrm>
            <a:off x="1966913" y="6457550"/>
            <a:ext cx="2678400" cy="241200"/>
          </a:xfrm>
          <a:prstGeom prst="rect">
            <a:avLst/>
          </a:prstGeom>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Slide </a:t>
            </a:r>
            <a:r>
              <a:rPr lang="en-US" sz="800" dirty="0" smtClean="0">
                <a:solidFill>
                  <a:schemeClr val="bg1"/>
                </a:solidFill>
              </a:rPr>
              <a:t>15</a:t>
            </a:r>
            <a:endParaRPr lang="en-US" sz="800" dirty="0">
              <a:solidFill>
                <a:schemeClr val="bg1"/>
              </a:solidFill>
            </a:endParaRPr>
          </a:p>
        </p:txBody>
      </p:sp>
    </p:spTree>
    <p:extLst>
      <p:ext uri="{BB962C8B-B14F-4D97-AF65-F5344CB8AC3E}">
        <p14:creationId xmlns:p14="http://schemas.microsoft.com/office/powerpoint/2010/main" val="4009424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Slide 16</a:t>
            </a:r>
            <a:endParaRPr lang="en-US" sz="800" dirty="0"/>
          </a:p>
        </p:txBody>
      </p:sp>
      <p:sp>
        <p:nvSpPr>
          <p:cNvPr id="5"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41" y="1544638"/>
            <a:ext cx="5975407" cy="44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General questions</a:t>
            </a:r>
            <a:endParaRPr lang="en-GB" sz="2400" dirty="0">
              <a:solidFill>
                <a:schemeClr val="tx2"/>
              </a:solidFill>
              <a:latin typeface="+mj-lt"/>
            </a:endParaRPr>
          </a:p>
        </p:txBody>
      </p:sp>
    </p:spTree>
    <p:custDataLst>
      <p:tags r:id="rId1"/>
    </p:custDataLst>
    <p:extLst>
      <p:ext uri="{BB962C8B-B14F-4D97-AF65-F5344CB8AC3E}">
        <p14:creationId xmlns:p14="http://schemas.microsoft.com/office/powerpoint/2010/main" val="1506657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79"/>
            <a:ext cx="8229600" cy="464389"/>
          </a:xfrm>
        </p:spPr>
        <p:txBody>
          <a:bodyPr>
            <a:normAutofit/>
          </a:bodyPr>
          <a:lstStyle/>
          <a:p>
            <a:r>
              <a:rPr lang="en-GB" sz="2400" dirty="0" smtClean="0">
                <a:solidFill>
                  <a:schemeClr val="tx2"/>
                </a:solidFill>
                <a:latin typeface="+mj-lt"/>
              </a:rPr>
              <a:t>Paper 1</a:t>
            </a:r>
            <a:endParaRPr lang="en-GB" sz="2400" dirty="0">
              <a:solidFill>
                <a:schemeClr val="tx2"/>
              </a:solidFill>
              <a:latin typeface="+mj-lt"/>
            </a:endParaRPr>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17</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9" b="11573"/>
          <a:stretch/>
        </p:blipFill>
        <p:spPr bwMode="auto">
          <a:xfrm>
            <a:off x="-1" y="973137"/>
            <a:ext cx="9144001"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08215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Structure of Question Paper 1</a:t>
            </a:r>
            <a:endParaRPr lang="en-GB" sz="2400" dirty="0">
              <a:solidFill>
                <a:schemeClr val="tx2"/>
              </a:solidFill>
              <a:latin typeface="+mj-lt"/>
            </a:endParaRPr>
          </a:p>
        </p:txBody>
      </p:sp>
      <p:sp>
        <p:nvSpPr>
          <p:cNvPr id="4" name="Text Placeholder 6"/>
          <p:cNvSpPr txBox="1">
            <a:spLocks/>
          </p:cNvSpPr>
          <p:nvPr/>
        </p:nvSpPr>
        <p:spPr>
          <a:xfrm>
            <a:off x="448574" y="1476374"/>
            <a:ext cx="8419201" cy="4286251"/>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pPr>
            <a:r>
              <a:rPr lang="en-GB" sz="1800" dirty="0" smtClean="0">
                <a:cs typeface="Arial" charset="0"/>
              </a:rPr>
              <a:t>1 hour and 45 minutes: includes 15 minutes reading time</a:t>
            </a:r>
          </a:p>
          <a:p>
            <a:pPr marL="0" indent="0">
              <a:buClr>
                <a:schemeClr val="tx1"/>
              </a:buClr>
              <a:buNone/>
            </a:pPr>
            <a:endParaRPr lang="en-GB" sz="1800" dirty="0">
              <a:cs typeface="Arial" charset="0"/>
            </a:endParaRPr>
          </a:p>
          <a:p>
            <a:pPr marL="0" indent="0">
              <a:buClr>
                <a:schemeClr val="tx1"/>
              </a:buClr>
              <a:buNone/>
            </a:pPr>
            <a:r>
              <a:rPr lang="en-GB" sz="1800" b="1" dirty="0" smtClean="0">
                <a:cs typeface="Arial" charset="0"/>
              </a:rPr>
              <a:t>Section A:</a:t>
            </a:r>
          </a:p>
          <a:p>
            <a:pPr marL="0" indent="0">
              <a:buClr>
                <a:schemeClr val="tx1"/>
              </a:buClr>
              <a:buNone/>
            </a:pPr>
            <a:endParaRPr lang="en-GB" sz="1800" dirty="0" smtClean="0">
              <a:cs typeface="Arial" charset="0"/>
            </a:endParaRPr>
          </a:p>
          <a:p>
            <a:pPr marL="355600" indent="-355600">
              <a:buClr>
                <a:schemeClr val="tx1"/>
              </a:buClr>
              <a:buFont typeface="Arial" charset="0"/>
              <a:buChar char="•"/>
            </a:pPr>
            <a:r>
              <a:rPr lang="en-GB" sz="1800" dirty="0" smtClean="0">
                <a:cs typeface="Arial" charset="0"/>
              </a:rPr>
              <a:t>40 marks for reading (25% of the qualification)</a:t>
            </a:r>
          </a:p>
          <a:p>
            <a:pPr marL="355600" indent="-355600">
              <a:buClr>
                <a:schemeClr val="tx1"/>
              </a:buClr>
              <a:buFont typeface="Arial" charset="0"/>
              <a:buChar char="•"/>
            </a:pPr>
            <a:r>
              <a:rPr lang="en-GB" sz="1800" dirty="0">
                <a:cs typeface="Arial" charset="0"/>
              </a:rPr>
              <a:t>4 reading questions: 4+8+8+20 marks</a:t>
            </a:r>
          </a:p>
          <a:p>
            <a:pPr marL="0" indent="0">
              <a:buClr>
                <a:schemeClr val="tx1"/>
              </a:buClr>
              <a:buNone/>
            </a:pPr>
            <a:endParaRPr lang="en-GB" sz="1800" dirty="0" smtClean="0">
              <a:cs typeface="Arial" charset="0"/>
            </a:endParaRPr>
          </a:p>
          <a:p>
            <a:pPr marL="0" indent="0">
              <a:buClr>
                <a:schemeClr val="tx1"/>
              </a:buClr>
              <a:buNone/>
            </a:pPr>
            <a:r>
              <a:rPr lang="en-GB" sz="1800" b="1" dirty="0" smtClean="0">
                <a:cs typeface="Arial" charset="0"/>
              </a:rPr>
              <a:t>Section B:</a:t>
            </a:r>
          </a:p>
          <a:p>
            <a:pPr marL="0" indent="0">
              <a:buClr>
                <a:schemeClr val="tx1"/>
              </a:buClr>
              <a:buNone/>
            </a:pPr>
            <a:endParaRPr lang="en-GB" sz="1800" dirty="0" smtClean="0">
              <a:cs typeface="Arial" charset="0"/>
            </a:endParaRPr>
          </a:p>
          <a:p>
            <a:pPr marL="355600" indent="-355600">
              <a:buClr>
                <a:schemeClr val="tx1"/>
              </a:buClr>
              <a:buFont typeface="Arial" charset="0"/>
              <a:buChar char="•"/>
            </a:pPr>
            <a:r>
              <a:rPr lang="en-GB" sz="1800" dirty="0" smtClean="0">
                <a:cs typeface="Arial" charset="0"/>
              </a:rPr>
              <a:t>40 marks for writing (25% of the qualification) </a:t>
            </a:r>
            <a:endParaRPr lang="en-GB" sz="1800" dirty="0">
              <a:cs typeface="Arial" charset="0"/>
            </a:endParaRPr>
          </a:p>
          <a:p>
            <a:pPr marL="355600" indent="-355600">
              <a:buClr>
                <a:schemeClr val="tx1"/>
              </a:buClr>
              <a:buFont typeface="Arial" charset="0"/>
              <a:buChar char="•"/>
            </a:pPr>
            <a:r>
              <a:rPr lang="en-GB" sz="1800" dirty="0" smtClean="0">
                <a:cs typeface="Arial" charset="0"/>
              </a:rPr>
              <a:t>1 writing question: 24+16 marks</a:t>
            </a:r>
            <a:endParaRPr lang="en-GB" sz="1800" dirty="0">
              <a:cs typeface="Arial" charset="0"/>
            </a:endParaRPr>
          </a:p>
          <a:p>
            <a:pPr marL="355600" indent="-355600">
              <a:buFont typeface="Arial" charset="0"/>
              <a:buChar char="•"/>
            </a:pPr>
            <a:endParaRPr lang="en-GB" sz="1800" dirty="0">
              <a:cs typeface="Arial" charset="0"/>
            </a:endParaRPr>
          </a:p>
          <a:p>
            <a:pPr marL="355600" indent="-355600">
              <a:buNone/>
            </a:pPr>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18</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2152986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Content and skills for Paper 1 Section A: Reading</a:t>
            </a:r>
            <a:endParaRPr lang="en-GB" sz="2400" dirty="0">
              <a:solidFill>
                <a:schemeClr val="tx2"/>
              </a:solidFill>
              <a:latin typeface="+mj-lt"/>
            </a:endParaRPr>
          </a:p>
        </p:txBody>
      </p:sp>
      <p:sp>
        <p:nvSpPr>
          <p:cNvPr id="4" name="Text Placeholder 6"/>
          <p:cNvSpPr txBox="1">
            <a:spLocks/>
          </p:cNvSpPr>
          <p:nvPr/>
        </p:nvSpPr>
        <p:spPr>
          <a:xfrm>
            <a:off x="448574" y="1419224"/>
            <a:ext cx="8238227" cy="4132885"/>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Tx/>
            </a:pPr>
            <a:r>
              <a:rPr lang="en-GB" sz="1800" dirty="0" smtClean="0"/>
              <a:t>Reading a single source drawn </a:t>
            </a:r>
            <a:r>
              <a:rPr lang="en-GB" sz="1800" dirty="0"/>
              <a:t>from </a:t>
            </a:r>
            <a:r>
              <a:rPr lang="en-GB" sz="1800" b="1" dirty="0" smtClean="0"/>
              <a:t>literature fiction </a:t>
            </a:r>
            <a:r>
              <a:rPr lang="en-GB" sz="1800" dirty="0"/>
              <a:t>in order to consider how </a:t>
            </a:r>
            <a:r>
              <a:rPr lang="en-GB" sz="1800" dirty="0" smtClean="0"/>
              <a:t>established, modern and emerging </a:t>
            </a:r>
            <a:r>
              <a:rPr lang="en-GB" sz="1800" dirty="0"/>
              <a:t>writers </a:t>
            </a:r>
            <a:r>
              <a:rPr lang="en-GB" sz="1800" b="1" dirty="0"/>
              <a:t>use narrative and descriptive techniques</a:t>
            </a:r>
            <a:r>
              <a:rPr lang="en-GB" sz="1800" dirty="0"/>
              <a:t> to capture the interest </a:t>
            </a:r>
            <a:r>
              <a:rPr lang="en-GB" sz="1800" dirty="0" smtClean="0"/>
              <a:t>of readers.</a:t>
            </a:r>
          </a:p>
          <a:p>
            <a:pPr marL="0" indent="0">
              <a:buClrTx/>
              <a:buNone/>
            </a:pPr>
            <a:endParaRPr lang="en-GB" sz="1800" dirty="0" smtClean="0"/>
          </a:p>
          <a:p>
            <a:pPr marL="355600" indent="-355600">
              <a:buClrTx/>
            </a:pPr>
            <a:r>
              <a:rPr lang="en-GB" sz="1800" dirty="0"/>
              <a:t>The genre of the source will be </a:t>
            </a:r>
            <a:r>
              <a:rPr lang="en-GB" sz="1800" b="1" dirty="0"/>
              <a:t>literature prose fiction </a:t>
            </a:r>
            <a:r>
              <a:rPr lang="en-GB" sz="1800" dirty="0"/>
              <a:t>such as extracts from novels and short stories and focus on openings, endings, narrative perspectives and points of view, narrative or descriptive passages, character developments, atmospheric descriptions and other appropriate narrative and descriptive </a:t>
            </a:r>
            <a:r>
              <a:rPr lang="en-GB" sz="1800" dirty="0" smtClean="0"/>
              <a:t>approaches.</a:t>
            </a:r>
            <a:endParaRPr lang="en-GB" sz="1800" dirty="0"/>
          </a:p>
          <a:p>
            <a:pPr marL="0" indent="0">
              <a:buClrTx/>
              <a:buNone/>
            </a:pPr>
            <a:endParaRPr lang="en-GB" sz="1800" dirty="0"/>
          </a:p>
          <a:p>
            <a:pPr marL="355600" indent="-355600">
              <a:buClrTx/>
            </a:pPr>
            <a:r>
              <a:rPr lang="en-GB" sz="1800" dirty="0" smtClean="0"/>
              <a:t>The </a:t>
            </a:r>
            <a:r>
              <a:rPr lang="en-GB" sz="1800" dirty="0"/>
              <a:t>source for the reading questions will be </a:t>
            </a:r>
            <a:r>
              <a:rPr lang="en-GB" sz="1800" dirty="0" smtClean="0"/>
              <a:t>selected </a:t>
            </a:r>
            <a:r>
              <a:rPr lang="en-GB" sz="1800" dirty="0"/>
              <a:t>from the </a:t>
            </a:r>
            <a:r>
              <a:rPr lang="en-GB" sz="1800" b="1" dirty="0" smtClean="0"/>
              <a:t>20</a:t>
            </a:r>
            <a:r>
              <a:rPr lang="en-GB" sz="1800" b="1" baseline="30000" dirty="0" smtClean="0"/>
              <a:t>th</a:t>
            </a:r>
            <a:r>
              <a:rPr lang="en-GB" sz="1800" b="1" dirty="0" smtClean="0"/>
              <a:t> or 21</a:t>
            </a:r>
            <a:r>
              <a:rPr lang="en-GB" sz="1800" b="1" baseline="30000" dirty="0" smtClean="0"/>
              <a:t>st</a:t>
            </a:r>
            <a:r>
              <a:rPr lang="en-GB" sz="1800" b="1" dirty="0" smtClean="0"/>
              <a:t>  centuries.</a:t>
            </a:r>
          </a:p>
          <a:p>
            <a:pPr marL="0" indent="0">
              <a:buNone/>
            </a:pPr>
            <a:r>
              <a:rPr lang="en-GB" sz="1800" dirty="0" smtClean="0"/>
              <a:t> </a:t>
            </a:r>
          </a:p>
          <a:p>
            <a:pPr marL="355600" indent="-355600">
              <a:buClr>
                <a:schemeClr val="tx1"/>
              </a:buClr>
            </a:pPr>
            <a:r>
              <a:rPr lang="en-GB" sz="1800" dirty="0" smtClean="0"/>
              <a:t>40 marks in total.</a:t>
            </a:r>
            <a:endParaRPr lang="en-GB" sz="1800" dirty="0"/>
          </a:p>
          <a:p>
            <a:pPr marL="0" indent="0">
              <a:buNone/>
            </a:pPr>
            <a:r>
              <a:rPr lang="en-GB" sz="1800" dirty="0" smtClean="0">
                <a:solidFill>
                  <a:srgbClr val="FF0000"/>
                </a:solidFill>
              </a:rPr>
              <a:t>  </a:t>
            </a:r>
            <a:endParaRPr lang="en-GB" sz="1800" dirty="0">
              <a:solidFill>
                <a:srgbClr val="FF0000"/>
              </a:solidFill>
            </a:endParaRPr>
          </a:p>
          <a:p>
            <a:pPr marL="0" indent="0">
              <a:buNone/>
            </a:pPr>
            <a:endParaRPr lang="en-US" dirty="0" smtClean="0">
              <a:solidFill>
                <a:srgbClr val="FF0000"/>
              </a:solidFill>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19</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940926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76"/>
            <a:ext cx="8229600" cy="490269"/>
          </a:xfrm>
        </p:spPr>
        <p:txBody>
          <a:bodyPr>
            <a:normAutofit/>
          </a:bodyPr>
          <a:lstStyle/>
          <a:p>
            <a:pPr>
              <a:tabLst>
                <a:tab pos="85725" algn="l"/>
              </a:tabLst>
            </a:pPr>
            <a:r>
              <a:rPr lang="en-GB" sz="2400" dirty="0" smtClean="0">
                <a:solidFill>
                  <a:schemeClr val="tx2"/>
                </a:solidFill>
                <a:latin typeface="+mj-lt"/>
              </a:rPr>
              <a:t>Structure of the session </a:t>
            </a:r>
            <a:endParaRPr lang="en-GB" sz="2400" dirty="0">
              <a:solidFill>
                <a:schemeClr val="tx2"/>
              </a:solidFill>
              <a:latin typeface="+mj-lt"/>
            </a:endParaRPr>
          </a:p>
        </p:txBody>
      </p:sp>
      <p:sp>
        <p:nvSpPr>
          <p:cNvPr id="4" name="Text Placeholder 6"/>
          <p:cNvSpPr txBox="1">
            <a:spLocks/>
          </p:cNvSpPr>
          <p:nvPr/>
        </p:nvSpPr>
        <p:spPr>
          <a:xfrm>
            <a:off x="448574" y="1143000"/>
            <a:ext cx="8466826" cy="5130799"/>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None/>
            </a:pPr>
            <a:r>
              <a:rPr lang="en-GB" sz="1800" b="1" dirty="0" smtClean="0">
                <a:cs typeface="Arial" charset="0"/>
              </a:rPr>
              <a:t>Overview </a:t>
            </a:r>
            <a:r>
              <a:rPr lang="en-GB" sz="1800" b="1" dirty="0">
                <a:cs typeface="Arial" charset="0"/>
              </a:rPr>
              <a:t>of the new </a:t>
            </a:r>
            <a:r>
              <a:rPr lang="en-GB" sz="1800" b="1" dirty="0" smtClean="0">
                <a:cs typeface="Arial" charset="0"/>
              </a:rPr>
              <a:t>specification</a:t>
            </a:r>
          </a:p>
          <a:p>
            <a:pPr marL="355600" indent="-355600">
              <a:buNone/>
            </a:pPr>
            <a:endParaRPr lang="en-GB" sz="1800" b="1" dirty="0">
              <a:cs typeface="Arial" charset="0"/>
            </a:endParaRPr>
          </a:p>
          <a:p>
            <a:pPr marL="355600" indent="-355600">
              <a:buClr>
                <a:schemeClr val="tx1"/>
              </a:buClr>
              <a:buFont typeface="Arial" charset="0"/>
              <a:buChar char="•"/>
            </a:pPr>
            <a:r>
              <a:rPr lang="en-GB" sz="1800" dirty="0" smtClean="0">
                <a:cs typeface="Arial" charset="0"/>
              </a:rPr>
              <a:t>Underlying principles </a:t>
            </a:r>
            <a:r>
              <a:rPr lang="en-GB" sz="1800" dirty="0">
                <a:cs typeface="Arial" charset="0"/>
              </a:rPr>
              <a:t>and key features</a:t>
            </a:r>
          </a:p>
          <a:p>
            <a:pPr marL="355600" indent="-355600">
              <a:buClr>
                <a:schemeClr val="tx1"/>
              </a:buClr>
              <a:buFont typeface="Arial" charset="0"/>
              <a:buChar char="•"/>
            </a:pPr>
            <a:r>
              <a:rPr lang="en-GB" sz="1800" dirty="0">
                <a:cs typeface="Arial" charset="0"/>
              </a:rPr>
              <a:t>Specification at a </a:t>
            </a:r>
            <a:r>
              <a:rPr lang="en-GB" sz="1800" dirty="0" smtClean="0">
                <a:cs typeface="Arial" charset="0"/>
              </a:rPr>
              <a:t>glance</a:t>
            </a:r>
          </a:p>
          <a:p>
            <a:pPr marL="355600" indent="-355600">
              <a:buClr>
                <a:schemeClr val="tx1"/>
              </a:buClr>
              <a:buFont typeface="Arial" charset="0"/>
              <a:buChar char="•"/>
            </a:pPr>
            <a:r>
              <a:rPr lang="en-GB" sz="1800" dirty="0" smtClean="0">
                <a:cs typeface="Arial" charset="0"/>
              </a:rPr>
              <a:t>Summary of content and assessment objectives</a:t>
            </a:r>
            <a:endParaRPr lang="en-GB" sz="1800" dirty="0">
              <a:cs typeface="Arial" charset="0"/>
            </a:endParaRPr>
          </a:p>
          <a:p>
            <a:pPr marL="355600" indent="-355600">
              <a:buNone/>
            </a:pPr>
            <a:endParaRPr lang="en-GB" sz="1800" b="1" dirty="0">
              <a:cs typeface="Arial" charset="0"/>
            </a:endParaRPr>
          </a:p>
          <a:p>
            <a:pPr marL="355600" indent="-355600">
              <a:buNone/>
            </a:pPr>
            <a:r>
              <a:rPr lang="en-GB" sz="1800" b="1" dirty="0" smtClean="0">
                <a:cs typeface="Arial" charset="0"/>
              </a:rPr>
              <a:t>Paper 1</a:t>
            </a:r>
          </a:p>
          <a:p>
            <a:pPr marL="355600" indent="-355600">
              <a:buNone/>
            </a:pPr>
            <a:endParaRPr lang="en-GB" sz="1800" b="1" dirty="0" smtClean="0">
              <a:cs typeface="Arial" charset="0"/>
            </a:endParaRPr>
          </a:p>
          <a:p>
            <a:pPr marL="355600" indent="-355600">
              <a:buClr>
                <a:schemeClr val="tx1"/>
              </a:buClr>
              <a:buFont typeface="Arial" charset="0"/>
              <a:buChar char="•"/>
            </a:pPr>
            <a:r>
              <a:rPr lang="en-GB" sz="1800" dirty="0" smtClean="0">
                <a:cs typeface="Arial" charset="0"/>
              </a:rPr>
              <a:t>Content and question types</a:t>
            </a:r>
          </a:p>
          <a:p>
            <a:pPr marL="355600" indent="-355600">
              <a:buNone/>
            </a:pPr>
            <a:endParaRPr lang="en-GB" sz="1800" b="1" dirty="0">
              <a:cs typeface="Arial" charset="0"/>
            </a:endParaRPr>
          </a:p>
          <a:p>
            <a:pPr marL="355600" indent="-355600">
              <a:buNone/>
            </a:pPr>
            <a:r>
              <a:rPr lang="en-GB" sz="1800" b="1" dirty="0">
                <a:cs typeface="Arial" charset="0"/>
              </a:rPr>
              <a:t>Break</a:t>
            </a:r>
          </a:p>
          <a:p>
            <a:pPr marL="355600" indent="-355600">
              <a:buNone/>
            </a:pPr>
            <a:endParaRPr lang="en-GB" sz="1800" b="1" dirty="0">
              <a:cs typeface="Arial" charset="0"/>
            </a:endParaRPr>
          </a:p>
          <a:p>
            <a:pPr marL="355600" indent="-355600">
              <a:buNone/>
            </a:pPr>
            <a:r>
              <a:rPr lang="en-GB" sz="1800" b="1" dirty="0" smtClean="0">
                <a:cs typeface="Arial" charset="0"/>
              </a:rPr>
              <a:t>Paper 2</a:t>
            </a:r>
          </a:p>
          <a:p>
            <a:pPr marL="355600" indent="-355600">
              <a:buNone/>
            </a:pPr>
            <a:endParaRPr lang="en-GB" sz="1800" b="1" dirty="0">
              <a:cs typeface="Arial" charset="0"/>
            </a:endParaRPr>
          </a:p>
          <a:p>
            <a:pPr marL="355600" indent="-355600">
              <a:buClr>
                <a:schemeClr val="tx1"/>
              </a:buClr>
              <a:buFont typeface="Arial" charset="0"/>
              <a:buChar char="•"/>
            </a:pPr>
            <a:r>
              <a:rPr lang="en-GB" sz="1800" dirty="0" smtClean="0">
                <a:cs typeface="Arial" charset="0"/>
              </a:rPr>
              <a:t>Content and question types</a:t>
            </a:r>
            <a:endParaRPr lang="en-GB" sz="1800" b="1" dirty="0" smtClean="0">
              <a:cs typeface="Arial" charset="0"/>
            </a:endParaRPr>
          </a:p>
          <a:p>
            <a:pPr marL="355600" indent="-355600">
              <a:buNone/>
            </a:pPr>
            <a:endParaRPr lang="en-GB" sz="1800" b="1" dirty="0" smtClean="0">
              <a:cs typeface="Arial" charset="0"/>
            </a:endParaRPr>
          </a:p>
          <a:p>
            <a:pPr marL="355600" indent="-355600">
              <a:buNone/>
            </a:pPr>
            <a:r>
              <a:rPr lang="en-GB" sz="1800" b="1" dirty="0" smtClean="0">
                <a:cs typeface="Arial" charset="0"/>
              </a:rPr>
              <a:t>Support </a:t>
            </a:r>
            <a:r>
              <a:rPr lang="en-GB" sz="1800" b="1" dirty="0">
                <a:cs typeface="Arial" charset="0"/>
              </a:rPr>
              <a:t>and resources</a:t>
            </a:r>
          </a:p>
          <a:p>
            <a:pPr>
              <a:buClr>
                <a:schemeClr val="tx1"/>
              </a:buClr>
              <a:buFont typeface="Arial" pitchFamily="34" charset="0"/>
              <a:buChar char="•"/>
            </a:pPr>
            <a:endParaRPr lang="en-GB" dirty="0" smtClean="0"/>
          </a:p>
          <a:p>
            <a:pPr>
              <a:buClr>
                <a:schemeClr val="tx1"/>
              </a:buClr>
              <a:buFont typeface="Arial" pitchFamily="34" charset="0"/>
              <a:buChar char="•"/>
            </a:pPr>
            <a:endParaRPr lang="en-GB" dirty="0" smtClean="0"/>
          </a:p>
          <a:p>
            <a:pPr>
              <a:buClr>
                <a:schemeClr val="tx1"/>
              </a:buClr>
              <a:buFont typeface="Arial" pitchFamily="34" charset="0"/>
              <a:buChar char="•"/>
            </a:pPr>
            <a:endParaRPr lang="en-GB" dirty="0" smtClean="0"/>
          </a:p>
          <a:p>
            <a:pPr marL="698500" indent="-342900">
              <a:buClr>
                <a:schemeClr val="tx1"/>
              </a:buClr>
              <a:buFont typeface="Arial" pitchFamily="34" charset="0"/>
              <a:buChar char="•"/>
            </a:pPr>
            <a:endParaRPr lang="en-GB" dirty="0" smtClean="0"/>
          </a:p>
          <a:p>
            <a:pPr marL="698500" indent="-342900">
              <a:buClr>
                <a:schemeClr val="tx1"/>
              </a:buClr>
              <a:buFont typeface="Arial" pitchFamily="34" charset="0"/>
              <a:buChar char="•"/>
            </a:pPr>
            <a:endParaRPr lang="en-GB" dirty="0" smtClean="0"/>
          </a:p>
          <a:p>
            <a:pPr marL="698500" indent="-342900">
              <a:buClr>
                <a:schemeClr val="tx1"/>
              </a:buClr>
              <a:buFont typeface="Arial" pitchFamily="34" charset="0"/>
              <a:buChar char="•"/>
            </a:pPr>
            <a:endParaRPr lang="en-GB" dirty="0" smtClean="0"/>
          </a:p>
          <a:p>
            <a:pPr marL="698500" indent="-342900">
              <a:buClr>
                <a:schemeClr val="tx1"/>
              </a:buClr>
              <a:buFont typeface="Arial" pitchFamily="34" charset="0"/>
              <a:buChar char="•"/>
            </a:pPr>
            <a:endParaRPr lang="en-GB" dirty="0" smtClean="0"/>
          </a:p>
          <a:p>
            <a:pPr marL="698500" indent="-342900">
              <a:buClr>
                <a:schemeClr val="tx1"/>
              </a:buClr>
              <a:buFont typeface="Arial" pitchFamily="34" charset="0"/>
              <a:buChar char="•"/>
            </a:pPr>
            <a:endParaRPr lang="en-GB" dirty="0" smtClean="0"/>
          </a:p>
          <a:p>
            <a:pPr defTabSz="444500">
              <a:lnSpc>
                <a:spcPct val="150000"/>
              </a:lnSpc>
              <a:buClr>
                <a:schemeClr val="tx1"/>
              </a:buClr>
              <a:buFont typeface="Arial" pitchFamily="34" charset="0"/>
              <a:buChar char="•"/>
            </a:pPr>
            <a:endParaRPr lang="en-GB" dirty="0" smtClean="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Slide 2</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7" name="Footer Placeholder 3"/>
          <p:cNvSpPr txBox="1">
            <a:spLocks/>
          </p:cNvSpPr>
          <p:nvPr/>
        </p:nvSpPr>
        <p:spPr>
          <a:xfrm>
            <a:off x="6172200" y="6449325"/>
            <a:ext cx="1635126" cy="2413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Follow us on Twitter @AQACPD</a:t>
            </a:r>
            <a:r>
              <a:rPr lang="en-US" dirty="0" smtClean="0"/>
              <a:t>.</a:t>
            </a:r>
            <a:endParaRPr lang="en-US" dirty="0"/>
          </a:p>
        </p:txBody>
      </p:sp>
    </p:spTree>
    <p:custDataLst>
      <p:tags r:id="rId1"/>
    </p:custDataLst>
    <p:extLst>
      <p:ext uri="{BB962C8B-B14F-4D97-AF65-F5344CB8AC3E}">
        <p14:creationId xmlns:p14="http://schemas.microsoft.com/office/powerpoint/2010/main" val="540706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400" dirty="0" smtClean="0">
                <a:solidFill>
                  <a:schemeClr val="tx2"/>
                </a:solidFill>
                <a:latin typeface="+mj-lt"/>
              </a:rPr>
              <a:t>Assessment objectives for Paper 1 Section A </a:t>
            </a:r>
            <a:endParaRPr lang="en-GB" sz="2400"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20</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2514851413"/>
              </p:ext>
            </p:extLst>
          </p:nvPr>
        </p:nvGraphicFramePr>
        <p:xfrm>
          <a:off x="751344" y="1131755"/>
          <a:ext cx="7384776" cy="4206240"/>
        </p:xfrm>
        <a:graphic>
          <a:graphicData uri="http://schemas.openxmlformats.org/drawingml/2006/table">
            <a:tbl>
              <a:tblPr firstRow="1" bandRow="1">
                <a:tableStyleId>{FABFCF23-3B69-468F-B69F-88F6DE6A72F2}</a:tableStyleId>
              </a:tblPr>
              <a:tblGrid>
                <a:gridCol w="7384776"/>
              </a:tblGrid>
              <a:tr h="331939">
                <a:tc>
                  <a:txBody>
                    <a:bodyPr/>
                    <a:lstStyle/>
                    <a:p>
                      <a:pPr algn="l"/>
                      <a:r>
                        <a:rPr lang="en-GB" dirty="0" smtClean="0">
                          <a:latin typeface="Arial" pitchFamily="34" charset="0"/>
                          <a:cs typeface="Arial" pitchFamily="34" charset="0"/>
                        </a:rPr>
                        <a:t>Assessment Objectives </a:t>
                      </a:r>
                      <a:endParaRPr lang="en-GB" dirty="0">
                        <a:latin typeface="Arial" pitchFamily="34" charset="0"/>
                        <a:cs typeface="Arial"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3201836">
                <a:tc>
                  <a:txBody>
                    <a:bodyPr/>
                    <a:lstStyle/>
                    <a:p>
                      <a:pPr algn="l"/>
                      <a:endParaRPr lang="en-GB" sz="2000" b="1" dirty="0" smtClean="0">
                        <a:latin typeface="Arial" pitchFamily="34" charset="0"/>
                        <a:cs typeface="Arial" pitchFamily="34" charset="0"/>
                      </a:endParaRPr>
                    </a:p>
                    <a:p>
                      <a:pPr algn="l"/>
                      <a:r>
                        <a:rPr lang="en-GB" sz="1800" b="0" dirty="0" smtClean="0">
                          <a:latin typeface="Arial" pitchFamily="34" charset="0"/>
                          <a:cs typeface="Arial" pitchFamily="34" charset="0"/>
                        </a:rPr>
                        <a:t>The paper will assess in this sequence:</a:t>
                      </a:r>
                    </a:p>
                    <a:p>
                      <a:pPr algn="l"/>
                      <a:endParaRPr lang="en-GB" sz="1800" b="0" dirty="0" smtClean="0">
                        <a:latin typeface="Arial" pitchFamily="34" charset="0"/>
                        <a:cs typeface="Arial" pitchFamily="34" charset="0"/>
                      </a:endParaRPr>
                    </a:p>
                    <a:p>
                      <a:pPr marL="285750" indent="-285750" algn="l">
                        <a:buFont typeface="Arial" panose="020B0604020202020204" pitchFamily="34" charset="0"/>
                        <a:buChar char="•"/>
                      </a:pPr>
                      <a:r>
                        <a:rPr lang="en-GB" sz="1800" b="0" dirty="0" smtClean="0">
                          <a:latin typeface="Arial" pitchFamily="34" charset="0"/>
                          <a:cs typeface="Arial" pitchFamily="34" charset="0"/>
                        </a:rPr>
                        <a:t>AO1 4 marks</a:t>
                      </a:r>
                    </a:p>
                    <a:p>
                      <a:pPr algn="l"/>
                      <a:endParaRPr lang="en-GB" sz="1800" b="0" dirty="0" smtClean="0">
                        <a:latin typeface="Arial" pitchFamily="34" charset="0"/>
                        <a:cs typeface="Arial" pitchFamily="34" charset="0"/>
                      </a:endParaRPr>
                    </a:p>
                    <a:p>
                      <a:pPr marL="285750" indent="-285750" algn="l">
                        <a:buFont typeface="Arial" panose="020B0604020202020204" pitchFamily="34" charset="0"/>
                        <a:buChar char="•"/>
                      </a:pPr>
                      <a:r>
                        <a:rPr lang="en-GB" sz="1800" b="0" dirty="0" smtClean="0">
                          <a:latin typeface="Arial" pitchFamily="34" charset="0"/>
                          <a:cs typeface="Arial" pitchFamily="34" charset="0"/>
                        </a:rPr>
                        <a:t>AO2 16 marks</a:t>
                      </a:r>
                    </a:p>
                    <a:p>
                      <a:pPr algn="l"/>
                      <a:endParaRPr lang="en-GB" sz="1800" b="0" dirty="0" smtClean="0">
                        <a:latin typeface="Arial" pitchFamily="34" charset="0"/>
                        <a:cs typeface="Arial" pitchFamily="34" charset="0"/>
                      </a:endParaRPr>
                    </a:p>
                    <a:p>
                      <a:pPr marL="285750" indent="-285750" algn="l">
                        <a:buFont typeface="Arial" panose="020B0604020202020204" pitchFamily="34" charset="0"/>
                        <a:buChar char="•"/>
                      </a:pPr>
                      <a:r>
                        <a:rPr lang="en-GB" sz="1800" b="0" dirty="0" smtClean="0">
                          <a:latin typeface="Arial" pitchFamily="34" charset="0"/>
                          <a:cs typeface="Arial" pitchFamily="34" charset="0"/>
                        </a:rPr>
                        <a:t>AO4 20 marks</a:t>
                      </a: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Tree>
    <p:custDataLst>
      <p:tags r:id="rId1"/>
    </p:custDataLst>
    <p:extLst>
      <p:ext uri="{BB962C8B-B14F-4D97-AF65-F5344CB8AC3E}">
        <p14:creationId xmlns:p14="http://schemas.microsoft.com/office/powerpoint/2010/main" val="825726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927"/>
            <a:ext cx="8229600" cy="473015"/>
          </a:xfrm>
        </p:spPr>
        <p:txBody>
          <a:bodyPr>
            <a:normAutofit/>
          </a:bodyPr>
          <a:lstStyle/>
          <a:p>
            <a:r>
              <a:rPr lang="en-GB" sz="2400" dirty="0">
                <a:solidFill>
                  <a:schemeClr val="tx2"/>
                </a:solidFill>
                <a:latin typeface="+mj-lt"/>
              </a:rPr>
              <a:t>Paper 1 Section A: Sample question 1</a:t>
            </a:r>
          </a:p>
        </p:txBody>
      </p:sp>
      <p:sp>
        <p:nvSpPr>
          <p:cNvPr id="4" name="Text Placeholder 6"/>
          <p:cNvSpPr txBox="1">
            <a:spLocks/>
          </p:cNvSpPr>
          <p:nvPr/>
        </p:nvSpPr>
        <p:spPr>
          <a:xfrm>
            <a:off x="448574" y="1778149"/>
            <a:ext cx="8238227" cy="3707286"/>
          </a:xfrm>
          <a:prstGeom prst="rect">
            <a:avLst/>
          </a:prstGeom>
        </p:spPr>
        <p:txBody>
          <a:bodyPr vert="horz" lIns="90835" tIns="45445" rIns="90835" bIns="45445"/>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None/>
            </a:pPr>
            <a:r>
              <a:rPr lang="en-US" sz="1800" dirty="0" smtClean="0"/>
              <a:t>Read again the first part of the source, lines 1 to 7.</a:t>
            </a:r>
          </a:p>
          <a:p>
            <a:pPr marL="0" indent="0">
              <a:buNone/>
            </a:pPr>
            <a:endParaRPr lang="en-US" sz="1800" dirty="0"/>
          </a:p>
          <a:p>
            <a:pPr marL="0" indent="0">
              <a:buNone/>
            </a:pPr>
            <a:r>
              <a:rPr lang="en-US" sz="1800" dirty="0" smtClean="0"/>
              <a:t>List four things from this part of the text about the weather.</a:t>
            </a:r>
          </a:p>
          <a:p>
            <a:pPr marL="0" indent="0">
              <a:buNone/>
            </a:pPr>
            <a:endParaRPr lang="en-US" sz="1800" dirty="0"/>
          </a:p>
          <a:p>
            <a:pPr marL="0" indent="0">
              <a:buNone/>
            </a:pPr>
            <a:r>
              <a:rPr lang="en-US" sz="1800" dirty="0" smtClean="0"/>
              <a:t>a </a:t>
            </a:r>
          </a:p>
          <a:p>
            <a:pPr marL="0" indent="0">
              <a:buNone/>
            </a:pPr>
            <a:r>
              <a:rPr lang="en-US" sz="1800" dirty="0" smtClean="0"/>
              <a:t>b </a:t>
            </a:r>
          </a:p>
          <a:p>
            <a:pPr marL="0" indent="0">
              <a:buNone/>
            </a:pPr>
            <a:r>
              <a:rPr lang="en-US" sz="1800" dirty="0" smtClean="0"/>
              <a:t>c </a:t>
            </a:r>
          </a:p>
          <a:p>
            <a:pPr marL="0" indent="0">
              <a:buNone/>
            </a:pPr>
            <a:r>
              <a:rPr lang="en-US" sz="1800" dirty="0" smtClean="0"/>
              <a:t>d </a:t>
            </a:r>
          </a:p>
          <a:p>
            <a:pPr marL="0" indent="0">
              <a:buNone/>
            </a:pPr>
            <a:endParaRPr lang="en-US" sz="1800" dirty="0"/>
          </a:p>
          <a:p>
            <a:pPr marL="0" indent="0">
              <a:buNone/>
            </a:pPr>
            <a:r>
              <a:rPr lang="en-US" sz="1800" dirty="0"/>
              <a:t>[</a:t>
            </a:r>
            <a:r>
              <a:rPr lang="en-US" sz="1800" dirty="0" smtClean="0"/>
              <a:t>4 marks]</a:t>
            </a:r>
          </a:p>
        </p:txBody>
      </p:sp>
      <p:sp>
        <p:nvSpPr>
          <p:cNvPr id="6"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21</a:t>
            </a:r>
            <a:endParaRPr lang="en-US" sz="800" dirty="0"/>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cxnSp>
        <p:nvCxnSpPr>
          <p:cNvPr id="5" name="Straight Connector 4"/>
          <p:cNvCxnSpPr/>
          <p:nvPr/>
        </p:nvCxnSpPr>
        <p:spPr>
          <a:xfrm>
            <a:off x="971600" y="3233167"/>
            <a:ext cx="59046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71600" y="3531259"/>
            <a:ext cx="59046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71600" y="3890764"/>
            <a:ext cx="59046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71600" y="4188321"/>
            <a:ext cx="590465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9715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927"/>
            <a:ext cx="8229600" cy="473015"/>
          </a:xfrm>
        </p:spPr>
        <p:txBody>
          <a:bodyPr>
            <a:normAutofit/>
          </a:bodyPr>
          <a:lstStyle/>
          <a:p>
            <a:r>
              <a:rPr lang="en-GB" sz="2400" dirty="0">
                <a:solidFill>
                  <a:schemeClr val="tx2"/>
                </a:solidFill>
                <a:latin typeface="+mj-lt"/>
              </a:rPr>
              <a:t>Paper 1 Section A: Sample question 2</a:t>
            </a:r>
          </a:p>
        </p:txBody>
      </p:sp>
      <p:sp>
        <p:nvSpPr>
          <p:cNvPr id="4" name="Text Placeholder 6"/>
          <p:cNvSpPr txBox="1">
            <a:spLocks/>
          </p:cNvSpPr>
          <p:nvPr/>
        </p:nvSpPr>
        <p:spPr>
          <a:xfrm>
            <a:off x="457200" y="1276350"/>
            <a:ext cx="8238227" cy="4407371"/>
          </a:xfrm>
          <a:prstGeom prst="rect">
            <a:avLst/>
          </a:prstGeom>
        </p:spPr>
        <p:txBody>
          <a:bodyPr vert="horz" lIns="90835" tIns="45445" rIns="90835" bIns="45445"/>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None/>
            </a:pPr>
            <a:r>
              <a:rPr lang="en-US" sz="1800" dirty="0" smtClean="0"/>
              <a:t>Look in detail at this extract from lines 8-17 of the source.</a:t>
            </a:r>
          </a:p>
          <a:p>
            <a:pPr marL="0" indent="0">
              <a:buNone/>
            </a:pPr>
            <a:endParaRPr lang="en-US" sz="1800" dirty="0"/>
          </a:p>
          <a:p>
            <a:pPr marL="0" indent="0">
              <a:buNone/>
            </a:pPr>
            <a:r>
              <a:rPr lang="en-US" sz="1800" i="1" dirty="0"/>
              <a:t>The wind came in gusts, at times shaking the coach…</a:t>
            </a:r>
          </a:p>
          <a:p>
            <a:pPr marL="0" indent="0">
              <a:buNone/>
            </a:pPr>
            <a:endParaRPr lang="en-US" sz="1800" dirty="0"/>
          </a:p>
          <a:p>
            <a:pPr marL="0" indent="0">
              <a:buNone/>
            </a:pPr>
            <a:r>
              <a:rPr lang="en-US" sz="1800" dirty="0" smtClean="0"/>
              <a:t>How does the writer use language here to describe the effects of the weather?</a:t>
            </a:r>
          </a:p>
          <a:p>
            <a:pPr marL="0" indent="0">
              <a:buNone/>
            </a:pPr>
            <a:endParaRPr lang="en-US" sz="1800" dirty="0" smtClean="0"/>
          </a:p>
          <a:p>
            <a:pPr marL="0" indent="0">
              <a:buNone/>
            </a:pPr>
            <a:r>
              <a:rPr lang="en-US" sz="1800" dirty="0"/>
              <a:t>You could include the writer’s choice of: </a:t>
            </a:r>
          </a:p>
          <a:p>
            <a:pPr marL="0" indent="0">
              <a:buNone/>
            </a:pPr>
            <a:endParaRPr lang="en-US" sz="1800" dirty="0"/>
          </a:p>
          <a:p>
            <a:pPr>
              <a:buClrTx/>
            </a:pPr>
            <a:r>
              <a:rPr lang="en-US" sz="1800" dirty="0"/>
              <a:t>words and phrases</a:t>
            </a:r>
          </a:p>
          <a:p>
            <a:pPr>
              <a:buClrTx/>
            </a:pPr>
            <a:r>
              <a:rPr lang="en-US" sz="1800" dirty="0"/>
              <a:t>language features and techniques</a:t>
            </a:r>
          </a:p>
          <a:p>
            <a:pPr>
              <a:buClrTx/>
            </a:pPr>
            <a:r>
              <a:rPr lang="en-US" sz="1800" dirty="0"/>
              <a:t>sentence </a:t>
            </a:r>
            <a:r>
              <a:rPr lang="en-US" sz="1800" dirty="0" smtClean="0"/>
              <a:t>forms.</a:t>
            </a:r>
            <a:endParaRPr lang="en-US" sz="1800" dirty="0"/>
          </a:p>
          <a:p>
            <a:pPr marL="0" indent="0">
              <a:buNone/>
            </a:pPr>
            <a:endParaRPr lang="en-US" sz="1800" dirty="0"/>
          </a:p>
          <a:p>
            <a:pPr marL="0" indent="0">
              <a:buNone/>
            </a:pPr>
            <a:r>
              <a:rPr lang="en-US" sz="1800" dirty="0"/>
              <a:t>[</a:t>
            </a:r>
            <a:r>
              <a:rPr lang="en-US" sz="1800" dirty="0" smtClean="0"/>
              <a:t>8 marks]</a:t>
            </a:r>
          </a:p>
        </p:txBody>
      </p:sp>
      <p:sp>
        <p:nvSpPr>
          <p:cNvPr id="6"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22</a:t>
            </a:r>
            <a:endParaRPr lang="en-US" sz="800" dirty="0"/>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4229918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927"/>
            <a:ext cx="8229600" cy="473015"/>
          </a:xfrm>
        </p:spPr>
        <p:txBody>
          <a:bodyPr>
            <a:normAutofit/>
          </a:bodyPr>
          <a:lstStyle/>
          <a:p>
            <a:r>
              <a:rPr lang="en-GB" sz="2400" dirty="0">
                <a:solidFill>
                  <a:schemeClr val="tx2"/>
                </a:solidFill>
                <a:latin typeface="+mj-lt"/>
              </a:rPr>
              <a:t>Paper 1 Section A: Sample question </a:t>
            </a:r>
            <a:r>
              <a:rPr lang="en-GB" sz="2400" dirty="0" smtClean="0">
                <a:solidFill>
                  <a:schemeClr val="tx2"/>
                </a:solidFill>
                <a:latin typeface="+mj-lt"/>
              </a:rPr>
              <a:t>3</a:t>
            </a:r>
            <a:endParaRPr lang="en-GB" sz="2400" dirty="0">
              <a:solidFill>
                <a:schemeClr val="tx2"/>
              </a:solidFill>
              <a:latin typeface="+mj-lt"/>
            </a:endParaRPr>
          </a:p>
        </p:txBody>
      </p:sp>
      <p:sp>
        <p:nvSpPr>
          <p:cNvPr id="4" name="Text Placeholder 6"/>
          <p:cNvSpPr txBox="1">
            <a:spLocks/>
          </p:cNvSpPr>
          <p:nvPr/>
        </p:nvSpPr>
        <p:spPr>
          <a:xfrm>
            <a:off x="448574" y="1457325"/>
            <a:ext cx="8238227" cy="4635971"/>
          </a:xfrm>
          <a:prstGeom prst="rect">
            <a:avLst/>
          </a:prstGeom>
        </p:spPr>
        <p:txBody>
          <a:bodyPr vert="horz" lIns="90835" tIns="45445" rIns="90835" bIns="45445"/>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None/>
            </a:pPr>
            <a:r>
              <a:rPr lang="en-US" sz="1800" dirty="0" smtClean="0"/>
              <a:t>You now need to think about the </a:t>
            </a:r>
            <a:r>
              <a:rPr lang="en-US" sz="1800" b="1" dirty="0" smtClean="0"/>
              <a:t>whole of the source</a:t>
            </a:r>
            <a:r>
              <a:rPr lang="en-US" sz="1800" dirty="0" smtClean="0"/>
              <a:t>.</a:t>
            </a:r>
          </a:p>
          <a:p>
            <a:pPr marL="0" indent="0">
              <a:buNone/>
            </a:pPr>
            <a:endParaRPr lang="en-US" sz="1800" dirty="0"/>
          </a:p>
          <a:p>
            <a:pPr marL="0" indent="0">
              <a:buNone/>
            </a:pPr>
            <a:r>
              <a:rPr lang="en-US" sz="1800" b="1" dirty="0" smtClean="0"/>
              <a:t>This text is from the opening of a novel.</a:t>
            </a:r>
          </a:p>
          <a:p>
            <a:pPr marL="0" indent="0">
              <a:buNone/>
            </a:pPr>
            <a:r>
              <a:rPr lang="en-US" sz="1800" b="1" dirty="0" smtClean="0"/>
              <a:t>How has the writer structured the text to interest you as a reader?</a:t>
            </a:r>
          </a:p>
          <a:p>
            <a:pPr marL="0" indent="0">
              <a:buNone/>
            </a:pPr>
            <a:endParaRPr lang="en-US" sz="1800" dirty="0"/>
          </a:p>
          <a:p>
            <a:pPr marL="0" indent="0">
              <a:buNone/>
            </a:pPr>
            <a:r>
              <a:rPr lang="en-US" sz="1800" dirty="0" smtClean="0"/>
              <a:t>You could write about:</a:t>
            </a:r>
          </a:p>
          <a:p>
            <a:pPr marL="0" indent="0">
              <a:buNone/>
            </a:pPr>
            <a:endParaRPr lang="en-US" sz="1800" dirty="0"/>
          </a:p>
          <a:p>
            <a:pPr>
              <a:buClr>
                <a:schemeClr val="tx1"/>
              </a:buClr>
            </a:pPr>
            <a:r>
              <a:rPr lang="en-US" sz="1800" dirty="0"/>
              <a:t>w</a:t>
            </a:r>
            <a:r>
              <a:rPr lang="en-US" sz="1800" dirty="0" smtClean="0"/>
              <a:t>hat the writer focuses your attention on at the beginning</a:t>
            </a:r>
          </a:p>
          <a:p>
            <a:pPr>
              <a:buClr>
                <a:schemeClr val="tx1"/>
              </a:buClr>
            </a:pPr>
            <a:r>
              <a:rPr lang="en-US" sz="1800" dirty="0"/>
              <a:t>h</a:t>
            </a:r>
            <a:r>
              <a:rPr lang="en-US" sz="1800" dirty="0" smtClean="0"/>
              <a:t>ow and why the writer changes this focus as the extract develops</a:t>
            </a:r>
          </a:p>
          <a:p>
            <a:pPr>
              <a:buClr>
                <a:schemeClr val="tx1"/>
              </a:buClr>
            </a:pPr>
            <a:r>
              <a:rPr lang="en-US" sz="1800" dirty="0"/>
              <a:t>a</a:t>
            </a:r>
            <a:r>
              <a:rPr lang="en-US" sz="1800" dirty="0" smtClean="0"/>
              <a:t>ny other structural features that interest you.</a:t>
            </a:r>
            <a:endParaRPr lang="en-US" sz="1800" dirty="0"/>
          </a:p>
          <a:p>
            <a:pPr marL="0" indent="0">
              <a:buNone/>
            </a:pPr>
            <a:endParaRPr lang="en-US" sz="1800" dirty="0"/>
          </a:p>
          <a:p>
            <a:pPr marL="0" indent="0">
              <a:buNone/>
            </a:pPr>
            <a:r>
              <a:rPr lang="en-US" sz="1800" dirty="0" smtClean="0"/>
              <a:t>[</a:t>
            </a:r>
            <a:r>
              <a:rPr lang="en-US" sz="1800" dirty="0"/>
              <a:t>8</a:t>
            </a:r>
            <a:r>
              <a:rPr lang="en-US" sz="1800" dirty="0" smtClean="0"/>
              <a:t> marks]</a:t>
            </a:r>
          </a:p>
        </p:txBody>
      </p:sp>
      <p:sp>
        <p:nvSpPr>
          <p:cNvPr id="6"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23</a:t>
            </a:r>
            <a:endParaRPr lang="en-US" sz="800" dirty="0"/>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2382167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927"/>
            <a:ext cx="8229600" cy="473015"/>
          </a:xfrm>
        </p:spPr>
        <p:txBody>
          <a:bodyPr>
            <a:normAutofit/>
          </a:bodyPr>
          <a:lstStyle/>
          <a:p>
            <a:r>
              <a:rPr lang="en-GB" sz="2400" dirty="0">
                <a:solidFill>
                  <a:schemeClr val="tx2"/>
                </a:solidFill>
                <a:latin typeface="+mj-lt"/>
              </a:rPr>
              <a:t>Paper 1 Section A: Sample question 4</a:t>
            </a:r>
          </a:p>
        </p:txBody>
      </p:sp>
      <p:sp>
        <p:nvSpPr>
          <p:cNvPr id="4" name="Text Placeholder 6"/>
          <p:cNvSpPr txBox="1">
            <a:spLocks/>
          </p:cNvSpPr>
          <p:nvPr/>
        </p:nvSpPr>
        <p:spPr>
          <a:xfrm>
            <a:off x="304800" y="1295400"/>
            <a:ext cx="8648700" cy="5000625"/>
          </a:xfrm>
          <a:prstGeom prst="rect">
            <a:avLst/>
          </a:prstGeom>
        </p:spPr>
        <p:txBody>
          <a:bodyPr vert="horz" lIns="90835" tIns="45445" rIns="90835" bIns="45445"/>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None/>
            </a:pPr>
            <a:r>
              <a:rPr lang="en-US" sz="1800" dirty="0"/>
              <a:t>Focus this part of your answer on the second half of the </a:t>
            </a:r>
            <a:r>
              <a:rPr lang="en-US" sz="1800" dirty="0" smtClean="0"/>
              <a:t>source</a:t>
            </a:r>
            <a:r>
              <a:rPr lang="en-US" sz="1800" b="1" dirty="0" smtClean="0"/>
              <a:t>, </a:t>
            </a:r>
            <a:r>
              <a:rPr lang="en-US" sz="1800" b="1" dirty="0"/>
              <a:t>from line 18 to the end</a:t>
            </a:r>
            <a:r>
              <a:rPr lang="en-US" sz="1800" dirty="0"/>
              <a:t>.</a:t>
            </a:r>
          </a:p>
          <a:p>
            <a:pPr marL="0" indent="0">
              <a:buNone/>
            </a:pPr>
            <a:endParaRPr lang="en-US" sz="1800" dirty="0"/>
          </a:p>
          <a:p>
            <a:pPr marL="0" indent="0">
              <a:buNone/>
            </a:pPr>
            <a:r>
              <a:rPr lang="en-US" sz="1800" dirty="0" smtClean="0"/>
              <a:t>A student, having read this section of the text said: “The writer brings the very different characters to life for the reader. It is as if you are inside the coach with them.”</a:t>
            </a:r>
          </a:p>
          <a:p>
            <a:pPr marL="0" indent="0">
              <a:buNone/>
            </a:pPr>
            <a:endParaRPr lang="en-US" sz="1800" dirty="0"/>
          </a:p>
          <a:p>
            <a:pPr marL="0" indent="0">
              <a:buNone/>
            </a:pPr>
            <a:r>
              <a:rPr lang="en-US" sz="1800" dirty="0" smtClean="0"/>
              <a:t>To what extent do you agree?</a:t>
            </a:r>
          </a:p>
          <a:p>
            <a:pPr marL="0" indent="0">
              <a:buNone/>
            </a:pPr>
            <a:endParaRPr lang="en-US" sz="1800" dirty="0" smtClean="0"/>
          </a:p>
          <a:p>
            <a:pPr marL="0" indent="0">
              <a:buNone/>
            </a:pPr>
            <a:r>
              <a:rPr lang="en-US" sz="1800" dirty="0"/>
              <a:t>In your response, you c</a:t>
            </a:r>
            <a:r>
              <a:rPr lang="en-US" sz="1800" dirty="0" smtClean="0"/>
              <a:t>ould</a:t>
            </a:r>
            <a:r>
              <a:rPr lang="en-US" sz="1800" dirty="0"/>
              <a:t>: </a:t>
            </a:r>
          </a:p>
          <a:p>
            <a:pPr marL="0" indent="0">
              <a:buNone/>
            </a:pPr>
            <a:endParaRPr lang="en-US" sz="1800" dirty="0"/>
          </a:p>
          <a:p>
            <a:pPr>
              <a:buClr>
                <a:schemeClr val="tx1"/>
              </a:buClr>
            </a:pPr>
            <a:r>
              <a:rPr lang="en-US" sz="1800" dirty="0"/>
              <a:t>w</a:t>
            </a:r>
            <a:r>
              <a:rPr lang="en-US" sz="1800" dirty="0" smtClean="0"/>
              <a:t>rite about </a:t>
            </a:r>
            <a:r>
              <a:rPr lang="en-US" sz="1800" dirty="0"/>
              <a:t>your own impressions of the characters</a:t>
            </a:r>
          </a:p>
          <a:p>
            <a:pPr>
              <a:buClr>
                <a:schemeClr val="tx1"/>
              </a:buClr>
            </a:pPr>
            <a:r>
              <a:rPr lang="en-US" sz="1800" dirty="0"/>
              <a:t>evaluate </a:t>
            </a:r>
            <a:r>
              <a:rPr lang="en-US" sz="1800" dirty="0" smtClean="0"/>
              <a:t>how the writer has created these impressions</a:t>
            </a:r>
            <a:endParaRPr lang="en-US" sz="1800" dirty="0"/>
          </a:p>
          <a:p>
            <a:pPr>
              <a:buClr>
                <a:schemeClr val="tx1"/>
              </a:buClr>
            </a:pPr>
            <a:r>
              <a:rPr lang="en-US" sz="1800" dirty="0"/>
              <a:t>support your opinions with quotations from the text.</a:t>
            </a:r>
          </a:p>
          <a:p>
            <a:pPr marL="0" indent="0">
              <a:buNone/>
            </a:pPr>
            <a:endParaRPr lang="en-US" sz="1800" dirty="0"/>
          </a:p>
          <a:p>
            <a:pPr marL="0" indent="0">
              <a:buNone/>
            </a:pPr>
            <a:r>
              <a:rPr lang="en-US" sz="1800" dirty="0"/>
              <a:t>[</a:t>
            </a:r>
            <a:r>
              <a:rPr lang="en-US" sz="1800" dirty="0" smtClean="0"/>
              <a:t>20 marks]</a:t>
            </a:r>
          </a:p>
        </p:txBody>
      </p:sp>
      <p:sp>
        <p:nvSpPr>
          <p:cNvPr id="6"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24</a:t>
            </a:r>
            <a:endParaRPr lang="en-US" sz="800" dirty="0"/>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2017424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18547280"/>
              </p:ext>
            </p:extLst>
          </p:nvPr>
        </p:nvGraphicFramePr>
        <p:xfrm>
          <a:off x="1495426" y="980762"/>
          <a:ext cx="6532958" cy="5124764"/>
        </p:xfrm>
        <a:graphic>
          <a:graphicData uri="http://schemas.openxmlformats.org/drawingml/2006/table">
            <a:tbl>
              <a:tblPr firstRow="1" firstCol="1" bandRow="1"/>
              <a:tblGrid>
                <a:gridCol w="1179069"/>
                <a:gridCol w="5353889"/>
              </a:tblGrid>
              <a:tr h="4793884">
                <a:tc>
                  <a:txBody>
                    <a:bodyPr/>
                    <a:lstStyle/>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Evaluates clearly</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Relevant quotations</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Clearly explains views</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Some perceptive comment</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Selects relevant quotations</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p>
                      <a:pPr algn="l">
                        <a:lnSpc>
                          <a:spcPts val="1300"/>
                        </a:lnSpc>
                        <a:spcAft>
                          <a:spcPts val="0"/>
                        </a:spcAft>
                      </a:pPr>
                      <a:r>
                        <a:rPr lang="en-GB" sz="800" dirty="0">
                          <a:solidFill>
                            <a:srgbClr val="FF0000"/>
                          </a:solidFill>
                          <a:effectLst/>
                          <a:latin typeface="Arial"/>
                          <a:ea typeface="Times New Roman"/>
                          <a:cs typeface="Times New Roman"/>
                        </a:rPr>
                        <a:t> </a:t>
                      </a:r>
                      <a:endParaRPr lang="en-GB" sz="1000" dirty="0">
                        <a:effectLst/>
                        <a:latin typeface="Arial"/>
                        <a:ea typeface="Times New Roman"/>
                        <a:cs typeface="Times New Roman"/>
                      </a:endParaRPr>
                    </a:p>
                  </a:txBody>
                  <a:tcPr marL="64828" marR="64828" marT="0" marB="0">
                    <a:lnL>
                      <a:noFill/>
                    </a:lnL>
                    <a:lnR>
                      <a:noFill/>
                    </a:lnR>
                    <a:lnT>
                      <a:noFill/>
                    </a:lnT>
                    <a:lnB>
                      <a:noFill/>
                    </a:lnB>
                  </a:tcPr>
                </a:tc>
                <a:tc>
                  <a:txBody>
                    <a:bodyPr/>
                    <a:lstStyle/>
                    <a:p>
                      <a:pPr algn="l">
                        <a:lnSpc>
                          <a:spcPts val="1300"/>
                        </a:lnSpc>
                        <a:spcAft>
                          <a:spcPts val="0"/>
                        </a:spcAft>
                      </a:pPr>
                      <a:r>
                        <a:rPr lang="en-GB" sz="1000" dirty="0">
                          <a:effectLst/>
                          <a:latin typeface="Arial"/>
                          <a:ea typeface="Times New Roman"/>
                          <a:cs typeface="Times New Roman"/>
                        </a:rPr>
                        <a:t>To a large extent, I agree with the reader.</a:t>
                      </a:r>
                    </a:p>
                    <a:p>
                      <a:pPr algn="l">
                        <a:lnSpc>
                          <a:spcPts val="1300"/>
                        </a:lnSpc>
                        <a:spcAft>
                          <a:spcPts val="0"/>
                        </a:spcAft>
                      </a:pPr>
                      <a:r>
                        <a:rPr lang="en-GB" sz="1000" dirty="0">
                          <a:effectLst/>
                          <a:latin typeface="Arial"/>
                          <a:ea typeface="Times New Roman"/>
                          <a:cs typeface="Times New Roman"/>
                        </a:rPr>
                        <a:t> </a:t>
                      </a:r>
                    </a:p>
                    <a:p>
                      <a:pPr algn="l">
                        <a:lnSpc>
                          <a:spcPts val="1300"/>
                        </a:lnSpc>
                        <a:spcAft>
                          <a:spcPts val="0"/>
                        </a:spcAft>
                      </a:pPr>
                      <a:r>
                        <a:rPr lang="en-GB" sz="1000" dirty="0">
                          <a:effectLst/>
                          <a:latin typeface="Arial"/>
                          <a:ea typeface="Times New Roman"/>
                          <a:cs typeface="Times New Roman"/>
                        </a:rPr>
                        <a:t>I think because the writer had described the characteristics. The weather also helps as I feel that each character’s view as they saw the weather allows us to empathise with their feelings. For example, the fact that all the passengers “huddled together” for warmth, exclaiming in unison” shows that they are all cold and frightened for they “huddled together”. They must all be terrified and are feeling and thinking the same. They are “exclaiming in unison”. The use of the word “exclaiming” just shows us how scared they must be, and how terrified because of the weather. By them all being together and acting as one, I feel as if I am there too, with them.</a:t>
                      </a:r>
                    </a:p>
                    <a:p>
                      <a:pPr algn="l">
                        <a:lnSpc>
                          <a:spcPts val="1300"/>
                        </a:lnSpc>
                        <a:spcAft>
                          <a:spcPts val="0"/>
                        </a:spcAft>
                      </a:pPr>
                      <a:r>
                        <a:rPr lang="en-GB" sz="1000" dirty="0">
                          <a:effectLst/>
                          <a:latin typeface="Arial"/>
                          <a:ea typeface="Times New Roman"/>
                          <a:cs typeface="Times New Roman"/>
                        </a:rPr>
                        <a:t> </a:t>
                      </a:r>
                    </a:p>
                    <a:p>
                      <a:pPr algn="l">
                        <a:lnSpc>
                          <a:spcPts val="1300"/>
                        </a:lnSpc>
                        <a:spcAft>
                          <a:spcPts val="0"/>
                        </a:spcAft>
                      </a:pPr>
                      <a:r>
                        <a:rPr lang="en-GB" sz="1000" dirty="0">
                          <a:effectLst/>
                          <a:latin typeface="Arial"/>
                          <a:ea typeface="Times New Roman"/>
                          <a:cs typeface="Times New Roman"/>
                        </a:rPr>
                        <a:t>As Mary Yellan sits in the “opposite corner” from the others implies that she feels secluded and alone but she sits where rain fell through a crack in the roof. I am sympathetic towards her and feels as though I want to go and comfort her in some way. Especially because her eyes were “fixed” on the window and she seemed to be hoping “with desperate interest that some ray of light would break the heavy blanket of sky”. The use of the the descriptive phrase “desperate interest” shows that she is hoping with all her might that something will happen and stop herself and the others on the coach, feeling discombobulated. Normally blankets make you feel protected and warm, but in this case, she was hoping that “some ray of light would break the heavy blanket”. This blanket was smothering and suffocating them and she seeked a saviour, the Sun. Reading this, I think and want the same as she does. I feel as though I too am on the coach, seeking protection.</a:t>
                      </a:r>
                    </a:p>
                    <a:p>
                      <a:pPr algn="l">
                        <a:lnSpc>
                          <a:spcPts val="1300"/>
                        </a:lnSpc>
                        <a:spcAft>
                          <a:spcPts val="0"/>
                        </a:spcAft>
                      </a:pPr>
                      <a:r>
                        <a:rPr lang="en-GB" sz="1000" dirty="0">
                          <a:effectLst/>
                          <a:latin typeface="Arial"/>
                          <a:ea typeface="Times New Roman"/>
                          <a:cs typeface="Times New Roman"/>
                        </a:rPr>
                        <a:t> </a:t>
                      </a:r>
                    </a:p>
                  </a:txBody>
                  <a:tcPr marL="64828" marR="64828" marT="0" marB="0">
                    <a:lnL>
                      <a:noFill/>
                    </a:lnL>
                    <a:lnR>
                      <a:noFill/>
                    </a:lnR>
                    <a:lnT>
                      <a:noFill/>
                    </a:lnT>
                    <a:lnB>
                      <a:noFill/>
                    </a:lnB>
                  </a:tcPr>
                </a:tc>
              </a:tr>
              <a:tr h="330880">
                <a:tc gridSpan="2">
                  <a:txBody>
                    <a:bodyPr/>
                    <a:lstStyle/>
                    <a:p>
                      <a:pPr algn="l">
                        <a:lnSpc>
                          <a:spcPts val="1300"/>
                        </a:lnSpc>
                        <a:spcAft>
                          <a:spcPts val="0"/>
                        </a:spcAft>
                      </a:pPr>
                      <a:endParaRPr lang="en-GB" sz="1000" dirty="0">
                        <a:effectLst/>
                        <a:latin typeface="Arial"/>
                        <a:ea typeface="Times New Roman"/>
                        <a:cs typeface="Times New Roman"/>
                      </a:endParaRPr>
                    </a:p>
                  </a:txBody>
                  <a:tcPr marL="64828" marR="64828" marT="0" marB="0">
                    <a:lnL>
                      <a:noFill/>
                    </a:lnL>
                    <a:lnR>
                      <a:noFill/>
                    </a:lnR>
                    <a:lnT>
                      <a:noFill/>
                    </a:lnT>
                    <a:lnB>
                      <a:noFill/>
                    </a:lnB>
                  </a:tcPr>
                </a:tc>
                <a:tc hMerge="1">
                  <a:txBody>
                    <a:bodyPr/>
                    <a:lstStyle/>
                    <a:p>
                      <a:endParaRPr lang="en-GB"/>
                    </a:p>
                  </a:txBody>
                  <a:tcPr/>
                </a:tc>
              </a:tr>
            </a:tbl>
          </a:graphicData>
        </a:graphic>
      </p:graphicFrame>
      <p:sp>
        <p:nvSpPr>
          <p:cNvPr id="5" name="Rectangle 1"/>
          <p:cNvSpPr>
            <a:spLocks noGrp="1" noChangeArrowheads="1"/>
          </p:cNvSpPr>
          <p:nvPr>
            <p:ph type="subTitle" idx="1"/>
          </p:nvPr>
        </p:nvSpPr>
        <p:spPr bwMode="auto">
          <a:xfrm>
            <a:off x="395288" y="692150"/>
            <a:ext cx="8353425"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Question 4</a:t>
            </a:r>
            <a:endParaRPr kumimoji="0" lang="en-GB"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25</a:t>
            </a:r>
            <a:endParaRPr lang="en-US" sz="800" dirty="0"/>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2745963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Slide 26</a:t>
            </a:r>
            <a:endParaRPr lang="en-US" sz="800" dirty="0"/>
          </a:p>
        </p:txBody>
      </p:sp>
      <p:sp>
        <p:nvSpPr>
          <p:cNvPr id="5"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41" y="1544638"/>
            <a:ext cx="5975407" cy="44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Questions on Paper 1 Section A</a:t>
            </a:r>
            <a:endParaRPr lang="en-GB" sz="2400" dirty="0">
              <a:solidFill>
                <a:schemeClr val="tx2"/>
              </a:solidFill>
              <a:latin typeface="+mj-lt"/>
            </a:endParaRPr>
          </a:p>
        </p:txBody>
      </p:sp>
    </p:spTree>
    <p:custDataLst>
      <p:tags r:id="rId1"/>
    </p:custDataLst>
    <p:extLst>
      <p:ext uri="{BB962C8B-B14F-4D97-AF65-F5344CB8AC3E}">
        <p14:creationId xmlns:p14="http://schemas.microsoft.com/office/powerpoint/2010/main" val="556040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Autofit/>
          </a:bodyPr>
          <a:lstStyle/>
          <a:p>
            <a:r>
              <a:rPr lang="en-GB" sz="2400" dirty="0" smtClean="0">
                <a:solidFill>
                  <a:schemeClr val="tx2"/>
                </a:solidFill>
                <a:latin typeface="+mj-lt"/>
              </a:rPr>
              <a:t>Content and skills for Paper 1 Section B: Writing</a:t>
            </a:r>
            <a:endParaRPr lang="en-GB" sz="2400" dirty="0">
              <a:solidFill>
                <a:schemeClr val="tx2"/>
              </a:solidFill>
              <a:latin typeface="+mj-lt"/>
            </a:endParaRPr>
          </a:p>
        </p:txBody>
      </p:sp>
      <p:sp>
        <p:nvSpPr>
          <p:cNvPr id="4" name="Text Placeholder 6"/>
          <p:cNvSpPr txBox="1">
            <a:spLocks/>
          </p:cNvSpPr>
          <p:nvPr/>
        </p:nvSpPr>
        <p:spPr>
          <a:xfrm>
            <a:off x="304800" y="1323975"/>
            <a:ext cx="8686800" cy="4429125"/>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a:buClr>
                <a:schemeClr val="tx1"/>
              </a:buClr>
            </a:pPr>
            <a:r>
              <a:rPr lang="en-GB" sz="1800" dirty="0" smtClean="0"/>
              <a:t>Always a </a:t>
            </a:r>
            <a:r>
              <a:rPr lang="en-GB" sz="1800" dirty="0"/>
              <a:t>choice </a:t>
            </a:r>
            <a:r>
              <a:rPr lang="en-GB" sz="1800" dirty="0" smtClean="0"/>
              <a:t>of written </a:t>
            </a:r>
            <a:r>
              <a:rPr lang="en-GB" sz="1800" dirty="0"/>
              <a:t>prompt </a:t>
            </a:r>
            <a:r>
              <a:rPr lang="en-GB" sz="1800" dirty="0" smtClean="0"/>
              <a:t>and </a:t>
            </a:r>
            <a:r>
              <a:rPr lang="en-GB" sz="1800" dirty="0"/>
              <a:t>visual image that is linked to the topic of the reading text in section </a:t>
            </a:r>
            <a:r>
              <a:rPr lang="en-GB" sz="1800" dirty="0" smtClean="0"/>
              <a:t>A.</a:t>
            </a:r>
          </a:p>
          <a:p>
            <a:pPr>
              <a:buClr>
                <a:schemeClr val="tx1"/>
              </a:buClr>
            </a:pPr>
            <a:endParaRPr lang="en-GB" sz="1800" dirty="0"/>
          </a:p>
          <a:p>
            <a:pPr>
              <a:buClr>
                <a:schemeClr val="tx1"/>
              </a:buClr>
            </a:pPr>
            <a:r>
              <a:rPr lang="en-GB" sz="1800" dirty="0" smtClean="0"/>
              <a:t>Always a creative task focusing on narrative </a:t>
            </a:r>
            <a:r>
              <a:rPr lang="en-GB" sz="1800" b="1" dirty="0" smtClean="0"/>
              <a:t>and, or </a:t>
            </a:r>
            <a:r>
              <a:rPr lang="en-GB" sz="1800" dirty="0" smtClean="0"/>
              <a:t>descriptive writing skills: </a:t>
            </a:r>
            <a:r>
              <a:rPr lang="en-GB" sz="1800" b="1" dirty="0" smtClean="0"/>
              <a:t>one</a:t>
            </a:r>
            <a:r>
              <a:rPr lang="en-GB" sz="1800" dirty="0" smtClean="0"/>
              <a:t> </a:t>
            </a:r>
            <a:r>
              <a:rPr lang="en-GB" sz="1800" b="1" dirty="0" smtClean="0"/>
              <a:t>narration and one description, or two description, or two narration.</a:t>
            </a:r>
          </a:p>
          <a:p>
            <a:pPr marL="0" indent="0">
              <a:buClr>
                <a:schemeClr val="tx1"/>
              </a:buClr>
              <a:buNone/>
            </a:pPr>
            <a:endParaRPr lang="en-GB" sz="1800" dirty="0"/>
          </a:p>
          <a:p>
            <a:pPr>
              <a:buClr>
                <a:schemeClr val="tx1"/>
              </a:buClr>
            </a:pPr>
            <a:r>
              <a:rPr lang="en-GB" sz="1800" dirty="0" smtClean="0"/>
              <a:t>Marks for content and organisation as well as for technical accuracy.</a:t>
            </a:r>
          </a:p>
          <a:p>
            <a:pPr marL="0" indent="0">
              <a:buClr>
                <a:schemeClr val="tx1"/>
              </a:buClr>
              <a:buNone/>
            </a:pPr>
            <a:endParaRPr lang="en-GB" sz="1800" dirty="0"/>
          </a:p>
          <a:p>
            <a:pPr>
              <a:buClr>
                <a:schemeClr val="tx1"/>
              </a:buClr>
            </a:pPr>
            <a:r>
              <a:rPr lang="en-GB" sz="1800" dirty="0" smtClean="0"/>
              <a:t>Mark scheme designed to encourage ambition.</a:t>
            </a:r>
          </a:p>
          <a:p>
            <a:pPr marL="0" indent="0">
              <a:buClr>
                <a:schemeClr val="tx1"/>
              </a:buClr>
              <a:buNone/>
            </a:pPr>
            <a:endParaRPr lang="en-GB" sz="1800" dirty="0">
              <a:solidFill>
                <a:srgbClr val="FF0000"/>
              </a:solidFill>
            </a:endParaRPr>
          </a:p>
          <a:p>
            <a:pPr>
              <a:buClr>
                <a:schemeClr val="tx1"/>
              </a:buClr>
            </a:pPr>
            <a:r>
              <a:rPr lang="en-GB" sz="1800" dirty="0"/>
              <a:t>Section B will be allocated 40 marks to give an equal weighting to the reading and writing </a:t>
            </a:r>
            <a:r>
              <a:rPr lang="en-GB" sz="1800" dirty="0" smtClean="0"/>
              <a:t>tasks.</a:t>
            </a:r>
            <a:endParaRPr lang="en-GB" sz="1800" dirty="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28</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3402250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543925" cy="438509"/>
          </a:xfrm>
        </p:spPr>
        <p:txBody>
          <a:bodyPr>
            <a:noAutofit/>
          </a:bodyPr>
          <a:lstStyle/>
          <a:p>
            <a:r>
              <a:rPr lang="en-US" sz="2400" dirty="0" smtClean="0">
                <a:solidFill>
                  <a:schemeClr val="tx2"/>
                </a:solidFill>
                <a:latin typeface="+mj-lt"/>
              </a:rPr>
              <a:t>Assessment objectives for Paper 1 Section B </a:t>
            </a:r>
            <a:endParaRPr lang="en-GB" sz="2400"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29</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1975393938"/>
              </p:ext>
            </p:extLst>
          </p:nvPr>
        </p:nvGraphicFramePr>
        <p:xfrm>
          <a:off x="560967" y="1447801"/>
          <a:ext cx="7201908" cy="4508095"/>
        </p:xfrm>
        <a:graphic>
          <a:graphicData uri="http://schemas.openxmlformats.org/drawingml/2006/table">
            <a:tbl>
              <a:tblPr firstRow="1" bandRow="1">
                <a:tableStyleId>{FABFCF23-3B69-468F-B69F-88F6DE6A72F2}</a:tableStyleId>
              </a:tblPr>
              <a:tblGrid>
                <a:gridCol w="7201908"/>
              </a:tblGrid>
              <a:tr h="324889">
                <a:tc>
                  <a:txBody>
                    <a:bodyPr/>
                    <a:lstStyle/>
                    <a:p>
                      <a:pPr algn="l"/>
                      <a:r>
                        <a:rPr lang="en-GB" dirty="0" smtClean="0">
                          <a:latin typeface="Arial" pitchFamily="34" charset="0"/>
                          <a:cs typeface="Arial" pitchFamily="34" charset="0"/>
                        </a:rPr>
                        <a:t>Assessment Objectives </a:t>
                      </a:r>
                      <a:endParaRPr lang="en-GB" dirty="0">
                        <a:latin typeface="Arial" pitchFamily="34" charset="0"/>
                        <a:cs typeface="Arial"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4142335">
                <a:tc>
                  <a:txBody>
                    <a:bodyPr/>
                    <a:lstStyle/>
                    <a:p>
                      <a:pPr algn="l"/>
                      <a:endParaRPr lang="en-GB" sz="2000" b="1" dirty="0" smtClean="0">
                        <a:latin typeface="Arial" pitchFamily="34" charset="0"/>
                        <a:cs typeface="Arial" pitchFamily="34" charset="0"/>
                      </a:endParaRPr>
                    </a:p>
                    <a:p>
                      <a:pPr algn="l"/>
                      <a:r>
                        <a:rPr lang="en-GB" sz="1800" b="0" dirty="0" smtClean="0">
                          <a:latin typeface="Arial" pitchFamily="34" charset="0"/>
                          <a:cs typeface="Arial" pitchFamily="34" charset="0"/>
                        </a:rPr>
                        <a:t>The section will assess:</a:t>
                      </a:r>
                    </a:p>
                    <a:p>
                      <a:pPr algn="l"/>
                      <a:endParaRPr lang="en-GB" sz="1800" b="0" dirty="0" smtClean="0">
                        <a:latin typeface="Arial" pitchFamily="34" charset="0"/>
                        <a:cs typeface="Arial" pitchFamily="34" charset="0"/>
                      </a:endParaRPr>
                    </a:p>
                    <a:p>
                      <a:pPr algn="l"/>
                      <a:endParaRPr lang="en-GB" sz="1800" b="0" dirty="0" smtClean="0">
                        <a:latin typeface="Arial" pitchFamily="34" charset="0"/>
                        <a:cs typeface="Arial" pitchFamily="34" charset="0"/>
                      </a:endParaRPr>
                    </a:p>
                    <a:p>
                      <a:pPr marL="285750" indent="-285750" algn="l">
                        <a:buFont typeface="Arial" panose="020B0604020202020204" pitchFamily="34" charset="0"/>
                        <a:buChar char="•"/>
                      </a:pPr>
                      <a:r>
                        <a:rPr lang="en-GB" sz="1800" b="0" dirty="0" smtClean="0">
                          <a:latin typeface="Arial" pitchFamily="34" charset="0"/>
                          <a:cs typeface="Arial" pitchFamily="34" charset="0"/>
                        </a:rPr>
                        <a:t>AO5 24 marks</a:t>
                      </a:r>
                    </a:p>
                    <a:p>
                      <a:pPr algn="l"/>
                      <a:endParaRPr lang="en-GB" sz="1800" b="0" dirty="0" smtClean="0">
                        <a:latin typeface="Arial" pitchFamily="34" charset="0"/>
                        <a:cs typeface="Arial" pitchFamily="34" charset="0"/>
                      </a:endParaRPr>
                    </a:p>
                    <a:p>
                      <a:pPr marL="285750" indent="-285750" algn="l">
                        <a:buFont typeface="Arial" panose="020B0604020202020204" pitchFamily="34" charset="0"/>
                        <a:buChar char="•"/>
                      </a:pPr>
                      <a:r>
                        <a:rPr lang="en-GB" sz="1800" b="0" dirty="0" smtClean="0">
                          <a:latin typeface="Arial" pitchFamily="34" charset="0"/>
                          <a:cs typeface="Arial" pitchFamily="34" charset="0"/>
                        </a:rPr>
                        <a:t>AO6 16 marks</a:t>
                      </a:r>
                    </a:p>
                    <a:p>
                      <a:pPr algn="l"/>
                      <a:endParaRPr lang="en-GB" sz="1600" b="1" dirty="0" smtClean="0">
                        <a:latin typeface="Arial" pitchFamily="34" charset="0"/>
                        <a:cs typeface="Arial" pitchFamily="34" charset="0"/>
                      </a:endParaRPr>
                    </a:p>
                    <a:p>
                      <a:pPr algn="l"/>
                      <a:endParaRPr lang="en-GB" sz="16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Tree>
    <p:custDataLst>
      <p:tags r:id="rId1"/>
    </p:custDataLst>
    <p:extLst>
      <p:ext uri="{BB962C8B-B14F-4D97-AF65-F5344CB8AC3E}">
        <p14:creationId xmlns:p14="http://schemas.microsoft.com/office/powerpoint/2010/main" val="222619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Paper 1 Section B: Sample question 5</a:t>
            </a:r>
            <a:endParaRPr lang="en-GB" sz="2400" dirty="0">
              <a:solidFill>
                <a:schemeClr val="tx2"/>
              </a:solidFill>
              <a:latin typeface="+mj-lt"/>
            </a:endParaRPr>
          </a:p>
        </p:txBody>
      </p:sp>
      <p:sp>
        <p:nvSpPr>
          <p:cNvPr id="4" name="Text Placeholder 6"/>
          <p:cNvSpPr txBox="1">
            <a:spLocks/>
          </p:cNvSpPr>
          <p:nvPr/>
        </p:nvSpPr>
        <p:spPr>
          <a:xfrm>
            <a:off x="362849" y="1123803"/>
            <a:ext cx="8238227" cy="5096022"/>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None/>
            </a:pPr>
            <a:r>
              <a:rPr lang="en-US" sz="1800" dirty="0" smtClean="0"/>
              <a:t>You are going to enter a creative writing competition. Your entry will be judged by a panel of people of your own age. </a:t>
            </a:r>
          </a:p>
          <a:p>
            <a:pPr marL="0" indent="0">
              <a:buNone/>
            </a:pPr>
            <a:endParaRPr lang="en-US" sz="1800" dirty="0" smtClean="0"/>
          </a:p>
          <a:p>
            <a:pPr marL="0" indent="0">
              <a:buNone/>
            </a:pPr>
            <a:r>
              <a:rPr lang="en-US" sz="1800" dirty="0" smtClean="0"/>
              <a:t>Either: Write a description suggested by this picture:</a:t>
            </a:r>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800" dirty="0" smtClean="0"/>
              <a:t>Or: Write the opening part of a story about a place that is severely affected by the weather. </a:t>
            </a:r>
          </a:p>
          <a:p>
            <a:pPr marL="0" indent="0">
              <a:buNone/>
            </a:pPr>
            <a:endParaRPr lang="en-US" sz="1600" dirty="0"/>
          </a:p>
          <a:p>
            <a:pPr marL="0" indent="0">
              <a:buNone/>
            </a:pPr>
            <a:endParaRPr lang="en-US" sz="1400" dirty="0" smtClean="0"/>
          </a:p>
          <a:p>
            <a:pPr marL="0" indent="0">
              <a:buNone/>
            </a:pPr>
            <a:r>
              <a:rPr lang="en-US" sz="1600" dirty="0" smtClean="0"/>
              <a:t>[24 marks for content and organisation</a:t>
            </a:r>
          </a:p>
          <a:p>
            <a:pPr marL="0" indent="0">
              <a:buNone/>
            </a:pPr>
            <a:r>
              <a:rPr lang="en-US" sz="1600" dirty="0" smtClean="0"/>
              <a:t>16 marks for technical accuracy]</a:t>
            </a:r>
          </a:p>
          <a:p>
            <a:pPr marL="0" indent="0">
              <a:buNone/>
            </a:pPr>
            <a:endParaRPr lang="en-US" sz="1600" dirty="0"/>
          </a:p>
          <a:p>
            <a:pPr marL="0" indent="0">
              <a:buNone/>
            </a:pPr>
            <a:r>
              <a:rPr lang="en-US" sz="1600" dirty="0" smtClean="0"/>
              <a:t>[40 marks]</a:t>
            </a: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30</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48" y="2438400"/>
            <a:ext cx="5793477" cy="157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573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Objectives</a:t>
            </a:r>
            <a:endParaRPr lang="en-GB" sz="2400" dirty="0">
              <a:solidFill>
                <a:schemeClr val="tx2"/>
              </a:solidFill>
              <a:latin typeface="+mj-lt"/>
            </a:endParaRPr>
          </a:p>
        </p:txBody>
      </p:sp>
      <p:sp>
        <p:nvSpPr>
          <p:cNvPr id="4" name="Text Placeholder 6"/>
          <p:cNvSpPr txBox="1">
            <a:spLocks/>
          </p:cNvSpPr>
          <p:nvPr/>
        </p:nvSpPr>
        <p:spPr>
          <a:xfrm>
            <a:off x="448574" y="1447654"/>
            <a:ext cx="8238227"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buFont typeface="Arial" charset="0"/>
              <a:buChar char="•"/>
            </a:pPr>
            <a:r>
              <a:rPr lang="en-GB" sz="1800" dirty="0">
                <a:cs typeface="Arial" charset="0"/>
              </a:rPr>
              <a:t>To understand the </a:t>
            </a:r>
            <a:r>
              <a:rPr lang="en-GB" sz="1800" dirty="0" smtClean="0">
                <a:cs typeface="Arial" charset="0"/>
              </a:rPr>
              <a:t>key </a:t>
            </a:r>
            <a:r>
              <a:rPr lang="en-GB" sz="1800" dirty="0">
                <a:cs typeface="Arial" charset="0"/>
              </a:rPr>
              <a:t>elements of the specification structure, </a:t>
            </a:r>
            <a:r>
              <a:rPr lang="en-GB" sz="1800" dirty="0" smtClean="0">
                <a:cs typeface="Arial" charset="0"/>
              </a:rPr>
              <a:t>teaching content </a:t>
            </a:r>
            <a:r>
              <a:rPr lang="en-GB" sz="1800" dirty="0">
                <a:cs typeface="Arial" charset="0"/>
              </a:rPr>
              <a:t>and </a:t>
            </a:r>
            <a:r>
              <a:rPr lang="en-GB" sz="1800" dirty="0" smtClean="0">
                <a:cs typeface="Arial" charset="0"/>
              </a:rPr>
              <a:t>assessment.</a:t>
            </a:r>
            <a:endParaRPr lang="en-GB" sz="1800" dirty="0">
              <a:cs typeface="Arial" charset="0"/>
            </a:endParaRPr>
          </a:p>
          <a:p>
            <a:pPr marL="355600" indent="-355600">
              <a:buFont typeface="Arial" charset="0"/>
              <a:buChar char="•"/>
            </a:pPr>
            <a:endParaRPr lang="en-GB" sz="1800" dirty="0">
              <a:cs typeface="Arial" charset="0"/>
            </a:endParaRPr>
          </a:p>
          <a:p>
            <a:pPr marL="355600" indent="-355600">
              <a:buClr>
                <a:schemeClr val="tx1"/>
              </a:buClr>
              <a:buFont typeface="Arial" charset="0"/>
              <a:buChar char="•"/>
            </a:pPr>
            <a:r>
              <a:rPr lang="en-GB" sz="1800" dirty="0" smtClean="0">
                <a:cs typeface="Arial" charset="0"/>
              </a:rPr>
              <a:t>To </a:t>
            </a:r>
            <a:r>
              <a:rPr lang="en-GB" sz="1800" dirty="0">
                <a:cs typeface="Arial" charset="0"/>
              </a:rPr>
              <a:t>start thinking about the implications for teaching and </a:t>
            </a:r>
            <a:r>
              <a:rPr lang="en-GB" sz="1800" dirty="0" smtClean="0">
                <a:cs typeface="Arial" charset="0"/>
              </a:rPr>
              <a:t>learning.</a:t>
            </a:r>
            <a:endParaRPr lang="en-GB" sz="1800" dirty="0">
              <a:cs typeface="Arial" charset="0"/>
            </a:endParaRPr>
          </a:p>
          <a:p>
            <a:pPr marL="355600" indent="-355600">
              <a:buFont typeface="Arial" charset="0"/>
              <a:buChar char="•"/>
            </a:pPr>
            <a:endParaRPr lang="en-GB" sz="1800" dirty="0">
              <a:cs typeface="Arial" charset="0"/>
            </a:endParaRPr>
          </a:p>
          <a:p>
            <a:pPr marL="355600" indent="-355600">
              <a:buClr>
                <a:schemeClr val="tx1"/>
              </a:buClr>
              <a:buFont typeface="Arial" charset="0"/>
              <a:buChar char="•"/>
            </a:pPr>
            <a:r>
              <a:rPr lang="en-GB" sz="1800" dirty="0">
                <a:cs typeface="Arial" charset="0"/>
              </a:rPr>
              <a:t>To review the resources and support available from </a:t>
            </a:r>
            <a:r>
              <a:rPr lang="en-GB" sz="1800" dirty="0" smtClean="0">
                <a:cs typeface="Arial" charset="0"/>
              </a:rPr>
              <a:t>AQA.</a:t>
            </a:r>
            <a:endParaRPr lang="en-GB" sz="1800" dirty="0">
              <a:cs typeface="Arial" charset="0"/>
            </a:endParaRPr>
          </a:p>
          <a:p>
            <a:pPr marL="355600" indent="-355600">
              <a:buFont typeface="Arial" charset="0"/>
              <a:buChar char="•"/>
            </a:pPr>
            <a:endParaRPr lang="en-GB" sz="1800" dirty="0">
              <a:cs typeface="Arial" charset="0"/>
            </a:endParaRPr>
          </a:p>
          <a:p>
            <a:pPr marL="355600" indent="-355600">
              <a:buClr>
                <a:schemeClr val="tx1"/>
              </a:buClr>
              <a:buFont typeface="Arial" charset="0"/>
              <a:buChar char="•"/>
            </a:pPr>
            <a:r>
              <a:rPr lang="en-GB" sz="1800" dirty="0">
                <a:cs typeface="Arial" charset="0"/>
              </a:rPr>
              <a:t>To enable you to ask any questions </a:t>
            </a:r>
            <a:r>
              <a:rPr lang="en-GB" sz="1800" dirty="0" smtClean="0">
                <a:cs typeface="Arial" charset="0"/>
              </a:rPr>
              <a:t>about the specification.</a:t>
            </a:r>
            <a:endParaRPr lang="en-GB" sz="1800" dirty="0">
              <a:cs typeface="Arial" charset="0"/>
            </a:endParaRPr>
          </a:p>
          <a:p>
            <a:pPr marL="355600" indent="-355600"/>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8" name="Footer Placeholder 3"/>
          <p:cNvSpPr txBox="1">
            <a:spLocks/>
          </p:cNvSpPr>
          <p:nvPr/>
        </p:nvSpPr>
        <p:spPr>
          <a:xfrm>
            <a:off x="6172200" y="6449325"/>
            <a:ext cx="1635126" cy="2413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Follow us on Twitter @AQACPD</a:t>
            </a:r>
            <a:r>
              <a:rPr lang="en-US" dirty="0" smtClean="0"/>
              <a:t>.</a:t>
            </a:r>
            <a:endParaRPr lang="en-US" dirty="0"/>
          </a:p>
        </p:txBody>
      </p:sp>
    </p:spTree>
    <p:extLst>
      <p:ext uri="{BB962C8B-B14F-4D97-AF65-F5344CB8AC3E}">
        <p14:creationId xmlns:p14="http://schemas.microsoft.com/office/powerpoint/2010/main" val="3513605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Slide 31</a:t>
            </a:r>
            <a:endParaRPr lang="en-US" sz="800" dirty="0"/>
          </a:p>
        </p:txBody>
      </p:sp>
      <p:sp>
        <p:nvSpPr>
          <p:cNvPr id="5"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41" y="1544638"/>
            <a:ext cx="5975407" cy="44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Questions on Paper 1 Section B</a:t>
            </a:r>
            <a:endParaRPr lang="en-GB" sz="2400" dirty="0">
              <a:solidFill>
                <a:schemeClr val="tx2"/>
              </a:solidFill>
              <a:latin typeface="+mj-lt"/>
            </a:endParaRPr>
          </a:p>
        </p:txBody>
      </p:sp>
    </p:spTree>
    <p:custDataLst>
      <p:tags r:id="rId1"/>
    </p:custDataLst>
    <p:extLst>
      <p:ext uri="{BB962C8B-B14F-4D97-AF65-F5344CB8AC3E}">
        <p14:creationId xmlns:p14="http://schemas.microsoft.com/office/powerpoint/2010/main" val="2354942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emplates\Thinkstock Images\155693203  Coffee Break L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629" y="1647825"/>
            <a:ext cx="6792795"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65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32</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9" name="Title 1"/>
          <p:cNvSpPr>
            <a:spLocks noGrp="1"/>
          </p:cNvSpPr>
          <p:nvPr>
            <p:ph type="title"/>
          </p:nvPr>
        </p:nvSpPr>
        <p:spPr>
          <a:xfrm>
            <a:off x="457200" y="406879"/>
            <a:ext cx="8229600" cy="464389"/>
          </a:xfrm>
        </p:spPr>
        <p:txBody>
          <a:bodyPr>
            <a:normAutofit/>
          </a:bodyPr>
          <a:lstStyle/>
          <a:p>
            <a:r>
              <a:rPr lang="en-GB" sz="2400" dirty="0" smtClean="0">
                <a:solidFill>
                  <a:schemeClr val="tx2"/>
                </a:solidFill>
                <a:latin typeface="+mj-lt"/>
              </a:rPr>
              <a:t>Paper 2</a:t>
            </a:r>
            <a:endParaRPr lang="en-GB" sz="2400" dirty="0">
              <a:solidFill>
                <a:schemeClr val="tx2"/>
              </a:solidFill>
              <a:latin typeface="+mj-lt"/>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513" b="537"/>
          <a:stretch/>
        </p:blipFill>
        <p:spPr bwMode="auto">
          <a:xfrm>
            <a:off x="0" y="972000"/>
            <a:ext cx="9144000" cy="53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27527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Structure of Question Paper 2</a:t>
            </a:r>
            <a:endParaRPr lang="en-GB" sz="2400" dirty="0">
              <a:solidFill>
                <a:schemeClr val="tx2"/>
              </a:solidFill>
              <a:latin typeface="+mj-lt"/>
            </a:endParaRPr>
          </a:p>
        </p:txBody>
      </p:sp>
      <p:sp>
        <p:nvSpPr>
          <p:cNvPr id="4" name="Text Placeholder 6"/>
          <p:cNvSpPr txBox="1">
            <a:spLocks/>
          </p:cNvSpPr>
          <p:nvPr/>
        </p:nvSpPr>
        <p:spPr>
          <a:xfrm>
            <a:off x="448574" y="1181100"/>
            <a:ext cx="8238227" cy="4371010"/>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pPr>
            <a:r>
              <a:rPr lang="en-GB" sz="1800" dirty="0" smtClean="0">
                <a:cs typeface="Arial" charset="0"/>
              </a:rPr>
              <a:t>1 hour and 45 minutes: includes 15 minutes reading time</a:t>
            </a:r>
          </a:p>
          <a:p>
            <a:pPr marL="0" indent="0">
              <a:buClr>
                <a:schemeClr val="tx1"/>
              </a:buClr>
              <a:buNone/>
            </a:pPr>
            <a:endParaRPr lang="en-GB" sz="1800" dirty="0">
              <a:cs typeface="Arial" charset="0"/>
            </a:endParaRPr>
          </a:p>
          <a:p>
            <a:pPr marL="0" indent="0">
              <a:buClr>
                <a:schemeClr val="tx1"/>
              </a:buClr>
              <a:buNone/>
            </a:pPr>
            <a:r>
              <a:rPr lang="en-GB" sz="1800" dirty="0" smtClean="0">
                <a:cs typeface="Arial" charset="0"/>
              </a:rPr>
              <a:t>Section A:</a:t>
            </a:r>
          </a:p>
          <a:p>
            <a:pPr marL="0" indent="0">
              <a:buClr>
                <a:schemeClr val="tx1"/>
              </a:buClr>
              <a:buNone/>
            </a:pPr>
            <a:endParaRPr lang="en-GB" sz="1800" dirty="0" smtClean="0">
              <a:cs typeface="Arial" charset="0"/>
            </a:endParaRPr>
          </a:p>
          <a:p>
            <a:pPr marL="355600" indent="-355600">
              <a:buClr>
                <a:schemeClr val="tx1"/>
              </a:buClr>
              <a:buFont typeface="Arial" charset="0"/>
              <a:buChar char="•"/>
            </a:pPr>
            <a:r>
              <a:rPr lang="en-GB" sz="1800" dirty="0" smtClean="0">
                <a:cs typeface="Arial" charset="0"/>
              </a:rPr>
              <a:t>40 marks for reading (25% of the qualification)</a:t>
            </a:r>
          </a:p>
          <a:p>
            <a:pPr marL="355600" indent="-355600">
              <a:buClr>
                <a:schemeClr val="tx1"/>
              </a:buClr>
              <a:buFont typeface="Arial" charset="0"/>
              <a:buChar char="•"/>
            </a:pPr>
            <a:r>
              <a:rPr lang="en-GB" sz="1800" dirty="0">
                <a:cs typeface="Arial" charset="0"/>
              </a:rPr>
              <a:t>4 reading questions: </a:t>
            </a:r>
            <a:r>
              <a:rPr lang="en-GB" sz="1800" dirty="0" smtClean="0">
                <a:cs typeface="Arial" charset="0"/>
              </a:rPr>
              <a:t>4+8+12+16 </a:t>
            </a:r>
            <a:r>
              <a:rPr lang="en-GB" sz="1800" dirty="0">
                <a:cs typeface="Arial" charset="0"/>
              </a:rPr>
              <a:t>marks</a:t>
            </a:r>
          </a:p>
          <a:p>
            <a:pPr marL="0" indent="0">
              <a:buClr>
                <a:schemeClr val="tx1"/>
              </a:buClr>
              <a:buNone/>
            </a:pPr>
            <a:endParaRPr lang="en-GB" sz="1800" dirty="0" smtClean="0">
              <a:cs typeface="Arial" charset="0"/>
            </a:endParaRPr>
          </a:p>
          <a:p>
            <a:pPr marL="0" indent="0">
              <a:buClr>
                <a:schemeClr val="tx1"/>
              </a:buClr>
              <a:buNone/>
            </a:pPr>
            <a:r>
              <a:rPr lang="en-GB" sz="1800" dirty="0" smtClean="0">
                <a:cs typeface="Arial" charset="0"/>
              </a:rPr>
              <a:t>Section B:</a:t>
            </a:r>
          </a:p>
          <a:p>
            <a:pPr marL="0" indent="0">
              <a:buClr>
                <a:schemeClr val="tx1"/>
              </a:buClr>
              <a:buNone/>
            </a:pPr>
            <a:endParaRPr lang="en-GB" sz="1800" dirty="0" smtClean="0">
              <a:cs typeface="Arial" charset="0"/>
            </a:endParaRPr>
          </a:p>
          <a:p>
            <a:pPr marL="355600" indent="-355600">
              <a:buClr>
                <a:schemeClr val="tx1"/>
              </a:buClr>
              <a:buFont typeface="Arial" charset="0"/>
              <a:buChar char="•"/>
            </a:pPr>
            <a:r>
              <a:rPr lang="en-GB" sz="1800" dirty="0" smtClean="0">
                <a:cs typeface="Arial" charset="0"/>
              </a:rPr>
              <a:t>40 marks for writing (25% of the qualification) </a:t>
            </a:r>
            <a:endParaRPr lang="en-GB" sz="1800" dirty="0">
              <a:cs typeface="Arial" charset="0"/>
            </a:endParaRPr>
          </a:p>
          <a:p>
            <a:pPr marL="355600" indent="-355600">
              <a:buClr>
                <a:schemeClr val="tx1"/>
              </a:buClr>
              <a:buFont typeface="Arial" charset="0"/>
              <a:buChar char="•"/>
            </a:pPr>
            <a:r>
              <a:rPr lang="en-GB" sz="1800" dirty="0" smtClean="0">
                <a:cs typeface="Arial" charset="0"/>
              </a:rPr>
              <a:t>1 writing question: 24+16 marks</a:t>
            </a:r>
            <a:endParaRPr lang="en-GB" sz="1800" dirty="0">
              <a:cs typeface="Arial" charset="0"/>
            </a:endParaRPr>
          </a:p>
          <a:p>
            <a:pPr marL="355600" indent="-355600">
              <a:buFont typeface="Arial" charset="0"/>
              <a:buChar char="•"/>
            </a:pPr>
            <a:endParaRPr lang="en-GB" sz="1800" dirty="0">
              <a:cs typeface="Arial" charset="0"/>
            </a:endParaRPr>
          </a:p>
          <a:p>
            <a:pPr marL="355600" indent="-355600">
              <a:buNone/>
            </a:pPr>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33</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117892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Simplicity and symmetry: Progression </a:t>
            </a:r>
            <a:endParaRPr lang="en-GB" sz="2400" dirty="0">
              <a:solidFill>
                <a:schemeClr val="tx2"/>
              </a:solidFill>
              <a:latin typeface="+mj-lt"/>
            </a:endParaRPr>
          </a:p>
        </p:txBody>
      </p:sp>
      <p:sp>
        <p:nvSpPr>
          <p:cNvPr id="4" name="Text Placeholder 6"/>
          <p:cNvSpPr txBox="1">
            <a:spLocks/>
          </p:cNvSpPr>
          <p:nvPr/>
        </p:nvSpPr>
        <p:spPr>
          <a:xfrm>
            <a:off x="448574" y="1076325"/>
            <a:ext cx="8238227" cy="4475785"/>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buFont typeface="Arial" charset="0"/>
              <a:buChar char="•"/>
            </a:pPr>
            <a:endParaRPr lang="en-GB" sz="1800" dirty="0">
              <a:cs typeface="Arial" charset="0"/>
            </a:endParaRPr>
          </a:p>
          <a:p>
            <a:pPr marL="355600" indent="-355600">
              <a:buNone/>
            </a:pPr>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34</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3" name="Object 2"/>
          <p:cNvGraphicFramePr>
            <a:graphicFrameLocks noChangeAspect="1"/>
          </p:cNvGraphicFramePr>
          <p:nvPr>
            <p:extLst>
              <p:ext uri="{D42A27DB-BD31-4B8C-83A1-F6EECF244321}">
                <p14:modId xmlns:p14="http://schemas.microsoft.com/office/powerpoint/2010/main" val="3113008454"/>
              </p:ext>
            </p:extLst>
          </p:nvPr>
        </p:nvGraphicFramePr>
        <p:xfrm>
          <a:off x="286199" y="1610035"/>
          <a:ext cx="8562975" cy="3770313"/>
        </p:xfrm>
        <a:graphic>
          <a:graphicData uri="http://schemas.openxmlformats.org/presentationml/2006/ole">
            <mc:AlternateContent xmlns:mc="http://schemas.openxmlformats.org/markup-compatibility/2006">
              <mc:Choice xmlns:v="urn:schemas-microsoft-com:vml" Requires="v">
                <p:oleObj spid="_x0000_s7246" name="Document" r:id="rId5" imgW="9419330" imgH="5824580" progId="Word.Document.12">
                  <p:embed/>
                </p:oleObj>
              </mc:Choice>
              <mc:Fallback>
                <p:oleObj name="Document" r:id="rId5" imgW="9419330" imgH="5824580" progId="Word.Document.12">
                  <p:embed/>
                  <p:pic>
                    <p:nvPicPr>
                      <p:cNvPr id="0" name=""/>
                      <p:cNvPicPr/>
                      <p:nvPr/>
                    </p:nvPicPr>
                    <p:blipFill>
                      <a:blip r:embed="rId6"/>
                      <a:stretch>
                        <a:fillRect/>
                      </a:stretch>
                    </p:blipFill>
                    <p:spPr>
                      <a:xfrm>
                        <a:off x="286199" y="1610035"/>
                        <a:ext cx="8562975" cy="3770313"/>
                      </a:xfrm>
                      <a:prstGeom prst="rect">
                        <a:avLst/>
                      </a:prstGeom>
                    </p:spPr>
                  </p:pic>
                </p:oleObj>
              </mc:Fallback>
            </mc:AlternateContent>
          </a:graphicData>
        </a:graphic>
      </p:graphicFrame>
    </p:spTree>
    <p:extLst>
      <p:ext uri="{BB962C8B-B14F-4D97-AF65-F5344CB8AC3E}">
        <p14:creationId xmlns:p14="http://schemas.microsoft.com/office/powerpoint/2010/main" val="3069321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Content and skills for Paper 2 Section A</a:t>
            </a:r>
            <a:endParaRPr lang="en-GB" sz="2400" dirty="0">
              <a:solidFill>
                <a:schemeClr val="tx2"/>
              </a:solidFill>
              <a:latin typeface="+mj-lt"/>
            </a:endParaRPr>
          </a:p>
        </p:txBody>
      </p:sp>
      <p:sp>
        <p:nvSpPr>
          <p:cNvPr id="4" name="Text Placeholder 6"/>
          <p:cNvSpPr txBox="1">
            <a:spLocks/>
          </p:cNvSpPr>
          <p:nvPr/>
        </p:nvSpPr>
        <p:spPr>
          <a:xfrm>
            <a:off x="448574" y="1447654"/>
            <a:ext cx="8238227"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pPr>
            <a:endParaRPr lang="en-GB" sz="1800" dirty="0">
              <a:solidFill>
                <a:srgbClr val="FF0000"/>
              </a:solidFill>
              <a:cs typeface="Arial" charset="0"/>
            </a:endParaRPr>
          </a:p>
          <a:p>
            <a:pPr marL="355600" indent="-355600"/>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35</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3" name="Rectangle 2"/>
          <p:cNvSpPr/>
          <p:nvPr/>
        </p:nvSpPr>
        <p:spPr>
          <a:xfrm>
            <a:off x="447675" y="1104900"/>
            <a:ext cx="8239125" cy="4493538"/>
          </a:xfrm>
          <a:prstGeom prst="rect">
            <a:avLst/>
          </a:prstGeom>
        </p:spPr>
        <p:txBody>
          <a:bodyPr wrap="square">
            <a:spAutoFit/>
          </a:bodyPr>
          <a:lstStyle/>
          <a:p>
            <a:pPr marL="285750" indent="-285750">
              <a:buFont typeface="Arial" panose="020B0604020202020204" pitchFamily="34" charset="0"/>
              <a:buChar char="•"/>
            </a:pPr>
            <a:r>
              <a:rPr lang="en-GB" dirty="0"/>
              <a:t>T</a:t>
            </a:r>
            <a:r>
              <a:rPr lang="en-GB" dirty="0" smtClean="0"/>
              <a:t>o </a:t>
            </a:r>
            <a:r>
              <a:rPr lang="en-GB" dirty="0"/>
              <a:t>develop students’ insights into how writers have particular viewpoints and perspectives on issues or themes that are important to the way we think and live our </a:t>
            </a:r>
            <a:r>
              <a:rPr lang="en-GB" dirty="0" smtClean="0"/>
              <a:t>lives.</a:t>
            </a:r>
          </a:p>
          <a:p>
            <a:endParaRPr lang="en-GB" dirty="0"/>
          </a:p>
          <a:p>
            <a:pPr marL="285750" indent="-285750">
              <a:buFont typeface="Arial" panose="020B0604020202020204" pitchFamily="34" charset="0"/>
              <a:buChar char="•"/>
            </a:pPr>
            <a:r>
              <a:rPr lang="en-GB" dirty="0"/>
              <a:t>T</a:t>
            </a:r>
            <a:r>
              <a:rPr lang="en-GB" dirty="0" smtClean="0"/>
              <a:t>wo </a:t>
            </a:r>
            <a:r>
              <a:rPr lang="en-GB" dirty="0"/>
              <a:t>linked sources from different time periods and genres in order to consider how each presents a perspective or viewpoint to influence the </a:t>
            </a:r>
            <a:r>
              <a:rPr lang="en-GB" dirty="0" smtClean="0"/>
              <a:t>reader.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Sources will </a:t>
            </a:r>
            <a:r>
              <a:rPr lang="en-GB" dirty="0"/>
              <a:t>be drawn from the </a:t>
            </a:r>
            <a:r>
              <a:rPr lang="en-GB" b="1" dirty="0" smtClean="0"/>
              <a:t>19</a:t>
            </a:r>
            <a:r>
              <a:rPr lang="en-GB" b="1" baseline="30000" dirty="0" smtClean="0"/>
              <a:t>th</a:t>
            </a:r>
            <a:r>
              <a:rPr lang="en-GB" b="1" dirty="0" smtClean="0"/>
              <a:t> century, and either the 20</a:t>
            </a:r>
            <a:r>
              <a:rPr lang="en-GB" b="1" baseline="30000" dirty="0" smtClean="0"/>
              <a:t>th</a:t>
            </a:r>
            <a:r>
              <a:rPr lang="en-GB" b="1" dirty="0" smtClean="0"/>
              <a:t> or 21</a:t>
            </a:r>
            <a:r>
              <a:rPr lang="en-GB" b="1" baseline="30000" dirty="0" smtClean="0"/>
              <a:t>st</a:t>
            </a:r>
            <a:r>
              <a:rPr lang="en-GB" b="1" dirty="0" smtClean="0"/>
              <a:t> centuries </a:t>
            </a:r>
            <a:r>
              <a:rPr lang="en-GB" dirty="0" smtClean="0"/>
              <a:t>depending on the time period selected for paper 1 in each series.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Choice </a:t>
            </a:r>
            <a:r>
              <a:rPr lang="en-GB" dirty="0"/>
              <a:t>of genre for the sources will be </a:t>
            </a:r>
            <a:r>
              <a:rPr lang="en-GB" b="1" dirty="0"/>
              <a:t>non-fiction and literary non-fiction </a:t>
            </a:r>
            <a:r>
              <a:rPr lang="en-GB" dirty="0"/>
              <a:t>such as high quality journalism, articles, reports, essays, travel writing, accounts, sketches, letters, diaries, reports, autobiography and biographical passages or other appropriate non-fiction and literary non-fiction </a:t>
            </a:r>
            <a:r>
              <a:rPr lang="en-GB" dirty="0" smtClean="0"/>
              <a:t>forms.</a:t>
            </a:r>
            <a:endParaRPr lang="en-GB" dirty="0"/>
          </a:p>
          <a:p>
            <a:endParaRPr lang="en-GB" sz="1600" dirty="0" smtClean="0"/>
          </a:p>
        </p:txBody>
      </p:sp>
    </p:spTree>
    <p:extLst>
      <p:ext uri="{BB962C8B-B14F-4D97-AF65-F5344CB8AC3E}">
        <p14:creationId xmlns:p14="http://schemas.microsoft.com/office/powerpoint/2010/main" val="1406304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400" dirty="0" smtClean="0">
                <a:solidFill>
                  <a:schemeClr val="tx2"/>
                </a:solidFill>
                <a:latin typeface="+mj-lt"/>
              </a:rPr>
              <a:t>Assessment objectives for Paper 2 Section A </a:t>
            </a:r>
            <a:endParaRPr lang="en-GB" sz="2400"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36</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3936537223"/>
              </p:ext>
            </p:extLst>
          </p:nvPr>
        </p:nvGraphicFramePr>
        <p:xfrm>
          <a:off x="924810" y="1347948"/>
          <a:ext cx="7384776" cy="4835475"/>
        </p:xfrm>
        <a:graphic>
          <a:graphicData uri="http://schemas.openxmlformats.org/drawingml/2006/table">
            <a:tbl>
              <a:tblPr firstRow="1" bandRow="1">
                <a:tableStyleId>{FABFCF23-3B69-468F-B69F-88F6DE6A72F2}</a:tableStyleId>
              </a:tblPr>
              <a:tblGrid>
                <a:gridCol w="7384776"/>
              </a:tblGrid>
              <a:tr h="343824">
                <a:tc>
                  <a:txBody>
                    <a:bodyPr/>
                    <a:lstStyle/>
                    <a:p>
                      <a:pPr algn="l"/>
                      <a:r>
                        <a:rPr lang="en-GB" dirty="0" smtClean="0">
                          <a:latin typeface="Arial" pitchFamily="34" charset="0"/>
                          <a:cs typeface="Arial" pitchFamily="34" charset="0"/>
                        </a:rPr>
                        <a:t>Assessment Objectives </a:t>
                      </a:r>
                      <a:endParaRPr lang="en-GB" dirty="0">
                        <a:latin typeface="Arial" pitchFamily="34" charset="0"/>
                        <a:cs typeface="Arial"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4469715">
                <a:tc>
                  <a:txBody>
                    <a:bodyPr/>
                    <a:lstStyle/>
                    <a:p>
                      <a:pPr algn="l"/>
                      <a:endParaRPr lang="en-GB" sz="1800" b="0" dirty="0" smtClean="0">
                        <a:latin typeface="Arial" pitchFamily="34" charset="0"/>
                        <a:cs typeface="Arial" pitchFamily="34" charset="0"/>
                      </a:endParaRPr>
                    </a:p>
                    <a:p>
                      <a:pPr algn="l"/>
                      <a:r>
                        <a:rPr lang="en-GB" sz="1800" b="0" dirty="0" smtClean="0">
                          <a:latin typeface="Arial" pitchFamily="34" charset="0"/>
                          <a:cs typeface="Arial" pitchFamily="34" charset="0"/>
                        </a:rPr>
                        <a:t>The section will assess in this sequence:</a:t>
                      </a:r>
                    </a:p>
                    <a:p>
                      <a:pPr algn="l"/>
                      <a:endParaRPr lang="en-GB" sz="1800" b="0" dirty="0" smtClean="0">
                        <a:latin typeface="Arial" pitchFamily="34" charset="0"/>
                        <a:cs typeface="Arial" pitchFamily="34" charset="0"/>
                      </a:endParaRPr>
                    </a:p>
                    <a:p>
                      <a:pPr marL="285750" indent="-285750" algn="l">
                        <a:buFont typeface="Arial" panose="020B0604020202020204" pitchFamily="34" charset="0"/>
                        <a:buChar char="•"/>
                      </a:pPr>
                      <a:r>
                        <a:rPr lang="en-GB" sz="1800" b="0" dirty="0" smtClean="0">
                          <a:latin typeface="Arial" pitchFamily="34" charset="0"/>
                          <a:cs typeface="Arial" pitchFamily="34" charset="0"/>
                        </a:rPr>
                        <a:t>AO1 12 marks</a:t>
                      </a:r>
                    </a:p>
                    <a:p>
                      <a:pPr algn="l"/>
                      <a:endParaRPr lang="en-GB" sz="1800" b="0" dirty="0" smtClean="0">
                        <a:latin typeface="Arial" pitchFamily="34" charset="0"/>
                        <a:cs typeface="Arial" pitchFamily="34" charset="0"/>
                      </a:endParaRPr>
                    </a:p>
                    <a:p>
                      <a:pPr marL="285750" indent="-285750" algn="l">
                        <a:buFont typeface="Arial" panose="020B0604020202020204" pitchFamily="34" charset="0"/>
                        <a:buChar char="•"/>
                      </a:pPr>
                      <a:r>
                        <a:rPr lang="en-GB" sz="1800" b="0" dirty="0" smtClean="0">
                          <a:latin typeface="Arial" pitchFamily="34" charset="0"/>
                          <a:cs typeface="Arial" pitchFamily="34" charset="0"/>
                        </a:rPr>
                        <a:t>AO2 12 marks</a:t>
                      </a:r>
                    </a:p>
                    <a:p>
                      <a:pPr algn="l"/>
                      <a:endParaRPr lang="en-GB" sz="1800" b="0" dirty="0" smtClean="0">
                        <a:latin typeface="Arial" pitchFamily="34" charset="0"/>
                        <a:cs typeface="Arial" pitchFamily="34" charset="0"/>
                      </a:endParaRPr>
                    </a:p>
                    <a:p>
                      <a:pPr marL="285750" indent="-285750" algn="l">
                        <a:buFont typeface="Arial" panose="020B0604020202020204" pitchFamily="34" charset="0"/>
                        <a:buChar char="•"/>
                      </a:pPr>
                      <a:r>
                        <a:rPr lang="en-GB" sz="1800" b="0" dirty="0" smtClean="0">
                          <a:latin typeface="Arial" pitchFamily="34" charset="0"/>
                          <a:cs typeface="Arial" pitchFamily="34" charset="0"/>
                        </a:rPr>
                        <a:t>AO3 16 marks</a:t>
                      </a: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Tree>
    <p:custDataLst>
      <p:tags r:id="rId1"/>
    </p:custDataLst>
    <p:extLst>
      <p:ext uri="{BB962C8B-B14F-4D97-AF65-F5344CB8AC3E}">
        <p14:creationId xmlns:p14="http://schemas.microsoft.com/office/powerpoint/2010/main" val="3214540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927"/>
            <a:ext cx="8229600" cy="473015"/>
          </a:xfrm>
        </p:spPr>
        <p:txBody>
          <a:bodyPr>
            <a:normAutofit/>
          </a:bodyPr>
          <a:lstStyle/>
          <a:p>
            <a:r>
              <a:rPr lang="en-GB" sz="2400" dirty="0">
                <a:solidFill>
                  <a:schemeClr val="tx2"/>
                </a:solidFill>
                <a:latin typeface="+mj-lt"/>
              </a:rPr>
              <a:t>Paper 2 Section A: Sample question </a:t>
            </a:r>
            <a:r>
              <a:rPr lang="en-GB" sz="2400" dirty="0" smtClean="0">
                <a:solidFill>
                  <a:schemeClr val="tx2"/>
                </a:solidFill>
                <a:latin typeface="+mj-lt"/>
              </a:rPr>
              <a:t>1</a:t>
            </a:r>
            <a:endParaRPr lang="en-GB" sz="2400" dirty="0">
              <a:solidFill>
                <a:schemeClr val="tx2"/>
              </a:solidFill>
              <a:latin typeface="+mj-lt"/>
            </a:endParaRPr>
          </a:p>
        </p:txBody>
      </p:sp>
      <p:sp>
        <p:nvSpPr>
          <p:cNvPr id="4" name="Text Placeholder 6"/>
          <p:cNvSpPr txBox="1">
            <a:spLocks/>
          </p:cNvSpPr>
          <p:nvPr/>
        </p:nvSpPr>
        <p:spPr>
          <a:xfrm>
            <a:off x="-2866126" y="1498501"/>
            <a:ext cx="8238227" cy="4680520"/>
          </a:xfrm>
          <a:prstGeom prst="rect">
            <a:avLst/>
          </a:prstGeom>
        </p:spPr>
        <p:txBody>
          <a:bodyPr vert="horz" lIns="90835" tIns="45445" rIns="90835" bIns="45445"/>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None/>
            </a:pPr>
            <a:endParaRPr lang="en-US" sz="1600" dirty="0">
              <a:solidFill>
                <a:srgbClr val="412878"/>
              </a:solidFill>
            </a:endParaRPr>
          </a:p>
        </p:txBody>
      </p:sp>
      <p:sp>
        <p:nvSpPr>
          <p:cNvPr id="6"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Slide </a:t>
            </a:r>
            <a:r>
              <a:rPr lang="en-US" sz="800" dirty="0" smtClean="0">
                <a:solidFill>
                  <a:srgbClr val="4B4B4B"/>
                </a:solidFill>
              </a:rPr>
              <a:t>37</a:t>
            </a:r>
            <a:endParaRPr lang="en-US" sz="800" dirty="0">
              <a:solidFill>
                <a:srgbClr val="4B4B4B"/>
              </a:solidFill>
            </a:endParaRPr>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Copyright © AQA and its licensors. All rights reserved.</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54125"/>
            <a:ext cx="68580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082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927"/>
            <a:ext cx="8229600" cy="473015"/>
          </a:xfrm>
        </p:spPr>
        <p:txBody>
          <a:bodyPr>
            <a:normAutofit/>
          </a:bodyPr>
          <a:lstStyle/>
          <a:p>
            <a:r>
              <a:rPr lang="en-GB" sz="2400" dirty="0">
                <a:solidFill>
                  <a:schemeClr val="tx2"/>
                </a:solidFill>
                <a:latin typeface="+mj-lt"/>
              </a:rPr>
              <a:t>Paper 2 Section A: Sample question 2</a:t>
            </a:r>
          </a:p>
        </p:txBody>
      </p:sp>
      <p:sp>
        <p:nvSpPr>
          <p:cNvPr id="4" name="Text Placeholder 6"/>
          <p:cNvSpPr txBox="1">
            <a:spLocks/>
          </p:cNvSpPr>
          <p:nvPr/>
        </p:nvSpPr>
        <p:spPr>
          <a:xfrm>
            <a:off x="323528" y="1266825"/>
            <a:ext cx="8238227" cy="4610447"/>
          </a:xfrm>
          <a:prstGeom prst="rect">
            <a:avLst/>
          </a:prstGeom>
        </p:spPr>
        <p:txBody>
          <a:bodyPr vert="horz" lIns="90835" tIns="45445" rIns="90835" bIns="45445"/>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None/>
            </a:pPr>
            <a:r>
              <a:rPr lang="en-GB" sz="1800" dirty="0"/>
              <a:t>You need to refer to </a:t>
            </a:r>
            <a:r>
              <a:rPr lang="en-GB" sz="1800" b="1" dirty="0"/>
              <a:t>source </a:t>
            </a:r>
            <a:r>
              <a:rPr lang="en-GB" sz="1800" b="1" dirty="0" smtClean="0"/>
              <a:t>A </a:t>
            </a:r>
            <a:r>
              <a:rPr lang="en-GB" sz="1800" dirty="0"/>
              <a:t>and </a:t>
            </a:r>
            <a:r>
              <a:rPr lang="en-GB" sz="1800" b="1" dirty="0"/>
              <a:t>source </a:t>
            </a:r>
            <a:r>
              <a:rPr lang="en-GB" sz="1800" b="1" dirty="0" smtClean="0"/>
              <a:t>B </a:t>
            </a:r>
            <a:r>
              <a:rPr lang="en-GB" sz="1800" dirty="0"/>
              <a:t>for this </a:t>
            </a:r>
            <a:r>
              <a:rPr lang="en-GB" sz="1800" dirty="0" smtClean="0"/>
              <a:t>question:</a:t>
            </a:r>
            <a:endParaRPr lang="en-US" sz="1800" dirty="0"/>
          </a:p>
          <a:p>
            <a:pPr marL="0" indent="0">
              <a:buNone/>
            </a:pPr>
            <a:endParaRPr lang="en-US" sz="1800" dirty="0"/>
          </a:p>
          <a:p>
            <a:pPr marL="0" indent="0">
              <a:buNone/>
            </a:pPr>
            <a:endParaRPr lang="en-US" sz="1800" dirty="0" smtClean="0"/>
          </a:p>
          <a:p>
            <a:pPr marL="0" indent="0">
              <a:buNone/>
            </a:pPr>
            <a:r>
              <a:rPr lang="en-GB" sz="1800" dirty="0" smtClean="0"/>
              <a:t>Use </a:t>
            </a:r>
            <a:r>
              <a:rPr lang="en-GB" sz="1800" dirty="0"/>
              <a:t>details from </a:t>
            </a:r>
            <a:r>
              <a:rPr lang="en-GB" sz="1800" b="1" dirty="0"/>
              <a:t>both </a:t>
            </a:r>
            <a:r>
              <a:rPr lang="en-GB" sz="1800" dirty="0" smtClean="0"/>
              <a:t>sources. Write </a:t>
            </a:r>
            <a:r>
              <a:rPr lang="en-GB" sz="1800" dirty="0"/>
              <a:t>a summary </a:t>
            </a:r>
            <a:r>
              <a:rPr lang="en-GB" sz="1800" dirty="0" smtClean="0"/>
              <a:t>of </a:t>
            </a:r>
            <a:r>
              <a:rPr lang="en-GB" sz="1800" dirty="0"/>
              <a:t>the differences between Eddie and Henry. </a:t>
            </a:r>
            <a:endParaRPr lang="en-US" sz="1800" dirty="0" smtClean="0"/>
          </a:p>
          <a:p>
            <a:pPr marL="0" indent="0">
              <a:buNone/>
            </a:pPr>
            <a:endParaRPr lang="en-US" sz="1800" dirty="0" smtClean="0"/>
          </a:p>
          <a:p>
            <a:pPr marL="0" indent="0">
              <a:buNone/>
            </a:pPr>
            <a:endParaRPr lang="en-US" sz="1800" dirty="0" smtClean="0"/>
          </a:p>
          <a:p>
            <a:pPr marL="0" indent="0">
              <a:buNone/>
            </a:pPr>
            <a:r>
              <a:rPr lang="en-US" sz="1800" dirty="0"/>
              <a:t>[</a:t>
            </a:r>
            <a:r>
              <a:rPr lang="en-US" sz="1800" dirty="0" smtClean="0"/>
              <a:t>8 marks]</a:t>
            </a:r>
          </a:p>
        </p:txBody>
      </p:sp>
      <p:sp>
        <p:nvSpPr>
          <p:cNvPr id="6"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Slide </a:t>
            </a:r>
            <a:r>
              <a:rPr lang="en-US" sz="800" dirty="0" smtClean="0">
                <a:solidFill>
                  <a:srgbClr val="4B4B4B"/>
                </a:solidFill>
              </a:rPr>
              <a:t>38</a:t>
            </a:r>
            <a:endParaRPr lang="en-US" sz="800" dirty="0">
              <a:solidFill>
                <a:srgbClr val="4B4B4B"/>
              </a:solidFill>
            </a:endParaRPr>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Copyright © AQA and its licensors. All rights reserved.</a:t>
            </a:r>
          </a:p>
        </p:txBody>
      </p:sp>
    </p:spTree>
    <p:extLst>
      <p:ext uri="{BB962C8B-B14F-4D97-AF65-F5344CB8AC3E}">
        <p14:creationId xmlns:p14="http://schemas.microsoft.com/office/powerpoint/2010/main" val="2483689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subTitle" idx="1"/>
          </p:nvPr>
        </p:nvSpPr>
        <p:spPr bwMode="auto">
          <a:xfrm>
            <a:off x="395288" y="3318753"/>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1691680" y="908720"/>
            <a:ext cx="5544616" cy="4524315"/>
          </a:xfrm>
          <a:prstGeom prst="rect">
            <a:avLst/>
          </a:prstGeom>
        </p:spPr>
        <p:txBody>
          <a:bodyPr wrap="square">
            <a:spAutoFit/>
          </a:bodyPr>
          <a:lstStyle/>
          <a:p>
            <a:r>
              <a:rPr lang="en-GB" dirty="0"/>
              <a:t>Eddie is quite academic and so is Henry but Eddie doesn’t seem to try particularly hard. ‘He’s irritatingly good at it’ and ‘he is too busy killing things, while talking on Skype! This suggests he wants to do well and does do well, without trying very hard, and is living in comfort.</a:t>
            </a:r>
          </a:p>
          <a:p>
            <a:r>
              <a:rPr lang="en-GB" dirty="0"/>
              <a:t> </a:t>
            </a:r>
          </a:p>
          <a:p>
            <a:r>
              <a:rPr lang="en-GB" dirty="0"/>
              <a:t>Whereas Henry is having a very uncomfortable time at boarding school, ‘our bread is nearly black’, suggesting they have very scarce or low quality food but Henry works hard and looks after himself unlike Eddie. Henry also does not have his father’s support as Eddie does.  Eddie just ignores his father as he comes into the room but Henry is pleading to see his father at all. ‘If God permit me to live as long,’ this shows that Henry is basically saying how desperate he is! This contrasts with Eddie, who doesn’t realise how lucky he is!</a:t>
            </a:r>
          </a:p>
        </p:txBody>
      </p:sp>
      <p:sp>
        <p:nvSpPr>
          <p:cNvPr id="4"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Slide </a:t>
            </a:r>
            <a:r>
              <a:rPr lang="en-US" sz="800" dirty="0" smtClean="0">
                <a:solidFill>
                  <a:srgbClr val="4B4B4B"/>
                </a:solidFill>
              </a:rPr>
              <a:t>39</a:t>
            </a:r>
            <a:endParaRPr lang="en-US" sz="800" dirty="0">
              <a:solidFill>
                <a:srgbClr val="4B4B4B"/>
              </a:solidFill>
            </a:endParaRPr>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Copyright © AQA and its licensors. All rights reserved.</a:t>
            </a:r>
          </a:p>
        </p:txBody>
      </p:sp>
    </p:spTree>
    <p:extLst>
      <p:ext uri="{BB962C8B-B14F-4D97-AF65-F5344CB8AC3E}">
        <p14:creationId xmlns:p14="http://schemas.microsoft.com/office/powerpoint/2010/main" val="3025182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Context</a:t>
            </a:r>
            <a:endParaRPr lang="en-GB" sz="2400" dirty="0">
              <a:solidFill>
                <a:schemeClr val="tx2"/>
              </a:solidFill>
              <a:latin typeface="+mj-lt"/>
            </a:endParaRPr>
          </a:p>
        </p:txBody>
      </p:sp>
      <p:sp>
        <p:nvSpPr>
          <p:cNvPr id="4" name="Text Placeholder 6"/>
          <p:cNvSpPr txBox="1">
            <a:spLocks/>
          </p:cNvSpPr>
          <p:nvPr/>
        </p:nvSpPr>
        <p:spPr>
          <a:xfrm>
            <a:off x="448574" y="1200151"/>
            <a:ext cx="8485876" cy="5019674"/>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defRPr/>
            </a:pPr>
            <a:r>
              <a:rPr lang="en-GB" sz="1800" dirty="0" smtClean="0"/>
              <a:t>Developed by an experienced team of teachers and examiners. </a:t>
            </a:r>
          </a:p>
          <a:p>
            <a:pPr marL="355600" indent="-355600">
              <a:buClr>
                <a:schemeClr val="tx1"/>
              </a:buClr>
              <a:defRPr/>
            </a:pPr>
            <a:endParaRPr lang="en-GB" sz="1800" dirty="0"/>
          </a:p>
          <a:p>
            <a:pPr marL="355600" indent="-355600">
              <a:buClr>
                <a:schemeClr val="tx1"/>
              </a:buClr>
              <a:defRPr/>
            </a:pPr>
            <a:r>
              <a:rPr lang="en-GB" sz="1800" dirty="0" smtClean="0"/>
              <a:t>Reviewed by a subject panel of stakeholders and subject experts.</a:t>
            </a:r>
          </a:p>
          <a:p>
            <a:pPr marL="355600" indent="-355600">
              <a:buClr>
                <a:schemeClr val="tx1"/>
              </a:buClr>
              <a:defRPr/>
            </a:pPr>
            <a:endParaRPr lang="en-GB" sz="1800" dirty="0" smtClean="0"/>
          </a:p>
          <a:p>
            <a:pPr marL="355600" indent="-355600">
              <a:buClr>
                <a:schemeClr val="tx1"/>
              </a:buClr>
              <a:defRPr/>
            </a:pPr>
            <a:r>
              <a:rPr lang="en-GB" sz="1800" dirty="0" smtClean="0"/>
              <a:t>Piloted in a range of schools to ensure effective, robust and engaging question strategies.</a:t>
            </a:r>
          </a:p>
          <a:p>
            <a:pPr marL="0" indent="0">
              <a:buClr>
                <a:schemeClr val="tx1"/>
              </a:buClr>
              <a:buNone/>
              <a:defRPr/>
            </a:pPr>
            <a:endParaRPr lang="en-GB" sz="1800" dirty="0" smtClean="0"/>
          </a:p>
          <a:p>
            <a:pPr marL="355600" indent="-355600">
              <a:buClr>
                <a:schemeClr val="tx1"/>
              </a:buClr>
              <a:defRPr/>
            </a:pPr>
            <a:r>
              <a:rPr lang="en-GB" sz="1800" dirty="0" smtClean="0"/>
              <a:t>Fulfils all new National Curriculum requirements and complements all other qualifications in this suite: for example, GCSE English Literature.</a:t>
            </a:r>
            <a:endParaRPr lang="en-GB" sz="1800" dirty="0"/>
          </a:p>
          <a:p>
            <a:pPr marL="355600" indent="-355600">
              <a:defRPr/>
            </a:pPr>
            <a:endParaRPr lang="en-GB" sz="1800" dirty="0"/>
          </a:p>
          <a:p>
            <a:pPr marL="355600" indent="-355600">
              <a:buClr>
                <a:schemeClr val="tx1"/>
              </a:buClr>
              <a:defRPr/>
            </a:pPr>
            <a:r>
              <a:rPr lang="en-GB" sz="1800" dirty="0"/>
              <a:t>T</a:t>
            </a:r>
            <a:r>
              <a:rPr lang="en-GB" sz="1800" dirty="0" smtClean="0"/>
              <a:t>he new specification is for teaching from September 2015 with first assessment in summer 2017.</a:t>
            </a:r>
            <a:endParaRPr lang="en-GB" sz="1800" dirty="0"/>
          </a:p>
          <a:p>
            <a:pPr marL="355600" indent="-355600">
              <a:defRPr/>
            </a:pPr>
            <a:endParaRPr lang="en-GB" sz="1800" dirty="0"/>
          </a:p>
          <a:p>
            <a:pPr marL="355600" indent="-355600">
              <a:defRPr/>
            </a:pPr>
            <a:endParaRPr lang="en-GB" sz="1800" dirty="0"/>
          </a:p>
          <a:p>
            <a:pPr marL="355600" indent="-355600">
              <a:buNone/>
            </a:pPr>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3833636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927"/>
            <a:ext cx="8229600" cy="473015"/>
          </a:xfrm>
        </p:spPr>
        <p:txBody>
          <a:bodyPr>
            <a:normAutofit/>
          </a:bodyPr>
          <a:lstStyle/>
          <a:p>
            <a:r>
              <a:rPr lang="en-GB" sz="2400" dirty="0">
                <a:solidFill>
                  <a:schemeClr val="tx2"/>
                </a:solidFill>
                <a:latin typeface="+mj-lt"/>
              </a:rPr>
              <a:t>Paper 2 Section A: Sample question </a:t>
            </a:r>
            <a:r>
              <a:rPr lang="en-GB" sz="2400" dirty="0" smtClean="0">
                <a:solidFill>
                  <a:schemeClr val="tx2"/>
                </a:solidFill>
                <a:latin typeface="+mj-lt"/>
              </a:rPr>
              <a:t>3</a:t>
            </a:r>
            <a:endParaRPr lang="en-GB" sz="2400" dirty="0">
              <a:solidFill>
                <a:schemeClr val="tx2"/>
              </a:solidFill>
              <a:latin typeface="+mj-lt"/>
            </a:endParaRPr>
          </a:p>
        </p:txBody>
      </p:sp>
      <p:sp>
        <p:nvSpPr>
          <p:cNvPr id="4" name="Text Placeholder 6"/>
          <p:cNvSpPr txBox="1">
            <a:spLocks/>
          </p:cNvSpPr>
          <p:nvPr/>
        </p:nvSpPr>
        <p:spPr>
          <a:xfrm>
            <a:off x="323528" y="1400175"/>
            <a:ext cx="8238227" cy="4477097"/>
          </a:xfrm>
          <a:prstGeom prst="rect">
            <a:avLst/>
          </a:prstGeom>
        </p:spPr>
        <p:txBody>
          <a:bodyPr vert="horz" lIns="90835" tIns="45445" rIns="90835" bIns="45445"/>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None/>
            </a:pPr>
            <a:r>
              <a:rPr lang="en-US" sz="1800" dirty="0" smtClean="0"/>
              <a:t>You now need to refer </a:t>
            </a:r>
            <a:r>
              <a:rPr lang="en-US" sz="1800" b="1" dirty="0" smtClean="0"/>
              <a:t>only to source B</a:t>
            </a:r>
            <a:r>
              <a:rPr lang="en-US" sz="1800" dirty="0" smtClean="0"/>
              <a:t>, the letter by Henry written to his father.</a:t>
            </a:r>
          </a:p>
          <a:p>
            <a:pPr marL="0" indent="0">
              <a:buNone/>
            </a:pPr>
            <a:endParaRPr lang="en-US" sz="1800" dirty="0"/>
          </a:p>
          <a:p>
            <a:pPr marL="0" indent="0">
              <a:buNone/>
            </a:pPr>
            <a:r>
              <a:rPr lang="en-US" sz="1800" dirty="0" smtClean="0"/>
              <a:t>How does Henry use language to try to influence his father?</a:t>
            </a:r>
          </a:p>
          <a:p>
            <a:pPr marL="0" indent="0">
              <a:buNone/>
            </a:pPr>
            <a:endParaRPr lang="en-US" sz="1800" dirty="0"/>
          </a:p>
          <a:p>
            <a:pPr marL="0" indent="0">
              <a:buNone/>
            </a:pPr>
            <a:r>
              <a:rPr lang="en-US" sz="1800" dirty="0" smtClean="0"/>
              <a:t>[12 marks]</a:t>
            </a:r>
          </a:p>
        </p:txBody>
      </p:sp>
      <p:sp>
        <p:nvSpPr>
          <p:cNvPr id="6"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Slide </a:t>
            </a:r>
            <a:r>
              <a:rPr lang="en-US" sz="800" dirty="0" smtClean="0">
                <a:solidFill>
                  <a:srgbClr val="4B4B4B"/>
                </a:solidFill>
              </a:rPr>
              <a:t>40</a:t>
            </a:r>
            <a:endParaRPr lang="en-US" sz="800" dirty="0">
              <a:solidFill>
                <a:srgbClr val="4B4B4B"/>
              </a:solidFill>
            </a:endParaRPr>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Copyright © AQA and its licensors. All rights reserved.</a:t>
            </a:r>
          </a:p>
        </p:txBody>
      </p:sp>
    </p:spTree>
    <p:extLst>
      <p:ext uri="{BB962C8B-B14F-4D97-AF65-F5344CB8AC3E}">
        <p14:creationId xmlns:p14="http://schemas.microsoft.com/office/powerpoint/2010/main" val="464004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927"/>
            <a:ext cx="8229600" cy="473015"/>
          </a:xfrm>
        </p:spPr>
        <p:txBody>
          <a:bodyPr>
            <a:normAutofit/>
          </a:bodyPr>
          <a:lstStyle/>
          <a:p>
            <a:r>
              <a:rPr lang="en-GB" sz="2400" dirty="0">
                <a:solidFill>
                  <a:schemeClr val="tx2"/>
                </a:solidFill>
                <a:latin typeface="+mj-lt"/>
              </a:rPr>
              <a:t>Paper 2 Section A: Sample question 4</a:t>
            </a:r>
          </a:p>
        </p:txBody>
      </p:sp>
      <p:sp>
        <p:nvSpPr>
          <p:cNvPr id="4" name="Text Placeholder 6"/>
          <p:cNvSpPr txBox="1">
            <a:spLocks/>
          </p:cNvSpPr>
          <p:nvPr/>
        </p:nvSpPr>
        <p:spPr>
          <a:xfrm>
            <a:off x="448574" y="1412776"/>
            <a:ext cx="8238227" cy="4680520"/>
          </a:xfrm>
          <a:prstGeom prst="rect">
            <a:avLst/>
          </a:prstGeom>
        </p:spPr>
        <p:txBody>
          <a:bodyPr vert="horz" lIns="90835" tIns="45445" rIns="90835" bIns="45445"/>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None/>
            </a:pPr>
            <a:r>
              <a:rPr lang="en-GB" sz="1800" dirty="0"/>
              <a:t>For this question, you need to refer to the </a:t>
            </a:r>
            <a:r>
              <a:rPr lang="en-GB" sz="1800" b="1" dirty="0"/>
              <a:t>whole of source A together with source B</a:t>
            </a:r>
            <a:r>
              <a:rPr lang="en-GB" sz="1800" dirty="0"/>
              <a:t>, the father’s letter to a</a:t>
            </a:r>
            <a:r>
              <a:rPr lang="en-GB" sz="1800" dirty="0" smtClean="0"/>
              <a:t> family friend.</a:t>
            </a:r>
            <a:endParaRPr lang="en-GB" sz="1800" dirty="0"/>
          </a:p>
          <a:p>
            <a:pPr marL="0" indent="0">
              <a:buNone/>
            </a:pPr>
            <a:endParaRPr lang="en-GB" sz="1800" dirty="0"/>
          </a:p>
          <a:p>
            <a:pPr marL="0" indent="0">
              <a:buNone/>
            </a:pPr>
            <a:r>
              <a:rPr lang="en-GB" sz="1800" dirty="0"/>
              <a:t>Compare how the two writers convey their different attitudes to parenting and education.</a:t>
            </a:r>
          </a:p>
          <a:p>
            <a:pPr marL="0" indent="0">
              <a:buNone/>
            </a:pPr>
            <a:endParaRPr lang="en-GB" sz="1800" dirty="0"/>
          </a:p>
          <a:p>
            <a:pPr marL="0" indent="0">
              <a:buNone/>
            </a:pPr>
            <a:r>
              <a:rPr lang="en-GB" sz="1800" dirty="0"/>
              <a:t>In your answer, you should:</a:t>
            </a:r>
          </a:p>
          <a:p>
            <a:pPr marL="0" indent="0">
              <a:buNone/>
            </a:pPr>
            <a:endParaRPr lang="en-GB" sz="1800" dirty="0"/>
          </a:p>
          <a:p>
            <a:pPr marL="0" indent="0">
              <a:buNone/>
            </a:pPr>
            <a:r>
              <a:rPr lang="en-GB" sz="1800" dirty="0"/>
              <a:t>•	compare their different attitudes</a:t>
            </a:r>
          </a:p>
          <a:p>
            <a:pPr marL="0" indent="0">
              <a:buNone/>
            </a:pPr>
            <a:r>
              <a:rPr lang="en-GB" sz="1800" dirty="0"/>
              <a:t>•	compare the methods they use to convey their attitudes</a:t>
            </a:r>
          </a:p>
          <a:p>
            <a:pPr marL="0" indent="0">
              <a:buNone/>
            </a:pPr>
            <a:r>
              <a:rPr lang="en-GB" sz="1800" dirty="0"/>
              <a:t>•	support your ideas with quotations from both texts. </a:t>
            </a:r>
          </a:p>
          <a:p>
            <a:pPr marL="0" indent="0">
              <a:buNone/>
            </a:pPr>
            <a:endParaRPr lang="en-GB" sz="1800" dirty="0" smtClean="0">
              <a:solidFill>
                <a:srgbClr val="412878"/>
              </a:solidFill>
            </a:endParaRPr>
          </a:p>
          <a:p>
            <a:pPr marL="0" indent="0">
              <a:buNone/>
            </a:pPr>
            <a:r>
              <a:rPr lang="en-GB" sz="1800" dirty="0" smtClean="0"/>
              <a:t>[16 marks]</a:t>
            </a:r>
            <a:endParaRPr lang="en-GB" sz="1800" dirty="0"/>
          </a:p>
          <a:p>
            <a:pPr marL="0" indent="0">
              <a:buNone/>
            </a:pPr>
            <a:endParaRPr lang="en-US" dirty="0" smtClean="0">
              <a:solidFill>
                <a:srgbClr val="412878"/>
              </a:solidFill>
            </a:endParaRPr>
          </a:p>
        </p:txBody>
      </p:sp>
      <p:sp>
        <p:nvSpPr>
          <p:cNvPr id="6"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Slide </a:t>
            </a:r>
            <a:r>
              <a:rPr lang="en-US" sz="800" dirty="0" smtClean="0">
                <a:solidFill>
                  <a:srgbClr val="4B4B4B"/>
                </a:solidFill>
              </a:rPr>
              <a:t>41</a:t>
            </a:r>
            <a:endParaRPr lang="en-US" sz="800" dirty="0">
              <a:solidFill>
                <a:srgbClr val="4B4B4B"/>
              </a:solidFill>
            </a:endParaRPr>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Copyright © AQA and its licensors. All rights reserved.</a:t>
            </a:r>
          </a:p>
        </p:txBody>
      </p:sp>
    </p:spTree>
    <p:extLst>
      <p:ext uri="{BB962C8B-B14F-4D97-AF65-F5344CB8AC3E}">
        <p14:creationId xmlns:p14="http://schemas.microsoft.com/office/powerpoint/2010/main" val="4284321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subTitle" idx="1"/>
          </p:nvPr>
        </p:nvSpPr>
        <p:spPr bwMode="auto">
          <a:xfrm>
            <a:off x="395288" y="3318753"/>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22" y="1152525"/>
            <a:ext cx="8641960"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Slide </a:t>
            </a:r>
            <a:r>
              <a:rPr lang="en-US" sz="800" dirty="0" smtClean="0">
                <a:solidFill>
                  <a:srgbClr val="4B4B4B"/>
                </a:solidFill>
              </a:rPr>
              <a:t>42</a:t>
            </a:r>
            <a:endParaRPr lang="en-US" sz="800" dirty="0">
              <a:solidFill>
                <a:srgbClr val="4B4B4B"/>
              </a:solidFill>
            </a:endParaRPr>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Copyright © AQA and its licensors. All rights reserved.</a:t>
            </a:r>
          </a:p>
        </p:txBody>
      </p:sp>
    </p:spTree>
    <p:extLst>
      <p:ext uri="{BB962C8B-B14F-4D97-AF65-F5344CB8AC3E}">
        <p14:creationId xmlns:p14="http://schemas.microsoft.com/office/powerpoint/2010/main" val="38520893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Slide 43</a:t>
            </a:r>
            <a:endParaRPr lang="en-US" sz="800" dirty="0"/>
          </a:p>
        </p:txBody>
      </p:sp>
      <p:sp>
        <p:nvSpPr>
          <p:cNvPr id="5"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41" y="1544638"/>
            <a:ext cx="5975407" cy="44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Questions on Paper 2 Section A</a:t>
            </a:r>
            <a:endParaRPr lang="en-GB" sz="2400" dirty="0">
              <a:solidFill>
                <a:schemeClr val="tx2"/>
              </a:solidFill>
              <a:latin typeface="+mj-lt"/>
            </a:endParaRPr>
          </a:p>
        </p:txBody>
      </p:sp>
    </p:spTree>
    <p:custDataLst>
      <p:tags r:id="rId1"/>
    </p:custDataLst>
    <p:extLst>
      <p:ext uri="{BB962C8B-B14F-4D97-AF65-F5344CB8AC3E}">
        <p14:creationId xmlns:p14="http://schemas.microsoft.com/office/powerpoint/2010/main" val="1745530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Content and skills for Paper 2 Section B</a:t>
            </a:r>
            <a:endParaRPr lang="en-GB" sz="2400" dirty="0">
              <a:solidFill>
                <a:schemeClr val="tx2"/>
              </a:solidFill>
              <a:latin typeface="+mj-lt"/>
            </a:endParaRPr>
          </a:p>
        </p:txBody>
      </p:sp>
      <p:sp>
        <p:nvSpPr>
          <p:cNvPr id="4" name="Text Placeholder 6"/>
          <p:cNvSpPr txBox="1">
            <a:spLocks/>
          </p:cNvSpPr>
          <p:nvPr/>
        </p:nvSpPr>
        <p:spPr>
          <a:xfrm>
            <a:off x="448574" y="1447654"/>
            <a:ext cx="8238227"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pPr>
            <a:endParaRPr lang="en-GB" sz="1800" dirty="0">
              <a:solidFill>
                <a:srgbClr val="FF0000"/>
              </a:solidFill>
              <a:cs typeface="Arial" charset="0"/>
            </a:endParaRPr>
          </a:p>
          <a:p>
            <a:pPr marL="355600" indent="-355600"/>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44</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3" name="Rectangle 2"/>
          <p:cNvSpPr/>
          <p:nvPr/>
        </p:nvSpPr>
        <p:spPr>
          <a:xfrm>
            <a:off x="457200" y="1447654"/>
            <a:ext cx="8239125" cy="1754326"/>
          </a:xfrm>
          <a:prstGeom prst="rect">
            <a:avLst/>
          </a:prstGeom>
        </p:spPr>
        <p:txBody>
          <a:bodyPr wrap="square">
            <a:spAutoFit/>
          </a:bodyPr>
          <a:lstStyle/>
          <a:p>
            <a:pPr marL="285750" indent="-285750">
              <a:buFont typeface="Arial" panose="020B0604020202020204" pitchFamily="34" charset="0"/>
              <a:buChar char="•"/>
            </a:pPr>
            <a:r>
              <a:rPr lang="en-GB" dirty="0" smtClean="0"/>
              <a:t>The task will require students to</a:t>
            </a:r>
            <a:r>
              <a:rPr lang="en-GB" dirty="0"/>
              <a:t> </a:t>
            </a:r>
            <a:r>
              <a:rPr lang="en-GB" dirty="0" smtClean="0"/>
              <a:t>produce </a:t>
            </a:r>
            <a:r>
              <a:rPr lang="en-GB" dirty="0"/>
              <a:t>a written text to a specified audience, purpose and form in which they give their own perspective on the theme that has been introduced to them in section </a:t>
            </a:r>
            <a:r>
              <a:rPr lang="en-GB" dirty="0" smtClean="0"/>
              <a:t>A.</a:t>
            </a:r>
          </a:p>
          <a:p>
            <a:endParaRPr lang="en-GB" dirty="0" smtClean="0"/>
          </a:p>
          <a:p>
            <a:pPr marL="285750" indent="-285750">
              <a:buFont typeface="Arial" panose="020B0604020202020204" pitchFamily="34" charset="0"/>
              <a:buChar char="•"/>
            </a:pPr>
            <a:r>
              <a:rPr lang="en-GB" dirty="0"/>
              <a:t>T</a:t>
            </a:r>
            <a:r>
              <a:rPr lang="en-GB" dirty="0" smtClean="0"/>
              <a:t>here </a:t>
            </a:r>
            <a:r>
              <a:rPr lang="en-GB" dirty="0"/>
              <a:t>will be a single writing task </a:t>
            </a:r>
            <a:r>
              <a:rPr lang="en-GB" dirty="0" smtClean="0"/>
              <a:t>which could </a:t>
            </a:r>
            <a:r>
              <a:rPr lang="en-GB" dirty="0"/>
              <a:t>use a range of opinions, statements and writing scenarios to provoke a </a:t>
            </a:r>
            <a:r>
              <a:rPr lang="en-GB" dirty="0" smtClean="0"/>
              <a:t>response.</a:t>
            </a:r>
          </a:p>
        </p:txBody>
      </p:sp>
    </p:spTree>
    <p:extLst>
      <p:ext uri="{BB962C8B-B14F-4D97-AF65-F5344CB8AC3E}">
        <p14:creationId xmlns:p14="http://schemas.microsoft.com/office/powerpoint/2010/main" val="3165310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400" dirty="0" smtClean="0">
                <a:solidFill>
                  <a:schemeClr val="tx2"/>
                </a:solidFill>
                <a:latin typeface="+mj-lt"/>
              </a:rPr>
              <a:t>Assessment objectives for Paper 2 Section B </a:t>
            </a:r>
            <a:endParaRPr lang="en-GB" sz="2400"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45</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3913415084"/>
              </p:ext>
            </p:extLst>
          </p:nvPr>
        </p:nvGraphicFramePr>
        <p:xfrm>
          <a:off x="560966" y="1447801"/>
          <a:ext cx="7859133" cy="4508095"/>
        </p:xfrm>
        <a:graphic>
          <a:graphicData uri="http://schemas.openxmlformats.org/drawingml/2006/table">
            <a:tbl>
              <a:tblPr firstRow="1" bandRow="1">
                <a:tableStyleId>{FABFCF23-3B69-468F-B69F-88F6DE6A72F2}</a:tableStyleId>
              </a:tblPr>
              <a:tblGrid>
                <a:gridCol w="7859133"/>
              </a:tblGrid>
              <a:tr h="324889">
                <a:tc>
                  <a:txBody>
                    <a:bodyPr/>
                    <a:lstStyle/>
                    <a:p>
                      <a:pPr algn="l"/>
                      <a:r>
                        <a:rPr lang="en-GB" dirty="0" smtClean="0">
                          <a:latin typeface="Arial" pitchFamily="34" charset="0"/>
                          <a:cs typeface="Arial" pitchFamily="34" charset="0"/>
                        </a:rPr>
                        <a:t>Assessment Objectives </a:t>
                      </a:r>
                      <a:endParaRPr lang="en-GB" dirty="0">
                        <a:latin typeface="Arial" pitchFamily="34" charset="0"/>
                        <a:cs typeface="Arial"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4142335">
                <a:tc>
                  <a:txBody>
                    <a:bodyPr/>
                    <a:lstStyle/>
                    <a:p>
                      <a:pPr algn="l"/>
                      <a:endParaRPr lang="en-GB" sz="2000" b="1" dirty="0" smtClean="0">
                        <a:latin typeface="Arial" pitchFamily="34" charset="0"/>
                        <a:cs typeface="Arial" pitchFamily="34" charset="0"/>
                      </a:endParaRPr>
                    </a:p>
                    <a:p>
                      <a:pPr algn="l"/>
                      <a:r>
                        <a:rPr lang="en-GB" sz="1800" b="0" dirty="0" smtClean="0">
                          <a:latin typeface="Arial" pitchFamily="34" charset="0"/>
                          <a:cs typeface="Arial" pitchFamily="34" charset="0"/>
                        </a:rPr>
                        <a:t>The section will assess:</a:t>
                      </a:r>
                    </a:p>
                    <a:p>
                      <a:pPr algn="l"/>
                      <a:endParaRPr lang="en-GB" sz="1800" b="0" dirty="0" smtClean="0">
                        <a:latin typeface="Arial" pitchFamily="34" charset="0"/>
                        <a:cs typeface="Arial" pitchFamily="34" charset="0"/>
                      </a:endParaRPr>
                    </a:p>
                    <a:p>
                      <a:pPr algn="l"/>
                      <a:r>
                        <a:rPr lang="en-GB" sz="1800" b="0" dirty="0" smtClean="0">
                          <a:latin typeface="Arial" pitchFamily="34" charset="0"/>
                          <a:cs typeface="Arial" pitchFamily="34" charset="0"/>
                        </a:rPr>
                        <a:t>AO5 24 marks</a:t>
                      </a:r>
                    </a:p>
                    <a:p>
                      <a:pPr algn="l"/>
                      <a:endParaRPr lang="en-GB" sz="1800" b="0" dirty="0" smtClean="0">
                        <a:latin typeface="Arial" pitchFamily="34" charset="0"/>
                        <a:cs typeface="Arial" pitchFamily="34" charset="0"/>
                      </a:endParaRPr>
                    </a:p>
                    <a:p>
                      <a:pPr algn="l"/>
                      <a:r>
                        <a:rPr lang="en-GB" sz="1800" b="0" dirty="0" smtClean="0">
                          <a:latin typeface="Arial" pitchFamily="34" charset="0"/>
                          <a:cs typeface="Arial" pitchFamily="34" charset="0"/>
                        </a:rPr>
                        <a:t>AO6 16 marks</a:t>
                      </a:r>
                    </a:p>
                    <a:p>
                      <a:pPr algn="l"/>
                      <a:endParaRPr lang="en-GB" sz="1800" b="0" dirty="0" smtClean="0">
                        <a:latin typeface="Arial" pitchFamily="34" charset="0"/>
                        <a:cs typeface="Arial" pitchFamily="34" charset="0"/>
                      </a:endParaRPr>
                    </a:p>
                    <a:p>
                      <a:pPr algn="l"/>
                      <a:endParaRPr lang="en-GB" sz="1800" b="0" dirty="0" smtClean="0">
                        <a:latin typeface="Arial" pitchFamily="34" charset="0"/>
                        <a:cs typeface="Arial" pitchFamily="34" charset="0"/>
                      </a:endParaRPr>
                    </a:p>
                    <a:p>
                      <a:pPr algn="l"/>
                      <a:r>
                        <a:rPr lang="en-GB" sz="1800" b="0" dirty="0" smtClean="0">
                          <a:latin typeface="Arial" pitchFamily="34" charset="0"/>
                          <a:cs typeface="Arial" pitchFamily="34" charset="0"/>
                        </a:rPr>
                        <a:t>Section B will be allocated 40 marks to give an equal weighting to the reading and writing tasks. </a:t>
                      </a:r>
                    </a:p>
                    <a:p>
                      <a:pPr algn="l"/>
                      <a:endParaRPr lang="en-GB" sz="2000" b="1" dirty="0" smtClean="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Tree>
    <p:custDataLst>
      <p:tags r:id="rId1"/>
    </p:custDataLst>
    <p:extLst>
      <p:ext uri="{BB962C8B-B14F-4D97-AF65-F5344CB8AC3E}">
        <p14:creationId xmlns:p14="http://schemas.microsoft.com/office/powerpoint/2010/main" val="541775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927"/>
            <a:ext cx="8229600" cy="473015"/>
          </a:xfrm>
        </p:spPr>
        <p:txBody>
          <a:bodyPr>
            <a:normAutofit/>
          </a:bodyPr>
          <a:lstStyle/>
          <a:p>
            <a:r>
              <a:rPr lang="en-GB" sz="2400" dirty="0">
                <a:solidFill>
                  <a:schemeClr val="tx2"/>
                </a:solidFill>
                <a:latin typeface="+mj-lt"/>
              </a:rPr>
              <a:t>Paper 2 Section B: Sample question 5</a:t>
            </a:r>
          </a:p>
        </p:txBody>
      </p:sp>
      <p:sp>
        <p:nvSpPr>
          <p:cNvPr id="4" name="Text Placeholder 6"/>
          <p:cNvSpPr txBox="1">
            <a:spLocks/>
          </p:cNvSpPr>
          <p:nvPr/>
        </p:nvSpPr>
        <p:spPr>
          <a:xfrm>
            <a:off x="448574" y="1412776"/>
            <a:ext cx="8238227" cy="4680520"/>
          </a:xfrm>
          <a:prstGeom prst="rect">
            <a:avLst/>
          </a:prstGeom>
        </p:spPr>
        <p:txBody>
          <a:bodyPr vert="horz" lIns="90835" tIns="45445" rIns="90835" bIns="45445"/>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None/>
            </a:pPr>
            <a:endParaRPr lang="en-US" dirty="0" smtClean="0">
              <a:solidFill>
                <a:srgbClr val="412878"/>
              </a:solidFill>
            </a:endParaRPr>
          </a:p>
        </p:txBody>
      </p:sp>
      <p:sp>
        <p:nvSpPr>
          <p:cNvPr id="6"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Slide </a:t>
            </a:r>
            <a:r>
              <a:rPr lang="en-US" sz="800" dirty="0" smtClean="0">
                <a:solidFill>
                  <a:srgbClr val="4B4B4B"/>
                </a:solidFill>
              </a:rPr>
              <a:t>46</a:t>
            </a:r>
            <a:endParaRPr lang="en-US" sz="800" dirty="0">
              <a:solidFill>
                <a:srgbClr val="4B4B4B"/>
              </a:solidFill>
            </a:endParaRPr>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Copyright © AQA and its licensors. All rights reserved.</a:t>
            </a:r>
          </a:p>
        </p:txBody>
      </p:sp>
      <p:sp>
        <p:nvSpPr>
          <p:cNvPr id="3" name="Rectangle 2"/>
          <p:cNvSpPr/>
          <p:nvPr/>
        </p:nvSpPr>
        <p:spPr>
          <a:xfrm>
            <a:off x="533400" y="1412776"/>
            <a:ext cx="7612608" cy="3415764"/>
          </a:xfrm>
          <a:prstGeom prst="rect">
            <a:avLst/>
          </a:prstGeom>
        </p:spPr>
        <p:txBody>
          <a:bodyPr wrap="square" lIns="90835" tIns="45445" rIns="90835" bIns="45445">
            <a:spAutoFit/>
          </a:bodyPr>
          <a:lstStyle/>
          <a:p>
            <a:r>
              <a:rPr lang="en-GB" dirty="0" smtClean="0"/>
              <a:t>‘Homework has no value. Some students get it done for them; some don’t do it at all. Students should be relaxing in their free time.’ </a:t>
            </a:r>
          </a:p>
          <a:p>
            <a:endParaRPr lang="en-GB" dirty="0" smtClean="0"/>
          </a:p>
          <a:p>
            <a:endParaRPr lang="en-GB" dirty="0" smtClean="0"/>
          </a:p>
          <a:p>
            <a:r>
              <a:rPr lang="en-GB" b="1" dirty="0" smtClean="0"/>
              <a:t>Write an article for a broadsheet newspaper in which you explain your point of view on this statement.  </a:t>
            </a:r>
            <a:r>
              <a:rPr lang="en-GB" dirty="0" smtClean="0"/>
              <a:t>			</a:t>
            </a:r>
          </a:p>
          <a:p>
            <a:r>
              <a:rPr lang="en-GB" dirty="0" smtClean="0"/>
              <a:t>		</a:t>
            </a:r>
          </a:p>
          <a:p>
            <a:endParaRPr lang="en-GB" dirty="0" smtClean="0"/>
          </a:p>
          <a:p>
            <a:r>
              <a:rPr lang="en-GB" dirty="0" smtClean="0"/>
              <a:t>(24 marks for content and organisation</a:t>
            </a:r>
          </a:p>
          <a:p>
            <a:r>
              <a:rPr lang="en-GB" dirty="0" smtClean="0"/>
              <a:t>16 marks for accuracy)</a:t>
            </a:r>
          </a:p>
          <a:p>
            <a:r>
              <a:rPr lang="en-GB" dirty="0" smtClean="0"/>
              <a:t>[40 Marks]</a:t>
            </a:r>
          </a:p>
          <a:p>
            <a:endParaRPr lang="en-GB" dirty="0"/>
          </a:p>
        </p:txBody>
      </p:sp>
    </p:spTree>
    <p:extLst>
      <p:ext uri="{BB962C8B-B14F-4D97-AF65-F5344CB8AC3E}">
        <p14:creationId xmlns:p14="http://schemas.microsoft.com/office/powerpoint/2010/main" val="18546548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Slide 47</a:t>
            </a:r>
            <a:endParaRPr lang="en-US" sz="800" dirty="0"/>
          </a:p>
        </p:txBody>
      </p:sp>
      <p:sp>
        <p:nvSpPr>
          <p:cNvPr id="5"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41" y="1544638"/>
            <a:ext cx="5975407" cy="44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Questions on Paper 2 Section B</a:t>
            </a:r>
            <a:endParaRPr lang="en-GB" sz="2400" dirty="0">
              <a:solidFill>
                <a:schemeClr val="tx2"/>
              </a:solidFill>
              <a:latin typeface="+mj-lt"/>
            </a:endParaRPr>
          </a:p>
        </p:txBody>
      </p:sp>
    </p:spTree>
    <p:custDataLst>
      <p:tags r:id="rId1"/>
    </p:custDataLst>
    <p:extLst>
      <p:ext uri="{BB962C8B-B14F-4D97-AF65-F5344CB8AC3E}">
        <p14:creationId xmlns:p14="http://schemas.microsoft.com/office/powerpoint/2010/main" val="4237729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3810000" y="2819400"/>
            <a:ext cx="1081098" cy="1081098"/>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GB" sz="2400" dirty="0" smtClean="0">
                <a:latin typeface="+mj-lt"/>
              </a:rPr>
              <a:t>Resources and support from AQA</a:t>
            </a:r>
            <a:endParaRPr lang="en-GB" sz="2400" dirty="0">
              <a:latin typeface="+mj-lt"/>
            </a:endParaRPr>
          </a:p>
        </p:txBody>
      </p:sp>
      <p:sp>
        <p:nvSpPr>
          <p:cNvPr id="7" name="Oval 6"/>
          <p:cNvSpPr/>
          <p:nvPr/>
        </p:nvSpPr>
        <p:spPr>
          <a:xfrm>
            <a:off x="3171824" y="2361277"/>
            <a:ext cx="2390775" cy="1914525"/>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bg1"/>
                </a:solidFill>
                <a:latin typeface="AQA Chevin Pro Bold"/>
                <a:cs typeface="AQA Chevin Pro Bold"/>
              </a:rPr>
              <a:t>360° </a:t>
            </a:r>
            <a:br>
              <a:rPr lang="en-GB" b="1" dirty="0" smtClean="0">
                <a:solidFill>
                  <a:schemeClr val="bg1"/>
                </a:solidFill>
                <a:latin typeface="AQA Chevin Pro Bold"/>
                <a:cs typeface="AQA Chevin Pro Bold"/>
              </a:rPr>
            </a:br>
            <a:r>
              <a:rPr lang="en-GB" b="1" dirty="0" smtClean="0">
                <a:solidFill>
                  <a:schemeClr val="bg1"/>
                </a:solidFill>
                <a:latin typeface="AQA Chevin Pro Bold"/>
                <a:cs typeface="AQA Chevin Pro Bold"/>
              </a:rPr>
              <a:t>SUPPORT</a:t>
            </a:r>
            <a:endParaRPr lang="en-GB" b="1" dirty="0">
              <a:solidFill>
                <a:schemeClr val="bg1"/>
              </a:solidFill>
              <a:latin typeface="AQA Chevin Pro Bold"/>
              <a:cs typeface="AQA Chevin Pro Bold"/>
            </a:endParaRPr>
          </a:p>
        </p:txBody>
      </p:sp>
      <p:graphicFrame>
        <p:nvGraphicFramePr>
          <p:cNvPr id="10" name="Table 9"/>
          <p:cNvGraphicFramePr>
            <a:graphicFrameLocks noGrp="1"/>
          </p:cNvGraphicFramePr>
          <p:nvPr>
            <p:extLst>
              <p:ext uri="{D42A27DB-BD31-4B8C-83A1-F6EECF244321}">
                <p14:modId xmlns:p14="http://schemas.microsoft.com/office/powerpoint/2010/main" val="2163444948"/>
              </p:ext>
            </p:extLst>
          </p:nvPr>
        </p:nvGraphicFramePr>
        <p:xfrm>
          <a:off x="3088226" y="1102202"/>
          <a:ext cx="3605743" cy="2173294"/>
        </p:xfrm>
        <a:graphic>
          <a:graphicData uri="http://schemas.openxmlformats.org/drawingml/2006/table">
            <a:tbl>
              <a:tblPr firstRow="1" bandRow="1">
                <a:tableStyleId>{5C22544A-7EE6-4342-B048-85BDC9FD1C3A}</a:tableStyleId>
              </a:tblPr>
              <a:tblGrid>
                <a:gridCol w="3605743"/>
              </a:tblGrid>
              <a:tr h="326548">
                <a:tc>
                  <a:txBody>
                    <a:bodyPr/>
                    <a:lstStyle/>
                    <a:p>
                      <a:r>
                        <a:rPr lang="en-GB" sz="1600" dirty="0" smtClean="0">
                          <a:solidFill>
                            <a:srgbClr val="412878"/>
                          </a:solidFill>
                          <a:latin typeface="AQA Chevin Pro Bold"/>
                          <a:cs typeface="AQA Chevin Pro Bold"/>
                        </a:rPr>
                        <a:t>Choosing the</a:t>
                      </a:r>
                      <a:r>
                        <a:rPr lang="en-GB" sz="1600" baseline="0" dirty="0" smtClean="0">
                          <a:solidFill>
                            <a:srgbClr val="412878"/>
                          </a:solidFill>
                          <a:latin typeface="AQA Chevin Pro Bold"/>
                          <a:cs typeface="AQA Chevin Pro Bold"/>
                        </a:rPr>
                        <a:t> right qualification</a:t>
                      </a:r>
                      <a:endParaRPr lang="en-GB" sz="1600" dirty="0">
                        <a:solidFill>
                          <a:srgbClr val="412878"/>
                        </a:solidFill>
                        <a:latin typeface="AQA Chevin Pro Bold"/>
                        <a:cs typeface="AQA Chevin Pro Bold"/>
                      </a:endParaRPr>
                    </a:p>
                  </a:txBody>
                  <a:tcPr>
                    <a:noFill/>
                  </a:tcPr>
                </a:tc>
              </a:tr>
              <a:tr h="1838014">
                <a:tc>
                  <a:txBody>
                    <a:bodyPr/>
                    <a:lstStyle/>
                    <a:p>
                      <a:pPr marL="285750" indent="-285750">
                        <a:buFont typeface="Arial" panose="020B0604020202020204" pitchFamily="34" charset="0"/>
                        <a:buChar char="•"/>
                      </a:pPr>
                      <a:r>
                        <a:rPr lang="en-GB" sz="1200" dirty="0" smtClean="0">
                          <a:solidFill>
                            <a:srgbClr val="C8194B"/>
                          </a:solidFill>
                        </a:rPr>
                        <a:t>Draft specification</a:t>
                      </a:r>
                    </a:p>
                    <a:p>
                      <a:pPr marL="285750" indent="-285750">
                        <a:buFont typeface="Arial" panose="020B0604020202020204" pitchFamily="34" charset="0"/>
                        <a:buChar char="•"/>
                      </a:pPr>
                      <a:r>
                        <a:rPr lang="en-GB" sz="1200" dirty="0" smtClean="0">
                          <a:solidFill>
                            <a:srgbClr val="C8194B"/>
                          </a:solidFill>
                        </a:rPr>
                        <a:t>Draft</a:t>
                      </a:r>
                      <a:r>
                        <a:rPr lang="en-GB" sz="1200" baseline="0" dirty="0" smtClean="0">
                          <a:solidFill>
                            <a:srgbClr val="C8194B"/>
                          </a:solidFill>
                        </a:rPr>
                        <a:t> question papers and </a:t>
                      </a:r>
                      <a:r>
                        <a:rPr lang="en-GB" sz="1200" dirty="0" smtClean="0">
                          <a:solidFill>
                            <a:srgbClr val="C8194B"/>
                          </a:solidFill>
                        </a:rPr>
                        <a:t>mark scheme</a:t>
                      </a:r>
                      <a:r>
                        <a:rPr lang="en-GB" sz="1200" baseline="0" dirty="0" smtClean="0">
                          <a:solidFill>
                            <a:srgbClr val="C8194B"/>
                          </a:solidFill>
                        </a:rPr>
                        <a:t>s</a:t>
                      </a:r>
                      <a:endParaRPr lang="en-GB" sz="1200" dirty="0" smtClean="0">
                        <a:solidFill>
                          <a:srgbClr val="C8194B"/>
                        </a:solidFill>
                      </a:endParaRPr>
                    </a:p>
                    <a:p>
                      <a:pPr marL="285750" indent="-285750">
                        <a:buFont typeface="Arial" panose="020B0604020202020204" pitchFamily="34" charset="0"/>
                        <a:buChar char="•"/>
                      </a:pPr>
                      <a:r>
                        <a:rPr lang="en-GB" sz="1200" dirty="0" smtClean="0">
                          <a:solidFill>
                            <a:srgbClr val="C8194B"/>
                          </a:solidFill>
                        </a:rPr>
                        <a:t>Specification at</a:t>
                      </a:r>
                      <a:r>
                        <a:rPr lang="en-GB" sz="1200" baseline="0" dirty="0" smtClean="0">
                          <a:solidFill>
                            <a:srgbClr val="C8194B"/>
                          </a:solidFill>
                        </a:rPr>
                        <a:t> a glance</a:t>
                      </a:r>
                    </a:p>
                    <a:p>
                      <a:pPr marL="285750" indent="-285750">
                        <a:buFont typeface="Arial" panose="020B0604020202020204" pitchFamily="34" charset="0"/>
                        <a:buChar char="•"/>
                      </a:pPr>
                      <a:r>
                        <a:rPr lang="en-GB" sz="1200" baseline="0" dirty="0" smtClean="0">
                          <a:solidFill>
                            <a:srgbClr val="C8194B"/>
                          </a:solidFill>
                        </a:rPr>
                        <a:t>Summary of changes</a:t>
                      </a:r>
                    </a:p>
                    <a:p>
                      <a:pPr marL="285750" indent="-285750">
                        <a:buFont typeface="Arial" panose="020B0604020202020204" pitchFamily="34" charset="0"/>
                        <a:buChar char="•"/>
                      </a:pPr>
                      <a:r>
                        <a:rPr lang="en-GB" sz="1200" baseline="0" dirty="0" smtClean="0">
                          <a:solidFill>
                            <a:srgbClr val="C8194B"/>
                          </a:solidFill>
                        </a:rPr>
                        <a:t>Documents to help you compare exam boards’ specifications</a:t>
                      </a:r>
                    </a:p>
                  </a:txBody>
                  <a:tcP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10549943"/>
              </p:ext>
            </p:extLst>
          </p:nvPr>
        </p:nvGraphicFramePr>
        <p:xfrm>
          <a:off x="421225" y="2635056"/>
          <a:ext cx="2667001" cy="1859298"/>
        </p:xfrm>
        <a:graphic>
          <a:graphicData uri="http://schemas.openxmlformats.org/drawingml/2006/table">
            <a:tbl>
              <a:tblPr firstRow="1" bandRow="1">
                <a:tableStyleId>{5C22544A-7EE6-4342-B048-85BDC9FD1C3A}</a:tableStyleId>
              </a:tblPr>
              <a:tblGrid>
                <a:gridCol w="2667001"/>
              </a:tblGrid>
              <a:tr h="566563">
                <a:tc>
                  <a:txBody>
                    <a:bodyPr/>
                    <a:lstStyle/>
                    <a:p>
                      <a:r>
                        <a:rPr lang="en-GB" sz="1600" dirty="0" smtClean="0">
                          <a:solidFill>
                            <a:schemeClr val="tx2"/>
                          </a:solidFill>
                          <a:latin typeface="AQA Chevin Pro Bold"/>
                          <a:cs typeface="AQA Chevin Pro Bold"/>
                        </a:rPr>
                        <a:t>Results: reviewing and planning for improvement</a:t>
                      </a:r>
                      <a:endParaRPr lang="en-GB" sz="1600" dirty="0">
                        <a:solidFill>
                          <a:schemeClr val="tx2"/>
                        </a:solidFill>
                        <a:latin typeface="AQA Chevin Pro Bold"/>
                        <a:cs typeface="AQA Chevin Pro Bold"/>
                      </a:endParaRPr>
                    </a:p>
                  </a:txBody>
                  <a:tcPr>
                    <a:noFill/>
                  </a:tcPr>
                </a:tc>
              </a:tr>
              <a:tr h="1280178">
                <a:tc>
                  <a:txBody>
                    <a:bodyPr/>
                    <a:lstStyle/>
                    <a:p>
                      <a:pPr marL="285750" indent="-285750">
                        <a:buFont typeface="Arial" panose="020B0604020202020204" pitchFamily="34" charset="0"/>
                        <a:buChar char="•"/>
                      </a:pPr>
                      <a:r>
                        <a:rPr lang="en-GB" sz="1200" dirty="0" smtClean="0">
                          <a:solidFill>
                            <a:schemeClr val="accent1"/>
                          </a:solidFill>
                        </a:rPr>
                        <a:t>Enhanced Results</a:t>
                      </a:r>
                      <a:r>
                        <a:rPr lang="en-GB" sz="1200" baseline="0" dirty="0" smtClean="0">
                          <a:solidFill>
                            <a:schemeClr val="accent1"/>
                          </a:solidFill>
                        </a:rPr>
                        <a:t> Analysis</a:t>
                      </a:r>
                    </a:p>
                    <a:p>
                      <a:pPr marL="285750" indent="-285750">
                        <a:buFont typeface="Arial" panose="020B0604020202020204" pitchFamily="34" charset="0"/>
                        <a:buChar char="•"/>
                      </a:pPr>
                      <a:r>
                        <a:rPr lang="en-GB" sz="1200" dirty="0" smtClean="0">
                          <a:solidFill>
                            <a:schemeClr val="accent1"/>
                          </a:solidFill>
                        </a:rPr>
                        <a:t>Teacher</a:t>
                      </a:r>
                      <a:r>
                        <a:rPr lang="en-GB" sz="1200" baseline="0" dirty="0" smtClean="0">
                          <a:solidFill>
                            <a:schemeClr val="accent1"/>
                          </a:solidFill>
                        </a:rPr>
                        <a:t> support feedback meetings</a:t>
                      </a:r>
                    </a:p>
                    <a:p>
                      <a:pPr marL="285750" indent="-285750">
                        <a:buFont typeface="Arial" panose="020B0604020202020204" pitchFamily="34" charset="0"/>
                        <a:buChar char="•"/>
                      </a:pPr>
                      <a:r>
                        <a:rPr lang="en-GB" sz="1200" baseline="0" dirty="0" smtClean="0">
                          <a:solidFill>
                            <a:schemeClr val="accent1"/>
                          </a:solidFill>
                        </a:rPr>
                        <a:t>Examiner reports</a:t>
                      </a:r>
                    </a:p>
                    <a:p>
                      <a:pPr marL="285750" indent="-285750">
                        <a:buFont typeface="Arial" panose="020B0604020202020204" pitchFamily="34" charset="0"/>
                        <a:buChar char="•"/>
                      </a:pPr>
                      <a:r>
                        <a:rPr lang="en-GB" sz="1200" baseline="0" dirty="0" smtClean="0">
                          <a:solidFill>
                            <a:schemeClr val="accent1"/>
                          </a:solidFill>
                        </a:rPr>
                        <a:t>Candidate exemplars with examiner commentary</a:t>
                      </a:r>
                      <a:endParaRPr lang="en-GB" sz="1200" dirty="0">
                        <a:solidFill>
                          <a:schemeClr val="accent1"/>
                        </a:solidFill>
                      </a:endParaRPr>
                    </a:p>
                  </a:txBody>
                  <a:tcP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52546862"/>
              </p:ext>
            </p:extLst>
          </p:nvPr>
        </p:nvGraphicFramePr>
        <p:xfrm>
          <a:off x="6626220" y="2662238"/>
          <a:ext cx="2363401" cy="1706880"/>
        </p:xfrm>
        <a:graphic>
          <a:graphicData uri="http://schemas.openxmlformats.org/drawingml/2006/table">
            <a:tbl>
              <a:tblPr firstRow="1" bandRow="1">
                <a:tableStyleId>{5C22544A-7EE6-4342-B048-85BDC9FD1C3A}</a:tableStyleId>
              </a:tblPr>
              <a:tblGrid>
                <a:gridCol w="2363401"/>
              </a:tblGrid>
              <a:tr h="192405">
                <a:tc>
                  <a:txBody>
                    <a:bodyPr/>
                    <a:lstStyle/>
                    <a:p>
                      <a:r>
                        <a:rPr lang="en-GB" sz="1600" dirty="0" smtClean="0">
                          <a:solidFill>
                            <a:srgbClr val="412878"/>
                          </a:solidFill>
                          <a:latin typeface="AQA Chevin Pro Bold"/>
                          <a:cs typeface="AQA Chevin Pro Bold"/>
                        </a:rPr>
                        <a:t>Planning your course</a:t>
                      </a:r>
                      <a:endParaRPr lang="en-GB" sz="1600" dirty="0">
                        <a:solidFill>
                          <a:srgbClr val="412878"/>
                        </a:solidFill>
                        <a:latin typeface="AQA Chevin Pro Bold"/>
                        <a:cs typeface="AQA Chevin Pro Bold"/>
                      </a:endParaRPr>
                    </a:p>
                  </a:txBody>
                  <a:tcPr>
                    <a:solidFill>
                      <a:srgbClr val="FFFFFF"/>
                    </a:solidFill>
                  </a:tcPr>
                </a:tc>
              </a:tr>
              <a:tr h="370840">
                <a:tc>
                  <a:txBody>
                    <a:bodyPr/>
                    <a:lstStyle/>
                    <a:p>
                      <a:pPr marL="285750" indent="-285750">
                        <a:buFont typeface="Arial" panose="020B0604020202020204" pitchFamily="34" charset="0"/>
                        <a:buChar char="•"/>
                      </a:pPr>
                      <a:r>
                        <a:rPr lang="en-GB" sz="1200" dirty="0" smtClean="0">
                          <a:solidFill>
                            <a:srgbClr val="C8194B"/>
                          </a:solidFill>
                        </a:rPr>
                        <a:t>Teacher</a:t>
                      </a:r>
                      <a:r>
                        <a:rPr lang="en-GB" sz="1200" baseline="0" dirty="0" smtClean="0">
                          <a:solidFill>
                            <a:srgbClr val="C8194B"/>
                          </a:solidFill>
                        </a:rPr>
                        <a:t> support launch events</a:t>
                      </a:r>
                    </a:p>
                    <a:p>
                      <a:pPr marL="285750" indent="-285750">
                        <a:buFont typeface="Arial" panose="020B0604020202020204" pitchFamily="34" charset="0"/>
                        <a:buChar char="•"/>
                      </a:pPr>
                      <a:r>
                        <a:rPr lang="en-GB" sz="1200" baseline="0" dirty="0" smtClean="0">
                          <a:solidFill>
                            <a:srgbClr val="C8194B"/>
                          </a:solidFill>
                        </a:rPr>
                        <a:t>Teacher support preparing to teach events</a:t>
                      </a:r>
                    </a:p>
                    <a:p>
                      <a:pPr marL="285750" indent="-285750">
                        <a:buFont typeface="Arial" panose="020B0604020202020204" pitchFamily="34" charset="0"/>
                        <a:buChar char="•"/>
                      </a:pPr>
                      <a:r>
                        <a:rPr lang="en-GB" sz="1200" baseline="0" dirty="0" smtClean="0">
                          <a:solidFill>
                            <a:srgbClr val="C8194B"/>
                          </a:solidFill>
                        </a:rPr>
                        <a:t>Schemes of work </a:t>
                      </a:r>
                    </a:p>
                    <a:p>
                      <a:pPr marL="285750" indent="-285750">
                        <a:buFont typeface="Arial" panose="020B0604020202020204" pitchFamily="34" charset="0"/>
                        <a:buChar char="•"/>
                      </a:pPr>
                      <a:r>
                        <a:rPr lang="en-GB" sz="1200" baseline="0" dirty="0" smtClean="0">
                          <a:solidFill>
                            <a:srgbClr val="C8194B"/>
                          </a:solidFill>
                        </a:rPr>
                        <a:t>Guidance on teaching AS and A-level</a:t>
                      </a:r>
                    </a:p>
                  </a:txBody>
                  <a:tcP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310710731"/>
              </p:ext>
            </p:extLst>
          </p:nvPr>
        </p:nvGraphicFramePr>
        <p:xfrm>
          <a:off x="5653073" y="4574764"/>
          <a:ext cx="3336548" cy="1577880"/>
        </p:xfrm>
        <a:graphic>
          <a:graphicData uri="http://schemas.openxmlformats.org/drawingml/2006/table">
            <a:tbl>
              <a:tblPr firstRow="1" bandRow="1">
                <a:tableStyleId>{5C22544A-7EE6-4342-B048-85BDC9FD1C3A}</a:tableStyleId>
              </a:tblPr>
              <a:tblGrid>
                <a:gridCol w="3336548"/>
              </a:tblGrid>
              <a:tr h="389160">
                <a:tc>
                  <a:txBody>
                    <a:bodyPr/>
                    <a:lstStyle/>
                    <a:p>
                      <a:r>
                        <a:rPr lang="en-GB" sz="1600" dirty="0" smtClean="0">
                          <a:solidFill>
                            <a:srgbClr val="412878"/>
                          </a:solidFill>
                          <a:latin typeface="AQA Chevin Pro Bold"/>
                          <a:cs typeface="AQA Chevin Pro Bold"/>
                        </a:rPr>
                        <a:t>Teaching your students</a:t>
                      </a:r>
                      <a:endParaRPr lang="en-GB" sz="1600" dirty="0">
                        <a:solidFill>
                          <a:srgbClr val="412878"/>
                        </a:solidFill>
                        <a:latin typeface="AQA Chevin Pro Bold"/>
                        <a:cs typeface="AQA Chevin Pro Bold"/>
                      </a:endParaRPr>
                    </a:p>
                  </a:txBody>
                  <a:tcPr>
                    <a:solidFill>
                      <a:srgbClr val="FFFFFF"/>
                    </a:solidFill>
                  </a:tcPr>
                </a:tc>
              </a:tr>
              <a:tr h="370840">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rgbClr val="C8194B"/>
                          </a:solidFill>
                        </a:rPr>
                        <a:t>Resources linked to topics in the specification and throughout the teaching year (plan, teach, assess, results)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rgbClr val="C8194B"/>
                          </a:solidFill>
                        </a:rPr>
                        <a:t>Command words used in exams</a:t>
                      </a:r>
                    </a:p>
                    <a:p>
                      <a:pPr marL="285750" indent="-285750">
                        <a:buFont typeface="Arial" panose="020B0604020202020204" pitchFamily="34" charset="0"/>
                        <a:buChar char="•"/>
                      </a:pPr>
                      <a:r>
                        <a:rPr lang="en-GB" sz="1200" baseline="0" dirty="0" smtClean="0">
                          <a:solidFill>
                            <a:srgbClr val="C8194B"/>
                          </a:solidFill>
                        </a:rPr>
                        <a:t>Publisher textbooks and digital resources</a:t>
                      </a:r>
                    </a:p>
                    <a:p>
                      <a:pPr marL="285750" indent="-285750">
                        <a:buFont typeface="Arial" panose="020B0604020202020204" pitchFamily="34" charset="0"/>
                        <a:buChar char="•"/>
                      </a:pPr>
                      <a:r>
                        <a:rPr lang="en-GB" sz="1200" baseline="0" dirty="0" smtClean="0">
                          <a:solidFill>
                            <a:srgbClr val="C8194B"/>
                          </a:solidFill>
                        </a:rPr>
                        <a:t>Direct access to subject teams</a:t>
                      </a:r>
                    </a:p>
                  </a:txBody>
                  <a:tcPr>
                    <a:solidFill>
                      <a:srgbClr val="FFFFFF"/>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87385644"/>
              </p:ext>
            </p:extLst>
          </p:nvPr>
        </p:nvGraphicFramePr>
        <p:xfrm>
          <a:off x="2028007" y="4494354"/>
          <a:ext cx="2667001" cy="1688770"/>
        </p:xfrm>
        <a:graphic>
          <a:graphicData uri="http://schemas.openxmlformats.org/drawingml/2006/table">
            <a:tbl>
              <a:tblPr firstRow="1" bandRow="1">
                <a:tableStyleId>{5C22544A-7EE6-4342-B048-85BDC9FD1C3A}</a:tableStyleId>
              </a:tblPr>
              <a:tblGrid>
                <a:gridCol w="2667001"/>
              </a:tblGrid>
              <a:tr h="503250">
                <a:tc>
                  <a:txBody>
                    <a:bodyPr/>
                    <a:lstStyle/>
                    <a:p>
                      <a:r>
                        <a:rPr lang="en-GB" sz="1600" dirty="0" smtClean="0">
                          <a:solidFill>
                            <a:srgbClr val="412878"/>
                          </a:solidFill>
                          <a:latin typeface="AQA Chevin Pro Bold"/>
                          <a:cs typeface="AQA Chevin Pro Bold"/>
                        </a:rPr>
                        <a:t>Assess: preparing for exams</a:t>
                      </a:r>
                      <a:endParaRPr lang="en-GB" sz="1600" dirty="0">
                        <a:solidFill>
                          <a:srgbClr val="412878"/>
                        </a:solidFill>
                        <a:latin typeface="AQA Chevin Pro Bold"/>
                        <a:cs typeface="AQA Chevin Pro Bold"/>
                      </a:endParaRPr>
                    </a:p>
                  </a:txBody>
                  <a:tcPr>
                    <a:noFill/>
                  </a:tcPr>
                </a:tc>
              </a:tr>
              <a:tr h="1109650">
                <a:tc>
                  <a:txBody>
                    <a:bodyPr/>
                    <a:lstStyle/>
                    <a:p>
                      <a:pPr marL="285750" indent="-285750">
                        <a:buFont typeface="Arial" panose="020B0604020202020204" pitchFamily="34" charset="0"/>
                        <a:buChar char="•"/>
                      </a:pPr>
                      <a:r>
                        <a:rPr lang="en-GB" sz="1200" baseline="0" dirty="0" smtClean="0">
                          <a:solidFill>
                            <a:srgbClr val="C8194B"/>
                          </a:solidFill>
                        </a:rPr>
                        <a:t>Specimen question papers and mark schemes</a:t>
                      </a:r>
                    </a:p>
                    <a:p>
                      <a:pPr marL="285750" indent="-285750">
                        <a:buFont typeface="Arial" panose="020B0604020202020204" pitchFamily="34" charset="0"/>
                        <a:buChar char="•"/>
                      </a:pPr>
                      <a:r>
                        <a:rPr lang="en-GB" sz="1200" baseline="0" dirty="0" smtClean="0">
                          <a:solidFill>
                            <a:srgbClr val="C8194B"/>
                          </a:solidFill>
                        </a:rPr>
                        <a:t>Additional sample questions</a:t>
                      </a:r>
                    </a:p>
                    <a:p>
                      <a:pPr marL="285750" indent="-285750">
                        <a:buFont typeface="Arial" panose="020B0604020202020204" pitchFamily="34" charset="0"/>
                        <a:buChar char="•"/>
                      </a:pPr>
                      <a:r>
                        <a:rPr lang="en-GB" sz="1200" baseline="0" dirty="0" smtClean="0">
                          <a:solidFill>
                            <a:srgbClr val="C8194B"/>
                          </a:solidFill>
                        </a:rPr>
                        <a:t>Candidate exemplars with examiner commentary</a:t>
                      </a:r>
                    </a:p>
                  </a:txBody>
                  <a:tcPr>
                    <a:noFill/>
                  </a:tcPr>
                </a:tc>
              </a:tr>
            </a:tbl>
          </a:graphicData>
        </a:graphic>
      </p:graphicFrame>
      <p:pic>
        <p:nvPicPr>
          <p:cNvPr id="48" name="Picture 47" descr="arrow-2.png"/>
          <p:cNvPicPr>
            <a:picLocks noChangeAspect="1"/>
          </p:cNvPicPr>
          <p:nvPr/>
        </p:nvPicPr>
        <p:blipFill>
          <a:blip r:embed="rId2">
            <a:duotone>
              <a:schemeClr val="accent1">
                <a:shade val="45000"/>
                <a:satMod val="135000"/>
              </a:schemeClr>
              <a:prstClr val="white"/>
            </a:duotone>
          </a:blip>
          <a:stretch>
            <a:fillRect/>
          </a:stretch>
        </p:blipFill>
        <p:spPr>
          <a:xfrm rot="20315144">
            <a:off x="1462331" y="1756278"/>
            <a:ext cx="535017" cy="492405"/>
          </a:xfrm>
          <a:prstGeom prst="rect">
            <a:avLst/>
          </a:prstGeom>
        </p:spPr>
      </p:pic>
      <p:pic>
        <p:nvPicPr>
          <p:cNvPr id="49" name="Picture 48" descr="arrow-2.png"/>
          <p:cNvPicPr>
            <a:picLocks noChangeAspect="1"/>
          </p:cNvPicPr>
          <p:nvPr/>
        </p:nvPicPr>
        <p:blipFill>
          <a:blip r:embed="rId2">
            <a:duotone>
              <a:schemeClr val="accent1">
                <a:shade val="45000"/>
                <a:satMod val="135000"/>
              </a:schemeClr>
              <a:prstClr val="white"/>
            </a:duotone>
          </a:blip>
          <a:stretch>
            <a:fillRect/>
          </a:stretch>
        </p:blipFill>
        <p:spPr>
          <a:xfrm rot="4394775">
            <a:off x="6426460" y="1270749"/>
            <a:ext cx="535017" cy="492405"/>
          </a:xfrm>
          <a:prstGeom prst="rect">
            <a:avLst/>
          </a:prstGeom>
        </p:spPr>
      </p:pic>
      <p:pic>
        <p:nvPicPr>
          <p:cNvPr id="50" name="Picture 49" descr="arrow-2.png"/>
          <p:cNvPicPr>
            <a:picLocks noChangeAspect="1"/>
          </p:cNvPicPr>
          <p:nvPr/>
        </p:nvPicPr>
        <p:blipFill>
          <a:blip r:embed="rId2">
            <a:duotone>
              <a:schemeClr val="accent1">
                <a:shade val="45000"/>
                <a:satMod val="135000"/>
              </a:schemeClr>
              <a:prstClr val="white"/>
            </a:duotone>
          </a:blip>
          <a:stretch>
            <a:fillRect/>
          </a:stretch>
        </p:blipFill>
        <p:spPr>
          <a:xfrm rot="9646736">
            <a:off x="6053558" y="3974842"/>
            <a:ext cx="535017" cy="492405"/>
          </a:xfrm>
          <a:prstGeom prst="rect">
            <a:avLst/>
          </a:prstGeom>
        </p:spPr>
      </p:pic>
      <p:pic>
        <p:nvPicPr>
          <p:cNvPr id="51" name="Picture 50" descr="arrow-2.png"/>
          <p:cNvPicPr>
            <a:picLocks noChangeAspect="1"/>
          </p:cNvPicPr>
          <p:nvPr/>
        </p:nvPicPr>
        <p:blipFill>
          <a:blip r:embed="rId2">
            <a:duotone>
              <a:schemeClr val="accent1">
                <a:shade val="45000"/>
                <a:satMod val="135000"/>
              </a:schemeClr>
              <a:prstClr val="white"/>
            </a:duotone>
          </a:blip>
          <a:stretch>
            <a:fillRect/>
          </a:stretch>
        </p:blipFill>
        <p:spPr>
          <a:xfrm rot="16507900">
            <a:off x="707462" y="4812747"/>
            <a:ext cx="535017" cy="492405"/>
          </a:xfrm>
          <a:prstGeom prst="rect">
            <a:avLst/>
          </a:prstGeom>
        </p:spPr>
      </p:pic>
      <p:pic>
        <p:nvPicPr>
          <p:cNvPr id="23" name="Picture 22" descr="big-paper.png"/>
          <p:cNvPicPr>
            <a:picLocks noChangeAspect="1"/>
          </p:cNvPicPr>
          <p:nvPr/>
        </p:nvPicPr>
        <p:blipFill>
          <a:blip r:embed="rId3"/>
          <a:stretch>
            <a:fillRect/>
          </a:stretch>
        </p:blipFill>
        <p:spPr>
          <a:xfrm>
            <a:off x="224691" y="1788604"/>
            <a:ext cx="962271" cy="990299"/>
          </a:xfrm>
          <a:prstGeom prst="rect">
            <a:avLst/>
          </a:prstGeom>
        </p:spPr>
      </p:pic>
      <p:pic>
        <p:nvPicPr>
          <p:cNvPr id="24" name="Picture 23" descr="bigtick.png"/>
          <p:cNvPicPr>
            <a:picLocks noChangeAspect="1"/>
          </p:cNvPicPr>
          <p:nvPr/>
        </p:nvPicPr>
        <p:blipFill>
          <a:blip r:embed="rId4"/>
          <a:stretch>
            <a:fillRect/>
          </a:stretch>
        </p:blipFill>
        <p:spPr>
          <a:xfrm>
            <a:off x="1311521" y="4444455"/>
            <a:ext cx="716486" cy="614495"/>
          </a:xfrm>
          <a:prstGeom prst="rect">
            <a:avLst/>
          </a:prstGeom>
        </p:spPr>
      </p:pic>
      <p:pic>
        <p:nvPicPr>
          <p:cNvPr id="26" name="Picture 25" descr="big-papers.png"/>
          <p:cNvPicPr>
            <a:picLocks noChangeAspect="1"/>
          </p:cNvPicPr>
          <p:nvPr/>
        </p:nvPicPr>
        <p:blipFill>
          <a:blip r:embed="rId5"/>
          <a:stretch>
            <a:fillRect/>
          </a:stretch>
        </p:blipFill>
        <p:spPr>
          <a:xfrm>
            <a:off x="2341823" y="973729"/>
            <a:ext cx="830001" cy="814875"/>
          </a:xfrm>
          <a:prstGeom prst="rect">
            <a:avLst/>
          </a:prstGeom>
        </p:spPr>
      </p:pic>
      <p:pic>
        <p:nvPicPr>
          <p:cNvPr id="22" name="Picture 21" descr="case.png"/>
          <p:cNvPicPr>
            <a:picLocks noChangeAspect="1"/>
          </p:cNvPicPr>
          <p:nvPr/>
        </p:nvPicPr>
        <p:blipFill>
          <a:blip r:embed="rId6"/>
          <a:stretch>
            <a:fillRect/>
          </a:stretch>
        </p:blipFill>
        <p:spPr>
          <a:xfrm>
            <a:off x="4565851" y="4275802"/>
            <a:ext cx="996748" cy="885998"/>
          </a:xfrm>
          <a:prstGeom prst="rect">
            <a:avLst/>
          </a:prstGeom>
        </p:spPr>
      </p:pic>
      <p:pic>
        <p:nvPicPr>
          <p:cNvPr id="30" name="Picture 29" descr="big-airplane.png"/>
          <p:cNvPicPr>
            <a:picLocks noChangeAspect="1"/>
          </p:cNvPicPr>
          <p:nvPr/>
        </p:nvPicPr>
        <p:blipFill>
          <a:blip r:embed="rId7"/>
          <a:stretch>
            <a:fillRect/>
          </a:stretch>
        </p:blipFill>
        <p:spPr>
          <a:xfrm>
            <a:off x="6499212" y="1879810"/>
            <a:ext cx="1123866" cy="899093"/>
          </a:xfrm>
          <a:prstGeom prst="rect">
            <a:avLst/>
          </a:prstGeom>
        </p:spPr>
      </p:pic>
      <p:pic>
        <p:nvPicPr>
          <p:cNvPr id="27" name="Picture 26" descr="circle.png"/>
          <p:cNvPicPr>
            <a:picLocks noChangeAspect="1"/>
          </p:cNvPicPr>
          <p:nvPr/>
        </p:nvPicPr>
        <p:blipFill>
          <a:blip r:embed="rId8">
            <a:duotone>
              <a:schemeClr val="accent1">
                <a:shade val="45000"/>
                <a:satMod val="135000"/>
              </a:schemeClr>
              <a:prstClr val="white"/>
            </a:duotone>
          </a:blip>
          <a:stretch>
            <a:fillRect/>
          </a:stretch>
        </p:blipFill>
        <p:spPr>
          <a:xfrm>
            <a:off x="3352800" y="2498725"/>
            <a:ext cx="1933623" cy="1716500"/>
          </a:xfrm>
          <a:prstGeom prst="rect">
            <a:avLst/>
          </a:prstGeom>
        </p:spPr>
      </p:pic>
      <p:sp>
        <p:nvSpPr>
          <p:cNvPr id="21"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Slide 48</a:t>
            </a:r>
            <a:endParaRPr lang="en-US" sz="800" dirty="0"/>
          </a:p>
        </p:txBody>
      </p:sp>
      <p:sp>
        <p:nvSpPr>
          <p:cNvPr id="25"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1213339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98894"/>
          </a:xfrm>
        </p:spPr>
        <p:txBody>
          <a:bodyPr>
            <a:normAutofit/>
          </a:bodyPr>
          <a:lstStyle/>
          <a:p>
            <a:pPr>
              <a:tabLst>
                <a:tab pos="85725" algn="l"/>
              </a:tabLst>
            </a:pPr>
            <a:r>
              <a:rPr lang="en-GB" sz="2400" dirty="0" smtClean="0">
                <a:solidFill>
                  <a:schemeClr val="tx2"/>
                </a:solidFill>
                <a:latin typeface="+mj-lt"/>
              </a:rPr>
              <a:t>GCSE English Language resources</a:t>
            </a:r>
            <a:endParaRPr lang="en-GB" sz="2400" dirty="0">
              <a:solidFill>
                <a:schemeClr val="tx2"/>
              </a:solidFill>
              <a:latin typeface="+mj-lt"/>
            </a:endParaRPr>
          </a:p>
        </p:txBody>
      </p:sp>
      <p:sp>
        <p:nvSpPr>
          <p:cNvPr id="4" name="Text Placeholder 6"/>
          <p:cNvSpPr txBox="1">
            <a:spLocks/>
          </p:cNvSpPr>
          <p:nvPr/>
        </p:nvSpPr>
        <p:spPr>
          <a:xfrm>
            <a:off x="448574" y="1143000"/>
            <a:ext cx="5285476" cy="5181600"/>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buFont typeface="Arial" charset="0"/>
              <a:buChar char="•"/>
            </a:pPr>
            <a:r>
              <a:rPr lang="en-US" sz="1800" dirty="0" smtClean="0">
                <a:cs typeface="Arial" charset="0"/>
              </a:rPr>
              <a:t>Commentary and student responses.</a:t>
            </a:r>
          </a:p>
          <a:p>
            <a:pPr marL="355600" indent="-355600">
              <a:buClr>
                <a:schemeClr val="tx1"/>
              </a:buClr>
              <a:buFont typeface="Arial" charset="0"/>
              <a:buChar char="•"/>
            </a:pPr>
            <a:r>
              <a:rPr lang="en-US" sz="1800" dirty="0" smtClean="0">
                <a:cs typeface="Arial" charset="0"/>
              </a:rPr>
              <a:t>KS3 assessment tests.</a:t>
            </a:r>
          </a:p>
          <a:p>
            <a:pPr marL="355600" indent="-355600">
              <a:buClr>
                <a:schemeClr val="tx1"/>
              </a:buClr>
              <a:buFont typeface="Arial" charset="0"/>
              <a:buChar char="•"/>
            </a:pPr>
            <a:r>
              <a:rPr lang="en-US" sz="1800" dirty="0" smtClean="0">
                <a:cs typeface="Arial" charset="0"/>
              </a:rPr>
              <a:t>Free printed anthologies for short stories in Literature support preparation for Paper 1.</a:t>
            </a:r>
            <a:endParaRPr lang="en-US" sz="1800" dirty="0">
              <a:cs typeface="Arial" charset="0"/>
            </a:endParaRPr>
          </a:p>
          <a:p>
            <a:pPr marL="355600" indent="-355600">
              <a:buClr>
                <a:schemeClr val="tx1"/>
              </a:buClr>
              <a:buFont typeface="Arial" charset="0"/>
              <a:buChar char="•"/>
            </a:pPr>
            <a:r>
              <a:rPr lang="en-US" sz="1800" dirty="0" smtClean="0">
                <a:cs typeface="Arial" charset="0"/>
              </a:rPr>
              <a:t>Expanded and evolved Digital Anthology. </a:t>
            </a:r>
          </a:p>
          <a:p>
            <a:pPr marL="355600" indent="-355600">
              <a:buClr>
                <a:schemeClr val="tx1"/>
              </a:buClr>
              <a:buFont typeface="Arial" charset="0"/>
              <a:buChar char="•"/>
            </a:pPr>
            <a:r>
              <a:rPr lang="en-US" sz="1800" dirty="0" smtClean="0">
                <a:cs typeface="Arial" charset="0"/>
              </a:rPr>
              <a:t>Collection of sample texts.</a:t>
            </a:r>
          </a:p>
          <a:p>
            <a:pPr marL="355600" indent="-355600">
              <a:buClr>
                <a:schemeClr val="tx1"/>
              </a:buClr>
              <a:buFont typeface="Arial" charset="0"/>
              <a:buChar char="•"/>
            </a:pPr>
            <a:r>
              <a:rPr lang="en-US" sz="1800" dirty="0" smtClean="0">
                <a:cs typeface="Arial" charset="0"/>
              </a:rPr>
              <a:t>Additional sample questions</a:t>
            </a:r>
            <a:r>
              <a:rPr lang="en-US" sz="1800" dirty="0">
                <a:cs typeface="Arial" charset="0"/>
              </a:rPr>
              <a:t> </a:t>
            </a:r>
            <a:r>
              <a:rPr lang="en-US" sz="1800" dirty="0" smtClean="0">
                <a:cs typeface="Arial" charset="0"/>
              </a:rPr>
              <a:t>and commentaries.</a:t>
            </a:r>
            <a:endParaRPr lang="en-US" sz="1800" dirty="0">
              <a:cs typeface="Arial" charset="0"/>
            </a:endParaRPr>
          </a:p>
          <a:p>
            <a:pPr marL="355600" indent="-355600">
              <a:buClr>
                <a:schemeClr val="tx1"/>
              </a:buClr>
              <a:buFont typeface="Arial" charset="0"/>
              <a:buChar char="•"/>
            </a:pPr>
            <a:r>
              <a:rPr lang="en-US" sz="1800" dirty="0" smtClean="0">
                <a:cs typeface="Arial" charset="0"/>
              </a:rPr>
              <a:t>Support with course planning.</a:t>
            </a:r>
          </a:p>
          <a:p>
            <a:pPr marL="355600" indent="-355600">
              <a:buClr>
                <a:schemeClr val="tx1"/>
              </a:buClr>
              <a:buFont typeface="Arial" charset="0"/>
              <a:buChar char="•"/>
            </a:pPr>
            <a:r>
              <a:rPr lang="en-US" sz="1800" dirty="0" smtClean="0">
                <a:cs typeface="Arial" charset="0"/>
              </a:rPr>
              <a:t>Network of subject advocates.</a:t>
            </a:r>
            <a:endParaRPr lang="en-US" sz="1800" dirty="0">
              <a:cs typeface="Arial" charset="0"/>
            </a:endParaRPr>
          </a:p>
          <a:p>
            <a:pPr marL="355600" indent="-355600">
              <a:buClr>
                <a:schemeClr val="tx1"/>
              </a:buClr>
              <a:buFont typeface="Arial" charset="0"/>
              <a:buChar char="•"/>
            </a:pPr>
            <a:r>
              <a:rPr lang="en-US" sz="1800" dirty="0" smtClean="0">
                <a:cs typeface="Arial" charset="0"/>
              </a:rPr>
              <a:t>Best practice schools.</a:t>
            </a:r>
          </a:p>
          <a:p>
            <a:pPr marL="355600" indent="-355600">
              <a:buFont typeface="Arial" charset="0"/>
              <a:buChar char="•"/>
            </a:pPr>
            <a:endParaRPr lang="en-US" sz="1800" dirty="0" smtClean="0">
              <a:cs typeface="Arial"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49</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8" name="Picture 2" descr="C:\Users\apearson\AppData\Local\Microsoft\Windows\Temporary Internet Files\Content.Outlook\JLYUR521\804110752 Thinkstock student reading book MH.jpg"/>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31517" t="2962" r="12746" b="4971"/>
          <a:stretch/>
        </p:blipFill>
        <p:spPr bwMode="auto">
          <a:xfrm>
            <a:off x="6124500" y="1143000"/>
            <a:ext cx="2448000" cy="5019675"/>
          </a:xfrm>
          <a:prstGeom prst="rect">
            <a:avLst/>
          </a:prstGeom>
          <a:noFill/>
          <a:ln>
            <a:solidFill>
              <a:srgbClr val="412878">
                <a:alpha val="50000"/>
              </a:srgb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88367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Underlying principles</a:t>
            </a:r>
            <a:endParaRPr lang="en-GB" sz="2400" dirty="0">
              <a:solidFill>
                <a:schemeClr val="tx2"/>
              </a:solidFill>
              <a:latin typeface="+mj-lt"/>
            </a:endParaRPr>
          </a:p>
        </p:txBody>
      </p:sp>
      <p:sp>
        <p:nvSpPr>
          <p:cNvPr id="4" name="Text Placeholder 6"/>
          <p:cNvSpPr txBox="1">
            <a:spLocks/>
          </p:cNvSpPr>
          <p:nvPr/>
        </p:nvSpPr>
        <p:spPr>
          <a:xfrm>
            <a:off x="448574" y="1390650"/>
            <a:ext cx="8495401" cy="4524375"/>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defRPr/>
            </a:pPr>
            <a:r>
              <a:rPr lang="en-GB" sz="1800" dirty="0"/>
              <a:t>A</a:t>
            </a:r>
            <a:r>
              <a:rPr lang="en-GB" sz="1800" dirty="0" smtClean="0"/>
              <a:t>n accessible and enabling qualification for all abilities of learner.</a:t>
            </a:r>
          </a:p>
          <a:p>
            <a:pPr marL="0" indent="0">
              <a:buClr>
                <a:schemeClr val="tx1"/>
              </a:buClr>
              <a:buNone/>
              <a:defRPr/>
            </a:pPr>
            <a:endParaRPr lang="en-GB" sz="1800" dirty="0"/>
          </a:p>
          <a:p>
            <a:pPr marL="355600" indent="-355600">
              <a:buClr>
                <a:schemeClr val="tx1"/>
              </a:buClr>
              <a:defRPr/>
            </a:pPr>
            <a:r>
              <a:rPr lang="en-GB" sz="1800" dirty="0"/>
              <a:t>A</a:t>
            </a:r>
            <a:r>
              <a:rPr lang="en-GB" sz="1800" dirty="0" smtClean="0"/>
              <a:t>n assessment journey that supports students through each paper to make it a positive and engaging experience for all.</a:t>
            </a:r>
          </a:p>
          <a:p>
            <a:pPr marL="0" indent="0">
              <a:buClr>
                <a:schemeClr val="tx1"/>
              </a:buClr>
              <a:buNone/>
              <a:defRPr/>
            </a:pPr>
            <a:endParaRPr lang="en-GB" sz="1800" dirty="0" smtClean="0"/>
          </a:p>
          <a:p>
            <a:pPr marL="355600" indent="-355600">
              <a:buClr>
                <a:schemeClr val="tx1"/>
              </a:buClr>
              <a:defRPr/>
            </a:pPr>
            <a:r>
              <a:rPr lang="en-GB" sz="1800" dirty="0" smtClean="0"/>
              <a:t>Two </a:t>
            </a:r>
            <a:r>
              <a:rPr lang="en-GB" sz="1800" dirty="0"/>
              <a:t>clear and distinct identities: </a:t>
            </a:r>
            <a:r>
              <a:rPr lang="en-GB" sz="1800" i="1" dirty="0"/>
              <a:t>Explorations in Creative Reading and Writing</a:t>
            </a:r>
            <a:r>
              <a:rPr lang="en-GB" sz="1800" dirty="0"/>
              <a:t>, </a:t>
            </a:r>
            <a:r>
              <a:rPr lang="en-GB" sz="1800" dirty="0" smtClean="0"/>
              <a:t>and </a:t>
            </a:r>
            <a:r>
              <a:rPr lang="en-GB" sz="1800" i="1" dirty="0"/>
              <a:t>Writers’ Viewpoints and </a:t>
            </a:r>
            <a:r>
              <a:rPr lang="en-GB" sz="1800" i="1" dirty="0" smtClean="0"/>
              <a:t>Perspectives.</a:t>
            </a:r>
          </a:p>
          <a:p>
            <a:pPr marL="0" indent="0">
              <a:buClr>
                <a:schemeClr val="tx1"/>
              </a:buClr>
              <a:buNone/>
              <a:defRPr/>
            </a:pPr>
            <a:endParaRPr lang="en-GB" sz="1800" i="1" dirty="0" smtClean="0"/>
          </a:p>
          <a:p>
            <a:pPr marL="355600" indent="-355600">
              <a:buClr>
                <a:schemeClr val="tx1"/>
              </a:buClr>
              <a:defRPr/>
            </a:pPr>
            <a:r>
              <a:rPr lang="en-GB" sz="1800" dirty="0" smtClean="0"/>
              <a:t>NFER: “The </a:t>
            </a:r>
            <a:r>
              <a:rPr lang="en-GB" sz="1800" dirty="0"/>
              <a:t>AQA specification for English Language is innovative, combining reading and writing in each of the two papers. This is effective as the reading texts serve a double purpose: as the basis for comprehension questions and as supporting text for the writing </a:t>
            </a:r>
            <a:r>
              <a:rPr lang="en-GB" sz="1800" dirty="0" smtClean="0"/>
              <a:t>tasks”.</a:t>
            </a:r>
            <a:endParaRPr lang="en-GB" sz="1800" dirty="0"/>
          </a:p>
          <a:p>
            <a:pPr marL="355600" indent="-355600"/>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4056846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98894"/>
          </a:xfrm>
        </p:spPr>
        <p:txBody>
          <a:bodyPr>
            <a:normAutofit/>
          </a:bodyPr>
          <a:lstStyle/>
          <a:p>
            <a:pPr>
              <a:tabLst>
                <a:tab pos="85725" algn="l"/>
              </a:tabLst>
            </a:pPr>
            <a:r>
              <a:rPr lang="en-GB" sz="2400" dirty="0" smtClean="0">
                <a:solidFill>
                  <a:schemeClr val="tx2"/>
                </a:solidFill>
                <a:latin typeface="+mj-lt"/>
              </a:rPr>
              <a:t>AQA resources</a:t>
            </a:r>
            <a:endParaRPr lang="en-GB" sz="2400" dirty="0">
              <a:solidFill>
                <a:schemeClr val="tx2"/>
              </a:solidFill>
              <a:latin typeface="+mj-lt"/>
            </a:endParaRPr>
          </a:p>
        </p:txBody>
      </p:sp>
      <p:sp>
        <p:nvSpPr>
          <p:cNvPr id="4" name="Text Placeholder 6"/>
          <p:cNvSpPr txBox="1">
            <a:spLocks/>
          </p:cNvSpPr>
          <p:nvPr/>
        </p:nvSpPr>
        <p:spPr>
          <a:xfrm>
            <a:off x="448574" y="1276349"/>
            <a:ext cx="5323576" cy="4886325"/>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pPr>
            <a:r>
              <a:rPr lang="en-US" sz="1800" dirty="0" smtClean="0">
                <a:cs typeface="Arial" charset="0"/>
              </a:rPr>
              <a:t>Include:</a:t>
            </a:r>
          </a:p>
          <a:p>
            <a:pPr marL="0" indent="0">
              <a:buClr>
                <a:schemeClr val="tx1"/>
              </a:buClr>
              <a:buNone/>
            </a:pPr>
            <a:endParaRPr lang="en-US" sz="1800" dirty="0">
              <a:cs typeface="Arial" charset="0"/>
            </a:endParaRPr>
          </a:p>
          <a:p>
            <a:pPr indent="-356400">
              <a:buClr>
                <a:schemeClr val="tx1"/>
              </a:buClr>
            </a:pPr>
            <a:r>
              <a:rPr lang="en-US" sz="1800" dirty="0" smtClean="0">
                <a:cs typeface="Arial" charset="0"/>
              </a:rPr>
              <a:t>AQA </a:t>
            </a:r>
            <a:r>
              <a:rPr lang="en-US" sz="1800" dirty="0">
                <a:cs typeface="Arial" charset="0"/>
              </a:rPr>
              <a:t>website</a:t>
            </a:r>
          </a:p>
          <a:p>
            <a:pPr marL="0" indent="0">
              <a:buNone/>
            </a:pPr>
            <a:endParaRPr lang="en-US" sz="1800" dirty="0">
              <a:cs typeface="Arial" charset="0"/>
            </a:endParaRPr>
          </a:p>
          <a:p>
            <a:pPr marL="355600" indent="-355600">
              <a:buClr>
                <a:schemeClr val="tx1"/>
              </a:buClr>
              <a:buFont typeface="Arial" charset="0"/>
              <a:buChar char="•"/>
            </a:pPr>
            <a:r>
              <a:rPr lang="en-US" sz="1800" dirty="0" smtClean="0">
                <a:cs typeface="Arial" charset="0"/>
              </a:rPr>
              <a:t>e-AQA</a:t>
            </a:r>
            <a:endParaRPr lang="en-US" sz="1800" dirty="0">
              <a:cs typeface="Arial" charset="0"/>
            </a:endParaRPr>
          </a:p>
          <a:p>
            <a:pPr marL="355600" indent="-355600">
              <a:buFont typeface="Arial" charset="0"/>
              <a:buChar char="•"/>
            </a:pPr>
            <a:endParaRPr lang="en-US" sz="1800" dirty="0">
              <a:cs typeface="Arial" charset="0"/>
            </a:endParaRPr>
          </a:p>
          <a:p>
            <a:pPr marL="355600" indent="-355600">
              <a:buClr>
                <a:schemeClr val="tx1"/>
              </a:buClr>
              <a:buFont typeface="Arial" charset="0"/>
              <a:buChar char="•"/>
            </a:pPr>
            <a:r>
              <a:rPr lang="en-US" sz="1800" dirty="0">
                <a:cs typeface="Arial" charset="0"/>
              </a:rPr>
              <a:t>s</a:t>
            </a:r>
            <a:r>
              <a:rPr lang="en-US" sz="1800" dirty="0" smtClean="0">
                <a:cs typeface="Arial" charset="0"/>
              </a:rPr>
              <a:t>ecure </a:t>
            </a:r>
            <a:r>
              <a:rPr lang="en-US" sz="1800" dirty="0">
                <a:cs typeface="Arial" charset="0"/>
              </a:rPr>
              <a:t>k</a:t>
            </a:r>
            <a:r>
              <a:rPr lang="en-US" sz="1800" dirty="0" smtClean="0">
                <a:cs typeface="Arial" charset="0"/>
              </a:rPr>
              <a:t>ey </a:t>
            </a:r>
            <a:r>
              <a:rPr lang="en-US" sz="1800" dirty="0">
                <a:cs typeface="Arial" charset="0"/>
              </a:rPr>
              <a:t>m</a:t>
            </a:r>
            <a:r>
              <a:rPr lang="en-US" sz="1800" dirty="0" smtClean="0">
                <a:cs typeface="Arial" charset="0"/>
              </a:rPr>
              <a:t>aterials</a:t>
            </a:r>
            <a:endParaRPr lang="en-US" sz="1800" dirty="0">
              <a:cs typeface="Arial" charset="0"/>
            </a:endParaRPr>
          </a:p>
          <a:p>
            <a:pPr marL="355600" indent="-355600">
              <a:buFont typeface="Arial" charset="0"/>
              <a:buChar char="•"/>
            </a:pPr>
            <a:endParaRPr lang="en-US" sz="1800" dirty="0">
              <a:cs typeface="Arial" charset="0"/>
            </a:endParaRPr>
          </a:p>
          <a:p>
            <a:pPr marL="355600" indent="-355600">
              <a:buClr>
                <a:schemeClr val="tx1"/>
              </a:buClr>
              <a:buFont typeface="Arial" charset="0"/>
              <a:buChar char="•"/>
            </a:pPr>
            <a:r>
              <a:rPr lang="en-US" sz="1800" dirty="0">
                <a:cs typeface="Arial" charset="0"/>
              </a:rPr>
              <a:t>ERA (Enhanced Results Analysis)</a:t>
            </a:r>
          </a:p>
          <a:p>
            <a:pPr marL="355600" indent="-355600">
              <a:buFont typeface="Arial" charset="0"/>
              <a:buChar char="•"/>
            </a:pPr>
            <a:endParaRPr lang="en-US" sz="1800" dirty="0">
              <a:cs typeface="Arial" charset="0"/>
            </a:endParaRPr>
          </a:p>
          <a:p>
            <a:pPr marL="355600" indent="-355600">
              <a:buClr>
                <a:schemeClr val="tx1"/>
              </a:buClr>
              <a:buFont typeface="Arial" charset="0"/>
              <a:buChar char="•"/>
            </a:pPr>
            <a:r>
              <a:rPr lang="en-US" sz="1800" dirty="0">
                <a:cs typeface="Arial" charset="0"/>
              </a:rPr>
              <a:t>t</a:t>
            </a:r>
            <a:r>
              <a:rPr lang="en-US" sz="1800" dirty="0" smtClean="0">
                <a:cs typeface="Arial" charset="0"/>
              </a:rPr>
              <a:t>raining courses (2014 onwards)</a:t>
            </a:r>
          </a:p>
          <a:p>
            <a:pPr marL="355600" indent="-355600">
              <a:buClr>
                <a:schemeClr val="tx1"/>
              </a:buClr>
              <a:buFont typeface="Arial" charset="0"/>
              <a:buChar char="•"/>
            </a:pPr>
            <a:endParaRPr lang="en-US" sz="1800" dirty="0">
              <a:cs typeface="Arial" charset="0"/>
            </a:endParaRPr>
          </a:p>
          <a:p>
            <a:pPr marL="355600" indent="-355600">
              <a:buClr>
                <a:schemeClr val="tx1"/>
              </a:buClr>
              <a:buFont typeface="Arial" charset="0"/>
              <a:buChar char="•"/>
            </a:pPr>
            <a:r>
              <a:rPr lang="en-US" sz="1800" dirty="0"/>
              <a:t>p</a:t>
            </a:r>
            <a:r>
              <a:rPr lang="en-US" sz="1800" dirty="0" smtClean="0"/>
              <a:t>reparing </a:t>
            </a:r>
            <a:r>
              <a:rPr lang="en-US" sz="1800" dirty="0"/>
              <a:t>to teach </a:t>
            </a:r>
            <a:r>
              <a:rPr lang="en-US" sz="1800" dirty="0" smtClean="0"/>
              <a:t>events (2015)</a:t>
            </a:r>
          </a:p>
          <a:p>
            <a:pPr marL="355600" indent="-355600">
              <a:buClr>
                <a:schemeClr val="tx1"/>
              </a:buClr>
              <a:buFont typeface="Arial" charset="0"/>
              <a:buChar char="•"/>
            </a:pPr>
            <a:endParaRPr lang="en-US" sz="1800" dirty="0"/>
          </a:p>
          <a:p>
            <a:pPr marL="355600" indent="-355600">
              <a:buClr>
                <a:schemeClr val="tx1"/>
              </a:buClr>
              <a:buFont typeface="Arial" charset="0"/>
              <a:buChar char="•"/>
            </a:pPr>
            <a:r>
              <a:rPr lang="en-US" sz="1800" dirty="0"/>
              <a:t>p</a:t>
            </a:r>
            <a:r>
              <a:rPr lang="en-US" sz="1800" dirty="0" smtClean="0"/>
              <a:t>ublishers</a:t>
            </a:r>
          </a:p>
          <a:p>
            <a:pPr marL="355600" indent="-355600">
              <a:buClr>
                <a:schemeClr val="tx1"/>
              </a:buClr>
              <a:buFont typeface="Arial" charset="0"/>
              <a:buChar char="•"/>
            </a:pPr>
            <a:endParaRPr lang="en-US" sz="1800" dirty="0"/>
          </a:p>
          <a:p>
            <a:pPr marL="355600" indent="-355600">
              <a:buClr>
                <a:schemeClr val="tx1"/>
              </a:buClr>
              <a:buFont typeface="Arial" charset="0"/>
              <a:buChar char="•"/>
            </a:pPr>
            <a:r>
              <a:rPr lang="en-US" sz="1800" dirty="0" smtClean="0"/>
              <a:t>AQA family of businesses. </a:t>
            </a:r>
            <a:endParaRPr lang="en-US" sz="1800" dirty="0"/>
          </a:p>
          <a:p>
            <a:pPr marL="0" indent="0">
              <a:buClr>
                <a:schemeClr val="tx1"/>
              </a:buClr>
              <a:buNone/>
            </a:pPr>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50</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8" name="Picture 2" descr="C:\Users\apearson\AppData\Local\Microsoft\Windows\Temporary Internet Files\Content.Outlook\JLYUR521\804110752 Thinkstock student reading book MH.jpg"/>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31517" t="2962" r="12746" b="4971"/>
          <a:stretch/>
        </p:blipFill>
        <p:spPr bwMode="auto">
          <a:xfrm>
            <a:off x="6124500" y="1143000"/>
            <a:ext cx="2448000" cy="5019675"/>
          </a:xfrm>
          <a:prstGeom prst="rect">
            <a:avLst/>
          </a:prstGeom>
          <a:noFill/>
          <a:ln>
            <a:solidFill>
              <a:srgbClr val="412878">
                <a:alpha val="50000"/>
              </a:srgb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096025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79"/>
            <a:ext cx="8229600" cy="455762"/>
          </a:xfrm>
        </p:spPr>
        <p:txBody>
          <a:bodyPr>
            <a:normAutofit/>
          </a:bodyPr>
          <a:lstStyle/>
          <a:p>
            <a:r>
              <a:rPr lang="en-GB" sz="2400" dirty="0" smtClean="0">
                <a:solidFill>
                  <a:schemeClr val="tx2"/>
                </a:solidFill>
                <a:latin typeface="+mj-lt"/>
              </a:rPr>
              <a:t>Contact points for more information and guidance</a:t>
            </a:r>
            <a:endParaRPr lang="en-GB" sz="2400" dirty="0">
              <a:solidFill>
                <a:schemeClr val="tx2"/>
              </a:solidFill>
              <a:latin typeface="+mj-lt"/>
            </a:endParaRPr>
          </a:p>
        </p:txBody>
      </p:sp>
      <p:sp>
        <p:nvSpPr>
          <p:cNvPr id="4" name="Text Placeholder 6"/>
          <p:cNvSpPr txBox="1">
            <a:spLocks/>
          </p:cNvSpPr>
          <p:nvPr/>
        </p:nvSpPr>
        <p:spPr>
          <a:xfrm>
            <a:off x="448574" y="1446054"/>
            <a:ext cx="8011858" cy="4464735"/>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defRPr/>
            </a:pPr>
            <a:r>
              <a:rPr lang="en-US" sz="1800" dirty="0" smtClean="0"/>
              <a:t>Customer Support Managers</a:t>
            </a:r>
            <a:endParaRPr lang="en-US" sz="1800" dirty="0"/>
          </a:p>
          <a:p>
            <a:pPr marL="736600" lvl="2" fontAlgn="auto">
              <a:spcBef>
                <a:spcPts val="0"/>
              </a:spcBef>
              <a:spcAft>
                <a:spcPts val="0"/>
              </a:spcAft>
              <a:buNone/>
              <a:defRPr/>
            </a:pPr>
            <a:r>
              <a:rPr lang="en-US" sz="1800" dirty="0" smtClean="0"/>
              <a:t>english-gcse@aqa.org.uk</a:t>
            </a:r>
            <a:endParaRPr lang="en-US" sz="1800" dirty="0"/>
          </a:p>
          <a:p>
            <a:pPr marL="736600" lvl="2" fontAlgn="auto">
              <a:spcBef>
                <a:spcPts val="0"/>
              </a:spcBef>
              <a:spcAft>
                <a:spcPts val="0"/>
              </a:spcAft>
              <a:buNone/>
              <a:defRPr/>
            </a:pPr>
            <a:r>
              <a:rPr lang="en-GB" sz="1800" dirty="0" smtClean="0"/>
              <a:t>0161 </a:t>
            </a:r>
            <a:r>
              <a:rPr lang="en-GB" sz="1800" dirty="0"/>
              <a:t>953 7504</a:t>
            </a:r>
            <a:endParaRPr lang="en-US" sz="1800" dirty="0"/>
          </a:p>
          <a:p>
            <a:pPr marL="736600" lvl="2" fontAlgn="auto">
              <a:spcBef>
                <a:spcPts val="0"/>
              </a:spcBef>
              <a:spcAft>
                <a:spcPts val="0"/>
              </a:spcAft>
              <a:buNone/>
              <a:defRPr/>
            </a:pPr>
            <a:endParaRPr lang="en-US" sz="1800" dirty="0"/>
          </a:p>
          <a:p>
            <a:pPr marL="355600" indent="-355600">
              <a:buClr>
                <a:schemeClr val="tx1"/>
              </a:buClr>
              <a:defRPr/>
            </a:pPr>
            <a:r>
              <a:rPr lang="en-US" sz="1800" dirty="0"/>
              <a:t>Teacher Support </a:t>
            </a:r>
            <a:r>
              <a:rPr lang="en-US" sz="1800" dirty="0" smtClean="0"/>
              <a:t>and CPD Managers</a:t>
            </a:r>
            <a:endParaRPr lang="en-US" sz="1800" dirty="0"/>
          </a:p>
          <a:p>
            <a:pPr marL="736600" lvl="2" fontAlgn="auto">
              <a:spcBef>
                <a:spcPts val="0"/>
              </a:spcBef>
              <a:spcAft>
                <a:spcPts val="0"/>
              </a:spcAft>
              <a:buNone/>
              <a:defRPr/>
            </a:pPr>
            <a:r>
              <a:rPr lang="en-US" sz="1800" dirty="0" smtClean="0"/>
              <a:t>teachercpd@aqa.org.uk</a:t>
            </a:r>
          </a:p>
          <a:p>
            <a:pPr marL="736600" lvl="2" fontAlgn="auto">
              <a:spcBef>
                <a:spcPts val="0"/>
              </a:spcBef>
              <a:spcAft>
                <a:spcPts val="0"/>
              </a:spcAft>
              <a:buNone/>
              <a:defRPr/>
            </a:pPr>
            <a:r>
              <a:rPr lang="en-GB" sz="1800" dirty="0"/>
              <a:t>0161 957 </a:t>
            </a:r>
            <a:r>
              <a:rPr lang="en-GB" sz="1800" dirty="0" smtClean="0"/>
              <a:t>3646</a:t>
            </a:r>
            <a:endParaRPr lang="en-US" sz="1800" dirty="0"/>
          </a:p>
          <a:p>
            <a:pPr marL="355600" indent="-355600">
              <a:defRPr/>
            </a:pPr>
            <a:endParaRPr lang="en-US" sz="2400" dirty="0"/>
          </a:p>
          <a:p>
            <a:pPr marL="355600" indent="-355600">
              <a:buClr>
                <a:schemeClr val="tx1"/>
              </a:buClr>
              <a:defRPr/>
            </a:pPr>
            <a:r>
              <a:rPr lang="en-US" sz="1800" dirty="0" smtClean="0"/>
              <a:t>AQA Website: www.aqa.org.uk</a:t>
            </a:r>
            <a:endParaRPr lang="en-US" sz="1800" dirty="0"/>
          </a:p>
          <a:p>
            <a:pPr>
              <a:buNone/>
              <a:defRPr/>
            </a:pPr>
            <a:endParaRPr lang="en-US" sz="1800" dirty="0"/>
          </a:p>
          <a:p>
            <a:pPr marL="355600" indent="-355600">
              <a:buClr>
                <a:schemeClr val="tx1"/>
              </a:buClr>
              <a:defRPr/>
            </a:pPr>
            <a:endParaRPr lang="en-US" sz="1800" dirty="0"/>
          </a:p>
          <a:p>
            <a:pPr marL="355600" indent="-355600"/>
            <a:endParaRPr lang="en-US" dirty="0" smtClean="0"/>
          </a:p>
          <a:p>
            <a:pPr marL="355600" indent="-355600">
              <a:buNone/>
            </a:pPr>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52</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custDataLst>
      <p:tags r:id="rId1"/>
    </p:custDataLst>
    <p:extLst>
      <p:ext uri="{BB962C8B-B14F-4D97-AF65-F5344CB8AC3E}">
        <p14:creationId xmlns:p14="http://schemas.microsoft.com/office/powerpoint/2010/main" val="10167756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Slide 53</a:t>
            </a:r>
            <a:endParaRPr lang="en-US" sz="800" dirty="0"/>
          </a:p>
        </p:txBody>
      </p:sp>
      <p:sp>
        <p:nvSpPr>
          <p:cNvPr id="5"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41" y="1544638"/>
            <a:ext cx="5975407" cy="44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Final questions</a:t>
            </a:r>
            <a:endParaRPr lang="en-GB" sz="2400" dirty="0">
              <a:solidFill>
                <a:schemeClr val="tx2"/>
              </a:solidFill>
              <a:latin typeface="+mj-lt"/>
            </a:endParaRPr>
          </a:p>
        </p:txBody>
      </p:sp>
    </p:spTree>
    <p:custDataLst>
      <p:tags r:id="rId1"/>
    </p:custDataLst>
    <p:extLst>
      <p:ext uri="{BB962C8B-B14F-4D97-AF65-F5344CB8AC3E}">
        <p14:creationId xmlns:p14="http://schemas.microsoft.com/office/powerpoint/2010/main" val="19455931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Copyright © AQA and its licensors. All rights reserved.</a:t>
            </a:r>
            <a:endParaRPr lang="en-US" dirty="0"/>
          </a:p>
        </p:txBody>
      </p:sp>
      <p:sp>
        <p:nvSpPr>
          <p:cNvPr id="2" name="Date Placeholder 1"/>
          <p:cNvSpPr>
            <a:spLocks noGrp="1"/>
          </p:cNvSpPr>
          <p:nvPr>
            <p:ph type="dt" sz="half" idx="12"/>
          </p:nvPr>
        </p:nvSpPr>
        <p:spPr/>
        <p:txBody>
          <a:bodyPr/>
          <a:lstStyle/>
          <a:p>
            <a:r>
              <a:rPr lang="en-US" dirty="0"/>
              <a:t>Slide </a:t>
            </a:r>
            <a:r>
              <a:rPr lang="en-US" dirty="0" smtClean="0"/>
              <a:t>54</a:t>
            </a:r>
            <a:endParaRPr lang="en-US" dirty="0"/>
          </a:p>
        </p:txBody>
      </p:sp>
      <p:sp>
        <p:nvSpPr>
          <p:cNvPr id="6" name="Title 4"/>
          <p:cNvSpPr txBox="1">
            <a:spLocks/>
          </p:cNvSpPr>
          <p:nvPr/>
        </p:nvSpPr>
        <p:spPr>
          <a:xfrm>
            <a:off x="540000" y="1666873"/>
            <a:ext cx="6508500" cy="494942"/>
          </a:xfrm>
          <a:prstGeom prst="rect">
            <a:avLst/>
          </a:prstGeom>
        </p:spPr>
        <p:txBody>
          <a:bodyPr vert="horz" lIns="0" tIns="0" rIns="0" bIns="0" rtlCol="0" anchor="t" anchorCtr="0">
            <a:noAutofit/>
          </a:bodyPr>
          <a:lstStyle>
            <a:lvl1pPr algn="l" defTabSz="457200" rtl="0" eaLnBrk="1" latinLnBrk="0" hangingPunct="1">
              <a:lnSpc>
                <a:spcPts val="3800"/>
              </a:lnSpc>
              <a:spcBef>
                <a:spcPct val="0"/>
              </a:spcBef>
              <a:buNone/>
              <a:defRPr sz="3600" b="0" i="0" kern="1200" baseline="0">
                <a:solidFill>
                  <a:schemeClr val="tx2"/>
                </a:solidFill>
                <a:latin typeface="AQA Chevin Pro Light"/>
                <a:ea typeface="+mj-ea"/>
                <a:cs typeface="AQA Chevin Pro Light"/>
              </a:defRPr>
            </a:lvl1pPr>
          </a:lstStyle>
          <a:p>
            <a:r>
              <a:rPr lang="en-US" dirty="0" smtClean="0">
                <a:latin typeface="+mj-lt"/>
              </a:rPr>
              <a:t>Thank you</a:t>
            </a:r>
            <a:endParaRPr lang="en-US" dirty="0">
              <a:latin typeface="+mj-lt"/>
            </a:endParaRPr>
          </a:p>
        </p:txBody>
      </p:sp>
      <p:sp>
        <p:nvSpPr>
          <p:cNvPr id="5" name="Footer Placeholder 3"/>
          <p:cNvSpPr txBox="1">
            <a:spLocks/>
          </p:cNvSpPr>
          <p:nvPr/>
        </p:nvSpPr>
        <p:spPr>
          <a:xfrm>
            <a:off x="6172200" y="6449325"/>
            <a:ext cx="1635126" cy="2413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Follow us on Twitter @AQACPD</a:t>
            </a:r>
            <a:r>
              <a:rPr lang="en-US" dirty="0" smtClean="0"/>
              <a:t>.</a:t>
            </a:r>
            <a:endParaRPr lang="en-US" dirty="0"/>
          </a:p>
        </p:txBody>
      </p:sp>
    </p:spTree>
    <p:extLst>
      <p:ext uri="{BB962C8B-B14F-4D97-AF65-F5344CB8AC3E}">
        <p14:creationId xmlns:p14="http://schemas.microsoft.com/office/powerpoint/2010/main" val="307620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2400" dirty="0" smtClean="0">
                <a:solidFill>
                  <a:schemeClr val="tx2"/>
                </a:solidFill>
                <a:latin typeface="+mj-lt"/>
              </a:rPr>
              <a:t>Overview of specification content</a:t>
            </a:r>
            <a:endParaRPr lang="en-GB" sz="2400" dirty="0">
              <a:solidFill>
                <a:schemeClr val="tx2"/>
              </a:solidFill>
              <a:latin typeface="+mj-lt"/>
            </a:endParaRPr>
          </a:p>
        </p:txBody>
      </p:sp>
      <p:sp>
        <p:nvSpPr>
          <p:cNvPr id="4" name="Text Placeholder 6"/>
          <p:cNvSpPr txBox="1">
            <a:spLocks/>
          </p:cNvSpPr>
          <p:nvPr/>
        </p:nvSpPr>
        <p:spPr>
          <a:xfrm>
            <a:off x="448574" y="1771650"/>
            <a:ext cx="8238227" cy="3780460"/>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buFont typeface="Arial" charset="0"/>
              <a:buChar char="•"/>
            </a:pPr>
            <a:r>
              <a:rPr lang="en-GB" sz="1800" dirty="0" smtClean="0">
                <a:cs typeface="Arial" charset="0"/>
              </a:rPr>
              <a:t>Paper 1: Explorations in creative reading and writing.</a:t>
            </a:r>
            <a:endParaRPr lang="en-GB" sz="1800" dirty="0">
              <a:cs typeface="Arial" charset="0"/>
            </a:endParaRPr>
          </a:p>
          <a:p>
            <a:pPr marL="355600" indent="-355600">
              <a:buFont typeface="Arial" charset="0"/>
              <a:buChar char="•"/>
            </a:pPr>
            <a:endParaRPr lang="en-GB" sz="1800" dirty="0">
              <a:cs typeface="Arial" charset="0"/>
            </a:endParaRPr>
          </a:p>
          <a:p>
            <a:pPr marL="355600" indent="-355600">
              <a:buClr>
                <a:schemeClr val="tx1"/>
              </a:buClr>
              <a:buFont typeface="Arial" charset="0"/>
              <a:buChar char="•"/>
            </a:pPr>
            <a:r>
              <a:rPr lang="en-GB" sz="1800" dirty="0" smtClean="0">
                <a:cs typeface="Arial" charset="0"/>
              </a:rPr>
              <a:t>Paper 2: Writers’ viewpoints and perspectives.</a:t>
            </a:r>
            <a:endParaRPr lang="en-GB" sz="1800" dirty="0">
              <a:cs typeface="Arial" charset="0"/>
            </a:endParaRPr>
          </a:p>
          <a:p>
            <a:pPr marL="355600" indent="-355600">
              <a:buFont typeface="Arial" charset="0"/>
              <a:buChar char="•"/>
            </a:pPr>
            <a:endParaRPr lang="en-GB" sz="1800" dirty="0">
              <a:cs typeface="Arial" charset="0"/>
            </a:endParaRPr>
          </a:p>
          <a:p>
            <a:pPr marL="355600" indent="-355600">
              <a:buClr>
                <a:schemeClr val="tx1"/>
              </a:buClr>
              <a:buFont typeface="Arial" charset="0"/>
              <a:buChar char="•"/>
            </a:pPr>
            <a:r>
              <a:rPr lang="en-GB" sz="1800" dirty="0" smtClean="0">
                <a:cs typeface="Arial" charset="0"/>
              </a:rPr>
              <a:t>Spoken Language as a separate endorsement.</a:t>
            </a:r>
            <a:endParaRPr lang="en-GB" sz="1800" dirty="0">
              <a:cs typeface="Arial" charset="0"/>
            </a:endParaRPr>
          </a:p>
          <a:p>
            <a:pPr marL="0" indent="0">
              <a:buClr>
                <a:schemeClr val="tx1"/>
              </a:buClr>
              <a:buNone/>
            </a:pPr>
            <a:endParaRPr lang="en-GB" sz="1800" dirty="0">
              <a:solidFill>
                <a:srgbClr val="FF0000"/>
              </a:solidFill>
              <a:cs typeface="Arial" charset="0"/>
            </a:endParaRPr>
          </a:p>
          <a:p>
            <a:pPr marL="0" indent="0">
              <a:buNone/>
            </a:pPr>
            <a:endParaRPr lang="en-GB" sz="1800" dirty="0">
              <a:solidFill>
                <a:srgbClr val="FF0000"/>
              </a:solidFill>
              <a:cs typeface="Arial"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6</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2953075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400" dirty="0" smtClean="0">
                <a:solidFill>
                  <a:schemeClr val="tx2"/>
                </a:solidFill>
                <a:latin typeface="+mj-lt"/>
              </a:rPr>
              <a:t>Specification at a glance</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7</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1085850"/>
            <a:ext cx="3265711"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300" y="1057275"/>
            <a:ext cx="30575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6550" y="1085849"/>
            <a:ext cx="2457450" cy="2381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94473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400" dirty="0" smtClean="0">
                <a:solidFill>
                  <a:schemeClr val="tx2"/>
                </a:solidFill>
                <a:latin typeface="+mj-lt"/>
              </a:rPr>
              <a:t>Assessment Objective 1</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8</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3406066842"/>
              </p:ext>
            </p:extLst>
          </p:nvPr>
        </p:nvGraphicFramePr>
        <p:xfrm>
          <a:off x="560967" y="1447800"/>
          <a:ext cx="7384776" cy="4357464"/>
        </p:xfrm>
        <a:graphic>
          <a:graphicData uri="http://schemas.openxmlformats.org/drawingml/2006/table">
            <a:tbl>
              <a:tblPr firstRow="1" bandRow="1">
                <a:tableStyleId>{FABFCF23-3B69-468F-B69F-88F6DE6A72F2}</a:tableStyleId>
              </a:tblPr>
              <a:tblGrid>
                <a:gridCol w="7384776"/>
              </a:tblGrid>
              <a:tr h="4093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Assessment Objective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3948153">
                <a:tc>
                  <a:txBody>
                    <a:bodyPr/>
                    <a:lstStyle/>
                    <a:p>
                      <a:pPr algn="l"/>
                      <a:endParaRPr lang="en-GB" sz="2000" b="1" dirty="0" smtClean="0">
                        <a:latin typeface="Arial" pitchFamily="34" charset="0"/>
                        <a:cs typeface="Arial" pitchFamily="34" charset="0"/>
                      </a:endParaRP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Identify and interpret explicit and implicit</a:t>
                      </a:r>
                      <a:r>
                        <a:rPr lang="en-GB" sz="1800" baseline="0" dirty="0" smtClean="0"/>
                        <a:t> information and ideas.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aseline="0" dirty="0" smtClean="0"/>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aseline="0" dirty="0" smtClean="0"/>
                        <a:t>Select and </a:t>
                      </a:r>
                      <a:r>
                        <a:rPr lang="en-GB" sz="1800" u="sng" baseline="0" dirty="0" smtClean="0"/>
                        <a:t>synthesise</a:t>
                      </a:r>
                      <a:r>
                        <a:rPr lang="en-GB" sz="1800" baseline="0" dirty="0" smtClean="0"/>
                        <a:t> evidence from different texts. </a:t>
                      </a:r>
                      <a:endParaRPr lang="en-GB" sz="1800" dirty="0" smtClean="0"/>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Tree>
    <p:custDataLst>
      <p:tags r:id="rId1"/>
    </p:custDataLst>
    <p:extLst>
      <p:ext uri="{BB962C8B-B14F-4D97-AF65-F5344CB8AC3E}">
        <p14:creationId xmlns:p14="http://schemas.microsoft.com/office/powerpoint/2010/main" val="4086708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400" dirty="0" smtClean="0">
                <a:solidFill>
                  <a:schemeClr val="tx2"/>
                </a:solidFill>
                <a:latin typeface="+mj-lt"/>
              </a:rPr>
              <a:t>Assessment Objective 2</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9</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118201171"/>
              </p:ext>
            </p:extLst>
          </p:nvPr>
        </p:nvGraphicFramePr>
        <p:xfrm>
          <a:off x="560967" y="1447800"/>
          <a:ext cx="7384776" cy="4357464"/>
        </p:xfrm>
        <a:graphic>
          <a:graphicData uri="http://schemas.openxmlformats.org/drawingml/2006/table">
            <a:tbl>
              <a:tblPr firstRow="1" bandRow="1">
                <a:tableStyleId>{FABFCF23-3B69-468F-B69F-88F6DE6A72F2}</a:tableStyleId>
              </a:tblPr>
              <a:tblGrid>
                <a:gridCol w="7384776"/>
              </a:tblGrid>
              <a:tr h="4093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Assessment Objective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3948153">
                <a:tc>
                  <a:txBody>
                    <a:bodyPr/>
                    <a:lstStyle/>
                    <a:p>
                      <a:pPr algn="l"/>
                      <a:endParaRPr lang="en-GB" sz="2000" b="1" dirty="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
        <p:nvSpPr>
          <p:cNvPr id="3" name="Rectangle 2"/>
          <p:cNvSpPr/>
          <p:nvPr/>
        </p:nvSpPr>
        <p:spPr>
          <a:xfrm>
            <a:off x="771525" y="2166461"/>
            <a:ext cx="6647442" cy="923330"/>
          </a:xfrm>
          <a:prstGeom prst="rect">
            <a:avLst/>
          </a:prstGeom>
        </p:spPr>
        <p:txBody>
          <a:bodyPr wrap="square">
            <a:spAutoFit/>
          </a:bodyPr>
          <a:lstStyle/>
          <a:p>
            <a:pPr marL="285750" indent="-285750">
              <a:buFont typeface="Arial" panose="020B0604020202020204" pitchFamily="34" charset="0"/>
              <a:buChar char="•"/>
            </a:pPr>
            <a:r>
              <a:rPr lang="en-GB" dirty="0"/>
              <a:t>Explain, comment on and analyse how writers use language </a:t>
            </a:r>
            <a:r>
              <a:rPr lang="en-GB" u="sng" dirty="0"/>
              <a:t>and structure </a:t>
            </a:r>
            <a:r>
              <a:rPr lang="en-GB" dirty="0"/>
              <a:t>to achieve effects and influence readers, using relevant subject terminology to support their views.</a:t>
            </a:r>
          </a:p>
        </p:txBody>
      </p:sp>
    </p:spTree>
    <p:custDataLst>
      <p:tags r:id="rId1"/>
    </p:custDataLst>
    <p:extLst>
      <p:ext uri="{BB962C8B-B14F-4D97-AF65-F5344CB8AC3E}">
        <p14:creationId xmlns:p14="http://schemas.microsoft.com/office/powerpoint/2010/main" val="3760601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3eb304f6-1fdb-4c0b-b357-17b0d3a48ec8"/>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62f9ef51-a9bf-44dc-8296-82683c3ec81e"/>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62f9ef51-a9bf-44dc-8296-82683c3ec81e"/>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55983136-b0ff-4387-93c0-fbee5235ff29"/>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62f9ef51-a9bf-44dc-8296-82683c3ec81e"/>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62f9ef51-a9bf-44dc-8296-82683c3ec81e"/>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bba5d65d-bea3-4df6-8407-1e1b228e55b1"/>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bba5d65d-bea3-4df6-8407-1e1b228e55b1"/>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fd7fa2ef-e9ea-414d-b0f6-2ce6df2f8e53"/>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62f9ef51-a9bf-44dc-8296-82683c3ec81e"/>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62f9ef51-a9bf-44dc-8296-82683c3ec81e"/>
</p:tagLst>
</file>

<file path=ppt/theme/theme1.xml><?xml version="1.0" encoding="utf-8"?>
<a:theme xmlns:a="http://schemas.openxmlformats.org/drawingml/2006/main" name="Theme1">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ppt177E.tmp</Template>
  <TotalTime>2556</TotalTime>
  <Words>5594</Words>
  <Application>Microsoft Office PowerPoint</Application>
  <PresentationFormat>On-screen Show (4:3)</PresentationFormat>
  <Paragraphs>897</Paragraphs>
  <Slides>53</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Theme1</vt:lpstr>
      <vt:lpstr>Document</vt:lpstr>
      <vt:lpstr>GCSE English Language For first teaching in 2015</vt:lpstr>
      <vt:lpstr>Structure of the session </vt:lpstr>
      <vt:lpstr>Objectives</vt:lpstr>
      <vt:lpstr>Context</vt:lpstr>
      <vt:lpstr>Underlying principles</vt:lpstr>
      <vt:lpstr>Overview of specification content</vt:lpstr>
      <vt:lpstr>Specification at a glance </vt:lpstr>
      <vt:lpstr>Assessment Objective 1 </vt:lpstr>
      <vt:lpstr>Assessment Objective 2 </vt:lpstr>
      <vt:lpstr>Assessment Objective 3 </vt:lpstr>
      <vt:lpstr>Assessment Objective 4 </vt:lpstr>
      <vt:lpstr>Assessment Objective 5 and 6 </vt:lpstr>
      <vt:lpstr>Weightings </vt:lpstr>
      <vt:lpstr>Key features and benefits 1</vt:lpstr>
      <vt:lpstr>Key features and benefits 2</vt:lpstr>
      <vt:lpstr>General questions</vt:lpstr>
      <vt:lpstr>Paper 1</vt:lpstr>
      <vt:lpstr>Structure of Question Paper 1</vt:lpstr>
      <vt:lpstr>Content and skills for Paper 1 Section A: Reading</vt:lpstr>
      <vt:lpstr>Assessment objectives for Paper 1 Section A </vt:lpstr>
      <vt:lpstr>Paper 1 Section A: Sample question 1</vt:lpstr>
      <vt:lpstr>Paper 1 Section A: Sample question 2</vt:lpstr>
      <vt:lpstr>Paper 1 Section A: Sample question 3</vt:lpstr>
      <vt:lpstr>Paper 1 Section A: Sample question 4</vt:lpstr>
      <vt:lpstr>PowerPoint Presentation</vt:lpstr>
      <vt:lpstr>Questions on Paper 1 Section A</vt:lpstr>
      <vt:lpstr>Content and skills for Paper 1 Section B: Writing</vt:lpstr>
      <vt:lpstr>Assessment objectives for Paper 1 Section B </vt:lpstr>
      <vt:lpstr>Paper 1 Section B: Sample question 5</vt:lpstr>
      <vt:lpstr>Questions on Paper 1 Section B</vt:lpstr>
      <vt:lpstr>PowerPoint Presentation</vt:lpstr>
      <vt:lpstr>Paper 2</vt:lpstr>
      <vt:lpstr>Structure of Question Paper 2</vt:lpstr>
      <vt:lpstr>Simplicity and symmetry: Progression </vt:lpstr>
      <vt:lpstr>Content and skills for Paper 2 Section A</vt:lpstr>
      <vt:lpstr>Assessment objectives for Paper 2 Section A </vt:lpstr>
      <vt:lpstr>Paper 2 Section A: Sample question 1</vt:lpstr>
      <vt:lpstr>Paper 2 Section A: Sample question 2</vt:lpstr>
      <vt:lpstr>PowerPoint Presentation</vt:lpstr>
      <vt:lpstr>Paper 2 Section A: Sample question 3</vt:lpstr>
      <vt:lpstr>Paper 2 Section A: Sample question 4</vt:lpstr>
      <vt:lpstr>PowerPoint Presentation</vt:lpstr>
      <vt:lpstr>Questions on Paper 2 Section A</vt:lpstr>
      <vt:lpstr>Content and skills for Paper 2 Section B</vt:lpstr>
      <vt:lpstr>Assessment objectives for Paper 2 Section B </vt:lpstr>
      <vt:lpstr>Paper 2 Section B: Sample question 5</vt:lpstr>
      <vt:lpstr>Questions on Paper 2 Section B</vt:lpstr>
      <vt:lpstr>Resources and support from AQA</vt:lpstr>
      <vt:lpstr>GCSE English Language resources</vt:lpstr>
      <vt:lpstr>AQA resources</vt:lpstr>
      <vt:lpstr>Contact points for more information and guidance</vt:lpstr>
      <vt:lpstr>Final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2013-11-13T09:55:01Z</cp:lastPrinted>
  <dcterms:created xsi:type="dcterms:W3CDTF">2013-02-07T15:48:28Z</dcterms:created>
  <dcterms:modified xsi:type="dcterms:W3CDTF">2015-07-30T08:58:37Z</dcterms:modified>
</cp:coreProperties>
</file>