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2"/>
  </p:notesMasterIdLst>
  <p:handoutMasterIdLst>
    <p:handoutMasterId r:id="rId23"/>
  </p:handoutMasterIdLst>
  <p:sldIdLst>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
      <p:font typeface="Source Sans Pro Black" panose="020B0803030403020204" pitchFamily="34" charset="0"/>
      <p:bold r:id="rId32"/>
      <p:boldItalic r:id="rId33"/>
    </p:embeddedFont>
    <p:embeddedFont>
      <p:font typeface="Source Sans Pro Semibold" panose="020B0603030403020204" pitchFamily="34" charset="0"/>
      <p:bold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s and Dividers" id="{76E16C41-0D50-4061-87DE-5690E67AC3FC}">
          <p14:sldIdLst>
            <p14:sldId id="280"/>
            <p14:sldId id="281"/>
            <p14:sldId id="282"/>
            <p14:sldId id="283"/>
            <p14:sldId id="284"/>
            <p14:sldId id="285"/>
            <p14:sldId id="286"/>
            <p14:sldId id="287"/>
            <p14:sldId id="288"/>
            <p14:sldId id="289"/>
            <p14:sldId id="290"/>
            <p14:sldId id="291"/>
            <p14:sldId id="292"/>
            <p14:sldId id="293"/>
            <p14:sldId id="294"/>
            <p14:sldId id="295"/>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mbs, Jodie" initials="CJ" lastIdx="35" clrIdx="0">
    <p:extLst>
      <p:ext uri="{19B8F6BF-5375-455C-9EA6-DF929625EA0E}">
        <p15:presenceInfo xmlns:p15="http://schemas.microsoft.com/office/powerpoint/2012/main" userId="S-1-5-21-1757981266-1078081533-725345543-968799" providerId="AD"/>
      </p:ext>
    </p:extLst>
  </p:cmAuthor>
  <p:cmAuthor id="2" name="Bird, Kathryn" initials="BK" lastIdx="23" clrIdx="1">
    <p:extLst>
      <p:ext uri="{19B8F6BF-5375-455C-9EA6-DF929625EA0E}">
        <p15:presenceInfo xmlns:p15="http://schemas.microsoft.com/office/powerpoint/2012/main" userId="S-1-5-21-1757981266-1078081533-725345543-88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4" autoAdjust="0"/>
    <p:restoredTop sz="83245" autoAdjust="0"/>
  </p:normalViewPr>
  <p:slideViewPr>
    <p:cSldViewPr snapToGrid="0">
      <p:cViewPr varScale="1">
        <p:scale>
          <a:sx n="53" d="100"/>
          <a:sy n="53" d="100"/>
        </p:scale>
        <p:origin x="1100" y="44"/>
      </p:cViewPr>
      <p:guideLst/>
    </p:cSldViewPr>
  </p:slideViewPr>
  <p:outlineViewPr>
    <p:cViewPr>
      <p:scale>
        <a:sx n="33" d="100"/>
        <a:sy n="33" d="100"/>
      </p:scale>
      <p:origin x="0" y="-25356"/>
    </p:cViewPr>
  </p:outlineViewPr>
  <p:notesTextViewPr>
    <p:cViewPr>
      <p:scale>
        <a:sx n="1" d="1"/>
        <a:sy n="1" d="1"/>
      </p:scale>
      <p:origin x="0" y="0"/>
    </p:cViewPr>
  </p:notesTextViewPr>
  <p:notesViewPr>
    <p:cSldViewPr snapToGrid="0">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D2EE0-F958-465B-9B96-0C07EFAE35A3}" type="datetimeFigureOut">
              <a:rPr lang="en-GB" smtClean="0"/>
              <a:t>07/08/2023</a:t>
            </a:fld>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CAB8E-BAD0-48C5-AE6E-35F6CD4E2826}" type="datetimeFigureOut">
              <a:rPr lang="en-GB" smtClean="0"/>
              <a:t>07/08/2023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qa.org.uk/spark-something/poetry/worlds-and-liv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tymonline.com/search?q=liberticide&amp;ref=searchbar_searchhin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tymonline.com/search?q=liber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l.uk/romantics-and-victorians/articles/the-peterloo-massac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undcloud.com/anton-jarvis-206182017/england-in-1819-by-percy-bysshe-shelley?in=anton-jarvis-206182017/sets/gcse-aqa-worlds-liv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a:t>
            </a:fld>
            <a:endParaRPr lang="en-GB"/>
          </a:p>
        </p:txBody>
      </p:sp>
    </p:spTree>
    <p:extLst>
      <p:ext uri="{BB962C8B-B14F-4D97-AF65-F5344CB8AC3E}">
        <p14:creationId xmlns:p14="http://schemas.microsoft.com/office/powerpoint/2010/main" val="86557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Second reading</a:t>
            </a:r>
            <a:r>
              <a:rPr lang="en-GB" sz="1200" kern="1200" dirty="0">
                <a:solidFill>
                  <a:schemeClr val="tx1"/>
                </a:solidFill>
                <a:effectLst/>
                <a:latin typeface="+mn-lt"/>
                <a:ea typeface="+mn-ea"/>
                <a:cs typeface="+mn-cs"/>
              </a:rPr>
              <a:t>: Explain that the second reading is about looking closer and </a:t>
            </a:r>
            <a:r>
              <a:rPr lang="en-GB" sz="1200" b="1" kern="1200" dirty="0">
                <a:solidFill>
                  <a:schemeClr val="tx1"/>
                </a:solidFill>
                <a:effectLst/>
                <a:latin typeface="+mn-lt"/>
                <a:ea typeface="+mn-ea"/>
                <a:cs typeface="+mn-cs"/>
              </a:rPr>
              <a:t>interrogating</a:t>
            </a:r>
            <a:r>
              <a:rPr lang="en-GB" sz="1200" kern="1200" dirty="0">
                <a:solidFill>
                  <a:schemeClr val="tx1"/>
                </a:solidFill>
                <a:effectLst/>
                <a:latin typeface="+mn-lt"/>
                <a:ea typeface="+mn-ea"/>
                <a:cs typeface="+mn-cs"/>
              </a:rPr>
              <a:t> what has been read.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Read the poem for a second time (again you can choose whether to read the poem as a class or allow students to read through on their own at their own pace).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Encourage students to make further notes on this in the second box.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Useful questions to ask students might be: </a:t>
            </a:r>
          </a:p>
          <a:p>
            <a:pPr lvl="0"/>
            <a:r>
              <a:rPr lang="en-GB" sz="1200" i="0" kern="1200" dirty="0">
                <a:solidFill>
                  <a:schemeClr val="tx1"/>
                </a:solidFill>
                <a:effectLst/>
                <a:latin typeface="+mn-lt"/>
                <a:ea typeface="+mn-ea"/>
                <a:cs typeface="+mn-cs"/>
              </a:rPr>
              <a:t>What questions do you have or what is puzzling you? </a:t>
            </a:r>
          </a:p>
          <a:p>
            <a:pPr lvl="0"/>
            <a:r>
              <a:rPr lang="en-GB" sz="1200" i="0" kern="1200" dirty="0">
                <a:solidFill>
                  <a:schemeClr val="tx1"/>
                </a:solidFill>
                <a:effectLst/>
                <a:latin typeface="+mn-lt"/>
                <a:ea typeface="+mn-ea"/>
                <a:cs typeface="+mn-cs"/>
              </a:rPr>
              <a:t>What do you notice as you read?</a:t>
            </a:r>
          </a:p>
          <a:p>
            <a:pPr lvl="0"/>
            <a:r>
              <a:rPr lang="en-GB" sz="1200" i="0" kern="1200" dirty="0">
                <a:solidFill>
                  <a:schemeClr val="tx1"/>
                </a:solidFill>
                <a:effectLst/>
                <a:latin typeface="+mn-lt"/>
                <a:ea typeface="+mn-ea"/>
                <a:cs typeface="+mn-cs"/>
              </a:rPr>
              <a:t>What patterns or repeats do you notice? (in words/phrases/images/rhyme and rhythm)</a:t>
            </a:r>
          </a:p>
        </p:txBody>
      </p:sp>
      <p:sp>
        <p:nvSpPr>
          <p:cNvPr id="4" name="Slide Number Placeholder 3"/>
          <p:cNvSpPr>
            <a:spLocks noGrp="1"/>
          </p:cNvSpPr>
          <p:nvPr>
            <p:ph type="sldNum" sz="quarter" idx="5"/>
          </p:nvPr>
        </p:nvSpPr>
        <p:spPr/>
        <p:txBody>
          <a:bodyPr/>
          <a:lstStyle/>
          <a:p>
            <a:fld id="{3C40DE1A-D26C-4BF3-92F9-DBA57D06CF9D}" type="slidenum">
              <a:rPr lang="en-GB" smtClean="0"/>
              <a:t>11</a:t>
            </a:fld>
            <a:endParaRPr lang="en-GB"/>
          </a:p>
        </p:txBody>
      </p:sp>
    </p:spTree>
    <p:extLst>
      <p:ext uri="{BB962C8B-B14F-4D97-AF65-F5344CB8AC3E}">
        <p14:creationId xmlns:p14="http://schemas.microsoft.com/office/powerpoint/2010/main" val="296871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Third reading</a:t>
            </a:r>
            <a:r>
              <a:rPr lang="en-GB" sz="1200" kern="1200" dirty="0">
                <a:solidFill>
                  <a:schemeClr val="tx1"/>
                </a:solidFill>
                <a:effectLst/>
                <a:latin typeface="+mn-lt"/>
                <a:ea typeface="+mn-ea"/>
                <a:cs typeface="+mn-cs"/>
              </a:rPr>
              <a:t>: Explain that the third reading is about exploring the </a:t>
            </a:r>
            <a:r>
              <a:rPr lang="en-GB" sz="1200" b="1" kern="1200" dirty="0">
                <a:solidFill>
                  <a:schemeClr val="tx1"/>
                </a:solidFill>
                <a:effectLst/>
                <a:latin typeface="+mn-lt"/>
                <a:ea typeface="+mn-ea"/>
                <a:cs typeface="+mn-cs"/>
              </a:rPr>
              <a:t>meaning</a:t>
            </a:r>
            <a:r>
              <a:rPr lang="en-GB" sz="1200" kern="1200" dirty="0">
                <a:solidFill>
                  <a:schemeClr val="tx1"/>
                </a:solidFill>
                <a:effectLst/>
                <a:latin typeface="+mn-lt"/>
                <a:ea typeface="+mn-ea"/>
                <a:cs typeface="+mn-cs"/>
              </a:rPr>
              <a:t>.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After a third reading of the poem, ask students to consider what they think the poet is saying and why the poem was written. (Again reassure them that there aren’t right/wrong answers – we’re just speculating based on our interpretations of what we’ve reading)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Useful questions to ask: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is the message of the poem?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does the text relate to other texts you have read or the world we live in?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Students jot these thoughts down in the outer box.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Students can feedback on this activity in a number of different ways – whether sharing their ideas with a partner or as a whole class.</a:t>
            </a:r>
          </a:p>
        </p:txBody>
      </p:sp>
      <p:sp>
        <p:nvSpPr>
          <p:cNvPr id="4" name="Slide Number Placeholder 3"/>
          <p:cNvSpPr>
            <a:spLocks noGrp="1"/>
          </p:cNvSpPr>
          <p:nvPr>
            <p:ph type="sldNum" sz="quarter" idx="5"/>
          </p:nvPr>
        </p:nvSpPr>
        <p:spPr/>
        <p:txBody>
          <a:bodyPr/>
          <a:lstStyle/>
          <a:p>
            <a:fld id="{3C40DE1A-D26C-4BF3-92F9-DBA57D06CF9D}" type="slidenum">
              <a:rPr lang="en-GB" smtClean="0"/>
              <a:t>12</a:t>
            </a:fld>
            <a:endParaRPr lang="en-GB"/>
          </a:p>
        </p:txBody>
      </p:sp>
    </p:spTree>
    <p:extLst>
      <p:ext uri="{BB962C8B-B14F-4D97-AF65-F5344CB8AC3E}">
        <p14:creationId xmlns:p14="http://schemas.microsoft.com/office/powerpoint/2010/main" val="98509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Tree>
    <p:extLst>
      <p:ext uri="{BB962C8B-B14F-4D97-AF65-F5344CB8AC3E}">
        <p14:creationId xmlns:p14="http://schemas.microsoft.com/office/powerpoint/2010/main" val="821242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students’ cultural literacy, teachers may need to lead this discussion and encourage students to think beyond their own immediate life. Teachers could introduce current affairs through watching news stories, providing news articles, asking students to research themselves, or anything else that is suited to the school’s context. </a:t>
            </a:r>
          </a:p>
          <a:p>
            <a:endParaRPr lang="en-GB" dirty="0"/>
          </a:p>
          <a:p>
            <a:r>
              <a:rPr lang="en-GB" dirty="0"/>
              <a:t>For copyright reasons we cannot reproduce headlines but you can insert your own for use in the classroom.</a:t>
            </a:r>
          </a:p>
          <a:p>
            <a:r>
              <a:rPr lang="en-GB" dirty="0"/>
              <a:t>Here are links to a couple of suggested articles from The Guardian on the current cost of living crisis with provocative headlines that teachers could use if deemed appropriate in your context: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https://www.theguardian.com/commentisfree/2022/jan/19/the-guardian-view-on-the-cost-of-living-moneys-too-tight-to-mention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https://www.theguardian.com/business/2022/dec/12/30-million-in-uk-priced-out-of-decent-standard-of-living-by-2024#:~:text=Thirty%20million%20people%20in%20the,2024%2C%20according%20to%20a%20study.</a:t>
            </a:r>
          </a:p>
        </p:txBody>
      </p:sp>
      <p:sp>
        <p:nvSpPr>
          <p:cNvPr id="4" name="Slide Number Placeholder 3"/>
          <p:cNvSpPr>
            <a:spLocks noGrp="1"/>
          </p:cNvSpPr>
          <p:nvPr>
            <p:ph type="sldNum" sz="quarter" idx="5"/>
          </p:nvPr>
        </p:nvSpPr>
        <p:spPr/>
        <p:txBody>
          <a:bodyPr/>
          <a:lstStyle/>
          <a:p>
            <a:fld id="{3C40DE1A-D26C-4BF3-92F9-DBA57D06CF9D}" type="slidenum">
              <a:rPr lang="en-GB" smtClean="0"/>
              <a:t>14</a:t>
            </a:fld>
            <a:endParaRPr lang="en-GB"/>
          </a:p>
        </p:txBody>
      </p:sp>
    </p:spTree>
    <p:extLst>
      <p:ext uri="{BB962C8B-B14F-4D97-AF65-F5344CB8AC3E}">
        <p14:creationId xmlns:p14="http://schemas.microsoft.com/office/powerpoint/2010/main" val="222850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 activity could be introduced as an independent project/homework exercise or used to set-up a follow-up lesson.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Students could adopt the form and structure of Shelley’s poem (even the title: ‘England in 2023’) or be given free rein to write their own poetry on a cause/issue of personal interest. You can decide on the level of freedom you give your students – you could provide images of examples from recent history they could use as a stimulus. </a:t>
            </a:r>
          </a:p>
        </p:txBody>
      </p:sp>
      <p:sp>
        <p:nvSpPr>
          <p:cNvPr id="4" name="Slide Number Placeholder 3"/>
          <p:cNvSpPr>
            <a:spLocks noGrp="1"/>
          </p:cNvSpPr>
          <p:nvPr>
            <p:ph type="sldNum" sz="quarter" idx="5"/>
          </p:nvPr>
        </p:nvSpPr>
        <p:spPr/>
        <p:txBody>
          <a:bodyPr/>
          <a:lstStyle/>
          <a:p>
            <a:fld id="{3C40DE1A-D26C-4BF3-92F9-DBA57D06CF9D}" type="slidenum">
              <a:rPr lang="en-GB" smtClean="0"/>
              <a:t>15</a:t>
            </a:fld>
            <a:endParaRPr lang="en-GB"/>
          </a:p>
        </p:txBody>
      </p:sp>
    </p:spTree>
    <p:extLst>
      <p:ext uri="{BB962C8B-B14F-4D97-AF65-F5344CB8AC3E}">
        <p14:creationId xmlns:p14="http://schemas.microsoft.com/office/powerpoint/2010/main" val="22892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different ways in which this lesson could be taken further.</a:t>
            </a:r>
          </a:p>
          <a:p>
            <a:endParaRPr lang="en-GB" dirty="0"/>
          </a:p>
          <a:p>
            <a:r>
              <a:rPr lang="en-GB" dirty="0"/>
              <a:t>The assessment of poetry at GCSE requires students to make connections across poems and respond to unseen poems. In a follow-up lesson you could explore the genre of protest poetry further, either selecting a poem of your choice or one from the Worlds and Lives cluster. Some suggestions are provided on the slide.</a:t>
            </a:r>
          </a:p>
        </p:txBody>
      </p:sp>
      <p:sp>
        <p:nvSpPr>
          <p:cNvPr id="4" name="Slide Number Placeholder 3"/>
          <p:cNvSpPr>
            <a:spLocks noGrp="1"/>
          </p:cNvSpPr>
          <p:nvPr>
            <p:ph type="sldNum" sz="quarter" idx="5"/>
          </p:nvPr>
        </p:nvSpPr>
        <p:spPr/>
        <p:txBody>
          <a:bodyPr/>
          <a:lstStyle/>
          <a:p>
            <a:fld id="{3C40DE1A-D26C-4BF3-92F9-DBA57D06CF9D}" type="slidenum">
              <a:rPr lang="en-GB" smtClean="0"/>
              <a:t>16</a:t>
            </a:fld>
            <a:endParaRPr lang="en-GB"/>
          </a:p>
        </p:txBody>
      </p:sp>
    </p:spTree>
    <p:extLst>
      <p:ext uri="{BB962C8B-B14F-4D97-AF65-F5344CB8AC3E}">
        <p14:creationId xmlns:p14="http://schemas.microsoft.com/office/powerpoint/2010/main" val="1069764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teach Worlds and Lives from September 2023 with the first examination in summer 2025</a:t>
            </a:r>
            <a:r>
              <a:rPr lang="en-GB"/>
              <a:t>. For </a:t>
            </a:r>
            <a:r>
              <a:rPr lang="en-GB" dirty="0"/>
              <a:t>more information and links to further support and resources visit </a:t>
            </a:r>
            <a:r>
              <a:rPr lang="en-GB" dirty="0">
                <a:hlinkClick r:id="rId3"/>
              </a:rPr>
              <a:t>AQA | Spark something | Poetry | Worlds and lives</a:t>
            </a:r>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17</a:t>
            </a:fld>
            <a:endParaRPr lang="en-GB"/>
          </a:p>
        </p:txBody>
      </p:sp>
    </p:spTree>
    <p:extLst>
      <p:ext uri="{BB962C8B-B14F-4D97-AF65-F5344CB8AC3E}">
        <p14:creationId xmlns:p14="http://schemas.microsoft.com/office/powerpoint/2010/main" val="25908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the focus of today’s lesson which is framed around 3 big questions. </a:t>
            </a:r>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a:t>
            </a:fld>
            <a:endParaRPr lang="en-GB"/>
          </a:p>
        </p:txBody>
      </p:sp>
    </p:spTree>
    <p:extLst>
      <p:ext uri="{BB962C8B-B14F-4D97-AF65-F5344CB8AC3E}">
        <p14:creationId xmlns:p14="http://schemas.microsoft.com/office/powerpoint/2010/main" val="259048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‘Liberticide’ is one of the words students will encounter in the poem. It’s a useful starting point to establish students’ prior knowledge/understanding of this evocative word.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 starter could be approached in different ways according to your preference / the needs of the class.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For example students could be given a minute to write down/mind map how they would define ‘liberty’ and what they associate with its meaning(s) or students could simply share their ideas out loud. Apply the same approach to words with the suffix ‘-</a:t>
            </a:r>
            <a:r>
              <a:rPr lang="en-GB" dirty="0" err="1"/>
              <a:t>cide</a:t>
            </a:r>
            <a:r>
              <a:rPr lang="en-GB" dirty="0"/>
              <a:t>’ (or split the class in two).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Take feedback from the class.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For a more able group exploring/sharing the etymology of the word might be of interest – use </a:t>
            </a:r>
            <a:r>
              <a:rPr lang="en-GB" dirty="0" err="1"/>
              <a:t>Etymonline</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hlinkClick r:id="rId3"/>
              </a:rPr>
              <a:t>liberticide | Search Online Etymology Dictionary (etymonline.com)</a:t>
            </a:r>
            <a:r>
              <a:rPr lang="en-GB" dirty="0"/>
              <a:t> Usage dates back to the 18</a:t>
            </a:r>
            <a:r>
              <a:rPr lang="en-GB" baseline="30000" dirty="0"/>
              <a:t>th</a:t>
            </a:r>
            <a:r>
              <a:rPr lang="en-GB" dirty="0"/>
              <a:t> century (</a:t>
            </a:r>
            <a:r>
              <a:rPr lang="en-GB" sz="1200" b="0" i="0" kern="1200" dirty="0">
                <a:solidFill>
                  <a:schemeClr val="tx1"/>
                </a:solidFill>
                <a:effectLst/>
                <a:latin typeface="+mn-lt"/>
                <a:ea typeface="+mn-ea"/>
                <a:cs typeface="+mn-cs"/>
              </a:rPr>
              <a:t>1793) and literally means ‘a destroyer of liberty’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hlinkClick r:id="rId4"/>
              </a:rPr>
              <a:t>liberty | Search Online Etymology Dictionary (etymonline.com)</a:t>
            </a:r>
            <a:endParaRPr lang="en-GB" dirty="0"/>
          </a:p>
          <a:p>
            <a:endParaRPr lang="en-GB" dirty="0"/>
          </a:p>
          <a:p>
            <a:r>
              <a:rPr lang="en-GB" dirty="0"/>
              <a:t>Optional extension:</a:t>
            </a:r>
          </a:p>
          <a:p>
            <a:r>
              <a:rPr lang="en-GB" dirty="0"/>
              <a:t>Once the meaning of the word ‘liberticide’ has been established, students could consider the following questions for further thought/discussion: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Can you think of any </a:t>
            </a:r>
            <a:r>
              <a:rPr lang="en-GB" b="1" dirty="0"/>
              <a:t>historical events </a:t>
            </a:r>
            <a:r>
              <a:rPr lang="en-GB" dirty="0"/>
              <a:t>that could be seen by some as liberticide?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Can you think of any </a:t>
            </a:r>
            <a:r>
              <a:rPr lang="en-GB" b="1" dirty="0"/>
              <a:t>recent events </a:t>
            </a:r>
            <a:r>
              <a:rPr lang="en-GB" dirty="0"/>
              <a:t>that could be seen by some as liberticide?</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4</a:t>
            </a:fld>
            <a:endParaRPr lang="en-GB"/>
          </a:p>
        </p:txBody>
      </p:sp>
    </p:spTree>
    <p:extLst>
      <p:ext uri="{BB962C8B-B14F-4D97-AF65-F5344CB8AC3E}">
        <p14:creationId xmlns:p14="http://schemas.microsoft.com/office/powerpoint/2010/main" val="191426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Using an image is an effective way to give students a way-in to the poem. This is a depiction of The Peterloo Massacre by Robert </a:t>
            </a:r>
            <a:r>
              <a:rPr lang="en-GB" dirty="0" err="1"/>
              <a:t>Carlile</a:t>
            </a:r>
            <a:r>
              <a:rPr lang="en-GB" dirty="0"/>
              <a:t> in 1819 (though you may wish to withhold sharing that contextual information from students at first to get the most out of the exercise.)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dirty="0"/>
              <a:t>A copy of the image is provided in the Resource booklet – see page 3</a:t>
            </a:r>
          </a:p>
          <a:p>
            <a:endParaRPr lang="en-GB" dirty="0"/>
          </a:p>
          <a:p>
            <a:r>
              <a:rPr lang="en-GB" dirty="0"/>
              <a:t>You can approach this task in a number of ways – for a scaffolded approach you could try the ‘like/dislike, puzzle/patterns, meaning’ method with your students. (A grid is provided in the Resources booklet – see page 4, or students can simply draw a grid in their workbooks)</a:t>
            </a:r>
          </a:p>
          <a:p>
            <a:endParaRPr lang="en-GB" dirty="0"/>
          </a:p>
          <a:p>
            <a:r>
              <a:rPr lang="en-GB" dirty="0"/>
              <a:t>Based on an approach pioneered by Aidan Chambers, it encourages students to develop their critical thinking about a text. Using images as a way-in to reading poems can give students confidence to trust their initial impressions and personal interpretations; there’s no fixed meaning (right/wrong); different people will ‘see’ different things and read the images differently. It helps to make students aware that it is okay to have questions about meanings and not understand immediately.</a:t>
            </a:r>
          </a:p>
          <a:p>
            <a:endParaRPr lang="en-GB" dirty="0"/>
          </a:p>
          <a:p>
            <a:r>
              <a:rPr lang="en-GB" dirty="0"/>
              <a:t>Guide students through ‘reading’ the image, following the suggested prompts below (adapt accordingly):</a:t>
            </a:r>
          </a:p>
          <a:p>
            <a:endParaRPr lang="en-GB" dirty="0"/>
          </a:p>
          <a:p>
            <a:r>
              <a:rPr lang="en-GB" sz="1200" b="1" kern="1200" dirty="0">
                <a:solidFill>
                  <a:schemeClr val="tx1"/>
                </a:solidFill>
                <a:effectLst/>
                <a:latin typeface="+mn-lt"/>
                <a:ea typeface="+mn-ea"/>
                <a:cs typeface="+mn-cs"/>
              </a:rPr>
              <a:t>1</a:t>
            </a:r>
            <a:r>
              <a:rPr lang="en-GB" sz="1200" b="1" kern="1200" baseline="30000" dirty="0">
                <a:solidFill>
                  <a:schemeClr val="tx1"/>
                </a:solidFill>
                <a:effectLst/>
                <a:latin typeface="+mn-lt"/>
                <a:ea typeface="+mn-ea"/>
                <a:cs typeface="+mn-cs"/>
              </a:rPr>
              <a:t>st </a:t>
            </a:r>
            <a:r>
              <a:rPr lang="en-GB" sz="1200" b="1" kern="1200" dirty="0">
                <a:solidFill>
                  <a:schemeClr val="tx1"/>
                </a:solidFill>
                <a:effectLst/>
                <a:latin typeface="+mn-lt"/>
                <a:ea typeface="+mn-ea"/>
                <a:cs typeface="+mn-cs"/>
              </a:rPr>
              <a:t>reading of the image: jot down initial impressions in the ‘like and dislike’ boxes: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is your initial reaction to this painting? What do you notice first? What do you think is being depicted? How do you respond emotionally? Think about colours and placement; what tone / feeling is being portrayed?</a:t>
            </a:r>
          </a:p>
          <a:p>
            <a:r>
              <a:rPr lang="en-GB" sz="1200" kern="1200" dirty="0">
                <a:solidFill>
                  <a:schemeClr val="tx1"/>
                </a:solidFill>
                <a:effectLst/>
                <a:latin typeface="+mn-lt"/>
                <a:ea typeface="+mn-ea"/>
                <a:cs typeface="+mn-cs"/>
              </a:rPr>
              <a:t>Simply note down what you like and dislike about it.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2</a:t>
            </a:r>
            <a:r>
              <a:rPr lang="en-GB" sz="1200" b="1" kern="1200" baseline="30000" dirty="0">
                <a:solidFill>
                  <a:schemeClr val="tx1"/>
                </a:solidFill>
                <a:effectLst/>
                <a:latin typeface="+mn-lt"/>
                <a:ea typeface="+mn-ea"/>
                <a:cs typeface="+mn-cs"/>
              </a:rPr>
              <a:t>nd</a:t>
            </a:r>
            <a:r>
              <a:rPr lang="en-GB" sz="1200" b="1" kern="1200" dirty="0">
                <a:solidFill>
                  <a:schemeClr val="tx1"/>
                </a:solidFill>
                <a:effectLst/>
                <a:latin typeface="+mn-lt"/>
                <a:ea typeface="+mn-ea"/>
                <a:cs typeface="+mn-cs"/>
              </a:rPr>
              <a:t> reading of the image:  Interrogate it further: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 you see any patterns or contrasts? </a:t>
            </a:r>
          </a:p>
          <a:p>
            <a:r>
              <a:rPr lang="en-GB" sz="1200" kern="1200" dirty="0">
                <a:solidFill>
                  <a:schemeClr val="tx1"/>
                </a:solidFill>
                <a:effectLst/>
                <a:latin typeface="+mn-lt"/>
                <a:ea typeface="+mn-ea"/>
                <a:cs typeface="+mn-cs"/>
              </a:rPr>
              <a:t>What questions do you have or what is puzzling you?  </a:t>
            </a:r>
          </a:p>
          <a:p>
            <a:r>
              <a:rPr lang="en-GB" sz="1200" kern="1200" dirty="0">
                <a:solidFill>
                  <a:schemeClr val="tx1"/>
                </a:solidFill>
                <a:effectLst/>
                <a:latin typeface="+mn-lt"/>
                <a:ea typeface="+mn-ea"/>
                <a:cs typeface="+mn-cs"/>
              </a:rPr>
              <a:t>What do you notice if you look a little closer? Where does your gaze want to linger?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Focus in on a specific figure, what do you notice?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Finally – look at it as a whole for a 3</a:t>
            </a:r>
            <a:r>
              <a:rPr lang="en-GB" sz="1200" b="1" kern="1200" baseline="30000" dirty="0">
                <a:solidFill>
                  <a:schemeClr val="tx1"/>
                </a:solidFill>
                <a:effectLst/>
                <a:latin typeface="+mn-lt"/>
                <a:ea typeface="+mn-ea"/>
                <a:cs typeface="+mn-cs"/>
              </a:rPr>
              <a:t>rd</a:t>
            </a:r>
            <a:r>
              <a:rPr lang="en-GB" sz="1200" b="1" kern="1200" dirty="0">
                <a:solidFill>
                  <a:schemeClr val="tx1"/>
                </a:solidFill>
                <a:effectLst/>
                <a:latin typeface="+mn-lt"/>
                <a:ea typeface="+mn-ea"/>
                <a:cs typeface="+mn-cs"/>
              </a:rPr>
              <a:t> reading:  </a:t>
            </a:r>
          </a:p>
          <a:p>
            <a:pPr lvl="0" rtl="0"/>
            <a:r>
              <a:rPr lang="en-GB" sz="1200" kern="1200" dirty="0">
                <a:solidFill>
                  <a:schemeClr val="tx1"/>
                </a:solidFill>
                <a:effectLst/>
                <a:latin typeface="+mn-lt"/>
                <a:ea typeface="+mn-ea"/>
                <a:cs typeface="+mn-cs"/>
              </a:rPr>
              <a:t>Is the art realistic?</a:t>
            </a:r>
          </a:p>
          <a:p>
            <a:pPr lvl="0"/>
            <a:r>
              <a:rPr lang="en-GB" sz="1200" kern="1200" dirty="0">
                <a:solidFill>
                  <a:schemeClr val="tx1"/>
                </a:solidFill>
                <a:effectLst/>
                <a:latin typeface="+mn-lt"/>
                <a:ea typeface="+mn-ea"/>
                <a:cs typeface="+mn-cs"/>
              </a:rPr>
              <a:t>Do you notice any motifs or symbolism? What do you think the artist’s intended meaning / message is? </a:t>
            </a:r>
          </a:p>
          <a:p>
            <a:pPr lvl="0"/>
            <a:r>
              <a:rPr lang="en-GB" sz="1200" kern="1200" dirty="0">
                <a:solidFill>
                  <a:schemeClr val="tx1"/>
                </a:solidFill>
                <a:effectLst/>
                <a:latin typeface="+mn-lt"/>
                <a:ea typeface="+mn-ea"/>
                <a:cs typeface="+mn-cs"/>
              </a:rPr>
              <a:t>What ideas do you think are being presented?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Does it remind you of anything else you’ve seen?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can this be linked to any texts we are studying?</a:t>
            </a:r>
          </a:p>
          <a:p>
            <a:r>
              <a:rPr lang="en-GB" sz="1200" kern="1200" dirty="0">
                <a:solidFill>
                  <a:schemeClr val="tx1"/>
                </a:solidFill>
                <a:effectLst/>
                <a:latin typeface="+mn-lt"/>
                <a:ea typeface="+mn-ea"/>
                <a:cs typeface="+mn-cs"/>
              </a:rPr>
              <a:t>Can you relate it to your own personal experience?</a:t>
            </a:r>
          </a:p>
          <a:p>
            <a:r>
              <a:rPr lang="en-GB" sz="1200" kern="1200" dirty="0">
                <a:solidFill>
                  <a:schemeClr val="tx1"/>
                </a:solidFill>
                <a:effectLst/>
                <a:latin typeface="+mn-lt"/>
                <a:ea typeface="+mn-ea"/>
                <a:cs typeface="+mn-cs"/>
              </a:rPr>
              <a:t>What’s the big idea / universal significance?  </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Having given students the opportunity to think about and discuss the image, ask them to consider how this image links to </a:t>
            </a:r>
            <a:r>
              <a:rPr lang="en-GB" b="1" dirty="0"/>
              <a:t>liberticide</a:t>
            </a:r>
            <a:r>
              <a:rPr lang="en-GB" b="0" dirty="0"/>
              <a:t>.</a:t>
            </a: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5</a:t>
            </a:fld>
            <a:endParaRPr lang="en-GB"/>
          </a:p>
        </p:txBody>
      </p:sp>
    </p:spTree>
    <p:extLst>
      <p:ext uri="{BB962C8B-B14F-4D97-AF65-F5344CB8AC3E}">
        <p14:creationId xmlns:p14="http://schemas.microsoft.com/office/powerpoint/2010/main" val="80034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Provided on the slide is some brief information/background about the Peterloo Massacre. This could be disseminated to students in a number of ways or they could be tasked with researching the subject themselves. You may also wish to adapt the amount of text and/or words according to the ability level of the group.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Ask students how </a:t>
            </a:r>
            <a:r>
              <a:rPr lang="en-GB" sz="1200" b="0" dirty="0"/>
              <a:t>the event could be seen as liberticide?</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For a comprehensive background of this historical event visit the British Library’s ‘Discovering Literature: Romantics &amp; Victorians’ collection </a:t>
            </a:r>
            <a:r>
              <a:rPr lang="en-GB" dirty="0">
                <a:hlinkClick r:id="rId3"/>
              </a:rPr>
              <a:t>The Peterloo Massacre | The British Library (bl.uk)</a:t>
            </a:r>
            <a:r>
              <a:rPr lang="en-GB" dirty="0"/>
              <a:t> There are images of other related artefacts that may be of interest.</a:t>
            </a:r>
          </a:p>
        </p:txBody>
      </p:sp>
      <p:sp>
        <p:nvSpPr>
          <p:cNvPr id="4" name="Slide Number Placeholder 3"/>
          <p:cNvSpPr>
            <a:spLocks noGrp="1"/>
          </p:cNvSpPr>
          <p:nvPr>
            <p:ph type="sldNum" sz="quarter" idx="5"/>
          </p:nvPr>
        </p:nvSpPr>
        <p:spPr/>
        <p:txBody>
          <a:bodyPr/>
          <a:lstStyle/>
          <a:p>
            <a:fld id="{3C40DE1A-D26C-4BF3-92F9-DBA57D06CF9D}" type="slidenum">
              <a:rPr lang="en-GB" smtClean="0"/>
              <a:t>6</a:t>
            </a:fld>
            <a:endParaRPr lang="en-GB"/>
          </a:p>
        </p:txBody>
      </p:sp>
    </p:spTree>
    <p:extLst>
      <p:ext uri="{BB962C8B-B14F-4D97-AF65-F5344CB8AC3E}">
        <p14:creationId xmlns:p14="http://schemas.microsoft.com/office/powerpoint/2010/main" val="229175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7</a:t>
            </a:fld>
            <a:endParaRPr lang="en-GB"/>
          </a:p>
        </p:txBody>
      </p:sp>
    </p:spTree>
    <p:extLst>
      <p:ext uri="{BB962C8B-B14F-4D97-AF65-F5344CB8AC3E}">
        <p14:creationId xmlns:p14="http://schemas.microsoft.com/office/powerpoint/2010/main" val="387252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Explain that students are going to be introduced to the poem ‘England in 1819’.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You can approach the reading of the poem in your usual way or try our the guided reading strategy that follows on the next few slides.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Using the ‘reading boxes’ approach is designed to open up the poem in a series of 3 readings.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 template is provided in the Resources booklet (see page 6) to </a:t>
            </a:r>
            <a:r>
              <a:rPr lang="en-GB" sz="1200" kern="1200" dirty="0">
                <a:solidFill>
                  <a:schemeClr val="tx1"/>
                </a:solidFill>
                <a:effectLst/>
                <a:latin typeface="+mn-lt"/>
                <a:ea typeface="+mn-ea"/>
                <a:cs typeface="+mn-cs"/>
              </a:rPr>
              <a:t>be photocopied or students can simply draw three boxes (one inside another) and, starting in the middle, label each </a:t>
            </a:r>
            <a:r>
              <a:rPr lang="en-GB" sz="1200" b="0" kern="1200" dirty="0">
                <a:solidFill>
                  <a:schemeClr val="tx1"/>
                </a:solidFill>
                <a:effectLst/>
                <a:latin typeface="+mn-lt"/>
                <a:ea typeface="+mn-ea"/>
                <a:cs typeface="+mn-cs"/>
              </a:rPr>
              <a:t>box ‘First’, ‘Second’, ‘Third’.</a:t>
            </a:r>
            <a:endParaRPr lang="en-GB"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The reading boxes template is a useful framework to support a layered reading of a poem. The intention is that by making explicit how repeated readings can be used to explore and analyse a poem, students can further develop skills and confidence with reading unfamiliar / ‘unseen’ poetry. It‘s just one way of structuring/scaffolding a reading process until students have internalised the process and are confident enough to follow these steps more intuitively and independently (which will happen over time and with practice).</a:t>
            </a:r>
          </a:p>
          <a:p>
            <a:r>
              <a:rPr lang="en-GB" sz="120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Although questions have been included on the slides, feel free to add to or adapt for your teaching groups accordingly.</a:t>
            </a: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8</a:t>
            </a:fld>
            <a:endParaRPr lang="en-GB"/>
          </a:p>
        </p:txBody>
      </p:sp>
    </p:spTree>
    <p:extLst>
      <p:ext uri="{BB962C8B-B14F-4D97-AF65-F5344CB8AC3E}">
        <p14:creationId xmlns:p14="http://schemas.microsoft.com/office/powerpoint/2010/main" val="317845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Students will need their own copy of the poem (provided in the AQA poetry anthology see page 5 - available to order in print and the digital download available via Centre Services) The poem is copied on the slide here if you wish to display it on-screen and read as a class.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You can choose how to conduct the first reading of the poem - you can access an audio recording of the poem for free here</a:t>
            </a:r>
          </a:p>
          <a:p>
            <a:r>
              <a:rPr lang="en-GB" dirty="0">
                <a:hlinkClick r:id="rId3"/>
              </a:rPr>
              <a:t>Listen to England in 1819 by Percy Bysshe Shelley by Anton Jarvis in GCSE AQA: Worlds &amp; Lives playlist online for free on SoundCloud</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9</a:t>
            </a:fld>
            <a:endParaRPr lang="en-GB"/>
          </a:p>
        </p:txBody>
      </p:sp>
    </p:spTree>
    <p:extLst>
      <p:ext uri="{BB962C8B-B14F-4D97-AF65-F5344CB8AC3E}">
        <p14:creationId xmlns:p14="http://schemas.microsoft.com/office/powerpoint/2010/main" val="332734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First reading</a:t>
            </a:r>
            <a:r>
              <a:rPr lang="en-GB" sz="1200" kern="1200" dirty="0">
                <a:solidFill>
                  <a:schemeClr val="tx1"/>
                </a:solidFill>
                <a:effectLst/>
                <a:latin typeface="+mn-lt"/>
                <a:ea typeface="+mn-ea"/>
                <a:cs typeface="+mn-cs"/>
              </a:rPr>
              <a:t>: Explain to students that the first reading is all about </a:t>
            </a:r>
            <a:r>
              <a:rPr lang="en-GB" sz="1200" b="1" kern="1200" dirty="0">
                <a:solidFill>
                  <a:schemeClr val="tx1"/>
                </a:solidFill>
                <a:effectLst/>
                <a:latin typeface="+mn-lt"/>
                <a:ea typeface="+mn-ea"/>
                <a:cs typeface="+mn-cs"/>
              </a:rPr>
              <a:t>initial impressions</a:t>
            </a:r>
            <a:r>
              <a:rPr lang="en-GB" sz="1200" kern="1200" dirty="0">
                <a:solidFill>
                  <a:schemeClr val="tx1"/>
                </a:solidFill>
                <a:effectLst/>
                <a:latin typeface="+mn-lt"/>
                <a:ea typeface="+mn-ea"/>
                <a:cs typeface="+mn-cs"/>
              </a:rPr>
              <a:t>. There are no right or wrong responses, it’s simply what they are thinking after a first read. </a:t>
            </a:r>
          </a:p>
          <a:p>
            <a:pPr lvl="0"/>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Choose how you conduct the first reading of the poem – you could get students to close their eyes and listen as you read the poem aloud to the class / play the audio recording (alternatively students could read the poem in their heads).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Then give them a minute to read the title, scan over the poem on the page and take in its shape and the white spaces.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the central box, students should capture their initial reactions, likes/dislikes, including notes on what they think the poem is literally about. </a:t>
            </a:r>
          </a:p>
        </p:txBody>
      </p:sp>
      <p:sp>
        <p:nvSpPr>
          <p:cNvPr id="4" name="Slide Number Placeholder 3"/>
          <p:cNvSpPr>
            <a:spLocks noGrp="1"/>
          </p:cNvSpPr>
          <p:nvPr>
            <p:ph type="sldNum" sz="quarter" idx="5"/>
          </p:nvPr>
        </p:nvSpPr>
        <p:spPr/>
        <p:txBody>
          <a:bodyPr/>
          <a:lstStyle/>
          <a:p>
            <a:fld id="{3C40DE1A-D26C-4BF3-92F9-DBA57D06CF9D}" type="slidenum">
              <a:rPr lang="en-GB" smtClean="0"/>
              <a:t>10</a:t>
            </a:fld>
            <a:endParaRPr lang="en-GB"/>
          </a:p>
        </p:txBody>
      </p:sp>
    </p:spTree>
    <p:extLst>
      <p:ext uri="{BB962C8B-B14F-4D97-AF65-F5344CB8AC3E}">
        <p14:creationId xmlns:p14="http://schemas.microsoft.com/office/powerpoint/2010/main" val="824040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8/7/2023</a:t>
            </a:fld>
            <a:endParaRPr lang="en-GB" dirty="0"/>
          </a:p>
        </p:txBody>
      </p:sp>
    </p:spTree>
    <p:extLst>
      <p:ext uri="{BB962C8B-B14F-4D97-AF65-F5344CB8AC3E}">
        <p14:creationId xmlns:p14="http://schemas.microsoft.com/office/powerpoint/2010/main" val="8875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6917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607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44629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504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99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8/7/2023</a:t>
            </a:fld>
            <a:endParaRPr lang="en-GB" dirty="0"/>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dirty="0"/>
              <a:t>Copyright © AQA and its licensors. All rights reserved.</a:t>
            </a:r>
          </a:p>
        </p:txBody>
      </p:sp>
    </p:spTree>
    <p:extLst>
      <p:ext uri="{BB962C8B-B14F-4D97-AF65-F5344CB8AC3E}">
        <p14:creationId xmlns:p14="http://schemas.microsoft.com/office/powerpoint/2010/main" val="40580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021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3127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59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19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AQA and its licensors. All rights reserved.</a:t>
            </a:r>
            <a:endParaRPr lang="en-GB" dirty="0"/>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9A1B39F4-53FC-499E-B21F-1224C40A9CB0}" type="datetime1">
              <a:rPr lang="en-US" smtClean="0"/>
              <a:t>8/7/2023</a:t>
            </a:fld>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Tree>
    <p:extLst>
      <p:ext uri="{BB962C8B-B14F-4D97-AF65-F5344CB8AC3E}">
        <p14:creationId xmlns:p14="http://schemas.microsoft.com/office/powerpoint/2010/main" val="16044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66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874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Tree>
    <p:extLst>
      <p:ext uri="{BB962C8B-B14F-4D97-AF65-F5344CB8AC3E}">
        <p14:creationId xmlns:p14="http://schemas.microsoft.com/office/powerpoint/2010/main" val="2375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8692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dirty="0"/>
              <a:t>Copyright © </a:t>
            </a:r>
            <a:r>
              <a:rPr lang="en-GB" dirty="0">
                <a:solidFill>
                  <a:schemeClr val="bg1"/>
                </a:solidFill>
              </a:rPr>
              <a:t>AQA and its licensors. All rights reserved.</a:t>
            </a: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051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Tree>
    <p:extLst>
      <p:ext uri="{BB962C8B-B14F-4D97-AF65-F5344CB8AC3E}">
        <p14:creationId xmlns:p14="http://schemas.microsoft.com/office/powerpoint/2010/main" val="33553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dirty="0"/>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248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9526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dirty="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54584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86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664" r:id="rId27"/>
    <p:sldLayoutId id="2147483683" r:id="rId28"/>
    <p:sldLayoutId id="2147483660" r:id="rId29"/>
    <p:sldLayoutId id="2147483661" r:id="rId30"/>
    <p:sldLayoutId id="2147483662" r:id="rId31"/>
    <p:sldLayoutId id="2147483666" r:id="rId32"/>
    <p:sldLayoutId id="2147483684" r:id="rId33"/>
    <p:sldLayoutId id="2147483665" r:id="rId34"/>
    <p:sldLayoutId id="2147483659" r:id="rId35"/>
    <p:sldLayoutId id="2147483697" r:id="rId36"/>
    <p:sldLayoutId id="2147483682" r:id="rId37"/>
    <p:sldLayoutId id="2147483654" r:id="rId38"/>
    <p:sldLayoutId id="2147483676" r:id="rId39"/>
    <p:sldLayoutId id="2147483691" r:id="rId40"/>
    <p:sldLayoutId id="2147483712" r:id="rId41"/>
    <p:sldLayoutId id="2147483693" r:id="rId42"/>
    <p:sldLayoutId id="2147483690" r:id="rId43"/>
    <p:sldLayoutId id="2147483700" r:id="rId44"/>
    <p:sldLayoutId id="2147483692" r:id="rId45"/>
    <p:sldLayoutId id="2147483695" r:id="rId46"/>
    <p:sldLayoutId id="2147483696" r:id="rId47"/>
    <p:sldLayoutId id="2147483701" r:id="rId48"/>
    <p:sldLayoutId id="2147483702" r:id="rId49"/>
    <p:sldLayoutId id="2147483663" r:id="rId50"/>
    <p:sldLayoutId id="2147483698" r:id="rId51"/>
    <p:sldLayoutId id="2147483680" r:id="rId52"/>
    <p:sldLayoutId id="2147483713" r:id="rId53"/>
    <p:sldLayoutId id="2147483655" r:id="rId54"/>
    <p:sldLayoutId id="2147483714" r:id="rId55"/>
    <p:sldLayoutId id="2147483694"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hyperlink" Target="https://www.aqa.org.uk/spark-something/poetry/worlds-and-lives" TargetMode="External"/><Relationship Id="rId2" Type="http://schemas.openxmlformats.org/officeDocument/2006/relationships/notesSlide" Target="../notesSlides/notesSlide16.xml"/><Relationship Id="rId1" Type="http://schemas.openxmlformats.org/officeDocument/2006/relationships/slideLayout" Target="../slideLayouts/slideLayout5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A7269-168F-5F13-539B-7FCCA6DBCA06}"/>
              </a:ext>
            </a:extLst>
          </p:cNvPr>
          <p:cNvSpPr>
            <a:spLocks noGrp="1"/>
          </p:cNvSpPr>
          <p:nvPr>
            <p:ph type="ctrTitle"/>
          </p:nvPr>
        </p:nvSpPr>
        <p:spPr/>
        <p:txBody>
          <a:bodyPr/>
          <a:lstStyle/>
          <a:p>
            <a:r>
              <a:rPr lang="en-GB" dirty="0"/>
              <a:t>GCSE English Literature</a:t>
            </a:r>
          </a:p>
        </p:txBody>
      </p:sp>
      <p:sp>
        <p:nvSpPr>
          <p:cNvPr id="4" name="Text Placeholder 3">
            <a:extLst>
              <a:ext uri="{FF2B5EF4-FFF2-40B4-BE49-F238E27FC236}">
                <a16:creationId xmlns:a16="http://schemas.microsoft.com/office/drawing/2014/main" id="{F5BFEFE1-FE19-C196-6C84-09B5E4C68DB2}"/>
              </a:ext>
            </a:extLst>
          </p:cNvPr>
          <p:cNvSpPr>
            <a:spLocks noGrp="1"/>
          </p:cNvSpPr>
          <p:nvPr>
            <p:ph type="body" idx="1"/>
          </p:nvPr>
        </p:nvSpPr>
        <p:spPr/>
        <p:txBody>
          <a:bodyPr/>
          <a:lstStyle/>
          <a:p>
            <a:r>
              <a:rPr lang="en-GB" dirty="0"/>
              <a:t>Taster Lesson: Worlds and Lives poetry cluster</a:t>
            </a:r>
          </a:p>
        </p:txBody>
      </p:sp>
      <p:sp>
        <p:nvSpPr>
          <p:cNvPr id="8" name="Slide Number Placeholder 7">
            <a:extLst>
              <a:ext uri="{FF2B5EF4-FFF2-40B4-BE49-F238E27FC236}">
                <a16:creationId xmlns:a16="http://schemas.microsoft.com/office/drawing/2014/main" id="{5736C1DD-B9A4-0B2B-BF76-C48AF174C579}"/>
              </a:ext>
            </a:extLst>
          </p:cNvPr>
          <p:cNvSpPr>
            <a:spLocks noGrp="1"/>
          </p:cNvSpPr>
          <p:nvPr>
            <p:ph type="sldNum" sz="quarter" idx="11"/>
          </p:nvPr>
        </p:nvSpPr>
        <p:spPr>
          <a:xfrm>
            <a:off x="10784264" y="6170134"/>
            <a:ext cx="856874" cy="365125"/>
          </a:xfrm>
        </p:spPr>
        <p:txBody>
          <a:bodyPr/>
          <a:lstStyle/>
          <a:p>
            <a:fld id="{39C6B835-EB63-4AE7-9628-740A286606E4}" type="slidenum">
              <a:rPr lang="en-GB" smtClean="0"/>
              <a:pPr/>
              <a:t>1</a:t>
            </a:fld>
            <a:endParaRPr lang="en-GB"/>
          </a:p>
        </p:txBody>
      </p:sp>
      <p:sp>
        <p:nvSpPr>
          <p:cNvPr id="2" name="Footer Placeholder 1">
            <a:extLst>
              <a:ext uri="{FF2B5EF4-FFF2-40B4-BE49-F238E27FC236}">
                <a16:creationId xmlns:a16="http://schemas.microsoft.com/office/drawing/2014/main" id="{69081A08-40D1-EB81-0393-CD959DA225B6}"/>
              </a:ext>
            </a:extLst>
          </p:cNvPr>
          <p:cNvSpPr>
            <a:spLocks noGrp="1"/>
          </p:cNvSpPr>
          <p:nvPr>
            <p:ph type="ftr" sz="quarter" idx="10"/>
          </p:nvPr>
        </p:nvSpPr>
        <p:spPr/>
        <p:txBody>
          <a:bodyPr/>
          <a:lstStyle/>
          <a:p>
            <a:r>
              <a:rPr lang="en-GB" dirty="0"/>
              <a:t>Copyright © 2023 AQA and its licensors. All rights reserved.</a:t>
            </a:r>
          </a:p>
        </p:txBody>
      </p:sp>
    </p:spTree>
    <p:extLst>
      <p:ext uri="{BB962C8B-B14F-4D97-AF65-F5344CB8AC3E}">
        <p14:creationId xmlns:p14="http://schemas.microsoft.com/office/powerpoint/2010/main" val="201759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0DFE-1D15-4802-80BF-346D8205C4D3}"/>
              </a:ext>
            </a:extLst>
          </p:cNvPr>
          <p:cNvSpPr>
            <a:spLocks noGrp="1"/>
          </p:cNvSpPr>
          <p:nvPr>
            <p:ph type="title"/>
          </p:nvPr>
        </p:nvSpPr>
        <p:spPr/>
        <p:txBody>
          <a:bodyPr/>
          <a:lstStyle/>
          <a:p>
            <a:r>
              <a:rPr lang="en-GB"/>
              <a:t>Activity 2: Reading boxes</a:t>
            </a:r>
            <a:endParaRPr lang="en-GB" dirty="0"/>
          </a:p>
        </p:txBody>
      </p:sp>
      <p:sp>
        <p:nvSpPr>
          <p:cNvPr id="3" name="Footer Placeholder 2">
            <a:extLst>
              <a:ext uri="{FF2B5EF4-FFF2-40B4-BE49-F238E27FC236}">
                <a16:creationId xmlns:a16="http://schemas.microsoft.com/office/drawing/2014/main" id="{AFD22B5C-6D69-401B-B1C9-0FB67EEA6C52}"/>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42CAC668-983A-4C60-8438-7959843947C8}"/>
              </a:ext>
            </a:extLst>
          </p:cNvPr>
          <p:cNvSpPr>
            <a:spLocks noGrp="1"/>
          </p:cNvSpPr>
          <p:nvPr>
            <p:ph type="sldNum" sz="quarter" idx="11"/>
          </p:nvPr>
        </p:nvSpPr>
        <p:spPr/>
        <p:txBody>
          <a:bodyPr/>
          <a:lstStyle/>
          <a:p>
            <a:fld id="{39C6B835-EB63-4AE7-9628-740A286606E4}" type="slidenum">
              <a:rPr lang="en-GB" smtClean="0"/>
              <a:pPr/>
              <a:t>10</a:t>
            </a:fld>
            <a:endParaRPr lang="en-GB"/>
          </a:p>
        </p:txBody>
      </p:sp>
      <p:sp>
        <p:nvSpPr>
          <p:cNvPr id="5" name="TextBox 4">
            <a:extLst>
              <a:ext uri="{FF2B5EF4-FFF2-40B4-BE49-F238E27FC236}">
                <a16:creationId xmlns:a16="http://schemas.microsoft.com/office/drawing/2014/main" id="{64691FE6-E894-45BF-B610-F1C494EEE226}"/>
              </a:ext>
            </a:extLst>
          </p:cNvPr>
          <p:cNvSpPr txBox="1"/>
          <p:nvPr/>
        </p:nvSpPr>
        <p:spPr>
          <a:xfrm>
            <a:off x="853281" y="2319556"/>
            <a:ext cx="10790237" cy="215444"/>
          </a:xfrm>
          <a:prstGeom prst="rect">
            <a:avLst/>
          </a:prstGeom>
          <a:noFill/>
        </p:spPr>
        <p:txBody>
          <a:bodyPr wrap="square" lIns="0" tIns="0" rIns="0" bIns="0" rtlCol="0">
            <a:spAutoFit/>
          </a:bodyPr>
          <a:lstStyle/>
          <a:p>
            <a:pPr>
              <a:spcBef>
                <a:spcPts val="200"/>
              </a:spcBef>
              <a:spcAft>
                <a:spcPts val="200"/>
              </a:spcAft>
            </a:pPr>
            <a:endParaRPr lang="en-GB" sz="1400" dirty="0"/>
          </a:p>
        </p:txBody>
      </p:sp>
      <p:sp>
        <p:nvSpPr>
          <p:cNvPr id="8" name="TextBox 7">
            <a:extLst>
              <a:ext uri="{FF2B5EF4-FFF2-40B4-BE49-F238E27FC236}">
                <a16:creationId xmlns:a16="http://schemas.microsoft.com/office/drawing/2014/main" id="{939F7D9A-E5D0-4991-A446-888B5A6427EE}"/>
              </a:ext>
            </a:extLst>
          </p:cNvPr>
          <p:cNvSpPr txBox="1"/>
          <p:nvPr/>
        </p:nvSpPr>
        <p:spPr>
          <a:xfrm>
            <a:off x="548482" y="1587470"/>
            <a:ext cx="5547518" cy="3683060"/>
          </a:xfrm>
          <a:prstGeom prst="rect">
            <a:avLst/>
          </a:prstGeom>
          <a:noFill/>
        </p:spPr>
        <p:txBody>
          <a:bodyPr wrap="square" lIns="0" tIns="0" rIns="0" bIns="0" rtlCol="0">
            <a:spAutoFit/>
          </a:bodyPr>
          <a:lstStyle/>
          <a:p>
            <a:pPr>
              <a:spcBef>
                <a:spcPts val="200"/>
              </a:spcBef>
              <a:spcAft>
                <a:spcPts val="200"/>
              </a:spcAft>
            </a:pPr>
            <a:r>
              <a:rPr lang="en-GB" sz="2400" b="1" dirty="0"/>
              <a:t>First Reading: Initial impressions</a:t>
            </a:r>
          </a:p>
          <a:p>
            <a:pPr>
              <a:spcBef>
                <a:spcPts val="200"/>
              </a:spcBef>
              <a:spcAft>
                <a:spcPts val="200"/>
              </a:spcAft>
            </a:pPr>
            <a:endParaRPr lang="en-GB" sz="1600" dirty="0"/>
          </a:p>
          <a:p>
            <a:pPr marL="285750" indent="-285750">
              <a:spcBef>
                <a:spcPts val="200"/>
              </a:spcBef>
              <a:spcAft>
                <a:spcPts val="200"/>
              </a:spcAft>
              <a:buFont typeface="Arial" panose="020B0604020202020204" pitchFamily="34" charset="0"/>
              <a:buChar char="•"/>
            </a:pPr>
            <a:r>
              <a:rPr lang="en-GB" b="1" dirty="0"/>
              <a:t>What is your initial reaction?  </a:t>
            </a:r>
            <a:r>
              <a:rPr lang="en-GB" dirty="0"/>
              <a:t>You only ever have the chance to read something for the first time once! Take advantage of this. What are you thinking? Jot down your initial thoughts and ideas.</a:t>
            </a:r>
          </a:p>
          <a:p>
            <a:pPr>
              <a:spcBef>
                <a:spcPts val="200"/>
              </a:spcBef>
              <a:spcAft>
                <a:spcPts val="200"/>
              </a:spcAft>
            </a:pPr>
            <a:endParaRPr lang="en-GB" b="1" dirty="0"/>
          </a:p>
          <a:p>
            <a:pPr marL="285750" indent="-285750">
              <a:spcBef>
                <a:spcPts val="200"/>
              </a:spcBef>
              <a:spcAft>
                <a:spcPts val="200"/>
              </a:spcAft>
              <a:buFont typeface="Arial" panose="020B0604020202020204" pitchFamily="34" charset="0"/>
              <a:buChar char="•"/>
            </a:pPr>
            <a:r>
              <a:rPr lang="en-GB" b="1" dirty="0"/>
              <a:t>What stands out to you in the poem </a:t>
            </a:r>
            <a:r>
              <a:rPr lang="en-GB" dirty="0"/>
              <a:t>as something you can react to? What do you like or dislike?</a:t>
            </a:r>
          </a:p>
          <a:p>
            <a:pPr>
              <a:spcBef>
                <a:spcPts val="200"/>
              </a:spcBef>
              <a:spcAft>
                <a:spcPts val="200"/>
              </a:spcAft>
            </a:pPr>
            <a:endParaRPr lang="en-GB" dirty="0"/>
          </a:p>
          <a:p>
            <a:pPr marL="285750" indent="-285750">
              <a:spcBef>
                <a:spcPts val="200"/>
              </a:spcBef>
              <a:spcAft>
                <a:spcPts val="200"/>
              </a:spcAft>
              <a:buFont typeface="Arial" panose="020B0604020202020204" pitchFamily="34" charset="0"/>
              <a:buChar char="•"/>
            </a:pPr>
            <a:r>
              <a:rPr lang="en-GB" dirty="0"/>
              <a:t>Take in the title – what might it be about? </a:t>
            </a:r>
          </a:p>
          <a:p>
            <a:pPr marL="0" algn="l">
              <a:spcBef>
                <a:spcPts val="200"/>
              </a:spcBef>
              <a:spcAft>
                <a:spcPts val="200"/>
              </a:spcAft>
            </a:pPr>
            <a:endParaRPr lang="en-GB" sz="1400" dirty="0" err="1"/>
          </a:p>
        </p:txBody>
      </p:sp>
      <p:pic>
        <p:nvPicPr>
          <p:cNvPr id="10" name="Picture 9">
            <a:extLst>
              <a:ext uri="{FF2B5EF4-FFF2-40B4-BE49-F238E27FC236}">
                <a16:creationId xmlns:a16="http://schemas.microsoft.com/office/drawing/2014/main" id="{F0F8CD1E-3ECF-40E7-900D-38158ED49CBC}"/>
              </a:ext>
            </a:extLst>
          </p:cNvPr>
          <p:cNvPicPr>
            <a:picLocks noChangeAspect="1"/>
          </p:cNvPicPr>
          <p:nvPr/>
        </p:nvPicPr>
        <p:blipFill>
          <a:blip r:embed="rId3"/>
          <a:stretch>
            <a:fillRect/>
          </a:stretch>
        </p:blipFill>
        <p:spPr>
          <a:xfrm>
            <a:off x="6495987" y="1389082"/>
            <a:ext cx="4842732" cy="4079836"/>
          </a:xfrm>
          <a:prstGeom prst="rect">
            <a:avLst/>
          </a:prstGeom>
        </p:spPr>
      </p:pic>
    </p:spTree>
    <p:extLst>
      <p:ext uri="{BB962C8B-B14F-4D97-AF65-F5344CB8AC3E}">
        <p14:creationId xmlns:p14="http://schemas.microsoft.com/office/powerpoint/2010/main" val="41286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0DFE-1D15-4802-80BF-346D8205C4D3}"/>
              </a:ext>
            </a:extLst>
          </p:cNvPr>
          <p:cNvSpPr>
            <a:spLocks noGrp="1"/>
          </p:cNvSpPr>
          <p:nvPr>
            <p:ph type="title"/>
          </p:nvPr>
        </p:nvSpPr>
        <p:spPr/>
        <p:txBody>
          <a:bodyPr/>
          <a:lstStyle/>
          <a:p>
            <a:r>
              <a:rPr lang="en-GB"/>
              <a:t>Activity 2: Reading boxes</a:t>
            </a:r>
            <a:endParaRPr lang="en-GB" dirty="0"/>
          </a:p>
        </p:txBody>
      </p:sp>
      <p:sp>
        <p:nvSpPr>
          <p:cNvPr id="3" name="Footer Placeholder 2">
            <a:extLst>
              <a:ext uri="{FF2B5EF4-FFF2-40B4-BE49-F238E27FC236}">
                <a16:creationId xmlns:a16="http://schemas.microsoft.com/office/drawing/2014/main" id="{AFD22B5C-6D69-401B-B1C9-0FB67EEA6C52}"/>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42CAC668-983A-4C60-8438-7959843947C8}"/>
              </a:ext>
            </a:extLst>
          </p:cNvPr>
          <p:cNvSpPr>
            <a:spLocks noGrp="1"/>
          </p:cNvSpPr>
          <p:nvPr>
            <p:ph type="sldNum" sz="quarter" idx="11"/>
          </p:nvPr>
        </p:nvSpPr>
        <p:spPr/>
        <p:txBody>
          <a:bodyPr/>
          <a:lstStyle/>
          <a:p>
            <a:fld id="{39C6B835-EB63-4AE7-9628-740A286606E4}" type="slidenum">
              <a:rPr lang="en-GB" smtClean="0"/>
              <a:pPr/>
              <a:t>11</a:t>
            </a:fld>
            <a:endParaRPr lang="en-GB"/>
          </a:p>
        </p:txBody>
      </p:sp>
      <p:sp>
        <p:nvSpPr>
          <p:cNvPr id="5" name="TextBox 4">
            <a:extLst>
              <a:ext uri="{FF2B5EF4-FFF2-40B4-BE49-F238E27FC236}">
                <a16:creationId xmlns:a16="http://schemas.microsoft.com/office/drawing/2014/main" id="{64691FE6-E894-45BF-B610-F1C494EEE226}"/>
              </a:ext>
            </a:extLst>
          </p:cNvPr>
          <p:cNvSpPr txBox="1"/>
          <p:nvPr/>
        </p:nvSpPr>
        <p:spPr>
          <a:xfrm>
            <a:off x="853281" y="2319556"/>
            <a:ext cx="10790237" cy="215444"/>
          </a:xfrm>
          <a:prstGeom prst="rect">
            <a:avLst/>
          </a:prstGeom>
          <a:noFill/>
        </p:spPr>
        <p:txBody>
          <a:bodyPr wrap="square" lIns="0" tIns="0" rIns="0" bIns="0" rtlCol="0">
            <a:spAutoFit/>
          </a:bodyPr>
          <a:lstStyle/>
          <a:p>
            <a:pPr>
              <a:spcBef>
                <a:spcPts val="200"/>
              </a:spcBef>
              <a:spcAft>
                <a:spcPts val="200"/>
              </a:spcAft>
            </a:pPr>
            <a:endParaRPr lang="en-GB" sz="1400" dirty="0"/>
          </a:p>
        </p:txBody>
      </p:sp>
      <p:sp>
        <p:nvSpPr>
          <p:cNvPr id="8" name="TextBox 7">
            <a:extLst>
              <a:ext uri="{FF2B5EF4-FFF2-40B4-BE49-F238E27FC236}">
                <a16:creationId xmlns:a16="http://schemas.microsoft.com/office/drawing/2014/main" id="{939F7D9A-E5D0-4991-A446-888B5A6427EE}"/>
              </a:ext>
            </a:extLst>
          </p:cNvPr>
          <p:cNvSpPr txBox="1"/>
          <p:nvPr/>
        </p:nvSpPr>
        <p:spPr>
          <a:xfrm>
            <a:off x="548482" y="1987580"/>
            <a:ext cx="5888413" cy="2882840"/>
          </a:xfrm>
          <a:prstGeom prst="rect">
            <a:avLst/>
          </a:prstGeom>
          <a:noFill/>
        </p:spPr>
        <p:txBody>
          <a:bodyPr wrap="square" lIns="0" tIns="0" rIns="0" bIns="0" rtlCol="0">
            <a:spAutoFit/>
          </a:bodyPr>
          <a:lstStyle/>
          <a:p>
            <a:pPr>
              <a:spcBef>
                <a:spcPts val="200"/>
              </a:spcBef>
              <a:spcAft>
                <a:spcPts val="200"/>
              </a:spcAft>
            </a:pPr>
            <a:r>
              <a:rPr lang="en-GB" sz="2400" b="1" dirty="0"/>
              <a:t>Second read: Interrogate</a:t>
            </a:r>
          </a:p>
          <a:p>
            <a:pPr>
              <a:spcBef>
                <a:spcPts val="200"/>
              </a:spcBef>
              <a:spcAft>
                <a:spcPts val="200"/>
              </a:spcAft>
            </a:pPr>
            <a:endParaRPr lang="en-GB" dirty="0"/>
          </a:p>
          <a:p>
            <a:pPr marL="285750" indent="-285750">
              <a:spcBef>
                <a:spcPts val="200"/>
              </a:spcBef>
              <a:spcAft>
                <a:spcPts val="200"/>
              </a:spcAft>
              <a:buFont typeface="Arial" panose="020B0604020202020204" pitchFamily="34" charset="0"/>
              <a:buChar char="•"/>
            </a:pPr>
            <a:r>
              <a:rPr lang="en-GB" dirty="0"/>
              <a:t>What questions do you have or </a:t>
            </a:r>
            <a:r>
              <a:rPr lang="en-GB" b="1" dirty="0"/>
              <a:t>what is puzzling you? </a:t>
            </a:r>
          </a:p>
          <a:p>
            <a:pPr marL="285750" indent="-285750">
              <a:spcBef>
                <a:spcPts val="200"/>
              </a:spcBef>
              <a:spcAft>
                <a:spcPts val="200"/>
              </a:spcAft>
              <a:buFont typeface="Arial" panose="020B0604020202020204" pitchFamily="34" charset="0"/>
              <a:buChar char="•"/>
            </a:pPr>
            <a:endParaRPr lang="en-GB" dirty="0"/>
          </a:p>
          <a:p>
            <a:pPr marL="285750" indent="-285750">
              <a:spcBef>
                <a:spcPts val="200"/>
              </a:spcBef>
              <a:spcAft>
                <a:spcPts val="200"/>
              </a:spcAft>
              <a:buFont typeface="Arial" panose="020B0604020202020204" pitchFamily="34" charset="0"/>
              <a:buChar char="•"/>
            </a:pPr>
            <a:r>
              <a:rPr lang="en-GB" dirty="0"/>
              <a:t>What do you notice as you read through the poem again? </a:t>
            </a:r>
          </a:p>
          <a:p>
            <a:pPr marL="285750" indent="-285750">
              <a:spcBef>
                <a:spcPts val="200"/>
              </a:spcBef>
              <a:spcAft>
                <a:spcPts val="200"/>
              </a:spcAft>
              <a:buFont typeface="Arial" panose="020B0604020202020204" pitchFamily="34" charset="0"/>
              <a:buChar char="•"/>
            </a:pPr>
            <a:endParaRPr lang="en-GB" dirty="0"/>
          </a:p>
          <a:p>
            <a:pPr marL="285750" indent="-285750">
              <a:spcBef>
                <a:spcPts val="200"/>
              </a:spcBef>
              <a:spcAft>
                <a:spcPts val="200"/>
              </a:spcAft>
              <a:buFont typeface="Arial" panose="020B0604020202020204" pitchFamily="34" charset="0"/>
              <a:buChar char="•"/>
            </a:pPr>
            <a:r>
              <a:rPr lang="en-GB" b="1" dirty="0"/>
              <a:t>Can you see any patterns </a:t>
            </a:r>
            <a:r>
              <a:rPr lang="en-GB" dirty="0"/>
              <a:t>in words/phrases/images/ rhyme and rhythm?</a:t>
            </a:r>
          </a:p>
          <a:p>
            <a:pPr marL="0" algn="l">
              <a:spcBef>
                <a:spcPts val="200"/>
              </a:spcBef>
              <a:spcAft>
                <a:spcPts val="200"/>
              </a:spcAft>
            </a:pPr>
            <a:endParaRPr lang="en-GB" sz="1400" dirty="0" err="1"/>
          </a:p>
        </p:txBody>
      </p:sp>
      <p:pic>
        <p:nvPicPr>
          <p:cNvPr id="10" name="Picture 9">
            <a:extLst>
              <a:ext uri="{FF2B5EF4-FFF2-40B4-BE49-F238E27FC236}">
                <a16:creationId xmlns:a16="http://schemas.microsoft.com/office/drawing/2014/main" id="{F0F8CD1E-3ECF-40E7-900D-38158ED49CBC}"/>
              </a:ext>
            </a:extLst>
          </p:cNvPr>
          <p:cNvPicPr>
            <a:picLocks noChangeAspect="1"/>
          </p:cNvPicPr>
          <p:nvPr/>
        </p:nvPicPr>
        <p:blipFill>
          <a:blip r:embed="rId3"/>
          <a:stretch>
            <a:fillRect/>
          </a:stretch>
        </p:blipFill>
        <p:spPr>
          <a:xfrm>
            <a:off x="6929123" y="1444146"/>
            <a:ext cx="4712013" cy="3969709"/>
          </a:xfrm>
          <a:prstGeom prst="rect">
            <a:avLst/>
          </a:prstGeom>
        </p:spPr>
      </p:pic>
    </p:spTree>
    <p:extLst>
      <p:ext uri="{BB962C8B-B14F-4D97-AF65-F5344CB8AC3E}">
        <p14:creationId xmlns:p14="http://schemas.microsoft.com/office/powerpoint/2010/main" val="12909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0DFE-1D15-4802-80BF-346D8205C4D3}"/>
              </a:ext>
            </a:extLst>
          </p:cNvPr>
          <p:cNvSpPr>
            <a:spLocks noGrp="1"/>
          </p:cNvSpPr>
          <p:nvPr>
            <p:ph type="title"/>
          </p:nvPr>
        </p:nvSpPr>
        <p:spPr/>
        <p:txBody>
          <a:bodyPr/>
          <a:lstStyle/>
          <a:p>
            <a:r>
              <a:rPr lang="en-GB"/>
              <a:t>Activity 2: Reading boxes</a:t>
            </a:r>
            <a:endParaRPr lang="en-GB" dirty="0"/>
          </a:p>
        </p:txBody>
      </p:sp>
      <p:sp>
        <p:nvSpPr>
          <p:cNvPr id="3" name="Footer Placeholder 2">
            <a:extLst>
              <a:ext uri="{FF2B5EF4-FFF2-40B4-BE49-F238E27FC236}">
                <a16:creationId xmlns:a16="http://schemas.microsoft.com/office/drawing/2014/main" id="{AFD22B5C-6D69-401B-B1C9-0FB67EEA6C52}"/>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42CAC668-983A-4C60-8438-7959843947C8}"/>
              </a:ext>
            </a:extLst>
          </p:cNvPr>
          <p:cNvSpPr>
            <a:spLocks noGrp="1"/>
          </p:cNvSpPr>
          <p:nvPr>
            <p:ph type="sldNum" sz="quarter" idx="11"/>
          </p:nvPr>
        </p:nvSpPr>
        <p:spPr/>
        <p:txBody>
          <a:bodyPr/>
          <a:lstStyle/>
          <a:p>
            <a:fld id="{39C6B835-EB63-4AE7-9628-740A286606E4}" type="slidenum">
              <a:rPr lang="en-GB" smtClean="0"/>
              <a:pPr/>
              <a:t>12</a:t>
            </a:fld>
            <a:endParaRPr lang="en-GB"/>
          </a:p>
        </p:txBody>
      </p:sp>
      <p:sp>
        <p:nvSpPr>
          <p:cNvPr id="5" name="TextBox 4">
            <a:extLst>
              <a:ext uri="{FF2B5EF4-FFF2-40B4-BE49-F238E27FC236}">
                <a16:creationId xmlns:a16="http://schemas.microsoft.com/office/drawing/2014/main" id="{64691FE6-E894-45BF-B610-F1C494EEE226}"/>
              </a:ext>
            </a:extLst>
          </p:cNvPr>
          <p:cNvSpPr txBox="1"/>
          <p:nvPr/>
        </p:nvSpPr>
        <p:spPr>
          <a:xfrm>
            <a:off x="853281" y="2319556"/>
            <a:ext cx="10790237" cy="215444"/>
          </a:xfrm>
          <a:prstGeom prst="rect">
            <a:avLst/>
          </a:prstGeom>
          <a:noFill/>
        </p:spPr>
        <p:txBody>
          <a:bodyPr wrap="square" lIns="0" tIns="0" rIns="0" bIns="0" rtlCol="0">
            <a:spAutoFit/>
          </a:bodyPr>
          <a:lstStyle/>
          <a:p>
            <a:pPr>
              <a:spcBef>
                <a:spcPts val="200"/>
              </a:spcBef>
              <a:spcAft>
                <a:spcPts val="200"/>
              </a:spcAft>
            </a:pPr>
            <a:endParaRPr lang="en-GB" sz="1400" dirty="0"/>
          </a:p>
        </p:txBody>
      </p:sp>
      <p:sp>
        <p:nvSpPr>
          <p:cNvPr id="8" name="TextBox 7">
            <a:extLst>
              <a:ext uri="{FF2B5EF4-FFF2-40B4-BE49-F238E27FC236}">
                <a16:creationId xmlns:a16="http://schemas.microsoft.com/office/drawing/2014/main" id="{939F7D9A-E5D0-4991-A446-888B5A6427EE}"/>
              </a:ext>
            </a:extLst>
          </p:cNvPr>
          <p:cNvSpPr txBox="1"/>
          <p:nvPr/>
        </p:nvSpPr>
        <p:spPr>
          <a:xfrm>
            <a:off x="707952" y="2120950"/>
            <a:ext cx="5692848" cy="2616101"/>
          </a:xfrm>
          <a:prstGeom prst="rect">
            <a:avLst/>
          </a:prstGeom>
          <a:noFill/>
        </p:spPr>
        <p:txBody>
          <a:bodyPr wrap="square" lIns="0" tIns="0" rIns="0" bIns="0" rtlCol="0">
            <a:spAutoFit/>
          </a:bodyPr>
          <a:lstStyle/>
          <a:p>
            <a:pPr>
              <a:spcBef>
                <a:spcPts val="200"/>
              </a:spcBef>
              <a:spcAft>
                <a:spcPts val="200"/>
              </a:spcAft>
            </a:pPr>
            <a:r>
              <a:rPr lang="en-GB" sz="2400" b="1" dirty="0"/>
              <a:t>Third reading: Meanings</a:t>
            </a:r>
          </a:p>
          <a:p>
            <a:pPr>
              <a:spcBef>
                <a:spcPts val="200"/>
              </a:spcBef>
              <a:spcAft>
                <a:spcPts val="200"/>
              </a:spcAft>
            </a:pPr>
            <a:endParaRPr lang="en-GB" dirty="0"/>
          </a:p>
          <a:p>
            <a:pPr marL="285750" indent="-285750">
              <a:spcBef>
                <a:spcPts val="200"/>
              </a:spcBef>
              <a:spcAft>
                <a:spcPts val="200"/>
              </a:spcAft>
              <a:buFont typeface="Arial" panose="020B0604020202020204" pitchFamily="34" charset="0"/>
              <a:buChar char="•"/>
            </a:pPr>
            <a:r>
              <a:rPr lang="en-GB" dirty="0"/>
              <a:t>What is the writer saying? </a:t>
            </a:r>
            <a:r>
              <a:rPr lang="en-GB" b="1" dirty="0"/>
              <a:t>What is the message?</a:t>
            </a:r>
          </a:p>
          <a:p>
            <a:pPr marL="285750" indent="-285750">
              <a:spcBef>
                <a:spcPts val="200"/>
              </a:spcBef>
              <a:spcAft>
                <a:spcPts val="200"/>
              </a:spcAft>
              <a:buFont typeface="Arial" panose="020B0604020202020204" pitchFamily="34" charset="0"/>
              <a:buChar char="•"/>
            </a:pPr>
            <a:endParaRPr lang="en-GB" dirty="0"/>
          </a:p>
          <a:p>
            <a:pPr marL="285750" indent="-285750">
              <a:spcBef>
                <a:spcPts val="200"/>
              </a:spcBef>
              <a:spcAft>
                <a:spcPts val="200"/>
              </a:spcAft>
              <a:buFont typeface="Arial" panose="020B0604020202020204" pitchFamily="34" charset="0"/>
              <a:buChar char="•"/>
            </a:pPr>
            <a:r>
              <a:rPr lang="en-GB" dirty="0"/>
              <a:t>What are the big ideas in the text?</a:t>
            </a:r>
          </a:p>
          <a:p>
            <a:pPr marL="285750" indent="-285750">
              <a:spcBef>
                <a:spcPts val="200"/>
              </a:spcBef>
              <a:spcAft>
                <a:spcPts val="200"/>
              </a:spcAft>
              <a:buFont typeface="Arial" panose="020B0604020202020204" pitchFamily="34" charset="0"/>
              <a:buChar char="•"/>
            </a:pPr>
            <a:endParaRPr lang="en-GB" dirty="0"/>
          </a:p>
          <a:p>
            <a:pPr marL="285750" indent="-285750">
              <a:spcBef>
                <a:spcPts val="200"/>
              </a:spcBef>
              <a:spcAft>
                <a:spcPts val="200"/>
              </a:spcAft>
              <a:buFont typeface="Arial" panose="020B0604020202020204" pitchFamily="34" charset="0"/>
              <a:buChar char="•"/>
            </a:pPr>
            <a:r>
              <a:rPr lang="en-GB" dirty="0"/>
              <a:t>How could the poem relate to other texts you have read or the world around you? </a:t>
            </a:r>
          </a:p>
        </p:txBody>
      </p:sp>
      <p:pic>
        <p:nvPicPr>
          <p:cNvPr id="10" name="Picture 9">
            <a:extLst>
              <a:ext uri="{FF2B5EF4-FFF2-40B4-BE49-F238E27FC236}">
                <a16:creationId xmlns:a16="http://schemas.microsoft.com/office/drawing/2014/main" id="{F0F8CD1E-3ECF-40E7-900D-38158ED49CBC}"/>
              </a:ext>
            </a:extLst>
          </p:cNvPr>
          <p:cNvPicPr>
            <a:picLocks noChangeAspect="1"/>
          </p:cNvPicPr>
          <p:nvPr/>
        </p:nvPicPr>
        <p:blipFill>
          <a:blip r:embed="rId3"/>
          <a:stretch>
            <a:fillRect/>
          </a:stretch>
        </p:blipFill>
        <p:spPr>
          <a:xfrm>
            <a:off x="6929124" y="1510317"/>
            <a:ext cx="4554924" cy="3837367"/>
          </a:xfrm>
          <a:prstGeom prst="rect">
            <a:avLst/>
          </a:prstGeom>
        </p:spPr>
      </p:pic>
    </p:spTree>
    <p:extLst>
      <p:ext uri="{BB962C8B-B14F-4D97-AF65-F5344CB8AC3E}">
        <p14:creationId xmlns:p14="http://schemas.microsoft.com/office/powerpoint/2010/main" val="403192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0DFE-1D15-4802-80BF-346D8205C4D3}"/>
              </a:ext>
            </a:extLst>
          </p:cNvPr>
          <p:cNvSpPr>
            <a:spLocks noGrp="1"/>
          </p:cNvSpPr>
          <p:nvPr>
            <p:ph type="title"/>
          </p:nvPr>
        </p:nvSpPr>
        <p:spPr/>
        <p:txBody>
          <a:bodyPr/>
          <a:lstStyle/>
          <a:p>
            <a:r>
              <a:rPr lang="en-GB"/>
              <a:t>England in 1819</a:t>
            </a:r>
            <a:endParaRPr lang="en-GB" dirty="0"/>
          </a:p>
        </p:txBody>
      </p:sp>
      <p:sp>
        <p:nvSpPr>
          <p:cNvPr id="3" name="Footer Placeholder 2">
            <a:extLst>
              <a:ext uri="{FF2B5EF4-FFF2-40B4-BE49-F238E27FC236}">
                <a16:creationId xmlns:a16="http://schemas.microsoft.com/office/drawing/2014/main" id="{AFD22B5C-6D69-401B-B1C9-0FB67EEA6C52}"/>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42CAC668-983A-4C60-8438-7959843947C8}"/>
              </a:ext>
            </a:extLst>
          </p:cNvPr>
          <p:cNvSpPr>
            <a:spLocks noGrp="1"/>
          </p:cNvSpPr>
          <p:nvPr>
            <p:ph type="sldNum" sz="quarter" idx="11"/>
          </p:nvPr>
        </p:nvSpPr>
        <p:spPr/>
        <p:txBody>
          <a:bodyPr/>
          <a:lstStyle/>
          <a:p>
            <a:fld id="{39C6B835-EB63-4AE7-9628-740A286606E4}" type="slidenum">
              <a:rPr lang="en-GB" smtClean="0"/>
              <a:pPr/>
              <a:t>13</a:t>
            </a:fld>
            <a:endParaRPr lang="en-GB"/>
          </a:p>
        </p:txBody>
      </p:sp>
      <p:sp>
        <p:nvSpPr>
          <p:cNvPr id="8" name="TextBox 7">
            <a:extLst>
              <a:ext uri="{FF2B5EF4-FFF2-40B4-BE49-F238E27FC236}">
                <a16:creationId xmlns:a16="http://schemas.microsoft.com/office/drawing/2014/main" id="{939F7D9A-E5D0-4991-A446-888B5A6427EE}"/>
              </a:ext>
            </a:extLst>
          </p:cNvPr>
          <p:cNvSpPr txBox="1"/>
          <p:nvPr/>
        </p:nvSpPr>
        <p:spPr>
          <a:xfrm>
            <a:off x="550862" y="2639040"/>
            <a:ext cx="10004842" cy="1579920"/>
          </a:xfrm>
          <a:prstGeom prst="rect">
            <a:avLst/>
          </a:prstGeom>
          <a:noFill/>
        </p:spPr>
        <p:txBody>
          <a:bodyPr wrap="square" lIns="0" tIns="0" rIns="0" bIns="0" rtlCol="0">
            <a:spAutoFit/>
          </a:bodyPr>
          <a:lstStyle/>
          <a:p>
            <a:pPr>
              <a:spcBef>
                <a:spcPts val="200"/>
              </a:spcBef>
              <a:spcAft>
                <a:spcPts val="200"/>
              </a:spcAft>
            </a:pPr>
            <a:r>
              <a:rPr lang="en-GB" sz="2400" b="1" dirty="0"/>
              <a:t>Big Question: How do issues from 1819 link to our lives now?</a:t>
            </a:r>
          </a:p>
          <a:p>
            <a:pPr>
              <a:spcBef>
                <a:spcPts val="200"/>
              </a:spcBef>
              <a:spcAft>
                <a:spcPts val="200"/>
              </a:spcAft>
            </a:pPr>
            <a:endParaRPr lang="en-GB" sz="2400" dirty="0"/>
          </a:p>
          <a:p>
            <a:pPr>
              <a:spcBef>
                <a:spcPts val="200"/>
              </a:spcBef>
              <a:spcAft>
                <a:spcPts val="200"/>
              </a:spcAft>
            </a:pPr>
            <a:r>
              <a:rPr lang="en-GB" sz="2400" dirty="0"/>
              <a:t>How does Shelley’s poetic commentary of the Peterloo Massacre relate to modern political and social issues? Are there any similar themes and ideas?</a:t>
            </a:r>
          </a:p>
        </p:txBody>
      </p:sp>
    </p:spTree>
    <p:extLst>
      <p:ext uri="{BB962C8B-B14F-4D97-AF65-F5344CB8AC3E}">
        <p14:creationId xmlns:p14="http://schemas.microsoft.com/office/powerpoint/2010/main" val="152052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0DFE-1D15-4802-80BF-346D8205C4D3}"/>
              </a:ext>
            </a:extLst>
          </p:cNvPr>
          <p:cNvSpPr>
            <a:spLocks noGrp="1"/>
          </p:cNvSpPr>
          <p:nvPr>
            <p:ph type="title"/>
          </p:nvPr>
        </p:nvSpPr>
        <p:spPr/>
        <p:txBody>
          <a:bodyPr/>
          <a:lstStyle/>
          <a:p>
            <a:r>
              <a:rPr lang="en-GB"/>
              <a:t>Activity 3: Current issues in modern times</a:t>
            </a:r>
            <a:endParaRPr lang="en-GB" dirty="0"/>
          </a:p>
        </p:txBody>
      </p:sp>
      <p:sp>
        <p:nvSpPr>
          <p:cNvPr id="3" name="Footer Placeholder 2">
            <a:extLst>
              <a:ext uri="{FF2B5EF4-FFF2-40B4-BE49-F238E27FC236}">
                <a16:creationId xmlns:a16="http://schemas.microsoft.com/office/drawing/2014/main" id="{AFD22B5C-6D69-401B-B1C9-0FB67EEA6C52}"/>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42CAC668-983A-4C60-8438-7959843947C8}"/>
              </a:ext>
            </a:extLst>
          </p:cNvPr>
          <p:cNvSpPr>
            <a:spLocks noGrp="1"/>
          </p:cNvSpPr>
          <p:nvPr>
            <p:ph type="sldNum" sz="quarter" idx="11"/>
          </p:nvPr>
        </p:nvSpPr>
        <p:spPr/>
        <p:txBody>
          <a:bodyPr/>
          <a:lstStyle/>
          <a:p>
            <a:fld id="{39C6B835-EB63-4AE7-9628-740A286606E4}" type="slidenum">
              <a:rPr lang="en-GB" smtClean="0"/>
              <a:pPr/>
              <a:t>14</a:t>
            </a:fld>
            <a:endParaRPr lang="en-GB"/>
          </a:p>
        </p:txBody>
      </p:sp>
      <p:sp>
        <p:nvSpPr>
          <p:cNvPr id="5" name="TextBox 4">
            <a:extLst>
              <a:ext uri="{FF2B5EF4-FFF2-40B4-BE49-F238E27FC236}">
                <a16:creationId xmlns:a16="http://schemas.microsoft.com/office/drawing/2014/main" id="{64691FE6-E894-45BF-B610-F1C494EEE226}"/>
              </a:ext>
            </a:extLst>
          </p:cNvPr>
          <p:cNvSpPr txBox="1"/>
          <p:nvPr/>
        </p:nvSpPr>
        <p:spPr>
          <a:xfrm>
            <a:off x="853281" y="2319556"/>
            <a:ext cx="10790237" cy="215444"/>
          </a:xfrm>
          <a:prstGeom prst="rect">
            <a:avLst/>
          </a:prstGeom>
          <a:noFill/>
        </p:spPr>
        <p:txBody>
          <a:bodyPr wrap="square" lIns="0" tIns="0" rIns="0" bIns="0" rtlCol="0">
            <a:spAutoFit/>
          </a:bodyPr>
          <a:lstStyle/>
          <a:p>
            <a:pPr>
              <a:spcBef>
                <a:spcPts val="200"/>
              </a:spcBef>
              <a:spcAft>
                <a:spcPts val="200"/>
              </a:spcAft>
            </a:pPr>
            <a:endParaRPr lang="en-GB" sz="1400" dirty="0"/>
          </a:p>
        </p:txBody>
      </p:sp>
      <p:sp>
        <p:nvSpPr>
          <p:cNvPr id="8" name="TextBox 7">
            <a:extLst>
              <a:ext uri="{FF2B5EF4-FFF2-40B4-BE49-F238E27FC236}">
                <a16:creationId xmlns:a16="http://schemas.microsoft.com/office/drawing/2014/main" id="{939F7D9A-E5D0-4991-A446-888B5A6427EE}"/>
              </a:ext>
            </a:extLst>
          </p:cNvPr>
          <p:cNvSpPr txBox="1"/>
          <p:nvPr/>
        </p:nvSpPr>
        <p:spPr>
          <a:xfrm>
            <a:off x="548481" y="2064524"/>
            <a:ext cx="10790237" cy="2728952"/>
          </a:xfrm>
          <a:prstGeom prst="rect">
            <a:avLst/>
          </a:prstGeom>
          <a:noFill/>
        </p:spPr>
        <p:txBody>
          <a:bodyPr wrap="square" lIns="0" tIns="0" rIns="0" bIns="0" rtlCol="0">
            <a:spAutoFit/>
          </a:bodyPr>
          <a:lstStyle/>
          <a:p>
            <a:pPr marL="285750" indent="-285750">
              <a:spcBef>
                <a:spcPts val="200"/>
              </a:spcBef>
              <a:spcAft>
                <a:spcPts val="200"/>
              </a:spcAft>
              <a:buFont typeface="Arial" panose="020B0604020202020204" pitchFamily="34" charset="0"/>
              <a:buChar char="•"/>
            </a:pPr>
            <a:r>
              <a:rPr lang="en-GB" sz="2000" dirty="0"/>
              <a:t>Can you think of any current issues affecting us at the moment? Nationally or globally?</a:t>
            </a:r>
          </a:p>
          <a:p>
            <a:pPr>
              <a:spcBef>
                <a:spcPts val="200"/>
              </a:spcBef>
              <a:spcAft>
                <a:spcPts val="200"/>
              </a:spcAft>
            </a:pPr>
            <a:endParaRPr lang="en-GB" sz="2000" dirty="0"/>
          </a:p>
          <a:p>
            <a:pPr marL="285750" indent="-285750">
              <a:spcBef>
                <a:spcPts val="200"/>
              </a:spcBef>
              <a:spcAft>
                <a:spcPts val="200"/>
              </a:spcAft>
              <a:buFont typeface="Arial" panose="020B0604020202020204" pitchFamily="34" charset="0"/>
              <a:buChar char="•"/>
            </a:pPr>
            <a:r>
              <a:rPr lang="en-GB" sz="2000" dirty="0"/>
              <a:t>How are people affected by this?</a:t>
            </a:r>
          </a:p>
          <a:p>
            <a:pPr>
              <a:spcBef>
                <a:spcPts val="200"/>
              </a:spcBef>
              <a:spcAft>
                <a:spcPts val="200"/>
              </a:spcAft>
            </a:pPr>
            <a:endParaRPr lang="en-GB" sz="2000" dirty="0"/>
          </a:p>
          <a:p>
            <a:pPr marL="285750" indent="-285750">
              <a:spcBef>
                <a:spcPts val="200"/>
              </a:spcBef>
              <a:spcAft>
                <a:spcPts val="200"/>
              </a:spcAft>
              <a:buFont typeface="Arial" panose="020B0604020202020204" pitchFamily="34" charset="0"/>
              <a:buChar char="•"/>
            </a:pPr>
            <a:r>
              <a:rPr lang="en-GB" sz="2000" dirty="0"/>
              <a:t>Is anything being done to try to counteract these issues?</a:t>
            </a:r>
          </a:p>
          <a:p>
            <a:pPr>
              <a:spcBef>
                <a:spcPts val="200"/>
              </a:spcBef>
              <a:spcAft>
                <a:spcPts val="200"/>
              </a:spcAft>
            </a:pPr>
            <a:endParaRPr lang="en-GB" sz="2000" dirty="0"/>
          </a:p>
          <a:p>
            <a:pPr marL="285750" indent="-285750">
              <a:spcBef>
                <a:spcPts val="200"/>
              </a:spcBef>
              <a:spcAft>
                <a:spcPts val="200"/>
              </a:spcAft>
              <a:buFont typeface="Arial" panose="020B0604020202020204" pitchFamily="34" charset="0"/>
              <a:buChar char="•"/>
            </a:pPr>
            <a:r>
              <a:rPr lang="en-GB" sz="2000" dirty="0"/>
              <a:t>What are today’s news headlines? What do they show about the state of living in today’s society? </a:t>
            </a:r>
          </a:p>
          <a:p>
            <a:pPr marL="285750" indent="-285750">
              <a:spcBef>
                <a:spcPts val="200"/>
              </a:spcBef>
              <a:spcAft>
                <a:spcPts val="200"/>
              </a:spcAft>
              <a:buFont typeface="Arial" panose="020B0604020202020204" pitchFamily="34" charset="0"/>
              <a:buChar char="•"/>
            </a:pPr>
            <a:endParaRPr lang="en-GB" sz="1400" dirty="0"/>
          </a:p>
        </p:txBody>
      </p:sp>
    </p:spTree>
    <p:extLst>
      <p:ext uri="{BB962C8B-B14F-4D97-AF65-F5344CB8AC3E}">
        <p14:creationId xmlns:p14="http://schemas.microsoft.com/office/powerpoint/2010/main" val="96564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0DFE-1D15-4802-80BF-346D8205C4D3}"/>
              </a:ext>
            </a:extLst>
          </p:cNvPr>
          <p:cNvSpPr>
            <a:spLocks noGrp="1"/>
          </p:cNvSpPr>
          <p:nvPr>
            <p:ph type="title"/>
          </p:nvPr>
        </p:nvSpPr>
        <p:spPr/>
        <p:txBody>
          <a:bodyPr/>
          <a:lstStyle/>
          <a:p>
            <a:r>
              <a:rPr lang="en-GB"/>
              <a:t>Activity 4: Poetry to change the world?</a:t>
            </a:r>
            <a:endParaRPr lang="en-GB" dirty="0"/>
          </a:p>
        </p:txBody>
      </p:sp>
      <p:sp>
        <p:nvSpPr>
          <p:cNvPr id="3" name="Footer Placeholder 2">
            <a:extLst>
              <a:ext uri="{FF2B5EF4-FFF2-40B4-BE49-F238E27FC236}">
                <a16:creationId xmlns:a16="http://schemas.microsoft.com/office/drawing/2014/main" id="{AFD22B5C-6D69-401B-B1C9-0FB67EEA6C52}"/>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42CAC668-983A-4C60-8438-7959843947C8}"/>
              </a:ext>
            </a:extLst>
          </p:cNvPr>
          <p:cNvSpPr>
            <a:spLocks noGrp="1"/>
          </p:cNvSpPr>
          <p:nvPr>
            <p:ph type="sldNum" sz="quarter" idx="11"/>
          </p:nvPr>
        </p:nvSpPr>
        <p:spPr/>
        <p:txBody>
          <a:bodyPr/>
          <a:lstStyle/>
          <a:p>
            <a:fld id="{39C6B835-EB63-4AE7-9628-740A286606E4}" type="slidenum">
              <a:rPr lang="en-GB" smtClean="0"/>
              <a:pPr/>
              <a:t>15</a:t>
            </a:fld>
            <a:endParaRPr lang="en-GB"/>
          </a:p>
        </p:txBody>
      </p:sp>
      <p:sp>
        <p:nvSpPr>
          <p:cNvPr id="5" name="TextBox 4">
            <a:extLst>
              <a:ext uri="{FF2B5EF4-FFF2-40B4-BE49-F238E27FC236}">
                <a16:creationId xmlns:a16="http://schemas.microsoft.com/office/drawing/2014/main" id="{64691FE6-E894-45BF-B610-F1C494EEE226}"/>
              </a:ext>
            </a:extLst>
          </p:cNvPr>
          <p:cNvSpPr txBox="1"/>
          <p:nvPr/>
        </p:nvSpPr>
        <p:spPr>
          <a:xfrm>
            <a:off x="853281" y="2319556"/>
            <a:ext cx="10790237" cy="215444"/>
          </a:xfrm>
          <a:prstGeom prst="rect">
            <a:avLst/>
          </a:prstGeom>
          <a:noFill/>
        </p:spPr>
        <p:txBody>
          <a:bodyPr wrap="square" lIns="0" tIns="0" rIns="0" bIns="0" rtlCol="0">
            <a:spAutoFit/>
          </a:bodyPr>
          <a:lstStyle/>
          <a:p>
            <a:pPr>
              <a:spcBef>
                <a:spcPts val="200"/>
              </a:spcBef>
              <a:spcAft>
                <a:spcPts val="200"/>
              </a:spcAft>
            </a:pPr>
            <a:endParaRPr lang="en-GB" sz="1400" dirty="0"/>
          </a:p>
        </p:txBody>
      </p:sp>
      <p:sp>
        <p:nvSpPr>
          <p:cNvPr id="8" name="TextBox 7">
            <a:extLst>
              <a:ext uri="{FF2B5EF4-FFF2-40B4-BE49-F238E27FC236}">
                <a16:creationId xmlns:a16="http://schemas.microsoft.com/office/drawing/2014/main" id="{939F7D9A-E5D0-4991-A446-888B5A6427EE}"/>
              </a:ext>
            </a:extLst>
          </p:cNvPr>
          <p:cNvSpPr txBox="1"/>
          <p:nvPr/>
        </p:nvSpPr>
        <p:spPr>
          <a:xfrm>
            <a:off x="548482" y="1720840"/>
            <a:ext cx="10253663" cy="3416320"/>
          </a:xfrm>
          <a:prstGeom prst="rect">
            <a:avLst/>
          </a:prstGeom>
          <a:noFill/>
        </p:spPr>
        <p:txBody>
          <a:bodyPr wrap="square" lIns="0" tIns="0" rIns="0" bIns="0" rtlCol="0">
            <a:spAutoFit/>
          </a:bodyPr>
          <a:lstStyle/>
          <a:p>
            <a:pPr>
              <a:spcBef>
                <a:spcPts val="200"/>
              </a:spcBef>
              <a:spcAft>
                <a:spcPts val="200"/>
              </a:spcAft>
            </a:pPr>
            <a:r>
              <a:rPr lang="en-GB" sz="2000" b="1" dirty="0"/>
              <a:t>Big Question: How can poetry and art be used to help affect change in society?</a:t>
            </a:r>
          </a:p>
          <a:p>
            <a:pPr>
              <a:spcBef>
                <a:spcPts val="200"/>
              </a:spcBef>
              <a:spcAft>
                <a:spcPts val="200"/>
              </a:spcAft>
            </a:pPr>
            <a:endParaRPr lang="en-GB" sz="2000" dirty="0"/>
          </a:p>
          <a:p>
            <a:pPr>
              <a:spcBef>
                <a:spcPts val="200"/>
              </a:spcBef>
              <a:spcAft>
                <a:spcPts val="200"/>
              </a:spcAft>
            </a:pPr>
            <a:r>
              <a:rPr lang="en-GB" sz="2000" b="1" dirty="0"/>
              <a:t>Can your poetry help to change the world?</a:t>
            </a:r>
          </a:p>
          <a:p>
            <a:pPr marL="285750" indent="-285750">
              <a:spcBef>
                <a:spcPts val="200"/>
              </a:spcBef>
              <a:spcAft>
                <a:spcPts val="200"/>
              </a:spcAft>
              <a:buFont typeface="Arial" panose="020B0604020202020204" pitchFamily="34" charset="0"/>
              <a:buChar char="•"/>
            </a:pPr>
            <a:endParaRPr lang="en-GB" sz="2000" dirty="0"/>
          </a:p>
          <a:p>
            <a:pPr marL="285750" indent="-285750">
              <a:spcBef>
                <a:spcPts val="200"/>
              </a:spcBef>
              <a:spcAft>
                <a:spcPts val="200"/>
              </a:spcAft>
              <a:buFont typeface="Arial" panose="020B0604020202020204" pitchFamily="34" charset="0"/>
              <a:buChar char="•"/>
            </a:pPr>
            <a:r>
              <a:rPr lang="en-GB" sz="2000" dirty="0"/>
              <a:t>Choose a current issue that you feel is important and that should be tackled.</a:t>
            </a:r>
          </a:p>
          <a:p>
            <a:pPr marL="285750" indent="-285750">
              <a:spcBef>
                <a:spcPts val="200"/>
              </a:spcBef>
              <a:spcAft>
                <a:spcPts val="200"/>
              </a:spcAft>
              <a:buFont typeface="Arial" panose="020B0604020202020204" pitchFamily="34" charset="0"/>
              <a:buChar char="•"/>
            </a:pPr>
            <a:endParaRPr lang="en-GB" sz="2000" dirty="0"/>
          </a:p>
          <a:p>
            <a:pPr marL="285750" indent="-285750">
              <a:spcBef>
                <a:spcPts val="200"/>
              </a:spcBef>
              <a:spcAft>
                <a:spcPts val="200"/>
              </a:spcAft>
              <a:buFont typeface="Arial" panose="020B0604020202020204" pitchFamily="34" charset="0"/>
              <a:buChar char="•"/>
            </a:pPr>
            <a:r>
              <a:rPr lang="en-GB" sz="2000" dirty="0"/>
              <a:t>Research by reading about this issue in articles and/or editorials to find out more.</a:t>
            </a:r>
          </a:p>
          <a:p>
            <a:pPr marL="285750" indent="-285750">
              <a:spcBef>
                <a:spcPts val="200"/>
              </a:spcBef>
              <a:spcAft>
                <a:spcPts val="200"/>
              </a:spcAft>
              <a:buFont typeface="Arial" panose="020B0604020202020204" pitchFamily="34" charset="0"/>
              <a:buChar char="•"/>
            </a:pPr>
            <a:endParaRPr lang="en-GB" sz="2000" dirty="0"/>
          </a:p>
          <a:p>
            <a:pPr marL="285750" indent="-285750">
              <a:spcBef>
                <a:spcPts val="200"/>
              </a:spcBef>
              <a:spcAft>
                <a:spcPts val="200"/>
              </a:spcAft>
              <a:buFont typeface="Arial" panose="020B0604020202020204" pitchFamily="34" charset="0"/>
              <a:buChar char="•"/>
            </a:pPr>
            <a:r>
              <a:rPr lang="en-GB" sz="2000" dirty="0"/>
              <a:t>Using Shelley’s ‘England in 1819’ as a guide, write your own ‘</a:t>
            </a:r>
            <a:r>
              <a:rPr lang="en-GB" sz="2000" b="1" dirty="0"/>
              <a:t>poetry to change the world</a:t>
            </a:r>
            <a:r>
              <a:rPr lang="en-GB" sz="2000" dirty="0"/>
              <a:t>’.</a:t>
            </a:r>
          </a:p>
          <a:p>
            <a:pPr marL="285750" indent="-285750">
              <a:spcBef>
                <a:spcPts val="200"/>
              </a:spcBef>
              <a:spcAft>
                <a:spcPts val="200"/>
              </a:spcAft>
              <a:buFont typeface="Arial" panose="020B0604020202020204" pitchFamily="34" charset="0"/>
              <a:buChar char="•"/>
            </a:pPr>
            <a:endParaRPr lang="en-GB" sz="1400" dirty="0"/>
          </a:p>
        </p:txBody>
      </p:sp>
    </p:spTree>
    <p:extLst>
      <p:ext uri="{BB962C8B-B14F-4D97-AF65-F5344CB8AC3E}">
        <p14:creationId xmlns:p14="http://schemas.microsoft.com/office/powerpoint/2010/main" val="41326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91D8C-AAE8-4A2F-8B80-321A42258A0D}"/>
              </a:ext>
            </a:extLst>
          </p:cNvPr>
          <p:cNvSpPr>
            <a:spLocks noGrp="1"/>
          </p:cNvSpPr>
          <p:nvPr>
            <p:ph type="title"/>
          </p:nvPr>
        </p:nvSpPr>
        <p:spPr/>
        <p:txBody>
          <a:bodyPr/>
          <a:lstStyle/>
          <a:p>
            <a:r>
              <a:rPr lang="en-GB"/>
              <a:t>Taking it further</a:t>
            </a:r>
            <a:endParaRPr lang="en-GB" dirty="0"/>
          </a:p>
        </p:txBody>
      </p:sp>
      <p:sp>
        <p:nvSpPr>
          <p:cNvPr id="3" name="Footer Placeholder 2">
            <a:extLst>
              <a:ext uri="{FF2B5EF4-FFF2-40B4-BE49-F238E27FC236}">
                <a16:creationId xmlns:a16="http://schemas.microsoft.com/office/drawing/2014/main" id="{907220BA-68C2-4B02-91F7-C88C9112780B}"/>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2421E383-6BFA-4D47-A92C-953890B7D779}"/>
              </a:ext>
            </a:extLst>
          </p:cNvPr>
          <p:cNvSpPr>
            <a:spLocks noGrp="1"/>
          </p:cNvSpPr>
          <p:nvPr>
            <p:ph type="sldNum" sz="quarter" idx="11"/>
          </p:nvPr>
        </p:nvSpPr>
        <p:spPr/>
        <p:txBody>
          <a:bodyPr/>
          <a:lstStyle/>
          <a:p>
            <a:fld id="{39C6B835-EB63-4AE7-9628-740A286606E4}" type="slidenum">
              <a:rPr lang="en-GB" smtClean="0"/>
              <a:pPr/>
              <a:t>16</a:t>
            </a:fld>
            <a:endParaRPr lang="en-GB"/>
          </a:p>
        </p:txBody>
      </p:sp>
      <p:sp>
        <p:nvSpPr>
          <p:cNvPr id="6" name="TextBox 5">
            <a:extLst>
              <a:ext uri="{FF2B5EF4-FFF2-40B4-BE49-F238E27FC236}">
                <a16:creationId xmlns:a16="http://schemas.microsoft.com/office/drawing/2014/main" id="{2415A916-ED8A-4DAC-9C42-46941EA72F3C}"/>
              </a:ext>
            </a:extLst>
          </p:cNvPr>
          <p:cNvSpPr txBox="1"/>
          <p:nvPr/>
        </p:nvSpPr>
        <p:spPr>
          <a:xfrm>
            <a:off x="641685" y="1413064"/>
            <a:ext cx="9029700" cy="4031873"/>
          </a:xfrm>
          <a:prstGeom prst="rect">
            <a:avLst/>
          </a:prstGeom>
          <a:noFill/>
        </p:spPr>
        <p:txBody>
          <a:bodyPr wrap="square" lIns="0" tIns="0" rIns="0" bIns="0" rtlCol="0">
            <a:spAutoFit/>
          </a:bodyPr>
          <a:lstStyle/>
          <a:p>
            <a:pPr>
              <a:spcBef>
                <a:spcPts val="200"/>
              </a:spcBef>
              <a:spcAft>
                <a:spcPts val="200"/>
              </a:spcAft>
            </a:pPr>
            <a:r>
              <a:rPr lang="en-GB" sz="2000" dirty="0">
                <a:solidFill>
                  <a:schemeClr val="bg1"/>
                </a:solidFill>
              </a:rPr>
              <a:t>You could take this lesson further by exploring other poems from the Worlds and Lives cluster that reflect the issues and ideas of their time. </a:t>
            </a:r>
          </a:p>
          <a:p>
            <a:pPr>
              <a:spcBef>
                <a:spcPts val="200"/>
              </a:spcBef>
              <a:spcAft>
                <a:spcPts val="200"/>
              </a:spcAft>
            </a:pPr>
            <a:endParaRPr lang="en-GB" sz="2000" dirty="0">
              <a:solidFill>
                <a:schemeClr val="bg1"/>
              </a:solidFill>
            </a:endParaRPr>
          </a:p>
          <a:p>
            <a:pPr>
              <a:spcBef>
                <a:spcPts val="200"/>
              </a:spcBef>
              <a:spcAft>
                <a:spcPts val="200"/>
              </a:spcAft>
            </a:pPr>
            <a:r>
              <a:rPr lang="en-GB" sz="2000" dirty="0">
                <a:solidFill>
                  <a:schemeClr val="bg1"/>
                </a:solidFill>
              </a:rPr>
              <a:t>Personal and political – protest poems</a:t>
            </a:r>
          </a:p>
          <a:p>
            <a:pPr marL="285750" indent="-285750">
              <a:spcBef>
                <a:spcPts val="200"/>
              </a:spcBef>
              <a:spcAft>
                <a:spcPts val="200"/>
              </a:spcAft>
              <a:buFont typeface="Arial" panose="020B0604020202020204" pitchFamily="34" charset="0"/>
              <a:buChar char="•"/>
            </a:pPr>
            <a:r>
              <a:rPr lang="en-GB" sz="2000" dirty="0">
                <a:solidFill>
                  <a:schemeClr val="bg1"/>
                </a:solidFill>
              </a:rPr>
              <a:t>‘Lines written in Early Spring’ can be read as a reaction to industrialisation / urbanisation, grieving the impact on nature</a:t>
            </a:r>
          </a:p>
          <a:p>
            <a:pPr marL="285750" indent="-285750">
              <a:spcBef>
                <a:spcPts val="200"/>
              </a:spcBef>
              <a:spcAft>
                <a:spcPts val="200"/>
              </a:spcAft>
              <a:buFont typeface="Arial" panose="020B0604020202020204" pitchFamily="34" charset="0"/>
              <a:buChar char="•"/>
            </a:pPr>
            <a:r>
              <a:rPr lang="en-GB" sz="2000" dirty="0">
                <a:solidFill>
                  <a:schemeClr val="bg1"/>
                </a:solidFill>
              </a:rPr>
              <a:t>‘A Century Later’ – can be read as campaigning for education rights for women</a:t>
            </a:r>
          </a:p>
          <a:p>
            <a:pPr marL="285750" indent="-285750">
              <a:spcBef>
                <a:spcPts val="200"/>
              </a:spcBef>
              <a:spcAft>
                <a:spcPts val="200"/>
              </a:spcAft>
              <a:buFont typeface="Arial" panose="020B0604020202020204" pitchFamily="34" charset="0"/>
              <a:buChar char="•"/>
            </a:pPr>
            <a:r>
              <a:rPr lang="en-GB" sz="2000" dirty="0">
                <a:solidFill>
                  <a:schemeClr val="bg1"/>
                </a:solidFill>
              </a:rPr>
              <a:t>‘Thirteen’ – portrays racial profiling by the police </a:t>
            </a:r>
          </a:p>
          <a:p>
            <a:pPr>
              <a:spcBef>
                <a:spcPts val="200"/>
              </a:spcBef>
              <a:spcAft>
                <a:spcPts val="200"/>
              </a:spcAft>
            </a:pPr>
            <a:endParaRPr lang="en-GB" sz="2000" dirty="0">
              <a:solidFill>
                <a:schemeClr val="bg1"/>
              </a:solidFill>
            </a:endParaRPr>
          </a:p>
          <a:p>
            <a:pPr>
              <a:spcBef>
                <a:spcPts val="200"/>
              </a:spcBef>
              <a:spcAft>
                <a:spcPts val="200"/>
              </a:spcAft>
            </a:pPr>
            <a:r>
              <a:rPr lang="en-GB" sz="2000" dirty="0">
                <a:solidFill>
                  <a:schemeClr val="bg1"/>
                </a:solidFill>
              </a:rPr>
              <a:t>Global and collective issues – climate change (‘eco poetry’) </a:t>
            </a:r>
          </a:p>
          <a:p>
            <a:pPr marL="285750" indent="-285750">
              <a:spcBef>
                <a:spcPts val="200"/>
              </a:spcBef>
              <a:spcAft>
                <a:spcPts val="200"/>
              </a:spcAft>
              <a:buFont typeface="Arial" panose="020B0604020202020204" pitchFamily="34" charset="0"/>
              <a:buChar char="•"/>
            </a:pPr>
            <a:r>
              <a:rPr lang="en-GB" sz="2000" dirty="0">
                <a:solidFill>
                  <a:schemeClr val="bg1"/>
                </a:solidFill>
              </a:rPr>
              <a:t>‘Except for the Lone Wave’</a:t>
            </a:r>
          </a:p>
          <a:p>
            <a:pPr marL="0" algn="l">
              <a:spcBef>
                <a:spcPts val="200"/>
              </a:spcBef>
              <a:spcAft>
                <a:spcPts val="200"/>
              </a:spcAft>
            </a:pPr>
            <a:endParaRPr lang="en-GB" sz="1400" dirty="0" err="1">
              <a:solidFill>
                <a:schemeClr val="bg1"/>
              </a:solidFill>
            </a:endParaRPr>
          </a:p>
        </p:txBody>
      </p:sp>
    </p:spTree>
    <p:extLst>
      <p:ext uri="{BB962C8B-B14F-4D97-AF65-F5344CB8AC3E}">
        <p14:creationId xmlns:p14="http://schemas.microsoft.com/office/powerpoint/2010/main" val="271923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AC3D-7CD1-45CE-A1CD-0176F4094113}"/>
              </a:ext>
            </a:extLst>
          </p:cNvPr>
          <p:cNvSpPr>
            <a:spLocks noGrp="1"/>
          </p:cNvSpPr>
          <p:nvPr>
            <p:ph type="title"/>
          </p:nvPr>
        </p:nvSpPr>
        <p:spPr/>
        <p:txBody>
          <a:bodyPr/>
          <a:lstStyle/>
          <a:p>
            <a:r>
              <a:rPr lang="en-GB"/>
              <a:t>Worlds and Lives poetry cluster</a:t>
            </a:r>
            <a:endParaRPr lang="en-GB" dirty="0"/>
          </a:p>
        </p:txBody>
      </p:sp>
      <p:sp>
        <p:nvSpPr>
          <p:cNvPr id="3" name="Footer Placeholder 2">
            <a:extLst>
              <a:ext uri="{FF2B5EF4-FFF2-40B4-BE49-F238E27FC236}">
                <a16:creationId xmlns:a16="http://schemas.microsoft.com/office/drawing/2014/main" id="{7A2B2A2F-1AEA-414F-8D23-1115278414F9}"/>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6DF8174F-260F-4216-B8BE-38B4C2B85992}"/>
              </a:ext>
            </a:extLst>
          </p:cNvPr>
          <p:cNvSpPr>
            <a:spLocks noGrp="1"/>
          </p:cNvSpPr>
          <p:nvPr>
            <p:ph type="sldNum" sz="quarter" idx="11"/>
          </p:nvPr>
        </p:nvSpPr>
        <p:spPr/>
        <p:txBody>
          <a:bodyPr/>
          <a:lstStyle/>
          <a:p>
            <a:fld id="{39C6B835-EB63-4AE7-9628-740A286606E4}" type="slidenum">
              <a:rPr lang="en-GB" smtClean="0"/>
              <a:pPr/>
              <a:t>17</a:t>
            </a:fld>
            <a:endParaRPr lang="en-GB"/>
          </a:p>
        </p:txBody>
      </p:sp>
      <p:sp>
        <p:nvSpPr>
          <p:cNvPr id="5" name="TextBox 4">
            <a:extLst>
              <a:ext uri="{FF2B5EF4-FFF2-40B4-BE49-F238E27FC236}">
                <a16:creationId xmlns:a16="http://schemas.microsoft.com/office/drawing/2014/main" id="{CDDBF252-DBFD-4E3F-A897-F6FE0CEBAC93}"/>
              </a:ext>
            </a:extLst>
          </p:cNvPr>
          <p:cNvSpPr txBox="1"/>
          <p:nvPr/>
        </p:nvSpPr>
        <p:spPr>
          <a:xfrm>
            <a:off x="3390012" y="1666568"/>
            <a:ext cx="7822689" cy="3518912"/>
          </a:xfrm>
          <a:prstGeom prst="rect">
            <a:avLst/>
          </a:prstGeom>
          <a:noFill/>
        </p:spPr>
        <p:txBody>
          <a:bodyPr wrap="square" lIns="0" tIns="0" rIns="0" bIns="0" rtlCol="0">
            <a:spAutoFit/>
          </a:bodyPr>
          <a:lstStyle/>
          <a:p>
            <a:pPr>
              <a:spcBef>
                <a:spcPts val="200"/>
              </a:spcBef>
              <a:spcAft>
                <a:spcPts val="200"/>
              </a:spcAft>
            </a:pPr>
            <a:r>
              <a:rPr lang="en-GB" dirty="0"/>
              <a:t>Our new cluster ‘Worlds and lives’ is an exciting, contemporary collection of poems – two thirds of which are published post-2000. Whilst very modern, the poems selected are rooted in the revolutionary spirit of the Romantics, which we hope will ignite young people’s passion for poetry.</a:t>
            </a:r>
          </a:p>
          <a:p>
            <a:pPr>
              <a:spcBef>
                <a:spcPts val="200"/>
              </a:spcBef>
              <a:spcAft>
                <a:spcPts val="200"/>
              </a:spcAft>
            </a:pPr>
            <a:endParaRPr lang="en-GB" dirty="0"/>
          </a:p>
          <a:p>
            <a:pPr>
              <a:spcBef>
                <a:spcPts val="200"/>
              </a:spcBef>
              <a:spcAft>
                <a:spcPts val="200"/>
              </a:spcAft>
            </a:pPr>
            <a:r>
              <a:rPr lang="en-GB" dirty="0"/>
              <a:t>The collection as a whole is both personal and political, providing opportunities to explore collective concerns about the world we live in as well as universal themes to which we can all relate as individuals, including our relationship with places and ideas about home, heritage, belonging and connection.</a:t>
            </a:r>
          </a:p>
          <a:p>
            <a:pPr>
              <a:spcBef>
                <a:spcPts val="200"/>
              </a:spcBef>
              <a:spcAft>
                <a:spcPts val="200"/>
              </a:spcAft>
            </a:pPr>
            <a:endParaRPr lang="en-GB" dirty="0"/>
          </a:p>
          <a:p>
            <a:pPr>
              <a:spcBef>
                <a:spcPts val="200"/>
              </a:spcBef>
              <a:spcAft>
                <a:spcPts val="200"/>
              </a:spcAft>
            </a:pPr>
            <a:r>
              <a:rPr lang="en-GB" dirty="0">
                <a:hlinkClick r:id="rId3">
                  <a:extLst>
                    <a:ext uri="{A12FA001-AC4F-418D-AE19-62706E023703}">
                      <ahyp:hlinkClr xmlns:ahyp="http://schemas.microsoft.com/office/drawing/2018/hyperlinkcolor" val="tx"/>
                    </a:ext>
                  </a:extLst>
                </a:hlinkClick>
              </a:rPr>
              <a:t>AQA | Spark something | Poetry | Worlds and lives</a:t>
            </a:r>
            <a:endParaRPr lang="en-GB" dirty="0"/>
          </a:p>
          <a:p>
            <a:pPr marL="0" algn="l">
              <a:spcBef>
                <a:spcPts val="200"/>
              </a:spcBef>
              <a:spcAft>
                <a:spcPts val="200"/>
              </a:spcAft>
            </a:pPr>
            <a:endParaRPr lang="en-GB" sz="1400" dirty="0" err="1"/>
          </a:p>
        </p:txBody>
      </p:sp>
      <p:pic>
        <p:nvPicPr>
          <p:cNvPr id="6" name="Picture 5">
            <a:extLst>
              <a:ext uri="{FF2B5EF4-FFF2-40B4-BE49-F238E27FC236}">
                <a16:creationId xmlns:a16="http://schemas.microsoft.com/office/drawing/2014/main" id="{A814330E-04A2-4B93-A804-83D68CFA5833}"/>
              </a:ext>
            </a:extLst>
          </p:cNvPr>
          <p:cNvPicPr>
            <a:picLocks noChangeAspect="1"/>
          </p:cNvPicPr>
          <p:nvPr/>
        </p:nvPicPr>
        <p:blipFill rotWithShape="1">
          <a:blip r:embed="rId4"/>
          <a:srcRect l="66228" t="17308" r="18701" b="5558"/>
          <a:stretch/>
        </p:blipFill>
        <p:spPr>
          <a:xfrm>
            <a:off x="682423" y="1666568"/>
            <a:ext cx="2188751" cy="3150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96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44356C-C6B3-4935-8697-3D1C74548972}"/>
              </a:ext>
            </a:extLst>
          </p:cNvPr>
          <p:cNvSpPr>
            <a:spLocks noGrp="1"/>
          </p:cNvSpPr>
          <p:nvPr>
            <p:ph type="title"/>
          </p:nvPr>
        </p:nvSpPr>
        <p:spPr/>
        <p:txBody>
          <a:bodyPr/>
          <a:lstStyle/>
          <a:p>
            <a:r>
              <a:rPr lang="en-GB"/>
              <a:t>Introductory notes for the teacher</a:t>
            </a:r>
            <a:endParaRPr lang="en-GB" dirty="0"/>
          </a:p>
        </p:txBody>
      </p:sp>
      <p:sp>
        <p:nvSpPr>
          <p:cNvPr id="6" name="Footer Placeholder 5">
            <a:extLst>
              <a:ext uri="{FF2B5EF4-FFF2-40B4-BE49-F238E27FC236}">
                <a16:creationId xmlns:a16="http://schemas.microsoft.com/office/drawing/2014/main" id="{D212AC7F-B9BE-4159-9213-F73DB151BA24}"/>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139E41DC-744E-4649-AE4F-33F05B28D131}"/>
              </a:ext>
            </a:extLst>
          </p:cNvPr>
          <p:cNvSpPr>
            <a:spLocks noGrp="1"/>
          </p:cNvSpPr>
          <p:nvPr>
            <p:ph type="sldNum" sz="quarter" idx="11"/>
          </p:nvPr>
        </p:nvSpPr>
        <p:spPr/>
        <p:txBody>
          <a:bodyPr/>
          <a:lstStyle/>
          <a:p>
            <a:fld id="{39C6B835-EB63-4AE7-9628-740A286606E4}" type="slidenum">
              <a:rPr lang="en-GB" smtClean="0"/>
              <a:pPr/>
              <a:t>2</a:t>
            </a:fld>
            <a:endParaRPr lang="en-GB"/>
          </a:p>
        </p:txBody>
      </p:sp>
      <p:sp>
        <p:nvSpPr>
          <p:cNvPr id="8" name="TextBox 7">
            <a:extLst>
              <a:ext uri="{FF2B5EF4-FFF2-40B4-BE49-F238E27FC236}">
                <a16:creationId xmlns:a16="http://schemas.microsoft.com/office/drawing/2014/main" id="{12B50681-BCD8-4BCD-AA4A-81DEE9F0A866}"/>
              </a:ext>
            </a:extLst>
          </p:cNvPr>
          <p:cNvSpPr txBox="1"/>
          <p:nvPr/>
        </p:nvSpPr>
        <p:spPr>
          <a:xfrm>
            <a:off x="550862" y="1343263"/>
            <a:ext cx="10782300" cy="4965462"/>
          </a:xfrm>
          <a:prstGeom prst="rect">
            <a:avLst/>
          </a:prstGeom>
          <a:noFill/>
        </p:spPr>
        <p:txBody>
          <a:bodyPr wrap="square" lIns="0" tIns="0" rIns="0" bIns="0" rtlCol="0">
            <a:spAutoFit/>
          </a:bodyPr>
          <a:lstStyle/>
          <a:p>
            <a:pPr>
              <a:spcBef>
                <a:spcPts val="200"/>
              </a:spcBef>
              <a:spcAft>
                <a:spcPts val="200"/>
              </a:spcAft>
            </a:pPr>
            <a:r>
              <a:rPr lang="en-GB" sz="1600" dirty="0">
                <a:solidFill>
                  <a:schemeClr val="bg1"/>
                </a:solidFill>
              </a:rPr>
              <a:t>This is a standalone lesson designed to give you and your students a taster of our newly-added poetry cluster ‘Worlds and Lives’.</a:t>
            </a:r>
          </a:p>
          <a:p>
            <a:pPr>
              <a:spcBef>
                <a:spcPts val="200"/>
              </a:spcBef>
              <a:spcAft>
                <a:spcPts val="200"/>
              </a:spcAft>
            </a:pPr>
            <a:endParaRPr lang="en-GB" sz="1600" dirty="0">
              <a:solidFill>
                <a:schemeClr val="bg1"/>
              </a:solidFill>
            </a:endParaRPr>
          </a:p>
          <a:p>
            <a:pPr>
              <a:spcBef>
                <a:spcPts val="200"/>
              </a:spcBef>
              <a:spcAft>
                <a:spcPts val="200"/>
              </a:spcAft>
            </a:pPr>
            <a:r>
              <a:rPr lang="en-GB" sz="1600" dirty="0">
                <a:solidFill>
                  <a:schemeClr val="bg1"/>
                </a:solidFill>
              </a:rPr>
              <a:t>This lesson focuses on one of the poems from the collection: ‘England in 1819’ by Percy Bysshe Shelley.</a:t>
            </a:r>
          </a:p>
          <a:p>
            <a:pPr>
              <a:spcBef>
                <a:spcPts val="200"/>
              </a:spcBef>
              <a:spcAft>
                <a:spcPts val="200"/>
              </a:spcAft>
            </a:pPr>
            <a:endParaRPr lang="en-GB" sz="1600" dirty="0">
              <a:solidFill>
                <a:schemeClr val="bg1"/>
              </a:solidFill>
            </a:endParaRPr>
          </a:p>
          <a:p>
            <a:pPr>
              <a:spcBef>
                <a:spcPts val="200"/>
              </a:spcBef>
              <a:spcAft>
                <a:spcPts val="200"/>
              </a:spcAft>
            </a:pPr>
            <a:r>
              <a:rPr lang="en-GB" sz="1600" dirty="0">
                <a:solidFill>
                  <a:schemeClr val="bg1"/>
                </a:solidFill>
              </a:rPr>
              <a:t>No prior reading/study of the poem is required to enjoy this resource.  </a:t>
            </a:r>
          </a:p>
          <a:p>
            <a:pPr>
              <a:spcBef>
                <a:spcPts val="200"/>
              </a:spcBef>
              <a:spcAft>
                <a:spcPts val="200"/>
              </a:spcAft>
            </a:pPr>
            <a:endParaRPr lang="en-GB" sz="1600" dirty="0">
              <a:solidFill>
                <a:schemeClr val="bg1"/>
              </a:solidFill>
            </a:endParaRPr>
          </a:p>
          <a:p>
            <a:pPr>
              <a:spcBef>
                <a:spcPts val="200"/>
              </a:spcBef>
              <a:spcAft>
                <a:spcPts val="200"/>
              </a:spcAft>
            </a:pPr>
            <a:r>
              <a:rPr lang="en-GB" sz="1600" dirty="0">
                <a:solidFill>
                  <a:schemeClr val="bg1"/>
                </a:solidFill>
              </a:rPr>
              <a:t>Interactive presentation slides with teacher notes and an accompanying Resource booklet are provided.</a:t>
            </a:r>
          </a:p>
          <a:p>
            <a:pPr>
              <a:spcBef>
                <a:spcPts val="200"/>
              </a:spcBef>
              <a:spcAft>
                <a:spcPts val="200"/>
              </a:spcAft>
            </a:pPr>
            <a:endParaRPr lang="en-GB" sz="1600" dirty="0">
              <a:solidFill>
                <a:schemeClr val="bg1"/>
              </a:solidFill>
            </a:endParaRPr>
          </a:p>
          <a:p>
            <a:pPr>
              <a:spcBef>
                <a:spcPts val="200"/>
              </a:spcBef>
              <a:spcAft>
                <a:spcPts val="200"/>
              </a:spcAft>
            </a:pPr>
            <a:r>
              <a:rPr lang="en-GB" sz="1600" dirty="0">
                <a:solidFill>
                  <a:schemeClr val="bg1"/>
                </a:solidFill>
              </a:rPr>
              <a:t>This lesson uses an image to introduce students to the context and ideas of the poem. We have chosen part of the Peterloo Massacre engraving (published by Robert </a:t>
            </a:r>
            <a:r>
              <a:rPr lang="en-GB" sz="1600" dirty="0" err="1">
                <a:solidFill>
                  <a:schemeClr val="bg1"/>
                </a:solidFill>
              </a:rPr>
              <a:t>Carlile</a:t>
            </a:r>
            <a:r>
              <a:rPr lang="en-GB" sz="1600" dirty="0">
                <a:solidFill>
                  <a:schemeClr val="bg1"/>
                </a:solidFill>
              </a:rPr>
              <a:t> in 1819) but this could be substituted where appropriate. This approach enables students to engage with the ideas first and helps to build their confidence in forming a response, before reading the poem more closely. Students will also be encouraged to consider the relevance of the poem to current issues we face. </a:t>
            </a:r>
          </a:p>
          <a:p>
            <a:pPr>
              <a:spcBef>
                <a:spcPts val="200"/>
              </a:spcBef>
              <a:spcAft>
                <a:spcPts val="200"/>
              </a:spcAft>
            </a:pPr>
            <a:endParaRPr lang="en-GB" sz="1600" dirty="0">
              <a:solidFill>
                <a:schemeClr val="bg1"/>
              </a:solidFill>
            </a:endParaRPr>
          </a:p>
          <a:p>
            <a:pPr>
              <a:spcBef>
                <a:spcPts val="200"/>
              </a:spcBef>
              <a:spcAft>
                <a:spcPts val="200"/>
              </a:spcAft>
            </a:pPr>
            <a:r>
              <a:rPr lang="en-GB" sz="1600" dirty="0">
                <a:solidFill>
                  <a:schemeClr val="bg1"/>
                </a:solidFill>
              </a:rPr>
              <a:t>It’s an editable resource – the lesson content can be adapted to cover 1-2 hour lesson as required. Approximate timings and suggestions on how differentiate each task is provided in the notes beneath each slide and ideas on how the lesson could be taken further are included at the end. </a:t>
            </a:r>
          </a:p>
          <a:p>
            <a:pPr marL="0" algn="l">
              <a:spcBef>
                <a:spcPts val="200"/>
              </a:spcBef>
              <a:spcAft>
                <a:spcPts val="200"/>
              </a:spcAft>
            </a:pPr>
            <a:endParaRPr lang="en-GB" sz="1400" dirty="0" err="1">
              <a:solidFill>
                <a:schemeClr val="bg1"/>
              </a:solidFill>
            </a:endParaRPr>
          </a:p>
        </p:txBody>
      </p:sp>
    </p:spTree>
    <p:extLst>
      <p:ext uri="{BB962C8B-B14F-4D97-AF65-F5344CB8AC3E}">
        <p14:creationId xmlns:p14="http://schemas.microsoft.com/office/powerpoint/2010/main" val="183735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44356C-C6B3-4935-8697-3D1C74548972}"/>
              </a:ext>
            </a:extLst>
          </p:cNvPr>
          <p:cNvSpPr>
            <a:spLocks noGrp="1"/>
          </p:cNvSpPr>
          <p:nvPr>
            <p:ph type="title"/>
          </p:nvPr>
        </p:nvSpPr>
        <p:spPr/>
        <p:txBody>
          <a:bodyPr/>
          <a:lstStyle/>
          <a:p>
            <a:r>
              <a:rPr lang="en-GB"/>
              <a:t>Poetry to change the world!</a:t>
            </a:r>
            <a:endParaRPr lang="en-GB" dirty="0"/>
          </a:p>
        </p:txBody>
      </p:sp>
      <p:sp>
        <p:nvSpPr>
          <p:cNvPr id="6" name="Footer Placeholder 5">
            <a:extLst>
              <a:ext uri="{FF2B5EF4-FFF2-40B4-BE49-F238E27FC236}">
                <a16:creationId xmlns:a16="http://schemas.microsoft.com/office/drawing/2014/main" id="{D212AC7F-B9BE-4159-9213-F73DB151BA24}"/>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139E41DC-744E-4649-AE4F-33F05B28D131}"/>
              </a:ext>
            </a:extLst>
          </p:cNvPr>
          <p:cNvSpPr>
            <a:spLocks noGrp="1"/>
          </p:cNvSpPr>
          <p:nvPr>
            <p:ph type="sldNum" sz="quarter" idx="11"/>
          </p:nvPr>
        </p:nvSpPr>
        <p:spPr/>
        <p:txBody>
          <a:bodyPr/>
          <a:lstStyle/>
          <a:p>
            <a:fld id="{39C6B835-EB63-4AE7-9628-740A286606E4}" type="slidenum">
              <a:rPr lang="en-GB" smtClean="0"/>
              <a:pPr/>
              <a:t>3</a:t>
            </a:fld>
            <a:endParaRPr lang="en-GB"/>
          </a:p>
        </p:txBody>
      </p:sp>
      <p:sp>
        <p:nvSpPr>
          <p:cNvPr id="8" name="TextBox 7">
            <a:extLst>
              <a:ext uri="{FF2B5EF4-FFF2-40B4-BE49-F238E27FC236}">
                <a16:creationId xmlns:a16="http://schemas.microsoft.com/office/drawing/2014/main" id="{12B50681-BCD8-4BCD-AA4A-81DEE9F0A866}"/>
              </a:ext>
            </a:extLst>
          </p:cNvPr>
          <p:cNvSpPr txBox="1"/>
          <p:nvPr/>
        </p:nvSpPr>
        <p:spPr>
          <a:xfrm>
            <a:off x="550862" y="1849081"/>
            <a:ext cx="10782300" cy="3159839"/>
          </a:xfrm>
          <a:prstGeom prst="rect">
            <a:avLst/>
          </a:prstGeom>
          <a:noFill/>
        </p:spPr>
        <p:txBody>
          <a:bodyPr wrap="square" lIns="0" tIns="0" rIns="0" bIns="0" rtlCol="0">
            <a:spAutoFit/>
          </a:bodyPr>
          <a:lstStyle/>
          <a:p>
            <a:pPr>
              <a:spcBef>
                <a:spcPts val="200"/>
              </a:spcBef>
              <a:spcAft>
                <a:spcPts val="200"/>
              </a:spcAft>
            </a:pPr>
            <a:r>
              <a:rPr lang="en-GB" sz="2400" dirty="0">
                <a:solidFill>
                  <a:schemeClr val="bg1"/>
                </a:solidFill>
              </a:rPr>
              <a:t>Big questions for exploration:</a:t>
            </a:r>
          </a:p>
          <a:p>
            <a:pPr marL="0" algn="l">
              <a:spcBef>
                <a:spcPts val="200"/>
              </a:spcBef>
              <a:spcAft>
                <a:spcPts val="200"/>
              </a:spcAft>
            </a:pPr>
            <a:endParaRPr lang="en-GB" sz="2400" dirty="0">
              <a:solidFill>
                <a:schemeClr val="bg1"/>
              </a:solidFill>
            </a:endParaRPr>
          </a:p>
          <a:p>
            <a:pPr marL="285750" indent="-285750">
              <a:spcBef>
                <a:spcPts val="200"/>
              </a:spcBef>
              <a:spcAft>
                <a:spcPts val="200"/>
              </a:spcAft>
              <a:buFont typeface="Arial" panose="020B0604020202020204" pitchFamily="34" charset="0"/>
              <a:buChar char="•"/>
            </a:pPr>
            <a:r>
              <a:rPr lang="en-GB" sz="2400" dirty="0">
                <a:solidFill>
                  <a:schemeClr val="bg1"/>
                </a:solidFill>
              </a:rPr>
              <a:t>How can poetry and art be used to help affect change in society?</a:t>
            </a:r>
          </a:p>
          <a:p>
            <a:pPr>
              <a:spcBef>
                <a:spcPts val="200"/>
              </a:spcBef>
              <a:spcAft>
                <a:spcPts val="200"/>
              </a:spcAft>
            </a:pPr>
            <a:endParaRPr lang="en-GB" sz="2400" dirty="0">
              <a:solidFill>
                <a:schemeClr val="bg1"/>
              </a:solidFill>
            </a:endParaRPr>
          </a:p>
          <a:p>
            <a:pPr marL="285750" indent="-285750">
              <a:spcBef>
                <a:spcPts val="200"/>
              </a:spcBef>
              <a:spcAft>
                <a:spcPts val="200"/>
              </a:spcAft>
              <a:buFont typeface="Arial" panose="020B0604020202020204" pitchFamily="34" charset="0"/>
              <a:buChar char="•"/>
            </a:pPr>
            <a:r>
              <a:rPr lang="en-GB" sz="2400" dirty="0">
                <a:solidFill>
                  <a:schemeClr val="bg1"/>
                </a:solidFill>
              </a:rPr>
              <a:t>What are Shelley’s ideas in his poem ‘England in 1819’?</a:t>
            </a:r>
          </a:p>
          <a:p>
            <a:pPr>
              <a:spcBef>
                <a:spcPts val="200"/>
              </a:spcBef>
              <a:spcAft>
                <a:spcPts val="200"/>
              </a:spcAft>
            </a:pPr>
            <a:endParaRPr lang="en-GB" sz="2400" dirty="0">
              <a:solidFill>
                <a:schemeClr val="bg1"/>
              </a:solidFill>
            </a:endParaRPr>
          </a:p>
          <a:p>
            <a:pPr marL="285750" indent="-285750">
              <a:spcBef>
                <a:spcPts val="200"/>
              </a:spcBef>
              <a:spcAft>
                <a:spcPts val="200"/>
              </a:spcAft>
              <a:buFont typeface="Arial" panose="020B0604020202020204" pitchFamily="34" charset="0"/>
              <a:buChar char="•"/>
            </a:pPr>
            <a:r>
              <a:rPr lang="en-GB" sz="2400" dirty="0">
                <a:solidFill>
                  <a:schemeClr val="bg1"/>
                </a:solidFill>
              </a:rPr>
              <a:t>How do issues from 1819 link to our lives now?</a:t>
            </a:r>
          </a:p>
          <a:p>
            <a:pPr marL="0" algn="l">
              <a:spcBef>
                <a:spcPts val="200"/>
              </a:spcBef>
              <a:spcAft>
                <a:spcPts val="200"/>
              </a:spcAft>
            </a:pPr>
            <a:endParaRPr lang="en-GB" sz="1400" dirty="0" err="1">
              <a:solidFill>
                <a:schemeClr val="bg1"/>
              </a:solidFill>
            </a:endParaRPr>
          </a:p>
        </p:txBody>
      </p:sp>
    </p:spTree>
    <p:extLst>
      <p:ext uri="{BB962C8B-B14F-4D97-AF65-F5344CB8AC3E}">
        <p14:creationId xmlns:p14="http://schemas.microsoft.com/office/powerpoint/2010/main" val="294977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44356C-C6B3-4935-8697-3D1C74548972}"/>
              </a:ext>
            </a:extLst>
          </p:cNvPr>
          <p:cNvSpPr>
            <a:spLocks noGrp="1"/>
          </p:cNvSpPr>
          <p:nvPr>
            <p:ph type="title"/>
          </p:nvPr>
        </p:nvSpPr>
        <p:spPr/>
        <p:txBody>
          <a:bodyPr/>
          <a:lstStyle/>
          <a:p>
            <a:r>
              <a:rPr lang="en-GB"/>
              <a:t>Do it Now: Vocabulary Check</a:t>
            </a:r>
            <a:endParaRPr lang="en-GB" dirty="0"/>
          </a:p>
        </p:txBody>
      </p:sp>
      <p:sp>
        <p:nvSpPr>
          <p:cNvPr id="6" name="Footer Placeholder 5">
            <a:extLst>
              <a:ext uri="{FF2B5EF4-FFF2-40B4-BE49-F238E27FC236}">
                <a16:creationId xmlns:a16="http://schemas.microsoft.com/office/drawing/2014/main" id="{D212AC7F-B9BE-4159-9213-F73DB151BA24}"/>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139E41DC-744E-4649-AE4F-33F05B28D131}"/>
              </a:ext>
            </a:extLst>
          </p:cNvPr>
          <p:cNvSpPr>
            <a:spLocks noGrp="1"/>
          </p:cNvSpPr>
          <p:nvPr>
            <p:ph type="sldNum" sz="quarter" idx="11"/>
          </p:nvPr>
        </p:nvSpPr>
        <p:spPr/>
        <p:txBody>
          <a:bodyPr/>
          <a:lstStyle/>
          <a:p>
            <a:fld id="{39C6B835-EB63-4AE7-9628-740A286606E4}" type="slidenum">
              <a:rPr lang="en-GB" smtClean="0"/>
              <a:pPr/>
              <a:t>4</a:t>
            </a:fld>
            <a:endParaRPr lang="en-GB"/>
          </a:p>
        </p:txBody>
      </p:sp>
      <p:sp>
        <p:nvSpPr>
          <p:cNvPr id="8" name="TextBox 7">
            <a:extLst>
              <a:ext uri="{FF2B5EF4-FFF2-40B4-BE49-F238E27FC236}">
                <a16:creationId xmlns:a16="http://schemas.microsoft.com/office/drawing/2014/main" id="{12B50681-BCD8-4BCD-AA4A-81DEE9F0A866}"/>
              </a:ext>
            </a:extLst>
          </p:cNvPr>
          <p:cNvSpPr txBox="1"/>
          <p:nvPr/>
        </p:nvSpPr>
        <p:spPr>
          <a:xfrm>
            <a:off x="550863" y="1982450"/>
            <a:ext cx="10782300" cy="2051844"/>
          </a:xfrm>
          <a:prstGeom prst="rect">
            <a:avLst/>
          </a:prstGeom>
          <a:noFill/>
        </p:spPr>
        <p:txBody>
          <a:bodyPr wrap="square" lIns="0" tIns="0" rIns="0" bIns="0" rtlCol="0">
            <a:spAutoFit/>
          </a:bodyPr>
          <a:lstStyle/>
          <a:p>
            <a:pPr>
              <a:spcBef>
                <a:spcPts val="200"/>
              </a:spcBef>
              <a:spcAft>
                <a:spcPts val="200"/>
              </a:spcAft>
            </a:pPr>
            <a:r>
              <a:rPr lang="en-GB" sz="2400" dirty="0">
                <a:solidFill>
                  <a:schemeClr val="tx2"/>
                </a:solidFill>
              </a:rPr>
              <a:t>1. What does the word ‘</a:t>
            </a:r>
            <a:r>
              <a:rPr lang="en-GB" sz="2400" b="1" dirty="0">
                <a:solidFill>
                  <a:schemeClr val="tx2"/>
                </a:solidFill>
              </a:rPr>
              <a:t>liberty</a:t>
            </a:r>
            <a:r>
              <a:rPr lang="en-GB" sz="2400" dirty="0">
                <a:solidFill>
                  <a:schemeClr val="tx2"/>
                </a:solidFill>
              </a:rPr>
              <a:t>’ mean? </a:t>
            </a:r>
          </a:p>
          <a:p>
            <a:pPr>
              <a:spcBef>
                <a:spcPts val="200"/>
              </a:spcBef>
              <a:spcAft>
                <a:spcPts val="200"/>
              </a:spcAft>
            </a:pPr>
            <a:endParaRPr lang="en-GB" sz="2400" dirty="0">
              <a:solidFill>
                <a:schemeClr val="tx2"/>
              </a:solidFill>
            </a:endParaRPr>
          </a:p>
          <a:p>
            <a:pPr>
              <a:spcBef>
                <a:spcPts val="200"/>
              </a:spcBef>
              <a:spcAft>
                <a:spcPts val="200"/>
              </a:spcAft>
            </a:pPr>
            <a:r>
              <a:rPr lang="en-GB" sz="2400" dirty="0">
                <a:solidFill>
                  <a:schemeClr val="tx2"/>
                </a:solidFill>
              </a:rPr>
              <a:t>2. Can you think of any words that have the suffix ‘–</a:t>
            </a:r>
            <a:r>
              <a:rPr lang="en-GB" sz="2400" dirty="0" err="1">
                <a:solidFill>
                  <a:schemeClr val="tx2"/>
                </a:solidFill>
              </a:rPr>
              <a:t>cide</a:t>
            </a:r>
            <a:r>
              <a:rPr lang="en-GB" sz="2400" dirty="0">
                <a:solidFill>
                  <a:schemeClr val="tx2"/>
                </a:solidFill>
              </a:rPr>
              <a:t>’? What do they mean?</a:t>
            </a:r>
          </a:p>
          <a:p>
            <a:pPr>
              <a:spcBef>
                <a:spcPts val="200"/>
              </a:spcBef>
              <a:spcAft>
                <a:spcPts val="200"/>
              </a:spcAft>
            </a:pPr>
            <a:endParaRPr lang="en-GB" sz="2400" dirty="0">
              <a:solidFill>
                <a:schemeClr val="tx2"/>
              </a:solidFill>
            </a:endParaRPr>
          </a:p>
          <a:p>
            <a:pPr>
              <a:spcBef>
                <a:spcPts val="200"/>
              </a:spcBef>
              <a:spcAft>
                <a:spcPts val="200"/>
              </a:spcAft>
            </a:pPr>
            <a:r>
              <a:rPr lang="en-GB" sz="2400" dirty="0">
                <a:solidFill>
                  <a:schemeClr val="tx2"/>
                </a:solidFill>
              </a:rPr>
              <a:t>3. What might the word ‘</a:t>
            </a:r>
            <a:r>
              <a:rPr lang="en-GB" sz="2400" b="1" dirty="0">
                <a:solidFill>
                  <a:schemeClr val="tx2"/>
                </a:solidFill>
              </a:rPr>
              <a:t>liberticide</a:t>
            </a:r>
            <a:r>
              <a:rPr lang="en-GB" sz="2400" dirty="0">
                <a:solidFill>
                  <a:schemeClr val="tx2"/>
                </a:solidFill>
              </a:rPr>
              <a:t>’ mean?</a:t>
            </a:r>
          </a:p>
        </p:txBody>
      </p:sp>
    </p:spTree>
    <p:extLst>
      <p:ext uri="{BB962C8B-B14F-4D97-AF65-F5344CB8AC3E}">
        <p14:creationId xmlns:p14="http://schemas.microsoft.com/office/powerpoint/2010/main" val="264933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B03C9D-1A91-4128-9E82-AE85C200041F}"/>
              </a:ext>
            </a:extLst>
          </p:cNvPr>
          <p:cNvSpPr>
            <a:spLocks noGrp="1"/>
          </p:cNvSpPr>
          <p:nvPr>
            <p:ph type="title"/>
          </p:nvPr>
        </p:nvSpPr>
        <p:spPr/>
        <p:txBody>
          <a:bodyPr/>
          <a:lstStyle/>
          <a:p>
            <a:r>
              <a:rPr lang="en-GB"/>
              <a:t>Activity 1: Reading an image</a:t>
            </a:r>
            <a:endParaRPr lang="en-GB" dirty="0"/>
          </a:p>
        </p:txBody>
      </p:sp>
      <p:sp>
        <p:nvSpPr>
          <p:cNvPr id="3" name="Footer Placeholder 2">
            <a:extLst>
              <a:ext uri="{FF2B5EF4-FFF2-40B4-BE49-F238E27FC236}">
                <a16:creationId xmlns:a16="http://schemas.microsoft.com/office/drawing/2014/main" id="{D245A77E-487A-4D8E-AB42-9866391CF831}"/>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1AE0C13C-1129-449E-AD2C-3FED1B0A8F2D}"/>
              </a:ext>
            </a:extLst>
          </p:cNvPr>
          <p:cNvSpPr>
            <a:spLocks noGrp="1"/>
          </p:cNvSpPr>
          <p:nvPr>
            <p:ph type="sldNum" sz="quarter" idx="11"/>
          </p:nvPr>
        </p:nvSpPr>
        <p:spPr/>
        <p:txBody>
          <a:bodyPr/>
          <a:lstStyle/>
          <a:p>
            <a:fld id="{39C6B835-EB63-4AE7-9628-740A286606E4}" type="slidenum">
              <a:rPr lang="en-GB" smtClean="0"/>
              <a:pPr/>
              <a:t>5</a:t>
            </a:fld>
            <a:endParaRPr lang="en-GB"/>
          </a:p>
        </p:txBody>
      </p:sp>
      <p:pic>
        <p:nvPicPr>
          <p:cNvPr id="6" name="Picture 2">
            <a:extLst>
              <a:ext uri="{FF2B5EF4-FFF2-40B4-BE49-F238E27FC236}">
                <a16:creationId xmlns:a16="http://schemas.microsoft.com/office/drawing/2014/main" id="{1721BF4F-2D74-48B0-8E8A-BA51294A36E9}"/>
              </a:ext>
            </a:extLst>
          </p:cNvPr>
          <p:cNvPicPr>
            <a:picLocks noChangeAspect="1" noChangeArrowheads="1"/>
          </p:cNvPicPr>
          <p:nvPr/>
        </p:nvPicPr>
        <p:blipFill>
          <a:blip r:embed="rId3"/>
          <a:stretch>
            <a:fillRect/>
          </a:stretch>
        </p:blipFill>
        <p:spPr bwMode="auto">
          <a:xfrm>
            <a:off x="550862" y="1430003"/>
            <a:ext cx="5996990" cy="39979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688D457-53AE-4AE7-BC36-69EDDC8F6ACD}"/>
              </a:ext>
            </a:extLst>
          </p:cNvPr>
          <p:cNvSpPr/>
          <p:nvPr/>
        </p:nvSpPr>
        <p:spPr>
          <a:xfrm>
            <a:off x="550861" y="5429733"/>
            <a:ext cx="3414717" cy="369332"/>
          </a:xfrm>
          <a:prstGeom prst="rect">
            <a:avLst/>
          </a:prstGeom>
        </p:spPr>
        <p:txBody>
          <a:bodyPr wrap="none">
            <a:spAutoFit/>
          </a:bodyPr>
          <a:lstStyle/>
          <a:p>
            <a:r>
              <a:rPr lang="en-GB" dirty="0"/>
              <a:t>© GL Archive / </a:t>
            </a:r>
            <a:r>
              <a:rPr lang="en-GB" dirty="0" err="1"/>
              <a:t>Alamy</a:t>
            </a:r>
            <a:r>
              <a:rPr lang="en-GB" dirty="0"/>
              <a:t> Stock Photo</a:t>
            </a:r>
          </a:p>
        </p:txBody>
      </p:sp>
    </p:spTree>
    <p:extLst>
      <p:ext uri="{BB962C8B-B14F-4D97-AF65-F5344CB8AC3E}">
        <p14:creationId xmlns:p14="http://schemas.microsoft.com/office/powerpoint/2010/main" val="414895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0DFE-1D15-4802-80BF-346D8205C4D3}"/>
              </a:ext>
            </a:extLst>
          </p:cNvPr>
          <p:cNvSpPr>
            <a:spLocks noGrp="1"/>
          </p:cNvSpPr>
          <p:nvPr>
            <p:ph type="title"/>
          </p:nvPr>
        </p:nvSpPr>
        <p:spPr/>
        <p:txBody>
          <a:bodyPr/>
          <a:lstStyle/>
          <a:p>
            <a:r>
              <a:rPr lang="en-GB"/>
              <a:t>The Peterloo Massacre</a:t>
            </a:r>
            <a:endParaRPr lang="en-GB" dirty="0"/>
          </a:p>
        </p:txBody>
      </p:sp>
      <p:sp>
        <p:nvSpPr>
          <p:cNvPr id="3" name="Footer Placeholder 2">
            <a:extLst>
              <a:ext uri="{FF2B5EF4-FFF2-40B4-BE49-F238E27FC236}">
                <a16:creationId xmlns:a16="http://schemas.microsoft.com/office/drawing/2014/main" id="{AFD22B5C-6D69-401B-B1C9-0FB67EEA6C52}"/>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42CAC668-983A-4C60-8438-7959843947C8}"/>
              </a:ext>
            </a:extLst>
          </p:cNvPr>
          <p:cNvSpPr>
            <a:spLocks noGrp="1"/>
          </p:cNvSpPr>
          <p:nvPr>
            <p:ph type="sldNum" sz="quarter" idx="11"/>
          </p:nvPr>
        </p:nvSpPr>
        <p:spPr/>
        <p:txBody>
          <a:bodyPr/>
          <a:lstStyle/>
          <a:p>
            <a:fld id="{39C6B835-EB63-4AE7-9628-740A286606E4}" type="slidenum">
              <a:rPr lang="en-GB" smtClean="0"/>
              <a:pPr/>
              <a:t>6</a:t>
            </a:fld>
            <a:endParaRPr lang="en-GB"/>
          </a:p>
        </p:txBody>
      </p:sp>
      <p:sp>
        <p:nvSpPr>
          <p:cNvPr id="5" name="TextBox 4">
            <a:extLst>
              <a:ext uri="{FF2B5EF4-FFF2-40B4-BE49-F238E27FC236}">
                <a16:creationId xmlns:a16="http://schemas.microsoft.com/office/drawing/2014/main" id="{64691FE6-E894-45BF-B610-F1C494EEE226}"/>
              </a:ext>
            </a:extLst>
          </p:cNvPr>
          <p:cNvSpPr txBox="1"/>
          <p:nvPr/>
        </p:nvSpPr>
        <p:spPr>
          <a:xfrm>
            <a:off x="550862" y="1289519"/>
            <a:ext cx="10790237" cy="4616648"/>
          </a:xfrm>
          <a:prstGeom prst="rect">
            <a:avLst/>
          </a:prstGeom>
          <a:noFill/>
        </p:spPr>
        <p:txBody>
          <a:bodyPr wrap="square" lIns="0" tIns="0" rIns="0" bIns="0" rtlCol="0">
            <a:spAutoFit/>
          </a:bodyPr>
          <a:lstStyle/>
          <a:p>
            <a:pPr marL="285750" indent="-285750">
              <a:spcBef>
                <a:spcPts val="200"/>
              </a:spcBef>
              <a:spcAft>
                <a:spcPts val="200"/>
              </a:spcAft>
              <a:buFont typeface="Arial" panose="020B0604020202020204" pitchFamily="34" charset="0"/>
              <a:buChar char="•"/>
            </a:pPr>
            <a:r>
              <a:rPr lang="en-GB" sz="2000" dirty="0"/>
              <a:t>What became known as ‘The Peterloo Massacre’ took place in St Peter’s Field, Manchester, on Monday 16th August 1819.</a:t>
            </a:r>
          </a:p>
          <a:p>
            <a:pPr marL="285750" indent="-285750">
              <a:spcBef>
                <a:spcPts val="200"/>
              </a:spcBef>
              <a:spcAft>
                <a:spcPts val="200"/>
              </a:spcAft>
              <a:buFont typeface="Arial" panose="020B0604020202020204" pitchFamily="34" charset="0"/>
              <a:buChar char="•"/>
            </a:pPr>
            <a:r>
              <a:rPr lang="en-GB" sz="2000" dirty="0"/>
              <a:t>After the end of the Napoleonic Wars in 1815, there was a </a:t>
            </a:r>
            <a:r>
              <a:rPr lang="en-GB" sz="2000" b="1" dirty="0"/>
              <a:t>severe economic slump. Unemployment was high</a:t>
            </a:r>
            <a:r>
              <a:rPr lang="en-GB" sz="2000" dirty="0"/>
              <a:t>, and the Corn Laws meant the </a:t>
            </a:r>
            <a:r>
              <a:rPr lang="en-GB" sz="2000" b="1" dirty="0"/>
              <a:t>price of bread was excessive</a:t>
            </a:r>
            <a:r>
              <a:rPr lang="en-GB" sz="2000" dirty="0"/>
              <a:t>.</a:t>
            </a:r>
          </a:p>
          <a:p>
            <a:pPr marL="285750" indent="-285750">
              <a:spcBef>
                <a:spcPts val="200"/>
              </a:spcBef>
              <a:spcAft>
                <a:spcPts val="200"/>
              </a:spcAft>
              <a:buFont typeface="Arial" panose="020B0604020202020204" pitchFamily="34" charset="0"/>
              <a:buChar char="•"/>
            </a:pPr>
            <a:r>
              <a:rPr lang="en-GB" sz="2000" dirty="0"/>
              <a:t>Only around 11% of adult males had the vote – very few of them in the industrial areas in the North of England.</a:t>
            </a:r>
          </a:p>
          <a:p>
            <a:pPr marL="285750" indent="-285750">
              <a:spcBef>
                <a:spcPts val="200"/>
              </a:spcBef>
              <a:spcAft>
                <a:spcPts val="200"/>
              </a:spcAft>
              <a:buFont typeface="Arial" panose="020B0604020202020204" pitchFamily="34" charset="0"/>
              <a:buChar char="•"/>
            </a:pPr>
            <a:r>
              <a:rPr lang="en-GB" sz="2000" dirty="0"/>
              <a:t>Around 100,000 people gathered as part of a </a:t>
            </a:r>
            <a:r>
              <a:rPr lang="en-GB" sz="2000" b="1" dirty="0"/>
              <a:t>peaceful protest</a:t>
            </a:r>
            <a:r>
              <a:rPr lang="en-GB" sz="2000" dirty="0"/>
              <a:t>, in Manchester, to </a:t>
            </a:r>
            <a:r>
              <a:rPr lang="en-GB" sz="2000" b="1" dirty="0"/>
              <a:t>demand parliamentary reform</a:t>
            </a:r>
            <a:r>
              <a:rPr lang="en-GB" sz="2000" dirty="0"/>
              <a:t>. They were addressed by a well-known orator – Henry Hunt.</a:t>
            </a:r>
          </a:p>
          <a:p>
            <a:pPr marL="285750" indent="-285750">
              <a:spcBef>
                <a:spcPts val="200"/>
              </a:spcBef>
              <a:spcAft>
                <a:spcPts val="200"/>
              </a:spcAft>
              <a:buFont typeface="Arial" panose="020B0604020202020204" pitchFamily="34" charset="0"/>
              <a:buChar char="•"/>
            </a:pPr>
            <a:r>
              <a:rPr lang="en-GB" sz="2000" dirty="0"/>
              <a:t>The army charged into the crowd, with sabres drawn, injuring and killing hundreds of people, (including women and children) before arresting Hunt.</a:t>
            </a:r>
          </a:p>
          <a:p>
            <a:pPr marL="285750" indent="-285750">
              <a:spcBef>
                <a:spcPts val="200"/>
              </a:spcBef>
              <a:spcAft>
                <a:spcPts val="200"/>
              </a:spcAft>
              <a:buFont typeface="Arial" panose="020B0604020202020204" pitchFamily="34" charset="0"/>
              <a:buChar char="•"/>
            </a:pPr>
            <a:r>
              <a:rPr lang="en-GB" sz="2000" dirty="0"/>
              <a:t>The name the ‘</a:t>
            </a:r>
            <a:r>
              <a:rPr lang="en-GB" sz="2000" b="1" dirty="0"/>
              <a:t>Peterloo Massacre</a:t>
            </a:r>
            <a:r>
              <a:rPr lang="en-GB" sz="2000" dirty="0"/>
              <a:t>’ was first used by the Manchester Observer in an ironic reference to the bloody Battle of Waterloo which took place in 1815.</a:t>
            </a:r>
          </a:p>
          <a:p>
            <a:pPr marL="285750" indent="-285750">
              <a:spcBef>
                <a:spcPts val="200"/>
              </a:spcBef>
              <a:spcAft>
                <a:spcPts val="200"/>
              </a:spcAft>
              <a:buFont typeface="Arial" panose="020B0604020202020204" pitchFamily="34" charset="0"/>
              <a:buChar char="•"/>
            </a:pPr>
            <a:r>
              <a:rPr lang="en-GB" sz="2000" dirty="0"/>
              <a:t>Historian Robert Poole has called the Peterloo Massacre "</a:t>
            </a:r>
            <a:r>
              <a:rPr lang="en-GB" sz="2000" b="1" dirty="0"/>
              <a:t>the bloodiest political event of the 19th century in English soil</a:t>
            </a:r>
            <a:r>
              <a:rPr lang="en-GB" sz="2000" dirty="0"/>
              <a:t>"</a:t>
            </a:r>
          </a:p>
        </p:txBody>
      </p:sp>
    </p:spTree>
    <p:extLst>
      <p:ext uri="{BB962C8B-B14F-4D97-AF65-F5344CB8AC3E}">
        <p14:creationId xmlns:p14="http://schemas.microsoft.com/office/powerpoint/2010/main" val="172913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0DFE-1D15-4802-80BF-346D8205C4D3}"/>
              </a:ext>
            </a:extLst>
          </p:cNvPr>
          <p:cNvSpPr>
            <a:spLocks noGrp="1"/>
          </p:cNvSpPr>
          <p:nvPr>
            <p:ph type="title"/>
          </p:nvPr>
        </p:nvSpPr>
        <p:spPr/>
        <p:txBody>
          <a:bodyPr/>
          <a:lstStyle/>
          <a:p>
            <a:r>
              <a:rPr lang="en-GB"/>
              <a:t>Poetry to change the world?</a:t>
            </a:r>
            <a:endParaRPr lang="en-GB" dirty="0"/>
          </a:p>
        </p:txBody>
      </p:sp>
      <p:sp>
        <p:nvSpPr>
          <p:cNvPr id="3" name="Footer Placeholder 2">
            <a:extLst>
              <a:ext uri="{FF2B5EF4-FFF2-40B4-BE49-F238E27FC236}">
                <a16:creationId xmlns:a16="http://schemas.microsoft.com/office/drawing/2014/main" id="{AFD22B5C-6D69-401B-B1C9-0FB67EEA6C52}"/>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42CAC668-983A-4C60-8438-7959843947C8}"/>
              </a:ext>
            </a:extLst>
          </p:cNvPr>
          <p:cNvSpPr>
            <a:spLocks noGrp="1"/>
          </p:cNvSpPr>
          <p:nvPr>
            <p:ph type="sldNum" sz="quarter" idx="11"/>
          </p:nvPr>
        </p:nvSpPr>
        <p:spPr/>
        <p:txBody>
          <a:bodyPr/>
          <a:lstStyle/>
          <a:p>
            <a:fld id="{39C6B835-EB63-4AE7-9628-740A286606E4}" type="slidenum">
              <a:rPr lang="en-GB" smtClean="0"/>
              <a:pPr/>
              <a:t>7</a:t>
            </a:fld>
            <a:endParaRPr lang="en-GB"/>
          </a:p>
        </p:txBody>
      </p:sp>
      <p:sp>
        <p:nvSpPr>
          <p:cNvPr id="5" name="TextBox 4">
            <a:extLst>
              <a:ext uri="{FF2B5EF4-FFF2-40B4-BE49-F238E27FC236}">
                <a16:creationId xmlns:a16="http://schemas.microsoft.com/office/drawing/2014/main" id="{64691FE6-E894-45BF-B610-F1C494EEE226}"/>
              </a:ext>
            </a:extLst>
          </p:cNvPr>
          <p:cNvSpPr txBox="1"/>
          <p:nvPr/>
        </p:nvSpPr>
        <p:spPr>
          <a:xfrm>
            <a:off x="665334" y="1736229"/>
            <a:ext cx="10463877" cy="3077766"/>
          </a:xfrm>
          <a:prstGeom prst="rect">
            <a:avLst/>
          </a:prstGeom>
          <a:noFill/>
        </p:spPr>
        <p:txBody>
          <a:bodyPr wrap="square" lIns="0" tIns="0" rIns="0" bIns="0" rtlCol="0">
            <a:spAutoFit/>
          </a:bodyPr>
          <a:lstStyle/>
          <a:p>
            <a:pPr>
              <a:spcBef>
                <a:spcPts val="200"/>
              </a:spcBef>
              <a:spcAft>
                <a:spcPts val="200"/>
              </a:spcAft>
            </a:pPr>
            <a:r>
              <a:rPr lang="en-GB" sz="2000" b="1" dirty="0"/>
              <a:t>Big Question: How can poetry and art be used to help affect change in society?</a:t>
            </a:r>
          </a:p>
          <a:p>
            <a:pPr>
              <a:spcBef>
                <a:spcPts val="200"/>
              </a:spcBef>
              <a:spcAft>
                <a:spcPts val="200"/>
              </a:spcAft>
            </a:pPr>
            <a:endParaRPr lang="en-GB" sz="2000" dirty="0"/>
          </a:p>
          <a:p>
            <a:pPr marL="285750" indent="-285750">
              <a:spcBef>
                <a:spcPts val="200"/>
              </a:spcBef>
              <a:spcAft>
                <a:spcPts val="200"/>
              </a:spcAft>
              <a:buFont typeface="Arial" panose="020B0604020202020204" pitchFamily="34" charset="0"/>
              <a:buChar char="•"/>
            </a:pPr>
            <a:r>
              <a:rPr lang="en-GB" sz="2000" dirty="0"/>
              <a:t>Considering the big question in light of the image and information you have seen, </a:t>
            </a:r>
            <a:r>
              <a:rPr lang="en-GB" sz="2000" b="1" dirty="0"/>
              <a:t>can you think of any art, poetry or songs that have been created in response to a major world event?</a:t>
            </a:r>
          </a:p>
          <a:p>
            <a:pPr>
              <a:spcBef>
                <a:spcPts val="200"/>
              </a:spcBef>
              <a:spcAft>
                <a:spcPts val="200"/>
              </a:spcAft>
            </a:pPr>
            <a:endParaRPr lang="en-GB" sz="2000" dirty="0"/>
          </a:p>
          <a:p>
            <a:pPr marL="285750" indent="-285750">
              <a:spcBef>
                <a:spcPts val="200"/>
              </a:spcBef>
              <a:spcAft>
                <a:spcPts val="200"/>
              </a:spcAft>
              <a:buFont typeface="Arial" panose="020B0604020202020204" pitchFamily="34" charset="0"/>
              <a:buChar char="•"/>
            </a:pPr>
            <a:r>
              <a:rPr lang="en-GB" sz="2000" dirty="0"/>
              <a:t>How might art, poetry and song help people to understand and react to important events and issues?</a:t>
            </a:r>
          </a:p>
          <a:p>
            <a:pPr>
              <a:spcBef>
                <a:spcPts val="200"/>
              </a:spcBef>
              <a:spcAft>
                <a:spcPts val="200"/>
              </a:spcAft>
            </a:pPr>
            <a:endParaRPr lang="en-GB" sz="2000" dirty="0"/>
          </a:p>
          <a:p>
            <a:pPr marL="285750" indent="-285750">
              <a:spcBef>
                <a:spcPts val="200"/>
              </a:spcBef>
              <a:spcAft>
                <a:spcPts val="200"/>
              </a:spcAft>
              <a:buFont typeface="Arial" panose="020B0604020202020204" pitchFamily="34" charset="0"/>
              <a:buChar char="•"/>
            </a:pPr>
            <a:r>
              <a:rPr lang="en-GB" sz="2000" dirty="0"/>
              <a:t>Can these things help to galvanise people into action?</a:t>
            </a:r>
            <a:endParaRPr lang="en-GB" sz="1400" dirty="0"/>
          </a:p>
        </p:txBody>
      </p:sp>
    </p:spTree>
    <p:extLst>
      <p:ext uri="{BB962C8B-B14F-4D97-AF65-F5344CB8AC3E}">
        <p14:creationId xmlns:p14="http://schemas.microsoft.com/office/powerpoint/2010/main" val="7916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0DFE-1D15-4802-80BF-346D8205C4D3}"/>
              </a:ext>
            </a:extLst>
          </p:cNvPr>
          <p:cNvSpPr>
            <a:spLocks noGrp="1"/>
          </p:cNvSpPr>
          <p:nvPr>
            <p:ph type="title"/>
          </p:nvPr>
        </p:nvSpPr>
        <p:spPr/>
        <p:txBody>
          <a:bodyPr/>
          <a:lstStyle/>
          <a:p>
            <a:r>
              <a:rPr lang="en-GB" dirty="0"/>
              <a:t>Shelley’s Response</a:t>
            </a:r>
          </a:p>
        </p:txBody>
      </p:sp>
      <p:sp>
        <p:nvSpPr>
          <p:cNvPr id="3" name="Footer Placeholder 2">
            <a:extLst>
              <a:ext uri="{FF2B5EF4-FFF2-40B4-BE49-F238E27FC236}">
                <a16:creationId xmlns:a16="http://schemas.microsoft.com/office/drawing/2014/main" id="{AFD22B5C-6D69-401B-B1C9-0FB67EEA6C52}"/>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42CAC668-983A-4C60-8438-7959843947C8}"/>
              </a:ext>
            </a:extLst>
          </p:cNvPr>
          <p:cNvSpPr>
            <a:spLocks noGrp="1"/>
          </p:cNvSpPr>
          <p:nvPr>
            <p:ph type="sldNum" sz="quarter" idx="11"/>
          </p:nvPr>
        </p:nvSpPr>
        <p:spPr/>
        <p:txBody>
          <a:bodyPr/>
          <a:lstStyle/>
          <a:p>
            <a:fld id="{39C6B835-EB63-4AE7-9628-740A286606E4}" type="slidenum">
              <a:rPr lang="en-GB" smtClean="0"/>
              <a:pPr/>
              <a:t>8</a:t>
            </a:fld>
            <a:endParaRPr lang="en-GB"/>
          </a:p>
        </p:txBody>
      </p:sp>
      <p:sp>
        <p:nvSpPr>
          <p:cNvPr id="5" name="TextBox 4">
            <a:extLst>
              <a:ext uri="{FF2B5EF4-FFF2-40B4-BE49-F238E27FC236}">
                <a16:creationId xmlns:a16="http://schemas.microsoft.com/office/drawing/2014/main" id="{64691FE6-E894-45BF-B610-F1C494EEE226}"/>
              </a:ext>
            </a:extLst>
          </p:cNvPr>
          <p:cNvSpPr txBox="1"/>
          <p:nvPr/>
        </p:nvSpPr>
        <p:spPr>
          <a:xfrm>
            <a:off x="550862" y="1677971"/>
            <a:ext cx="10794917" cy="1897955"/>
          </a:xfrm>
          <a:prstGeom prst="rect">
            <a:avLst/>
          </a:prstGeom>
          <a:noFill/>
        </p:spPr>
        <p:txBody>
          <a:bodyPr wrap="square" lIns="0" tIns="0" rIns="0" bIns="0" rtlCol="0">
            <a:spAutoFit/>
          </a:bodyPr>
          <a:lstStyle/>
          <a:p>
            <a:pPr>
              <a:spcBef>
                <a:spcPts val="200"/>
              </a:spcBef>
              <a:spcAft>
                <a:spcPts val="200"/>
              </a:spcAft>
            </a:pPr>
            <a:r>
              <a:rPr lang="en-GB" sz="2400" dirty="0"/>
              <a:t>Poet Percy Bysshe Shelley heard about the events in Manchester while in Italy. </a:t>
            </a:r>
          </a:p>
          <a:p>
            <a:pPr>
              <a:spcBef>
                <a:spcPts val="200"/>
              </a:spcBef>
              <a:spcAft>
                <a:spcPts val="200"/>
              </a:spcAft>
            </a:pPr>
            <a:r>
              <a:rPr lang="en-GB" sz="2400" dirty="0"/>
              <a:t>He responded to the news by writing the poem ‘England in 1819’</a:t>
            </a:r>
          </a:p>
          <a:p>
            <a:pPr>
              <a:spcBef>
                <a:spcPts val="200"/>
              </a:spcBef>
              <a:spcAft>
                <a:spcPts val="200"/>
              </a:spcAft>
            </a:pPr>
            <a:endParaRPr lang="en-GB" sz="2400" b="1" dirty="0"/>
          </a:p>
          <a:p>
            <a:pPr>
              <a:spcBef>
                <a:spcPts val="200"/>
              </a:spcBef>
              <a:spcAft>
                <a:spcPts val="200"/>
              </a:spcAft>
            </a:pPr>
            <a:r>
              <a:rPr lang="en-GB" sz="2400" b="1" dirty="0"/>
              <a:t>Big Question: What are Shelley’s ideas in his poem ‘England in 1819’?</a:t>
            </a:r>
            <a:endParaRPr lang="en-GB" sz="2400" dirty="0"/>
          </a:p>
          <a:p>
            <a:pPr>
              <a:spcBef>
                <a:spcPts val="200"/>
              </a:spcBef>
              <a:spcAft>
                <a:spcPts val="200"/>
              </a:spcAft>
            </a:pPr>
            <a:endParaRPr lang="en-GB" sz="1400" dirty="0"/>
          </a:p>
        </p:txBody>
      </p:sp>
    </p:spTree>
    <p:extLst>
      <p:ext uri="{BB962C8B-B14F-4D97-AF65-F5344CB8AC3E}">
        <p14:creationId xmlns:p14="http://schemas.microsoft.com/office/powerpoint/2010/main" val="193243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0DFE-1D15-4802-80BF-346D8205C4D3}"/>
              </a:ext>
            </a:extLst>
          </p:cNvPr>
          <p:cNvSpPr>
            <a:spLocks noGrp="1"/>
          </p:cNvSpPr>
          <p:nvPr>
            <p:ph type="title"/>
          </p:nvPr>
        </p:nvSpPr>
        <p:spPr/>
        <p:txBody>
          <a:bodyPr/>
          <a:lstStyle/>
          <a:p>
            <a:r>
              <a:rPr lang="en-GB"/>
              <a:t>England in 1819</a:t>
            </a:r>
            <a:endParaRPr lang="en-GB" dirty="0"/>
          </a:p>
        </p:txBody>
      </p:sp>
      <p:sp>
        <p:nvSpPr>
          <p:cNvPr id="3" name="Footer Placeholder 2">
            <a:extLst>
              <a:ext uri="{FF2B5EF4-FFF2-40B4-BE49-F238E27FC236}">
                <a16:creationId xmlns:a16="http://schemas.microsoft.com/office/drawing/2014/main" id="{AFD22B5C-6D69-401B-B1C9-0FB67EEA6C52}"/>
              </a:ext>
            </a:extLst>
          </p:cNvPr>
          <p:cNvSpPr>
            <a:spLocks noGrp="1"/>
          </p:cNvSpPr>
          <p:nvPr>
            <p:ph type="ftr" sz="quarter" idx="10"/>
          </p:nvPr>
        </p:nvSpPr>
        <p:spPr/>
        <p:txBody>
          <a:bodyPr/>
          <a:lstStyle/>
          <a:p>
            <a:r>
              <a:rPr lang="en-GB" dirty="0"/>
              <a:t>Copyright © 2023 AQA and its licensors. All rights reserved.</a:t>
            </a:r>
          </a:p>
        </p:txBody>
      </p:sp>
      <p:sp>
        <p:nvSpPr>
          <p:cNvPr id="4" name="Slide Number Placeholder 3">
            <a:extLst>
              <a:ext uri="{FF2B5EF4-FFF2-40B4-BE49-F238E27FC236}">
                <a16:creationId xmlns:a16="http://schemas.microsoft.com/office/drawing/2014/main" id="{42CAC668-983A-4C60-8438-7959843947C8}"/>
              </a:ext>
            </a:extLst>
          </p:cNvPr>
          <p:cNvSpPr>
            <a:spLocks noGrp="1"/>
          </p:cNvSpPr>
          <p:nvPr>
            <p:ph type="sldNum" sz="quarter" idx="11"/>
          </p:nvPr>
        </p:nvSpPr>
        <p:spPr/>
        <p:txBody>
          <a:bodyPr/>
          <a:lstStyle/>
          <a:p>
            <a:fld id="{39C6B835-EB63-4AE7-9628-740A286606E4}" type="slidenum">
              <a:rPr lang="en-GB" smtClean="0"/>
              <a:pPr/>
              <a:t>9</a:t>
            </a:fld>
            <a:endParaRPr lang="en-GB"/>
          </a:p>
        </p:txBody>
      </p:sp>
      <p:sp>
        <p:nvSpPr>
          <p:cNvPr id="5" name="TextBox 4">
            <a:extLst>
              <a:ext uri="{FF2B5EF4-FFF2-40B4-BE49-F238E27FC236}">
                <a16:creationId xmlns:a16="http://schemas.microsoft.com/office/drawing/2014/main" id="{64691FE6-E894-45BF-B610-F1C494EEE226}"/>
              </a:ext>
            </a:extLst>
          </p:cNvPr>
          <p:cNvSpPr txBox="1"/>
          <p:nvPr/>
        </p:nvSpPr>
        <p:spPr>
          <a:xfrm>
            <a:off x="853281" y="2319556"/>
            <a:ext cx="10790237" cy="215444"/>
          </a:xfrm>
          <a:prstGeom prst="rect">
            <a:avLst/>
          </a:prstGeom>
          <a:noFill/>
        </p:spPr>
        <p:txBody>
          <a:bodyPr wrap="square" lIns="0" tIns="0" rIns="0" bIns="0" rtlCol="0">
            <a:spAutoFit/>
          </a:bodyPr>
          <a:lstStyle/>
          <a:p>
            <a:pPr>
              <a:spcBef>
                <a:spcPts val="200"/>
              </a:spcBef>
              <a:spcAft>
                <a:spcPts val="200"/>
              </a:spcAft>
            </a:pPr>
            <a:endParaRPr lang="en-GB" sz="1400" dirty="0"/>
          </a:p>
        </p:txBody>
      </p:sp>
      <p:sp>
        <p:nvSpPr>
          <p:cNvPr id="8" name="TextBox 7">
            <a:extLst>
              <a:ext uri="{FF2B5EF4-FFF2-40B4-BE49-F238E27FC236}">
                <a16:creationId xmlns:a16="http://schemas.microsoft.com/office/drawing/2014/main" id="{939F7D9A-E5D0-4991-A446-888B5A6427EE}"/>
              </a:ext>
            </a:extLst>
          </p:cNvPr>
          <p:cNvSpPr txBox="1"/>
          <p:nvPr/>
        </p:nvSpPr>
        <p:spPr>
          <a:xfrm>
            <a:off x="548482" y="1363306"/>
            <a:ext cx="5317067" cy="4811574"/>
          </a:xfrm>
          <a:prstGeom prst="rect">
            <a:avLst/>
          </a:prstGeom>
          <a:noFill/>
        </p:spPr>
        <p:txBody>
          <a:bodyPr wrap="square" lIns="0" tIns="0" rIns="0" bIns="0" rtlCol="0">
            <a:spAutoFit/>
          </a:bodyPr>
          <a:lstStyle/>
          <a:p>
            <a:pPr>
              <a:spcBef>
                <a:spcPts val="200"/>
              </a:spcBef>
              <a:spcAft>
                <a:spcPts val="200"/>
              </a:spcAft>
            </a:pPr>
            <a:r>
              <a:rPr lang="en-GB" dirty="0"/>
              <a:t>1     An old, mad, blind, despised, and dying King;</a:t>
            </a:r>
          </a:p>
          <a:p>
            <a:pPr>
              <a:spcBef>
                <a:spcPts val="200"/>
              </a:spcBef>
              <a:spcAft>
                <a:spcPts val="200"/>
              </a:spcAft>
            </a:pPr>
            <a:r>
              <a:rPr lang="en-GB" dirty="0"/>
              <a:t>       Princes, the dregs of their dull race, who flow</a:t>
            </a:r>
          </a:p>
          <a:p>
            <a:pPr>
              <a:spcBef>
                <a:spcPts val="200"/>
              </a:spcBef>
              <a:spcAft>
                <a:spcPts val="200"/>
              </a:spcAft>
            </a:pPr>
            <a:r>
              <a:rPr lang="en-GB" dirty="0"/>
              <a:t>      Through public scorn,—mud from a muddy spring;</a:t>
            </a:r>
          </a:p>
          <a:p>
            <a:pPr>
              <a:spcBef>
                <a:spcPts val="200"/>
              </a:spcBef>
              <a:spcAft>
                <a:spcPts val="200"/>
              </a:spcAft>
            </a:pPr>
            <a:r>
              <a:rPr lang="en-GB" dirty="0"/>
              <a:t>      Rulers who neither see nor feel nor know,</a:t>
            </a:r>
          </a:p>
          <a:p>
            <a:pPr>
              <a:spcBef>
                <a:spcPts val="200"/>
              </a:spcBef>
              <a:spcAft>
                <a:spcPts val="200"/>
              </a:spcAft>
            </a:pPr>
            <a:r>
              <a:rPr lang="en-GB" dirty="0"/>
              <a:t>5      But leechlike to their fainting country cling</a:t>
            </a:r>
          </a:p>
          <a:p>
            <a:pPr>
              <a:spcBef>
                <a:spcPts val="200"/>
              </a:spcBef>
              <a:spcAft>
                <a:spcPts val="200"/>
              </a:spcAft>
            </a:pPr>
            <a:r>
              <a:rPr lang="en-GB" dirty="0"/>
              <a:t>      Till they drop, blind in blood, without a blow.</a:t>
            </a:r>
          </a:p>
          <a:p>
            <a:pPr>
              <a:spcBef>
                <a:spcPts val="200"/>
              </a:spcBef>
              <a:spcAft>
                <a:spcPts val="200"/>
              </a:spcAft>
            </a:pPr>
            <a:r>
              <a:rPr lang="en-GB" dirty="0"/>
              <a:t>      A people starved and stabbed in </a:t>
            </a:r>
            <a:r>
              <a:rPr lang="en-GB" dirty="0" err="1"/>
              <a:t>th</a:t>
            </a:r>
            <a:r>
              <a:rPr lang="en-GB" dirty="0"/>
              <a:t>’ untilled field;</a:t>
            </a:r>
          </a:p>
          <a:p>
            <a:pPr>
              <a:spcBef>
                <a:spcPts val="200"/>
              </a:spcBef>
              <a:spcAft>
                <a:spcPts val="200"/>
              </a:spcAft>
            </a:pPr>
            <a:r>
              <a:rPr lang="en-GB" dirty="0"/>
              <a:t>      An army, whom liberticide and prey</a:t>
            </a:r>
          </a:p>
          <a:p>
            <a:pPr>
              <a:spcBef>
                <a:spcPts val="200"/>
              </a:spcBef>
              <a:spcAft>
                <a:spcPts val="200"/>
              </a:spcAft>
            </a:pPr>
            <a:r>
              <a:rPr lang="en-GB" dirty="0"/>
              <a:t>      Makes as a two-edged sword to all who wield;</a:t>
            </a:r>
          </a:p>
          <a:p>
            <a:pPr>
              <a:spcBef>
                <a:spcPts val="200"/>
              </a:spcBef>
              <a:spcAft>
                <a:spcPts val="200"/>
              </a:spcAft>
            </a:pPr>
            <a:r>
              <a:rPr lang="en-GB" dirty="0"/>
              <a:t>10      Golden and sanguine laws which tempt and slay;</a:t>
            </a:r>
          </a:p>
          <a:p>
            <a:pPr>
              <a:spcBef>
                <a:spcPts val="200"/>
              </a:spcBef>
              <a:spcAft>
                <a:spcPts val="200"/>
              </a:spcAft>
            </a:pPr>
            <a:r>
              <a:rPr lang="en-GB" dirty="0"/>
              <a:t>      Religion </a:t>
            </a:r>
            <a:r>
              <a:rPr lang="en-GB" dirty="0" err="1"/>
              <a:t>Christless</a:t>
            </a:r>
            <a:r>
              <a:rPr lang="en-GB" dirty="0"/>
              <a:t>, Godless—a book sealed;</a:t>
            </a:r>
          </a:p>
          <a:p>
            <a:pPr>
              <a:spcBef>
                <a:spcPts val="200"/>
              </a:spcBef>
              <a:spcAft>
                <a:spcPts val="200"/>
              </a:spcAft>
            </a:pPr>
            <a:r>
              <a:rPr lang="en-GB" dirty="0"/>
              <a:t>      A senate, Time’s worst statute, unrepealed—</a:t>
            </a:r>
          </a:p>
          <a:p>
            <a:pPr>
              <a:spcBef>
                <a:spcPts val="200"/>
              </a:spcBef>
              <a:spcAft>
                <a:spcPts val="200"/>
              </a:spcAft>
            </a:pPr>
            <a:r>
              <a:rPr lang="en-GB" dirty="0"/>
              <a:t>      Are graves from which a glorious Phantom may</a:t>
            </a:r>
          </a:p>
          <a:p>
            <a:pPr>
              <a:spcBef>
                <a:spcPts val="200"/>
              </a:spcBef>
              <a:spcAft>
                <a:spcPts val="200"/>
              </a:spcAft>
            </a:pPr>
            <a:r>
              <a:rPr lang="en-GB" dirty="0"/>
              <a:t>      Burst, to illumine our tempestuous day.</a:t>
            </a:r>
          </a:p>
          <a:p>
            <a:pPr marL="0" algn="l">
              <a:spcBef>
                <a:spcPts val="200"/>
              </a:spcBef>
              <a:spcAft>
                <a:spcPts val="200"/>
              </a:spcAft>
            </a:pPr>
            <a:endParaRPr lang="en-GB" sz="1400" dirty="0" err="1"/>
          </a:p>
        </p:txBody>
      </p:sp>
    </p:spTree>
    <p:extLst>
      <p:ext uri="{BB962C8B-B14F-4D97-AF65-F5344CB8AC3E}">
        <p14:creationId xmlns:p14="http://schemas.microsoft.com/office/powerpoint/2010/main" val="27515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AQA_Corporate PPT Template_v02.pptx" id="{FA8B8D9F-4DE5-4B18-89E5-606CCF07E733}" vid="{6C41AA77-A636-4EB8-86C0-A4E237544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e57c6b7-e042-4cb3-be69-6e1c406137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476BA162D8194ABD50B7CDD183AC0A" ma:contentTypeVersion="12" ma:contentTypeDescription="Create a new document." ma:contentTypeScope="" ma:versionID="a451a08daa7865b92c0cb63969a5846b">
  <xsd:schema xmlns:xsd="http://www.w3.org/2001/XMLSchema" xmlns:xs="http://www.w3.org/2001/XMLSchema" xmlns:p="http://schemas.microsoft.com/office/2006/metadata/properties" xmlns:ns3="de57c6b7-e042-4cb3-be69-6e1c40613787" xmlns:ns4="716a729a-654b-4b26-a626-10af7989af0e" targetNamespace="http://schemas.microsoft.com/office/2006/metadata/properties" ma:root="true" ma:fieldsID="c78ff2c6322c014fbe755eb696409d27" ns3:_="" ns4:_="">
    <xsd:import namespace="de57c6b7-e042-4cb3-be69-6e1c40613787"/>
    <xsd:import namespace="716a729a-654b-4b26-a626-10af7989af0e"/>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7c6b7-e042-4cb3-be69-6e1c406137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6a729a-654b-4b26-a626-10af7989af0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223BA-8080-4739-8736-8D0B321A3403}">
  <ds:schemaRefs>
    <ds:schemaRef ds:uri="http://schemas.microsoft.com/sharepoint/v3/contenttype/forms"/>
  </ds:schemaRefs>
</ds:datastoreItem>
</file>

<file path=customXml/itemProps2.xml><?xml version="1.0" encoding="utf-8"?>
<ds:datastoreItem xmlns:ds="http://schemas.openxmlformats.org/officeDocument/2006/customXml" ds:itemID="{75EDCF2B-E500-43B0-8460-E97919DABCF0}">
  <ds:schemaRefs>
    <ds:schemaRef ds:uri="http://www.w3.org/XML/1998/namespace"/>
    <ds:schemaRef ds:uri="http://purl.org/dc/dcmitype/"/>
    <ds:schemaRef ds:uri="716a729a-654b-4b26-a626-10af7989af0e"/>
    <ds:schemaRef ds:uri="http://schemas.microsoft.com/office/2006/metadata/properties"/>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de57c6b7-e042-4cb3-be69-6e1c40613787"/>
  </ds:schemaRefs>
</ds:datastoreItem>
</file>

<file path=customXml/itemProps3.xml><?xml version="1.0" encoding="utf-8"?>
<ds:datastoreItem xmlns:ds="http://schemas.openxmlformats.org/officeDocument/2006/customXml" ds:itemID="{C3E1B723-DF39-4C05-B7A6-864726CF9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7c6b7-e042-4cb3-be69-6e1c40613787"/>
    <ds:schemaRef ds:uri="716a729a-654b-4b26-a626-10af7989af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AQA_Corporate PPT Template_v02</Template>
  <TotalTime>0</TotalTime>
  <Words>3566</Words>
  <PresentationFormat>Widescreen</PresentationFormat>
  <Paragraphs>284</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Source Sans Pro Black</vt:lpstr>
      <vt:lpstr>Source Sans Pro</vt:lpstr>
      <vt:lpstr>Source Sans Pro Semibold</vt:lpstr>
      <vt:lpstr>Arial</vt:lpstr>
      <vt:lpstr>Calibri</vt:lpstr>
      <vt:lpstr>AQA Corporate</vt:lpstr>
      <vt:lpstr>GCSE English Literature</vt:lpstr>
      <vt:lpstr>Introductory notes for the teacher</vt:lpstr>
      <vt:lpstr>Poetry to change the world!</vt:lpstr>
      <vt:lpstr>Do it Now: Vocabulary Check</vt:lpstr>
      <vt:lpstr>Activity 1: Reading an image</vt:lpstr>
      <vt:lpstr>The Peterloo Massacre</vt:lpstr>
      <vt:lpstr>Poetry to change the world?</vt:lpstr>
      <vt:lpstr>Shelley’s Response</vt:lpstr>
      <vt:lpstr>England in 1819</vt:lpstr>
      <vt:lpstr>Activity 2: Reading boxes</vt:lpstr>
      <vt:lpstr>Activity 2: Reading boxes</vt:lpstr>
      <vt:lpstr>Activity 2: Reading boxes</vt:lpstr>
      <vt:lpstr>England in 1819</vt:lpstr>
      <vt:lpstr>Activity 3: Current issues in modern times</vt:lpstr>
      <vt:lpstr>Activity 4: Poetry to change the world?</vt:lpstr>
      <vt:lpstr>Taking it further</vt:lpstr>
      <vt:lpstr>Worlds and Lives poetry cluster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English Literature Lesson plan: Poetry - Worlds and lives</dc:title>
  <dc:creator>AQA</dc:creator>
  <dcterms:created xsi:type="dcterms:W3CDTF">2023-05-23T08:47:05Z</dcterms:created>
  <dcterms:modified xsi:type="dcterms:W3CDTF">2023-08-07T12:25:18Z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0x0101000A476BA162D8194ABD50B7CDD183AC0A</vt:lpwstr>
  </property>
</Properties>
</file>