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handoutMasterIdLst>
    <p:handoutMasterId r:id="rId81"/>
  </p:handoutMasterIdLst>
  <p:sldIdLst>
    <p:sldId id="405" r:id="rId2"/>
    <p:sldId id="428" r:id="rId3"/>
    <p:sldId id="442" r:id="rId4"/>
    <p:sldId id="433" r:id="rId5"/>
    <p:sldId id="455" r:id="rId6"/>
    <p:sldId id="456" r:id="rId7"/>
    <p:sldId id="480" r:id="rId8"/>
    <p:sldId id="429" r:id="rId9"/>
    <p:sldId id="434" r:id="rId10"/>
    <p:sldId id="457" r:id="rId11"/>
    <p:sldId id="407" r:id="rId12"/>
    <p:sldId id="435" r:id="rId13"/>
    <p:sldId id="408" r:id="rId14"/>
    <p:sldId id="436" r:id="rId15"/>
    <p:sldId id="467" r:id="rId16"/>
    <p:sldId id="458" r:id="rId17"/>
    <p:sldId id="409" r:id="rId18"/>
    <p:sldId id="410" r:id="rId19"/>
    <p:sldId id="438" r:id="rId20"/>
    <p:sldId id="411" r:id="rId21"/>
    <p:sldId id="437" r:id="rId22"/>
    <p:sldId id="412" r:id="rId23"/>
    <p:sldId id="413" r:id="rId24"/>
    <p:sldId id="459" r:id="rId25"/>
    <p:sldId id="414" r:id="rId26"/>
    <p:sldId id="415" r:id="rId27"/>
    <p:sldId id="416" r:id="rId28"/>
    <p:sldId id="417" r:id="rId29"/>
    <p:sldId id="418" r:id="rId30"/>
    <p:sldId id="439" r:id="rId31"/>
    <p:sldId id="419" r:id="rId32"/>
    <p:sldId id="421" r:id="rId33"/>
    <p:sldId id="440" r:id="rId34"/>
    <p:sldId id="441" r:id="rId35"/>
    <p:sldId id="420" r:id="rId36"/>
    <p:sldId id="423" r:id="rId37"/>
    <p:sldId id="424" r:id="rId38"/>
    <p:sldId id="426" r:id="rId39"/>
    <p:sldId id="425" r:id="rId40"/>
    <p:sldId id="460" r:id="rId41"/>
    <p:sldId id="427" r:id="rId42"/>
    <p:sldId id="444" r:id="rId43"/>
    <p:sldId id="445" r:id="rId44"/>
    <p:sldId id="446" r:id="rId45"/>
    <p:sldId id="447" r:id="rId46"/>
    <p:sldId id="381" r:id="rId47"/>
    <p:sldId id="258" r:id="rId48"/>
    <p:sldId id="380" r:id="rId49"/>
    <p:sldId id="470" r:id="rId50"/>
    <p:sldId id="469" r:id="rId51"/>
    <p:sldId id="449" r:id="rId52"/>
    <p:sldId id="450" r:id="rId53"/>
    <p:sldId id="476" r:id="rId54"/>
    <p:sldId id="402" r:id="rId55"/>
    <p:sldId id="387" r:id="rId56"/>
    <p:sldId id="468" r:id="rId57"/>
    <p:sldId id="461" r:id="rId58"/>
    <p:sldId id="462" r:id="rId59"/>
    <p:sldId id="389" r:id="rId60"/>
    <p:sldId id="463" r:id="rId61"/>
    <p:sldId id="477" r:id="rId62"/>
    <p:sldId id="464" r:id="rId63"/>
    <p:sldId id="391" r:id="rId64"/>
    <p:sldId id="392" r:id="rId65"/>
    <p:sldId id="478" r:id="rId66"/>
    <p:sldId id="395" r:id="rId67"/>
    <p:sldId id="396" r:id="rId68"/>
    <p:sldId id="479" r:id="rId69"/>
    <p:sldId id="398" r:id="rId70"/>
    <p:sldId id="452" r:id="rId71"/>
    <p:sldId id="399" r:id="rId72"/>
    <p:sldId id="400" r:id="rId73"/>
    <p:sldId id="401" r:id="rId74"/>
    <p:sldId id="385" r:id="rId75"/>
    <p:sldId id="422" r:id="rId76"/>
    <p:sldId id="453" r:id="rId77"/>
    <p:sldId id="454" r:id="rId78"/>
    <p:sldId id="465" r:id="rId79"/>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QA" initials="A" lastIdx="24" clrIdx="0"/>
  <p:cmAuthor id="1" name="White, Sarah" initials="WS" lastIdx="2" clrIdx="1"/>
  <p:cmAuthor id="2" name="White, Sarah" initials="SW"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2878"/>
    <a:srgbClr val="2F71AC"/>
    <a:srgbClr val="6D51A1"/>
    <a:srgbClr val="6464A0"/>
    <a:srgbClr val="C8194B"/>
    <a:srgbClr val="418C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9" autoAdjust="0"/>
    <p:restoredTop sz="69950" autoAdjust="0"/>
  </p:normalViewPr>
  <p:slideViewPr>
    <p:cSldViewPr>
      <p:cViewPr>
        <p:scale>
          <a:sx n="100" d="100"/>
          <a:sy n="100" d="100"/>
        </p:scale>
        <p:origin x="-2124" y="216"/>
      </p:cViewPr>
      <p:guideLst>
        <p:guide orient="horz" pos="2160"/>
        <p:guide pos="2880"/>
      </p:guideLst>
    </p:cSldViewPr>
  </p:slideViewPr>
  <p:outlineViewPr>
    <p:cViewPr>
      <p:scale>
        <a:sx n="33" d="100"/>
        <a:sy n="33" d="100"/>
      </p:scale>
      <p:origin x="0" y="25968"/>
    </p:cViewPr>
  </p:outlineViewPr>
  <p:notesTextViewPr>
    <p:cViewPr>
      <p:scale>
        <a:sx n="125" d="100"/>
        <a:sy n="125" d="100"/>
      </p:scale>
      <p:origin x="0" y="0"/>
    </p:cViewPr>
  </p:notesTextViewPr>
  <p:sorterViewPr>
    <p:cViewPr>
      <p:scale>
        <a:sx n="200" d="100"/>
        <a:sy n="200" d="100"/>
      </p:scale>
      <p:origin x="0" y="0"/>
    </p:cViewPr>
  </p:sorterViewPr>
  <p:notesViewPr>
    <p:cSldViewPr>
      <p:cViewPr>
        <p:scale>
          <a:sx n="150" d="100"/>
          <a:sy n="150" d="100"/>
        </p:scale>
        <p:origin x="-582" y="522"/>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4" cy="511731"/>
          </a:xfrm>
          <a:prstGeom prst="rect">
            <a:avLst/>
          </a:prstGeom>
        </p:spPr>
        <p:txBody>
          <a:bodyPr vert="horz" lIns="94611" tIns="47305" rIns="94611" bIns="47305" rtlCol="0"/>
          <a:lstStyle>
            <a:lvl1pPr algn="l">
              <a:defRPr sz="1200"/>
            </a:lvl1pPr>
          </a:lstStyle>
          <a:p>
            <a:endParaRPr lang="en-GB"/>
          </a:p>
        </p:txBody>
      </p:sp>
      <p:sp>
        <p:nvSpPr>
          <p:cNvPr id="3" name="Date Placeholder 2"/>
          <p:cNvSpPr>
            <a:spLocks noGrp="1"/>
          </p:cNvSpPr>
          <p:nvPr>
            <p:ph type="dt" sz="quarter" idx="1"/>
          </p:nvPr>
        </p:nvSpPr>
        <p:spPr>
          <a:xfrm>
            <a:off x="4021295" y="1"/>
            <a:ext cx="3076364" cy="511731"/>
          </a:xfrm>
          <a:prstGeom prst="rect">
            <a:avLst/>
          </a:prstGeom>
        </p:spPr>
        <p:txBody>
          <a:bodyPr vert="horz" lIns="94611" tIns="47305" rIns="94611" bIns="47305" rtlCol="0"/>
          <a:lstStyle>
            <a:lvl1pPr algn="r">
              <a:defRPr sz="1200"/>
            </a:lvl1pPr>
          </a:lstStyle>
          <a:p>
            <a:fld id="{2835DE10-24D0-40CC-9C49-60911410677F}" type="datetimeFigureOut">
              <a:rPr lang="en-GB" smtClean="0"/>
              <a:pPr/>
              <a:t>10/09/2019</a:t>
            </a:fld>
            <a:endParaRPr lang="en-GB"/>
          </a:p>
        </p:txBody>
      </p:sp>
      <p:sp>
        <p:nvSpPr>
          <p:cNvPr id="4" name="Footer Placeholder 3"/>
          <p:cNvSpPr>
            <a:spLocks noGrp="1"/>
          </p:cNvSpPr>
          <p:nvPr>
            <p:ph type="ftr" sz="quarter" idx="2"/>
          </p:nvPr>
        </p:nvSpPr>
        <p:spPr>
          <a:xfrm>
            <a:off x="1" y="9721107"/>
            <a:ext cx="3076364" cy="511731"/>
          </a:xfrm>
          <a:prstGeom prst="rect">
            <a:avLst/>
          </a:prstGeom>
        </p:spPr>
        <p:txBody>
          <a:bodyPr vert="horz" lIns="94611" tIns="47305" rIns="94611" bIns="47305" rtlCol="0" anchor="b"/>
          <a:lstStyle>
            <a:lvl1pPr algn="l">
              <a:defRPr sz="1200"/>
            </a:lvl1pPr>
          </a:lstStyle>
          <a:p>
            <a:endParaRPr lang="en-GB"/>
          </a:p>
        </p:txBody>
      </p:sp>
      <p:sp>
        <p:nvSpPr>
          <p:cNvPr id="5" name="Slide Number Placeholder 4"/>
          <p:cNvSpPr>
            <a:spLocks noGrp="1"/>
          </p:cNvSpPr>
          <p:nvPr>
            <p:ph type="sldNum" sz="quarter" idx="3"/>
          </p:nvPr>
        </p:nvSpPr>
        <p:spPr>
          <a:xfrm>
            <a:off x="4021295" y="9721107"/>
            <a:ext cx="3076364" cy="511731"/>
          </a:xfrm>
          <a:prstGeom prst="rect">
            <a:avLst/>
          </a:prstGeom>
        </p:spPr>
        <p:txBody>
          <a:bodyPr vert="horz" lIns="94611" tIns="47305" rIns="94611" bIns="47305" rtlCol="0" anchor="b"/>
          <a:lstStyle>
            <a:lvl1pPr algn="r">
              <a:defRPr sz="1200"/>
            </a:lvl1pPr>
          </a:lstStyle>
          <a:p>
            <a:fld id="{96D25C12-CC7C-4292-B77B-99C063D82733}" type="slidenum">
              <a:rPr lang="en-GB" smtClean="0"/>
              <a:pPr/>
              <a:t>‹#›</a:t>
            </a:fld>
            <a:endParaRPr lang="en-GB"/>
          </a:p>
        </p:txBody>
      </p:sp>
    </p:spTree>
    <p:extLst>
      <p:ext uri="{BB962C8B-B14F-4D97-AF65-F5344CB8AC3E}">
        <p14:creationId xmlns:p14="http://schemas.microsoft.com/office/powerpoint/2010/main" val="40381358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4" cy="511731"/>
          </a:xfrm>
          <a:prstGeom prst="rect">
            <a:avLst/>
          </a:prstGeom>
        </p:spPr>
        <p:txBody>
          <a:bodyPr vert="horz" lIns="94611" tIns="47305" rIns="94611" bIns="47305" rtlCol="0"/>
          <a:lstStyle>
            <a:lvl1pPr algn="l">
              <a:defRPr sz="1200"/>
            </a:lvl1pPr>
          </a:lstStyle>
          <a:p>
            <a:endParaRPr lang="en-GB" dirty="0"/>
          </a:p>
        </p:txBody>
      </p:sp>
      <p:sp>
        <p:nvSpPr>
          <p:cNvPr id="3" name="Date Placeholder 2"/>
          <p:cNvSpPr>
            <a:spLocks noGrp="1"/>
          </p:cNvSpPr>
          <p:nvPr>
            <p:ph type="dt" idx="1"/>
          </p:nvPr>
        </p:nvSpPr>
        <p:spPr>
          <a:xfrm>
            <a:off x="4021295" y="1"/>
            <a:ext cx="3076364" cy="511731"/>
          </a:xfrm>
          <a:prstGeom prst="rect">
            <a:avLst/>
          </a:prstGeom>
        </p:spPr>
        <p:txBody>
          <a:bodyPr vert="horz" lIns="94611" tIns="47305" rIns="94611" bIns="47305" rtlCol="0"/>
          <a:lstStyle>
            <a:lvl1pPr algn="r">
              <a:defRPr sz="1200"/>
            </a:lvl1pPr>
          </a:lstStyle>
          <a:p>
            <a:fld id="{46C389CB-5F2F-4455-A88F-A57601539109}" type="datetimeFigureOut">
              <a:rPr lang="en-GB" smtClean="0"/>
              <a:pPr/>
              <a:t>10/09/2019</a:t>
            </a:fld>
            <a:endParaRPr lang="en-GB" dirty="0"/>
          </a:p>
        </p:txBody>
      </p:sp>
      <p:sp>
        <p:nvSpPr>
          <p:cNvPr id="4" name="Slide Image Placeholder 3"/>
          <p:cNvSpPr>
            <a:spLocks noGrp="1" noRot="1" noChangeAspect="1"/>
          </p:cNvSpPr>
          <p:nvPr>
            <p:ph type="sldImg" idx="2"/>
          </p:nvPr>
        </p:nvSpPr>
        <p:spPr>
          <a:xfrm>
            <a:off x="992188" y="768350"/>
            <a:ext cx="5116512" cy="3836988"/>
          </a:xfrm>
          <a:prstGeom prst="rect">
            <a:avLst/>
          </a:prstGeom>
          <a:noFill/>
          <a:ln w="12700">
            <a:solidFill>
              <a:prstClr val="black"/>
            </a:solidFill>
          </a:ln>
        </p:spPr>
        <p:txBody>
          <a:bodyPr vert="horz" lIns="94611" tIns="47305" rIns="94611" bIns="47305" rtlCol="0" anchor="ctr"/>
          <a:lstStyle/>
          <a:p>
            <a:endParaRPr lang="en-GB" dirty="0"/>
          </a:p>
        </p:txBody>
      </p:sp>
      <p:sp>
        <p:nvSpPr>
          <p:cNvPr id="5" name="Notes Placeholder 4"/>
          <p:cNvSpPr>
            <a:spLocks noGrp="1"/>
          </p:cNvSpPr>
          <p:nvPr>
            <p:ph type="body" sz="quarter" idx="3"/>
          </p:nvPr>
        </p:nvSpPr>
        <p:spPr>
          <a:xfrm>
            <a:off x="709931" y="4861442"/>
            <a:ext cx="5679440" cy="4605577"/>
          </a:xfrm>
          <a:prstGeom prst="rect">
            <a:avLst/>
          </a:prstGeom>
        </p:spPr>
        <p:txBody>
          <a:bodyPr vert="horz" lIns="94611" tIns="47305" rIns="94611" bIns="4730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721107"/>
            <a:ext cx="3076364" cy="511731"/>
          </a:xfrm>
          <a:prstGeom prst="rect">
            <a:avLst/>
          </a:prstGeom>
        </p:spPr>
        <p:txBody>
          <a:bodyPr vert="horz" lIns="94611" tIns="47305" rIns="94611" bIns="47305"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1295" y="9721107"/>
            <a:ext cx="3076364" cy="511731"/>
          </a:xfrm>
          <a:prstGeom prst="rect">
            <a:avLst/>
          </a:prstGeom>
        </p:spPr>
        <p:txBody>
          <a:bodyPr vert="horz" lIns="94611" tIns="47305" rIns="94611" bIns="47305" rtlCol="0" anchor="b"/>
          <a:lstStyle>
            <a:lvl1pPr algn="r">
              <a:defRPr sz="1200"/>
            </a:lvl1pPr>
          </a:lstStyle>
          <a:p>
            <a:fld id="{965D7B3B-16F2-4DD8-86F5-0E35900F9727}" type="slidenum">
              <a:rPr lang="en-GB" smtClean="0"/>
              <a:pPr/>
              <a:t>‹#›</a:t>
            </a:fld>
            <a:endParaRPr lang="en-GB" dirty="0"/>
          </a:p>
        </p:txBody>
      </p:sp>
    </p:spTree>
    <p:extLst>
      <p:ext uri="{BB962C8B-B14F-4D97-AF65-F5344CB8AC3E}">
        <p14:creationId xmlns:p14="http://schemas.microsoft.com/office/powerpoint/2010/main" val="279714036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8140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Talking</a:t>
            </a:r>
            <a:r>
              <a:rPr lang="en-GB" b="1" baseline="0" dirty="0" smtClean="0"/>
              <a:t> </a:t>
            </a:r>
            <a:r>
              <a:rPr lang="en-GB" b="1" dirty="0" smtClean="0"/>
              <a:t>points</a:t>
            </a:r>
            <a:endParaRPr lang="en-GB" dirty="0"/>
          </a:p>
          <a:p>
            <a:r>
              <a:rPr lang="en-GB" u="sng" dirty="0"/>
              <a:t>Statement of importance:</a:t>
            </a:r>
            <a:r>
              <a:rPr lang="en-GB" dirty="0"/>
              <a:t> </a:t>
            </a:r>
            <a:r>
              <a:rPr lang="en-GB" dirty="0" smtClean="0"/>
              <a:t>the literature teaching ethos is similar between </a:t>
            </a:r>
            <a:r>
              <a:rPr lang="en-GB" dirty="0"/>
              <a:t>GCSE and A-level. How can we instil this in students and ensure teaching embodies it?</a:t>
            </a:r>
          </a:p>
          <a:p>
            <a:r>
              <a:rPr lang="en-GB" dirty="0"/>
              <a:t> </a:t>
            </a:r>
          </a:p>
          <a:p>
            <a:r>
              <a:rPr lang="en-GB" u="sng" dirty="0"/>
              <a:t>Assessment </a:t>
            </a:r>
            <a:r>
              <a:rPr lang="en-GB" u="sng" dirty="0" smtClean="0"/>
              <a:t>objectives </a:t>
            </a:r>
            <a:r>
              <a:rPr lang="en-GB" u="sng" dirty="0"/>
              <a:t>(AOs):</a:t>
            </a:r>
            <a:r>
              <a:rPr lang="en-GB" dirty="0"/>
              <a:t> </a:t>
            </a:r>
            <a:r>
              <a:rPr lang="en-GB" dirty="0" smtClean="0"/>
              <a:t>can you trace </a:t>
            </a:r>
            <a:r>
              <a:rPr lang="en-GB" dirty="0"/>
              <a:t>the progression and how AS/A-level AOs unpick and develop elements from the GCSE AOs?</a:t>
            </a:r>
          </a:p>
          <a:p>
            <a:r>
              <a:rPr lang="en-GB" dirty="0"/>
              <a:t> </a:t>
            </a:r>
          </a:p>
          <a:p>
            <a:r>
              <a:rPr lang="en-GB" u="sng" dirty="0"/>
              <a:t>Levels of response mark schemes:</a:t>
            </a:r>
            <a:r>
              <a:rPr lang="en-GB" dirty="0"/>
              <a:t> notice the similarities and differences. Can delegates trace the progression and how the A-level mark scheme develops elements from GCSE?</a:t>
            </a:r>
          </a:p>
          <a:p>
            <a:r>
              <a:rPr lang="en-GB" dirty="0"/>
              <a:t> </a:t>
            </a:r>
          </a:p>
          <a:p>
            <a:r>
              <a:rPr lang="en-GB" u="sng" dirty="0"/>
              <a:t>Extract based questions:</a:t>
            </a:r>
            <a:r>
              <a:rPr lang="en-GB" b="1" dirty="0"/>
              <a:t> </a:t>
            </a:r>
            <a:r>
              <a:rPr lang="en-GB" dirty="0"/>
              <a:t>were AS/A-level only teachers aware that GCSE had closed-book extract-based questions? What are the similarities and differences in the demands of these questions?</a:t>
            </a:r>
          </a:p>
          <a:p>
            <a:r>
              <a:rPr lang="en-GB" dirty="0"/>
              <a:t> </a:t>
            </a:r>
          </a:p>
          <a:p>
            <a:r>
              <a:rPr lang="en-GB" u="sng" dirty="0"/>
              <a:t>Unseen analysis and comparison:</a:t>
            </a:r>
            <a:r>
              <a:rPr lang="en-GB" dirty="0"/>
              <a:t> were AS/A-level only teachers aware that GCSE had an unseen comparison question? How is the demand developed at A-level?</a:t>
            </a:r>
          </a:p>
          <a:p>
            <a:r>
              <a:rPr lang="en-GB" dirty="0"/>
              <a:t> </a:t>
            </a:r>
          </a:p>
          <a:p>
            <a:r>
              <a:rPr lang="en-GB" dirty="0"/>
              <a:t>Were delegates aware of the similarities and differences or is this surprising?</a:t>
            </a:r>
          </a:p>
        </p:txBody>
      </p:sp>
    </p:spTree>
    <p:extLst>
      <p:ext uri="{BB962C8B-B14F-4D97-AF65-F5344CB8AC3E}">
        <p14:creationId xmlns:p14="http://schemas.microsoft.com/office/powerpoint/2010/main" val="3102585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Prompts</a:t>
            </a:r>
            <a:endParaRPr lang="en-GB" dirty="0"/>
          </a:p>
          <a:p>
            <a:r>
              <a:rPr lang="en-GB" u="sng" dirty="0"/>
              <a:t>Statement of importance:</a:t>
            </a:r>
            <a:r>
              <a:rPr lang="en-GB" dirty="0"/>
              <a:t> notice the similar ethos of the teaching of literature between GCSE and A-level. How can we instil this in students and ensure teaching embodies it?</a:t>
            </a:r>
          </a:p>
          <a:p>
            <a:r>
              <a:rPr lang="en-GB" dirty="0"/>
              <a:t> </a:t>
            </a:r>
          </a:p>
          <a:p>
            <a:r>
              <a:rPr lang="en-GB" u="sng" dirty="0"/>
              <a:t>Assessment Objectives (AOs):</a:t>
            </a:r>
            <a:r>
              <a:rPr lang="en-GB" dirty="0"/>
              <a:t> notice the similarities and differences between the AOs. Can delegates trace the progression and how AS/A-level AOs unpick and develop elements from the GCSE AOs?</a:t>
            </a:r>
          </a:p>
          <a:p>
            <a:r>
              <a:rPr lang="en-GB" dirty="0"/>
              <a:t> </a:t>
            </a:r>
          </a:p>
          <a:p>
            <a:r>
              <a:rPr lang="en-GB" u="sng" dirty="0"/>
              <a:t>Levels of response mark schemes:</a:t>
            </a:r>
            <a:r>
              <a:rPr lang="en-GB" dirty="0"/>
              <a:t> </a:t>
            </a:r>
            <a:r>
              <a:rPr lang="en-GB" dirty="0" smtClean="0"/>
              <a:t>can you trace </a:t>
            </a:r>
            <a:r>
              <a:rPr lang="en-GB" dirty="0"/>
              <a:t>the progression and how the A-level mark scheme develops elements from GCSE?</a:t>
            </a:r>
          </a:p>
          <a:p>
            <a:r>
              <a:rPr lang="en-GB" dirty="0"/>
              <a:t> </a:t>
            </a:r>
          </a:p>
          <a:p>
            <a:r>
              <a:rPr lang="en-GB" u="sng" dirty="0"/>
              <a:t>Extract based questions:</a:t>
            </a:r>
            <a:r>
              <a:rPr lang="en-GB" b="1" dirty="0"/>
              <a:t> </a:t>
            </a:r>
            <a:r>
              <a:rPr lang="en-GB" dirty="0" smtClean="0"/>
              <a:t>are </a:t>
            </a:r>
            <a:r>
              <a:rPr lang="en-GB" dirty="0"/>
              <a:t>AS/A-level only teachers aware that GCSE had closed-book extract-based questions? What are the similarities and differences in the demands of these questions?</a:t>
            </a:r>
          </a:p>
          <a:p>
            <a:r>
              <a:rPr lang="en-GB" dirty="0"/>
              <a:t> </a:t>
            </a:r>
          </a:p>
          <a:p>
            <a:r>
              <a:rPr lang="en-GB" u="sng" dirty="0"/>
              <a:t>Unseen analysis and comparison:</a:t>
            </a:r>
            <a:r>
              <a:rPr lang="en-GB" dirty="0"/>
              <a:t> </a:t>
            </a:r>
            <a:r>
              <a:rPr lang="en-GB" dirty="0" smtClean="0"/>
              <a:t>are AS/A-level </a:t>
            </a:r>
            <a:r>
              <a:rPr lang="en-GB" dirty="0"/>
              <a:t>only teachers aware that GCSE had an unseen comparison question? How is the demand developed at A-level</a:t>
            </a:r>
            <a:r>
              <a:rPr lang="en-GB" dirty="0" smtClean="0"/>
              <a:t>? Are</a:t>
            </a:r>
            <a:r>
              <a:rPr lang="en-GB" baseline="0" dirty="0" smtClean="0"/>
              <a:t> you </a:t>
            </a:r>
            <a:r>
              <a:rPr lang="en-GB" dirty="0" smtClean="0"/>
              <a:t>aware </a:t>
            </a:r>
            <a:r>
              <a:rPr lang="en-GB" dirty="0"/>
              <a:t>of the similarities and differences or is this surprising?</a:t>
            </a:r>
          </a:p>
        </p:txBody>
      </p:sp>
    </p:spTree>
    <p:extLst>
      <p:ext uri="{BB962C8B-B14F-4D97-AF65-F5344CB8AC3E}">
        <p14:creationId xmlns:p14="http://schemas.microsoft.com/office/powerpoint/2010/main" val="3102585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42531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42531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42531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42531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42531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8140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38917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Types of A–level question: note the importance of inviting debate around genre</a:t>
            </a:r>
          </a:p>
        </p:txBody>
      </p:sp>
    </p:spTree>
    <p:extLst>
      <p:ext uri="{BB962C8B-B14F-4D97-AF65-F5344CB8AC3E}">
        <p14:creationId xmlns:p14="http://schemas.microsoft.com/office/powerpoint/2010/main" val="71698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76853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Types of A–level question: note the importance of inviting debate around genre</a:t>
            </a:r>
          </a:p>
        </p:txBody>
      </p:sp>
    </p:spTree>
    <p:extLst>
      <p:ext uri="{BB962C8B-B14F-4D97-AF65-F5344CB8AC3E}">
        <p14:creationId xmlns:p14="http://schemas.microsoft.com/office/powerpoint/2010/main" val="716983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Types of A–level question: note the importance of inviting debate around genre</a:t>
            </a:r>
          </a:p>
        </p:txBody>
      </p:sp>
    </p:spTree>
    <p:extLst>
      <p:ext uri="{BB962C8B-B14F-4D97-AF65-F5344CB8AC3E}">
        <p14:creationId xmlns:p14="http://schemas.microsoft.com/office/powerpoint/2010/main" val="716983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221">
              <a:defRPr/>
            </a:pPr>
            <a:r>
              <a:rPr lang="en-GB" dirty="0"/>
              <a:t>The task sets up the AOs very clearly. The key word here is ‘significance’ which is the invitation for students to weigh up all the potential contributions to how the elements of political and social protest writing that are in the extract can be explored. </a:t>
            </a:r>
          </a:p>
          <a:p>
            <a:pPr defTabSz="946221">
              <a:defRPr/>
            </a:pPr>
            <a:endParaRPr lang="en-GB" dirty="0"/>
          </a:p>
          <a:p>
            <a:pPr defTabSz="946221">
              <a:defRPr/>
            </a:pPr>
            <a:r>
              <a:rPr lang="en-GB" dirty="0"/>
              <a:t>Those contributions are generic (AO4), contextual (AO3), narrative (AO2) and interpretative (AO5). </a:t>
            </a:r>
          </a:p>
          <a:p>
            <a:pPr defTabSz="946221">
              <a:defRPr/>
            </a:pPr>
            <a:endParaRPr lang="en-GB" dirty="0"/>
          </a:p>
          <a:p>
            <a:pPr defTabSz="946221">
              <a:defRPr/>
            </a:pPr>
            <a:r>
              <a:rPr lang="en-GB" dirty="0"/>
              <a:t>In addition there is the reminder in the final sentence for students to address how meanings are shaped and the word ‘explore’ is telling students how they have to write and hit AO1. </a:t>
            </a:r>
          </a:p>
          <a:p>
            <a:pPr defTabSz="946221">
              <a:defRPr/>
            </a:pPr>
            <a:endParaRPr lang="en-GB" dirty="0"/>
          </a:p>
          <a:p>
            <a:pPr defTabSz="946221">
              <a:defRPr/>
            </a:pPr>
            <a:r>
              <a:rPr lang="en-GB" dirty="0"/>
              <a:t>Above the unseen extract, there is also some information to help students to contextualise it. Here students are told that the text is futuristic – and as the extract shows, the world is clearly dystopian, they are told to be alert to elements of power and challenges to authority and they are told that the state is repressive and controlling. Individual freedom is clearly curtailed. This much can be gleaned by a careful reading of the question and the information given to support the reading of the extract.</a:t>
            </a:r>
          </a:p>
          <a:p>
            <a:endParaRPr lang="en-GB" dirty="0"/>
          </a:p>
        </p:txBody>
      </p:sp>
    </p:spTree>
    <p:extLst>
      <p:ext uri="{BB962C8B-B14F-4D97-AF65-F5344CB8AC3E}">
        <p14:creationId xmlns:p14="http://schemas.microsoft.com/office/powerpoint/2010/main" val="3852040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8140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344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equally valid for AS and A-level students as it involves the same texts, questions styles and mark scheme.</a:t>
            </a:r>
          </a:p>
        </p:txBody>
      </p:sp>
    </p:spTree>
    <p:extLst>
      <p:ext uri="{BB962C8B-B14F-4D97-AF65-F5344CB8AC3E}">
        <p14:creationId xmlns:p14="http://schemas.microsoft.com/office/powerpoint/2010/main" val="288114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573">
              <a:defRPr/>
            </a:pPr>
            <a:r>
              <a:rPr lang="en-GB" dirty="0"/>
              <a:t>The hierarchy of AOs perhaps works best in reverse:</a:t>
            </a:r>
          </a:p>
          <a:p>
            <a:endParaRPr lang="en-GB" dirty="0"/>
          </a:p>
        </p:txBody>
      </p:sp>
    </p:spTree>
    <p:extLst>
      <p:ext uri="{BB962C8B-B14F-4D97-AF65-F5344CB8AC3E}">
        <p14:creationId xmlns:p14="http://schemas.microsoft.com/office/powerpoint/2010/main" val="465881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frequently asked question</a:t>
            </a:r>
            <a:endParaRPr lang="en-GB" dirty="0"/>
          </a:p>
        </p:txBody>
      </p:sp>
    </p:spTree>
    <p:extLst>
      <p:ext uri="{BB962C8B-B14F-4D97-AF65-F5344CB8AC3E}">
        <p14:creationId xmlns:p14="http://schemas.microsoft.com/office/powerpoint/2010/main" val="2966407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04733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746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5969025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7239392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2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85824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3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177514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2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23187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6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327781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369730330"/>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3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7234719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277113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6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8339402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624483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914266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1669258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6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7554247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075307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6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088258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8045193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104129090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2" y="1303336"/>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2"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22649" y="6503988"/>
            <a:ext cx="2678112" cy="195712"/>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2"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2"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3" y="6455755"/>
            <a:ext cx="971127"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1" name="Content Placeholder 10"/>
          <p:cNvSpPr>
            <a:spLocks noGrp="1"/>
          </p:cNvSpPr>
          <p:nvPr>
            <p:ph sz="quarter" idx="12" hasCustomPrompt="1"/>
          </p:nvPr>
        </p:nvSpPr>
        <p:spPr>
          <a:xfrm>
            <a:off x="539751" y="3058063"/>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sp>
        <p:nvSpPr>
          <p:cNvPr id="16" name="Date Placeholder 3"/>
          <p:cNvSpPr>
            <a:spLocks noGrp="1"/>
          </p:cNvSpPr>
          <p:nvPr>
            <p:ph type="dt" sz="half" idx="13"/>
          </p:nvPr>
        </p:nvSpPr>
        <p:spPr>
          <a:xfrm>
            <a:off x="540000" y="6503990"/>
            <a:ext cx="1339600" cy="319537"/>
          </a:xfrm>
          <a:prstGeom prst="rect">
            <a:avLst/>
          </a:prstGeom>
        </p:spPr>
        <p:txBody>
          <a:bodyPr/>
          <a:lstStyle/>
          <a:p>
            <a:pPr defTabSz="457200"/>
            <a:endParaRPr lang="en-US" dirty="0">
              <a:solidFill>
                <a:srgbClr val="4B4B4B"/>
              </a:solidFill>
            </a:endParaRPr>
          </a:p>
        </p:txBody>
      </p: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1" y="278675"/>
            <a:ext cx="1618488" cy="557784"/>
          </a:xfrm>
          <a:prstGeom prst="rect">
            <a:avLst/>
          </a:prstGeom>
        </p:spPr>
      </p:pic>
      <p:sp>
        <p:nvSpPr>
          <p:cNvPr id="4" name="Rectangle 3"/>
          <p:cNvSpPr/>
          <p:nvPr userDrawn="1"/>
        </p:nvSpPr>
        <p:spPr>
          <a:xfrm>
            <a:off x="4155" y="836461"/>
            <a:ext cx="9139847" cy="2285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Tree>
    <p:extLst>
      <p:ext uri="{BB962C8B-B14F-4D97-AF65-F5344CB8AC3E}">
        <p14:creationId xmlns:p14="http://schemas.microsoft.com/office/powerpoint/2010/main" val="68301912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2" y="1303336"/>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2"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22649" y="6503988"/>
            <a:ext cx="2678112" cy="195712"/>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56483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56483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3" y="6455755"/>
            <a:ext cx="971127"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1" name="Content Placeholder 10"/>
          <p:cNvSpPr>
            <a:spLocks noGrp="1"/>
          </p:cNvSpPr>
          <p:nvPr>
            <p:ph sz="quarter" idx="12" hasCustomPrompt="1"/>
          </p:nvPr>
        </p:nvSpPr>
        <p:spPr>
          <a:xfrm>
            <a:off x="539751" y="3058063"/>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sp>
        <p:nvSpPr>
          <p:cNvPr id="16" name="Date Placeholder 3"/>
          <p:cNvSpPr>
            <a:spLocks noGrp="1"/>
          </p:cNvSpPr>
          <p:nvPr>
            <p:ph type="dt" sz="half" idx="13"/>
          </p:nvPr>
        </p:nvSpPr>
        <p:spPr>
          <a:xfrm>
            <a:off x="540000" y="6503990"/>
            <a:ext cx="1339600" cy="319537"/>
          </a:xfrm>
          <a:prstGeom prst="rect">
            <a:avLst/>
          </a:prstGeom>
        </p:spPr>
        <p:txBody>
          <a:bodyPr/>
          <a:lstStyle/>
          <a:p>
            <a:pPr defTabSz="457200"/>
            <a:endParaRPr lang="en-US" dirty="0">
              <a:solidFill>
                <a:srgbClr val="4B4B4B"/>
              </a:solidFill>
            </a:endParaRPr>
          </a:p>
        </p:txBody>
      </p: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1" y="278675"/>
            <a:ext cx="1618488" cy="557784"/>
          </a:xfrm>
          <a:prstGeom prst="rect">
            <a:avLst/>
          </a:prstGeom>
        </p:spPr>
      </p:pic>
      <p:sp>
        <p:nvSpPr>
          <p:cNvPr id="4" name="Rectangle 3"/>
          <p:cNvSpPr/>
          <p:nvPr userDrawn="1"/>
        </p:nvSpPr>
        <p:spPr>
          <a:xfrm>
            <a:off x="4155" y="836461"/>
            <a:ext cx="9139847" cy="2285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Tree>
    <p:extLst>
      <p:ext uri="{BB962C8B-B14F-4D97-AF65-F5344CB8AC3E}">
        <p14:creationId xmlns:p14="http://schemas.microsoft.com/office/powerpoint/2010/main" val="4035600873"/>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4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512871"/>
            <a:ext cx="1239373" cy="365125"/>
          </a:xfrm>
          <a:prstGeom prst="rect">
            <a:avLst/>
          </a:prstGeom>
        </p:spPr>
        <p:txBody>
          <a:bodyPr lIns="0" tIns="0" rIns="0" bIns="0"/>
          <a:lstStyle>
            <a:lvl1pPr>
              <a:lnSpc>
                <a:spcPts val="1000"/>
              </a:lnSpc>
              <a:defRPr sz="800">
                <a:solidFill>
                  <a:schemeClr val="bg1"/>
                </a:solidFill>
              </a:defRPr>
            </a:lvl1pPr>
          </a:lstStyle>
          <a:p>
            <a:pPr defTabSz="457200"/>
            <a:endParaRPr lang="en-US" dirty="0">
              <a:solidFill>
                <a:srgbClr val="4B4B4B"/>
              </a:solidFill>
            </a:endParaRPr>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598613"/>
            <a:ext cx="8045200" cy="45399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875961"/>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0980270"/>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5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487201"/>
            <a:ext cx="1239373" cy="337004"/>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98613"/>
            <a:ext cx="8045200" cy="45399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845427" y="6459079"/>
            <a:ext cx="768351"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39563957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4_Section title Dark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512871"/>
            <a:ext cx="1239373" cy="311335"/>
          </a:xfrm>
          <a:prstGeom prst="rect">
            <a:avLst/>
          </a:prstGeom>
        </p:spPr>
        <p:txBody>
          <a:bodyPr lIns="0" tIns="0" rIns="0" bIns="0"/>
          <a:lstStyle>
            <a:lvl1pPr>
              <a:lnSpc>
                <a:spcPts val="1000"/>
              </a:lnSpc>
              <a:defRPr sz="800">
                <a:solidFill>
                  <a:schemeClr val="bg1"/>
                </a:solidFill>
              </a:defRPr>
            </a:lvl1pPr>
          </a:lstStyle>
          <a:p>
            <a:pPr defTabSz="457200"/>
            <a:endParaRPr lang="en-US" dirty="0">
              <a:solidFill>
                <a:srgbClr val="4B4B4B"/>
              </a:solidFill>
            </a:endParaRPr>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598613"/>
            <a:ext cx="8045200" cy="45399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0" y="875961"/>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1406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9980257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7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4" name="Date Placeholder 3"/>
          <p:cNvSpPr>
            <a:spLocks noGrp="1"/>
          </p:cNvSpPr>
          <p:nvPr>
            <p:ph type="dt" sz="half" idx="11"/>
          </p:nvPr>
        </p:nvSpPr>
        <p:spPr>
          <a:xfrm>
            <a:off x="539200" y="6501433"/>
            <a:ext cx="1339600" cy="232664"/>
          </a:xfrm>
          <a:prstGeom prst="rect">
            <a:avLst/>
          </a:prstGeom>
        </p:spPr>
        <p:txBody>
          <a:bodyPr/>
          <a:lstStyle/>
          <a:p>
            <a:pPr defTabSz="457200"/>
            <a:endParaRPr lang="en-US" dirty="0">
              <a:solidFill>
                <a:srgbClr val="4B4B4B"/>
              </a:solidFill>
            </a:endParaRPr>
          </a:p>
        </p:txBody>
      </p:sp>
      <p:sp>
        <p:nvSpPr>
          <p:cNvPr id="7" name="Content Placeholder 6"/>
          <p:cNvSpPr>
            <a:spLocks noGrp="1"/>
          </p:cNvSpPr>
          <p:nvPr>
            <p:ph sz="quarter" idx="12"/>
          </p:nvPr>
        </p:nvSpPr>
        <p:spPr>
          <a:xfrm>
            <a:off x="539200" y="1598613"/>
            <a:ext cx="8046000" cy="45332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048586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7_Closing slide">
    <p:spTree>
      <p:nvGrpSpPr>
        <p:cNvPr id="1" name=""/>
        <p:cNvGrpSpPr/>
        <p:nvPr/>
      </p:nvGrpSpPr>
      <p:grpSpPr>
        <a:xfrm>
          <a:off x="0" y="0"/>
          <a:ext cx="0" cy="0"/>
          <a:chOff x="0" y="0"/>
          <a:chExt cx="0" cy="0"/>
        </a:xfrm>
      </p:grpSpPr>
      <p:sp>
        <p:nvSpPr>
          <p:cNvPr id="16" name="Rectangle 15"/>
          <p:cNvSpPr/>
          <p:nvPr userDrawn="1"/>
        </p:nvSpPr>
        <p:spPr>
          <a:xfrm>
            <a:off x="1"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2"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2"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2"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Date Placeholder 3"/>
          <p:cNvSpPr>
            <a:spLocks noGrp="1"/>
          </p:cNvSpPr>
          <p:nvPr>
            <p:ph type="dt" sz="half" idx="12"/>
          </p:nvPr>
        </p:nvSpPr>
        <p:spPr>
          <a:xfrm>
            <a:off x="540000" y="6512869"/>
            <a:ext cx="1339600" cy="310656"/>
          </a:xfrm>
          <a:prstGeom prst="rect">
            <a:avLst/>
          </a:prstGeom>
        </p:spPr>
        <p:txBody>
          <a:bodyPr/>
          <a:lstStyle/>
          <a:p>
            <a:pPr defTabSz="457200"/>
            <a:endParaRPr lang="en-US" dirty="0">
              <a:solidFill>
                <a:srgbClr val="4B4B4B"/>
              </a:solidFill>
            </a:endParaRPr>
          </a:p>
        </p:txBody>
      </p:sp>
      <p:sp>
        <p:nvSpPr>
          <p:cNvPr id="2" name="Rectangle 1"/>
          <p:cNvSpPr/>
          <p:nvPr userDrawn="1"/>
        </p:nvSpPr>
        <p:spPr>
          <a:xfrm>
            <a:off x="7780868" y="6458402"/>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1" y="278675"/>
            <a:ext cx="1618488" cy="557784"/>
          </a:xfrm>
          <a:prstGeom prst="rect">
            <a:avLst/>
          </a:prstGeom>
        </p:spPr>
      </p:pic>
    </p:spTree>
    <p:extLst>
      <p:ext uri="{BB962C8B-B14F-4D97-AF65-F5344CB8AC3E}">
        <p14:creationId xmlns:p14="http://schemas.microsoft.com/office/powerpoint/2010/main" val="1511504688"/>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5_Section title Dark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249327923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7_Section title Dark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4105708655"/>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7_Section title Dark Turquoi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248681203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7_Section title Dark Pi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4154146459"/>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_Section title Dark Gre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2495259846"/>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7_Section title Dark Viole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2344787558"/>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7_Section title Dark Te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1354353872"/>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7_Section title Dark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17230703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606284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7_Section title Dark Bric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1237829701"/>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2" name="Picture 3" descr="W:\3 - Administrators\3_3 Promotion\Hard Copy\Flyers\Autumn 2011\Range design work\AQA Excellence\Art work\Excellence%20Foot (c)_3[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252" r="4065" b="82439"/>
          <a:stretch>
            <a:fillRect/>
          </a:stretch>
        </p:blipFill>
        <p:spPr bwMode="auto">
          <a:xfrm>
            <a:off x="250827" y="6453188"/>
            <a:ext cx="853281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6636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2" name="Picture 3" descr="W:\3 - Administrators\3_3 Promotion\Hard Copy\Flyers\Autumn 2011\Range design work\AQA Excellence\Art work\Excellence%20Foot (c)_3[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252" r="4065" b="82439"/>
          <a:stretch>
            <a:fillRect/>
          </a:stretch>
        </p:blipFill>
        <p:spPr bwMode="auto">
          <a:xfrm>
            <a:off x="250827" y="6453188"/>
            <a:ext cx="853281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227298"/>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116815164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867022312"/>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6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58101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7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0343298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6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7716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8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036391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8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42859986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6385356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7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202399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8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754845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8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931228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8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835022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8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371793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8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2349321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8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1096630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8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2483874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8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976014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40938605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163800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8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7636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9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9813498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8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20698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9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97121053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9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426777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9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698774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9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8089532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9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285057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9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8755283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9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5741246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499106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9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850626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9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1338655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9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8974665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65754675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4163367598"/>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0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98631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594452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0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14302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9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4818911"/>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0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1168135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7213754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1575689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0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8756316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0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6857914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0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1088974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0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7764469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0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7021299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0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8265486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0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0017063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0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798214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5280079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34903171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sp>
        <p:nvSpPr>
          <p:cNvPr id="16" name="Date Placeholder 3"/>
          <p:cNvSpPr>
            <a:spLocks noGrp="1"/>
          </p:cNvSpPr>
          <p:nvPr>
            <p:ph type="dt" sz="half" idx="13"/>
          </p:nvPr>
        </p:nvSpPr>
        <p:spPr>
          <a:xfrm>
            <a:off x="540000" y="6458400"/>
            <a:ext cx="1339600" cy="365125"/>
          </a:xfrm>
          <a:prstGeom prst="rect">
            <a:avLst/>
          </a:prstGeom>
        </p:spPr>
        <p:txBody>
          <a:bodyPr/>
          <a:lstStyle/>
          <a:p>
            <a:pPr defTabSz="457200"/>
            <a:endParaRPr lang="en-US" dirty="0">
              <a:solidFill>
                <a:srgbClr val="4B4B4B"/>
              </a:solidFill>
            </a:endParaRPr>
          </a:p>
        </p:txBody>
      </p:sp>
      <p:sp>
        <p:nvSpPr>
          <p:cNvPr id="14" name="Rectangle 13"/>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7" name="Rectangle 16"/>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cxnSp>
        <p:nvCxnSpPr>
          <p:cNvPr id="18" name="Straight Connector 17"/>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22" name="Picture 21"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35485194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87614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11898806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188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516291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42735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564648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68865187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422733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1069440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6870426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634948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176225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4939620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155601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412968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9474068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789425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61427643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420934266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0867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875730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59128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7697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617390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33483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0935262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8044673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8651462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644816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5200441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7736655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5902655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0421790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878348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6386312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211742604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90129336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33587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620354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0719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332156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396372406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3626377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0105820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latin typeface="+mn-lt"/>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Tree>
    <p:extLst>
      <p:ext uri="{BB962C8B-B14F-4D97-AF65-F5344CB8AC3E}">
        <p14:creationId xmlns:p14="http://schemas.microsoft.com/office/powerpoint/2010/main" val="149356153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7119974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610678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5783078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3552028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3309438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9338369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8673458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275531712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47653224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0212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latin typeface="+mn-lt"/>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Tree>
    <p:extLst>
      <p:ext uri="{BB962C8B-B14F-4D97-AF65-F5344CB8AC3E}">
        <p14:creationId xmlns:p14="http://schemas.microsoft.com/office/powerpoint/2010/main" val="42127962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0506678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55235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032584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125182534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9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48033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9253401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1300407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0394065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5751460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5617113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94582567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780017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8135821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323551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180439879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52757742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0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10509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9470341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0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29203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244304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1369284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425090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69515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33702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711056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752812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809605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2434936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1917049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724846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7058704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7324860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38" Type="http://schemas.openxmlformats.org/officeDocument/2006/relationships/slideLayout" Target="../slideLayouts/slideLayout138.xml"/><Relationship Id="rId154" Type="http://schemas.openxmlformats.org/officeDocument/2006/relationships/slideLayout" Target="../slideLayouts/slideLayout154.xml"/><Relationship Id="rId159" Type="http://schemas.openxmlformats.org/officeDocument/2006/relationships/slideLayout" Target="../slideLayouts/slideLayout159.xml"/><Relationship Id="rId175" Type="http://schemas.openxmlformats.org/officeDocument/2006/relationships/slideLayout" Target="../slideLayouts/slideLayout175.xml"/><Relationship Id="rId170" Type="http://schemas.openxmlformats.org/officeDocument/2006/relationships/slideLayout" Target="../slideLayouts/slideLayout170.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65" Type="http://schemas.openxmlformats.org/officeDocument/2006/relationships/slideLayout" Target="../slideLayouts/slideLayout165.xml"/><Relationship Id="rId181" Type="http://schemas.openxmlformats.org/officeDocument/2006/relationships/image" Target="../media/image1.png"/><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55" Type="http://schemas.openxmlformats.org/officeDocument/2006/relationships/slideLayout" Target="../slideLayouts/slideLayout155.xml"/><Relationship Id="rId171" Type="http://schemas.openxmlformats.org/officeDocument/2006/relationships/slideLayout" Target="../slideLayouts/slideLayout171.xml"/><Relationship Id="rId176" Type="http://schemas.openxmlformats.org/officeDocument/2006/relationships/slideLayout" Target="../slideLayouts/slideLayout176.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61" Type="http://schemas.openxmlformats.org/officeDocument/2006/relationships/slideLayout" Target="../slideLayouts/slideLayout161.xml"/><Relationship Id="rId166" Type="http://schemas.openxmlformats.org/officeDocument/2006/relationships/slideLayout" Target="../slideLayouts/slideLayout16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4" Type="http://schemas.openxmlformats.org/officeDocument/2006/relationships/slideLayout" Target="../slideLayouts/slideLayout4.xml"/><Relationship Id="rId9" Type="http://schemas.openxmlformats.org/officeDocument/2006/relationships/slideLayout" Target="../slideLayouts/slideLayout9.xml"/><Relationship Id="rId172" Type="http://schemas.openxmlformats.org/officeDocument/2006/relationships/slideLayout" Target="../slideLayouts/slideLayout172.xml"/><Relationship Id="rId180" Type="http://schemas.openxmlformats.org/officeDocument/2006/relationships/theme" Target="../theme/theme1.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379288"/>
            <a:ext cx="8045200" cy="4406804"/>
          </a:xfrm>
          <a:prstGeom prst="rect">
            <a:avLst/>
          </a:prstGeom>
        </p:spPr>
        <p:txBody>
          <a:bodyPr vert="horz" lIns="0" tIns="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976438" y="645907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pPr defTabSz="457200"/>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RGB.png"/>
          <p:cNvPicPr>
            <a:picLocks noChangeAspect="1"/>
          </p:cNvPicPr>
          <p:nvPr/>
        </p:nvPicPr>
        <p:blipFill>
          <a:blip r:embed="rId181"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650549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 id="2147483772" r:id="rId112"/>
    <p:sldLayoutId id="2147483773" r:id="rId113"/>
    <p:sldLayoutId id="2147483774" r:id="rId114"/>
    <p:sldLayoutId id="2147483775" r:id="rId115"/>
    <p:sldLayoutId id="2147483776" r:id="rId116"/>
    <p:sldLayoutId id="2147483777" r:id="rId117"/>
    <p:sldLayoutId id="2147483778" r:id="rId118"/>
    <p:sldLayoutId id="2147483779" r:id="rId119"/>
    <p:sldLayoutId id="2147483780" r:id="rId120"/>
    <p:sldLayoutId id="2147483781" r:id="rId121"/>
    <p:sldLayoutId id="2147483782" r:id="rId122"/>
    <p:sldLayoutId id="2147483783" r:id="rId123"/>
    <p:sldLayoutId id="2147483784" r:id="rId124"/>
    <p:sldLayoutId id="2147483785" r:id="rId125"/>
    <p:sldLayoutId id="2147483786" r:id="rId126"/>
    <p:sldLayoutId id="2147483787" r:id="rId127"/>
    <p:sldLayoutId id="2147483788" r:id="rId128"/>
    <p:sldLayoutId id="2147483789" r:id="rId129"/>
    <p:sldLayoutId id="2147483790" r:id="rId130"/>
    <p:sldLayoutId id="2147483791" r:id="rId131"/>
    <p:sldLayoutId id="2147483792" r:id="rId132"/>
    <p:sldLayoutId id="2147483793" r:id="rId133"/>
    <p:sldLayoutId id="2147483794" r:id="rId134"/>
    <p:sldLayoutId id="2147483795" r:id="rId135"/>
    <p:sldLayoutId id="2147483796" r:id="rId136"/>
    <p:sldLayoutId id="2147483797" r:id="rId137"/>
    <p:sldLayoutId id="2147483798" r:id="rId138"/>
    <p:sldLayoutId id="2147483799" r:id="rId139"/>
    <p:sldLayoutId id="2147483800" r:id="rId140"/>
    <p:sldLayoutId id="2147483801" r:id="rId141"/>
    <p:sldLayoutId id="2147483802" r:id="rId142"/>
    <p:sldLayoutId id="2147483803" r:id="rId143"/>
    <p:sldLayoutId id="2147483804" r:id="rId144"/>
    <p:sldLayoutId id="2147483805" r:id="rId145"/>
    <p:sldLayoutId id="2147483806" r:id="rId146"/>
    <p:sldLayoutId id="2147483807" r:id="rId147"/>
    <p:sldLayoutId id="2147483808" r:id="rId148"/>
    <p:sldLayoutId id="2147483809" r:id="rId149"/>
    <p:sldLayoutId id="2147483810" r:id="rId150"/>
    <p:sldLayoutId id="2147483811" r:id="rId151"/>
    <p:sldLayoutId id="2147483812" r:id="rId152"/>
    <p:sldLayoutId id="2147483813" r:id="rId153"/>
    <p:sldLayoutId id="2147483814" r:id="rId154"/>
    <p:sldLayoutId id="2147483815" r:id="rId155"/>
    <p:sldLayoutId id="2147483816" r:id="rId156"/>
    <p:sldLayoutId id="2147483817" r:id="rId157"/>
    <p:sldLayoutId id="2147483818" r:id="rId158"/>
    <p:sldLayoutId id="2147483819" r:id="rId159"/>
    <p:sldLayoutId id="2147483820" r:id="rId160"/>
    <p:sldLayoutId id="2147483821" r:id="rId161"/>
    <p:sldLayoutId id="2147483822" r:id="rId162"/>
    <p:sldLayoutId id="2147483823" r:id="rId163"/>
    <p:sldLayoutId id="2147483824" r:id="rId164"/>
    <p:sldLayoutId id="2147483825" r:id="rId165"/>
    <p:sldLayoutId id="2147483826" r:id="rId166"/>
    <p:sldLayoutId id="2147483827" r:id="rId167"/>
    <p:sldLayoutId id="2147483828" r:id="rId168"/>
    <p:sldLayoutId id="2147483829" r:id="rId169"/>
    <p:sldLayoutId id="2147483830" r:id="rId170"/>
    <p:sldLayoutId id="2147483831" r:id="rId171"/>
    <p:sldLayoutId id="2147483832" r:id="rId172"/>
    <p:sldLayoutId id="2147483833" r:id="rId173"/>
    <p:sldLayoutId id="2147483834" r:id="rId174"/>
    <p:sldLayoutId id="2147483835" r:id="rId175"/>
    <p:sldLayoutId id="2147483836" r:id="rId176"/>
    <p:sldLayoutId id="2147483837" r:id="rId177"/>
    <p:sldLayoutId id="2147483838" r:id="rId178"/>
    <p:sldLayoutId id="2147483839" r:id="rId179"/>
  </p:sldLayoutIdLst>
  <p:timing>
    <p:tnLst>
      <p:par>
        <p:cTn id="1" dur="indefinite" restart="never" nodeType="tmRoot"/>
      </p:par>
    </p:tnLst>
  </p:timing>
  <p:hf sldNum="0" hdr="0" ftr="0"/>
  <p:txStyles>
    <p:titleStyle>
      <a:lvl1pPr algn="l" defTabSz="457200" rtl="0" eaLnBrk="1" latinLnBrk="0" hangingPunct="1">
        <a:lnSpc>
          <a:spcPts val="2800"/>
        </a:lnSpc>
        <a:spcBef>
          <a:spcPct val="0"/>
        </a:spcBef>
        <a:buNone/>
        <a:defRPr sz="32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hyperlink" Target="http://www.aqa.org.uk/cpd"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aqa.org.uk/cpd"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aqa.org.uk/englishhub-school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mailto:English-GCE@aqa.org.uk"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aqa.org.uk/englishhub-schools" TargetMode="Externa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English-GCSE@aqa.org.uk"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242626"/>
            <a:ext cx="8892480" cy="1200329"/>
          </a:xfrm>
          <a:prstGeom prst="rect">
            <a:avLst/>
          </a:prstGeom>
          <a:noFill/>
        </p:spPr>
        <p:txBody>
          <a:bodyPr wrap="square" rtlCol="0">
            <a:spAutoFit/>
          </a:bodyPr>
          <a:lstStyle/>
          <a:p>
            <a:r>
              <a:rPr lang="en-US" sz="3600" dirty="0" smtClean="0">
                <a:solidFill>
                  <a:srgbClr val="412878"/>
                </a:solidFill>
                <a:latin typeface="AQA Chevin Pro Light" panose="020F0303030000060003" pitchFamily="34" charset="0"/>
              </a:rPr>
              <a:t>English Hub School networks</a:t>
            </a:r>
            <a:br>
              <a:rPr lang="en-US" sz="3600" dirty="0" smtClean="0">
                <a:solidFill>
                  <a:srgbClr val="412878"/>
                </a:solidFill>
                <a:latin typeface="AQA Chevin Pro Light" panose="020F0303030000060003" pitchFamily="34" charset="0"/>
              </a:rPr>
            </a:br>
            <a:r>
              <a:rPr lang="en-US" sz="3600" dirty="0" smtClean="0">
                <a:solidFill>
                  <a:srgbClr val="6D51A1"/>
                </a:solidFill>
                <a:latin typeface="AQA Chevin Pro DemiBold" pitchFamily="34" charset="0"/>
              </a:rPr>
              <a:t>AS and A-level English Literature</a:t>
            </a:r>
            <a:endParaRPr lang="en-US" sz="3600" dirty="0">
              <a:solidFill>
                <a:srgbClr val="6D51A1"/>
              </a:solidFill>
              <a:latin typeface="AQA Chevin Pro DemiBold" pitchFamily="34" charset="0"/>
            </a:endParaRPr>
          </a:p>
        </p:txBody>
      </p:sp>
      <p:sp>
        <p:nvSpPr>
          <p:cNvPr id="8"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1</a:t>
            </a:fld>
            <a:r>
              <a:rPr lang="en-US" dirty="0" smtClean="0">
                <a:solidFill>
                  <a:srgbClr val="4B4B4B"/>
                </a:solidFill>
              </a:rPr>
              <a:t> </a:t>
            </a:r>
          </a:p>
        </p:txBody>
      </p:sp>
      <p:sp>
        <p:nvSpPr>
          <p:cNvPr id="5" name="TextBox 4"/>
          <p:cNvSpPr txBox="1"/>
          <p:nvPr/>
        </p:nvSpPr>
        <p:spPr>
          <a:xfrm>
            <a:off x="251520" y="2509660"/>
            <a:ext cx="6336704" cy="2308324"/>
          </a:xfrm>
          <a:prstGeom prst="rect">
            <a:avLst/>
          </a:prstGeom>
          <a:noFill/>
        </p:spPr>
        <p:txBody>
          <a:bodyPr wrap="square" rtlCol="0">
            <a:spAutoFit/>
          </a:bodyPr>
          <a:lstStyle/>
          <a:p>
            <a:r>
              <a:rPr lang="en-US" sz="2400" dirty="0" smtClean="0">
                <a:solidFill>
                  <a:srgbClr val="412878"/>
                </a:solidFill>
                <a:latin typeface="AQA Chevin Pro Light" panose="020F0303030000060003" pitchFamily="34" charset="0"/>
              </a:rPr>
              <a:t>Autumn 2017</a:t>
            </a:r>
            <a:br>
              <a:rPr lang="en-US" sz="2400" dirty="0" smtClean="0">
                <a:solidFill>
                  <a:srgbClr val="412878"/>
                </a:solidFill>
                <a:latin typeface="AQA Chevin Pro Light" panose="020F0303030000060003" pitchFamily="34" charset="0"/>
              </a:rPr>
            </a:br>
            <a:endParaRPr lang="en-US" sz="2400" dirty="0" smtClean="0">
              <a:solidFill>
                <a:srgbClr val="412878"/>
              </a:solidFill>
              <a:latin typeface="AQA Chevin Pro Light" panose="020F0303030000060003" pitchFamily="34" charset="0"/>
            </a:endParaRPr>
          </a:p>
          <a:p>
            <a:r>
              <a:rPr lang="en-US" sz="2400" dirty="0" smtClean="0">
                <a:solidFill>
                  <a:srgbClr val="412878"/>
                </a:solidFill>
                <a:latin typeface="AQA Chevin Pro Light" panose="020F0303030000060003" pitchFamily="34" charset="0"/>
              </a:rPr>
              <a:t>Lessons from the first </a:t>
            </a:r>
            <a:r>
              <a:rPr lang="en-US" sz="2400" smtClean="0">
                <a:solidFill>
                  <a:srgbClr val="412878"/>
                </a:solidFill>
                <a:latin typeface="AQA Chevin Pro Light" panose="020F0303030000060003" pitchFamily="34" charset="0"/>
              </a:rPr>
              <a:t>series and the GCSE </a:t>
            </a:r>
            <a:r>
              <a:rPr lang="en-US" sz="2400" dirty="0" smtClean="0">
                <a:solidFill>
                  <a:srgbClr val="412878"/>
                </a:solidFill>
                <a:latin typeface="AQA Chevin Pro Light" panose="020F0303030000060003" pitchFamily="34" charset="0"/>
              </a:rPr>
              <a:t>to A-level transition</a:t>
            </a:r>
            <a:br>
              <a:rPr lang="en-US" sz="2400" dirty="0" smtClean="0">
                <a:solidFill>
                  <a:srgbClr val="412878"/>
                </a:solidFill>
                <a:latin typeface="AQA Chevin Pro Light" panose="020F0303030000060003" pitchFamily="34" charset="0"/>
              </a:rPr>
            </a:br>
            <a:r>
              <a:rPr lang="en-US" sz="2400" dirty="0" smtClean="0">
                <a:solidFill>
                  <a:srgbClr val="412878"/>
                </a:solidFill>
                <a:latin typeface="AQA Chevin Pro Light" panose="020F0303030000060003" pitchFamily="34" charset="0"/>
              </a:rPr>
              <a:t>		</a:t>
            </a:r>
            <a:br>
              <a:rPr lang="en-US" sz="2400" dirty="0" smtClean="0">
                <a:solidFill>
                  <a:srgbClr val="412878"/>
                </a:solidFill>
                <a:latin typeface="AQA Chevin Pro Light" panose="020F0303030000060003" pitchFamily="34" charset="0"/>
              </a:rPr>
            </a:br>
            <a:endParaRPr lang="en-US" sz="2400" dirty="0">
              <a:solidFill>
                <a:srgbClr val="412878"/>
              </a:solidFill>
              <a:latin typeface="AQA Chevin Pro Light" panose="020F0303030000060003" pitchFamily="34" charset="0"/>
            </a:endParaRPr>
          </a:p>
        </p:txBody>
      </p:sp>
    </p:spTree>
    <p:extLst>
      <p:ext uri="{BB962C8B-B14F-4D97-AF65-F5344CB8AC3E}">
        <p14:creationId xmlns:p14="http://schemas.microsoft.com/office/powerpoint/2010/main" val="3881721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QA Chevin Pro Light" pitchFamily="34" charset="0"/>
              </a:rPr>
              <a:t>What ‘answer the question’ means</a:t>
            </a:r>
            <a:endParaRPr lang="en-GB"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chemeClr val="tx1"/>
                </a:solidFill>
              </a:rPr>
              <a:pPr algn="l"/>
              <a:t>10</a:t>
            </a:fld>
            <a:r>
              <a:rPr lang="en-US" dirty="0" smtClean="0">
                <a:solidFill>
                  <a:schemeClr val="tx1"/>
                </a:solidFill>
              </a:rPr>
              <a:t> </a:t>
            </a:r>
          </a:p>
        </p:txBody>
      </p:sp>
    </p:spTree>
    <p:extLst>
      <p:ext uri="{BB962C8B-B14F-4D97-AF65-F5344CB8AC3E}">
        <p14:creationId xmlns:p14="http://schemas.microsoft.com/office/powerpoint/2010/main" val="1990560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What ‘answer the question’ means</a:t>
            </a:r>
            <a:endParaRPr lang="en-GB" sz="3200" dirty="0"/>
          </a:p>
        </p:txBody>
      </p:sp>
      <p:sp>
        <p:nvSpPr>
          <p:cNvPr id="4" name="Content Placeholder 3"/>
          <p:cNvSpPr>
            <a:spLocks noGrp="1"/>
          </p:cNvSpPr>
          <p:nvPr>
            <p:ph sz="quarter" idx="12"/>
          </p:nvPr>
        </p:nvSpPr>
        <p:spPr>
          <a:xfrm>
            <a:off x="540000" y="1268760"/>
            <a:ext cx="8046000" cy="4869240"/>
          </a:xfrm>
        </p:spPr>
        <p:txBody>
          <a:bodyPr/>
          <a:lstStyle/>
          <a:p>
            <a:pPr marL="0" indent="0">
              <a:lnSpc>
                <a:spcPct val="100000"/>
              </a:lnSpc>
              <a:buNone/>
            </a:pPr>
            <a:r>
              <a:rPr lang="en-GB" dirty="0" smtClean="0"/>
              <a:t>This is our mantra throughout, but</a:t>
            </a:r>
            <a:r>
              <a:rPr lang="en-GB" dirty="0"/>
              <a:t> w</a:t>
            </a:r>
            <a:r>
              <a:rPr lang="en-GB" dirty="0" smtClean="0"/>
              <a:t>hat does it mean?</a:t>
            </a:r>
          </a:p>
          <a:p>
            <a:pPr marL="0" indent="0">
              <a:lnSpc>
                <a:spcPct val="100000"/>
              </a:lnSpc>
              <a:buNone/>
            </a:pPr>
            <a:endParaRPr lang="en-GB" dirty="0" smtClean="0"/>
          </a:p>
          <a:p>
            <a:pPr>
              <a:lnSpc>
                <a:spcPct val="100000"/>
              </a:lnSpc>
            </a:pPr>
            <a:r>
              <a:rPr lang="en-GB" dirty="0" smtClean="0"/>
              <a:t>Respond directly to the main command word/s.</a:t>
            </a:r>
          </a:p>
          <a:p>
            <a:pPr>
              <a:lnSpc>
                <a:spcPct val="100000"/>
              </a:lnSpc>
            </a:pPr>
            <a:r>
              <a:rPr lang="en-GB" dirty="0" smtClean="0"/>
              <a:t>Identify the required constituent tasks and carry them out.</a:t>
            </a:r>
          </a:p>
          <a:p>
            <a:pPr>
              <a:lnSpc>
                <a:spcPct val="100000"/>
              </a:lnSpc>
            </a:pPr>
            <a:r>
              <a:rPr lang="en-GB" dirty="0" smtClean="0"/>
              <a:t>Credit the shared context.</a:t>
            </a:r>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11</a:t>
            </a:fld>
            <a:r>
              <a:rPr lang="en-US" dirty="0" smtClean="0">
                <a:solidFill>
                  <a:srgbClr val="4B4B4B"/>
                </a:solidFill>
              </a:rPr>
              <a:t> </a:t>
            </a:r>
          </a:p>
        </p:txBody>
      </p:sp>
    </p:spTree>
    <p:extLst>
      <p:ext uri="{BB962C8B-B14F-4D97-AF65-F5344CB8AC3E}">
        <p14:creationId xmlns:p14="http://schemas.microsoft.com/office/powerpoint/2010/main" val="3510080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What ‘answer the question’ means</a:t>
            </a:r>
            <a:endParaRPr lang="en-GB" sz="3200" dirty="0"/>
          </a:p>
        </p:txBody>
      </p:sp>
      <p:sp>
        <p:nvSpPr>
          <p:cNvPr id="4" name="Content Placeholder 3"/>
          <p:cNvSpPr>
            <a:spLocks noGrp="1"/>
          </p:cNvSpPr>
          <p:nvPr>
            <p:ph sz="quarter" idx="12"/>
          </p:nvPr>
        </p:nvSpPr>
        <p:spPr>
          <a:xfrm>
            <a:off x="540000" y="1268760"/>
            <a:ext cx="8046000" cy="4869240"/>
          </a:xfrm>
        </p:spPr>
        <p:txBody>
          <a:bodyPr/>
          <a:lstStyle/>
          <a:p>
            <a:pPr marL="0" indent="0">
              <a:lnSpc>
                <a:spcPct val="100000"/>
              </a:lnSpc>
              <a:buNone/>
            </a:pPr>
            <a:r>
              <a:rPr lang="en-GB" dirty="0" smtClean="0"/>
              <a:t>So, take a question such as A-level Paper 1 Section A Question 1 from this summer:</a:t>
            </a:r>
          </a:p>
          <a:p>
            <a:pPr marL="0" indent="0">
              <a:buNone/>
            </a:pPr>
            <a:endParaRPr lang="en-GB" dirty="0"/>
          </a:p>
          <a:p>
            <a:pPr marL="0" indent="0">
              <a:lnSpc>
                <a:spcPct val="100000"/>
              </a:lnSpc>
              <a:buNone/>
            </a:pPr>
            <a:r>
              <a:rPr lang="en-GB" dirty="0" smtClean="0"/>
              <a:t>‘As lovers, Othello and Desdemona either worship or despise one another. There is no middle ground.’</a:t>
            </a:r>
          </a:p>
          <a:p>
            <a:pPr marL="0" indent="0">
              <a:buNone/>
            </a:pPr>
            <a:endParaRPr lang="en-GB" dirty="0"/>
          </a:p>
          <a:p>
            <a:pPr marL="0" indent="0">
              <a:lnSpc>
                <a:spcPct val="100000"/>
              </a:lnSpc>
              <a:buNone/>
            </a:pPr>
            <a:r>
              <a:rPr lang="en-GB" dirty="0" smtClean="0"/>
              <a:t>In the light of this view , discuss how Shakespeare presents Othello’s and Desdemona’s attitudes towards one another in this extract and elsewhere in the play.</a:t>
            </a:r>
            <a:endParaRPr lang="en-GB"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12</a:t>
            </a:fld>
            <a:r>
              <a:rPr lang="en-US" dirty="0" smtClean="0">
                <a:solidFill>
                  <a:srgbClr val="4B4B4B"/>
                </a:solidFill>
              </a:rPr>
              <a:t> </a:t>
            </a:r>
          </a:p>
        </p:txBody>
      </p:sp>
    </p:spTree>
    <p:extLst>
      <p:ext uri="{BB962C8B-B14F-4D97-AF65-F5344CB8AC3E}">
        <p14:creationId xmlns:p14="http://schemas.microsoft.com/office/powerpoint/2010/main" val="1947383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Six steps to ‘answering the question’</a:t>
            </a:r>
            <a:endParaRPr lang="en-GB" sz="3200" dirty="0"/>
          </a:p>
        </p:txBody>
      </p:sp>
      <p:sp>
        <p:nvSpPr>
          <p:cNvPr id="4" name="Content Placeholder 3"/>
          <p:cNvSpPr>
            <a:spLocks noGrp="1"/>
          </p:cNvSpPr>
          <p:nvPr>
            <p:ph sz="quarter" idx="12"/>
          </p:nvPr>
        </p:nvSpPr>
        <p:spPr>
          <a:xfrm>
            <a:off x="539552" y="1340768"/>
            <a:ext cx="8046000" cy="4608512"/>
          </a:xfrm>
        </p:spPr>
        <p:txBody>
          <a:bodyPr/>
          <a:lstStyle/>
          <a:p>
            <a:pPr marL="457200" indent="-457200">
              <a:lnSpc>
                <a:spcPct val="100000"/>
              </a:lnSpc>
              <a:buFont typeface="+mj-lt"/>
              <a:buAutoNum type="arabicPeriod"/>
            </a:pPr>
            <a:r>
              <a:rPr lang="en-GB" dirty="0" smtClean="0"/>
              <a:t>The main task is to </a:t>
            </a:r>
            <a:r>
              <a:rPr lang="en-GB" b="1" dirty="0" smtClean="0"/>
              <a:t>discuss</a:t>
            </a:r>
            <a:r>
              <a:rPr lang="en-GB" dirty="0" smtClean="0"/>
              <a:t> Othello’s and Desdemona’s attitudes towards one another.</a:t>
            </a:r>
          </a:p>
          <a:p>
            <a:pPr marL="457200" indent="-457200">
              <a:buFont typeface="+mj-lt"/>
              <a:buAutoNum type="arabicPeriod"/>
            </a:pPr>
            <a:endParaRPr lang="en-GB" dirty="0"/>
          </a:p>
          <a:p>
            <a:pPr marL="457200" indent="-457200">
              <a:buFont typeface="+mj-lt"/>
              <a:buAutoNum type="arabicPeriod"/>
            </a:pPr>
            <a:r>
              <a:rPr lang="en-GB" dirty="0" smtClean="0"/>
              <a:t>The main source is the </a:t>
            </a:r>
            <a:r>
              <a:rPr lang="en-GB" b="1" dirty="0" smtClean="0"/>
              <a:t>extract</a:t>
            </a:r>
            <a:r>
              <a:rPr lang="en-GB" dirty="0" smtClean="0"/>
              <a:t>…</a:t>
            </a:r>
          </a:p>
          <a:p>
            <a:pPr marL="457200" indent="-457200">
              <a:buFont typeface="+mj-lt"/>
              <a:buAutoNum type="arabicPeriod"/>
            </a:pPr>
            <a:endParaRPr lang="en-GB" b="1" dirty="0"/>
          </a:p>
          <a:p>
            <a:pPr marL="457200" indent="-457200">
              <a:lnSpc>
                <a:spcPct val="100000"/>
              </a:lnSpc>
              <a:buFont typeface="+mj-lt"/>
              <a:buAutoNum type="arabicPeriod"/>
            </a:pPr>
            <a:r>
              <a:rPr lang="en-GB" dirty="0" smtClean="0"/>
              <a:t>…but the question asks for relevant cross reference to </a:t>
            </a:r>
            <a:r>
              <a:rPr lang="en-GB" b="1" dirty="0" smtClean="0"/>
              <a:t>elsewhere in the play</a:t>
            </a:r>
            <a:r>
              <a:rPr lang="en-GB" dirty="0" smtClean="0"/>
              <a:t>.</a:t>
            </a:r>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13</a:t>
            </a:fld>
            <a:r>
              <a:rPr lang="en-US" dirty="0" smtClean="0">
                <a:solidFill>
                  <a:srgbClr val="4B4B4B"/>
                </a:solidFill>
              </a:rPr>
              <a:t> </a:t>
            </a:r>
          </a:p>
        </p:txBody>
      </p:sp>
    </p:spTree>
    <p:extLst>
      <p:ext uri="{BB962C8B-B14F-4D97-AF65-F5344CB8AC3E}">
        <p14:creationId xmlns:p14="http://schemas.microsoft.com/office/powerpoint/2010/main" val="4208950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Six steps to ‘answering the </a:t>
            </a:r>
            <a:r>
              <a:rPr lang="en-US" dirty="0">
                <a:solidFill>
                  <a:srgbClr val="412878"/>
                </a:solidFill>
                <a:latin typeface="AQA Chevin Pro Light" panose="020F0303030000060003" pitchFamily="34" charset="0"/>
              </a:rPr>
              <a:t>question</a:t>
            </a:r>
            <a:r>
              <a:rPr lang="en-US" dirty="0" smtClean="0">
                <a:solidFill>
                  <a:srgbClr val="412878"/>
                </a:solidFill>
                <a:latin typeface="AQA Chevin Pro Light" panose="020F0303030000060003" pitchFamily="34" charset="0"/>
              </a:rPr>
              <a:t>’</a:t>
            </a:r>
            <a:endParaRPr lang="en-GB" sz="3200" dirty="0"/>
          </a:p>
        </p:txBody>
      </p:sp>
      <p:sp>
        <p:nvSpPr>
          <p:cNvPr id="4" name="Content Placeholder 3"/>
          <p:cNvSpPr>
            <a:spLocks noGrp="1"/>
          </p:cNvSpPr>
          <p:nvPr>
            <p:ph sz="quarter" idx="12"/>
          </p:nvPr>
        </p:nvSpPr>
        <p:spPr>
          <a:xfrm>
            <a:off x="539552" y="1340768"/>
            <a:ext cx="8046000" cy="4608512"/>
          </a:xfrm>
        </p:spPr>
        <p:txBody>
          <a:bodyPr/>
          <a:lstStyle/>
          <a:p>
            <a:pPr marL="0" indent="0">
              <a:lnSpc>
                <a:spcPct val="100000"/>
              </a:lnSpc>
              <a:buNone/>
            </a:pPr>
            <a:r>
              <a:rPr lang="en-GB" dirty="0" smtClean="0"/>
              <a:t>4. The discussion must be in </a:t>
            </a:r>
            <a:r>
              <a:rPr lang="en-GB" b="1" dirty="0" smtClean="0"/>
              <a:t>the light of the critical view.</a:t>
            </a:r>
          </a:p>
          <a:p>
            <a:pPr marL="457200" indent="-457200">
              <a:buFont typeface="+mj-lt"/>
              <a:buAutoNum type="arabicPeriod"/>
            </a:pPr>
            <a:endParaRPr lang="en-GB" b="1" dirty="0"/>
          </a:p>
          <a:p>
            <a:pPr marL="0" indent="0">
              <a:lnSpc>
                <a:spcPct val="100000"/>
              </a:lnSpc>
              <a:buNone/>
            </a:pPr>
            <a:r>
              <a:rPr lang="en-GB" dirty="0" smtClean="0"/>
              <a:t>5. The key words of the view need attention: ‘worship’, 	‘despise’, ‘middle ground’.</a:t>
            </a:r>
          </a:p>
          <a:p>
            <a:pPr marL="457200" indent="-457200">
              <a:buFont typeface="+mj-lt"/>
              <a:buAutoNum type="arabicPeriod"/>
            </a:pPr>
            <a:endParaRPr lang="en-GB" dirty="0"/>
          </a:p>
          <a:p>
            <a:pPr marL="0" indent="0">
              <a:lnSpc>
                <a:spcPct val="100000"/>
              </a:lnSpc>
              <a:buNone/>
            </a:pPr>
            <a:r>
              <a:rPr lang="en-GB" dirty="0" smtClean="0"/>
              <a:t>6. The </a:t>
            </a:r>
            <a:r>
              <a:rPr lang="en-GB" b="1" dirty="0" smtClean="0"/>
              <a:t>shared context of love through the ages </a:t>
            </a:r>
            <a:r>
              <a:rPr lang="en-GB" dirty="0" smtClean="0"/>
              <a:t>also 	needs attention. </a:t>
            </a:r>
            <a:r>
              <a:rPr lang="en-GB" dirty="0"/>
              <a:t>It’s signalled by </a:t>
            </a:r>
            <a:r>
              <a:rPr lang="en-GB" dirty="0" smtClean="0"/>
              <a:t>‘</a:t>
            </a:r>
            <a:r>
              <a:rPr lang="en-GB" dirty="0"/>
              <a:t>As lovers</a:t>
            </a:r>
            <a:r>
              <a:rPr lang="en-GB" dirty="0" smtClean="0"/>
              <a:t>…’</a:t>
            </a:r>
            <a:endParaRPr lang="en-GB"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14</a:t>
            </a:fld>
            <a:r>
              <a:rPr lang="en-US" dirty="0" smtClean="0">
                <a:solidFill>
                  <a:srgbClr val="4B4B4B"/>
                </a:solidFill>
              </a:rPr>
              <a:t> </a:t>
            </a:r>
          </a:p>
        </p:txBody>
      </p:sp>
    </p:spTree>
    <p:extLst>
      <p:ext uri="{BB962C8B-B14F-4D97-AF65-F5344CB8AC3E}">
        <p14:creationId xmlns:p14="http://schemas.microsoft.com/office/powerpoint/2010/main" val="3435895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12878"/>
                </a:solidFill>
                <a:latin typeface="AQA Chevin Pro Light" panose="020F0303030000060003" pitchFamily="34" charset="0"/>
              </a:rPr>
              <a:t>A note on ‘significance’</a:t>
            </a:r>
            <a:endParaRPr lang="en-GB" sz="3200" dirty="0"/>
          </a:p>
        </p:txBody>
      </p:sp>
      <p:sp>
        <p:nvSpPr>
          <p:cNvPr id="4" name="Content Placeholder 3"/>
          <p:cNvSpPr>
            <a:spLocks noGrp="1"/>
          </p:cNvSpPr>
          <p:nvPr>
            <p:ph sz="quarter" idx="12"/>
          </p:nvPr>
        </p:nvSpPr>
        <p:spPr>
          <a:xfrm>
            <a:off x="539552" y="1124744"/>
            <a:ext cx="8046000" cy="4608512"/>
          </a:xfrm>
        </p:spPr>
        <p:txBody>
          <a:bodyPr/>
          <a:lstStyle/>
          <a:p>
            <a:pPr>
              <a:lnSpc>
                <a:spcPct val="100000"/>
              </a:lnSpc>
            </a:pPr>
            <a:r>
              <a:rPr lang="en-GB" sz="1800" dirty="0"/>
              <a:t>This is the invitation to debate: ‘significance’ is a key word in </a:t>
            </a:r>
            <a:r>
              <a:rPr lang="en-GB" sz="1800" dirty="0" smtClean="0"/>
              <a:t>some of our A-level questions.</a:t>
            </a:r>
            <a:endParaRPr lang="en-GB" sz="1800" dirty="0"/>
          </a:p>
          <a:p>
            <a:pPr>
              <a:lnSpc>
                <a:spcPct val="100000"/>
              </a:lnSpc>
            </a:pPr>
            <a:r>
              <a:rPr lang="en-GB" sz="1800" dirty="0"/>
              <a:t>‘Significance’ is not the same as importance; it is about what is signified, what meanings arise in terms of values and ideas and how these meanings are produced by what writers do and the methods they use.</a:t>
            </a:r>
          </a:p>
          <a:p>
            <a:pPr>
              <a:lnSpc>
                <a:spcPct val="100000"/>
              </a:lnSpc>
            </a:pPr>
            <a:r>
              <a:rPr lang="en-GB" sz="1800" dirty="0"/>
              <a:t>‘Significance’ invites students to think about what messages are given out by the text. Are particular characters and ideas given preferential treatment? Are other characters and ideas neglected or </a:t>
            </a:r>
            <a:r>
              <a:rPr lang="en-GB" sz="1800" dirty="0" err="1"/>
              <a:t>sidelined</a:t>
            </a:r>
            <a:r>
              <a:rPr lang="en-GB" sz="1800" dirty="0"/>
              <a:t>?</a:t>
            </a:r>
          </a:p>
          <a:p>
            <a:pPr>
              <a:lnSpc>
                <a:spcPct val="100000"/>
              </a:lnSpc>
            </a:pPr>
            <a:r>
              <a:rPr lang="en-GB" sz="1800" dirty="0"/>
              <a:t>‘Significance’ involves the kind of ideology that is embedded or endorsed by the text.</a:t>
            </a:r>
          </a:p>
          <a:p>
            <a:pPr>
              <a:lnSpc>
                <a:spcPct val="100000"/>
              </a:lnSpc>
            </a:pPr>
            <a:r>
              <a:rPr lang="en-GB" sz="1800" dirty="0"/>
              <a:t>‘Significance’ can also be addressed in terms of the narrative of the text or of its dramatic direction and construction.</a:t>
            </a:r>
          </a:p>
          <a:p>
            <a:pPr>
              <a:lnSpc>
                <a:spcPct val="100000"/>
              </a:lnSpc>
            </a:pPr>
            <a:r>
              <a:rPr lang="en-GB" sz="1800" dirty="0"/>
              <a:t>‘Significance’ incorporates cultural, social and moral contexts that emerge from the text.</a:t>
            </a:r>
          </a:p>
          <a:p>
            <a:pPr>
              <a:lnSpc>
                <a:spcPct val="100000"/>
              </a:lnSpc>
            </a:pPr>
            <a:r>
              <a:rPr lang="en-GB" sz="1800" dirty="0"/>
              <a:t>One way meanings arise is the way the text works within generic conventions – or against them. Genres evolve and mutate and texts can be significant in the way they contribute to the evolution of genre.</a:t>
            </a:r>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15</a:t>
            </a:fld>
            <a:r>
              <a:rPr lang="en-US" dirty="0" smtClean="0">
                <a:solidFill>
                  <a:srgbClr val="4B4B4B"/>
                </a:solidFill>
              </a:rPr>
              <a:t> </a:t>
            </a:r>
          </a:p>
        </p:txBody>
      </p:sp>
    </p:spTree>
    <p:extLst>
      <p:ext uri="{BB962C8B-B14F-4D97-AF65-F5344CB8AC3E}">
        <p14:creationId xmlns:p14="http://schemas.microsoft.com/office/powerpoint/2010/main" val="2821732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QA Chevin Pro Light" pitchFamily="34" charset="0"/>
              </a:rPr>
              <a:t>Using extracts effectively</a:t>
            </a:r>
            <a:endParaRPr lang="en-GB"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chemeClr val="tx1"/>
                </a:solidFill>
              </a:rPr>
              <a:pPr algn="l"/>
              <a:t>16</a:t>
            </a:fld>
            <a:r>
              <a:rPr lang="en-US" dirty="0" smtClean="0">
                <a:solidFill>
                  <a:srgbClr val="4B4B4B"/>
                </a:solidFill>
              </a:rPr>
              <a:t> </a:t>
            </a:r>
          </a:p>
        </p:txBody>
      </p:sp>
    </p:spTree>
    <p:extLst>
      <p:ext uri="{BB962C8B-B14F-4D97-AF65-F5344CB8AC3E}">
        <p14:creationId xmlns:p14="http://schemas.microsoft.com/office/powerpoint/2010/main" val="1147292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Using extracts effectively </a:t>
            </a:r>
            <a:endParaRPr lang="en-US" sz="3200" dirty="0">
              <a:solidFill>
                <a:srgbClr val="412878"/>
              </a:solidFill>
              <a:latin typeface="AQA Chevin Pro Light" panose="020F0303030000060003" pitchFamily="34" charset="0"/>
            </a:endParaRPr>
          </a:p>
        </p:txBody>
      </p:sp>
      <p:sp>
        <p:nvSpPr>
          <p:cNvPr id="4" name="Content Placeholder 3"/>
          <p:cNvSpPr>
            <a:spLocks noGrp="1"/>
          </p:cNvSpPr>
          <p:nvPr>
            <p:ph idx="1"/>
          </p:nvPr>
        </p:nvSpPr>
        <p:spPr>
          <a:xfrm>
            <a:off x="540000" y="1412776"/>
            <a:ext cx="8045200" cy="5040559"/>
          </a:xfrm>
        </p:spPr>
        <p:txBody>
          <a:bodyPr/>
          <a:lstStyle/>
          <a:p>
            <a:pPr marL="0" indent="0">
              <a:lnSpc>
                <a:spcPct val="100000"/>
              </a:lnSpc>
              <a:spcAft>
                <a:spcPts val="600"/>
              </a:spcAft>
              <a:buNone/>
            </a:pPr>
            <a:r>
              <a:rPr lang="en-US" sz="2400" dirty="0" smtClean="0"/>
              <a:t>At both AS and A-level, these questions reproduce an extract or complete texts (</a:t>
            </a:r>
            <a:r>
              <a:rPr lang="en-US" dirty="0" smtClean="0"/>
              <a:t>in the case of </a:t>
            </a:r>
            <a:r>
              <a:rPr lang="en-US" sz="2400" dirty="0" smtClean="0"/>
              <a:t>poetry) for the purpose of </a:t>
            </a:r>
            <a:r>
              <a:rPr lang="en-US" sz="2400" b="1" dirty="0" smtClean="0"/>
              <a:t>supporting</a:t>
            </a:r>
            <a:r>
              <a:rPr lang="en-US" sz="2400" dirty="0" smtClean="0"/>
              <a:t> the question. </a:t>
            </a:r>
          </a:p>
          <a:p>
            <a:pPr marL="0" indent="0">
              <a:lnSpc>
                <a:spcPct val="100000"/>
              </a:lnSpc>
              <a:spcAft>
                <a:spcPts val="600"/>
              </a:spcAft>
              <a:buNone/>
            </a:pPr>
            <a:endParaRPr lang="en-US" sz="2400" dirty="0" smtClean="0"/>
          </a:p>
          <a:p>
            <a:pPr marL="0" indent="0">
              <a:lnSpc>
                <a:spcPct val="100000"/>
              </a:lnSpc>
              <a:spcAft>
                <a:spcPts val="600"/>
              </a:spcAft>
              <a:buNone/>
            </a:pPr>
            <a:r>
              <a:rPr lang="en-US" sz="2400" dirty="0" smtClean="0"/>
              <a:t>This means that the extract is essential for responding to the critical view, and therefore essential for answering the question.</a:t>
            </a:r>
          </a:p>
          <a:p>
            <a:pPr marL="0" indent="0">
              <a:spcAft>
                <a:spcPts val="600"/>
              </a:spcAft>
              <a:buNone/>
            </a:pPr>
            <a:endParaRPr lang="en-US" sz="2400"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17</a:t>
            </a:fld>
            <a:r>
              <a:rPr lang="en-US" dirty="0" smtClean="0">
                <a:solidFill>
                  <a:srgbClr val="4B4B4B"/>
                </a:solidFill>
              </a:rPr>
              <a:t> </a:t>
            </a:r>
          </a:p>
        </p:txBody>
      </p:sp>
    </p:spTree>
    <p:extLst>
      <p:ext uri="{BB962C8B-B14F-4D97-AF65-F5344CB8AC3E}">
        <p14:creationId xmlns:p14="http://schemas.microsoft.com/office/powerpoint/2010/main" val="4207510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412878"/>
                </a:solidFill>
                <a:latin typeface="AQA Chevin Pro Light" panose="020F0303030000060003" pitchFamily="34" charset="0"/>
              </a:rPr>
              <a:t>Questions based on </a:t>
            </a:r>
            <a:r>
              <a:rPr lang="en-US" sz="3200" dirty="0" smtClean="0">
                <a:solidFill>
                  <a:srgbClr val="412878"/>
                </a:solidFill>
                <a:latin typeface="AQA Chevin Pro Light" panose="020F0303030000060003" pitchFamily="34" charset="0"/>
              </a:rPr>
              <a:t>extracts: </a:t>
            </a:r>
            <a:r>
              <a:rPr lang="en-US" dirty="0" smtClean="0">
                <a:solidFill>
                  <a:srgbClr val="412878"/>
                </a:solidFill>
                <a:latin typeface="AQA Chevin Pro Light" panose="020F0303030000060003" pitchFamily="34" charset="0"/>
              </a:rPr>
              <a:t>AS</a:t>
            </a:r>
            <a:endParaRPr lang="en-GB" sz="3200" dirty="0"/>
          </a:p>
        </p:txBody>
      </p:sp>
      <p:sp>
        <p:nvSpPr>
          <p:cNvPr id="4" name="Content Placeholder 3"/>
          <p:cNvSpPr>
            <a:spLocks noGrp="1"/>
          </p:cNvSpPr>
          <p:nvPr>
            <p:ph sz="quarter" idx="12"/>
          </p:nvPr>
        </p:nvSpPr>
        <p:spPr>
          <a:xfrm>
            <a:off x="540000" y="1412776"/>
            <a:ext cx="8046000" cy="4406400"/>
          </a:xfrm>
        </p:spPr>
        <p:txBody>
          <a:bodyPr/>
          <a:lstStyle/>
          <a:p>
            <a:pPr marL="0" indent="0">
              <a:lnSpc>
                <a:spcPct val="100000"/>
              </a:lnSpc>
              <a:spcAft>
                <a:spcPts val="600"/>
              </a:spcAft>
              <a:buNone/>
            </a:pPr>
            <a:r>
              <a:rPr lang="en-US" sz="2400" dirty="0" smtClean="0"/>
              <a:t>All AS extract-based </a:t>
            </a:r>
            <a:r>
              <a:rPr lang="en-US" sz="2400" dirty="0"/>
              <a:t>questions use the command word ‘</a:t>
            </a:r>
            <a:r>
              <a:rPr lang="en-US" sz="2400" b="1" dirty="0"/>
              <a:t>Examine</a:t>
            </a:r>
            <a:r>
              <a:rPr lang="en-US" sz="2400" dirty="0" smtClean="0"/>
              <a:t>’.</a:t>
            </a:r>
          </a:p>
          <a:p>
            <a:pPr marL="0" indent="0">
              <a:lnSpc>
                <a:spcPct val="100000"/>
              </a:lnSpc>
              <a:spcAft>
                <a:spcPts val="600"/>
              </a:spcAft>
              <a:buNone/>
            </a:pPr>
            <a:endParaRPr lang="en-US" dirty="0"/>
          </a:p>
          <a:p>
            <a:pPr marL="0" indent="0">
              <a:lnSpc>
                <a:spcPct val="100000"/>
              </a:lnSpc>
              <a:spcAft>
                <a:spcPts val="600"/>
              </a:spcAft>
              <a:buNone/>
            </a:pPr>
            <a:r>
              <a:rPr lang="en-US" sz="2400" dirty="0" smtClean="0"/>
              <a:t>This encourages </a:t>
            </a:r>
            <a:r>
              <a:rPr lang="en-US" sz="2400" dirty="0"/>
              <a:t>students to answer the questions by </a:t>
            </a:r>
            <a:r>
              <a:rPr lang="en-US" dirty="0"/>
              <a:t>looking closely at the extract </a:t>
            </a:r>
            <a:r>
              <a:rPr lang="en-US" dirty="0" smtClean="0"/>
              <a:t>and engaging </a:t>
            </a:r>
            <a:r>
              <a:rPr lang="en-US" sz="2400" dirty="0"/>
              <a:t>with the </a:t>
            </a:r>
            <a:r>
              <a:rPr lang="en-US" sz="2400" dirty="0" smtClean="0"/>
              <a:t>debate. </a:t>
            </a:r>
            <a:endParaRPr lang="en-US" sz="2400" dirty="0"/>
          </a:p>
          <a:p>
            <a:pPr marL="0" indent="0">
              <a:lnSpc>
                <a:spcPct val="100000"/>
              </a:lnSpc>
              <a:spcAft>
                <a:spcPts val="600"/>
              </a:spcAft>
              <a:buNone/>
            </a:pPr>
            <a:endParaRPr lang="en-US" dirty="0"/>
          </a:p>
          <a:p>
            <a:pPr marL="457200" lvl="1" indent="0">
              <a:lnSpc>
                <a:spcPct val="100000"/>
              </a:lnSpc>
              <a:buNone/>
            </a:pPr>
            <a:endParaRPr lang="en-US"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18</a:t>
            </a:fld>
            <a:r>
              <a:rPr lang="en-US" dirty="0" smtClean="0">
                <a:solidFill>
                  <a:srgbClr val="4B4B4B"/>
                </a:solidFill>
              </a:rPr>
              <a:t> </a:t>
            </a:r>
          </a:p>
        </p:txBody>
      </p:sp>
    </p:spTree>
    <p:extLst>
      <p:ext uri="{BB962C8B-B14F-4D97-AF65-F5344CB8AC3E}">
        <p14:creationId xmlns:p14="http://schemas.microsoft.com/office/powerpoint/2010/main" val="1137078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412878"/>
                </a:solidFill>
                <a:latin typeface="AQA Chevin Pro Light" panose="020F0303030000060003" pitchFamily="34" charset="0"/>
              </a:rPr>
              <a:t>Questions based on </a:t>
            </a:r>
            <a:r>
              <a:rPr lang="en-US" sz="3200" dirty="0" smtClean="0">
                <a:solidFill>
                  <a:srgbClr val="412878"/>
                </a:solidFill>
                <a:latin typeface="AQA Chevin Pro Light" panose="020F0303030000060003" pitchFamily="34" charset="0"/>
              </a:rPr>
              <a:t>extracts: AS</a:t>
            </a:r>
            <a:endParaRPr lang="en-GB" sz="3200" dirty="0"/>
          </a:p>
        </p:txBody>
      </p:sp>
      <p:sp>
        <p:nvSpPr>
          <p:cNvPr id="4" name="Content Placeholder 3"/>
          <p:cNvSpPr>
            <a:spLocks noGrp="1"/>
          </p:cNvSpPr>
          <p:nvPr>
            <p:ph sz="quarter" idx="12"/>
          </p:nvPr>
        </p:nvSpPr>
        <p:spPr>
          <a:xfrm>
            <a:off x="540000" y="1412776"/>
            <a:ext cx="8046000" cy="4406400"/>
          </a:xfrm>
        </p:spPr>
        <p:txBody>
          <a:bodyPr/>
          <a:lstStyle/>
          <a:p>
            <a:pPr marL="0" indent="0">
              <a:lnSpc>
                <a:spcPct val="100000"/>
              </a:lnSpc>
              <a:spcAft>
                <a:spcPts val="600"/>
              </a:spcAft>
              <a:buNone/>
            </a:pPr>
            <a:r>
              <a:rPr lang="en-US" sz="2400" dirty="0" smtClean="0"/>
              <a:t>Other prompts include:</a:t>
            </a:r>
          </a:p>
          <a:p>
            <a:pPr>
              <a:lnSpc>
                <a:spcPct val="100000"/>
              </a:lnSpc>
              <a:spcAft>
                <a:spcPts val="600"/>
              </a:spcAft>
            </a:pPr>
            <a:r>
              <a:rPr lang="en-US" sz="2400" dirty="0" smtClean="0"/>
              <a:t> </a:t>
            </a:r>
            <a:r>
              <a:rPr lang="en-US" sz="2400" dirty="0"/>
              <a:t>‘How</a:t>
            </a:r>
            <a:r>
              <a:rPr lang="en-US" sz="2400" dirty="0" smtClean="0"/>
              <a:t>’</a:t>
            </a:r>
          </a:p>
          <a:p>
            <a:pPr>
              <a:lnSpc>
                <a:spcPct val="100000"/>
              </a:lnSpc>
              <a:spcAft>
                <a:spcPts val="600"/>
              </a:spcAft>
            </a:pPr>
            <a:r>
              <a:rPr lang="en-US" sz="2400" dirty="0" smtClean="0"/>
              <a:t>‘…</a:t>
            </a:r>
            <a:r>
              <a:rPr lang="en-US" sz="2400" dirty="0"/>
              <a:t>in this passage’ (Paper 1 Section A</a:t>
            </a:r>
            <a:r>
              <a:rPr lang="en-US" sz="2400" dirty="0" smtClean="0"/>
              <a:t>)</a:t>
            </a:r>
          </a:p>
          <a:p>
            <a:pPr>
              <a:lnSpc>
                <a:spcPct val="100000"/>
              </a:lnSpc>
              <a:spcAft>
                <a:spcPts val="600"/>
              </a:spcAft>
            </a:pPr>
            <a:r>
              <a:rPr lang="en-US" sz="2400" dirty="0" smtClean="0"/>
              <a:t>‘Make </a:t>
            </a:r>
            <a:r>
              <a:rPr lang="en-US" sz="2400" dirty="0"/>
              <a:t>close reference to the writer’s methods in your response’ (Paper 2 Section A).</a:t>
            </a:r>
          </a:p>
          <a:p>
            <a:pPr marL="0" indent="0">
              <a:lnSpc>
                <a:spcPct val="100000"/>
              </a:lnSpc>
              <a:spcAft>
                <a:spcPts val="600"/>
              </a:spcAft>
              <a:buNone/>
            </a:pPr>
            <a:endParaRPr lang="en-US" dirty="0"/>
          </a:p>
          <a:p>
            <a:pPr marL="457200" lvl="1" indent="0">
              <a:lnSpc>
                <a:spcPct val="100000"/>
              </a:lnSpc>
              <a:buNone/>
            </a:pPr>
            <a:endParaRPr lang="en-US"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19</a:t>
            </a:fld>
            <a:r>
              <a:rPr lang="en-US" dirty="0" smtClean="0">
                <a:solidFill>
                  <a:srgbClr val="4B4B4B"/>
                </a:solidFill>
              </a:rPr>
              <a:t> </a:t>
            </a:r>
          </a:p>
        </p:txBody>
      </p:sp>
    </p:spTree>
    <p:extLst>
      <p:ext uri="{BB962C8B-B14F-4D97-AF65-F5344CB8AC3E}">
        <p14:creationId xmlns:p14="http://schemas.microsoft.com/office/powerpoint/2010/main" val="3388780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latin typeface="AQA Chevin Pro Light" pitchFamily="34" charset="0"/>
              </a:rPr>
              <a:t>This meeting will be recorded</a:t>
            </a:r>
            <a:endParaRPr lang="en-GB" sz="3200" dirty="0">
              <a:latin typeface="AQA Chevin Pro Light" pitchFamily="34" charset="0"/>
            </a:endParaRPr>
          </a:p>
        </p:txBody>
      </p:sp>
      <p:sp>
        <p:nvSpPr>
          <p:cNvPr id="4" name="Content Placeholder 3"/>
          <p:cNvSpPr>
            <a:spLocks noGrp="1"/>
          </p:cNvSpPr>
          <p:nvPr>
            <p:ph sz="quarter" idx="12"/>
          </p:nvPr>
        </p:nvSpPr>
        <p:spPr>
          <a:xfrm>
            <a:off x="539552" y="1484784"/>
            <a:ext cx="8046000" cy="4406400"/>
          </a:xfrm>
        </p:spPr>
        <p:txBody>
          <a:bodyPr/>
          <a:lstStyle/>
          <a:p>
            <a:pPr marL="0" indent="0">
              <a:lnSpc>
                <a:spcPct val="100000"/>
              </a:lnSpc>
              <a:buNone/>
            </a:pPr>
            <a:r>
              <a:rPr lang="en-GB" dirty="0"/>
              <a:t>Exam boards have an </a:t>
            </a:r>
            <a:r>
              <a:rPr lang="en-GB" dirty="0" err="1"/>
              <a:t>Ofqual</a:t>
            </a:r>
            <a:r>
              <a:rPr lang="en-GB" dirty="0"/>
              <a:t> requirement to </a:t>
            </a:r>
            <a:r>
              <a:rPr lang="en-GB" dirty="0" smtClean="0"/>
              <a:t>record event audio.</a:t>
            </a:r>
            <a:endParaRPr lang="en-GB" dirty="0"/>
          </a:p>
          <a:p>
            <a:pPr marL="0" indent="0">
              <a:lnSpc>
                <a:spcPct val="100000"/>
              </a:lnSpc>
              <a:buNone/>
            </a:pPr>
            <a:endParaRPr lang="en-GB" dirty="0"/>
          </a:p>
          <a:p>
            <a:pPr marL="0" indent="0">
              <a:lnSpc>
                <a:spcPct val="100000"/>
              </a:lnSpc>
              <a:buNone/>
            </a:pPr>
            <a:r>
              <a:rPr lang="en-GB" dirty="0"/>
              <a:t>Recordings are kept for one year and not shared as an accompaniment to session resources.</a:t>
            </a:r>
          </a:p>
          <a:p>
            <a:pPr marL="0" indent="0">
              <a:lnSpc>
                <a:spcPct val="100000"/>
              </a:lnSpc>
              <a:buNone/>
            </a:pPr>
            <a:endParaRPr lang="en-GB" dirty="0"/>
          </a:p>
          <a:p>
            <a:pPr marL="0" indent="0">
              <a:lnSpc>
                <a:spcPct val="100000"/>
              </a:lnSpc>
              <a:buNone/>
            </a:pPr>
            <a:r>
              <a:rPr lang="en-GB" dirty="0"/>
              <a:t>The recording will begin now. </a:t>
            </a:r>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2</a:t>
            </a:fld>
            <a:r>
              <a:rPr lang="en-US" dirty="0" smtClean="0">
                <a:solidFill>
                  <a:srgbClr val="4B4B4B"/>
                </a:solidFill>
              </a:rPr>
              <a:t> </a:t>
            </a:r>
          </a:p>
        </p:txBody>
      </p:sp>
    </p:spTree>
    <p:extLst>
      <p:ext uri="{BB962C8B-B14F-4D97-AF65-F5344CB8AC3E}">
        <p14:creationId xmlns:p14="http://schemas.microsoft.com/office/powerpoint/2010/main" val="1331438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Understanding the extract</a:t>
            </a:r>
            <a:endParaRPr lang="en-GB" sz="3200" dirty="0"/>
          </a:p>
        </p:txBody>
      </p:sp>
      <p:sp>
        <p:nvSpPr>
          <p:cNvPr id="4" name="Content Placeholder 3"/>
          <p:cNvSpPr>
            <a:spLocks noGrp="1"/>
          </p:cNvSpPr>
          <p:nvPr>
            <p:ph sz="quarter" idx="12"/>
          </p:nvPr>
        </p:nvSpPr>
        <p:spPr>
          <a:xfrm>
            <a:off x="539552" y="1484784"/>
            <a:ext cx="8046000" cy="4406400"/>
          </a:xfrm>
        </p:spPr>
        <p:txBody>
          <a:bodyPr/>
          <a:lstStyle/>
          <a:p>
            <a:pPr marL="0" indent="0">
              <a:lnSpc>
                <a:spcPct val="100000"/>
              </a:lnSpc>
              <a:buNone/>
            </a:pPr>
            <a:r>
              <a:rPr lang="en-GB" sz="2400" b="1" dirty="0" smtClean="0"/>
              <a:t>Demonstrating an understanding of the extract is fundamental for answering the question.</a:t>
            </a:r>
            <a:endParaRPr lang="en-GB" sz="2400" dirty="0" smtClean="0"/>
          </a:p>
          <a:p>
            <a:pPr marL="0" indent="0">
              <a:lnSpc>
                <a:spcPct val="100000"/>
              </a:lnSpc>
              <a:buNone/>
            </a:pPr>
            <a:endParaRPr lang="en-GB" sz="2400" dirty="0"/>
          </a:p>
          <a:p>
            <a:pPr marL="0" indent="0">
              <a:lnSpc>
                <a:spcPct val="100000"/>
              </a:lnSpc>
              <a:buNone/>
            </a:pPr>
            <a:r>
              <a:rPr lang="en-GB" dirty="0"/>
              <a:t>T</a:t>
            </a:r>
            <a:r>
              <a:rPr lang="en-GB" sz="2400" dirty="0" smtClean="0"/>
              <a:t>wo of the three AS extracts are taught texts. </a:t>
            </a:r>
          </a:p>
          <a:p>
            <a:pPr marL="0" indent="0">
              <a:lnSpc>
                <a:spcPct val="100000"/>
              </a:lnSpc>
              <a:buNone/>
            </a:pPr>
            <a:endParaRPr lang="en-GB" dirty="0"/>
          </a:p>
          <a:p>
            <a:pPr marL="0" indent="0">
              <a:lnSpc>
                <a:spcPct val="100000"/>
              </a:lnSpc>
              <a:buNone/>
            </a:pPr>
            <a:r>
              <a:rPr lang="en-GB" sz="2400" dirty="0" smtClean="0"/>
              <a:t>Only one of A-level’s three extract-based questions is on a taught text. </a:t>
            </a:r>
          </a:p>
          <a:p>
            <a:pPr marL="0" indent="0">
              <a:lnSpc>
                <a:spcPct val="100000"/>
              </a:lnSpc>
              <a:buNone/>
            </a:pPr>
            <a:endParaRPr lang="en-GB" dirty="0"/>
          </a:p>
          <a:p>
            <a:pPr marL="0" indent="0">
              <a:lnSpc>
                <a:spcPct val="100000"/>
              </a:lnSpc>
              <a:buNone/>
            </a:pPr>
            <a:r>
              <a:rPr lang="en-GB" sz="2400" dirty="0" smtClean="0"/>
              <a:t>Teaching </a:t>
            </a:r>
            <a:r>
              <a:rPr lang="en-GB" sz="2400" b="1" dirty="0" smtClean="0"/>
              <a:t>content</a:t>
            </a:r>
            <a:r>
              <a:rPr lang="en-GB" sz="2400" dirty="0" smtClean="0"/>
              <a:t> supports working with taught text/s. Teaching </a:t>
            </a:r>
            <a:r>
              <a:rPr lang="en-GB" sz="2400" b="1" dirty="0" smtClean="0"/>
              <a:t>skills</a:t>
            </a:r>
            <a:r>
              <a:rPr lang="en-GB" sz="2400" dirty="0" smtClean="0"/>
              <a:t> supports working with unseen texts.</a:t>
            </a:r>
            <a:endParaRPr lang="en-GB" sz="2400"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20</a:t>
            </a:fld>
            <a:r>
              <a:rPr lang="en-US" dirty="0" smtClean="0">
                <a:solidFill>
                  <a:srgbClr val="4B4B4B"/>
                </a:solidFill>
              </a:rPr>
              <a:t> </a:t>
            </a:r>
          </a:p>
        </p:txBody>
      </p:sp>
    </p:spTree>
    <p:extLst>
      <p:ext uri="{BB962C8B-B14F-4D97-AF65-F5344CB8AC3E}">
        <p14:creationId xmlns:p14="http://schemas.microsoft.com/office/powerpoint/2010/main" val="1509246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Understanding the extract</a:t>
            </a:r>
            <a:endParaRPr lang="en-GB" sz="3200" dirty="0"/>
          </a:p>
        </p:txBody>
      </p:sp>
      <p:sp>
        <p:nvSpPr>
          <p:cNvPr id="4" name="Content Placeholder 3"/>
          <p:cNvSpPr>
            <a:spLocks noGrp="1"/>
          </p:cNvSpPr>
          <p:nvPr>
            <p:ph sz="quarter" idx="12"/>
          </p:nvPr>
        </p:nvSpPr>
        <p:spPr>
          <a:xfrm>
            <a:off x="539552" y="1484784"/>
            <a:ext cx="8046000" cy="4406400"/>
          </a:xfrm>
        </p:spPr>
        <p:txBody>
          <a:bodyPr/>
          <a:lstStyle/>
          <a:p>
            <a:pPr marL="0" indent="0">
              <a:lnSpc>
                <a:spcPct val="100000"/>
              </a:lnSpc>
              <a:buNone/>
            </a:pPr>
            <a:r>
              <a:rPr lang="en-GB" b="1" dirty="0"/>
              <a:t>Demonstrating an understanding of the extract is fundamental for answering the question.</a:t>
            </a:r>
            <a:endParaRPr lang="en-GB" dirty="0"/>
          </a:p>
          <a:p>
            <a:pPr marL="0" indent="0">
              <a:lnSpc>
                <a:spcPct val="100000"/>
              </a:lnSpc>
              <a:buNone/>
            </a:pPr>
            <a:endParaRPr lang="en-GB" sz="2400" dirty="0"/>
          </a:p>
          <a:p>
            <a:pPr marL="0" indent="0">
              <a:lnSpc>
                <a:spcPct val="100000"/>
              </a:lnSpc>
              <a:buNone/>
            </a:pPr>
            <a:r>
              <a:rPr lang="en-GB" sz="2400" dirty="0" smtClean="0"/>
              <a:t>Students need to select relevant points for the taught texts so that they can support closely-read examples.</a:t>
            </a:r>
          </a:p>
          <a:p>
            <a:pPr marL="0" indent="0">
              <a:lnSpc>
                <a:spcPct val="100000"/>
              </a:lnSpc>
              <a:buNone/>
            </a:pPr>
            <a:endParaRPr lang="en-GB" dirty="0"/>
          </a:p>
          <a:p>
            <a:pPr marL="0" indent="0">
              <a:lnSpc>
                <a:spcPct val="100000"/>
              </a:lnSpc>
              <a:buNone/>
            </a:pPr>
            <a:r>
              <a:rPr lang="en-GB" sz="2400" dirty="0" smtClean="0"/>
              <a:t>The same applies for unseen text/s, but it’s vital that time is set aside to:</a:t>
            </a:r>
          </a:p>
          <a:p>
            <a:pPr>
              <a:lnSpc>
                <a:spcPct val="100000"/>
              </a:lnSpc>
            </a:pPr>
            <a:r>
              <a:rPr lang="en-GB" sz="2400" dirty="0" smtClean="0"/>
              <a:t>read and establish a narrative/structural overview</a:t>
            </a:r>
          </a:p>
          <a:p>
            <a:pPr>
              <a:lnSpc>
                <a:spcPct val="100000"/>
              </a:lnSpc>
            </a:pPr>
            <a:r>
              <a:rPr lang="en-GB" sz="2400" dirty="0" smtClean="0"/>
              <a:t>understand details.</a:t>
            </a:r>
            <a:endParaRPr lang="en-GB" sz="2400"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21</a:t>
            </a:fld>
            <a:r>
              <a:rPr lang="en-US" dirty="0" smtClean="0">
                <a:solidFill>
                  <a:srgbClr val="4B4B4B"/>
                </a:solidFill>
              </a:rPr>
              <a:t> </a:t>
            </a:r>
          </a:p>
        </p:txBody>
      </p:sp>
    </p:spTree>
    <p:extLst>
      <p:ext uri="{BB962C8B-B14F-4D97-AF65-F5344CB8AC3E}">
        <p14:creationId xmlns:p14="http://schemas.microsoft.com/office/powerpoint/2010/main" val="673688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Talking point 1: poetry extract questions </a:t>
            </a:r>
            <a:endParaRPr lang="en-GB" sz="3200" dirty="0"/>
          </a:p>
        </p:txBody>
      </p:sp>
      <p:sp>
        <p:nvSpPr>
          <p:cNvPr id="4" name="Content Placeholder 3"/>
          <p:cNvSpPr>
            <a:spLocks noGrp="1"/>
          </p:cNvSpPr>
          <p:nvPr>
            <p:ph sz="quarter" idx="12"/>
          </p:nvPr>
        </p:nvSpPr>
        <p:spPr>
          <a:xfrm>
            <a:off x="540000" y="1368072"/>
            <a:ext cx="8046000" cy="5013256"/>
          </a:xfrm>
        </p:spPr>
        <p:txBody>
          <a:bodyPr/>
          <a:lstStyle/>
          <a:p>
            <a:pPr marL="0" indent="0">
              <a:lnSpc>
                <a:spcPct val="100000"/>
              </a:lnSpc>
              <a:buNone/>
            </a:pPr>
            <a:r>
              <a:rPr lang="en-GB" sz="2400" dirty="0" smtClean="0"/>
              <a:t>Read </a:t>
            </a:r>
            <a:r>
              <a:rPr lang="en-GB" sz="2400" i="1" dirty="0" smtClean="0"/>
              <a:t>Response 1</a:t>
            </a:r>
            <a:r>
              <a:rPr lang="en-GB" sz="2400" dirty="0" smtClean="0"/>
              <a:t> to </a:t>
            </a:r>
            <a:r>
              <a:rPr lang="en-GB" sz="2400" dirty="0" err="1" smtClean="0"/>
              <a:t>Qu</a:t>
            </a:r>
            <a:r>
              <a:rPr lang="en-GB" sz="2400" dirty="0" smtClean="0"/>
              <a:t> 5 from the summer 2017 AS series. How well is the question is answered? Think about:</a:t>
            </a:r>
            <a:br>
              <a:rPr lang="en-GB" sz="2400" dirty="0" smtClean="0"/>
            </a:br>
            <a:endParaRPr lang="en-GB" sz="2400" dirty="0" smtClean="0"/>
          </a:p>
          <a:p>
            <a:pPr>
              <a:lnSpc>
                <a:spcPct val="100000"/>
              </a:lnSpc>
            </a:pPr>
            <a:r>
              <a:rPr lang="en-GB" sz="2400" dirty="0" smtClean="0"/>
              <a:t>how the student covers key words/phrases such as ‘rural life/town’, ‘wholly inferior’ and ‘life of love and leisure’</a:t>
            </a:r>
          </a:p>
          <a:p>
            <a:pPr>
              <a:lnSpc>
                <a:spcPct val="100000"/>
              </a:lnSpc>
            </a:pPr>
            <a:endParaRPr lang="en-GB" sz="2400" dirty="0"/>
          </a:p>
          <a:p>
            <a:pPr>
              <a:lnSpc>
                <a:spcPct val="100000"/>
              </a:lnSpc>
            </a:pPr>
            <a:r>
              <a:rPr lang="en-GB" sz="2400" dirty="0" smtClean="0"/>
              <a:t>the student’s understanding of the poem in overview and detail</a:t>
            </a:r>
          </a:p>
          <a:p>
            <a:pPr>
              <a:lnSpc>
                <a:spcPct val="100000"/>
              </a:lnSpc>
            </a:pPr>
            <a:endParaRPr lang="en-GB" sz="2400" dirty="0"/>
          </a:p>
          <a:p>
            <a:pPr>
              <a:lnSpc>
                <a:spcPct val="100000"/>
              </a:lnSpc>
            </a:pPr>
            <a:r>
              <a:rPr lang="en-GB" sz="2400" dirty="0"/>
              <a:t>t</a:t>
            </a:r>
            <a:r>
              <a:rPr lang="en-GB" sz="2400" dirty="0" smtClean="0"/>
              <a:t>he student’s appreciation of this text as a poem.</a:t>
            </a:r>
            <a:endParaRPr lang="en-GB" sz="2400"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22</a:t>
            </a:fld>
            <a:r>
              <a:rPr lang="en-US" dirty="0" smtClean="0">
                <a:solidFill>
                  <a:srgbClr val="4B4B4B"/>
                </a:solidFill>
              </a:rPr>
              <a:t> </a:t>
            </a:r>
          </a:p>
        </p:txBody>
      </p:sp>
    </p:spTree>
    <p:extLst>
      <p:ext uri="{BB962C8B-B14F-4D97-AF65-F5344CB8AC3E}">
        <p14:creationId xmlns:p14="http://schemas.microsoft.com/office/powerpoint/2010/main" val="1552568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12878"/>
                </a:solidFill>
                <a:latin typeface="AQA Chevin Pro Light" panose="020F0303030000060003" pitchFamily="34" charset="0"/>
              </a:rPr>
              <a:t>Talking point 2</a:t>
            </a:r>
            <a:r>
              <a:rPr lang="en-US" dirty="0" smtClean="0">
                <a:solidFill>
                  <a:srgbClr val="412878"/>
                </a:solidFill>
                <a:latin typeface="AQA Chevin Pro Light" panose="020F0303030000060003" pitchFamily="34" charset="0"/>
              </a:rPr>
              <a:t>: poetry </a:t>
            </a:r>
            <a:r>
              <a:rPr lang="en-US" sz="3200" dirty="0" smtClean="0">
                <a:solidFill>
                  <a:srgbClr val="412878"/>
                </a:solidFill>
                <a:latin typeface="AQA Chevin Pro Light" panose="020F0303030000060003" pitchFamily="34" charset="0"/>
              </a:rPr>
              <a:t>extract questions</a:t>
            </a:r>
            <a:endParaRPr lang="en-GB" sz="3200" dirty="0"/>
          </a:p>
        </p:txBody>
      </p:sp>
      <p:sp>
        <p:nvSpPr>
          <p:cNvPr id="4" name="Content Placeholder 3"/>
          <p:cNvSpPr>
            <a:spLocks noGrp="1"/>
          </p:cNvSpPr>
          <p:nvPr>
            <p:ph sz="quarter" idx="12"/>
          </p:nvPr>
        </p:nvSpPr>
        <p:spPr>
          <a:xfrm>
            <a:off x="540000" y="1412776"/>
            <a:ext cx="8046000" cy="4869240"/>
          </a:xfrm>
        </p:spPr>
        <p:txBody>
          <a:bodyPr/>
          <a:lstStyle/>
          <a:p>
            <a:pPr marL="0" indent="0">
              <a:lnSpc>
                <a:spcPct val="100000"/>
              </a:lnSpc>
              <a:buNone/>
            </a:pPr>
            <a:r>
              <a:rPr lang="en-GB" sz="2400" dirty="0" smtClean="0"/>
              <a:t>Read </a:t>
            </a:r>
            <a:r>
              <a:rPr lang="en-GB" sz="2400" i="1" dirty="0" smtClean="0"/>
              <a:t>Response 2 </a:t>
            </a:r>
            <a:r>
              <a:rPr lang="en-GB" sz="2400" dirty="0" smtClean="0"/>
              <a:t>to </a:t>
            </a:r>
            <a:r>
              <a:rPr lang="en-GB" sz="2400" dirty="0" err="1" smtClean="0"/>
              <a:t>Qu</a:t>
            </a:r>
            <a:r>
              <a:rPr lang="en-GB" sz="2400" dirty="0" smtClean="0"/>
              <a:t> 6 from </a:t>
            </a:r>
            <a:r>
              <a:rPr lang="en-GB" dirty="0"/>
              <a:t>the summer 2017 AS </a:t>
            </a:r>
            <a:r>
              <a:rPr lang="en-GB" dirty="0" smtClean="0"/>
              <a:t>series.</a:t>
            </a:r>
            <a:r>
              <a:rPr lang="en-GB" dirty="0"/>
              <a:t> How well is the question is answered? Think about:</a:t>
            </a:r>
          </a:p>
          <a:p>
            <a:pPr marL="0" indent="0">
              <a:lnSpc>
                <a:spcPct val="100000"/>
              </a:lnSpc>
              <a:buNone/>
            </a:pPr>
            <a:endParaRPr lang="en-GB" sz="2400" dirty="0"/>
          </a:p>
          <a:p>
            <a:pPr>
              <a:lnSpc>
                <a:spcPct val="100000"/>
              </a:lnSpc>
            </a:pPr>
            <a:r>
              <a:rPr lang="en-GB" sz="2400" dirty="0"/>
              <a:t>h</a:t>
            </a:r>
            <a:r>
              <a:rPr lang="en-GB" sz="2400" dirty="0" smtClean="0"/>
              <a:t>ow the student covers key words/phrases such as ‘more interested in himself’, ‘female victim’ and ‘forbidden love’</a:t>
            </a:r>
          </a:p>
          <a:p>
            <a:pPr>
              <a:lnSpc>
                <a:spcPct val="100000"/>
              </a:lnSpc>
            </a:pPr>
            <a:endParaRPr lang="en-GB" sz="2400" dirty="0"/>
          </a:p>
          <a:p>
            <a:pPr>
              <a:lnSpc>
                <a:spcPct val="100000"/>
              </a:lnSpc>
            </a:pPr>
            <a:r>
              <a:rPr lang="en-GB" sz="2400" dirty="0" smtClean="0"/>
              <a:t>the student’s understanding of the poem in overview and detail</a:t>
            </a:r>
          </a:p>
          <a:p>
            <a:pPr>
              <a:lnSpc>
                <a:spcPct val="100000"/>
              </a:lnSpc>
            </a:pPr>
            <a:endParaRPr lang="en-GB" sz="2400" dirty="0"/>
          </a:p>
          <a:p>
            <a:pPr>
              <a:lnSpc>
                <a:spcPct val="100000"/>
              </a:lnSpc>
            </a:pPr>
            <a:r>
              <a:rPr lang="en-GB" sz="2400" dirty="0"/>
              <a:t>t</a:t>
            </a:r>
            <a:r>
              <a:rPr lang="en-GB" sz="2400" dirty="0" smtClean="0"/>
              <a:t>he student’s appreciation of this text as a poem.</a:t>
            </a:r>
            <a:endParaRPr lang="en-GB" sz="2400"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23</a:t>
            </a:fld>
            <a:r>
              <a:rPr lang="en-US" dirty="0" smtClean="0">
                <a:solidFill>
                  <a:srgbClr val="4B4B4B"/>
                </a:solidFill>
              </a:rPr>
              <a:t> </a:t>
            </a:r>
          </a:p>
        </p:txBody>
      </p:sp>
    </p:spTree>
    <p:extLst>
      <p:ext uri="{BB962C8B-B14F-4D97-AF65-F5344CB8AC3E}">
        <p14:creationId xmlns:p14="http://schemas.microsoft.com/office/powerpoint/2010/main" val="1962127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QA Chevin Pro Light" pitchFamily="34" charset="0"/>
              </a:rPr>
              <a:t>Focus on AO4 and AO5</a:t>
            </a:r>
            <a:endParaRPr lang="en-GB" dirty="0"/>
          </a:p>
        </p:txBody>
      </p:sp>
      <p:sp>
        <p:nvSpPr>
          <p:cNvPr id="4" name="Content Placeholder 3"/>
          <p:cNvSpPr>
            <a:spLocks noGrp="1"/>
          </p:cNvSpPr>
          <p:nvPr>
            <p:ph idx="1"/>
          </p:nvPr>
        </p:nvSpPr>
        <p:spPr/>
        <p:txBody>
          <a:bodyPr/>
          <a:lstStyle/>
          <a:p>
            <a:pPr marL="0" indent="0">
              <a:buNone/>
            </a:pPr>
            <a:r>
              <a:rPr lang="en-GB" b="1" dirty="0" smtClean="0"/>
              <a:t>AO4</a:t>
            </a:r>
          </a:p>
          <a:p>
            <a:pPr marL="0" indent="0">
              <a:lnSpc>
                <a:spcPct val="100000"/>
              </a:lnSpc>
              <a:buNone/>
            </a:pPr>
            <a:r>
              <a:rPr lang="en-GB" dirty="0" smtClean="0"/>
              <a:t>Explore </a:t>
            </a:r>
            <a:r>
              <a:rPr lang="en-GB" dirty="0"/>
              <a:t>connections across literary texts</a:t>
            </a:r>
            <a:r>
              <a:rPr lang="en-GB" dirty="0" smtClean="0"/>
              <a:t>.</a:t>
            </a:r>
          </a:p>
          <a:p>
            <a:pPr marL="0" indent="0">
              <a:buNone/>
            </a:pPr>
            <a:endParaRPr lang="en-GB" dirty="0" smtClean="0"/>
          </a:p>
          <a:p>
            <a:pPr marL="0" indent="0">
              <a:buNone/>
            </a:pPr>
            <a:r>
              <a:rPr lang="en-GB" b="1" dirty="0" smtClean="0"/>
              <a:t>AO5</a:t>
            </a:r>
          </a:p>
          <a:p>
            <a:pPr marL="0" indent="0">
              <a:buNone/>
            </a:pPr>
            <a:r>
              <a:rPr lang="en-GB" dirty="0"/>
              <a:t>Explore literary texts informed by different interpretations.</a:t>
            </a:r>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chemeClr val="tx1"/>
                </a:solidFill>
              </a:rPr>
              <a:pPr algn="l"/>
              <a:t>24</a:t>
            </a:fld>
            <a:r>
              <a:rPr lang="en-US" dirty="0" smtClean="0">
                <a:solidFill>
                  <a:srgbClr val="4B4B4B"/>
                </a:solidFill>
              </a:rPr>
              <a:t> </a:t>
            </a:r>
          </a:p>
        </p:txBody>
      </p:sp>
    </p:spTree>
    <p:extLst>
      <p:ext uri="{BB962C8B-B14F-4D97-AF65-F5344CB8AC3E}">
        <p14:creationId xmlns:p14="http://schemas.microsoft.com/office/powerpoint/2010/main" val="3825115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AO4 and AO5</a:t>
            </a:r>
            <a:endParaRPr lang="en-GB" sz="3200" dirty="0"/>
          </a:p>
        </p:txBody>
      </p:sp>
      <p:sp>
        <p:nvSpPr>
          <p:cNvPr id="4" name="Content Placeholder 3"/>
          <p:cNvSpPr>
            <a:spLocks noGrp="1"/>
          </p:cNvSpPr>
          <p:nvPr>
            <p:ph sz="quarter" idx="12"/>
          </p:nvPr>
        </p:nvSpPr>
        <p:spPr>
          <a:xfrm>
            <a:off x="539552" y="1412776"/>
            <a:ext cx="8046000" cy="4406400"/>
          </a:xfrm>
        </p:spPr>
        <p:txBody>
          <a:bodyPr/>
          <a:lstStyle/>
          <a:p>
            <a:pPr marL="0" indent="0">
              <a:lnSpc>
                <a:spcPct val="100000"/>
              </a:lnSpc>
              <a:buNone/>
            </a:pPr>
            <a:r>
              <a:rPr lang="en-GB" sz="2400" dirty="0" smtClean="0"/>
              <a:t>These two assessment objectives work together in the sense that:</a:t>
            </a:r>
          </a:p>
          <a:p>
            <a:pPr>
              <a:lnSpc>
                <a:spcPct val="100000"/>
              </a:lnSpc>
            </a:pPr>
            <a:r>
              <a:rPr lang="en-GB" sz="2400" dirty="0" smtClean="0"/>
              <a:t>questions are mostly framed around AO5 </a:t>
            </a:r>
          </a:p>
          <a:p>
            <a:pPr>
              <a:lnSpc>
                <a:spcPct val="100000"/>
              </a:lnSpc>
            </a:pPr>
            <a:r>
              <a:rPr lang="en-GB" sz="2400" dirty="0" smtClean="0"/>
              <a:t>a thorough answer depends on understanding of relevant links to the shared context.</a:t>
            </a:r>
          </a:p>
          <a:p>
            <a:pPr marL="0" indent="0">
              <a:lnSpc>
                <a:spcPct val="100000"/>
              </a:lnSpc>
              <a:buNone/>
            </a:pPr>
            <a:endParaRPr lang="en-GB" sz="2400" dirty="0"/>
          </a:p>
          <a:p>
            <a:pPr marL="0" indent="0">
              <a:lnSpc>
                <a:spcPct val="100000"/>
              </a:lnSpc>
              <a:buNone/>
            </a:pPr>
            <a:r>
              <a:rPr lang="en-GB" sz="2400" dirty="0" smtClean="0"/>
              <a:t>The hierarchy of AOs in reverse:</a:t>
            </a:r>
          </a:p>
          <a:p>
            <a:pPr>
              <a:lnSpc>
                <a:spcPct val="100000"/>
              </a:lnSpc>
            </a:pPr>
            <a:r>
              <a:rPr lang="en-GB" sz="2400" dirty="0" smtClean="0"/>
              <a:t>AOs 5 and 4 set up the question</a:t>
            </a:r>
          </a:p>
          <a:p>
            <a:pPr>
              <a:lnSpc>
                <a:spcPct val="100000"/>
              </a:lnSpc>
            </a:pPr>
            <a:r>
              <a:rPr lang="en-GB" sz="2400" dirty="0" smtClean="0"/>
              <a:t>Answer exploration relies on AOs 3 and 2</a:t>
            </a:r>
          </a:p>
          <a:p>
            <a:pPr>
              <a:lnSpc>
                <a:spcPct val="100000"/>
              </a:lnSpc>
            </a:pPr>
            <a:r>
              <a:rPr lang="en-GB" sz="2400" dirty="0" smtClean="0"/>
              <a:t>the whole is underpinned by ability to use AO1.</a:t>
            </a:r>
          </a:p>
          <a:p>
            <a:pPr marL="0" indent="0">
              <a:lnSpc>
                <a:spcPct val="100000"/>
              </a:lnSpc>
              <a:buNone/>
            </a:pPr>
            <a:endParaRPr lang="en-GB" sz="2400" dirty="0"/>
          </a:p>
          <a:p>
            <a:pPr marL="0" indent="0">
              <a:lnSpc>
                <a:spcPct val="100000"/>
              </a:lnSpc>
              <a:buNone/>
            </a:pPr>
            <a:endParaRPr lang="en-GB" sz="2400"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25</a:t>
            </a:fld>
            <a:r>
              <a:rPr lang="en-US" dirty="0" smtClean="0">
                <a:solidFill>
                  <a:srgbClr val="4B4B4B"/>
                </a:solidFill>
              </a:rPr>
              <a:t> </a:t>
            </a:r>
          </a:p>
        </p:txBody>
      </p:sp>
    </p:spTree>
    <p:extLst>
      <p:ext uri="{BB962C8B-B14F-4D97-AF65-F5344CB8AC3E}">
        <p14:creationId xmlns:p14="http://schemas.microsoft.com/office/powerpoint/2010/main" val="2260537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540000" y="1412776"/>
            <a:ext cx="8046000" cy="4406400"/>
          </a:xfrm>
        </p:spPr>
        <p:txBody>
          <a:bodyPr/>
          <a:lstStyle/>
          <a:p>
            <a:pPr marL="0" indent="0">
              <a:lnSpc>
                <a:spcPct val="100000"/>
              </a:lnSpc>
              <a:buNone/>
            </a:pPr>
            <a:r>
              <a:rPr lang="en-GB" sz="2400" dirty="0" smtClean="0"/>
              <a:t>“Do students need to make explicit links to other texts to cover AO4?”</a:t>
            </a:r>
          </a:p>
          <a:p>
            <a:pPr marL="0" indent="0">
              <a:lnSpc>
                <a:spcPct val="100000"/>
              </a:lnSpc>
              <a:buNone/>
            </a:pPr>
            <a:endParaRPr lang="en-GB" sz="2400" dirty="0"/>
          </a:p>
          <a:p>
            <a:pPr marL="0" indent="0">
              <a:lnSpc>
                <a:spcPct val="100000"/>
              </a:lnSpc>
              <a:buNone/>
            </a:pPr>
            <a:r>
              <a:rPr lang="en-GB" sz="2400" dirty="0" smtClean="0"/>
              <a:t>No. The question concerns ‘single text’ questions, </a:t>
            </a:r>
            <a:r>
              <a:rPr lang="en-GB" sz="2400" dirty="0" err="1" smtClean="0"/>
              <a:t>ie</a:t>
            </a:r>
            <a:r>
              <a:rPr lang="en-GB" sz="2400" dirty="0" smtClean="0"/>
              <a:t> AS Paper 1 Sections A and B, Paper 2 Section A and A-level Paper 1 Section A, Paper 2 Section A and the first part of Section B.</a:t>
            </a:r>
          </a:p>
          <a:p>
            <a:pPr marL="0" indent="0">
              <a:lnSpc>
                <a:spcPct val="100000"/>
              </a:lnSpc>
              <a:buNone/>
            </a:pPr>
            <a:endParaRPr lang="en-GB" sz="2400" dirty="0"/>
          </a:p>
          <a:p>
            <a:pPr marL="0" indent="0">
              <a:lnSpc>
                <a:spcPct val="100000"/>
              </a:lnSpc>
              <a:buNone/>
            </a:pPr>
            <a:r>
              <a:rPr lang="en-GB" sz="2400" dirty="0" smtClean="0"/>
              <a:t>Students can negotiate explicit links in these questions but they may risk irrelevance, or timing problems.</a:t>
            </a:r>
            <a:endParaRPr lang="en-GB" sz="2400" dirty="0"/>
          </a:p>
        </p:txBody>
      </p:sp>
      <p:sp>
        <p:nvSpPr>
          <p:cNvPr id="6" name="Title 1"/>
          <p:cNvSpPr>
            <a:spLocks noGrp="1"/>
          </p:cNvSpPr>
          <p:nvPr>
            <p:ph type="title"/>
          </p:nvPr>
        </p:nvSpPr>
        <p:spPr>
          <a:xfrm>
            <a:off x="540000" y="441132"/>
            <a:ext cx="8045200" cy="431181"/>
          </a:xfrm>
        </p:spPr>
        <p:txBody>
          <a:bodyPr/>
          <a:lstStyle/>
          <a:p>
            <a:r>
              <a:rPr lang="en-US" sz="3200" dirty="0" smtClean="0">
                <a:solidFill>
                  <a:srgbClr val="412878"/>
                </a:solidFill>
                <a:latin typeface="AQA Chevin Pro Light" panose="020F0303030000060003" pitchFamily="34" charset="0"/>
              </a:rPr>
              <a:t>AO4</a:t>
            </a:r>
            <a:endParaRPr lang="en-GB" sz="3200"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26</a:t>
            </a:fld>
            <a:r>
              <a:rPr lang="en-US" dirty="0" smtClean="0">
                <a:solidFill>
                  <a:srgbClr val="4B4B4B"/>
                </a:solidFill>
              </a:rPr>
              <a:t> </a:t>
            </a:r>
          </a:p>
        </p:txBody>
      </p:sp>
    </p:spTree>
    <p:extLst>
      <p:ext uri="{BB962C8B-B14F-4D97-AF65-F5344CB8AC3E}">
        <p14:creationId xmlns:p14="http://schemas.microsoft.com/office/powerpoint/2010/main" val="1319793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540000" y="1470872"/>
            <a:ext cx="8046000" cy="4406400"/>
          </a:xfrm>
        </p:spPr>
        <p:txBody>
          <a:bodyPr/>
          <a:lstStyle/>
          <a:p>
            <a:pPr marL="0" indent="0">
              <a:lnSpc>
                <a:spcPct val="100000"/>
              </a:lnSpc>
              <a:buNone/>
            </a:pPr>
            <a:r>
              <a:rPr lang="en-GB" sz="2400" dirty="0" smtClean="0"/>
              <a:t>Look again at student responses 1 and 2. Note that neither response makes explicit reference to other texts:</a:t>
            </a:r>
          </a:p>
          <a:p>
            <a:pPr marL="0" indent="0">
              <a:lnSpc>
                <a:spcPct val="100000"/>
              </a:lnSpc>
              <a:buNone/>
            </a:pPr>
            <a:endParaRPr lang="en-GB" sz="2400" dirty="0"/>
          </a:p>
          <a:p>
            <a:pPr>
              <a:lnSpc>
                <a:spcPct val="100000"/>
              </a:lnSpc>
            </a:pPr>
            <a:r>
              <a:rPr lang="en-GB" sz="2400" dirty="0" smtClean="0"/>
              <a:t>do they answer the question?</a:t>
            </a:r>
          </a:p>
          <a:p>
            <a:pPr>
              <a:lnSpc>
                <a:spcPct val="100000"/>
              </a:lnSpc>
            </a:pPr>
            <a:endParaRPr lang="en-GB" sz="2400" dirty="0"/>
          </a:p>
          <a:p>
            <a:pPr>
              <a:lnSpc>
                <a:spcPct val="100000"/>
              </a:lnSpc>
            </a:pPr>
            <a:r>
              <a:rPr lang="en-GB" sz="2400" dirty="0"/>
              <a:t>w</a:t>
            </a:r>
            <a:r>
              <a:rPr lang="en-GB" sz="2400" dirty="0" smtClean="0"/>
              <a:t>here and how do they cover AO4?</a:t>
            </a:r>
            <a:endParaRPr lang="en-GB" sz="2400" dirty="0"/>
          </a:p>
        </p:txBody>
      </p:sp>
      <p:sp>
        <p:nvSpPr>
          <p:cNvPr id="8" name="Title 1"/>
          <p:cNvSpPr>
            <a:spLocks noGrp="1"/>
          </p:cNvSpPr>
          <p:nvPr>
            <p:ph type="title"/>
          </p:nvPr>
        </p:nvSpPr>
        <p:spPr/>
        <p:txBody>
          <a:bodyPr/>
          <a:lstStyle/>
          <a:p>
            <a:r>
              <a:rPr lang="en-US" dirty="0">
                <a:solidFill>
                  <a:srgbClr val="412878"/>
                </a:solidFill>
                <a:latin typeface="AQA Chevin Pro Light" panose="020F0303030000060003" pitchFamily="34" charset="0"/>
              </a:rPr>
              <a:t>Talking point 3</a:t>
            </a:r>
            <a:r>
              <a:rPr lang="en-US" dirty="0" smtClean="0">
                <a:solidFill>
                  <a:srgbClr val="412878"/>
                </a:solidFill>
                <a:latin typeface="AQA Chevin Pro Light" panose="020F0303030000060003" pitchFamily="34" charset="0"/>
              </a:rPr>
              <a:t>: </a:t>
            </a:r>
            <a:r>
              <a:rPr lang="en-US" sz="3200" dirty="0" smtClean="0">
                <a:solidFill>
                  <a:srgbClr val="412878"/>
                </a:solidFill>
                <a:latin typeface="AQA Chevin Pro Light" panose="020F0303030000060003" pitchFamily="34" charset="0"/>
              </a:rPr>
              <a:t>AO4</a:t>
            </a:r>
            <a:endParaRPr lang="en-GB" sz="3200"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27</a:t>
            </a:fld>
            <a:r>
              <a:rPr lang="en-US" dirty="0" smtClean="0">
                <a:solidFill>
                  <a:srgbClr val="4B4B4B"/>
                </a:solidFill>
              </a:rPr>
              <a:t> </a:t>
            </a:r>
          </a:p>
        </p:txBody>
      </p:sp>
    </p:spTree>
    <p:extLst>
      <p:ext uri="{BB962C8B-B14F-4D97-AF65-F5344CB8AC3E}">
        <p14:creationId xmlns:p14="http://schemas.microsoft.com/office/powerpoint/2010/main" val="2796777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1132"/>
            <a:ext cx="8045200" cy="899636"/>
          </a:xfrm>
        </p:spPr>
        <p:txBody>
          <a:bodyPr/>
          <a:lstStyle/>
          <a:p>
            <a:r>
              <a:rPr lang="en-US" sz="3200" dirty="0" smtClean="0">
                <a:solidFill>
                  <a:srgbClr val="412878"/>
                </a:solidFill>
                <a:latin typeface="AQA Chevin Pro Light" panose="020F0303030000060003" pitchFamily="34" charset="0"/>
              </a:rPr>
              <a:t> AO5</a:t>
            </a:r>
            <a:endParaRPr lang="en-GB" sz="3200" dirty="0"/>
          </a:p>
        </p:txBody>
      </p:sp>
      <p:sp>
        <p:nvSpPr>
          <p:cNvPr id="4" name="Content Placeholder 3"/>
          <p:cNvSpPr>
            <a:spLocks noGrp="1"/>
          </p:cNvSpPr>
          <p:nvPr>
            <p:ph sz="quarter" idx="12"/>
          </p:nvPr>
        </p:nvSpPr>
        <p:spPr>
          <a:xfrm>
            <a:off x="540000" y="1412776"/>
            <a:ext cx="8046000" cy="4725224"/>
          </a:xfrm>
        </p:spPr>
        <p:txBody>
          <a:bodyPr/>
          <a:lstStyle/>
          <a:p>
            <a:pPr marL="0" indent="0">
              <a:lnSpc>
                <a:spcPct val="100000"/>
              </a:lnSpc>
              <a:buNone/>
            </a:pPr>
            <a:r>
              <a:rPr lang="en-GB" sz="2400" dirty="0" smtClean="0"/>
              <a:t>It’s important students identify the key words that enable interpretations to be addressed and explored. For example, in the two AS questions:</a:t>
            </a:r>
          </a:p>
          <a:p>
            <a:pPr marL="0" indent="0">
              <a:lnSpc>
                <a:spcPct val="100000"/>
              </a:lnSpc>
              <a:buNone/>
            </a:pPr>
            <a:endParaRPr lang="en-GB" sz="2400" dirty="0"/>
          </a:p>
          <a:p>
            <a:pPr marL="0" indent="0">
              <a:lnSpc>
                <a:spcPct val="100000"/>
              </a:lnSpc>
              <a:buNone/>
            </a:pPr>
            <a:r>
              <a:rPr lang="en-GB" sz="2400" dirty="0" smtClean="0"/>
              <a:t>5) </a:t>
            </a:r>
            <a:r>
              <a:rPr lang="en-GB" sz="2400" b="1" dirty="0" smtClean="0"/>
              <a:t>‘wholly inferior’ </a:t>
            </a:r>
            <a:r>
              <a:rPr lang="en-GB" sz="2400" dirty="0" smtClean="0"/>
              <a:t>is crucial and students could also consider the appropriateness of </a:t>
            </a:r>
            <a:r>
              <a:rPr lang="en-GB" sz="2400" i="1" dirty="0" smtClean="0"/>
              <a:t>‘life of love and leisure’ </a:t>
            </a:r>
            <a:r>
              <a:rPr lang="en-GB" sz="2400" dirty="0" smtClean="0"/>
              <a:t>as a description of how </a:t>
            </a:r>
            <a:r>
              <a:rPr lang="en-GB" sz="2400" dirty="0" err="1" smtClean="0"/>
              <a:t>Melia’s</a:t>
            </a:r>
            <a:r>
              <a:rPr lang="en-GB" sz="2400" dirty="0" smtClean="0"/>
              <a:t> life is presented.</a:t>
            </a:r>
          </a:p>
          <a:p>
            <a:pPr marL="0" indent="0">
              <a:lnSpc>
                <a:spcPct val="100000"/>
              </a:lnSpc>
              <a:buNone/>
            </a:pPr>
            <a:endParaRPr lang="en-GB" sz="2400" dirty="0"/>
          </a:p>
          <a:p>
            <a:pPr marL="0" indent="0">
              <a:lnSpc>
                <a:spcPct val="100000"/>
              </a:lnSpc>
              <a:buNone/>
            </a:pPr>
            <a:r>
              <a:rPr lang="en-GB" sz="2400" dirty="0" smtClean="0"/>
              <a:t>6</a:t>
            </a:r>
            <a:r>
              <a:rPr lang="en-GB" dirty="0"/>
              <a:t>)</a:t>
            </a:r>
            <a:r>
              <a:rPr lang="en-GB" sz="2400" dirty="0" smtClean="0"/>
              <a:t> </a:t>
            </a:r>
            <a:r>
              <a:rPr lang="en-GB" b="1" dirty="0" smtClean="0"/>
              <a:t>‘</a:t>
            </a:r>
            <a:r>
              <a:rPr lang="en-GB" sz="2400" b="1" dirty="0" smtClean="0"/>
              <a:t>more interested in himself’ </a:t>
            </a:r>
            <a:r>
              <a:rPr lang="en-GB" sz="2400" dirty="0" smtClean="0"/>
              <a:t>is crucial, and students could also explore “the female victim of forbidden love” as a description of the bog body.</a:t>
            </a:r>
            <a:endParaRPr lang="en-GB" sz="2400"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28</a:t>
            </a:fld>
            <a:r>
              <a:rPr lang="en-US" dirty="0" smtClean="0">
                <a:solidFill>
                  <a:srgbClr val="4B4B4B"/>
                </a:solidFill>
              </a:rPr>
              <a:t> </a:t>
            </a:r>
          </a:p>
        </p:txBody>
      </p:sp>
    </p:spTree>
    <p:extLst>
      <p:ext uri="{BB962C8B-B14F-4D97-AF65-F5344CB8AC3E}">
        <p14:creationId xmlns:p14="http://schemas.microsoft.com/office/powerpoint/2010/main" val="3244570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AO5</a:t>
            </a:r>
            <a:endParaRPr lang="en-GB" sz="3200" dirty="0"/>
          </a:p>
        </p:txBody>
      </p:sp>
      <p:sp>
        <p:nvSpPr>
          <p:cNvPr id="4" name="Content Placeholder 3"/>
          <p:cNvSpPr>
            <a:spLocks noGrp="1"/>
          </p:cNvSpPr>
          <p:nvPr>
            <p:ph sz="quarter" idx="12"/>
          </p:nvPr>
        </p:nvSpPr>
        <p:spPr>
          <a:xfrm>
            <a:off x="540000" y="1484784"/>
            <a:ext cx="8046000" cy="5085264"/>
          </a:xfrm>
        </p:spPr>
        <p:txBody>
          <a:bodyPr/>
          <a:lstStyle/>
          <a:p>
            <a:pPr marL="0" indent="0">
              <a:lnSpc>
                <a:spcPct val="100000"/>
              </a:lnSpc>
              <a:buNone/>
            </a:pPr>
            <a:r>
              <a:rPr lang="en-GB" sz="2400" dirty="0" smtClean="0"/>
              <a:t>It is worth thinking about whose critical interpretations are relevant. There is:</a:t>
            </a:r>
          </a:p>
          <a:p>
            <a:pPr marL="0" indent="0">
              <a:lnSpc>
                <a:spcPct val="100000"/>
              </a:lnSpc>
              <a:buNone/>
            </a:pPr>
            <a:endParaRPr lang="en-GB" sz="2400" dirty="0"/>
          </a:p>
          <a:p>
            <a:pPr>
              <a:lnSpc>
                <a:spcPct val="100000"/>
              </a:lnSpc>
              <a:buFont typeface="Arial" panose="020B0604020202020204" pitchFamily="34" charset="0"/>
              <a:buChar char="•"/>
            </a:pPr>
            <a:r>
              <a:rPr lang="en-GB" sz="2400" b="1" dirty="0"/>
              <a:t>t</a:t>
            </a:r>
            <a:r>
              <a:rPr lang="en-GB" sz="2400" b="1" dirty="0" smtClean="0"/>
              <a:t>he given view in the question</a:t>
            </a:r>
            <a:r>
              <a:rPr lang="en-GB" sz="2400" dirty="0" smtClean="0"/>
              <a:t>: this must be addressed to answer the question</a:t>
            </a:r>
          </a:p>
          <a:p>
            <a:pPr>
              <a:lnSpc>
                <a:spcPct val="100000"/>
              </a:lnSpc>
              <a:buFont typeface="Arial" panose="020B0604020202020204" pitchFamily="34" charset="0"/>
              <a:buChar char="•"/>
            </a:pPr>
            <a:endParaRPr lang="en-GB" sz="2400" dirty="0"/>
          </a:p>
          <a:p>
            <a:pPr>
              <a:lnSpc>
                <a:spcPct val="100000"/>
              </a:lnSpc>
              <a:buFont typeface="Arial" panose="020B0604020202020204" pitchFamily="34" charset="0"/>
              <a:buChar char="•"/>
            </a:pPr>
            <a:r>
              <a:rPr lang="en-GB" sz="2400" b="1" dirty="0"/>
              <a:t>t</a:t>
            </a:r>
            <a:r>
              <a:rPr lang="en-GB" sz="2400" b="1" dirty="0" smtClean="0"/>
              <a:t>he student’s own reading</a:t>
            </a:r>
            <a:r>
              <a:rPr lang="en-GB" sz="2400" dirty="0" smtClean="0"/>
              <a:t>: this will always feature in an authentic response.</a:t>
            </a:r>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29</a:t>
            </a:fld>
            <a:r>
              <a:rPr lang="en-US" dirty="0" smtClean="0">
                <a:solidFill>
                  <a:srgbClr val="4B4B4B"/>
                </a:solidFill>
              </a:rPr>
              <a:t> </a:t>
            </a:r>
          </a:p>
        </p:txBody>
      </p:sp>
    </p:spTree>
    <p:extLst>
      <p:ext uri="{BB962C8B-B14F-4D97-AF65-F5344CB8AC3E}">
        <p14:creationId xmlns:p14="http://schemas.microsoft.com/office/powerpoint/2010/main" val="961987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QA Chevin Pro Light" pitchFamily="34" charset="0"/>
              </a:rPr>
              <a:t>Structure of the day</a:t>
            </a:r>
          </a:p>
        </p:txBody>
      </p:sp>
      <p:sp>
        <p:nvSpPr>
          <p:cNvPr id="4" name="Content Placeholder 3"/>
          <p:cNvSpPr>
            <a:spLocks noGrp="1"/>
          </p:cNvSpPr>
          <p:nvPr>
            <p:ph idx="1"/>
          </p:nvPr>
        </p:nvSpPr>
        <p:spPr/>
        <p:txBody>
          <a:bodyPr/>
          <a:lstStyle/>
          <a:p>
            <a:pPr>
              <a:lnSpc>
                <a:spcPct val="100000"/>
              </a:lnSpc>
            </a:pPr>
            <a:r>
              <a:rPr lang="en-GB" dirty="0"/>
              <a:t>English Literature A: lessons from the first series</a:t>
            </a:r>
          </a:p>
          <a:p>
            <a:pPr>
              <a:lnSpc>
                <a:spcPct val="100000"/>
              </a:lnSpc>
            </a:pPr>
            <a:r>
              <a:rPr lang="en-GB" dirty="0"/>
              <a:t>The GCSE to A-level transition</a:t>
            </a:r>
          </a:p>
          <a:p>
            <a:pPr>
              <a:lnSpc>
                <a:spcPct val="100000"/>
              </a:lnSpc>
            </a:pPr>
            <a:r>
              <a:rPr lang="en-GB" dirty="0"/>
              <a:t>English Literature B: lessons from the first series</a:t>
            </a:r>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chemeClr val="tx1"/>
                </a:solidFill>
              </a:rPr>
              <a:pPr algn="l"/>
              <a:t>3</a:t>
            </a:fld>
            <a:r>
              <a:rPr lang="en-US" dirty="0" smtClean="0">
                <a:solidFill>
                  <a:schemeClr val="tx1"/>
                </a:solidFill>
              </a:rPr>
              <a:t> </a:t>
            </a:r>
          </a:p>
        </p:txBody>
      </p:sp>
    </p:spTree>
    <p:extLst>
      <p:ext uri="{BB962C8B-B14F-4D97-AF65-F5344CB8AC3E}">
        <p14:creationId xmlns:p14="http://schemas.microsoft.com/office/powerpoint/2010/main" val="4243562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AO5</a:t>
            </a:r>
            <a:endParaRPr lang="en-GB" sz="3200" dirty="0"/>
          </a:p>
        </p:txBody>
      </p:sp>
      <p:sp>
        <p:nvSpPr>
          <p:cNvPr id="4" name="Content Placeholder 3"/>
          <p:cNvSpPr>
            <a:spLocks noGrp="1"/>
          </p:cNvSpPr>
          <p:nvPr>
            <p:ph sz="quarter" idx="12"/>
          </p:nvPr>
        </p:nvSpPr>
        <p:spPr>
          <a:xfrm>
            <a:off x="540000" y="1440080"/>
            <a:ext cx="8046000" cy="5085264"/>
          </a:xfrm>
        </p:spPr>
        <p:txBody>
          <a:bodyPr/>
          <a:lstStyle/>
          <a:p>
            <a:pPr marL="0" indent="0">
              <a:lnSpc>
                <a:spcPct val="100000"/>
              </a:lnSpc>
              <a:buNone/>
            </a:pPr>
            <a:r>
              <a:rPr lang="en-GB" sz="2400" dirty="0" smtClean="0"/>
              <a:t>It is worth thinking about whose critical interpretations are relevant. There is:</a:t>
            </a:r>
          </a:p>
          <a:p>
            <a:pPr marL="0" indent="0">
              <a:lnSpc>
                <a:spcPct val="100000"/>
              </a:lnSpc>
              <a:buNone/>
            </a:pPr>
            <a:endParaRPr lang="en-GB" sz="2400" dirty="0" smtClean="0"/>
          </a:p>
          <a:p>
            <a:pPr>
              <a:lnSpc>
                <a:spcPct val="100000"/>
              </a:lnSpc>
              <a:buFont typeface="Arial" panose="020B0604020202020204" pitchFamily="34" charset="0"/>
              <a:buChar char="•"/>
            </a:pPr>
            <a:r>
              <a:rPr lang="en-GB" sz="2400" b="1" dirty="0" smtClean="0"/>
              <a:t>critical perspectives </a:t>
            </a:r>
            <a:r>
              <a:rPr lang="en-GB" sz="2400" dirty="0" smtClean="0"/>
              <a:t>as represented by such as Marxist, feminist and psychodynamic critics: caution is needed here because sometimes these can be ‘worked through’ mechanistically and in a way that is not directly relevant to the question</a:t>
            </a:r>
          </a:p>
          <a:p>
            <a:pPr>
              <a:lnSpc>
                <a:spcPct val="100000"/>
              </a:lnSpc>
              <a:buFont typeface="Arial" panose="020B0604020202020204" pitchFamily="34" charset="0"/>
              <a:buChar char="•"/>
            </a:pPr>
            <a:endParaRPr lang="en-GB" sz="2400" dirty="0" smtClean="0"/>
          </a:p>
          <a:p>
            <a:pPr>
              <a:lnSpc>
                <a:spcPct val="100000"/>
              </a:lnSpc>
              <a:buFont typeface="Arial" panose="020B0604020202020204" pitchFamily="34" charset="0"/>
              <a:buChar char="•"/>
            </a:pPr>
            <a:r>
              <a:rPr lang="en-GB" sz="2400" b="1" dirty="0"/>
              <a:t>a</a:t>
            </a:r>
            <a:r>
              <a:rPr lang="en-GB" sz="2400" b="1" dirty="0" smtClean="0"/>
              <a:t> named critic</a:t>
            </a:r>
            <a:r>
              <a:rPr lang="en-GB" sz="2400" dirty="0" smtClean="0"/>
              <a:t>: examiners this summer reported that such references were often used effectively to help shape responses.</a:t>
            </a:r>
            <a:endParaRPr lang="en-GB" sz="2400" dirty="0"/>
          </a:p>
          <a:p>
            <a:pPr marL="0" indent="0">
              <a:lnSpc>
                <a:spcPct val="100000"/>
              </a:lnSpc>
              <a:buNone/>
            </a:pPr>
            <a:r>
              <a:rPr lang="en-GB" sz="2400" dirty="0" smtClean="0"/>
              <a:t>  </a:t>
            </a:r>
            <a:endParaRPr lang="en-GB" sz="2400"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30</a:t>
            </a:fld>
            <a:r>
              <a:rPr lang="en-US" dirty="0" smtClean="0">
                <a:solidFill>
                  <a:srgbClr val="4B4B4B"/>
                </a:solidFill>
              </a:rPr>
              <a:t> </a:t>
            </a:r>
          </a:p>
        </p:txBody>
      </p:sp>
    </p:spTree>
    <p:extLst>
      <p:ext uri="{BB962C8B-B14F-4D97-AF65-F5344CB8AC3E}">
        <p14:creationId xmlns:p14="http://schemas.microsoft.com/office/powerpoint/2010/main" val="19009439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12878"/>
                </a:solidFill>
                <a:latin typeface="AQA Chevin Pro Light" panose="020F0303030000060003" pitchFamily="34" charset="0"/>
              </a:rPr>
              <a:t>Talking point </a:t>
            </a:r>
            <a:r>
              <a:rPr lang="en-US" dirty="0" smtClean="0">
                <a:solidFill>
                  <a:srgbClr val="412878"/>
                </a:solidFill>
                <a:latin typeface="AQA Chevin Pro Light" panose="020F0303030000060003" pitchFamily="34" charset="0"/>
              </a:rPr>
              <a:t>4: AO5</a:t>
            </a:r>
            <a:endParaRPr lang="en-GB" dirty="0"/>
          </a:p>
        </p:txBody>
      </p:sp>
      <p:sp>
        <p:nvSpPr>
          <p:cNvPr id="4" name="Content Placeholder 3"/>
          <p:cNvSpPr>
            <a:spLocks noGrp="1"/>
          </p:cNvSpPr>
          <p:nvPr>
            <p:ph sz="quarter" idx="12"/>
          </p:nvPr>
        </p:nvSpPr>
        <p:spPr>
          <a:xfrm>
            <a:off x="540000" y="1470872"/>
            <a:ext cx="8046000" cy="3398288"/>
          </a:xfrm>
        </p:spPr>
        <p:txBody>
          <a:bodyPr/>
          <a:lstStyle/>
          <a:p>
            <a:pPr marL="0" indent="0">
              <a:lnSpc>
                <a:spcPct val="100000"/>
              </a:lnSpc>
              <a:buNone/>
            </a:pPr>
            <a:r>
              <a:rPr lang="en-GB" sz="2400" dirty="0" smtClean="0"/>
              <a:t>Read the two brief quotes from answers demonstrating how critical interpretations might be used. </a:t>
            </a:r>
          </a:p>
          <a:p>
            <a:pPr marL="0" indent="0">
              <a:lnSpc>
                <a:spcPct val="100000"/>
              </a:lnSpc>
              <a:buNone/>
            </a:pPr>
            <a:endParaRPr lang="en-GB" dirty="0"/>
          </a:p>
          <a:p>
            <a:pPr marL="0" indent="0">
              <a:lnSpc>
                <a:spcPct val="100000"/>
              </a:lnSpc>
              <a:buNone/>
            </a:pPr>
            <a:r>
              <a:rPr lang="en-GB" sz="2400" dirty="0" smtClean="0"/>
              <a:t>Discuss:</a:t>
            </a:r>
          </a:p>
          <a:p>
            <a:pPr>
              <a:lnSpc>
                <a:spcPct val="100000"/>
              </a:lnSpc>
            </a:pPr>
            <a:r>
              <a:rPr lang="en-GB" sz="2400" dirty="0" smtClean="0"/>
              <a:t>how you encourage engagement with critical interpretation</a:t>
            </a:r>
          </a:p>
          <a:p>
            <a:pPr>
              <a:lnSpc>
                <a:spcPct val="100000"/>
              </a:lnSpc>
            </a:pPr>
            <a:r>
              <a:rPr lang="en-GB" sz="2400" dirty="0" smtClean="0"/>
              <a:t>what is appropriate for your students</a:t>
            </a:r>
          </a:p>
          <a:p>
            <a:pPr>
              <a:lnSpc>
                <a:spcPct val="100000"/>
              </a:lnSpc>
            </a:pPr>
            <a:r>
              <a:rPr lang="en-GB" sz="2400" dirty="0" smtClean="0"/>
              <a:t>the way you approach the course. </a:t>
            </a:r>
            <a:endParaRPr lang="en-GB" sz="2400"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31</a:t>
            </a:fld>
            <a:r>
              <a:rPr lang="en-US" dirty="0" smtClean="0">
                <a:solidFill>
                  <a:srgbClr val="4B4B4B"/>
                </a:solidFill>
              </a:rPr>
              <a:t> </a:t>
            </a:r>
          </a:p>
        </p:txBody>
      </p:sp>
    </p:spTree>
    <p:extLst>
      <p:ext uri="{BB962C8B-B14F-4D97-AF65-F5344CB8AC3E}">
        <p14:creationId xmlns:p14="http://schemas.microsoft.com/office/powerpoint/2010/main" val="4367778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QA Chevin Pro Light" pitchFamily="34" charset="0"/>
              </a:rPr>
              <a:t>June 2017 Feedback courses: exams</a:t>
            </a:r>
            <a:endParaRPr lang="en-GB" dirty="0">
              <a:latin typeface="AQA Chevin Pro Light" pitchFamily="34" charset="0"/>
            </a:endParaRPr>
          </a:p>
        </p:txBody>
      </p:sp>
      <p:sp>
        <p:nvSpPr>
          <p:cNvPr id="4" name="Content Placeholder 3"/>
          <p:cNvSpPr>
            <a:spLocks noGrp="1"/>
          </p:cNvSpPr>
          <p:nvPr>
            <p:ph idx="1"/>
          </p:nvPr>
        </p:nvSpPr>
        <p:spPr>
          <a:xfrm>
            <a:off x="540000" y="1331663"/>
            <a:ext cx="8424488" cy="3249465"/>
          </a:xfrm>
        </p:spPr>
        <p:txBody>
          <a:bodyPr/>
          <a:lstStyle/>
          <a:p>
            <a:pPr marL="0" indent="0">
              <a:lnSpc>
                <a:spcPct val="100000"/>
              </a:lnSpc>
              <a:buNone/>
            </a:pPr>
            <a:r>
              <a:rPr lang="en-GB" dirty="0"/>
              <a:t>A-level English Literature A: Feedback on the </a:t>
            </a:r>
            <a:r>
              <a:rPr lang="en-GB" dirty="0" smtClean="0"/>
              <a:t>examinations</a:t>
            </a:r>
          </a:p>
          <a:p>
            <a:pPr marL="0" indent="0">
              <a:lnSpc>
                <a:spcPct val="100000"/>
              </a:lnSpc>
              <a:buNone/>
            </a:pPr>
            <a:endParaRPr lang="en-GB" dirty="0"/>
          </a:p>
          <a:p>
            <a:pPr marL="0" indent="0">
              <a:lnSpc>
                <a:spcPct val="100000"/>
              </a:lnSpc>
              <a:buNone/>
            </a:pPr>
            <a:endParaRPr lang="en-GB" dirty="0" smtClean="0"/>
          </a:p>
          <a:p>
            <a:pPr marL="0" indent="0">
              <a:lnSpc>
                <a:spcPct val="100000"/>
              </a:lnSpc>
              <a:buNone/>
            </a:pPr>
            <a:endParaRPr lang="en-GB" dirty="0"/>
          </a:p>
          <a:p>
            <a:pPr marL="0" indent="0">
              <a:lnSpc>
                <a:spcPct val="100000"/>
              </a:lnSpc>
              <a:buNone/>
            </a:pPr>
            <a:endParaRPr lang="en-GB" dirty="0" smtClean="0"/>
          </a:p>
          <a:p>
            <a:pPr marL="0" indent="0">
              <a:lnSpc>
                <a:spcPct val="100000"/>
              </a:lnSpc>
              <a:buNone/>
            </a:pPr>
            <a:endParaRPr lang="en-GB" dirty="0"/>
          </a:p>
          <a:p>
            <a:pPr marL="0" indent="0">
              <a:lnSpc>
                <a:spcPct val="100000"/>
              </a:lnSpc>
              <a:buNone/>
            </a:pPr>
            <a:endParaRPr lang="en-GB" dirty="0" smtClean="0"/>
          </a:p>
          <a:p>
            <a:pPr marL="0" indent="0">
              <a:lnSpc>
                <a:spcPct val="100000"/>
              </a:lnSpc>
              <a:buNone/>
            </a:pPr>
            <a:endParaRPr lang="en-GB" dirty="0"/>
          </a:p>
          <a:p>
            <a:pPr marL="0" indent="0">
              <a:lnSpc>
                <a:spcPct val="100000"/>
              </a:lnSpc>
              <a:buNone/>
            </a:pPr>
            <a:r>
              <a:rPr lang="en-GB" dirty="0" smtClean="0"/>
              <a:t>Visit: </a:t>
            </a:r>
            <a:r>
              <a:rPr lang="en-GB" dirty="0" smtClean="0">
                <a:hlinkClick r:id="rId2"/>
              </a:rPr>
              <a:t>aqa.org.uk/</a:t>
            </a:r>
            <a:r>
              <a:rPr lang="en-GB" dirty="0" err="1" smtClean="0">
                <a:hlinkClick r:id="rId2"/>
              </a:rPr>
              <a:t>cpd</a:t>
            </a:r>
            <a:endParaRPr lang="en-GB" dirty="0" smtClean="0"/>
          </a:p>
          <a:p>
            <a:pPr marL="0" indent="0">
              <a:lnSpc>
                <a:spcPct val="100000"/>
              </a:lnSpc>
              <a:buNone/>
            </a:pPr>
            <a:endParaRPr lang="en-GB" dirty="0"/>
          </a:p>
          <a:p>
            <a:pPr marL="0" indent="0">
              <a:lnSpc>
                <a:spcPct val="100000"/>
              </a:lnSpc>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322909358"/>
              </p:ext>
            </p:extLst>
          </p:nvPr>
        </p:nvGraphicFramePr>
        <p:xfrm>
          <a:off x="539552" y="2204864"/>
          <a:ext cx="6096000" cy="2225040"/>
        </p:xfrm>
        <a:graphic>
          <a:graphicData uri="http://schemas.openxmlformats.org/drawingml/2006/table">
            <a:tbl>
              <a:tblPr firstRow="1" bandRow="1">
                <a:tableStyleId>{5940675A-B579-460E-94D1-54222C63F5DA}</a:tableStyleId>
              </a:tblPr>
              <a:tblGrid>
                <a:gridCol w="3048000"/>
                <a:gridCol w="3048000"/>
              </a:tblGrid>
              <a:tr h="370840">
                <a:tc>
                  <a:txBody>
                    <a:bodyPr/>
                    <a:lstStyle/>
                    <a:p>
                      <a:r>
                        <a:rPr lang="en-GB" dirty="0" smtClean="0">
                          <a:solidFill>
                            <a:schemeClr val="bg1"/>
                          </a:solidFill>
                        </a:rPr>
                        <a:t>Manchester</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dirty="0" smtClean="0">
                          <a:solidFill>
                            <a:schemeClr val="bg1"/>
                          </a:solidFill>
                        </a:rPr>
                        <a:t>4 October</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GB" dirty="0" smtClean="0">
                          <a:solidFill>
                            <a:schemeClr val="bg1"/>
                          </a:solidFill>
                        </a:rPr>
                        <a:t>Online</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dirty="0" smtClean="0">
                          <a:solidFill>
                            <a:schemeClr val="bg1"/>
                          </a:solidFill>
                        </a:rPr>
                        <a:t>10 October</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GB" dirty="0" smtClean="0">
                          <a:solidFill>
                            <a:schemeClr val="bg1"/>
                          </a:solidFill>
                        </a:rPr>
                        <a:t>London</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dirty="0" smtClean="0">
                          <a:solidFill>
                            <a:schemeClr val="bg1"/>
                          </a:solidFill>
                        </a:rPr>
                        <a:t>7 November</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GB" dirty="0" smtClean="0">
                          <a:solidFill>
                            <a:schemeClr val="bg1"/>
                          </a:solidFill>
                        </a:rPr>
                        <a:t>Online</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dirty="0" smtClean="0">
                          <a:solidFill>
                            <a:schemeClr val="bg1"/>
                          </a:solidFill>
                        </a:rPr>
                        <a:t>14 November</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GB" dirty="0" smtClean="0">
                          <a:solidFill>
                            <a:schemeClr val="bg1"/>
                          </a:solidFill>
                        </a:rPr>
                        <a:t>Birmingham</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dirty="0" smtClean="0">
                          <a:solidFill>
                            <a:schemeClr val="bg1"/>
                          </a:solidFill>
                        </a:rPr>
                        <a:t>23 November</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GB" dirty="0" smtClean="0">
                          <a:solidFill>
                            <a:schemeClr val="bg1"/>
                          </a:solidFill>
                        </a:rPr>
                        <a:t>Online</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dirty="0" smtClean="0">
                          <a:solidFill>
                            <a:schemeClr val="bg1"/>
                          </a:solidFill>
                        </a:rPr>
                        <a:t>28 November</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6"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32</a:t>
            </a:fld>
            <a:r>
              <a:rPr lang="en-US" dirty="0" smtClean="0">
                <a:solidFill>
                  <a:srgbClr val="4B4B4B"/>
                </a:solidFill>
              </a:rPr>
              <a:t> </a:t>
            </a:r>
          </a:p>
        </p:txBody>
      </p:sp>
    </p:spTree>
    <p:extLst>
      <p:ext uri="{BB962C8B-B14F-4D97-AF65-F5344CB8AC3E}">
        <p14:creationId xmlns:p14="http://schemas.microsoft.com/office/powerpoint/2010/main" val="143760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QA Chevin Pro Light" pitchFamily="34" charset="0"/>
              </a:rPr>
              <a:t>June 2017 Feedback courses: NEA</a:t>
            </a:r>
            <a:endParaRPr lang="en-GB" dirty="0">
              <a:latin typeface="AQA Chevin Pro Light" pitchFamily="34" charset="0"/>
            </a:endParaRPr>
          </a:p>
        </p:txBody>
      </p:sp>
      <p:sp>
        <p:nvSpPr>
          <p:cNvPr id="4" name="Content Placeholder 3"/>
          <p:cNvSpPr>
            <a:spLocks noGrp="1"/>
          </p:cNvSpPr>
          <p:nvPr>
            <p:ph idx="1"/>
          </p:nvPr>
        </p:nvSpPr>
        <p:spPr/>
        <p:txBody>
          <a:bodyPr/>
          <a:lstStyle/>
          <a:p>
            <a:pPr marL="0" indent="0">
              <a:lnSpc>
                <a:spcPct val="100000"/>
              </a:lnSpc>
              <a:buNone/>
            </a:pPr>
            <a:r>
              <a:rPr lang="en-GB" dirty="0" smtClean="0"/>
              <a:t>A-level </a:t>
            </a:r>
            <a:r>
              <a:rPr lang="en-GB" dirty="0"/>
              <a:t>English Literature A: Feedback on NEA</a:t>
            </a:r>
            <a:endParaRPr lang="en-GB" dirty="0" smtClean="0"/>
          </a:p>
          <a:p>
            <a:pPr marL="0" indent="0">
              <a:lnSpc>
                <a:spcPct val="100000"/>
              </a:lnSpc>
              <a:buNone/>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218796636"/>
              </p:ext>
            </p:extLst>
          </p:nvPr>
        </p:nvGraphicFramePr>
        <p:xfrm>
          <a:off x="539552" y="1916832"/>
          <a:ext cx="6096000" cy="1112520"/>
        </p:xfrm>
        <a:graphic>
          <a:graphicData uri="http://schemas.openxmlformats.org/drawingml/2006/table">
            <a:tbl>
              <a:tblPr firstRow="1" bandRow="1">
                <a:tableStyleId>{5940675A-B579-460E-94D1-54222C63F5DA}</a:tableStyleId>
              </a:tblPr>
              <a:tblGrid>
                <a:gridCol w="3048000"/>
                <a:gridCol w="3048000"/>
              </a:tblGrid>
              <a:tr h="370840">
                <a:tc>
                  <a:txBody>
                    <a:bodyPr/>
                    <a:lstStyle/>
                    <a:p>
                      <a:r>
                        <a:rPr lang="en-GB" dirty="0" smtClean="0">
                          <a:solidFill>
                            <a:schemeClr val="bg1"/>
                          </a:solidFill>
                        </a:rPr>
                        <a:t>Online</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dirty="0" smtClean="0">
                          <a:solidFill>
                            <a:schemeClr val="bg1"/>
                          </a:solidFill>
                        </a:rPr>
                        <a:t>31 October</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GB" dirty="0" smtClean="0">
                          <a:solidFill>
                            <a:schemeClr val="bg1"/>
                          </a:solidFill>
                        </a:rPr>
                        <a:t>Online</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dirty="0" smtClean="0">
                          <a:solidFill>
                            <a:schemeClr val="bg1"/>
                          </a:solidFill>
                        </a:rPr>
                        <a:t>9</a:t>
                      </a:r>
                      <a:r>
                        <a:rPr lang="en-GB" baseline="0" dirty="0" smtClean="0">
                          <a:solidFill>
                            <a:schemeClr val="bg1"/>
                          </a:solidFill>
                        </a:rPr>
                        <a:t> November</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GB" dirty="0" smtClean="0">
                          <a:solidFill>
                            <a:schemeClr val="bg1"/>
                          </a:solidFill>
                        </a:rPr>
                        <a:t>Online</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dirty="0" smtClean="0">
                          <a:solidFill>
                            <a:schemeClr val="bg1"/>
                          </a:solidFill>
                        </a:rPr>
                        <a:t>22</a:t>
                      </a:r>
                      <a:r>
                        <a:rPr lang="en-GB" baseline="0" dirty="0" smtClean="0">
                          <a:solidFill>
                            <a:schemeClr val="bg1"/>
                          </a:solidFill>
                        </a:rPr>
                        <a:t> November</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8" name="TextBox 7"/>
          <p:cNvSpPr txBox="1"/>
          <p:nvPr/>
        </p:nvSpPr>
        <p:spPr>
          <a:xfrm>
            <a:off x="467544" y="3687713"/>
            <a:ext cx="3312368" cy="461665"/>
          </a:xfrm>
          <a:prstGeom prst="rect">
            <a:avLst/>
          </a:prstGeom>
          <a:noFill/>
        </p:spPr>
        <p:txBody>
          <a:bodyPr wrap="square" rtlCol="0">
            <a:spAutoFit/>
          </a:bodyPr>
          <a:lstStyle/>
          <a:p>
            <a:r>
              <a:rPr lang="en-GB" sz="2400" dirty="0" smtClean="0">
                <a:solidFill>
                  <a:schemeClr val="bg1"/>
                </a:solidFill>
              </a:rPr>
              <a:t>Visit:</a:t>
            </a:r>
            <a:r>
              <a:rPr lang="en-GB" sz="2400" dirty="0" smtClean="0"/>
              <a:t>:</a:t>
            </a:r>
            <a:r>
              <a:rPr lang="en-GB" sz="2400" dirty="0" smtClean="0">
                <a:hlinkClick r:id="rId2"/>
              </a:rPr>
              <a:t>aqa.org.uk/</a:t>
            </a:r>
            <a:r>
              <a:rPr lang="en-GB" sz="2400" dirty="0" err="1" smtClean="0">
                <a:hlinkClick r:id="rId2"/>
              </a:rPr>
              <a:t>cpd</a:t>
            </a:r>
            <a:endParaRPr lang="en-GB" sz="2400" dirty="0"/>
          </a:p>
        </p:txBody>
      </p:sp>
      <p:sp>
        <p:nvSpPr>
          <p:cNvPr id="7"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33</a:t>
            </a:fld>
            <a:r>
              <a:rPr lang="en-US" dirty="0" smtClean="0">
                <a:solidFill>
                  <a:srgbClr val="4B4B4B"/>
                </a:solidFill>
              </a:rPr>
              <a:t> </a:t>
            </a:r>
          </a:p>
        </p:txBody>
      </p:sp>
    </p:spTree>
    <p:extLst>
      <p:ext uri="{BB962C8B-B14F-4D97-AF65-F5344CB8AC3E}">
        <p14:creationId xmlns:p14="http://schemas.microsoft.com/office/powerpoint/2010/main" val="1310281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QA Chevin Pro Light" pitchFamily="34" charset="0"/>
              </a:rPr>
              <a:t>Any questions?</a:t>
            </a:r>
            <a:endParaRPr lang="en-GB" dirty="0">
              <a:latin typeface="AQA Chevin Pro Light" pitchFamily="34" charset="0"/>
            </a:endParaRPr>
          </a:p>
        </p:txBody>
      </p:sp>
      <p:sp>
        <p:nvSpPr>
          <p:cNvPr id="8" name="Content Placeholder 3"/>
          <p:cNvSpPr>
            <a:spLocks noGrp="1"/>
          </p:cNvSpPr>
          <p:nvPr>
            <p:ph sz="quarter" idx="4294967295"/>
          </p:nvPr>
        </p:nvSpPr>
        <p:spPr>
          <a:xfrm>
            <a:off x="540000" y="1412776"/>
            <a:ext cx="8046000" cy="2160240"/>
          </a:xfrm>
          <a:prstGeom prst="rect">
            <a:avLst/>
          </a:prstGeom>
        </p:spPr>
        <p:txBody>
          <a:bodyPr/>
          <a:lstStyle/>
          <a:p>
            <a:pPr marL="0" indent="0">
              <a:buNone/>
            </a:pPr>
            <a:r>
              <a:rPr lang="en-GB" dirty="0">
                <a:solidFill>
                  <a:schemeClr val="bg1"/>
                </a:solidFill>
              </a:rPr>
              <a:t>T: 0161 953 7504</a:t>
            </a:r>
          </a:p>
          <a:p>
            <a:pPr marL="0" indent="0">
              <a:buNone/>
            </a:pPr>
            <a:r>
              <a:rPr lang="en-GB" dirty="0">
                <a:solidFill>
                  <a:schemeClr val="bg1"/>
                </a:solidFill>
              </a:rPr>
              <a:t>E: english-gce@aqa.org.uk</a:t>
            </a:r>
          </a:p>
          <a:p>
            <a:pPr marL="0" indent="0">
              <a:lnSpc>
                <a:spcPct val="100000"/>
              </a:lnSpc>
              <a:buNone/>
            </a:pPr>
            <a:endParaRPr lang="en-GB" dirty="0">
              <a:solidFill>
                <a:schemeClr val="bg1"/>
              </a:solidFill>
            </a:endParaRPr>
          </a:p>
          <a:p>
            <a:pPr marL="0" indent="0">
              <a:lnSpc>
                <a:spcPct val="100000"/>
              </a:lnSpc>
              <a:buNone/>
            </a:pPr>
            <a:r>
              <a:rPr lang="en-GB" dirty="0" smtClean="0">
                <a:solidFill>
                  <a:schemeClr val="bg1"/>
                </a:solidFill>
              </a:rPr>
              <a:t>Presentations and resources from previous English hub school networks are found at:</a:t>
            </a:r>
          </a:p>
          <a:p>
            <a:pPr marL="0" indent="0">
              <a:lnSpc>
                <a:spcPct val="100000"/>
              </a:lnSpc>
              <a:buNone/>
            </a:pPr>
            <a:endParaRPr lang="en-GB" sz="2400" dirty="0">
              <a:solidFill>
                <a:schemeClr val="bg1"/>
              </a:solidFill>
            </a:endParaRPr>
          </a:p>
          <a:p>
            <a:pPr marL="0" indent="0">
              <a:lnSpc>
                <a:spcPct val="100000"/>
              </a:lnSpc>
              <a:buNone/>
            </a:pPr>
            <a:r>
              <a:rPr lang="en-GB" dirty="0" smtClean="0">
                <a:solidFill>
                  <a:schemeClr val="bg1"/>
                </a:solidFill>
                <a:hlinkClick r:id="rId2"/>
              </a:rPr>
              <a:t>aqa.org.uk/</a:t>
            </a:r>
            <a:r>
              <a:rPr lang="en-GB" dirty="0" err="1" smtClean="0">
                <a:solidFill>
                  <a:schemeClr val="bg1"/>
                </a:solidFill>
                <a:hlinkClick r:id="rId2"/>
              </a:rPr>
              <a:t>englishhub</a:t>
            </a:r>
            <a:r>
              <a:rPr lang="en-GB" dirty="0" smtClean="0">
                <a:solidFill>
                  <a:schemeClr val="bg1"/>
                </a:solidFill>
                <a:hlinkClick r:id="rId2"/>
              </a:rPr>
              <a:t>-schools</a:t>
            </a:r>
            <a:endParaRPr lang="en-GB" dirty="0" smtClean="0">
              <a:solidFill>
                <a:schemeClr val="bg1"/>
              </a:solidFill>
            </a:endParaRPr>
          </a:p>
          <a:p>
            <a:pPr marL="0" indent="0">
              <a:lnSpc>
                <a:spcPct val="100000"/>
              </a:lnSpc>
              <a:buNone/>
            </a:pPr>
            <a:endParaRPr lang="en-GB" sz="2400" dirty="0" smtClean="0">
              <a:solidFill>
                <a:schemeClr val="bg1"/>
              </a:solidFill>
            </a:endParaRPr>
          </a:p>
          <a:p>
            <a:pPr marL="0" indent="0">
              <a:lnSpc>
                <a:spcPct val="100000"/>
              </a:lnSpc>
              <a:buNone/>
            </a:pPr>
            <a:endParaRPr lang="en-GB" dirty="0">
              <a:solidFill>
                <a:schemeClr val="bg1"/>
              </a:solidFill>
            </a:endParaRPr>
          </a:p>
          <a:p>
            <a:pPr marL="0" indent="0">
              <a:lnSpc>
                <a:spcPct val="100000"/>
              </a:lnSpc>
              <a:buNone/>
            </a:pPr>
            <a:endParaRPr lang="en-GB" sz="2400" dirty="0" smtClean="0">
              <a:solidFill>
                <a:schemeClr val="bg1"/>
              </a:solidFill>
            </a:endParaRPr>
          </a:p>
          <a:p>
            <a:pPr marL="0" indent="0">
              <a:lnSpc>
                <a:spcPct val="100000"/>
              </a:lnSpc>
              <a:buNone/>
            </a:pPr>
            <a:endParaRPr lang="en-GB" dirty="0">
              <a:solidFill>
                <a:schemeClr val="bg1"/>
              </a:solidFill>
            </a:endParaRPr>
          </a:p>
          <a:p>
            <a:pPr marL="0" indent="0">
              <a:lnSpc>
                <a:spcPct val="100000"/>
              </a:lnSpc>
              <a:buNone/>
            </a:pPr>
            <a:endParaRPr lang="en-GB" sz="2400" dirty="0" smtClean="0">
              <a:solidFill>
                <a:schemeClr val="bg1"/>
              </a:solidFill>
            </a:endParaRPr>
          </a:p>
        </p:txBody>
      </p:sp>
      <p:sp>
        <p:nvSpPr>
          <p:cNvPr id="4"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34</a:t>
            </a:fld>
            <a:r>
              <a:rPr lang="en-US" dirty="0" smtClean="0">
                <a:solidFill>
                  <a:srgbClr val="4B4B4B"/>
                </a:solidFill>
              </a:rPr>
              <a:t> </a:t>
            </a:r>
          </a:p>
        </p:txBody>
      </p:sp>
    </p:spTree>
    <p:extLst>
      <p:ext uri="{BB962C8B-B14F-4D97-AF65-F5344CB8AC3E}">
        <p14:creationId xmlns:p14="http://schemas.microsoft.com/office/powerpoint/2010/main" val="249146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Thank you </a:t>
            </a:r>
            <a:endParaRPr lang="en-GB" dirty="0"/>
          </a:p>
        </p:txBody>
      </p:sp>
      <p:sp>
        <p:nvSpPr>
          <p:cNvPr id="4"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35</a:t>
            </a:fld>
            <a:r>
              <a:rPr lang="en-US" dirty="0" smtClean="0">
                <a:solidFill>
                  <a:srgbClr val="4B4B4B"/>
                </a:solidFill>
              </a:rPr>
              <a:t> </a:t>
            </a:r>
          </a:p>
        </p:txBody>
      </p:sp>
    </p:spTree>
    <p:extLst>
      <p:ext uri="{BB962C8B-B14F-4D97-AF65-F5344CB8AC3E}">
        <p14:creationId xmlns:p14="http://schemas.microsoft.com/office/powerpoint/2010/main" val="3096858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303334"/>
            <a:ext cx="8352480" cy="968675"/>
          </a:xfrm>
        </p:spPr>
        <p:txBody>
          <a:bodyPr/>
          <a:lstStyle/>
          <a:p>
            <a:r>
              <a:rPr lang="en-GB" sz="3600" dirty="0" smtClean="0"/>
              <a:t>The GCSE to A-level transition</a:t>
            </a:r>
            <a:endParaRPr lang="en-GB" sz="3600" dirty="0"/>
          </a:p>
        </p:txBody>
      </p:sp>
      <p:sp>
        <p:nvSpPr>
          <p:cNvPr id="3" name="Subtitle 2"/>
          <p:cNvSpPr>
            <a:spLocks noGrp="1"/>
          </p:cNvSpPr>
          <p:nvPr>
            <p:ph type="subTitle" idx="1"/>
          </p:nvPr>
        </p:nvSpPr>
        <p:spPr>
          <a:xfrm>
            <a:off x="539552" y="2636912"/>
            <a:ext cx="4114551" cy="378312"/>
          </a:xfrm>
        </p:spPr>
        <p:txBody>
          <a:bodyPr/>
          <a:lstStyle/>
          <a:p>
            <a:r>
              <a:rPr lang="en-US" dirty="0">
                <a:solidFill>
                  <a:srgbClr val="412878"/>
                </a:solidFill>
                <a:latin typeface="AQA Chevin Pro Light" panose="020F0303030000060003" pitchFamily="34" charset="0"/>
              </a:rPr>
              <a:t>Autumn 2017</a:t>
            </a:r>
          </a:p>
          <a:p>
            <a:endParaRPr lang="en-GB" dirty="0"/>
          </a:p>
        </p:txBody>
      </p:sp>
      <p:sp>
        <p:nvSpPr>
          <p:cNvPr id="4"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36</a:t>
            </a:fld>
            <a:r>
              <a:rPr lang="en-US" dirty="0" smtClean="0">
                <a:solidFill>
                  <a:srgbClr val="4B4B4B"/>
                </a:solidFill>
              </a:rPr>
              <a:t> </a:t>
            </a:r>
          </a:p>
        </p:txBody>
      </p:sp>
    </p:spTree>
    <p:extLst>
      <p:ext uri="{BB962C8B-B14F-4D97-AF65-F5344CB8AC3E}">
        <p14:creationId xmlns:p14="http://schemas.microsoft.com/office/powerpoint/2010/main" val="19260279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QA Chevin Pro Light" pitchFamily="34" charset="0"/>
              </a:rPr>
              <a:t>A-level introductions</a:t>
            </a:r>
            <a:endParaRPr lang="en-GB" dirty="0">
              <a:latin typeface="AQA Chevin Pro Light" pitchFamily="34" charset="0"/>
            </a:endParaRPr>
          </a:p>
        </p:txBody>
      </p:sp>
      <p:sp>
        <p:nvSpPr>
          <p:cNvPr id="4" name="Content Placeholder 3"/>
          <p:cNvSpPr>
            <a:spLocks noGrp="1"/>
          </p:cNvSpPr>
          <p:nvPr>
            <p:ph sz="quarter" idx="12"/>
          </p:nvPr>
        </p:nvSpPr>
        <p:spPr>
          <a:xfrm>
            <a:off x="540000" y="1412776"/>
            <a:ext cx="8046000" cy="4406400"/>
          </a:xfrm>
        </p:spPr>
        <p:txBody>
          <a:bodyPr/>
          <a:lstStyle/>
          <a:p>
            <a:pPr>
              <a:lnSpc>
                <a:spcPct val="100000"/>
              </a:lnSpc>
            </a:pPr>
            <a:r>
              <a:rPr lang="en-GB" dirty="0"/>
              <a:t>How do you introduce new students to A-level?</a:t>
            </a:r>
          </a:p>
          <a:p>
            <a:pPr marL="0" indent="0">
              <a:lnSpc>
                <a:spcPct val="100000"/>
              </a:lnSpc>
              <a:buNone/>
            </a:pPr>
            <a:endParaRPr lang="en-GB" dirty="0" smtClean="0"/>
          </a:p>
          <a:p>
            <a:pPr>
              <a:lnSpc>
                <a:spcPct val="100000"/>
              </a:lnSpc>
            </a:pPr>
            <a:r>
              <a:rPr lang="en-GB" dirty="0" smtClean="0"/>
              <a:t>How do you approach the first few weeks of the AS/A-level course?</a:t>
            </a:r>
          </a:p>
          <a:p>
            <a:pPr>
              <a:lnSpc>
                <a:spcPct val="100000"/>
              </a:lnSpc>
            </a:pPr>
            <a:endParaRPr lang="en-GB" dirty="0" smtClean="0"/>
          </a:p>
          <a:p>
            <a:pPr>
              <a:lnSpc>
                <a:spcPct val="100000"/>
              </a:lnSpc>
            </a:pPr>
            <a:r>
              <a:rPr lang="en-GB" dirty="0" smtClean="0"/>
              <a:t>Are there elements that you will always teach first?</a:t>
            </a:r>
          </a:p>
          <a:p>
            <a:pPr>
              <a:lnSpc>
                <a:spcPct val="100000"/>
              </a:lnSpc>
            </a:pPr>
            <a:endParaRPr lang="en-GB" dirty="0" smtClean="0"/>
          </a:p>
          <a:p>
            <a:pPr>
              <a:lnSpc>
                <a:spcPct val="100000"/>
              </a:lnSpc>
            </a:pPr>
            <a:r>
              <a:rPr lang="en-GB" dirty="0" smtClean="0"/>
              <a:t>Have you ever tried something that didn’t work?</a:t>
            </a:r>
          </a:p>
          <a:p>
            <a:pPr>
              <a:lnSpc>
                <a:spcPct val="100000"/>
              </a:lnSpc>
            </a:pPr>
            <a:endParaRPr lang="en-GB" dirty="0" smtClean="0"/>
          </a:p>
          <a:p>
            <a:pPr>
              <a:lnSpc>
                <a:spcPct val="100000"/>
              </a:lnSpc>
            </a:pPr>
            <a:r>
              <a:rPr lang="en-GB" dirty="0" smtClean="0"/>
              <a:t>How are you finding the September 2017 cohort? Do they differ from previous cohorts?</a:t>
            </a:r>
            <a:endParaRPr lang="en-GB"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37</a:t>
            </a:fld>
            <a:r>
              <a:rPr lang="en-US" dirty="0" smtClean="0">
                <a:solidFill>
                  <a:srgbClr val="4B4B4B"/>
                </a:solidFill>
              </a:rPr>
              <a:t> </a:t>
            </a:r>
          </a:p>
        </p:txBody>
      </p:sp>
    </p:spTree>
    <p:extLst>
      <p:ext uri="{BB962C8B-B14F-4D97-AF65-F5344CB8AC3E}">
        <p14:creationId xmlns:p14="http://schemas.microsoft.com/office/powerpoint/2010/main" val="21932607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45200" cy="431181"/>
          </a:xfrm>
        </p:spPr>
        <p:txBody>
          <a:bodyPr/>
          <a:lstStyle/>
          <a:p>
            <a:r>
              <a:rPr lang="en-GB" dirty="0" smtClean="0">
                <a:latin typeface="AQA Chevin Pro Light" pitchFamily="34" charset="0"/>
              </a:rPr>
              <a:t>Legacy and reformed GCSE English Literature</a:t>
            </a:r>
            <a:endParaRPr lang="en-GB" dirty="0">
              <a:latin typeface="AQA Chevin Pro Light" pitchFamily="34" charset="0"/>
            </a:endParaRPr>
          </a:p>
        </p:txBody>
      </p:sp>
      <p:sp>
        <p:nvSpPr>
          <p:cNvPr id="4" name="Content Placeholder 3"/>
          <p:cNvSpPr>
            <a:spLocks noGrp="1"/>
          </p:cNvSpPr>
          <p:nvPr>
            <p:ph idx="1"/>
          </p:nvPr>
        </p:nvSpPr>
        <p:spPr>
          <a:xfrm>
            <a:off x="540000" y="1412776"/>
            <a:ext cx="8045200" cy="4406804"/>
          </a:xfrm>
        </p:spPr>
        <p:txBody>
          <a:bodyPr/>
          <a:lstStyle/>
          <a:p>
            <a:pPr marL="0" indent="0">
              <a:lnSpc>
                <a:spcPct val="100000"/>
              </a:lnSpc>
              <a:buNone/>
            </a:pPr>
            <a:r>
              <a:rPr lang="en-GB" dirty="0" smtClean="0"/>
              <a:t>Significant changes include:</a:t>
            </a:r>
          </a:p>
          <a:p>
            <a:pPr marL="0" indent="0">
              <a:lnSpc>
                <a:spcPct val="100000"/>
              </a:lnSpc>
              <a:buNone/>
            </a:pPr>
            <a:endParaRPr lang="en-GB" dirty="0" smtClean="0"/>
          </a:p>
          <a:p>
            <a:pPr>
              <a:lnSpc>
                <a:spcPct val="100000"/>
              </a:lnSpc>
            </a:pPr>
            <a:r>
              <a:rPr lang="en-GB" dirty="0"/>
              <a:t>n</a:t>
            </a:r>
            <a:r>
              <a:rPr lang="en-GB" dirty="0" smtClean="0"/>
              <a:t>o longer controlled assessment</a:t>
            </a:r>
          </a:p>
          <a:p>
            <a:pPr>
              <a:lnSpc>
                <a:spcPct val="100000"/>
              </a:lnSpc>
            </a:pPr>
            <a:r>
              <a:rPr lang="en-GB" dirty="0"/>
              <a:t>c</a:t>
            </a:r>
            <a:r>
              <a:rPr lang="en-GB" dirty="0" smtClean="0"/>
              <a:t>ompulsory 19</a:t>
            </a:r>
            <a:r>
              <a:rPr lang="en-GB" baseline="30000" dirty="0" smtClean="0"/>
              <a:t>th</a:t>
            </a:r>
            <a:r>
              <a:rPr lang="en-GB" dirty="0" smtClean="0"/>
              <a:t> century texts</a:t>
            </a:r>
          </a:p>
          <a:p>
            <a:pPr>
              <a:lnSpc>
                <a:spcPct val="100000"/>
              </a:lnSpc>
            </a:pPr>
            <a:r>
              <a:rPr lang="en-GB" dirty="0" smtClean="0"/>
              <a:t>100% closed book assessment</a:t>
            </a:r>
          </a:p>
          <a:p>
            <a:pPr>
              <a:lnSpc>
                <a:spcPct val="100000"/>
              </a:lnSpc>
            </a:pPr>
            <a:r>
              <a:rPr lang="en-GB" dirty="0" smtClean="0"/>
              <a:t>‘extract to whole’ style questions</a:t>
            </a:r>
          </a:p>
          <a:p>
            <a:pPr>
              <a:lnSpc>
                <a:spcPct val="100000"/>
              </a:lnSpc>
            </a:pPr>
            <a:r>
              <a:rPr lang="en-GB" dirty="0" smtClean="0"/>
              <a:t>comparison of unseen poetry</a:t>
            </a:r>
          </a:p>
          <a:p>
            <a:pPr>
              <a:lnSpc>
                <a:spcPct val="100000"/>
              </a:lnSpc>
            </a:pPr>
            <a:r>
              <a:rPr lang="en-GB" dirty="0" smtClean="0"/>
              <a:t>… what else?</a:t>
            </a:r>
            <a:endParaRPr lang="en-GB"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38</a:t>
            </a:fld>
            <a:r>
              <a:rPr lang="en-US" dirty="0" smtClean="0">
                <a:solidFill>
                  <a:srgbClr val="4B4B4B"/>
                </a:solidFill>
              </a:rPr>
              <a:t> </a:t>
            </a:r>
          </a:p>
        </p:txBody>
      </p:sp>
    </p:spTree>
    <p:extLst>
      <p:ext uri="{BB962C8B-B14F-4D97-AF65-F5344CB8AC3E}">
        <p14:creationId xmlns:p14="http://schemas.microsoft.com/office/powerpoint/2010/main" val="330456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latin typeface="AQA Chevin Pro Light" pitchFamily="34" charset="0"/>
              </a:rPr>
              <a:t>Card sort</a:t>
            </a:r>
            <a:endParaRPr lang="en-GB" dirty="0">
              <a:latin typeface="AQA Chevin Pro Light" pitchFamily="34" charset="0"/>
            </a:endParaRPr>
          </a:p>
        </p:txBody>
      </p:sp>
      <p:sp>
        <p:nvSpPr>
          <p:cNvPr id="6" name="Content Placeholder 5"/>
          <p:cNvSpPr>
            <a:spLocks noGrp="1"/>
          </p:cNvSpPr>
          <p:nvPr>
            <p:ph sz="quarter" idx="12"/>
          </p:nvPr>
        </p:nvSpPr>
        <p:spPr>
          <a:xfrm>
            <a:off x="539552" y="1412776"/>
            <a:ext cx="8046000" cy="2777520"/>
          </a:xfrm>
        </p:spPr>
        <p:txBody>
          <a:bodyPr/>
          <a:lstStyle/>
          <a:p>
            <a:pPr marL="0" indent="0">
              <a:lnSpc>
                <a:spcPct val="100000"/>
              </a:lnSpc>
              <a:buNone/>
            </a:pPr>
            <a:r>
              <a:rPr lang="en-GB" dirty="0" smtClean="0"/>
              <a:t>Which cards are elements of GCSE English Literature?</a:t>
            </a:r>
          </a:p>
          <a:p>
            <a:pPr marL="0" indent="0">
              <a:lnSpc>
                <a:spcPct val="100000"/>
              </a:lnSpc>
              <a:buNone/>
            </a:pPr>
            <a:r>
              <a:rPr lang="en-GB" dirty="0" smtClean="0"/>
              <a:t>Which cards are elements of A-level English Literature A?</a:t>
            </a:r>
          </a:p>
          <a:p>
            <a:pPr marL="0" indent="0">
              <a:lnSpc>
                <a:spcPct val="100000"/>
              </a:lnSpc>
              <a:buNone/>
            </a:pPr>
            <a:r>
              <a:rPr lang="en-GB" dirty="0" smtClean="0"/>
              <a:t>Which cards are elements of A-level English Literature B?</a:t>
            </a:r>
          </a:p>
          <a:p>
            <a:pPr marL="0" indent="0">
              <a:lnSpc>
                <a:spcPct val="100000"/>
              </a:lnSpc>
              <a:buNone/>
            </a:pPr>
            <a:endParaRPr lang="en-GB" dirty="0"/>
          </a:p>
          <a:p>
            <a:pPr marL="0" indent="0">
              <a:lnSpc>
                <a:spcPct val="100000"/>
              </a:lnSpc>
              <a:buNone/>
            </a:pPr>
            <a:r>
              <a:rPr lang="en-GB" dirty="0" smtClean="0"/>
              <a:t>What are the similarities and differences between the GCSE elements and the A-level elements?</a:t>
            </a:r>
          </a:p>
          <a:p>
            <a:pPr marL="0" indent="0">
              <a:lnSpc>
                <a:spcPct val="100000"/>
              </a:lnSpc>
              <a:buNone/>
            </a:pPr>
            <a:endParaRPr lang="en-GB" dirty="0"/>
          </a:p>
          <a:p>
            <a:pPr marL="0" indent="0">
              <a:lnSpc>
                <a:spcPct val="100000"/>
              </a:lnSpc>
              <a:buNone/>
            </a:pPr>
            <a:r>
              <a:rPr lang="en-GB" dirty="0" smtClean="0"/>
              <a:t>How does A-level develop and progress students learning from GCSE?</a:t>
            </a:r>
            <a:br>
              <a:rPr lang="en-GB" dirty="0" smtClean="0"/>
            </a:br>
            <a:endParaRPr lang="en-GB" dirty="0" smtClean="0"/>
          </a:p>
          <a:p>
            <a:pPr marL="0" indent="0">
              <a:lnSpc>
                <a:spcPct val="100000"/>
              </a:lnSpc>
              <a:buNone/>
            </a:pPr>
            <a:r>
              <a:rPr lang="en-GB" dirty="0" smtClean="0"/>
              <a:t>Note ideas onto the Venn diagram.</a:t>
            </a:r>
            <a:endParaRPr lang="en-GB" dirty="0"/>
          </a:p>
        </p:txBody>
      </p:sp>
      <p:sp>
        <p:nvSpPr>
          <p:cNvPr id="4"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39</a:t>
            </a:fld>
            <a:r>
              <a:rPr lang="en-US" dirty="0" smtClean="0">
                <a:solidFill>
                  <a:srgbClr val="4B4B4B"/>
                </a:solidFill>
              </a:rPr>
              <a:t> </a:t>
            </a:r>
          </a:p>
        </p:txBody>
      </p:sp>
    </p:spTree>
    <p:extLst>
      <p:ext uri="{BB962C8B-B14F-4D97-AF65-F5344CB8AC3E}">
        <p14:creationId xmlns:p14="http://schemas.microsoft.com/office/powerpoint/2010/main" val="2678483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242626"/>
            <a:ext cx="8892480" cy="1754326"/>
          </a:xfrm>
          <a:prstGeom prst="rect">
            <a:avLst/>
          </a:prstGeom>
          <a:noFill/>
        </p:spPr>
        <p:txBody>
          <a:bodyPr wrap="square" rtlCol="0">
            <a:spAutoFit/>
          </a:bodyPr>
          <a:lstStyle/>
          <a:p>
            <a:r>
              <a:rPr lang="en-GB" sz="3600" dirty="0">
                <a:solidFill>
                  <a:srgbClr val="412878"/>
                </a:solidFill>
                <a:latin typeface="AQA Chevin Pro Light" panose="020F0303030000060003" pitchFamily="34" charset="0"/>
              </a:rPr>
              <a:t>A-level English Literature </a:t>
            </a:r>
            <a:r>
              <a:rPr lang="en-GB" sz="3600" dirty="0" smtClean="0">
                <a:solidFill>
                  <a:srgbClr val="412878"/>
                </a:solidFill>
                <a:latin typeface="AQA Chevin Pro Light" panose="020F0303030000060003" pitchFamily="34" charset="0"/>
              </a:rPr>
              <a:t>A</a:t>
            </a:r>
            <a:endParaRPr lang="en-GB" sz="3600" dirty="0">
              <a:solidFill>
                <a:srgbClr val="412878"/>
              </a:solidFill>
              <a:latin typeface="AQA Chevin Pro Light" panose="020F0303030000060003" pitchFamily="34" charset="0"/>
            </a:endParaRPr>
          </a:p>
          <a:p>
            <a:r>
              <a:rPr lang="en-GB" sz="3600" dirty="0">
                <a:solidFill>
                  <a:srgbClr val="6D51A1"/>
                </a:solidFill>
                <a:latin typeface="AQA Chevin Pro DemiBold" pitchFamily="34" charset="0"/>
              </a:rPr>
              <a:t>Lessons from the first series (June 2017)</a:t>
            </a:r>
          </a:p>
          <a:p>
            <a:endParaRPr lang="en-US" sz="3600" dirty="0">
              <a:latin typeface="AQA Chevin Pro Light" panose="020F0303030000060003" pitchFamily="34" charset="0"/>
            </a:endParaRPr>
          </a:p>
        </p:txBody>
      </p:sp>
      <p:sp>
        <p:nvSpPr>
          <p:cNvPr id="8"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4</a:t>
            </a:fld>
            <a:r>
              <a:rPr lang="en-US" dirty="0" smtClean="0">
                <a:solidFill>
                  <a:srgbClr val="4B4B4B"/>
                </a:solidFill>
              </a:rPr>
              <a:t> </a:t>
            </a:r>
          </a:p>
        </p:txBody>
      </p:sp>
      <p:sp>
        <p:nvSpPr>
          <p:cNvPr id="5" name="TextBox 4"/>
          <p:cNvSpPr txBox="1"/>
          <p:nvPr/>
        </p:nvSpPr>
        <p:spPr>
          <a:xfrm>
            <a:off x="251520" y="2509660"/>
            <a:ext cx="5256584" cy="461665"/>
          </a:xfrm>
          <a:prstGeom prst="rect">
            <a:avLst/>
          </a:prstGeom>
          <a:noFill/>
        </p:spPr>
        <p:txBody>
          <a:bodyPr wrap="square" rtlCol="0">
            <a:spAutoFit/>
          </a:bodyPr>
          <a:lstStyle/>
          <a:p>
            <a:r>
              <a:rPr lang="en-US" sz="2400" dirty="0" smtClean="0">
                <a:solidFill>
                  <a:srgbClr val="412878"/>
                </a:solidFill>
                <a:latin typeface="AQA Chevin Pro Light" panose="020F0303030000060003" pitchFamily="34" charset="0"/>
              </a:rPr>
              <a:t>Autumn 2017</a:t>
            </a:r>
            <a:endParaRPr lang="en-US" sz="2400" dirty="0">
              <a:solidFill>
                <a:srgbClr val="412878"/>
              </a:solidFill>
              <a:latin typeface="AQA Chevin Pro Light" panose="020F0303030000060003" pitchFamily="34" charset="0"/>
            </a:endParaRPr>
          </a:p>
        </p:txBody>
      </p:sp>
    </p:spTree>
    <p:extLst>
      <p:ext uri="{BB962C8B-B14F-4D97-AF65-F5344CB8AC3E}">
        <p14:creationId xmlns:p14="http://schemas.microsoft.com/office/powerpoint/2010/main" val="37805216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latin typeface="AQA Chevin Pro Light" pitchFamily="34" charset="0"/>
              </a:rPr>
              <a:t>Card sort</a:t>
            </a:r>
            <a:endParaRPr lang="en-GB" dirty="0">
              <a:latin typeface="AQA Chevin Pro Light" pitchFamily="34" charset="0"/>
            </a:endParaRPr>
          </a:p>
        </p:txBody>
      </p:sp>
      <p:sp>
        <p:nvSpPr>
          <p:cNvPr id="6" name="Content Placeholder 5"/>
          <p:cNvSpPr>
            <a:spLocks noGrp="1"/>
          </p:cNvSpPr>
          <p:nvPr>
            <p:ph sz="quarter" idx="12"/>
          </p:nvPr>
        </p:nvSpPr>
        <p:spPr>
          <a:xfrm>
            <a:off x="539552" y="1412776"/>
            <a:ext cx="8046000" cy="2777520"/>
          </a:xfrm>
        </p:spPr>
        <p:txBody>
          <a:bodyPr/>
          <a:lstStyle/>
          <a:p>
            <a:pPr marL="0" indent="0">
              <a:lnSpc>
                <a:spcPct val="100000"/>
              </a:lnSpc>
              <a:buNone/>
            </a:pPr>
            <a:r>
              <a:rPr lang="en-GB" dirty="0" smtClean="0"/>
              <a:t>Note ideas on a Venn diagram.</a:t>
            </a:r>
            <a:endParaRPr lang="en-GB" dirty="0"/>
          </a:p>
        </p:txBody>
      </p:sp>
      <p:grpSp>
        <p:nvGrpSpPr>
          <p:cNvPr id="7" name="Group 6"/>
          <p:cNvGrpSpPr/>
          <p:nvPr/>
        </p:nvGrpSpPr>
        <p:grpSpPr>
          <a:xfrm>
            <a:off x="755576" y="2276872"/>
            <a:ext cx="7992888" cy="3672408"/>
            <a:chOff x="755576" y="2276872"/>
            <a:chExt cx="7992888" cy="3672408"/>
          </a:xfrm>
        </p:grpSpPr>
        <p:sp>
          <p:nvSpPr>
            <p:cNvPr id="2" name="Oval 1"/>
            <p:cNvSpPr/>
            <p:nvPr/>
          </p:nvSpPr>
          <p:spPr>
            <a:xfrm>
              <a:off x="1619672" y="2276872"/>
              <a:ext cx="3672408" cy="3672408"/>
            </a:xfrm>
            <a:prstGeom prst="ellipse">
              <a:avLst/>
            </a:prstGeom>
            <a:noFill/>
            <a:ln w="127000">
              <a:solidFill>
                <a:srgbClr val="2F71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p:cNvSpPr/>
            <p:nvPr/>
          </p:nvSpPr>
          <p:spPr>
            <a:xfrm>
              <a:off x="3347864" y="2276872"/>
              <a:ext cx="3672408" cy="3672408"/>
            </a:xfrm>
            <a:prstGeom prst="ellipse">
              <a:avLst/>
            </a:prstGeom>
            <a:noFill/>
            <a:ln w="127000">
              <a:solidFill>
                <a:srgbClr val="41287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p:cNvSpPr/>
            <p:nvPr/>
          </p:nvSpPr>
          <p:spPr>
            <a:xfrm>
              <a:off x="755576" y="2276872"/>
              <a:ext cx="1133644" cy="584775"/>
            </a:xfrm>
            <a:prstGeom prst="rect">
              <a:avLst/>
            </a:prstGeom>
          </p:spPr>
          <p:txBody>
            <a:bodyPr wrap="none">
              <a:spAutoFit/>
            </a:bodyPr>
            <a:lstStyle/>
            <a:p>
              <a:r>
                <a:rPr lang="en-GB" sz="3200" dirty="0" smtClean="0">
                  <a:solidFill>
                    <a:srgbClr val="2F71AC"/>
                  </a:solidFill>
                  <a:latin typeface="AQA Chevin Pro DemiBold" pitchFamily="34" charset="0"/>
                </a:rPr>
                <a:t>GCSE</a:t>
              </a:r>
              <a:endParaRPr lang="en-GB" sz="3200" dirty="0">
                <a:solidFill>
                  <a:srgbClr val="2F71AC"/>
                </a:solidFill>
                <a:latin typeface="AQA Chevin Pro DemiBold" pitchFamily="34" charset="0"/>
              </a:endParaRPr>
            </a:p>
          </p:txBody>
        </p:sp>
        <p:sp>
          <p:nvSpPr>
            <p:cNvPr id="9" name="Rectangle 8"/>
            <p:cNvSpPr/>
            <p:nvPr/>
          </p:nvSpPr>
          <p:spPr>
            <a:xfrm>
              <a:off x="6686681" y="2276872"/>
              <a:ext cx="2061783" cy="584775"/>
            </a:xfrm>
            <a:prstGeom prst="rect">
              <a:avLst/>
            </a:prstGeom>
          </p:spPr>
          <p:txBody>
            <a:bodyPr wrap="none">
              <a:spAutoFit/>
            </a:bodyPr>
            <a:lstStyle/>
            <a:p>
              <a:r>
                <a:rPr lang="en-GB" sz="3200" dirty="0" smtClean="0">
                  <a:solidFill>
                    <a:srgbClr val="412878"/>
                  </a:solidFill>
                  <a:latin typeface="AQA Chevin Pro DemiBold" pitchFamily="34" charset="0"/>
                </a:rPr>
                <a:t>AS/A-level</a:t>
              </a:r>
              <a:endParaRPr lang="en-GB" sz="3200" dirty="0">
                <a:solidFill>
                  <a:srgbClr val="412878"/>
                </a:solidFill>
                <a:latin typeface="AQA Chevin Pro DemiBold" pitchFamily="34" charset="0"/>
              </a:endParaRPr>
            </a:p>
          </p:txBody>
        </p:sp>
      </p:grpSp>
      <p:sp>
        <p:nvSpPr>
          <p:cNvPr id="10"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40</a:t>
            </a:fld>
            <a:r>
              <a:rPr lang="en-US" dirty="0" smtClean="0">
                <a:solidFill>
                  <a:srgbClr val="4B4B4B"/>
                </a:solidFill>
              </a:rPr>
              <a:t> </a:t>
            </a:r>
          </a:p>
        </p:txBody>
      </p:sp>
    </p:spTree>
    <p:extLst>
      <p:ext uri="{BB962C8B-B14F-4D97-AF65-F5344CB8AC3E}">
        <p14:creationId xmlns:p14="http://schemas.microsoft.com/office/powerpoint/2010/main" val="12781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QA Chevin Pro Light" pitchFamily="34" charset="0"/>
              </a:rPr>
              <a:t>Skills and experiences</a:t>
            </a:r>
            <a:endParaRPr lang="en-GB" dirty="0">
              <a:latin typeface="AQA Chevin Pro Light" pitchFamily="34" charset="0"/>
            </a:endParaRPr>
          </a:p>
        </p:txBody>
      </p:sp>
      <p:sp>
        <p:nvSpPr>
          <p:cNvPr id="4" name="Content Placeholder 3"/>
          <p:cNvSpPr>
            <a:spLocks noGrp="1"/>
          </p:cNvSpPr>
          <p:nvPr>
            <p:ph sz="quarter" idx="12"/>
          </p:nvPr>
        </p:nvSpPr>
        <p:spPr>
          <a:xfrm>
            <a:off x="540000" y="1340768"/>
            <a:ext cx="8046000" cy="4797232"/>
          </a:xfrm>
        </p:spPr>
        <p:txBody>
          <a:bodyPr/>
          <a:lstStyle/>
          <a:p>
            <a:pPr marL="0" indent="0">
              <a:lnSpc>
                <a:spcPct val="100000"/>
              </a:lnSpc>
              <a:buNone/>
            </a:pPr>
            <a:r>
              <a:rPr lang="en-GB" b="1" dirty="0" smtClean="0"/>
              <a:t>The students starting AS/A-level in September 2017 will be the first students to have completed the reformed GCSE English Literature.</a:t>
            </a:r>
          </a:p>
          <a:p>
            <a:pPr marL="0" indent="0">
              <a:lnSpc>
                <a:spcPct val="100000"/>
              </a:lnSpc>
              <a:buNone/>
            </a:pPr>
            <a:endParaRPr lang="en-GB" dirty="0"/>
          </a:p>
          <a:p>
            <a:pPr marL="0" indent="0">
              <a:lnSpc>
                <a:spcPct val="100000"/>
              </a:lnSpc>
              <a:buNone/>
            </a:pPr>
            <a:r>
              <a:rPr lang="en-GB" dirty="0" smtClean="0"/>
              <a:t>What are the skills and experiences that these students be joining you with, that you might not have experienced before?</a:t>
            </a:r>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41</a:t>
            </a:fld>
            <a:r>
              <a:rPr lang="en-US" dirty="0" smtClean="0">
                <a:solidFill>
                  <a:srgbClr val="4B4B4B"/>
                </a:solidFill>
              </a:rPr>
              <a:t> </a:t>
            </a:r>
          </a:p>
        </p:txBody>
      </p:sp>
    </p:spTree>
    <p:extLst>
      <p:ext uri="{BB962C8B-B14F-4D97-AF65-F5344CB8AC3E}">
        <p14:creationId xmlns:p14="http://schemas.microsoft.com/office/powerpoint/2010/main" val="17259224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QA Chevin Pro Light" pitchFamily="34" charset="0"/>
              </a:rPr>
              <a:t>Surprises</a:t>
            </a:r>
            <a:endParaRPr lang="en-GB" dirty="0">
              <a:latin typeface="AQA Chevin Pro Light" pitchFamily="34" charset="0"/>
            </a:endParaRPr>
          </a:p>
        </p:txBody>
      </p:sp>
      <p:sp>
        <p:nvSpPr>
          <p:cNvPr id="4" name="Content Placeholder 3"/>
          <p:cNvSpPr>
            <a:spLocks noGrp="1"/>
          </p:cNvSpPr>
          <p:nvPr>
            <p:ph sz="quarter" idx="12"/>
          </p:nvPr>
        </p:nvSpPr>
        <p:spPr>
          <a:xfrm>
            <a:off x="540000" y="1340768"/>
            <a:ext cx="8046000" cy="4797232"/>
          </a:xfrm>
        </p:spPr>
        <p:txBody>
          <a:bodyPr/>
          <a:lstStyle/>
          <a:p>
            <a:pPr marL="0" indent="0">
              <a:lnSpc>
                <a:spcPct val="100000"/>
              </a:lnSpc>
              <a:buNone/>
            </a:pPr>
            <a:r>
              <a:rPr lang="en-GB" b="1" dirty="0" smtClean="0"/>
              <a:t>The students starting AS/A-level in September 2017 will be the first students to have completed the reformed GCSE English Literature.</a:t>
            </a:r>
          </a:p>
          <a:p>
            <a:pPr marL="0" indent="0">
              <a:lnSpc>
                <a:spcPct val="100000"/>
              </a:lnSpc>
              <a:buNone/>
            </a:pPr>
            <a:endParaRPr lang="en-GB" dirty="0"/>
          </a:p>
          <a:p>
            <a:pPr marL="0" indent="0">
              <a:lnSpc>
                <a:spcPct val="100000"/>
              </a:lnSpc>
              <a:buNone/>
            </a:pPr>
            <a:r>
              <a:rPr lang="en-GB" dirty="0" smtClean="0"/>
              <a:t>What </a:t>
            </a:r>
            <a:r>
              <a:rPr lang="en-GB" dirty="0"/>
              <a:t>are the </a:t>
            </a:r>
            <a:r>
              <a:rPr lang="en-GB" dirty="0" smtClean="0"/>
              <a:t>experiences that you would have previously anticipated students to </a:t>
            </a:r>
            <a:r>
              <a:rPr lang="en-GB" dirty="0"/>
              <a:t>be joining you with, </a:t>
            </a:r>
            <a:r>
              <a:rPr lang="en-GB" dirty="0" smtClean="0"/>
              <a:t>but these students may not have had?</a:t>
            </a:r>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42</a:t>
            </a:fld>
            <a:r>
              <a:rPr lang="en-US" dirty="0" smtClean="0">
                <a:solidFill>
                  <a:srgbClr val="4B4B4B"/>
                </a:solidFill>
              </a:rPr>
              <a:t> </a:t>
            </a:r>
          </a:p>
        </p:txBody>
      </p:sp>
    </p:spTree>
    <p:extLst>
      <p:ext uri="{BB962C8B-B14F-4D97-AF65-F5344CB8AC3E}">
        <p14:creationId xmlns:p14="http://schemas.microsoft.com/office/powerpoint/2010/main" val="14366756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QA Chevin Pro Light" pitchFamily="34" charset="0"/>
              </a:rPr>
              <a:t>Change of approach?</a:t>
            </a:r>
            <a:endParaRPr lang="en-GB" dirty="0">
              <a:latin typeface="AQA Chevin Pro Light" pitchFamily="34" charset="0"/>
            </a:endParaRPr>
          </a:p>
        </p:txBody>
      </p:sp>
      <p:sp>
        <p:nvSpPr>
          <p:cNvPr id="4" name="Content Placeholder 3"/>
          <p:cNvSpPr>
            <a:spLocks noGrp="1"/>
          </p:cNvSpPr>
          <p:nvPr>
            <p:ph sz="quarter" idx="12"/>
          </p:nvPr>
        </p:nvSpPr>
        <p:spPr>
          <a:xfrm>
            <a:off x="540000" y="1340768"/>
            <a:ext cx="8046000" cy="4797232"/>
          </a:xfrm>
        </p:spPr>
        <p:txBody>
          <a:bodyPr/>
          <a:lstStyle/>
          <a:p>
            <a:pPr marL="0" indent="0">
              <a:lnSpc>
                <a:spcPct val="100000"/>
              </a:lnSpc>
              <a:buNone/>
            </a:pPr>
            <a:r>
              <a:rPr lang="en-GB" b="1" dirty="0" smtClean="0"/>
              <a:t>The students starting AS/A-level in September 2017 will be the first students to have completed the reformed GCSE English Literature.</a:t>
            </a:r>
          </a:p>
          <a:p>
            <a:pPr marL="0" indent="0">
              <a:lnSpc>
                <a:spcPct val="100000"/>
              </a:lnSpc>
              <a:buNone/>
            </a:pPr>
            <a:endParaRPr lang="en-GB" dirty="0"/>
          </a:p>
          <a:p>
            <a:pPr marL="0" indent="0">
              <a:lnSpc>
                <a:spcPct val="100000"/>
              </a:lnSpc>
              <a:buNone/>
            </a:pPr>
            <a:r>
              <a:rPr lang="en-GB" dirty="0" smtClean="0"/>
              <a:t>Reflecting on your planning and delivery of AS and A-level, do you need to alter your approaches to the teaching of specific skills or topics?</a:t>
            </a:r>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43</a:t>
            </a:fld>
            <a:r>
              <a:rPr lang="en-US" dirty="0" smtClean="0">
                <a:solidFill>
                  <a:srgbClr val="4B4B4B"/>
                </a:solidFill>
              </a:rPr>
              <a:t> </a:t>
            </a:r>
          </a:p>
        </p:txBody>
      </p:sp>
    </p:spTree>
    <p:extLst>
      <p:ext uri="{BB962C8B-B14F-4D97-AF65-F5344CB8AC3E}">
        <p14:creationId xmlns:p14="http://schemas.microsoft.com/office/powerpoint/2010/main" val="14533596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QA Chevin Pro Light" pitchFamily="34" charset="0"/>
              </a:rPr>
              <a:t>Will you approach NEA differently?</a:t>
            </a:r>
            <a:endParaRPr lang="en-GB" dirty="0">
              <a:latin typeface="AQA Chevin Pro Light" pitchFamily="34" charset="0"/>
            </a:endParaRPr>
          </a:p>
        </p:txBody>
      </p:sp>
      <p:sp>
        <p:nvSpPr>
          <p:cNvPr id="4" name="Content Placeholder 3"/>
          <p:cNvSpPr>
            <a:spLocks noGrp="1"/>
          </p:cNvSpPr>
          <p:nvPr>
            <p:ph sz="quarter" idx="12"/>
          </p:nvPr>
        </p:nvSpPr>
        <p:spPr>
          <a:xfrm>
            <a:off x="540000" y="1340768"/>
            <a:ext cx="8046000" cy="4797232"/>
          </a:xfrm>
        </p:spPr>
        <p:txBody>
          <a:bodyPr/>
          <a:lstStyle/>
          <a:p>
            <a:pPr marL="0" indent="0">
              <a:lnSpc>
                <a:spcPct val="100000"/>
              </a:lnSpc>
              <a:buNone/>
            </a:pPr>
            <a:r>
              <a:rPr lang="en-GB" b="1" dirty="0" smtClean="0"/>
              <a:t>The students starting AS/A-level in September 2017 will be the first students to have completed the reformed GCSE English Literature.</a:t>
            </a:r>
          </a:p>
          <a:p>
            <a:pPr marL="0" indent="0">
              <a:lnSpc>
                <a:spcPct val="100000"/>
              </a:lnSpc>
              <a:buNone/>
            </a:pPr>
            <a:endParaRPr lang="en-GB" dirty="0"/>
          </a:p>
          <a:p>
            <a:pPr marL="0" indent="0">
              <a:lnSpc>
                <a:spcPct val="100000"/>
              </a:lnSpc>
              <a:buNone/>
            </a:pPr>
            <a:r>
              <a:rPr lang="en-GB" dirty="0" smtClean="0"/>
              <a:t>Would you approach NEA differently?</a:t>
            </a:r>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44</a:t>
            </a:fld>
            <a:r>
              <a:rPr lang="en-US" dirty="0" smtClean="0">
                <a:solidFill>
                  <a:srgbClr val="4B4B4B"/>
                </a:solidFill>
              </a:rPr>
              <a:t> </a:t>
            </a:r>
          </a:p>
        </p:txBody>
      </p:sp>
    </p:spTree>
    <p:extLst>
      <p:ext uri="{BB962C8B-B14F-4D97-AF65-F5344CB8AC3E}">
        <p14:creationId xmlns:p14="http://schemas.microsoft.com/office/powerpoint/2010/main" val="15787413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QA Chevin Pro Light" pitchFamily="34" charset="0"/>
              </a:rPr>
              <a:t>Order of teaching?</a:t>
            </a:r>
            <a:endParaRPr lang="en-GB" dirty="0">
              <a:latin typeface="AQA Chevin Pro Light" pitchFamily="34" charset="0"/>
            </a:endParaRPr>
          </a:p>
        </p:txBody>
      </p:sp>
      <p:sp>
        <p:nvSpPr>
          <p:cNvPr id="4" name="Content Placeholder 3"/>
          <p:cNvSpPr>
            <a:spLocks noGrp="1"/>
          </p:cNvSpPr>
          <p:nvPr>
            <p:ph sz="quarter" idx="12"/>
          </p:nvPr>
        </p:nvSpPr>
        <p:spPr>
          <a:xfrm>
            <a:off x="540000" y="1340768"/>
            <a:ext cx="8046000" cy="4797232"/>
          </a:xfrm>
        </p:spPr>
        <p:txBody>
          <a:bodyPr/>
          <a:lstStyle/>
          <a:p>
            <a:pPr marL="0" indent="0">
              <a:lnSpc>
                <a:spcPct val="100000"/>
              </a:lnSpc>
              <a:buNone/>
            </a:pPr>
            <a:r>
              <a:rPr lang="en-GB" b="1" dirty="0" smtClean="0"/>
              <a:t>The students starting AS/A-level in September 2017 will be the first students to have completed the reformed GCSE English Literature.</a:t>
            </a:r>
          </a:p>
          <a:p>
            <a:pPr marL="0" indent="0">
              <a:lnSpc>
                <a:spcPct val="100000"/>
              </a:lnSpc>
              <a:buNone/>
            </a:pPr>
            <a:endParaRPr lang="en-GB" dirty="0"/>
          </a:p>
          <a:p>
            <a:pPr marL="0" indent="0">
              <a:lnSpc>
                <a:spcPct val="100000"/>
              </a:lnSpc>
              <a:buNone/>
            </a:pPr>
            <a:r>
              <a:rPr lang="en-GB" dirty="0" smtClean="0"/>
              <a:t>Would you alter your long term planning so that concepts or texts are introduced in a different order?</a:t>
            </a:r>
            <a:endParaRPr lang="en-GB" dirty="0"/>
          </a:p>
          <a:p>
            <a:pPr marL="0" indent="0">
              <a:lnSpc>
                <a:spcPct val="100000"/>
              </a:lnSpc>
              <a:buNone/>
            </a:pPr>
            <a:endParaRPr lang="en-GB"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45</a:t>
            </a:fld>
            <a:r>
              <a:rPr lang="en-US" dirty="0" smtClean="0">
                <a:solidFill>
                  <a:srgbClr val="4B4B4B"/>
                </a:solidFill>
              </a:rPr>
              <a:t> </a:t>
            </a:r>
          </a:p>
        </p:txBody>
      </p:sp>
    </p:spTree>
    <p:extLst>
      <p:ext uri="{BB962C8B-B14F-4D97-AF65-F5344CB8AC3E}">
        <p14:creationId xmlns:p14="http://schemas.microsoft.com/office/powerpoint/2010/main" val="8887655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Thank you</a:t>
            </a:r>
            <a:endParaRPr lang="en-GB" dirty="0"/>
          </a:p>
        </p:txBody>
      </p:sp>
      <p:sp>
        <p:nvSpPr>
          <p:cNvPr id="4"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46</a:t>
            </a:fld>
            <a:r>
              <a:rPr lang="en-US" dirty="0" smtClean="0">
                <a:solidFill>
                  <a:srgbClr val="4B4B4B"/>
                </a:solidFill>
              </a:rPr>
              <a:t> </a:t>
            </a:r>
          </a:p>
        </p:txBody>
      </p:sp>
    </p:spTree>
    <p:extLst>
      <p:ext uri="{BB962C8B-B14F-4D97-AF65-F5344CB8AC3E}">
        <p14:creationId xmlns:p14="http://schemas.microsoft.com/office/powerpoint/2010/main" val="38065903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242626"/>
            <a:ext cx="8136904" cy="1631216"/>
          </a:xfrm>
          <a:prstGeom prst="rect">
            <a:avLst/>
          </a:prstGeom>
          <a:noFill/>
        </p:spPr>
        <p:txBody>
          <a:bodyPr wrap="square" rtlCol="0">
            <a:spAutoFit/>
          </a:bodyPr>
          <a:lstStyle/>
          <a:p>
            <a:r>
              <a:rPr lang="en-US" sz="3200" dirty="0" smtClean="0">
                <a:solidFill>
                  <a:srgbClr val="412878"/>
                </a:solidFill>
                <a:latin typeface="AQA Chevin Pro Light" panose="020F0303030000060003" pitchFamily="34" charset="0"/>
              </a:rPr>
              <a:t>A-level English Literature B</a:t>
            </a:r>
          </a:p>
          <a:p>
            <a:r>
              <a:rPr lang="en-US" sz="3200" dirty="0" smtClean="0">
                <a:solidFill>
                  <a:srgbClr val="6D51A1"/>
                </a:solidFill>
                <a:latin typeface="AQA Chevin Pro DemiBold" pitchFamily="34" charset="0"/>
              </a:rPr>
              <a:t>Lessons from the first series (June 2017)</a:t>
            </a:r>
            <a:endParaRPr lang="en-US" sz="3200" dirty="0">
              <a:solidFill>
                <a:srgbClr val="6D51A1"/>
              </a:solidFill>
              <a:latin typeface="AQA Chevin Pro DemiBold" pitchFamily="34" charset="0"/>
            </a:endParaRPr>
          </a:p>
          <a:p>
            <a:endParaRPr lang="en-US" sz="3600" dirty="0">
              <a:latin typeface="AQA Chevin Pro Light" panose="020F0303030000060003" pitchFamily="34" charset="0"/>
            </a:endParaRPr>
          </a:p>
        </p:txBody>
      </p:sp>
      <p:sp>
        <p:nvSpPr>
          <p:cNvPr id="8"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47</a:t>
            </a:fld>
            <a:r>
              <a:rPr lang="en-US" dirty="0" smtClean="0">
                <a:solidFill>
                  <a:srgbClr val="4B4B4B"/>
                </a:solidFill>
              </a:rPr>
              <a:t> </a:t>
            </a:r>
          </a:p>
        </p:txBody>
      </p:sp>
      <p:sp>
        <p:nvSpPr>
          <p:cNvPr id="5" name="TextBox 4"/>
          <p:cNvSpPr txBox="1"/>
          <p:nvPr/>
        </p:nvSpPr>
        <p:spPr>
          <a:xfrm>
            <a:off x="251520" y="2509660"/>
            <a:ext cx="5256584" cy="369332"/>
          </a:xfrm>
          <a:prstGeom prst="rect">
            <a:avLst/>
          </a:prstGeom>
          <a:noFill/>
        </p:spPr>
        <p:txBody>
          <a:bodyPr wrap="square" rtlCol="0">
            <a:spAutoFit/>
          </a:bodyPr>
          <a:lstStyle/>
          <a:p>
            <a:r>
              <a:rPr lang="en-US" dirty="0" smtClean="0">
                <a:solidFill>
                  <a:srgbClr val="412878"/>
                </a:solidFill>
                <a:latin typeface="AQA Chevin Pro Light" panose="020F0303030000060003" pitchFamily="34" charset="0"/>
              </a:rPr>
              <a:t>Autumn 2017</a:t>
            </a:r>
            <a:endParaRPr lang="en-US" dirty="0">
              <a:solidFill>
                <a:srgbClr val="412878"/>
              </a:solidFill>
              <a:latin typeface="AQA Chevin Pro Light" panose="020F0303030000060003" pitchFamily="34" charset="0"/>
            </a:endParaRPr>
          </a:p>
        </p:txBody>
      </p:sp>
    </p:spTree>
    <p:extLst>
      <p:ext uri="{BB962C8B-B14F-4D97-AF65-F5344CB8AC3E}">
        <p14:creationId xmlns:p14="http://schemas.microsoft.com/office/powerpoint/2010/main" val="8600822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QA Chevin Pro Light" pitchFamily="34" charset="0"/>
              </a:rPr>
              <a:t>Agenda: English Literature B</a:t>
            </a:r>
          </a:p>
        </p:txBody>
      </p:sp>
      <p:sp>
        <p:nvSpPr>
          <p:cNvPr id="4" name="Content Placeholder 3"/>
          <p:cNvSpPr>
            <a:spLocks noGrp="1"/>
          </p:cNvSpPr>
          <p:nvPr>
            <p:ph idx="1"/>
          </p:nvPr>
        </p:nvSpPr>
        <p:spPr>
          <a:xfrm>
            <a:off x="540000" y="1412776"/>
            <a:ext cx="8045200" cy="4406804"/>
          </a:xfrm>
        </p:spPr>
        <p:txBody>
          <a:bodyPr/>
          <a:lstStyle/>
          <a:p>
            <a:pPr>
              <a:lnSpc>
                <a:spcPct val="100000"/>
              </a:lnSpc>
            </a:pPr>
            <a:r>
              <a:rPr lang="en-GB" sz="2400" dirty="0" smtClean="0"/>
              <a:t>Reflection on NEA</a:t>
            </a:r>
          </a:p>
          <a:p>
            <a:pPr>
              <a:lnSpc>
                <a:spcPct val="100000"/>
              </a:lnSpc>
            </a:pPr>
            <a:r>
              <a:rPr lang="en-GB" sz="2400" dirty="0" smtClean="0"/>
              <a:t>Answering the question</a:t>
            </a:r>
          </a:p>
          <a:p>
            <a:pPr>
              <a:lnSpc>
                <a:spcPct val="100000"/>
              </a:lnSpc>
            </a:pPr>
            <a:r>
              <a:rPr lang="en-GB" sz="2400" dirty="0" smtClean="0"/>
              <a:t>Using extracts effectively</a:t>
            </a:r>
            <a:endParaRPr lang="en-GB" sz="2400" i="1" dirty="0" smtClean="0"/>
          </a:p>
          <a:p>
            <a:pPr>
              <a:lnSpc>
                <a:spcPct val="100000"/>
              </a:lnSpc>
            </a:pPr>
            <a:r>
              <a:rPr lang="en-GB" sz="2400" dirty="0" smtClean="0"/>
              <a:t>Lessons around blank verse and prose</a:t>
            </a:r>
          </a:p>
          <a:p>
            <a:pPr>
              <a:lnSpc>
                <a:spcPct val="100000"/>
              </a:lnSpc>
            </a:pPr>
            <a:r>
              <a:rPr lang="en-GB" sz="2400" dirty="0" smtClean="0"/>
              <a:t>Working with contexts in relation to texts and questions</a:t>
            </a:r>
          </a:p>
          <a:p>
            <a:endParaRPr lang="en-GB"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chemeClr val="tx1"/>
                </a:solidFill>
              </a:rPr>
              <a:pPr algn="l"/>
              <a:t>48</a:t>
            </a:fld>
            <a:r>
              <a:rPr lang="en-US" dirty="0" smtClean="0">
                <a:solidFill>
                  <a:srgbClr val="4B4B4B"/>
                </a:solidFill>
              </a:rPr>
              <a:t> </a:t>
            </a:r>
          </a:p>
        </p:txBody>
      </p:sp>
    </p:spTree>
    <p:extLst>
      <p:ext uri="{BB962C8B-B14F-4D97-AF65-F5344CB8AC3E}">
        <p14:creationId xmlns:p14="http://schemas.microsoft.com/office/powerpoint/2010/main" val="38012104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QA Chevin Pro Light" pitchFamily="34" charset="0"/>
              </a:rPr>
              <a:t>Talking points and NEA reflections</a:t>
            </a:r>
            <a:endParaRPr lang="en-GB"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chemeClr val="tx1"/>
                </a:solidFill>
              </a:rPr>
              <a:pPr algn="l"/>
              <a:t>49</a:t>
            </a:fld>
            <a:r>
              <a:rPr lang="en-US" dirty="0" smtClean="0">
                <a:solidFill>
                  <a:srgbClr val="4B4B4B"/>
                </a:solidFill>
              </a:rPr>
              <a:t> </a:t>
            </a:r>
          </a:p>
        </p:txBody>
      </p:sp>
    </p:spTree>
    <p:extLst>
      <p:ext uri="{BB962C8B-B14F-4D97-AF65-F5344CB8AC3E}">
        <p14:creationId xmlns:p14="http://schemas.microsoft.com/office/powerpoint/2010/main" val="3036278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QA Chevin Pro Light" pitchFamily="34" charset="0"/>
              </a:rPr>
              <a:t>Agenda: English Literature A </a:t>
            </a:r>
            <a:endParaRPr lang="en-GB" dirty="0"/>
          </a:p>
        </p:txBody>
      </p:sp>
      <p:sp>
        <p:nvSpPr>
          <p:cNvPr id="4" name="Content Placeholder 3"/>
          <p:cNvSpPr>
            <a:spLocks noGrp="1"/>
          </p:cNvSpPr>
          <p:nvPr>
            <p:ph idx="1"/>
          </p:nvPr>
        </p:nvSpPr>
        <p:spPr/>
        <p:txBody>
          <a:bodyPr/>
          <a:lstStyle/>
          <a:p>
            <a:pPr>
              <a:lnSpc>
                <a:spcPct val="100000"/>
              </a:lnSpc>
            </a:pPr>
            <a:r>
              <a:rPr lang="en-GB" dirty="0" smtClean="0"/>
              <a:t>Introductions and NEA reflections</a:t>
            </a:r>
            <a:endParaRPr lang="en-GB" dirty="0"/>
          </a:p>
          <a:p>
            <a:pPr>
              <a:lnSpc>
                <a:spcPct val="100000"/>
              </a:lnSpc>
            </a:pPr>
            <a:r>
              <a:rPr lang="en-GB" dirty="0"/>
              <a:t>Answering the question</a:t>
            </a:r>
          </a:p>
          <a:p>
            <a:pPr>
              <a:lnSpc>
                <a:spcPct val="100000"/>
              </a:lnSpc>
            </a:pPr>
            <a:r>
              <a:rPr lang="en-GB" dirty="0" smtClean="0"/>
              <a:t>Using extracts effectively</a:t>
            </a:r>
            <a:endParaRPr lang="en-GB" dirty="0"/>
          </a:p>
          <a:p>
            <a:pPr>
              <a:lnSpc>
                <a:spcPct val="100000"/>
              </a:lnSpc>
            </a:pPr>
            <a:r>
              <a:rPr lang="en-GB" dirty="0"/>
              <a:t>Focus on AO4 and AO5</a:t>
            </a:r>
          </a:p>
          <a:p>
            <a:endParaRPr lang="en-GB"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chemeClr val="tx1"/>
                </a:solidFill>
              </a:rPr>
              <a:pPr algn="l"/>
              <a:t>5</a:t>
            </a:fld>
            <a:r>
              <a:rPr lang="en-US" dirty="0" smtClean="0">
                <a:solidFill>
                  <a:srgbClr val="4B4B4B"/>
                </a:solidFill>
              </a:rPr>
              <a:t> </a:t>
            </a:r>
          </a:p>
        </p:txBody>
      </p:sp>
    </p:spTree>
    <p:extLst>
      <p:ext uri="{BB962C8B-B14F-4D97-AF65-F5344CB8AC3E}">
        <p14:creationId xmlns:p14="http://schemas.microsoft.com/office/powerpoint/2010/main" val="33733696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latin typeface="AQA Chevin Pro Light" pitchFamily="34" charset="0"/>
              </a:rPr>
              <a:t>Introductions</a:t>
            </a:r>
            <a:endParaRPr lang="en-GB" sz="3200" dirty="0">
              <a:latin typeface="AQA Chevin Pro Light" pitchFamily="34" charset="0"/>
            </a:endParaRPr>
          </a:p>
        </p:txBody>
      </p:sp>
      <p:sp>
        <p:nvSpPr>
          <p:cNvPr id="4" name="Content Placeholder 3"/>
          <p:cNvSpPr>
            <a:spLocks noGrp="1"/>
          </p:cNvSpPr>
          <p:nvPr>
            <p:ph sz="quarter" idx="12"/>
          </p:nvPr>
        </p:nvSpPr>
        <p:spPr>
          <a:xfrm>
            <a:off x="539552" y="1484784"/>
            <a:ext cx="8046000" cy="4406400"/>
          </a:xfrm>
        </p:spPr>
        <p:txBody>
          <a:bodyPr/>
          <a:lstStyle/>
          <a:p>
            <a:pPr marL="0" lvl="0" indent="0">
              <a:buNone/>
            </a:pPr>
            <a:r>
              <a:rPr lang="en-GB" sz="2400" dirty="0" smtClean="0"/>
              <a:t>Are you teaching AS?</a:t>
            </a:r>
          </a:p>
          <a:p>
            <a:pPr marL="0" lvl="0" indent="0">
              <a:buNone/>
            </a:pPr>
            <a:endParaRPr lang="en-GB" sz="2400" dirty="0" smtClean="0"/>
          </a:p>
          <a:p>
            <a:pPr marL="0" lvl="0" indent="0">
              <a:lnSpc>
                <a:spcPct val="100000"/>
              </a:lnSpc>
              <a:buNone/>
            </a:pPr>
            <a:r>
              <a:rPr lang="en-GB" sz="2400" dirty="0" smtClean="0"/>
              <a:t>Why </a:t>
            </a:r>
            <a:r>
              <a:rPr lang="en-GB" sz="2400" dirty="0"/>
              <a:t>have you chosen </a:t>
            </a:r>
            <a:r>
              <a:rPr lang="en-GB" sz="2400" dirty="0" smtClean="0"/>
              <a:t>to teach Literature B? What </a:t>
            </a:r>
            <a:r>
              <a:rPr lang="en-GB" sz="2400" dirty="0"/>
              <a:t>is the philosophy for choosing this s</a:t>
            </a:r>
            <a:r>
              <a:rPr lang="en-GB" sz="2400" dirty="0" smtClean="0"/>
              <a:t>pecification?</a:t>
            </a:r>
          </a:p>
          <a:p>
            <a:pPr marL="0" lvl="0" indent="0">
              <a:buNone/>
            </a:pPr>
            <a:endParaRPr lang="en-GB" sz="2400" dirty="0"/>
          </a:p>
          <a:p>
            <a:pPr marL="0" lvl="0" indent="0">
              <a:lnSpc>
                <a:spcPct val="100000"/>
              </a:lnSpc>
              <a:buNone/>
            </a:pPr>
            <a:r>
              <a:rPr lang="en-GB" sz="2400" dirty="0" smtClean="0"/>
              <a:t>Which option have you chosen for Paper 1 and Paper 2? How  and why did you make this decision?</a:t>
            </a:r>
            <a:endParaRPr lang="en-GB" sz="2400" dirty="0"/>
          </a:p>
          <a:p>
            <a:pPr marL="0" lvl="0" indent="0">
              <a:buNone/>
            </a:pPr>
            <a:endParaRPr lang="en-GB" sz="2400" dirty="0" smtClean="0"/>
          </a:p>
          <a:p>
            <a:pPr marL="0" lvl="0" indent="0">
              <a:lnSpc>
                <a:spcPct val="100000"/>
              </a:lnSpc>
              <a:buNone/>
            </a:pPr>
            <a:r>
              <a:rPr lang="en-GB" sz="2400" dirty="0" smtClean="0"/>
              <a:t>Which texts have you chosen for study? How and why did </a:t>
            </a:r>
            <a:r>
              <a:rPr lang="en-GB" sz="2400" dirty="0"/>
              <a:t>you </a:t>
            </a:r>
            <a:r>
              <a:rPr lang="en-GB" sz="2400" dirty="0" smtClean="0"/>
              <a:t>select those texts for teaching?</a:t>
            </a:r>
          </a:p>
          <a:p>
            <a:pPr marL="0" lvl="0" indent="0">
              <a:buNone/>
            </a:pPr>
            <a:endParaRPr lang="en-GB" sz="2400" dirty="0"/>
          </a:p>
          <a:p>
            <a:pPr marL="0" lvl="0" indent="0">
              <a:lnSpc>
                <a:spcPct val="100000"/>
              </a:lnSpc>
              <a:buNone/>
            </a:pPr>
            <a:r>
              <a:rPr lang="en-GB" sz="2400" dirty="0" smtClean="0"/>
              <a:t>Would you change any of your approaches over the next year?</a:t>
            </a:r>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50</a:t>
            </a:fld>
            <a:r>
              <a:rPr lang="en-US" dirty="0" smtClean="0">
                <a:solidFill>
                  <a:srgbClr val="4B4B4B"/>
                </a:solidFill>
              </a:rPr>
              <a:t> </a:t>
            </a:r>
          </a:p>
        </p:txBody>
      </p:sp>
    </p:spTree>
    <p:extLst>
      <p:ext uri="{BB962C8B-B14F-4D97-AF65-F5344CB8AC3E}">
        <p14:creationId xmlns:p14="http://schemas.microsoft.com/office/powerpoint/2010/main" val="27877177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latin typeface="AQA Chevin Pro Light" pitchFamily="34" charset="0"/>
              </a:rPr>
              <a:t>Reflections on NEA</a:t>
            </a:r>
            <a:endParaRPr lang="en-GB" sz="3200" dirty="0">
              <a:latin typeface="AQA Chevin Pro Light" pitchFamily="34" charset="0"/>
            </a:endParaRPr>
          </a:p>
        </p:txBody>
      </p:sp>
      <p:sp>
        <p:nvSpPr>
          <p:cNvPr id="4" name="Content Placeholder 3"/>
          <p:cNvSpPr>
            <a:spLocks noGrp="1"/>
          </p:cNvSpPr>
          <p:nvPr>
            <p:ph sz="quarter" idx="12"/>
          </p:nvPr>
        </p:nvSpPr>
        <p:spPr>
          <a:xfrm>
            <a:off x="540000" y="1470872"/>
            <a:ext cx="8046000" cy="4406400"/>
          </a:xfrm>
        </p:spPr>
        <p:txBody>
          <a:bodyPr/>
          <a:lstStyle/>
          <a:p>
            <a:pPr marL="0" lvl="0" indent="0">
              <a:buNone/>
            </a:pPr>
            <a:r>
              <a:rPr lang="en-GB" dirty="0" smtClean="0"/>
              <a:t>How did you approach NEA?</a:t>
            </a:r>
          </a:p>
          <a:p>
            <a:pPr marL="0" lvl="0" indent="0">
              <a:buNone/>
            </a:pPr>
            <a:endParaRPr lang="en-GB" dirty="0"/>
          </a:p>
          <a:p>
            <a:pPr marL="0" lvl="0" indent="0">
              <a:lnSpc>
                <a:spcPct val="100000"/>
              </a:lnSpc>
              <a:buNone/>
            </a:pPr>
            <a:r>
              <a:rPr lang="en-GB" dirty="0" smtClean="0"/>
              <a:t>How are you ensuring that the NEA element is independent?</a:t>
            </a:r>
          </a:p>
          <a:p>
            <a:pPr marL="0" lvl="0" indent="0">
              <a:buNone/>
            </a:pPr>
            <a:endParaRPr lang="en-GB" dirty="0"/>
          </a:p>
          <a:p>
            <a:pPr marL="0" indent="0">
              <a:buNone/>
            </a:pPr>
            <a:r>
              <a:rPr lang="en-GB" dirty="0"/>
              <a:t>How do your students choose the texts they will study?</a:t>
            </a:r>
          </a:p>
          <a:p>
            <a:pPr marL="0" lvl="0" indent="0">
              <a:buNone/>
            </a:pPr>
            <a:endParaRPr lang="en-GB" dirty="0"/>
          </a:p>
          <a:p>
            <a:pPr marL="0" lvl="0" indent="0">
              <a:buNone/>
            </a:pPr>
            <a:r>
              <a:rPr lang="en-GB" dirty="0" smtClean="0"/>
              <a:t>What are your top tips?</a:t>
            </a:r>
          </a:p>
          <a:p>
            <a:pPr marL="0" lvl="0" indent="0">
              <a:buNone/>
            </a:pPr>
            <a:endParaRPr lang="en-GB" dirty="0"/>
          </a:p>
          <a:p>
            <a:pPr marL="0" lvl="0" indent="0">
              <a:lnSpc>
                <a:spcPct val="100000"/>
              </a:lnSpc>
              <a:buNone/>
            </a:pPr>
            <a:r>
              <a:rPr lang="en-GB" dirty="0" smtClean="0"/>
              <a:t>Would you approach the NEA differently based on your experience of the last year?</a:t>
            </a:r>
          </a:p>
          <a:p>
            <a:pPr marL="0" lvl="0" indent="0">
              <a:buNone/>
            </a:pPr>
            <a:endParaRPr lang="en-GB" dirty="0" smtClean="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51</a:t>
            </a:fld>
            <a:r>
              <a:rPr lang="en-US" dirty="0" smtClean="0">
                <a:solidFill>
                  <a:srgbClr val="4B4B4B"/>
                </a:solidFill>
              </a:rPr>
              <a:t> </a:t>
            </a:r>
          </a:p>
        </p:txBody>
      </p:sp>
    </p:spTree>
    <p:extLst>
      <p:ext uri="{BB962C8B-B14F-4D97-AF65-F5344CB8AC3E}">
        <p14:creationId xmlns:p14="http://schemas.microsoft.com/office/powerpoint/2010/main" val="28224131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QA Chevin Pro Light" pitchFamily="34" charset="0"/>
              </a:rPr>
              <a:t>Reflections on NEA</a:t>
            </a:r>
            <a:endParaRPr lang="en-GB" sz="3200" dirty="0">
              <a:latin typeface="AQA Chevin Pro Light" pitchFamily="34" charset="0"/>
            </a:endParaRPr>
          </a:p>
        </p:txBody>
      </p:sp>
      <p:sp>
        <p:nvSpPr>
          <p:cNvPr id="4" name="Content Placeholder 3"/>
          <p:cNvSpPr>
            <a:spLocks noGrp="1"/>
          </p:cNvSpPr>
          <p:nvPr>
            <p:ph sz="quarter" idx="12"/>
          </p:nvPr>
        </p:nvSpPr>
        <p:spPr>
          <a:xfrm>
            <a:off x="540000" y="1398864"/>
            <a:ext cx="8046000" cy="4406400"/>
          </a:xfrm>
        </p:spPr>
        <p:txBody>
          <a:bodyPr/>
          <a:lstStyle/>
          <a:p>
            <a:pPr marL="0" lvl="0" indent="0">
              <a:lnSpc>
                <a:spcPct val="100000"/>
              </a:lnSpc>
              <a:buNone/>
            </a:pPr>
            <a:r>
              <a:rPr lang="en-GB" dirty="0" smtClean="0"/>
              <a:t>See the </a:t>
            </a:r>
            <a:r>
              <a:rPr lang="en-GB" i="1" dirty="0" smtClean="0"/>
              <a:t>NEA: prohibited texts </a:t>
            </a:r>
            <a:r>
              <a:rPr lang="en-GB" dirty="0" smtClean="0"/>
              <a:t>appendix. Share with students so that they can check their text choices.</a:t>
            </a:r>
          </a:p>
          <a:p>
            <a:pPr marL="0" lvl="0" indent="0">
              <a:lnSpc>
                <a:spcPct val="100000"/>
              </a:lnSpc>
              <a:buNone/>
            </a:pPr>
            <a:endParaRPr lang="en-GB" dirty="0"/>
          </a:p>
          <a:p>
            <a:pPr fontAlgn="base">
              <a:lnSpc>
                <a:spcPct val="100000"/>
              </a:lnSpc>
            </a:pPr>
            <a:r>
              <a:rPr lang="en-GB" dirty="0"/>
              <a:t>Our advisers are on hand to support you with any NEA issues or questions you may have. They can:</a:t>
            </a:r>
          </a:p>
          <a:p>
            <a:pPr fontAlgn="base">
              <a:lnSpc>
                <a:spcPct val="100000"/>
              </a:lnSpc>
            </a:pPr>
            <a:r>
              <a:rPr lang="en-GB" dirty="0"/>
              <a:t>explain the new NEA requirements</a:t>
            </a:r>
          </a:p>
          <a:p>
            <a:pPr fontAlgn="base">
              <a:lnSpc>
                <a:spcPct val="100000"/>
              </a:lnSpc>
            </a:pPr>
            <a:r>
              <a:rPr lang="en-GB" dirty="0"/>
              <a:t>share teaching ideas</a:t>
            </a:r>
          </a:p>
          <a:p>
            <a:pPr fontAlgn="base">
              <a:lnSpc>
                <a:spcPct val="100000"/>
              </a:lnSpc>
            </a:pPr>
            <a:r>
              <a:rPr lang="en-GB" dirty="0"/>
              <a:t>demonstrate approaches to the tasks</a:t>
            </a:r>
          </a:p>
          <a:p>
            <a:pPr fontAlgn="base">
              <a:lnSpc>
                <a:spcPct val="100000"/>
              </a:lnSpc>
            </a:pPr>
            <a:r>
              <a:rPr lang="en-GB" dirty="0"/>
              <a:t>assist with text choices and task setting.</a:t>
            </a:r>
          </a:p>
          <a:p>
            <a:pPr fontAlgn="base">
              <a:lnSpc>
                <a:spcPct val="100000"/>
              </a:lnSpc>
            </a:pPr>
            <a:endParaRPr lang="en-GB" dirty="0"/>
          </a:p>
          <a:p>
            <a:pPr fontAlgn="base"/>
            <a:r>
              <a:rPr lang="en-GB" dirty="0"/>
              <a:t>If you've not received your NEA adviser details by email, email us at </a:t>
            </a:r>
            <a:r>
              <a:rPr lang="en-GB" dirty="0" smtClean="0">
                <a:hlinkClick r:id="rId3"/>
              </a:rPr>
              <a:t>English-GCE@aqa.org.uk</a:t>
            </a:r>
            <a:endParaRPr lang="en-GB" b="1" dirty="0"/>
          </a:p>
          <a:p>
            <a:pPr marL="0" lvl="0" indent="0">
              <a:lnSpc>
                <a:spcPct val="100000"/>
              </a:lnSpc>
              <a:buNone/>
            </a:pPr>
            <a:endParaRPr lang="en-GB"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52</a:t>
            </a:fld>
            <a:r>
              <a:rPr lang="en-US" dirty="0" smtClean="0">
                <a:solidFill>
                  <a:srgbClr val="4B4B4B"/>
                </a:solidFill>
              </a:rPr>
              <a:t> </a:t>
            </a:r>
          </a:p>
        </p:txBody>
      </p:sp>
    </p:spTree>
    <p:extLst>
      <p:ext uri="{BB962C8B-B14F-4D97-AF65-F5344CB8AC3E}">
        <p14:creationId xmlns:p14="http://schemas.microsoft.com/office/powerpoint/2010/main" val="26281945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QA Chevin Pro Light" pitchFamily="34" charset="0"/>
              </a:rPr>
              <a:t>Answering the question</a:t>
            </a:r>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chemeClr val="tx1"/>
                </a:solidFill>
              </a:rPr>
              <a:pPr algn="l"/>
              <a:t>53</a:t>
            </a:fld>
            <a:r>
              <a:rPr lang="en-US" dirty="0" smtClean="0">
                <a:solidFill>
                  <a:schemeClr val="tx1"/>
                </a:solidFill>
              </a:rPr>
              <a:t> </a:t>
            </a:r>
          </a:p>
        </p:txBody>
      </p:sp>
    </p:spTree>
    <p:extLst>
      <p:ext uri="{BB962C8B-B14F-4D97-AF65-F5344CB8AC3E}">
        <p14:creationId xmlns:p14="http://schemas.microsoft.com/office/powerpoint/2010/main" val="28822758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12878"/>
                </a:solidFill>
                <a:latin typeface="AQA Chevin Pro Light" panose="020F0303030000060003" pitchFamily="34" charset="0"/>
              </a:rPr>
              <a:t>What ‘answer the question’ </a:t>
            </a:r>
            <a:r>
              <a:rPr lang="en-GB" dirty="0" smtClean="0">
                <a:solidFill>
                  <a:srgbClr val="412878"/>
                </a:solidFill>
                <a:latin typeface="AQA Chevin Pro Light" panose="020F0303030000060003" pitchFamily="34" charset="0"/>
              </a:rPr>
              <a:t>means </a:t>
            </a:r>
            <a:endParaRPr lang="en-GB" sz="3200" dirty="0"/>
          </a:p>
        </p:txBody>
      </p:sp>
      <p:sp>
        <p:nvSpPr>
          <p:cNvPr id="4" name="Content Placeholder 3"/>
          <p:cNvSpPr>
            <a:spLocks noGrp="1"/>
          </p:cNvSpPr>
          <p:nvPr>
            <p:ph sz="quarter" idx="12"/>
          </p:nvPr>
        </p:nvSpPr>
        <p:spPr>
          <a:xfrm>
            <a:off x="540000" y="1440080"/>
            <a:ext cx="8046000" cy="4869240"/>
          </a:xfrm>
        </p:spPr>
        <p:txBody>
          <a:bodyPr/>
          <a:lstStyle/>
          <a:p>
            <a:pPr marL="0" indent="0">
              <a:lnSpc>
                <a:spcPct val="100000"/>
              </a:lnSpc>
              <a:buNone/>
            </a:pPr>
            <a:r>
              <a:rPr lang="en-GB" sz="2400" dirty="0" smtClean="0"/>
              <a:t>This is our mantra throughout– but</a:t>
            </a:r>
            <a:r>
              <a:rPr lang="en-GB" sz="2400" dirty="0"/>
              <a:t> w</a:t>
            </a:r>
            <a:r>
              <a:rPr lang="en-GB" sz="2400" dirty="0" smtClean="0"/>
              <a:t>hat does it mean? Students </a:t>
            </a:r>
            <a:r>
              <a:rPr lang="en-GB" sz="2400" dirty="0"/>
              <a:t>really must answer the question in all its details and requirements. </a:t>
            </a:r>
            <a:endParaRPr lang="en-GB" sz="2400" dirty="0" smtClean="0"/>
          </a:p>
          <a:p>
            <a:pPr marL="269875" indent="-269875">
              <a:lnSpc>
                <a:spcPct val="100000"/>
              </a:lnSpc>
            </a:pPr>
            <a:endParaRPr lang="en-GB" sz="2400" dirty="0"/>
          </a:p>
          <a:p>
            <a:pPr marL="269875" indent="-269875">
              <a:lnSpc>
                <a:spcPct val="100000"/>
              </a:lnSpc>
            </a:pPr>
            <a:r>
              <a:rPr lang="en-GB" sz="2400" dirty="0"/>
              <a:t>If students answer the questions they will be hitting the AOs and will be rewarded.</a:t>
            </a:r>
          </a:p>
          <a:p>
            <a:pPr marL="269875" indent="-269875">
              <a:lnSpc>
                <a:spcPct val="100000"/>
              </a:lnSpc>
            </a:pPr>
            <a:endParaRPr lang="en-GB" sz="2400" dirty="0"/>
          </a:p>
          <a:p>
            <a:pPr marL="269875" indent="-269875">
              <a:lnSpc>
                <a:spcPct val="100000"/>
              </a:lnSpc>
            </a:pPr>
            <a:r>
              <a:rPr lang="en-GB" sz="2400" dirty="0" smtClean="0"/>
              <a:t>The </a:t>
            </a:r>
            <a:r>
              <a:rPr lang="en-GB" sz="2400" dirty="0"/>
              <a:t>AOs as fluid and </a:t>
            </a:r>
            <a:r>
              <a:rPr lang="en-GB" sz="2400" dirty="0" smtClean="0"/>
              <a:t>interactive.</a:t>
            </a:r>
          </a:p>
          <a:p>
            <a:pPr marL="0" indent="0">
              <a:lnSpc>
                <a:spcPct val="100000"/>
              </a:lnSpc>
              <a:buNone/>
            </a:pPr>
            <a:endParaRPr lang="en-GB" sz="2400" dirty="0" smtClean="0"/>
          </a:p>
          <a:p>
            <a:pPr marL="269875" indent="-269875">
              <a:lnSpc>
                <a:spcPct val="100000"/>
              </a:lnSpc>
            </a:pPr>
            <a:r>
              <a:rPr lang="en-GB" sz="2400" dirty="0" smtClean="0"/>
              <a:t>All </a:t>
            </a:r>
            <a:r>
              <a:rPr lang="en-GB" sz="2400" dirty="0"/>
              <a:t>AOs are tested in all questions and all questions are marked holistically out of 25. </a:t>
            </a:r>
          </a:p>
          <a:p>
            <a:pPr>
              <a:lnSpc>
                <a:spcPct val="100000"/>
              </a:lnSpc>
            </a:pPr>
            <a:endParaRPr lang="en-GB" sz="2400"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54</a:t>
            </a:fld>
            <a:r>
              <a:rPr lang="en-US" dirty="0" smtClean="0">
                <a:solidFill>
                  <a:srgbClr val="4B4B4B"/>
                </a:solidFill>
              </a:rPr>
              <a:t> </a:t>
            </a:r>
          </a:p>
        </p:txBody>
      </p:sp>
    </p:spTree>
    <p:extLst>
      <p:ext uri="{BB962C8B-B14F-4D97-AF65-F5344CB8AC3E}">
        <p14:creationId xmlns:p14="http://schemas.microsoft.com/office/powerpoint/2010/main" val="33872324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QA Chevin Pro Light" pitchFamily="34" charset="0"/>
              </a:rPr>
              <a:t>Talking point 1: ‘answer the question’</a:t>
            </a:r>
            <a:endParaRPr lang="en-GB" dirty="0">
              <a:latin typeface="AQA Chevin Pro Light" pitchFamily="34" charset="0"/>
            </a:endParaRPr>
          </a:p>
        </p:txBody>
      </p:sp>
      <p:sp>
        <p:nvSpPr>
          <p:cNvPr id="4" name="Content Placeholder 3"/>
          <p:cNvSpPr>
            <a:spLocks noGrp="1"/>
          </p:cNvSpPr>
          <p:nvPr>
            <p:ph idx="1"/>
          </p:nvPr>
        </p:nvSpPr>
        <p:spPr>
          <a:xfrm>
            <a:off x="540000" y="1412776"/>
            <a:ext cx="8045200" cy="1296144"/>
          </a:xfrm>
        </p:spPr>
        <p:txBody>
          <a:bodyPr/>
          <a:lstStyle/>
          <a:p>
            <a:pPr>
              <a:lnSpc>
                <a:spcPct val="100000"/>
              </a:lnSpc>
              <a:buFont typeface="+mj-lt"/>
              <a:buAutoNum type="arabicPeriod"/>
            </a:pPr>
            <a:r>
              <a:rPr lang="en-GB" dirty="0" smtClean="0"/>
              <a:t>What exactly does ‘answering the question’ mean?</a:t>
            </a:r>
          </a:p>
          <a:p>
            <a:pPr>
              <a:lnSpc>
                <a:spcPct val="100000"/>
              </a:lnSpc>
              <a:buFont typeface="+mj-lt"/>
              <a:buAutoNum type="arabicPeriod"/>
            </a:pPr>
            <a:r>
              <a:rPr lang="en-GB" dirty="0" smtClean="0"/>
              <a:t>What knowledge and skills are needed to enable students to do this?</a:t>
            </a:r>
          </a:p>
          <a:p>
            <a:endParaRPr lang="en-GB" dirty="0" smtClean="0"/>
          </a:p>
          <a:p>
            <a:endParaRPr lang="en-GB" dirty="0" smtClean="0"/>
          </a:p>
          <a:p>
            <a:endParaRPr lang="en-GB" dirty="0" smtClean="0"/>
          </a:p>
          <a:p>
            <a:endParaRPr lang="en-GB"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55</a:t>
            </a:fld>
            <a:r>
              <a:rPr lang="en-US" dirty="0" smtClean="0">
                <a:solidFill>
                  <a:srgbClr val="4B4B4B"/>
                </a:solidFill>
              </a:rPr>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12878"/>
                </a:solidFill>
                <a:latin typeface="AQA Chevin Pro Light" panose="020F0303030000060003" pitchFamily="34" charset="0"/>
              </a:rPr>
              <a:t>A note on ‘significance’</a:t>
            </a:r>
            <a:endParaRPr lang="en-GB" sz="3200" dirty="0"/>
          </a:p>
        </p:txBody>
      </p:sp>
      <p:sp>
        <p:nvSpPr>
          <p:cNvPr id="4" name="Content Placeholder 3"/>
          <p:cNvSpPr>
            <a:spLocks noGrp="1"/>
          </p:cNvSpPr>
          <p:nvPr>
            <p:ph sz="quarter" idx="12"/>
          </p:nvPr>
        </p:nvSpPr>
        <p:spPr>
          <a:xfrm>
            <a:off x="539552" y="1124744"/>
            <a:ext cx="8046000" cy="4608512"/>
          </a:xfrm>
        </p:spPr>
        <p:txBody>
          <a:bodyPr/>
          <a:lstStyle/>
          <a:p>
            <a:pPr>
              <a:lnSpc>
                <a:spcPct val="100000"/>
              </a:lnSpc>
            </a:pPr>
            <a:r>
              <a:rPr lang="en-GB" sz="1800" dirty="0"/>
              <a:t>This is the invitation to debate: ‘significance’ is a key word in several of our questions.</a:t>
            </a:r>
          </a:p>
          <a:p>
            <a:pPr>
              <a:lnSpc>
                <a:spcPct val="100000"/>
              </a:lnSpc>
            </a:pPr>
            <a:r>
              <a:rPr lang="en-GB" sz="1800" dirty="0"/>
              <a:t>‘Significance’ is not the same as importance; it is about what is signified, what meanings arise in terms of values and ideas and how these meanings are produced by what writers do and the methods they use.</a:t>
            </a:r>
          </a:p>
          <a:p>
            <a:pPr>
              <a:lnSpc>
                <a:spcPct val="100000"/>
              </a:lnSpc>
            </a:pPr>
            <a:r>
              <a:rPr lang="en-GB" sz="1800" dirty="0"/>
              <a:t>‘Significance’ invites students to think about what messages are given out by the text. Are particular characters and ideas given preferential treatment? Are other characters and ideas neglected or </a:t>
            </a:r>
            <a:r>
              <a:rPr lang="en-GB" sz="1800" dirty="0" err="1"/>
              <a:t>sidelined</a:t>
            </a:r>
            <a:r>
              <a:rPr lang="en-GB" sz="1800" dirty="0"/>
              <a:t>?</a:t>
            </a:r>
          </a:p>
          <a:p>
            <a:pPr>
              <a:lnSpc>
                <a:spcPct val="100000"/>
              </a:lnSpc>
            </a:pPr>
            <a:r>
              <a:rPr lang="en-GB" sz="1800" dirty="0"/>
              <a:t>‘Significance’ involves the kind of ideology that is embedded or endorsed by the text.</a:t>
            </a:r>
          </a:p>
          <a:p>
            <a:pPr>
              <a:lnSpc>
                <a:spcPct val="100000"/>
              </a:lnSpc>
            </a:pPr>
            <a:r>
              <a:rPr lang="en-GB" sz="1800" dirty="0"/>
              <a:t>‘Significance’ can also be addressed in terms of the narrative of the text or of its dramatic direction and construction.</a:t>
            </a:r>
          </a:p>
          <a:p>
            <a:pPr>
              <a:lnSpc>
                <a:spcPct val="100000"/>
              </a:lnSpc>
            </a:pPr>
            <a:r>
              <a:rPr lang="en-GB" sz="1800" dirty="0"/>
              <a:t>‘Significance’ incorporates cultural, social and moral contexts that emerge from the text.</a:t>
            </a:r>
          </a:p>
          <a:p>
            <a:pPr>
              <a:lnSpc>
                <a:spcPct val="100000"/>
              </a:lnSpc>
            </a:pPr>
            <a:r>
              <a:rPr lang="en-GB" sz="1800" dirty="0"/>
              <a:t>One way meanings arise is the way the text works within generic conventions – or against them. Genres evolve and mutate and texts can be significant in the way they contribute to the evolution of genre.</a:t>
            </a:r>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56</a:t>
            </a:fld>
            <a:r>
              <a:rPr lang="en-US" dirty="0" smtClean="0">
                <a:solidFill>
                  <a:srgbClr val="4B4B4B"/>
                </a:solidFill>
              </a:rPr>
              <a:t> </a:t>
            </a:r>
          </a:p>
        </p:txBody>
      </p:sp>
    </p:spTree>
    <p:extLst>
      <p:ext uri="{BB962C8B-B14F-4D97-AF65-F5344CB8AC3E}">
        <p14:creationId xmlns:p14="http://schemas.microsoft.com/office/powerpoint/2010/main" val="32524569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QA Chevin Pro Light" pitchFamily="34" charset="0"/>
              </a:rPr>
              <a:t>Talking point 1: ‘answer the question’</a:t>
            </a:r>
            <a:endParaRPr lang="en-GB" dirty="0">
              <a:latin typeface="AQA Chevin Pro Light"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27691956"/>
              </p:ext>
            </p:extLst>
          </p:nvPr>
        </p:nvGraphicFramePr>
        <p:xfrm>
          <a:off x="539552" y="1484784"/>
          <a:ext cx="7560839" cy="3027811"/>
        </p:xfrm>
        <a:graphic>
          <a:graphicData uri="http://schemas.openxmlformats.org/drawingml/2006/table">
            <a:tbl>
              <a:tblPr firstRow="1" firstCol="1" bandRow="1"/>
              <a:tblGrid>
                <a:gridCol w="300776"/>
                <a:gridCol w="326096"/>
                <a:gridCol w="6933967"/>
              </a:tblGrid>
              <a:tr h="250317">
                <a:tc>
                  <a:txBody>
                    <a:bodyPr/>
                    <a:lstStyle/>
                    <a:p>
                      <a:pPr>
                        <a:lnSpc>
                          <a:spcPct val="100000"/>
                        </a:lnSpc>
                        <a:spcAft>
                          <a:spcPts val="0"/>
                        </a:spcAft>
                      </a:pPr>
                      <a:r>
                        <a:rPr lang="en-GB" sz="1800" b="1" dirty="0">
                          <a:solidFill>
                            <a:schemeClr val="bg1"/>
                          </a:solidFill>
                          <a:effectLst/>
                          <a:latin typeface="Arial"/>
                          <a:ea typeface="Times New Roman"/>
                          <a:cs typeface="Times New Roman"/>
                        </a:rPr>
                        <a:t>0</a:t>
                      </a:r>
                      <a:endParaRPr lang="en-GB" sz="1800"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800" b="1" dirty="0">
                          <a:solidFill>
                            <a:schemeClr val="bg1"/>
                          </a:solidFill>
                          <a:effectLst/>
                          <a:latin typeface="Arial"/>
                          <a:ea typeface="Times New Roman"/>
                          <a:cs typeface="Times New Roman"/>
                        </a:rPr>
                        <a:t>2</a:t>
                      </a:r>
                      <a:endParaRPr lang="en-GB" sz="1800"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800" b="1" i="1" dirty="0">
                          <a:solidFill>
                            <a:schemeClr val="bg1"/>
                          </a:solidFill>
                          <a:effectLst/>
                          <a:latin typeface="Arial"/>
                          <a:ea typeface="Times New Roman"/>
                          <a:cs typeface="Times New Roman"/>
                        </a:rPr>
                        <a:t>Twelfth Night</a:t>
                      </a:r>
                      <a:r>
                        <a:rPr lang="en-GB" sz="1800" b="1" dirty="0">
                          <a:solidFill>
                            <a:schemeClr val="bg1"/>
                          </a:solidFill>
                          <a:effectLst/>
                          <a:latin typeface="Arial"/>
                          <a:ea typeface="Times New Roman"/>
                          <a:cs typeface="Times New Roman"/>
                        </a:rPr>
                        <a:t> – William Shakespeare </a:t>
                      </a:r>
                      <a:endParaRPr lang="en-GB" sz="1800"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2753491">
                <a:tc>
                  <a:txBody>
                    <a:bodyPr/>
                    <a:lstStyle/>
                    <a:p>
                      <a:pPr>
                        <a:lnSpc>
                          <a:spcPct val="100000"/>
                        </a:lnSpc>
                        <a:spcAft>
                          <a:spcPts val="0"/>
                        </a:spcAft>
                      </a:pPr>
                      <a:r>
                        <a:rPr lang="en-GB" sz="1800" b="1">
                          <a:effectLst/>
                          <a:latin typeface="Arial"/>
                          <a:ea typeface="Times New Roman"/>
                          <a:cs typeface="Times New Roman"/>
                        </a:rPr>
                        <a:t> </a:t>
                      </a:r>
                      <a:endParaRPr lang="en-GB" sz="1800">
                        <a:effectLst/>
                        <a:latin typeface="Aria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GB" sz="1800" b="1">
                          <a:effectLst/>
                          <a:latin typeface="Arial"/>
                          <a:ea typeface="Times New Roman"/>
                          <a:cs typeface="Times New Roman"/>
                        </a:rPr>
                        <a:t> </a:t>
                      </a:r>
                      <a:endParaRPr lang="en-GB" sz="1800">
                        <a:effectLst/>
                        <a:latin typeface="Aria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en-GB" sz="1800" dirty="0">
                          <a:solidFill>
                            <a:schemeClr val="bg1"/>
                          </a:solidFill>
                          <a:effectLst/>
                          <a:latin typeface="Arial"/>
                          <a:ea typeface="Times New Roman"/>
                          <a:cs typeface="Times New Roman"/>
                        </a:rPr>
                        <a:t> </a:t>
                      </a:r>
                    </a:p>
                    <a:p>
                      <a:pPr>
                        <a:lnSpc>
                          <a:spcPct val="100000"/>
                        </a:lnSpc>
                        <a:spcAft>
                          <a:spcPts val="0"/>
                        </a:spcAft>
                      </a:pPr>
                      <a:r>
                        <a:rPr lang="en-GB" sz="1800" dirty="0">
                          <a:solidFill>
                            <a:schemeClr val="bg1"/>
                          </a:solidFill>
                          <a:effectLst/>
                          <a:latin typeface="Arial"/>
                          <a:ea typeface="Times New Roman"/>
                          <a:cs typeface="Times New Roman"/>
                        </a:rPr>
                        <a:t>Read the extract below and then answer the question.</a:t>
                      </a:r>
                    </a:p>
                    <a:p>
                      <a:pPr>
                        <a:lnSpc>
                          <a:spcPct val="100000"/>
                        </a:lnSpc>
                        <a:spcAft>
                          <a:spcPts val="0"/>
                        </a:spcAft>
                      </a:pPr>
                      <a:r>
                        <a:rPr lang="en-GB" sz="1800" dirty="0">
                          <a:solidFill>
                            <a:schemeClr val="bg1"/>
                          </a:solidFill>
                          <a:effectLst/>
                          <a:latin typeface="Arial"/>
                          <a:ea typeface="Times New Roman"/>
                          <a:cs typeface="Times New Roman"/>
                        </a:rPr>
                        <a:t> </a:t>
                      </a:r>
                    </a:p>
                    <a:p>
                      <a:pPr>
                        <a:lnSpc>
                          <a:spcPct val="100000"/>
                        </a:lnSpc>
                        <a:spcAft>
                          <a:spcPts val="0"/>
                        </a:spcAft>
                      </a:pPr>
                      <a:r>
                        <a:rPr lang="en-GB" sz="1800" dirty="0">
                          <a:solidFill>
                            <a:schemeClr val="bg1"/>
                          </a:solidFill>
                          <a:effectLst/>
                          <a:latin typeface="Arial"/>
                          <a:ea typeface="Times New Roman"/>
                          <a:cs typeface="Times New Roman"/>
                        </a:rPr>
                        <a:t>Explore the significance of this extract in relation to the comedy of the play as a whole.</a:t>
                      </a:r>
                    </a:p>
                    <a:p>
                      <a:pPr>
                        <a:lnSpc>
                          <a:spcPct val="100000"/>
                        </a:lnSpc>
                        <a:spcAft>
                          <a:spcPts val="0"/>
                        </a:spcAft>
                      </a:pPr>
                      <a:r>
                        <a:rPr lang="en-GB" sz="1800" dirty="0">
                          <a:solidFill>
                            <a:schemeClr val="bg1"/>
                          </a:solidFill>
                          <a:effectLst/>
                          <a:latin typeface="Arial"/>
                          <a:ea typeface="Times New Roman"/>
                          <a:cs typeface="Times New Roman"/>
                        </a:rPr>
                        <a:t> </a:t>
                      </a:r>
                    </a:p>
                    <a:p>
                      <a:pPr>
                        <a:lnSpc>
                          <a:spcPct val="100000"/>
                        </a:lnSpc>
                        <a:spcAft>
                          <a:spcPts val="0"/>
                        </a:spcAft>
                      </a:pPr>
                      <a:r>
                        <a:rPr lang="en-GB" sz="1800" dirty="0">
                          <a:solidFill>
                            <a:schemeClr val="bg1"/>
                          </a:solidFill>
                          <a:effectLst/>
                          <a:latin typeface="Arial"/>
                          <a:ea typeface="Times New Roman"/>
                          <a:cs typeface="Times New Roman"/>
                        </a:rPr>
                        <a:t>Remember to include in your answer relevant analysis of Shakespeare’s </a:t>
                      </a:r>
                      <a:r>
                        <a:rPr lang="en-GB" sz="1800" dirty="0" smtClean="0">
                          <a:solidFill>
                            <a:schemeClr val="bg1"/>
                          </a:solidFill>
                          <a:effectLst/>
                          <a:latin typeface="Arial"/>
                          <a:ea typeface="Times New Roman"/>
                          <a:cs typeface="Times New Roman"/>
                        </a:rPr>
                        <a:t>dramatic methods</a:t>
                      </a:r>
                      <a:r>
                        <a:rPr lang="en-GB" sz="1800" dirty="0">
                          <a:solidFill>
                            <a:schemeClr val="bg1"/>
                          </a:solidFill>
                          <a:effectLst/>
                          <a:latin typeface="Arial"/>
                          <a:ea typeface="Times New Roman"/>
                          <a:cs typeface="Times New Roman"/>
                        </a:rPr>
                        <a:t>.</a:t>
                      </a:r>
                    </a:p>
                    <a:p>
                      <a:pPr algn="r">
                        <a:lnSpc>
                          <a:spcPct val="100000"/>
                        </a:lnSpc>
                        <a:spcAft>
                          <a:spcPts val="0"/>
                        </a:spcAft>
                      </a:pPr>
                      <a:r>
                        <a:rPr lang="en-GB" sz="1800" b="1" dirty="0">
                          <a:solidFill>
                            <a:schemeClr val="bg1"/>
                          </a:solidFill>
                          <a:effectLst/>
                          <a:latin typeface="Arial"/>
                          <a:ea typeface="Times New Roman"/>
                          <a:cs typeface="Times New Roman"/>
                        </a:rPr>
                        <a:t> [25 marks]</a:t>
                      </a:r>
                      <a:endParaRPr lang="en-GB" sz="1800" dirty="0">
                        <a:solidFill>
                          <a:schemeClr val="bg1"/>
                        </a:solidFill>
                        <a:effectLst/>
                        <a:latin typeface="Arial"/>
                        <a:ea typeface="Times New Roman"/>
                        <a:cs typeface="Times New Roman"/>
                      </a:endParaRPr>
                    </a:p>
                    <a:p>
                      <a:pPr algn="r">
                        <a:lnSpc>
                          <a:spcPct val="100000"/>
                        </a:lnSpc>
                        <a:spcAft>
                          <a:spcPts val="0"/>
                        </a:spcAft>
                      </a:pPr>
                      <a:r>
                        <a:rPr lang="en-GB" sz="1800" b="1" dirty="0">
                          <a:solidFill>
                            <a:schemeClr val="bg1"/>
                          </a:solidFill>
                          <a:effectLst/>
                          <a:latin typeface="Arial"/>
                          <a:ea typeface="Times New Roman"/>
                          <a:cs typeface="Times New Roman"/>
                        </a:rPr>
                        <a:t> </a:t>
                      </a:r>
                      <a:endParaRPr lang="en-GB" sz="1800" dirty="0">
                        <a:solidFill>
                          <a:schemeClr val="bg1"/>
                        </a:solidFill>
                        <a:effectLst/>
                        <a:latin typeface="Arial"/>
                        <a:ea typeface="Times New Roman"/>
                        <a:cs typeface="Times New Roman"/>
                      </a:endParaRPr>
                    </a:p>
                  </a:txBody>
                  <a:tcPr marL="68580" marR="68580" marT="0" marB="0">
                    <a:lnL>
                      <a:noFill/>
                    </a:lnL>
                    <a:lnR>
                      <a:noFill/>
                    </a:lnR>
                    <a:lnT>
                      <a:noFill/>
                    </a:lnT>
                    <a:lnB>
                      <a:noFill/>
                    </a:lnB>
                  </a:tcPr>
                </a:tc>
              </a:tr>
            </a:tbl>
          </a:graphicData>
        </a:graphic>
      </p:graphicFrame>
      <p:sp>
        <p:nvSpPr>
          <p:cNvPr id="4"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57</a:t>
            </a:fld>
            <a:r>
              <a:rPr lang="en-US" dirty="0" smtClean="0">
                <a:solidFill>
                  <a:srgbClr val="4B4B4B"/>
                </a:solidFill>
              </a:rPr>
              <a:t> </a:t>
            </a:r>
          </a:p>
        </p:txBody>
      </p:sp>
    </p:spTree>
    <p:extLst>
      <p:ext uri="{BB962C8B-B14F-4D97-AF65-F5344CB8AC3E}">
        <p14:creationId xmlns:p14="http://schemas.microsoft.com/office/powerpoint/2010/main" val="35170201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45200" cy="431181"/>
          </a:xfrm>
        </p:spPr>
        <p:txBody>
          <a:bodyPr/>
          <a:lstStyle/>
          <a:p>
            <a:r>
              <a:rPr lang="en-GB" dirty="0">
                <a:latin typeface="AQA Chevin Pro Light" pitchFamily="34" charset="0"/>
              </a:rPr>
              <a:t>Talking point 1: </a:t>
            </a:r>
            <a:r>
              <a:rPr lang="en-GB" dirty="0" smtClean="0">
                <a:latin typeface="AQA Chevin Pro Light" pitchFamily="34" charset="0"/>
              </a:rPr>
              <a:t>Answer the question </a:t>
            </a:r>
            <a:endParaRPr lang="en-GB" dirty="0">
              <a:latin typeface="AQA Chevin Pro Light"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27967327"/>
              </p:ext>
            </p:extLst>
          </p:nvPr>
        </p:nvGraphicFramePr>
        <p:xfrm>
          <a:off x="539552" y="1484784"/>
          <a:ext cx="7848872" cy="2743200"/>
        </p:xfrm>
        <a:graphic>
          <a:graphicData uri="http://schemas.openxmlformats.org/drawingml/2006/table">
            <a:tbl>
              <a:tblPr firstRow="1" firstCol="1" bandRow="1"/>
              <a:tblGrid>
                <a:gridCol w="312234"/>
                <a:gridCol w="338519"/>
                <a:gridCol w="7198119"/>
              </a:tblGrid>
              <a:tr h="0">
                <a:tc>
                  <a:txBody>
                    <a:bodyPr/>
                    <a:lstStyle/>
                    <a:p>
                      <a:pPr>
                        <a:lnSpc>
                          <a:spcPct val="100000"/>
                        </a:lnSpc>
                        <a:spcAft>
                          <a:spcPts val="0"/>
                        </a:spcAft>
                      </a:pPr>
                      <a:r>
                        <a:rPr lang="en-GB" sz="1800" b="1" dirty="0">
                          <a:solidFill>
                            <a:schemeClr val="bg1"/>
                          </a:solidFill>
                          <a:effectLst/>
                          <a:latin typeface="Arial"/>
                          <a:ea typeface="Times New Roman"/>
                          <a:cs typeface="Times New Roman"/>
                        </a:rPr>
                        <a:t>0</a:t>
                      </a:r>
                      <a:endParaRPr lang="en-GB" sz="1800"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800" b="1">
                          <a:solidFill>
                            <a:schemeClr val="bg1"/>
                          </a:solidFill>
                          <a:effectLst/>
                          <a:latin typeface="Arial"/>
                          <a:ea typeface="Times New Roman"/>
                          <a:cs typeface="Times New Roman"/>
                        </a:rPr>
                        <a:t>5</a:t>
                      </a:r>
                      <a:endParaRPr lang="en-GB" sz="180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800" b="1" i="1">
                          <a:solidFill>
                            <a:schemeClr val="bg1"/>
                          </a:solidFill>
                          <a:effectLst/>
                          <a:latin typeface="Arial"/>
                          <a:ea typeface="Times New Roman"/>
                          <a:cs typeface="Times New Roman"/>
                        </a:rPr>
                        <a:t>Atonement</a:t>
                      </a:r>
                      <a:r>
                        <a:rPr lang="en-GB" sz="1800" b="1">
                          <a:solidFill>
                            <a:schemeClr val="bg1"/>
                          </a:solidFill>
                          <a:effectLst/>
                          <a:latin typeface="Arial"/>
                          <a:ea typeface="Times New Roman"/>
                          <a:cs typeface="Times New Roman"/>
                        </a:rPr>
                        <a:t> – Ian McEwan </a:t>
                      </a:r>
                      <a:endParaRPr lang="en-GB" sz="180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a:lnSpc>
                          <a:spcPct val="100000"/>
                        </a:lnSpc>
                        <a:spcAft>
                          <a:spcPts val="0"/>
                        </a:spcAft>
                      </a:pPr>
                      <a:r>
                        <a:rPr lang="en-GB" sz="1800" b="1">
                          <a:solidFill>
                            <a:schemeClr val="bg1"/>
                          </a:solidFill>
                          <a:effectLst/>
                          <a:latin typeface="Arial"/>
                          <a:ea typeface="Times New Roman"/>
                          <a:cs typeface="Times New Roman"/>
                        </a:rPr>
                        <a:t> </a:t>
                      </a:r>
                      <a:endParaRPr lang="en-GB" sz="1800">
                        <a:solidFill>
                          <a:schemeClr val="bg1"/>
                        </a:solidFill>
                        <a:effectLst/>
                        <a:latin typeface="Aria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GB" sz="1800" b="1">
                          <a:solidFill>
                            <a:schemeClr val="bg1"/>
                          </a:solidFill>
                          <a:effectLst/>
                          <a:latin typeface="Arial"/>
                          <a:ea typeface="Times New Roman"/>
                          <a:cs typeface="Times New Roman"/>
                        </a:rPr>
                        <a:t> </a:t>
                      </a:r>
                      <a:endParaRPr lang="en-GB" sz="1800">
                        <a:solidFill>
                          <a:schemeClr val="bg1"/>
                        </a:solidFill>
                        <a:effectLst/>
                        <a:latin typeface="Aria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en-GB" sz="1800" dirty="0">
                          <a:solidFill>
                            <a:schemeClr val="bg1"/>
                          </a:solidFill>
                          <a:effectLst/>
                          <a:latin typeface="Arial"/>
                          <a:ea typeface="Times New Roman"/>
                          <a:cs typeface="Times New Roman"/>
                        </a:rPr>
                        <a:t> </a:t>
                      </a:r>
                    </a:p>
                    <a:p>
                      <a:pPr>
                        <a:lnSpc>
                          <a:spcPct val="100000"/>
                        </a:lnSpc>
                        <a:spcAft>
                          <a:spcPts val="0"/>
                        </a:spcAft>
                      </a:pPr>
                      <a:r>
                        <a:rPr lang="en-GB" sz="1800" dirty="0">
                          <a:solidFill>
                            <a:schemeClr val="bg1"/>
                          </a:solidFill>
                          <a:effectLst/>
                          <a:latin typeface="Arial"/>
                          <a:ea typeface="Times New Roman"/>
                          <a:cs typeface="Times New Roman"/>
                        </a:rPr>
                        <a:t>‘Briony is just as much a victim of her own crime as Robbie Turner is.’</a:t>
                      </a:r>
                    </a:p>
                    <a:p>
                      <a:pPr>
                        <a:lnSpc>
                          <a:spcPct val="100000"/>
                        </a:lnSpc>
                        <a:spcAft>
                          <a:spcPts val="0"/>
                        </a:spcAft>
                      </a:pPr>
                      <a:r>
                        <a:rPr lang="en-GB" sz="1800" dirty="0">
                          <a:solidFill>
                            <a:schemeClr val="bg1"/>
                          </a:solidFill>
                          <a:effectLst/>
                          <a:latin typeface="Arial"/>
                          <a:ea typeface="Times New Roman"/>
                          <a:cs typeface="Times New Roman"/>
                        </a:rPr>
                        <a:t> </a:t>
                      </a:r>
                    </a:p>
                    <a:p>
                      <a:pPr>
                        <a:lnSpc>
                          <a:spcPct val="100000"/>
                        </a:lnSpc>
                        <a:spcAft>
                          <a:spcPts val="0"/>
                        </a:spcAft>
                      </a:pPr>
                      <a:r>
                        <a:rPr lang="en-GB" sz="1800" dirty="0">
                          <a:solidFill>
                            <a:schemeClr val="bg1"/>
                          </a:solidFill>
                          <a:effectLst/>
                          <a:latin typeface="Arial"/>
                          <a:ea typeface="Times New Roman"/>
                          <a:cs typeface="Times New Roman"/>
                        </a:rPr>
                        <a:t>To what extent do you agree with this view?</a:t>
                      </a:r>
                    </a:p>
                    <a:p>
                      <a:pPr>
                        <a:lnSpc>
                          <a:spcPct val="100000"/>
                        </a:lnSpc>
                        <a:spcAft>
                          <a:spcPts val="0"/>
                        </a:spcAft>
                      </a:pPr>
                      <a:r>
                        <a:rPr lang="en-GB" sz="1800" dirty="0">
                          <a:solidFill>
                            <a:schemeClr val="bg1"/>
                          </a:solidFill>
                          <a:effectLst/>
                          <a:latin typeface="Arial"/>
                          <a:ea typeface="Times New Roman"/>
                          <a:cs typeface="Times New Roman"/>
                        </a:rPr>
                        <a:t> </a:t>
                      </a:r>
                    </a:p>
                    <a:p>
                      <a:pPr>
                        <a:lnSpc>
                          <a:spcPct val="100000"/>
                        </a:lnSpc>
                        <a:spcAft>
                          <a:spcPts val="0"/>
                        </a:spcAft>
                      </a:pPr>
                      <a:r>
                        <a:rPr lang="en-GB" sz="1800" dirty="0">
                          <a:solidFill>
                            <a:schemeClr val="bg1"/>
                          </a:solidFill>
                          <a:effectLst/>
                          <a:latin typeface="Arial"/>
                          <a:ea typeface="Times New Roman"/>
                          <a:cs typeface="Times New Roman"/>
                        </a:rPr>
                        <a:t>Remember to include in your answer relevant detailed exploration of </a:t>
                      </a:r>
                      <a:r>
                        <a:rPr lang="en-GB" sz="1800" dirty="0" smtClean="0">
                          <a:solidFill>
                            <a:schemeClr val="bg1"/>
                          </a:solidFill>
                          <a:effectLst/>
                          <a:latin typeface="Arial"/>
                          <a:ea typeface="Times New Roman"/>
                          <a:cs typeface="Times New Roman"/>
                        </a:rPr>
                        <a:t>McEwan’s authorial </a:t>
                      </a:r>
                      <a:r>
                        <a:rPr lang="en-GB" sz="1800" dirty="0">
                          <a:solidFill>
                            <a:schemeClr val="bg1"/>
                          </a:solidFill>
                          <a:effectLst/>
                          <a:latin typeface="Arial"/>
                          <a:ea typeface="Times New Roman"/>
                          <a:cs typeface="Times New Roman"/>
                        </a:rPr>
                        <a:t>methods</a:t>
                      </a:r>
                    </a:p>
                    <a:p>
                      <a:pPr algn="r">
                        <a:lnSpc>
                          <a:spcPct val="100000"/>
                        </a:lnSpc>
                        <a:spcAft>
                          <a:spcPts val="0"/>
                        </a:spcAft>
                      </a:pPr>
                      <a:r>
                        <a:rPr lang="en-GB" sz="1800" b="1" dirty="0">
                          <a:solidFill>
                            <a:schemeClr val="bg1"/>
                          </a:solidFill>
                          <a:effectLst/>
                          <a:latin typeface="Arial"/>
                          <a:ea typeface="Times New Roman"/>
                          <a:cs typeface="Times New Roman"/>
                        </a:rPr>
                        <a:t> [25 marks]</a:t>
                      </a:r>
                      <a:endParaRPr lang="en-GB" sz="1800" dirty="0">
                        <a:solidFill>
                          <a:schemeClr val="bg1"/>
                        </a:solidFill>
                        <a:effectLst/>
                        <a:latin typeface="Arial"/>
                        <a:ea typeface="Times New Roman"/>
                        <a:cs typeface="Times New Roman"/>
                      </a:endParaRPr>
                    </a:p>
                    <a:p>
                      <a:pPr algn="r">
                        <a:lnSpc>
                          <a:spcPct val="100000"/>
                        </a:lnSpc>
                        <a:spcAft>
                          <a:spcPts val="0"/>
                        </a:spcAft>
                      </a:pPr>
                      <a:r>
                        <a:rPr lang="en-GB" sz="1800" b="1" dirty="0">
                          <a:solidFill>
                            <a:schemeClr val="bg1"/>
                          </a:solidFill>
                          <a:effectLst/>
                          <a:latin typeface="Arial"/>
                          <a:ea typeface="Times New Roman"/>
                          <a:cs typeface="Times New Roman"/>
                        </a:rPr>
                        <a:t> </a:t>
                      </a:r>
                      <a:endParaRPr lang="en-GB" sz="1800" dirty="0">
                        <a:solidFill>
                          <a:schemeClr val="bg1"/>
                        </a:solidFill>
                        <a:effectLst/>
                        <a:latin typeface="Arial"/>
                        <a:ea typeface="Times New Roman"/>
                        <a:cs typeface="Times New Roman"/>
                      </a:endParaRPr>
                    </a:p>
                  </a:txBody>
                  <a:tcPr marL="68580" marR="68580" marT="0" marB="0">
                    <a:lnL>
                      <a:noFill/>
                    </a:lnL>
                    <a:lnR>
                      <a:noFill/>
                    </a:lnR>
                    <a:lnT>
                      <a:noFill/>
                    </a:lnT>
                    <a:lnB>
                      <a:noFill/>
                    </a:lnB>
                  </a:tcPr>
                </a:tc>
              </a:tr>
            </a:tbl>
          </a:graphicData>
        </a:graphic>
      </p:graphicFrame>
      <p:sp>
        <p:nvSpPr>
          <p:cNvPr id="4"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58</a:t>
            </a:fld>
            <a:r>
              <a:rPr lang="en-US" dirty="0" smtClean="0">
                <a:solidFill>
                  <a:srgbClr val="4B4B4B"/>
                </a:solidFill>
              </a:rPr>
              <a:t> </a:t>
            </a:r>
          </a:p>
        </p:txBody>
      </p:sp>
    </p:spTree>
    <p:extLst>
      <p:ext uri="{BB962C8B-B14F-4D97-AF65-F5344CB8AC3E}">
        <p14:creationId xmlns:p14="http://schemas.microsoft.com/office/powerpoint/2010/main" val="3128219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QA Chevin Pro Light" pitchFamily="34" charset="0"/>
              </a:rPr>
              <a:t>Talking </a:t>
            </a:r>
            <a:r>
              <a:rPr lang="en-GB" dirty="0" smtClean="0">
                <a:latin typeface="AQA Chevin Pro Light" pitchFamily="34" charset="0"/>
              </a:rPr>
              <a:t>point 2</a:t>
            </a:r>
            <a:endParaRPr lang="en-GB" dirty="0">
              <a:latin typeface="AQA Chevin Pro Light" pitchFamily="34" charset="0"/>
            </a:endParaRPr>
          </a:p>
        </p:txBody>
      </p:sp>
      <p:sp>
        <p:nvSpPr>
          <p:cNvPr id="4" name="Content Placeholder 3"/>
          <p:cNvSpPr>
            <a:spLocks noGrp="1"/>
          </p:cNvSpPr>
          <p:nvPr>
            <p:ph idx="1"/>
          </p:nvPr>
        </p:nvSpPr>
        <p:spPr>
          <a:xfrm>
            <a:off x="540000" y="1196752"/>
            <a:ext cx="8045200" cy="2232248"/>
          </a:xfrm>
        </p:spPr>
        <p:txBody>
          <a:bodyPr/>
          <a:lstStyle/>
          <a:p>
            <a:pPr marL="0" indent="0">
              <a:lnSpc>
                <a:spcPct val="100000"/>
              </a:lnSpc>
              <a:buNone/>
            </a:pPr>
            <a:r>
              <a:rPr lang="en-GB" dirty="0" smtClean="0"/>
              <a:t>Read Response 1 to Paper 2A, Section B Question 4 from the June 2017 AS exam. </a:t>
            </a:r>
          </a:p>
          <a:p>
            <a:pPr marL="0" indent="0">
              <a:lnSpc>
                <a:spcPct val="100000"/>
              </a:lnSpc>
              <a:buNone/>
            </a:pPr>
            <a:endParaRPr lang="en-GB" dirty="0"/>
          </a:p>
          <a:p>
            <a:pPr marL="0" indent="0">
              <a:lnSpc>
                <a:spcPct val="100000"/>
              </a:lnSpc>
              <a:buNone/>
            </a:pPr>
            <a:r>
              <a:rPr lang="en-GB" dirty="0" smtClean="0"/>
              <a:t>Consider how well the question is answered and the student’s focus on the task. </a:t>
            </a:r>
          </a:p>
          <a:p>
            <a:pPr marL="0" indent="0">
              <a:lnSpc>
                <a:spcPct val="100000"/>
              </a:lnSpc>
              <a:buNone/>
            </a:pPr>
            <a:endParaRPr lang="en-GB" dirty="0"/>
          </a:p>
          <a:p>
            <a:pPr marL="0" indent="0">
              <a:lnSpc>
                <a:spcPct val="100000"/>
              </a:lnSpc>
              <a:buNone/>
            </a:pPr>
            <a:r>
              <a:rPr lang="en-GB" dirty="0" smtClean="0"/>
              <a:t>What are the merits of this response? </a:t>
            </a:r>
          </a:p>
          <a:p>
            <a:pPr>
              <a:lnSpc>
                <a:spcPct val="100000"/>
              </a:lnSpc>
              <a:buNone/>
            </a:pPr>
            <a:r>
              <a:rPr lang="en-GB" dirty="0" smtClean="0">
                <a:solidFill>
                  <a:srgbClr val="FF0000"/>
                </a:solidFill>
              </a:rPr>
              <a:t>	</a:t>
            </a:r>
            <a:endParaRPr lang="en-GB"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59</a:t>
            </a:fld>
            <a:r>
              <a:rPr lang="en-US" dirty="0" smtClean="0">
                <a:solidFill>
                  <a:srgbClr val="4B4B4B"/>
                </a:solidFill>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QA Chevin Pro Light" pitchFamily="34" charset="0"/>
              </a:rPr>
              <a:t>Talking points and NEA reflections</a:t>
            </a:r>
            <a:endParaRPr lang="en-GB"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chemeClr val="tx1"/>
                </a:solidFill>
              </a:rPr>
              <a:pPr algn="l"/>
              <a:t>6</a:t>
            </a:fld>
            <a:r>
              <a:rPr lang="en-US" dirty="0" smtClean="0">
                <a:solidFill>
                  <a:srgbClr val="4B4B4B"/>
                </a:solidFill>
              </a:rPr>
              <a:t> </a:t>
            </a:r>
          </a:p>
        </p:txBody>
      </p:sp>
    </p:spTree>
    <p:extLst>
      <p:ext uri="{BB962C8B-B14F-4D97-AF65-F5344CB8AC3E}">
        <p14:creationId xmlns:p14="http://schemas.microsoft.com/office/powerpoint/2010/main" val="41884654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QA Chevin Pro Light" pitchFamily="34" charset="0"/>
              </a:rPr>
              <a:t>Talking </a:t>
            </a:r>
            <a:r>
              <a:rPr lang="en-GB" dirty="0" smtClean="0">
                <a:latin typeface="AQA Chevin Pro Light" pitchFamily="34" charset="0"/>
              </a:rPr>
              <a:t>point 2</a:t>
            </a:r>
            <a:endParaRPr lang="en-GB" dirty="0">
              <a:latin typeface="AQA Chevin Pro Light"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45942607"/>
              </p:ext>
            </p:extLst>
          </p:nvPr>
        </p:nvGraphicFramePr>
        <p:xfrm>
          <a:off x="323528" y="1268760"/>
          <a:ext cx="8640959" cy="3291840"/>
        </p:xfrm>
        <a:graphic>
          <a:graphicData uri="http://schemas.openxmlformats.org/drawingml/2006/table">
            <a:tbl>
              <a:tblPr firstRow="1" firstCol="1" bandRow="1"/>
              <a:tblGrid>
                <a:gridCol w="343744"/>
                <a:gridCol w="372682"/>
                <a:gridCol w="7924533"/>
              </a:tblGrid>
              <a:tr h="0">
                <a:tc>
                  <a:txBody>
                    <a:bodyPr/>
                    <a:lstStyle/>
                    <a:p>
                      <a:pPr>
                        <a:lnSpc>
                          <a:spcPct val="100000"/>
                        </a:lnSpc>
                        <a:spcAft>
                          <a:spcPts val="0"/>
                        </a:spcAft>
                      </a:pPr>
                      <a:r>
                        <a:rPr lang="en-GB" sz="1800" b="1" dirty="0">
                          <a:solidFill>
                            <a:schemeClr val="bg1"/>
                          </a:solidFill>
                          <a:effectLst/>
                          <a:latin typeface="Arial"/>
                          <a:ea typeface="Times New Roman"/>
                          <a:cs typeface="Times New Roman"/>
                        </a:rPr>
                        <a:t>0</a:t>
                      </a:r>
                      <a:endParaRPr lang="en-GB" sz="1800"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800" b="1">
                          <a:solidFill>
                            <a:schemeClr val="bg1"/>
                          </a:solidFill>
                          <a:effectLst/>
                          <a:latin typeface="Arial"/>
                          <a:ea typeface="Times New Roman"/>
                          <a:cs typeface="Times New Roman"/>
                        </a:rPr>
                        <a:t>4</a:t>
                      </a:r>
                      <a:endParaRPr lang="en-GB" sz="180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800" b="1" dirty="0">
                          <a:solidFill>
                            <a:schemeClr val="bg1"/>
                          </a:solidFill>
                          <a:effectLst/>
                          <a:latin typeface="Arial"/>
                          <a:ea typeface="Times New Roman"/>
                          <a:cs typeface="Times New Roman"/>
                        </a:rPr>
                        <a:t>The Great Gatsby – Scott F Fitzgerald </a:t>
                      </a:r>
                      <a:endParaRPr lang="en-GB" sz="1800"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a:lnSpc>
                          <a:spcPct val="100000"/>
                        </a:lnSpc>
                        <a:spcAft>
                          <a:spcPts val="0"/>
                        </a:spcAft>
                      </a:pPr>
                      <a:r>
                        <a:rPr lang="en-GB" sz="1800" b="1">
                          <a:solidFill>
                            <a:schemeClr val="bg1"/>
                          </a:solidFill>
                          <a:effectLst/>
                          <a:latin typeface="Arial"/>
                          <a:ea typeface="Times New Roman"/>
                          <a:cs typeface="Times New Roman"/>
                        </a:rPr>
                        <a:t> </a:t>
                      </a:r>
                      <a:endParaRPr lang="en-GB" sz="1800">
                        <a:solidFill>
                          <a:schemeClr val="bg1"/>
                        </a:solidFill>
                        <a:effectLst/>
                        <a:latin typeface="Aria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GB" sz="1800" b="1">
                          <a:solidFill>
                            <a:schemeClr val="bg1"/>
                          </a:solidFill>
                          <a:effectLst/>
                          <a:latin typeface="Arial"/>
                          <a:ea typeface="Times New Roman"/>
                          <a:cs typeface="Times New Roman"/>
                        </a:rPr>
                        <a:t> </a:t>
                      </a:r>
                      <a:endParaRPr lang="en-GB" sz="1800">
                        <a:solidFill>
                          <a:schemeClr val="bg1"/>
                        </a:solidFill>
                        <a:effectLst/>
                        <a:latin typeface="Aria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GB" sz="1800" dirty="0">
                          <a:solidFill>
                            <a:schemeClr val="bg1"/>
                          </a:solidFill>
                          <a:effectLst/>
                          <a:latin typeface="Arial"/>
                          <a:ea typeface="Times New Roman"/>
                          <a:cs typeface="Times New Roman"/>
                        </a:rPr>
                        <a:t/>
                      </a:r>
                      <a:br>
                        <a:rPr lang="en-GB" sz="1800" dirty="0">
                          <a:solidFill>
                            <a:schemeClr val="bg1"/>
                          </a:solidFill>
                          <a:effectLst/>
                          <a:latin typeface="Arial"/>
                          <a:ea typeface="Times New Roman"/>
                          <a:cs typeface="Times New Roman"/>
                        </a:rPr>
                      </a:br>
                      <a:r>
                        <a:rPr lang="en-GB" sz="1800" dirty="0">
                          <a:solidFill>
                            <a:schemeClr val="bg1"/>
                          </a:solidFill>
                          <a:effectLst/>
                          <a:latin typeface="Arial"/>
                          <a:ea typeface="Times New Roman"/>
                          <a:cs typeface="Times New Roman"/>
                        </a:rPr>
                        <a:t>Nick </a:t>
                      </a:r>
                      <a:r>
                        <a:rPr lang="en-GB" sz="1800" dirty="0" err="1">
                          <a:solidFill>
                            <a:schemeClr val="bg1"/>
                          </a:solidFill>
                          <a:effectLst/>
                          <a:latin typeface="Arial"/>
                          <a:ea typeface="Times New Roman"/>
                          <a:cs typeface="Times New Roman"/>
                        </a:rPr>
                        <a:t>Carraway</a:t>
                      </a:r>
                      <a:r>
                        <a:rPr lang="en-GB" sz="1800" dirty="0">
                          <a:solidFill>
                            <a:schemeClr val="bg1"/>
                          </a:solidFill>
                          <a:effectLst/>
                          <a:latin typeface="Arial"/>
                          <a:ea typeface="Times New Roman"/>
                          <a:cs typeface="Times New Roman"/>
                        </a:rPr>
                        <a:t> says of Gatsby ‘there was something gorgeous about him’.</a:t>
                      </a:r>
                      <a:br>
                        <a:rPr lang="en-GB" sz="1800" dirty="0">
                          <a:solidFill>
                            <a:schemeClr val="bg1"/>
                          </a:solidFill>
                          <a:effectLst/>
                          <a:latin typeface="Arial"/>
                          <a:ea typeface="Times New Roman"/>
                          <a:cs typeface="Times New Roman"/>
                        </a:rPr>
                      </a:br>
                      <a:endParaRPr lang="en-GB" sz="1800" dirty="0">
                        <a:solidFill>
                          <a:schemeClr val="bg1"/>
                        </a:solidFill>
                        <a:effectLst/>
                        <a:latin typeface="Arial"/>
                        <a:ea typeface="Times New Roman"/>
                        <a:cs typeface="Times New Roman"/>
                      </a:endParaRPr>
                    </a:p>
                    <a:p>
                      <a:pPr>
                        <a:lnSpc>
                          <a:spcPct val="100000"/>
                        </a:lnSpc>
                        <a:spcAft>
                          <a:spcPts val="0"/>
                        </a:spcAft>
                      </a:pPr>
                      <a:r>
                        <a:rPr lang="en-GB" sz="1800" dirty="0">
                          <a:solidFill>
                            <a:schemeClr val="bg1"/>
                          </a:solidFill>
                          <a:effectLst/>
                          <a:latin typeface="Arial"/>
                          <a:ea typeface="Times New Roman"/>
                          <a:cs typeface="Times New Roman"/>
                        </a:rPr>
                        <a:t>Explore the view that Fitzgerald presents Gatsby as an admirable tragic hero.</a:t>
                      </a:r>
                      <a:br>
                        <a:rPr lang="en-GB" sz="1800" dirty="0">
                          <a:solidFill>
                            <a:schemeClr val="bg1"/>
                          </a:solidFill>
                          <a:effectLst/>
                          <a:latin typeface="Arial"/>
                          <a:ea typeface="Times New Roman"/>
                          <a:cs typeface="Times New Roman"/>
                        </a:rPr>
                      </a:br>
                      <a:r>
                        <a:rPr lang="en-GB" sz="1800" dirty="0">
                          <a:solidFill>
                            <a:schemeClr val="bg1"/>
                          </a:solidFill>
                          <a:effectLst/>
                          <a:latin typeface="Arial"/>
                          <a:ea typeface="Times New Roman"/>
                          <a:cs typeface="Times New Roman"/>
                        </a:rPr>
                        <a:t/>
                      </a:r>
                      <a:br>
                        <a:rPr lang="en-GB" sz="1800" dirty="0">
                          <a:solidFill>
                            <a:schemeClr val="bg1"/>
                          </a:solidFill>
                          <a:effectLst/>
                          <a:latin typeface="Arial"/>
                          <a:ea typeface="Times New Roman"/>
                          <a:cs typeface="Times New Roman"/>
                        </a:rPr>
                      </a:br>
                      <a:r>
                        <a:rPr lang="en-GB" sz="1800" dirty="0">
                          <a:solidFill>
                            <a:schemeClr val="bg1"/>
                          </a:solidFill>
                          <a:effectLst/>
                          <a:latin typeface="Arial"/>
                          <a:ea typeface="Times New Roman"/>
                          <a:cs typeface="Times New Roman"/>
                        </a:rPr>
                        <a:t>Remember to include in your answer relevant analysis of Fitzgerald’s authorial methods.</a:t>
                      </a:r>
                      <a:r>
                        <a:rPr lang="en-GB" sz="1800" b="1" dirty="0">
                          <a:solidFill>
                            <a:schemeClr val="bg1"/>
                          </a:solidFill>
                          <a:effectLst/>
                          <a:latin typeface="Arial"/>
                          <a:ea typeface="Times New Roman"/>
                          <a:cs typeface="Times New Roman"/>
                        </a:rPr>
                        <a:t> </a:t>
                      </a:r>
                      <a:br>
                        <a:rPr lang="en-GB" sz="1800" b="1" dirty="0">
                          <a:solidFill>
                            <a:schemeClr val="bg1"/>
                          </a:solidFill>
                          <a:effectLst/>
                          <a:latin typeface="Arial"/>
                          <a:ea typeface="Times New Roman"/>
                          <a:cs typeface="Times New Roman"/>
                        </a:rPr>
                      </a:br>
                      <a:endParaRPr lang="en-GB" sz="1800" dirty="0">
                        <a:solidFill>
                          <a:schemeClr val="bg1"/>
                        </a:solidFill>
                        <a:effectLst/>
                        <a:latin typeface="Arial"/>
                        <a:ea typeface="Times New Roman"/>
                        <a:cs typeface="Times New Roman"/>
                      </a:endParaRPr>
                    </a:p>
                    <a:p>
                      <a:pPr algn="r">
                        <a:lnSpc>
                          <a:spcPct val="100000"/>
                        </a:lnSpc>
                        <a:spcAft>
                          <a:spcPts val="0"/>
                        </a:spcAft>
                      </a:pPr>
                      <a:r>
                        <a:rPr lang="en-GB" sz="1800" b="1" dirty="0">
                          <a:solidFill>
                            <a:schemeClr val="bg1"/>
                          </a:solidFill>
                          <a:effectLst/>
                          <a:latin typeface="Arial"/>
                          <a:ea typeface="Times New Roman"/>
                          <a:cs typeface="Times New Roman"/>
                        </a:rPr>
                        <a:t>[25 marks]</a:t>
                      </a:r>
                      <a:endParaRPr lang="en-GB" sz="1800" dirty="0">
                        <a:solidFill>
                          <a:schemeClr val="bg1"/>
                        </a:solidFill>
                        <a:effectLst/>
                        <a:latin typeface="Arial"/>
                        <a:ea typeface="Times New Roman"/>
                        <a:cs typeface="Times New Roman"/>
                      </a:endParaRPr>
                    </a:p>
                    <a:p>
                      <a:pPr algn="r">
                        <a:lnSpc>
                          <a:spcPct val="100000"/>
                        </a:lnSpc>
                        <a:spcAft>
                          <a:spcPts val="0"/>
                        </a:spcAft>
                      </a:pPr>
                      <a:r>
                        <a:rPr lang="en-GB" sz="1800" b="1" dirty="0">
                          <a:solidFill>
                            <a:schemeClr val="bg1"/>
                          </a:solidFill>
                          <a:effectLst/>
                          <a:latin typeface="Arial"/>
                          <a:ea typeface="Times New Roman"/>
                          <a:cs typeface="Times New Roman"/>
                        </a:rPr>
                        <a:t> </a:t>
                      </a:r>
                      <a:endParaRPr lang="en-GB" sz="1800" dirty="0">
                        <a:solidFill>
                          <a:schemeClr val="bg1"/>
                        </a:solidFill>
                        <a:effectLst/>
                        <a:latin typeface="Arial"/>
                        <a:ea typeface="Times New Roman"/>
                        <a:cs typeface="Times New Roman"/>
                      </a:endParaRPr>
                    </a:p>
                  </a:txBody>
                  <a:tcPr marL="68580" marR="68580" marT="0" marB="0">
                    <a:lnL>
                      <a:noFill/>
                    </a:lnL>
                    <a:lnR>
                      <a:noFill/>
                    </a:lnR>
                    <a:lnT>
                      <a:noFill/>
                    </a:lnT>
                    <a:lnB>
                      <a:noFill/>
                    </a:lnB>
                  </a:tcPr>
                </a:tc>
              </a:tr>
            </a:tbl>
          </a:graphicData>
        </a:graphic>
      </p:graphicFrame>
      <p:sp>
        <p:nvSpPr>
          <p:cNvPr id="4"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60</a:t>
            </a:fld>
            <a:r>
              <a:rPr lang="en-US" dirty="0" smtClean="0">
                <a:solidFill>
                  <a:srgbClr val="4B4B4B"/>
                </a:solidFill>
              </a:rPr>
              <a:t> </a:t>
            </a:r>
          </a:p>
        </p:txBody>
      </p:sp>
    </p:spTree>
    <p:extLst>
      <p:ext uri="{BB962C8B-B14F-4D97-AF65-F5344CB8AC3E}">
        <p14:creationId xmlns:p14="http://schemas.microsoft.com/office/powerpoint/2010/main" val="35506729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QA Chevin Pro Light" pitchFamily="34" charset="0"/>
              </a:rPr>
              <a:t>Using extracts effectively</a:t>
            </a:r>
            <a:endParaRPr lang="en-GB"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chemeClr val="tx1"/>
                </a:solidFill>
              </a:rPr>
              <a:pPr algn="l"/>
              <a:t>61</a:t>
            </a:fld>
            <a:r>
              <a:rPr lang="en-US" dirty="0" smtClean="0">
                <a:solidFill>
                  <a:srgbClr val="4B4B4B"/>
                </a:solidFill>
              </a:rPr>
              <a:t> </a:t>
            </a:r>
          </a:p>
        </p:txBody>
      </p:sp>
    </p:spTree>
    <p:extLst>
      <p:ext uri="{BB962C8B-B14F-4D97-AF65-F5344CB8AC3E}">
        <p14:creationId xmlns:p14="http://schemas.microsoft.com/office/powerpoint/2010/main" val="12931297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45648" cy="872313"/>
          </a:xfrm>
        </p:spPr>
        <p:txBody>
          <a:bodyPr/>
          <a:lstStyle/>
          <a:p>
            <a:r>
              <a:rPr lang="en-GB" dirty="0" smtClean="0">
                <a:latin typeface="AQA Chevin Pro Light" pitchFamily="34" charset="0"/>
              </a:rPr>
              <a:t>Using extracts effectively</a:t>
            </a:r>
            <a:endParaRPr lang="en-GB" dirty="0">
              <a:latin typeface="AQA Chevin Pro Light" pitchFamily="34" charset="0"/>
            </a:endParaRPr>
          </a:p>
        </p:txBody>
      </p:sp>
      <p:sp>
        <p:nvSpPr>
          <p:cNvPr id="12" name="Rectangle 3"/>
          <p:cNvSpPr>
            <a:spLocks noChangeArrowheads="1"/>
          </p:cNvSpPr>
          <p:nvPr/>
        </p:nvSpPr>
        <p:spPr bwMode="auto">
          <a:xfrm>
            <a:off x="1433513" y="2179638"/>
            <a:ext cx="3017837"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4" name="Table 13"/>
          <p:cNvGraphicFramePr>
            <a:graphicFrameLocks noGrp="1"/>
          </p:cNvGraphicFramePr>
          <p:nvPr>
            <p:extLst>
              <p:ext uri="{D42A27DB-BD31-4B8C-83A1-F6EECF244321}">
                <p14:modId xmlns:p14="http://schemas.microsoft.com/office/powerpoint/2010/main" val="1610185643"/>
              </p:ext>
            </p:extLst>
          </p:nvPr>
        </p:nvGraphicFramePr>
        <p:xfrm>
          <a:off x="683568" y="1412776"/>
          <a:ext cx="7632848" cy="1920240"/>
        </p:xfrm>
        <a:graphic>
          <a:graphicData uri="http://schemas.openxmlformats.org/drawingml/2006/table">
            <a:tbl>
              <a:tblPr firstRow="1" firstCol="1" bandRow="1"/>
              <a:tblGrid>
                <a:gridCol w="303641"/>
                <a:gridCol w="329202"/>
                <a:gridCol w="7000005"/>
              </a:tblGrid>
              <a:tr h="0">
                <a:tc>
                  <a:txBody>
                    <a:bodyPr/>
                    <a:lstStyle/>
                    <a:p>
                      <a:pPr>
                        <a:lnSpc>
                          <a:spcPct val="100000"/>
                        </a:lnSpc>
                        <a:spcAft>
                          <a:spcPts val="0"/>
                        </a:spcAft>
                      </a:pPr>
                      <a:r>
                        <a:rPr lang="en-GB" sz="1800" b="1" dirty="0">
                          <a:solidFill>
                            <a:schemeClr val="bg1"/>
                          </a:solidFill>
                          <a:effectLst/>
                          <a:latin typeface="Arial"/>
                          <a:ea typeface="Times New Roman"/>
                          <a:cs typeface="Times New Roman"/>
                        </a:rPr>
                        <a:t>0</a:t>
                      </a:r>
                      <a:endParaRPr lang="en-GB" sz="1800"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800" b="1" dirty="0">
                          <a:solidFill>
                            <a:schemeClr val="bg1"/>
                          </a:solidFill>
                          <a:effectLst/>
                          <a:latin typeface="Arial"/>
                          <a:ea typeface="Times New Roman"/>
                          <a:cs typeface="Times New Roman"/>
                        </a:rPr>
                        <a:t>1</a:t>
                      </a:r>
                      <a:endParaRPr lang="en-GB" sz="1800"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800">
                          <a:solidFill>
                            <a:schemeClr val="bg1"/>
                          </a:solidFill>
                          <a:effectLst/>
                          <a:latin typeface="Arial"/>
                          <a:ea typeface="Times New Roman"/>
                          <a:cs typeface="Times New Roman"/>
                        </a:rPr>
                        <a:t>Explore the significance of elements of political and social protest writing in this extract.</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a:lnSpc>
                          <a:spcPct val="100000"/>
                        </a:lnSpc>
                        <a:spcAft>
                          <a:spcPts val="0"/>
                        </a:spcAft>
                      </a:pPr>
                      <a:r>
                        <a:rPr lang="en-GB" sz="1800" b="1">
                          <a:solidFill>
                            <a:schemeClr val="bg1"/>
                          </a:solidFill>
                          <a:effectLst/>
                          <a:latin typeface="Arial"/>
                          <a:ea typeface="Times New Roman"/>
                          <a:cs typeface="Times New Roman"/>
                        </a:rPr>
                        <a:t> </a:t>
                      </a:r>
                      <a:endParaRPr lang="en-GB" sz="1800">
                        <a:solidFill>
                          <a:schemeClr val="bg1"/>
                        </a:solidFill>
                        <a:effectLst/>
                        <a:latin typeface="Aria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GB" sz="1800" b="1">
                          <a:solidFill>
                            <a:schemeClr val="bg1"/>
                          </a:solidFill>
                          <a:effectLst/>
                          <a:latin typeface="Arial"/>
                          <a:ea typeface="Times New Roman"/>
                          <a:cs typeface="Times New Roman"/>
                        </a:rPr>
                        <a:t> </a:t>
                      </a:r>
                      <a:endParaRPr lang="en-GB" sz="1800">
                        <a:solidFill>
                          <a:schemeClr val="bg1"/>
                        </a:solidFill>
                        <a:effectLst/>
                        <a:latin typeface="Aria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GB" sz="1800" dirty="0">
                          <a:solidFill>
                            <a:schemeClr val="bg1"/>
                          </a:solidFill>
                          <a:effectLst/>
                          <a:latin typeface="Arial"/>
                          <a:ea typeface="Times New Roman"/>
                          <a:cs typeface="Times New Roman"/>
                        </a:rPr>
                        <a:t/>
                      </a:r>
                      <a:br>
                        <a:rPr lang="en-GB" sz="1800" dirty="0">
                          <a:solidFill>
                            <a:schemeClr val="bg1"/>
                          </a:solidFill>
                          <a:effectLst/>
                          <a:latin typeface="Arial"/>
                          <a:ea typeface="Times New Roman"/>
                          <a:cs typeface="Times New Roman"/>
                        </a:rPr>
                      </a:br>
                      <a:r>
                        <a:rPr lang="en-GB" sz="1800" dirty="0">
                          <a:solidFill>
                            <a:schemeClr val="bg1"/>
                          </a:solidFill>
                          <a:effectLst/>
                          <a:latin typeface="Arial"/>
                          <a:ea typeface="Times New Roman"/>
                          <a:cs typeface="Times New Roman"/>
                        </a:rPr>
                        <a:t>Remember to include in your answer relevant detailed analysis of the ways the </a:t>
                      </a:r>
                      <a:r>
                        <a:rPr lang="en-GB" sz="1800" dirty="0" smtClean="0">
                          <a:solidFill>
                            <a:schemeClr val="bg1"/>
                          </a:solidFill>
                          <a:effectLst/>
                          <a:latin typeface="Arial"/>
                          <a:ea typeface="Times New Roman"/>
                          <a:cs typeface="Times New Roman"/>
                        </a:rPr>
                        <a:t>author has </a:t>
                      </a:r>
                      <a:r>
                        <a:rPr lang="en-GB" sz="1800" dirty="0">
                          <a:solidFill>
                            <a:schemeClr val="bg1"/>
                          </a:solidFill>
                          <a:effectLst/>
                          <a:latin typeface="Arial"/>
                          <a:ea typeface="Times New Roman"/>
                          <a:cs typeface="Times New Roman"/>
                        </a:rPr>
                        <a:t>shaped meanings.</a:t>
                      </a:r>
                    </a:p>
                    <a:p>
                      <a:pPr algn="r">
                        <a:lnSpc>
                          <a:spcPct val="100000"/>
                        </a:lnSpc>
                        <a:spcAft>
                          <a:spcPts val="0"/>
                        </a:spcAft>
                      </a:pPr>
                      <a:r>
                        <a:rPr lang="en-GB" sz="1800" b="1" dirty="0">
                          <a:solidFill>
                            <a:schemeClr val="bg1"/>
                          </a:solidFill>
                          <a:effectLst/>
                          <a:latin typeface="Arial"/>
                          <a:ea typeface="Times New Roman"/>
                          <a:cs typeface="Times New Roman"/>
                        </a:rPr>
                        <a:t>[25 marks]</a:t>
                      </a:r>
                      <a:endParaRPr lang="en-GB" sz="1800" dirty="0">
                        <a:solidFill>
                          <a:schemeClr val="bg1"/>
                        </a:solidFill>
                        <a:effectLst/>
                        <a:latin typeface="Arial"/>
                        <a:ea typeface="Times New Roman"/>
                        <a:cs typeface="Times New Roman"/>
                      </a:endParaRPr>
                    </a:p>
                    <a:p>
                      <a:pPr>
                        <a:lnSpc>
                          <a:spcPct val="100000"/>
                        </a:lnSpc>
                        <a:spcAft>
                          <a:spcPts val="0"/>
                        </a:spcAft>
                      </a:pPr>
                      <a:r>
                        <a:rPr lang="en-GB" sz="1800" b="1" dirty="0">
                          <a:solidFill>
                            <a:schemeClr val="bg1"/>
                          </a:solidFill>
                          <a:effectLst/>
                          <a:latin typeface="Arial"/>
                          <a:ea typeface="Times New Roman"/>
                          <a:cs typeface="Times New Roman"/>
                        </a:rPr>
                        <a:t> </a:t>
                      </a:r>
                      <a:endParaRPr lang="en-GB" sz="1800" dirty="0">
                        <a:solidFill>
                          <a:schemeClr val="bg1"/>
                        </a:solidFill>
                        <a:effectLst/>
                        <a:latin typeface="Arial"/>
                        <a:ea typeface="Times New Roman"/>
                        <a:cs typeface="Times New Roman"/>
                      </a:endParaRPr>
                    </a:p>
                  </a:txBody>
                  <a:tcPr marL="68580" marR="68580" marT="0" marB="0">
                    <a:lnL>
                      <a:noFill/>
                    </a:lnL>
                    <a:lnR>
                      <a:noFill/>
                    </a:lnR>
                    <a:lnT>
                      <a:noFill/>
                    </a:lnT>
                    <a:lnB>
                      <a:noFill/>
                    </a:lnB>
                  </a:tcPr>
                </a:tc>
              </a:tr>
            </a:tbl>
          </a:graphicData>
        </a:graphic>
      </p:graphicFrame>
      <p:sp>
        <p:nvSpPr>
          <p:cNvPr id="15" name="Rectangle 5"/>
          <p:cNvSpPr>
            <a:spLocks noChangeArrowheads="1"/>
          </p:cNvSpPr>
          <p:nvPr/>
        </p:nvSpPr>
        <p:spPr bwMode="auto">
          <a:xfrm>
            <a:off x="1433513" y="2179638"/>
            <a:ext cx="3017837"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62</a:t>
            </a:fld>
            <a:r>
              <a:rPr lang="en-US" dirty="0" smtClean="0">
                <a:solidFill>
                  <a:srgbClr val="4B4B4B"/>
                </a:solidFill>
              </a:rPr>
              <a:t> </a:t>
            </a:r>
          </a:p>
        </p:txBody>
      </p:sp>
    </p:spTree>
    <p:extLst>
      <p:ext uri="{BB962C8B-B14F-4D97-AF65-F5344CB8AC3E}">
        <p14:creationId xmlns:p14="http://schemas.microsoft.com/office/powerpoint/2010/main" val="42184596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QA Chevin Pro Light" pitchFamily="34" charset="0"/>
              </a:rPr>
              <a:t>Talking point 3</a:t>
            </a:r>
            <a:endParaRPr lang="en-GB" dirty="0">
              <a:latin typeface="AQA Chevin Pro Light" pitchFamily="34" charset="0"/>
            </a:endParaRPr>
          </a:p>
        </p:txBody>
      </p:sp>
      <p:sp>
        <p:nvSpPr>
          <p:cNvPr id="4" name="Content Placeholder 3"/>
          <p:cNvSpPr>
            <a:spLocks noGrp="1"/>
          </p:cNvSpPr>
          <p:nvPr>
            <p:ph idx="1"/>
          </p:nvPr>
        </p:nvSpPr>
        <p:spPr>
          <a:xfrm>
            <a:off x="540000" y="1398460"/>
            <a:ext cx="8045200" cy="4406804"/>
          </a:xfrm>
        </p:spPr>
        <p:txBody>
          <a:bodyPr/>
          <a:lstStyle/>
          <a:p>
            <a:pPr marL="0" indent="0">
              <a:lnSpc>
                <a:spcPct val="100000"/>
              </a:lnSpc>
              <a:buNone/>
            </a:pPr>
            <a:r>
              <a:rPr lang="en-GB" dirty="0" smtClean="0"/>
              <a:t>Discuss your experiences of preparing students for passage based questions.</a:t>
            </a:r>
          </a:p>
          <a:p>
            <a:pPr>
              <a:lnSpc>
                <a:spcPct val="100000"/>
              </a:lnSpc>
            </a:pPr>
            <a:endParaRPr lang="en-GB" dirty="0" smtClean="0"/>
          </a:p>
          <a:p>
            <a:pPr marL="0" indent="0">
              <a:lnSpc>
                <a:spcPct val="100000"/>
              </a:lnSpc>
              <a:buNone/>
            </a:pPr>
            <a:r>
              <a:rPr lang="en-GB" dirty="0" smtClean="0"/>
              <a:t>Are there any methods you would recommend (or avoid)?</a:t>
            </a:r>
          </a:p>
          <a:p>
            <a:pPr>
              <a:lnSpc>
                <a:spcPct val="100000"/>
              </a:lnSpc>
            </a:pPr>
            <a:endParaRPr lang="en-GB" dirty="0" smtClean="0"/>
          </a:p>
          <a:p>
            <a:pPr marL="0" indent="0">
              <a:lnSpc>
                <a:spcPct val="100000"/>
              </a:lnSpc>
              <a:buNone/>
            </a:pPr>
            <a:r>
              <a:rPr lang="en-GB" dirty="0" smtClean="0"/>
              <a:t>What advice do you give your students?</a:t>
            </a:r>
          </a:p>
          <a:p>
            <a:endParaRPr lang="en-GB" dirty="0" smtClean="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63</a:t>
            </a:fld>
            <a:r>
              <a:rPr lang="en-US" dirty="0" smtClean="0">
                <a:solidFill>
                  <a:srgbClr val="4B4B4B"/>
                </a:solidFill>
              </a:rPr>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QA Chevin Pro Light" pitchFamily="34" charset="0"/>
              </a:rPr>
              <a:t>Talking point </a:t>
            </a:r>
            <a:r>
              <a:rPr lang="en-GB" dirty="0" smtClean="0">
                <a:latin typeface="AQA Chevin Pro Light" pitchFamily="34" charset="0"/>
              </a:rPr>
              <a:t>4</a:t>
            </a:r>
            <a:endParaRPr lang="en-GB" dirty="0">
              <a:latin typeface="AQA Chevin Pro Light" pitchFamily="34" charset="0"/>
            </a:endParaRPr>
          </a:p>
        </p:txBody>
      </p:sp>
      <p:sp>
        <p:nvSpPr>
          <p:cNvPr id="4" name="Content Placeholder 3"/>
          <p:cNvSpPr>
            <a:spLocks noGrp="1"/>
          </p:cNvSpPr>
          <p:nvPr>
            <p:ph idx="1"/>
          </p:nvPr>
        </p:nvSpPr>
        <p:spPr/>
        <p:txBody>
          <a:bodyPr/>
          <a:lstStyle/>
          <a:p>
            <a:pPr marL="0" indent="0">
              <a:lnSpc>
                <a:spcPct val="100000"/>
              </a:lnSpc>
              <a:buNone/>
            </a:pPr>
            <a:r>
              <a:rPr lang="en-GB" dirty="0" smtClean="0"/>
              <a:t>Look at Question 1 from Paper 1A – </a:t>
            </a:r>
            <a:r>
              <a:rPr lang="en-GB" i="1" dirty="0" smtClean="0"/>
              <a:t>Othello</a:t>
            </a:r>
            <a:r>
              <a:rPr lang="en-GB" dirty="0" smtClean="0"/>
              <a:t>.</a:t>
            </a:r>
          </a:p>
          <a:p>
            <a:pPr>
              <a:lnSpc>
                <a:spcPct val="100000"/>
              </a:lnSpc>
            </a:pPr>
            <a:endParaRPr lang="en-GB" dirty="0" smtClean="0"/>
          </a:p>
          <a:p>
            <a:pPr>
              <a:lnSpc>
                <a:spcPct val="100000"/>
              </a:lnSpc>
              <a:buNone/>
            </a:pPr>
            <a:r>
              <a:rPr lang="en-GB" dirty="0" smtClean="0"/>
              <a:t>	a)      Read the extract and produce an overview showing the trajectory of the mini dramatic narrative. </a:t>
            </a:r>
          </a:p>
          <a:p>
            <a:pPr>
              <a:lnSpc>
                <a:spcPct val="100000"/>
              </a:lnSpc>
              <a:buNone/>
            </a:pPr>
            <a:endParaRPr lang="en-GB" dirty="0" smtClean="0"/>
          </a:p>
          <a:p>
            <a:pPr>
              <a:lnSpc>
                <a:spcPct val="100000"/>
              </a:lnSpc>
              <a:buNone/>
            </a:pPr>
            <a:r>
              <a:rPr lang="en-GB" dirty="0" smtClean="0"/>
              <a:t>	b) 	What aspects of tragedy would it be most useful to write about in 45 minutes?</a:t>
            </a:r>
          </a:p>
          <a:p>
            <a:pPr>
              <a:lnSpc>
                <a:spcPct val="100000"/>
              </a:lnSpc>
              <a:buNone/>
            </a:pPr>
            <a:endParaRPr lang="en-GB" dirty="0" smtClean="0"/>
          </a:p>
          <a:p>
            <a:pPr>
              <a:lnSpc>
                <a:spcPct val="100000"/>
              </a:lnSpc>
              <a:buNone/>
            </a:pPr>
            <a:r>
              <a:rPr lang="en-GB" dirty="0" smtClean="0"/>
              <a:t>	c) 	</a:t>
            </a:r>
            <a:r>
              <a:rPr lang="en-GB" dirty="0"/>
              <a:t>If the aspects chosen were: ‘Othello’s tragic  decline, Desdemona as tragic </a:t>
            </a:r>
            <a:r>
              <a:rPr lang="en-GB" dirty="0" smtClean="0"/>
              <a:t>victim, </a:t>
            </a:r>
            <a:r>
              <a:rPr lang="en-GB" dirty="0"/>
              <a:t>and the villainy of </a:t>
            </a:r>
            <a:r>
              <a:rPr lang="en-GB" dirty="0" err="1"/>
              <a:t>Iago</a:t>
            </a:r>
            <a:r>
              <a:rPr lang="en-GB" dirty="0"/>
              <a:t>’, what dramatic methods would help students support their </a:t>
            </a:r>
            <a:r>
              <a:rPr lang="en-GB" dirty="0" smtClean="0"/>
              <a:t>comments?</a:t>
            </a:r>
          </a:p>
          <a:p>
            <a:pPr>
              <a:buNone/>
            </a:pPr>
            <a:r>
              <a:rPr lang="en-GB" dirty="0" smtClean="0"/>
              <a:t>		</a:t>
            </a:r>
          </a:p>
          <a:p>
            <a:pPr>
              <a:buNone/>
            </a:pPr>
            <a:endParaRPr lang="en-GB" dirty="0" smtClean="0"/>
          </a:p>
          <a:p>
            <a:pPr>
              <a:buNone/>
            </a:pPr>
            <a:endParaRPr lang="en-GB" dirty="0" smtClean="0"/>
          </a:p>
          <a:p>
            <a:pPr>
              <a:buNone/>
            </a:pPr>
            <a:r>
              <a:rPr lang="en-GB" dirty="0" smtClean="0"/>
              <a:t>	</a:t>
            </a:r>
          </a:p>
          <a:p>
            <a:pPr>
              <a:buNone/>
            </a:pPr>
            <a:endParaRPr lang="en-GB"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64</a:t>
            </a:fld>
            <a:r>
              <a:rPr lang="en-US" dirty="0" smtClean="0">
                <a:solidFill>
                  <a:srgbClr val="4B4B4B"/>
                </a:solidFill>
              </a:rPr>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QA Chevin Pro Light" pitchFamily="34" charset="0"/>
              </a:rPr>
              <a:t>Lessons around blank verse and prose</a:t>
            </a:r>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chemeClr val="tx1"/>
                </a:solidFill>
              </a:rPr>
              <a:pPr algn="l"/>
              <a:t>65</a:t>
            </a:fld>
            <a:r>
              <a:rPr lang="en-US" dirty="0" smtClean="0">
                <a:solidFill>
                  <a:srgbClr val="4B4B4B"/>
                </a:solidFill>
              </a:rPr>
              <a:t> </a:t>
            </a:r>
          </a:p>
        </p:txBody>
      </p:sp>
    </p:spTree>
    <p:extLst>
      <p:ext uri="{BB962C8B-B14F-4D97-AF65-F5344CB8AC3E}">
        <p14:creationId xmlns:p14="http://schemas.microsoft.com/office/powerpoint/2010/main" val="41492472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671512"/>
          </a:xfrm>
        </p:spPr>
        <p:txBody>
          <a:bodyPr>
            <a:normAutofit/>
          </a:bodyPr>
          <a:lstStyle/>
          <a:p>
            <a:r>
              <a:rPr lang="en-GB" sz="3200" dirty="0" smtClean="0">
                <a:solidFill>
                  <a:srgbClr val="412878"/>
                </a:solidFill>
              </a:rPr>
              <a:t>Blank verse and prose</a:t>
            </a:r>
            <a:endParaRPr lang="en-GB" sz="3200" dirty="0">
              <a:solidFill>
                <a:srgbClr val="412878"/>
              </a:solidFill>
            </a:endParaRPr>
          </a:p>
        </p:txBody>
      </p:sp>
      <p:sp>
        <p:nvSpPr>
          <p:cNvPr id="3" name="Text Placeholder 2"/>
          <p:cNvSpPr>
            <a:spLocks noGrp="1"/>
          </p:cNvSpPr>
          <p:nvPr>
            <p:ph type="body" sz="quarter" idx="10"/>
          </p:nvPr>
        </p:nvSpPr>
        <p:spPr>
          <a:xfrm>
            <a:off x="457200" y="1410990"/>
            <a:ext cx="8229600" cy="5186362"/>
          </a:xfrm>
        </p:spPr>
        <p:txBody>
          <a:bodyPr wrap="square"/>
          <a:lstStyle/>
          <a:p>
            <a:pPr marL="4763" lvl="1" indent="0">
              <a:lnSpc>
                <a:spcPct val="100000"/>
              </a:lnSpc>
              <a:buNone/>
            </a:pPr>
            <a:r>
              <a:rPr lang="en-GB" sz="2400" dirty="0" smtClean="0"/>
              <a:t>Many students struggled to identify blank verse and prose.</a:t>
            </a:r>
          </a:p>
          <a:p>
            <a:pPr marL="4763" lvl="1" indent="0">
              <a:lnSpc>
                <a:spcPct val="100000"/>
              </a:lnSpc>
              <a:buNone/>
            </a:pPr>
            <a:endParaRPr lang="en-GB" sz="2400" dirty="0" smtClean="0"/>
          </a:p>
          <a:p>
            <a:pPr marL="4763" lvl="1" indent="0">
              <a:lnSpc>
                <a:spcPct val="100000"/>
              </a:lnSpc>
              <a:buNone/>
            </a:pPr>
            <a:r>
              <a:rPr lang="en-GB" sz="2400" dirty="0" smtClean="0"/>
              <a:t>Extracts from Shakespeare plays were described as prose, particularly in </a:t>
            </a:r>
            <a:r>
              <a:rPr lang="en-GB" sz="2400" i="1" dirty="0" smtClean="0"/>
              <a:t>Othello</a:t>
            </a:r>
            <a:r>
              <a:rPr lang="en-GB" sz="2400" dirty="0" smtClean="0"/>
              <a:t> and </a:t>
            </a:r>
            <a:r>
              <a:rPr lang="en-GB" sz="2400" i="1" dirty="0" smtClean="0"/>
              <a:t>King Lear</a:t>
            </a:r>
          </a:p>
          <a:p>
            <a:pPr marL="457200" lvl="1" indent="0">
              <a:lnSpc>
                <a:spcPct val="100000"/>
              </a:lnSpc>
              <a:buNone/>
            </a:pPr>
            <a:endParaRPr lang="en-GB" sz="2400" dirty="0" smtClean="0"/>
          </a:p>
          <a:p>
            <a:pPr marL="0" lvl="1" indent="0">
              <a:lnSpc>
                <a:spcPct val="100000"/>
              </a:lnSpc>
              <a:buNone/>
            </a:pPr>
            <a:r>
              <a:rPr lang="en-GB" sz="2400" dirty="0" smtClean="0"/>
              <a:t>Most errors were spotted in the responses to:</a:t>
            </a:r>
          </a:p>
          <a:p>
            <a:pPr marL="342900" lvl="1" indent="-342900">
              <a:lnSpc>
                <a:spcPct val="100000"/>
              </a:lnSpc>
              <a:buFont typeface="Arial" pitchFamily="34" charset="0"/>
              <a:buChar char="•"/>
            </a:pPr>
            <a:r>
              <a:rPr lang="en-GB" sz="2400" dirty="0" smtClean="0"/>
              <a:t>tragedy</a:t>
            </a:r>
            <a:endParaRPr lang="en-GB" sz="2400" dirty="0"/>
          </a:p>
          <a:p>
            <a:pPr marL="342900" lvl="1" indent="-342900">
              <a:lnSpc>
                <a:spcPct val="100000"/>
              </a:lnSpc>
              <a:buFont typeface="Arial" pitchFamily="34" charset="0"/>
              <a:buChar char="•"/>
            </a:pPr>
            <a:r>
              <a:rPr lang="en-GB" sz="2400" dirty="0" smtClean="0"/>
              <a:t>Section A of question papers.</a:t>
            </a:r>
          </a:p>
          <a:p>
            <a:pPr lvl="1">
              <a:lnSpc>
                <a:spcPct val="100000"/>
              </a:lnSpc>
              <a:buNone/>
            </a:pPr>
            <a:endParaRPr lang="en-GB" sz="2400" dirty="0" smtClean="0"/>
          </a:p>
        </p:txBody>
      </p:sp>
      <p:sp>
        <p:nvSpPr>
          <p:cNvPr id="4"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66</a:t>
            </a:fld>
            <a:r>
              <a:rPr lang="en-US" dirty="0" smtClean="0">
                <a:solidFill>
                  <a:srgbClr val="4B4B4B"/>
                </a:solidFill>
              </a:rPr>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QA Chevin Pro Light" pitchFamily="34" charset="0"/>
              </a:rPr>
              <a:t>Talking point 5</a:t>
            </a:r>
          </a:p>
        </p:txBody>
      </p:sp>
      <p:sp>
        <p:nvSpPr>
          <p:cNvPr id="4" name="Content Placeholder 3"/>
          <p:cNvSpPr>
            <a:spLocks noGrp="1"/>
          </p:cNvSpPr>
          <p:nvPr>
            <p:ph idx="1"/>
          </p:nvPr>
        </p:nvSpPr>
        <p:spPr/>
        <p:txBody>
          <a:bodyPr/>
          <a:lstStyle/>
          <a:p>
            <a:pPr marL="0" indent="0">
              <a:lnSpc>
                <a:spcPct val="100000"/>
              </a:lnSpc>
              <a:buNone/>
            </a:pPr>
            <a:r>
              <a:rPr lang="en-GB" dirty="0" smtClean="0"/>
              <a:t>a) Imagine you are answering the previous </a:t>
            </a:r>
            <a:r>
              <a:rPr lang="en-GB" i="1" dirty="0" smtClean="0"/>
              <a:t>Othello</a:t>
            </a:r>
            <a:r>
              <a:rPr lang="en-GB" dirty="0" smtClean="0"/>
              <a:t> passage based question. Write something meaningful about blank verse or prose that is linked to an aspect of tragedy you have selected.</a:t>
            </a:r>
          </a:p>
          <a:p>
            <a:pPr marL="0" indent="0">
              <a:lnSpc>
                <a:spcPct val="100000"/>
              </a:lnSpc>
              <a:buNone/>
            </a:pPr>
            <a:endParaRPr lang="en-GB" dirty="0" smtClean="0"/>
          </a:p>
          <a:p>
            <a:pPr marL="0" indent="0">
              <a:lnSpc>
                <a:spcPct val="100000"/>
              </a:lnSpc>
              <a:buNone/>
            </a:pPr>
            <a:r>
              <a:rPr lang="en-GB" dirty="0" smtClean="0"/>
              <a:t>b) How helpful is it to write about blank verse (iambic pentameter) and/or prose in responses to dramatic method in the 	Shakespeare questions? </a:t>
            </a:r>
          </a:p>
          <a:p>
            <a:pPr>
              <a:lnSpc>
                <a:spcPct val="100000"/>
              </a:lnSpc>
              <a:buNone/>
            </a:pPr>
            <a:endParaRPr lang="en-GB" dirty="0" smtClean="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67</a:t>
            </a:fld>
            <a:r>
              <a:rPr lang="en-US" dirty="0" smtClean="0">
                <a:solidFill>
                  <a:srgbClr val="4B4B4B"/>
                </a:solidFill>
              </a:rPr>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188640"/>
            <a:ext cx="8045200" cy="683673"/>
          </a:xfrm>
        </p:spPr>
        <p:txBody>
          <a:bodyPr/>
          <a:lstStyle/>
          <a:p>
            <a:r>
              <a:rPr lang="en-GB" dirty="0">
                <a:latin typeface="AQA Chevin Pro Light" pitchFamily="34" charset="0"/>
              </a:rPr>
              <a:t>Working with </a:t>
            </a:r>
            <a:r>
              <a:rPr lang="en-GB" dirty="0" smtClean="0">
                <a:latin typeface="AQA Chevin Pro Light" pitchFamily="34" charset="0"/>
              </a:rPr>
              <a:t>contexts in relation to texts and questions</a:t>
            </a:r>
            <a:endParaRPr lang="en-GB" dirty="0">
              <a:latin typeface="AQA Chevin Pro Light" pitchFamily="34" charset="0"/>
            </a:endParaRPr>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chemeClr val="tx1"/>
                </a:solidFill>
              </a:rPr>
              <a:pPr algn="l"/>
              <a:t>68</a:t>
            </a:fld>
            <a:r>
              <a:rPr lang="en-US" dirty="0" smtClean="0">
                <a:solidFill>
                  <a:srgbClr val="4B4B4B"/>
                </a:solidFill>
              </a:rPr>
              <a:t> </a:t>
            </a:r>
          </a:p>
        </p:txBody>
      </p:sp>
    </p:spTree>
    <p:extLst>
      <p:ext uri="{BB962C8B-B14F-4D97-AF65-F5344CB8AC3E}">
        <p14:creationId xmlns:p14="http://schemas.microsoft.com/office/powerpoint/2010/main" val="35016220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QA Chevin Pro Light" pitchFamily="34" charset="0"/>
              </a:rPr>
              <a:t>Focus on </a:t>
            </a:r>
            <a:r>
              <a:rPr lang="en-GB" dirty="0" smtClean="0">
                <a:latin typeface="AQA Chevin Pro Light" pitchFamily="34" charset="0"/>
              </a:rPr>
              <a:t>AO3</a:t>
            </a:r>
            <a:endParaRPr lang="en-GB" dirty="0">
              <a:latin typeface="AQA Chevin Pro Light" pitchFamily="34" charset="0"/>
            </a:endParaRPr>
          </a:p>
        </p:txBody>
      </p:sp>
      <p:sp>
        <p:nvSpPr>
          <p:cNvPr id="4" name="Content Placeholder 3"/>
          <p:cNvSpPr>
            <a:spLocks noGrp="1"/>
          </p:cNvSpPr>
          <p:nvPr>
            <p:ph idx="1"/>
          </p:nvPr>
        </p:nvSpPr>
        <p:spPr>
          <a:xfrm>
            <a:off x="539552" y="1331662"/>
            <a:ext cx="8045648" cy="4617617"/>
          </a:xfrm>
        </p:spPr>
        <p:txBody>
          <a:bodyPr/>
          <a:lstStyle/>
          <a:p>
            <a:pPr marL="0" lvl="1" indent="6350">
              <a:lnSpc>
                <a:spcPct val="100000"/>
              </a:lnSpc>
              <a:buNone/>
            </a:pPr>
            <a:r>
              <a:rPr lang="en-GB" sz="2400" dirty="0" smtClean="0"/>
              <a:t>Given that this specification is based on genre study, the most obvious contexts are literary and cultural.</a:t>
            </a:r>
          </a:p>
          <a:p>
            <a:pPr marL="0" lvl="1" indent="6350">
              <a:lnSpc>
                <a:spcPct val="100000"/>
              </a:lnSpc>
              <a:buNone/>
            </a:pPr>
            <a:endParaRPr lang="en-GB" sz="2400" dirty="0" smtClean="0"/>
          </a:p>
          <a:p>
            <a:pPr marL="0" lvl="1" indent="6350">
              <a:lnSpc>
                <a:spcPct val="100000"/>
              </a:lnSpc>
              <a:buNone/>
            </a:pPr>
            <a:r>
              <a:rPr lang="en-GB" sz="2400" dirty="0" smtClean="0"/>
              <a:t>Spec B does not prioritise historical and biographical contexts. However, these contexts and others can be used so long as they are made relevant to the question.</a:t>
            </a:r>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69</a:t>
            </a:fld>
            <a:r>
              <a:rPr lang="en-US" dirty="0" smtClean="0">
                <a:solidFill>
                  <a:srgbClr val="4B4B4B"/>
                </a:solidFill>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latin typeface="AQA Chevin Pro Light" pitchFamily="34" charset="0"/>
              </a:rPr>
              <a:t>Introductions</a:t>
            </a:r>
            <a:endParaRPr lang="en-GB" sz="3200" dirty="0">
              <a:latin typeface="AQA Chevin Pro Light" pitchFamily="34" charset="0"/>
            </a:endParaRPr>
          </a:p>
        </p:txBody>
      </p:sp>
      <p:sp>
        <p:nvSpPr>
          <p:cNvPr id="4" name="Content Placeholder 3"/>
          <p:cNvSpPr>
            <a:spLocks noGrp="1"/>
          </p:cNvSpPr>
          <p:nvPr>
            <p:ph sz="quarter" idx="12"/>
          </p:nvPr>
        </p:nvSpPr>
        <p:spPr>
          <a:xfrm>
            <a:off x="539552" y="1484784"/>
            <a:ext cx="8046000" cy="4406400"/>
          </a:xfrm>
        </p:spPr>
        <p:txBody>
          <a:bodyPr/>
          <a:lstStyle/>
          <a:p>
            <a:pPr marL="0" lvl="0" indent="0">
              <a:buNone/>
            </a:pPr>
            <a:r>
              <a:rPr lang="en-GB" sz="2400" dirty="0" smtClean="0"/>
              <a:t>Are you teaching AS?</a:t>
            </a:r>
          </a:p>
          <a:p>
            <a:pPr marL="0" lvl="0" indent="0">
              <a:buNone/>
            </a:pPr>
            <a:endParaRPr lang="en-GB" sz="2400" dirty="0" smtClean="0"/>
          </a:p>
          <a:p>
            <a:pPr marL="0" lvl="0" indent="0">
              <a:lnSpc>
                <a:spcPct val="100000"/>
              </a:lnSpc>
              <a:buNone/>
            </a:pPr>
            <a:r>
              <a:rPr lang="en-GB" sz="2400" dirty="0" smtClean="0"/>
              <a:t>Why </a:t>
            </a:r>
            <a:r>
              <a:rPr lang="en-GB" sz="2400" dirty="0"/>
              <a:t>have you chosen </a:t>
            </a:r>
            <a:r>
              <a:rPr lang="en-GB" sz="2400" dirty="0" smtClean="0"/>
              <a:t>to teach Literature A? What </a:t>
            </a:r>
            <a:r>
              <a:rPr lang="en-GB" sz="2400" dirty="0"/>
              <a:t>is the philosophy for choosing this s</a:t>
            </a:r>
            <a:r>
              <a:rPr lang="en-GB" sz="2400" dirty="0" smtClean="0"/>
              <a:t>pecification?</a:t>
            </a:r>
          </a:p>
          <a:p>
            <a:pPr marL="0" lvl="0" indent="0">
              <a:buNone/>
            </a:pPr>
            <a:endParaRPr lang="en-GB" sz="2400" dirty="0"/>
          </a:p>
          <a:p>
            <a:pPr marL="0" lvl="0" indent="0">
              <a:lnSpc>
                <a:spcPct val="100000"/>
              </a:lnSpc>
              <a:buNone/>
            </a:pPr>
            <a:r>
              <a:rPr lang="en-GB" sz="2400" dirty="0" smtClean="0"/>
              <a:t>Which option have you chosen for Paper 2? How did you decide?</a:t>
            </a:r>
            <a:endParaRPr lang="en-GB" sz="2400" dirty="0"/>
          </a:p>
          <a:p>
            <a:pPr marL="0" lvl="0" indent="0">
              <a:buNone/>
            </a:pPr>
            <a:endParaRPr lang="en-GB" sz="2400" dirty="0" smtClean="0"/>
          </a:p>
          <a:p>
            <a:pPr marL="0" lvl="0" indent="0">
              <a:lnSpc>
                <a:spcPct val="100000"/>
              </a:lnSpc>
              <a:buNone/>
            </a:pPr>
            <a:r>
              <a:rPr lang="en-GB" sz="2400" dirty="0" smtClean="0"/>
              <a:t>Which texts have you chosen for study? How and why did </a:t>
            </a:r>
            <a:r>
              <a:rPr lang="en-GB" sz="2400" dirty="0"/>
              <a:t>you </a:t>
            </a:r>
            <a:r>
              <a:rPr lang="en-GB" sz="2400" dirty="0" smtClean="0"/>
              <a:t>select those texts for teaching?</a:t>
            </a:r>
          </a:p>
          <a:p>
            <a:pPr marL="0" lvl="0" indent="0">
              <a:buNone/>
            </a:pPr>
            <a:endParaRPr lang="en-GB" sz="2400" dirty="0"/>
          </a:p>
          <a:p>
            <a:pPr marL="0" lvl="0" indent="0">
              <a:lnSpc>
                <a:spcPct val="100000"/>
              </a:lnSpc>
              <a:buNone/>
            </a:pPr>
            <a:r>
              <a:rPr lang="en-GB" sz="2400" dirty="0" smtClean="0"/>
              <a:t>Would you change any of your approaches over the next year?</a:t>
            </a:r>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7</a:t>
            </a:fld>
            <a:r>
              <a:rPr lang="en-US" dirty="0" smtClean="0">
                <a:solidFill>
                  <a:srgbClr val="4B4B4B"/>
                </a:solidFill>
              </a:rPr>
              <a:t> </a:t>
            </a:r>
          </a:p>
        </p:txBody>
      </p:sp>
    </p:spTree>
    <p:extLst>
      <p:ext uri="{BB962C8B-B14F-4D97-AF65-F5344CB8AC3E}">
        <p14:creationId xmlns:p14="http://schemas.microsoft.com/office/powerpoint/2010/main" val="29000963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45200" cy="431181"/>
          </a:xfrm>
        </p:spPr>
        <p:txBody>
          <a:bodyPr/>
          <a:lstStyle/>
          <a:p>
            <a:r>
              <a:rPr lang="en-GB" dirty="0">
                <a:latin typeface="AQA Chevin Pro Light" pitchFamily="34" charset="0"/>
              </a:rPr>
              <a:t>Focus on </a:t>
            </a:r>
            <a:r>
              <a:rPr lang="en-GB" dirty="0" smtClean="0">
                <a:latin typeface="AQA Chevin Pro Light" pitchFamily="34" charset="0"/>
              </a:rPr>
              <a:t>AO3</a:t>
            </a:r>
            <a:endParaRPr lang="en-GB" dirty="0">
              <a:latin typeface="AQA Chevin Pro Light" pitchFamily="34" charset="0"/>
            </a:endParaRPr>
          </a:p>
        </p:txBody>
      </p:sp>
      <p:sp>
        <p:nvSpPr>
          <p:cNvPr id="4" name="Content Placeholder 3"/>
          <p:cNvSpPr>
            <a:spLocks noGrp="1"/>
          </p:cNvSpPr>
          <p:nvPr>
            <p:ph idx="1"/>
          </p:nvPr>
        </p:nvSpPr>
        <p:spPr>
          <a:xfrm>
            <a:off x="539552" y="1331662"/>
            <a:ext cx="8045648" cy="4617617"/>
          </a:xfrm>
        </p:spPr>
        <p:txBody>
          <a:bodyPr/>
          <a:lstStyle/>
          <a:p>
            <a:pPr marL="0" lvl="1" indent="0">
              <a:lnSpc>
                <a:spcPct val="100000"/>
              </a:lnSpc>
              <a:buNone/>
            </a:pPr>
            <a:r>
              <a:rPr lang="en-GB" sz="2400" dirty="0" smtClean="0"/>
              <a:t>From the specification:</a:t>
            </a:r>
          </a:p>
          <a:p>
            <a:pPr marL="0" lvl="1" indent="0">
              <a:lnSpc>
                <a:spcPct val="100000"/>
              </a:lnSpc>
              <a:buNone/>
            </a:pPr>
            <a:endParaRPr lang="en-GB" sz="2400" dirty="0" smtClean="0"/>
          </a:p>
          <a:p>
            <a:pPr marL="0" lvl="1" indent="0">
              <a:lnSpc>
                <a:spcPct val="100000"/>
              </a:lnSpc>
              <a:buNone/>
            </a:pPr>
            <a:r>
              <a:rPr lang="en-GB" sz="2400" i="1" dirty="0" smtClean="0"/>
              <a:t>AO3 relates to the many possible contexts which arise out of the text, the specific task and the genre being studied.</a:t>
            </a:r>
          </a:p>
          <a:p>
            <a:pPr marL="0" lvl="1" indent="0">
              <a:lnSpc>
                <a:spcPct val="100000"/>
              </a:lnSpc>
              <a:buNone/>
            </a:pPr>
            <a:endParaRPr lang="en-GB" sz="2400" i="1" dirty="0" smtClean="0"/>
          </a:p>
          <a:p>
            <a:pPr marL="0" lvl="1" indent="0">
              <a:lnSpc>
                <a:spcPct val="100000"/>
              </a:lnSpc>
              <a:buNone/>
            </a:pPr>
            <a:r>
              <a:rPr lang="en-GB" sz="2400" dirty="0" smtClean="0"/>
              <a:t>Note the importance of:</a:t>
            </a:r>
          </a:p>
          <a:p>
            <a:pPr marL="342900" lvl="1" indent="-342900">
              <a:lnSpc>
                <a:spcPct val="100000"/>
              </a:lnSpc>
              <a:buFont typeface="Arial" pitchFamily="34" charset="0"/>
              <a:buChar char="•"/>
            </a:pPr>
            <a:r>
              <a:rPr lang="en-GB" sz="2400" dirty="0" smtClean="0"/>
              <a:t>‘arise out of the text’</a:t>
            </a:r>
          </a:p>
          <a:p>
            <a:pPr marL="342900" lvl="1" indent="-342900">
              <a:lnSpc>
                <a:spcPct val="100000"/>
              </a:lnSpc>
              <a:buFont typeface="Arial" pitchFamily="34" charset="0"/>
              <a:buChar char="•"/>
            </a:pPr>
            <a:r>
              <a:rPr lang="en-GB" sz="2400" dirty="0" smtClean="0"/>
              <a:t>‘the specific task’</a:t>
            </a:r>
          </a:p>
          <a:p>
            <a:pPr marL="342900" lvl="1" indent="-342900">
              <a:lnSpc>
                <a:spcPct val="100000"/>
              </a:lnSpc>
              <a:buFont typeface="Arial" pitchFamily="34" charset="0"/>
              <a:buChar char="•"/>
            </a:pPr>
            <a:r>
              <a:rPr lang="en-GB" sz="2400" dirty="0" smtClean="0"/>
              <a:t>‘the genre being studied’.</a:t>
            </a:r>
          </a:p>
          <a:p>
            <a:pPr lvl="1">
              <a:lnSpc>
                <a:spcPct val="100000"/>
              </a:lnSpc>
              <a:buNone/>
            </a:pPr>
            <a:endParaRPr lang="en-GB" sz="2400" dirty="0" smtClean="0"/>
          </a:p>
          <a:p>
            <a:pPr lvl="1">
              <a:lnSpc>
                <a:spcPct val="100000"/>
              </a:lnSpc>
              <a:buNone/>
            </a:pPr>
            <a:r>
              <a:rPr lang="en-GB" sz="2400" dirty="0" smtClean="0"/>
              <a:t>	</a:t>
            </a:r>
            <a:endParaRPr lang="en-GB" sz="2400"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70</a:t>
            </a:fld>
            <a:r>
              <a:rPr lang="en-US" dirty="0" smtClean="0">
                <a:solidFill>
                  <a:srgbClr val="4B4B4B"/>
                </a:solidFill>
              </a:rPr>
              <a:t> </a:t>
            </a:r>
          </a:p>
        </p:txBody>
      </p:sp>
    </p:spTree>
    <p:extLst>
      <p:ext uri="{BB962C8B-B14F-4D97-AF65-F5344CB8AC3E}">
        <p14:creationId xmlns:p14="http://schemas.microsoft.com/office/powerpoint/2010/main" val="292761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QA Chevin Pro Light" pitchFamily="34" charset="0"/>
              </a:rPr>
              <a:t>Talking point </a:t>
            </a:r>
            <a:r>
              <a:rPr lang="en-GB" dirty="0" smtClean="0">
                <a:latin typeface="AQA Chevin Pro Light" pitchFamily="34" charset="0"/>
              </a:rPr>
              <a:t>6 </a:t>
            </a:r>
            <a:endParaRPr lang="en-GB" dirty="0">
              <a:latin typeface="AQA Chevin Pro Light" pitchFamily="34" charset="0"/>
            </a:endParaRPr>
          </a:p>
        </p:txBody>
      </p:sp>
      <p:sp>
        <p:nvSpPr>
          <p:cNvPr id="4" name="Content Placeholder 3"/>
          <p:cNvSpPr>
            <a:spLocks noGrp="1"/>
          </p:cNvSpPr>
          <p:nvPr>
            <p:ph idx="1"/>
          </p:nvPr>
        </p:nvSpPr>
        <p:spPr/>
        <p:txBody>
          <a:bodyPr/>
          <a:lstStyle/>
          <a:p>
            <a:pPr>
              <a:lnSpc>
                <a:spcPct val="100000"/>
              </a:lnSpc>
              <a:buNone/>
            </a:pPr>
            <a:r>
              <a:rPr lang="en-GB" dirty="0" smtClean="0"/>
              <a:t>Look at the student response extracts in the </a:t>
            </a:r>
            <a:r>
              <a:rPr lang="en-GB" dirty="0" err="1" smtClean="0"/>
              <a:t>handout</a:t>
            </a:r>
            <a:r>
              <a:rPr lang="en-GB" dirty="0" smtClean="0"/>
              <a:t>.</a:t>
            </a:r>
          </a:p>
          <a:p>
            <a:pPr>
              <a:lnSpc>
                <a:spcPct val="100000"/>
              </a:lnSpc>
              <a:buNone/>
            </a:pPr>
            <a:endParaRPr lang="en-GB" dirty="0" smtClean="0"/>
          </a:p>
          <a:p>
            <a:pPr marL="457200" indent="-457200">
              <a:lnSpc>
                <a:spcPct val="100000"/>
              </a:lnSpc>
              <a:buFont typeface="+mj-lt"/>
              <a:buAutoNum type="alphaLcParenR"/>
            </a:pPr>
            <a:r>
              <a:rPr lang="en-GB" dirty="0" smtClean="0"/>
              <a:t>For each of the extracts think about how well each of them manages context in relation to the text and task.</a:t>
            </a:r>
          </a:p>
          <a:p>
            <a:pPr marL="457200" indent="-457200">
              <a:lnSpc>
                <a:spcPct val="100000"/>
              </a:lnSpc>
              <a:buFont typeface="+mj-lt"/>
              <a:buAutoNum type="alphaLcParenR"/>
            </a:pPr>
            <a:endParaRPr lang="en-GB" dirty="0" smtClean="0"/>
          </a:p>
          <a:p>
            <a:pPr marL="457200" indent="-457200">
              <a:lnSpc>
                <a:spcPct val="100000"/>
              </a:lnSpc>
              <a:buFont typeface="+mj-lt"/>
              <a:buAutoNum type="alphaLcParenR"/>
            </a:pPr>
            <a:r>
              <a:rPr lang="en-GB" dirty="0" smtClean="0"/>
              <a:t>Does the students’ writing forward the argument? </a:t>
            </a:r>
          </a:p>
          <a:p>
            <a:pPr marL="457200" indent="-457200">
              <a:lnSpc>
                <a:spcPct val="100000"/>
              </a:lnSpc>
              <a:buFont typeface="+mj-lt"/>
              <a:buAutoNum type="alphaLcParenR"/>
            </a:pPr>
            <a:endParaRPr lang="en-GB" dirty="0" smtClean="0"/>
          </a:p>
          <a:p>
            <a:pPr marL="457200" indent="-457200">
              <a:lnSpc>
                <a:spcPct val="100000"/>
              </a:lnSpc>
              <a:buFont typeface="+mj-lt"/>
              <a:buAutoNum type="alphaLcParenR"/>
            </a:pPr>
            <a:r>
              <a:rPr lang="en-GB" dirty="0" smtClean="0"/>
              <a:t>Is the text central to the argument? </a:t>
            </a:r>
            <a:endParaRPr lang="en-GB"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71</a:t>
            </a:fld>
            <a:r>
              <a:rPr lang="en-US" dirty="0" smtClean="0">
                <a:solidFill>
                  <a:srgbClr val="4B4B4B"/>
                </a:solidFill>
              </a:rPr>
              <a:t>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QA Chevin Pro Light" pitchFamily="34" charset="0"/>
              </a:rPr>
              <a:t>Focus on AO3</a:t>
            </a:r>
            <a:endParaRPr lang="en-GB" dirty="0">
              <a:latin typeface="AQA Chevin Pro Light" pitchFamily="34" charset="0"/>
            </a:endParaRPr>
          </a:p>
        </p:txBody>
      </p:sp>
      <p:sp>
        <p:nvSpPr>
          <p:cNvPr id="4" name="Content Placeholder 3"/>
          <p:cNvSpPr>
            <a:spLocks noGrp="1"/>
          </p:cNvSpPr>
          <p:nvPr>
            <p:ph idx="1"/>
          </p:nvPr>
        </p:nvSpPr>
        <p:spPr/>
        <p:txBody>
          <a:bodyPr/>
          <a:lstStyle/>
          <a:p>
            <a:pPr>
              <a:buNone/>
            </a:pPr>
            <a:r>
              <a:rPr lang="en-GB" dirty="0" smtClean="0"/>
              <a:t>Contexts need to emerge from the text itself.</a:t>
            </a:r>
          </a:p>
          <a:p>
            <a:pPr>
              <a:buNone/>
            </a:pPr>
            <a:endParaRPr lang="en-GB" dirty="0" smtClean="0"/>
          </a:p>
          <a:p>
            <a:pPr>
              <a:buNone/>
            </a:pPr>
            <a:r>
              <a:rPr lang="en-GB" dirty="0" smtClean="0"/>
              <a:t>They should not be bolted on from outside sources.</a:t>
            </a:r>
            <a:endParaRPr lang="en-GB"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72</a:t>
            </a:fld>
            <a:r>
              <a:rPr lang="en-US" dirty="0" smtClean="0">
                <a:solidFill>
                  <a:srgbClr val="4B4B4B"/>
                </a:solidFill>
              </a:rPr>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QA Chevin Pro Light" pitchFamily="34" charset="0"/>
              </a:rPr>
              <a:t>Talking point </a:t>
            </a:r>
            <a:r>
              <a:rPr lang="en-GB" dirty="0" smtClean="0">
                <a:latin typeface="AQA Chevin Pro Light" pitchFamily="34" charset="0"/>
              </a:rPr>
              <a:t>7</a:t>
            </a:r>
            <a:endParaRPr lang="en-GB" dirty="0">
              <a:latin typeface="AQA Chevin Pro Light" pitchFamily="34" charset="0"/>
            </a:endParaRPr>
          </a:p>
        </p:txBody>
      </p:sp>
      <p:sp>
        <p:nvSpPr>
          <p:cNvPr id="5" name="Content Placeholder 4"/>
          <p:cNvSpPr>
            <a:spLocks noGrp="1"/>
          </p:cNvSpPr>
          <p:nvPr>
            <p:ph idx="1"/>
          </p:nvPr>
        </p:nvSpPr>
        <p:spPr/>
        <p:txBody>
          <a:bodyPr/>
          <a:lstStyle/>
          <a:p>
            <a:pPr marL="0" indent="0">
              <a:lnSpc>
                <a:spcPct val="100000"/>
              </a:lnSpc>
              <a:buNone/>
            </a:pPr>
            <a:r>
              <a:rPr lang="en-GB" dirty="0" smtClean="0"/>
              <a:t>We’ve reproduced poetry extracts from Paper 2 texts in your handout.</a:t>
            </a:r>
            <a:endParaRPr lang="en-GB" dirty="0"/>
          </a:p>
          <a:p>
            <a:pPr marL="0" indent="0">
              <a:lnSpc>
                <a:spcPct val="100000"/>
              </a:lnSpc>
              <a:buNone/>
            </a:pPr>
            <a:endParaRPr lang="en-GB" dirty="0" smtClean="0"/>
          </a:p>
          <a:p>
            <a:pPr marL="0" indent="0">
              <a:lnSpc>
                <a:spcPct val="100000"/>
              </a:lnSpc>
              <a:buNone/>
            </a:pPr>
            <a:r>
              <a:rPr lang="en-GB" dirty="0" smtClean="0"/>
              <a:t>Pick one. What </a:t>
            </a:r>
            <a:r>
              <a:rPr lang="en-GB" dirty="0"/>
              <a:t>contexts emerge naturally from the poem?</a:t>
            </a:r>
          </a:p>
          <a:p>
            <a:pPr marL="0" indent="0">
              <a:lnSpc>
                <a:spcPct val="100000"/>
              </a:lnSpc>
              <a:buNone/>
            </a:pPr>
            <a:endParaRPr lang="en-GB" dirty="0" smtClean="0"/>
          </a:p>
          <a:p>
            <a:pPr marL="0" indent="0">
              <a:lnSpc>
                <a:spcPct val="100000"/>
              </a:lnSpc>
              <a:buNone/>
            </a:pPr>
            <a:r>
              <a:rPr lang="en-GB" dirty="0" smtClean="0"/>
              <a:t>Remember in an exam, </a:t>
            </a:r>
            <a:r>
              <a:rPr lang="en-GB" dirty="0"/>
              <a:t>it would still only be relevant to write about these contexts </a:t>
            </a:r>
            <a:r>
              <a:rPr lang="en-GB" dirty="0" smtClean="0"/>
              <a:t>if:</a:t>
            </a:r>
          </a:p>
          <a:p>
            <a:pPr>
              <a:lnSpc>
                <a:spcPct val="100000"/>
              </a:lnSpc>
            </a:pPr>
            <a:r>
              <a:rPr lang="en-GB" dirty="0" smtClean="0"/>
              <a:t>the </a:t>
            </a:r>
            <a:r>
              <a:rPr lang="en-GB" dirty="0"/>
              <a:t>task invited </a:t>
            </a:r>
            <a:r>
              <a:rPr lang="en-GB" dirty="0" smtClean="0"/>
              <a:t>them</a:t>
            </a:r>
          </a:p>
          <a:p>
            <a:pPr>
              <a:lnSpc>
                <a:spcPct val="100000"/>
              </a:lnSpc>
            </a:pPr>
            <a:r>
              <a:rPr lang="en-GB" dirty="0" smtClean="0"/>
              <a:t>the </a:t>
            </a:r>
            <a:r>
              <a:rPr lang="en-GB" dirty="0"/>
              <a:t>student chose to use </a:t>
            </a:r>
            <a:r>
              <a:rPr lang="en-GB" dirty="0" smtClean="0"/>
              <a:t>them as a relevant part </a:t>
            </a:r>
            <a:r>
              <a:rPr lang="en-GB" dirty="0"/>
              <a:t>of the argument.</a:t>
            </a:r>
          </a:p>
          <a:p>
            <a:endParaRPr lang="en-GB" dirty="0"/>
          </a:p>
        </p:txBody>
      </p:sp>
      <p:sp>
        <p:nvSpPr>
          <p:cNvPr id="4"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73</a:t>
            </a:fld>
            <a:r>
              <a:rPr lang="en-US" dirty="0" smtClean="0">
                <a:solidFill>
                  <a:srgbClr val="4B4B4B"/>
                </a:solidFill>
              </a:rPr>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224"/>
            <a:ext cx="8229600" cy="671512"/>
          </a:xfrm>
        </p:spPr>
        <p:txBody>
          <a:bodyPr>
            <a:normAutofit/>
          </a:bodyPr>
          <a:lstStyle/>
          <a:p>
            <a:r>
              <a:rPr lang="en-GB" sz="3200" dirty="0" smtClean="0">
                <a:solidFill>
                  <a:srgbClr val="412878"/>
                </a:solidFill>
              </a:rPr>
              <a:t>Students who performed well</a:t>
            </a:r>
            <a:endParaRPr lang="en-GB" sz="3200" dirty="0">
              <a:solidFill>
                <a:srgbClr val="412878"/>
              </a:solidFill>
            </a:endParaRPr>
          </a:p>
        </p:txBody>
      </p:sp>
      <p:sp>
        <p:nvSpPr>
          <p:cNvPr id="3" name="Text Placeholder 2"/>
          <p:cNvSpPr>
            <a:spLocks noGrp="1"/>
          </p:cNvSpPr>
          <p:nvPr>
            <p:ph type="body" sz="quarter" idx="10"/>
          </p:nvPr>
        </p:nvSpPr>
        <p:spPr>
          <a:xfrm>
            <a:off x="457200" y="1340768"/>
            <a:ext cx="8229600" cy="5186362"/>
          </a:xfrm>
        </p:spPr>
        <p:txBody>
          <a:bodyPr/>
          <a:lstStyle/>
          <a:p>
            <a:r>
              <a:rPr lang="en-GB" sz="2400" dirty="0" smtClean="0">
                <a:latin typeface="+mn-lt"/>
              </a:rPr>
              <a:t>Students who performed well addressed the tasks in all their details. The question is everything.</a:t>
            </a:r>
          </a:p>
          <a:p>
            <a:endParaRPr lang="en-GB" sz="2400" dirty="0" smtClean="0">
              <a:latin typeface="+mn-lt"/>
            </a:endParaRPr>
          </a:p>
          <a:p>
            <a:r>
              <a:rPr lang="en-GB" sz="2400" dirty="0" smtClean="0">
                <a:latin typeface="+mn-lt"/>
              </a:rPr>
              <a:t>The weakest responses were seen by students who:</a:t>
            </a:r>
          </a:p>
          <a:p>
            <a:pPr marL="358775" lvl="1" indent="-358775">
              <a:lnSpc>
                <a:spcPct val="100000"/>
              </a:lnSpc>
              <a:buFont typeface="Arial" pitchFamily="34" charset="0"/>
              <a:buChar char="•"/>
            </a:pPr>
            <a:r>
              <a:rPr lang="en-GB" sz="2400" dirty="0" smtClean="0"/>
              <a:t>overlooked the question or the specific aspect of tragedy, comedy, crime or political and social protest writing</a:t>
            </a:r>
          </a:p>
          <a:p>
            <a:pPr marL="358775" lvl="1" indent="-358775">
              <a:lnSpc>
                <a:spcPct val="100000"/>
              </a:lnSpc>
              <a:buFont typeface="Arial" pitchFamily="34" charset="0"/>
              <a:buChar char="•"/>
            </a:pPr>
            <a:r>
              <a:rPr lang="en-GB" sz="2400" dirty="0" smtClean="0"/>
              <a:t>misread part or all of the question</a:t>
            </a:r>
          </a:p>
          <a:p>
            <a:pPr marL="358775" lvl="1" indent="-358775">
              <a:lnSpc>
                <a:spcPct val="100000"/>
              </a:lnSpc>
              <a:buFont typeface="Arial" pitchFamily="34" charset="0"/>
              <a:buChar char="•"/>
            </a:pPr>
            <a:r>
              <a:rPr lang="en-GB" sz="2400" dirty="0" smtClean="0"/>
              <a:t>tried to warp the question</a:t>
            </a:r>
          </a:p>
          <a:p>
            <a:pPr marL="358775" lvl="1" indent="-358775">
              <a:lnSpc>
                <a:spcPct val="100000"/>
              </a:lnSpc>
              <a:buFont typeface="Arial" pitchFamily="34" charset="0"/>
              <a:buChar char="•"/>
            </a:pPr>
            <a:r>
              <a:rPr lang="en-GB" sz="2400" dirty="0" smtClean="0"/>
              <a:t>only wrote about a bit of the question</a:t>
            </a:r>
          </a:p>
          <a:p>
            <a:pPr marL="358775" lvl="1" indent="-358775">
              <a:lnSpc>
                <a:spcPct val="100000"/>
              </a:lnSpc>
              <a:buFont typeface="Arial" pitchFamily="34" charset="0"/>
              <a:buChar char="•"/>
            </a:pPr>
            <a:r>
              <a:rPr lang="en-GB" sz="2400" dirty="0" smtClean="0"/>
              <a:t>didn’t place the text at the heart of their answer.</a:t>
            </a:r>
          </a:p>
          <a:p>
            <a:pPr lvl="1">
              <a:buFont typeface="Arial" pitchFamily="34" charset="0"/>
              <a:buChar char="•"/>
            </a:pPr>
            <a:endParaRPr lang="en-GB" dirty="0"/>
          </a:p>
        </p:txBody>
      </p:sp>
      <p:sp>
        <p:nvSpPr>
          <p:cNvPr id="4"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74</a:t>
            </a:fld>
            <a:r>
              <a:rPr lang="en-US" dirty="0" smtClean="0">
                <a:solidFill>
                  <a:srgbClr val="4B4B4B"/>
                </a:solidFill>
              </a:rPr>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QA Chevin Pro Light" pitchFamily="34" charset="0"/>
              </a:rPr>
              <a:t>June 2017 feedback courses: exams</a:t>
            </a:r>
            <a:endParaRPr lang="en-GB" dirty="0">
              <a:latin typeface="AQA Chevin Pro Light" pitchFamily="34" charset="0"/>
            </a:endParaRPr>
          </a:p>
        </p:txBody>
      </p:sp>
      <p:sp>
        <p:nvSpPr>
          <p:cNvPr id="4" name="Content Placeholder 3"/>
          <p:cNvSpPr>
            <a:spLocks noGrp="1"/>
          </p:cNvSpPr>
          <p:nvPr>
            <p:ph idx="1"/>
          </p:nvPr>
        </p:nvSpPr>
        <p:spPr>
          <a:xfrm>
            <a:off x="540000" y="1331663"/>
            <a:ext cx="8045200" cy="441153"/>
          </a:xfrm>
        </p:spPr>
        <p:txBody>
          <a:bodyPr/>
          <a:lstStyle/>
          <a:p>
            <a:pPr marL="0" indent="0">
              <a:lnSpc>
                <a:spcPct val="100000"/>
              </a:lnSpc>
              <a:buNone/>
            </a:pPr>
            <a:r>
              <a:rPr lang="en-GB" dirty="0"/>
              <a:t>A-level English Literature </a:t>
            </a:r>
            <a:r>
              <a:rPr lang="en-GB" dirty="0" smtClean="0"/>
              <a:t>B: </a:t>
            </a:r>
            <a:r>
              <a:rPr lang="en-GB" dirty="0"/>
              <a:t>Feedback on the </a:t>
            </a:r>
            <a:r>
              <a:rPr lang="en-GB" dirty="0" smtClean="0"/>
              <a:t>exam</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
            </a:r>
            <a:br>
              <a:rPr lang="en-GB" dirty="0" smtClean="0"/>
            </a:b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665983399"/>
              </p:ext>
            </p:extLst>
          </p:nvPr>
        </p:nvGraphicFramePr>
        <p:xfrm>
          <a:off x="539552" y="1852032"/>
          <a:ext cx="6096000" cy="2225040"/>
        </p:xfrm>
        <a:graphic>
          <a:graphicData uri="http://schemas.openxmlformats.org/drawingml/2006/table">
            <a:tbl>
              <a:tblPr firstRow="1" bandRow="1">
                <a:tableStyleId>{5940675A-B579-460E-94D1-54222C63F5DA}</a:tableStyleId>
              </a:tblPr>
              <a:tblGrid>
                <a:gridCol w="3048000"/>
                <a:gridCol w="3048000"/>
              </a:tblGrid>
              <a:tr h="370840">
                <a:tc>
                  <a:txBody>
                    <a:bodyPr/>
                    <a:lstStyle/>
                    <a:p>
                      <a:r>
                        <a:rPr lang="en-GB" sz="1800" dirty="0" smtClean="0">
                          <a:solidFill>
                            <a:schemeClr val="bg1"/>
                          </a:solidFill>
                        </a:rPr>
                        <a:t>Online</a:t>
                      </a: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800" dirty="0" smtClean="0">
                          <a:solidFill>
                            <a:schemeClr val="bg1"/>
                          </a:solidFill>
                        </a:rPr>
                        <a:t>16 October</a:t>
                      </a: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GB" sz="1800" dirty="0" smtClean="0">
                          <a:solidFill>
                            <a:schemeClr val="bg1"/>
                          </a:solidFill>
                        </a:rPr>
                        <a:t>Manchester</a:t>
                      </a: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800" dirty="0" smtClean="0">
                          <a:solidFill>
                            <a:schemeClr val="bg1"/>
                          </a:solidFill>
                        </a:rPr>
                        <a:t>19 October</a:t>
                      </a: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GB" sz="1800" dirty="0" smtClean="0">
                          <a:solidFill>
                            <a:schemeClr val="bg1"/>
                          </a:solidFill>
                        </a:rPr>
                        <a:t>Online</a:t>
                      </a: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800" dirty="0" smtClean="0">
                          <a:solidFill>
                            <a:schemeClr val="bg1"/>
                          </a:solidFill>
                        </a:rPr>
                        <a:t>6 November</a:t>
                      </a: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GB" sz="1800" dirty="0" smtClean="0">
                          <a:solidFill>
                            <a:schemeClr val="bg1"/>
                          </a:solidFill>
                        </a:rPr>
                        <a:t>London</a:t>
                      </a: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800" dirty="0" smtClean="0">
                          <a:solidFill>
                            <a:schemeClr val="bg1"/>
                          </a:solidFill>
                        </a:rPr>
                        <a:t>13</a:t>
                      </a:r>
                      <a:r>
                        <a:rPr lang="en-GB" sz="1800" baseline="0" dirty="0" smtClean="0">
                          <a:solidFill>
                            <a:schemeClr val="bg1"/>
                          </a:solidFill>
                        </a:rPr>
                        <a:t> November</a:t>
                      </a: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GB" sz="1800" dirty="0" smtClean="0">
                          <a:solidFill>
                            <a:schemeClr val="bg1"/>
                          </a:solidFill>
                        </a:rPr>
                        <a:t>Birmingham</a:t>
                      </a: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800" dirty="0" smtClean="0">
                          <a:solidFill>
                            <a:schemeClr val="bg1"/>
                          </a:solidFill>
                        </a:rPr>
                        <a:t>16 November</a:t>
                      </a: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GB" sz="1800" dirty="0" smtClean="0">
                          <a:solidFill>
                            <a:schemeClr val="bg1"/>
                          </a:solidFill>
                        </a:rPr>
                        <a:t>Online</a:t>
                      </a: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800" dirty="0" smtClean="0">
                          <a:solidFill>
                            <a:schemeClr val="bg1"/>
                          </a:solidFill>
                        </a:rPr>
                        <a:t>21 November</a:t>
                      </a: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6"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75</a:t>
            </a:fld>
            <a:r>
              <a:rPr lang="en-US" dirty="0" smtClean="0">
                <a:solidFill>
                  <a:srgbClr val="4B4B4B"/>
                </a:solidFill>
              </a:rPr>
              <a:t> </a:t>
            </a:r>
          </a:p>
        </p:txBody>
      </p:sp>
    </p:spTree>
    <p:extLst>
      <p:ext uri="{BB962C8B-B14F-4D97-AF65-F5344CB8AC3E}">
        <p14:creationId xmlns:p14="http://schemas.microsoft.com/office/powerpoint/2010/main" val="26399134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QA Chevin Pro Light" pitchFamily="34" charset="0"/>
              </a:rPr>
              <a:t>June 2017 feedback courses: NEA</a:t>
            </a:r>
            <a:endParaRPr lang="en-GB" dirty="0">
              <a:latin typeface="AQA Chevin Pro Light" pitchFamily="34" charset="0"/>
            </a:endParaRPr>
          </a:p>
        </p:txBody>
      </p:sp>
      <p:sp>
        <p:nvSpPr>
          <p:cNvPr id="4" name="Content Placeholder 3"/>
          <p:cNvSpPr>
            <a:spLocks noGrp="1"/>
          </p:cNvSpPr>
          <p:nvPr>
            <p:ph idx="1"/>
          </p:nvPr>
        </p:nvSpPr>
        <p:spPr/>
        <p:txBody>
          <a:bodyPr/>
          <a:lstStyle/>
          <a:p>
            <a:pPr marL="0" indent="0">
              <a:buNone/>
            </a:pPr>
            <a:r>
              <a:rPr lang="en-GB" dirty="0" smtClean="0"/>
              <a:t/>
            </a:r>
            <a:br>
              <a:rPr lang="en-GB" dirty="0" smtClean="0"/>
            </a:br>
            <a:r>
              <a:rPr lang="en-GB" dirty="0" smtClean="0"/>
              <a:t>A-level </a:t>
            </a:r>
            <a:r>
              <a:rPr lang="en-GB" dirty="0"/>
              <a:t>English Literature </a:t>
            </a:r>
            <a:r>
              <a:rPr lang="en-GB" dirty="0" smtClean="0"/>
              <a:t>B: </a:t>
            </a:r>
            <a:r>
              <a:rPr lang="en-GB" dirty="0"/>
              <a:t>Feedback on NEA</a:t>
            </a:r>
            <a:endParaRPr lang="en-GB" dirty="0" smtClean="0"/>
          </a:p>
          <a:p>
            <a:pPr marL="0" indent="0">
              <a:buNone/>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835639694"/>
              </p:ext>
            </p:extLst>
          </p:nvPr>
        </p:nvGraphicFramePr>
        <p:xfrm>
          <a:off x="539552" y="2060848"/>
          <a:ext cx="6096000" cy="1112520"/>
        </p:xfrm>
        <a:graphic>
          <a:graphicData uri="http://schemas.openxmlformats.org/drawingml/2006/table">
            <a:tbl>
              <a:tblPr firstRow="1" bandRow="1">
                <a:tableStyleId>{5940675A-B579-460E-94D1-54222C63F5DA}</a:tableStyleId>
              </a:tblPr>
              <a:tblGrid>
                <a:gridCol w="3048000"/>
                <a:gridCol w="3048000"/>
              </a:tblGrid>
              <a:tr h="370840">
                <a:tc>
                  <a:txBody>
                    <a:bodyPr/>
                    <a:lstStyle/>
                    <a:p>
                      <a:r>
                        <a:rPr lang="en-GB" sz="1800" dirty="0" smtClean="0">
                          <a:solidFill>
                            <a:schemeClr val="bg1"/>
                          </a:solidFill>
                        </a:rPr>
                        <a:t>Online</a:t>
                      </a: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800" dirty="0" smtClean="0">
                          <a:solidFill>
                            <a:schemeClr val="bg1"/>
                          </a:solidFill>
                        </a:rPr>
                        <a:t>9 October</a:t>
                      </a: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GB" sz="1800" dirty="0" smtClean="0">
                          <a:solidFill>
                            <a:schemeClr val="bg1"/>
                          </a:solidFill>
                        </a:rPr>
                        <a:t>Online</a:t>
                      </a: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800" baseline="0" dirty="0" smtClean="0">
                          <a:solidFill>
                            <a:schemeClr val="bg1"/>
                          </a:solidFill>
                        </a:rPr>
                        <a:t>2 November</a:t>
                      </a: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GB" sz="1800" dirty="0" smtClean="0">
                          <a:solidFill>
                            <a:schemeClr val="bg1"/>
                          </a:solidFill>
                        </a:rPr>
                        <a:t>Online</a:t>
                      </a: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800" baseline="0" dirty="0" smtClean="0">
                          <a:solidFill>
                            <a:schemeClr val="bg1"/>
                          </a:solidFill>
                        </a:rPr>
                        <a:t>30 November</a:t>
                      </a: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76</a:t>
            </a:fld>
            <a:r>
              <a:rPr lang="en-US" dirty="0" smtClean="0">
                <a:solidFill>
                  <a:srgbClr val="4B4B4B"/>
                </a:solidFill>
              </a:rPr>
              <a:t> </a:t>
            </a:r>
          </a:p>
        </p:txBody>
      </p:sp>
    </p:spTree>
    <p:extLst>
      <p:ext uri="{BB962C8B-B14F-4D97-AF65-F5344CB8AC3E}">
        <p14:creationId xmlns:p14="http://schemas.microsoft.com/office/powerpoint/2010/main" val="11886081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224"/>
            <a:ext cx="8229600" cy="671512"/>
          </a:xfrm>
        </p:spPr>
        <p:txBody>
          <a:bodyPr>
            <a:normAutofit/>
          </a:bodyPr>
          <a:lstStyle/>
          <a:p>
            <a:r>
              <a:rPr lang="en-GB" sz="3200" dirty="0" smtClean="0">
                <a:solidFill>
                  <a:srgbClr val="412878"/>
                </a:solidFill>
              </a:rPr>
              <a:t>Any questions?</a:t>
            </a:r>
            <a:endParaRPr lang="en-GB" sz="3200" dirty="0">
              <a:solidFill>
                <a:srgbClr val="412878"/>
              </a:solidFill>
            </a:endParaRPr>
          </a:p>
        </p:txBody>
      </p:sp>
      <p:sp>
        <p:nvSpPr>
          <p:cNvPr id="3" name="Text Placeholder 2"/>
          <p:cNvSpPr>
            <a:spLocks noGrp="1"/>
          </p:cNvSpPr>
          <p:nvPr>
            <p:ph type="body" sz="quarter" idx="10"/>
          </p:nvPr>
        </p:nvSpPr>
        <p:spPr>
          <a:xfrm>
            <a:off x="467544" y="1338982"/>
            <a:ext cx="8229600" cy="5186362"/>
          </a:xfrm>
        </p:spPr>
        <p:txBody>
          <a:bodyPr/>
          <a:lstStyle/>
          <a:p>
            <a:r>
              <a:rPr lang="en-GB" sz="2400" dirty="0"/>
              <a:t>Presentations and resources from previous English hub school networks are found at:</a:t>
            </a:r>
          </a:p>
          <a:p>
            <a:endParaRPr lang="en-GB" sz="2400" dirty="0">
              <a:solidFill>
                <a:schemeClr val="bg1"/>
              </a:solidFill>
            </a:endParaRPr>
          </a:p>
          <a:p>
            <a:r>
              <a:rPr lang="en-GB" sz="2400" dirty="0">
                <a:solidFill>
                  <a:schemeClr val="bg1"/>
                </a:solidFill>
                <a:hlinkClick r:id="rId2"/>
              </a:rPr>
              <a:t>aqa.org.uk/</a:t>
            </a:r>
            <a:r>
              <a:rPr lang="en-GB" sz="2400" dirty="0" err="1">
                <a:solidFill>
                  <a:schemeClr val="bg1"/>
                </a:solidFill>
                <a:hlinkClick r:id="rId2"/>
              </a:rPr>
              <a:t>englishhub</a:t>
            </a:r>
            <a:r>
              <a:rPr lang="en-GB" sz="2400" dirty="0">
                <a:solidFill>
                  <a:schemeClr val="bg1"/>
                </a:solidFill>
                <a:hlinkClick r:id="rId2"/>
              </a:rPr>
              <a:t>-schools</a:t>
            </a:r>
            <a:endParaRPr lang="en-GB" sz="2400" dirty="0">
              <a:solidFill>
                <a:schemeClr val="bg1"/>
              </a:solidFill>
            </a:endParaRPr>
          </a:p>
          <a:p>
            <a:pPr marL="457200" lvl="1" indent="0">
              <a:buNone/>
            </a:pPr>
            <a:endParaRPr lang="en-GB" dirty="0"/>
          </a:p>
        </p:txBody>
      </p:sp>
      <p:sp>
        <p:nvSpPr>
          <p:cNvPr id="4"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77</a:t>
            </a:fld>
            <a:r>
              <a:rPr lang="en-US" dirty="0" smtClean="0">
                <a:solidFill>
                  <a:srgbClr val="4B4B4B"/>
                </a:solidFill>
              </a:rPr>
              <a:t> </a:t>
            </a:r>
          </a:p>
        </p:txBody>
      </p:sp>
    </p:spTree>
    <p:extLst>
      <p:ext uri="{BB962C8B-B14F-4D97-AF65-F5344CB8AC3E}">
        <p14:creationId xmlns:p14="http://schemas.microsoft.com/office/powerpoint/2010/main" val="8965694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Thank you</a:t>
            </a:r>
            <a:endParaRPr lang="en-GB" dirty="0"/>
          </a:p>
        </p:txBody>
      </p:sp>
      <p:sp>
        <p:nvSpPr>
          <p:cNvPr id="4"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78</a:t>
            </a:fld>
            <a:r>
              <a:rPr lang="en-US" dirty="0" smtClean="0">
                <a:solidFill>
                  <a:srgbClr val="4B4B4B"/>
                </a:solidFill>
              </a:rPr>
              <a:t> </a:t>
            </a:r>
          </a:p>
        </p:txBody>
      </p:sp>
    </p:spTree>
    <p:extLst>
      <p:ext uri="{BB962C8B-B14F-4D97-AF65-F5344CB8AC3E}">
        <p14:creationId xmlns:p14="http://schemas.microsoft.com/office/powerpoint/2010/main" val="344016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QA Chevin Pro Light" pitchFamily="34" charset="0"/>
              </a:rPr>
              <a:t>Reflections on NEA</a:t>
            </a:r>
            <a:endParaRPr lang="en-GB" sz="3200" dirty="0">
              <a:latin typeface="AQA Chevin Pro Light" pitchFamily="34" charset="0"/>
            </a:endParaRPr>
          </a:p>
        </p:txBody>
      </p:sp>
      <p:sp>
        <p:nvSpPr>
          <p:cNvPr id="4" name="Content Placeholder 3"/>
          <p:cNvSpPr>
            <a:spLocks noGrp="1"/>
          </p:cNvSpPr>
          <p:nvPr>
            <p:ph sz="quarter" idx="12"/>
          </p:nvPr>
        </p:nvSpPr>
        <p:spPr>
          <a:xfrm>
            <a:off x="540000" y="1412776"/>
            <a:ext cx="8046000" cy="4406400"/>
          </a:xfrm>
        </p:spPr>
        <p:txBody>
          <a:bodyPr/>
          <a:lstStyle/>
          <a:p>
            <a:pPr marL="0" lvl="0" indent="0">
              <a:buNone/>
            </a:pPr>
            <a:r>
              <a:rPr lang="en-GB" dirty="0" smtClean="0"/>
              <a:t>How did you approach NEA?</a:t>
            </a:r>
          </a:p>
          <a:p>
            <a:pPr marL="0" lvl="0" indent="0">
              <a:buNone/>
            </a:pPr>
            <a:endParaRPr lang="en-GB" dirty="0"/>
          </a:p>
          <a:p>
            <a:pPr marL="0" lvl="0" indent="0">
              <a:lnSpc>
                <a:spcPct val="100000"/>
              </a:lnSpc>
              <a:buNone/>
            </a:pPr>
            <a:r>
              <a:rPr lang="en-GB" dirty="0" smtClean="0"/>
              <a:t>How are you ensuring that the NEA element is independent?</a:t>
            </a:r>
          </a:p>
          <a:p>
            <a:pPr marL="0" lvl="0" indent="0">
              <a:buNone/>
            </a:pPr>
            <a:endParaRPr lang="en-GB" dirty="0"/>
          </a:p>
          <a:p>
            <a:pPr marL="0" indent="0">
              <a:buNone/>
            </a:pPr>
            <a:r>
              <a:rPr lang="en-GB" dirty="0"/>
              <a:t>How do your students choose the texts they will study?</a:t>
            </a:r>
          </a:p>
          <a:p>
            <a:pPr marL="0" lvl="0" indent="0">
              <a:buNone/>
            </a:pPr>
            <a:endParaRPr lang="en-GB" dirty="0"/>
          </a:p>
          <a:p>
            <a:pPr marL="0" lvl="0" indent="0">
              <a:buNone/>
            </a:pPr>
            <a:r>
              <a:rPr lang="en-GB" dirty="0" smtClean="0"/>
              <a:t>What are your top tips?</a:t>
            </a:r>
          </a:p>
          <a:p>
            <a:pPr marL="0" lvl="0" indent="0">
              <a:buNone/>
            </a:pPr>
            <a:endParaRPr lang="en-GB" dirty="0"/>
          </a:p>
          <a:p>
            <a:pPr marL="0" lvl="0" indent="0">
              <a:lnSpc>
                <a:spcPct val="100000"/>
              </a:lnSpc>
              <a:buNone/>
            </a:pPr>
            <a:r>
              <a:rPr lang="en-GB" dirty="0" smtClean="0"/>
              <a:t>Would you approach the NEA differently based on your experience of the last year?</a:t>
            </a:r>
          </a:p>
          <a:p>
            <a:pPr marL="0" lvl="0" indent="0">
              <a:buNone/>
            </a:pPr>
            <a:endParaRPr lang="en-GB" dirty="0" smtClean="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8</a:t>
            </a:fld>
            <a:r>
              <a:rPr lang="en-US" dirty="0" smtClean="0">
                <a:solidFill>
                  <a:srgbClr val="4B4B4B"/>
                </a:solidFill>
              </a:rPr>
              <a:t> </a:t>
            </a:r>
          </a:p>
        </p:txBody>
      </p:sp>
    </p:spTree>
    <p:extLst>
      <p:ext uri="{BB962C8B-B14F-4D97-AF65-F5344CB8AC3E}">
        <p14:creationId xmlns:p14="http://schemas.microsoft.com/office/powerpoint/2010/main" val="1916293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QA Chevin Pro Light" pitchFamily="34" charset="0"/>
              </a:rPr>
              <a:t>Reflections on NEA</a:t>
            </a:r>
            <a:endParaRPr lang="en-GB" sz="3200" dirty="0">
              <a:latin typeface="AQA Chevin Pro Light" pitchFamily="34" charset="0"/>
            </a:endParaRPr>
          </a:p>
        </p:txBody>
      </p:sp>
      <p:sp>
        <p:nvSpPr>
          <p:cNvPr id="4" name="Content Placeholder 3"/>
          <p:cNvSpPr>
            <a:spLocks noGrp="1"/>
          </p:cNvSpPr>
          <p:nvPr>
            <p:ph sz="quarter" idx="12"/>
          </p:nvPr>
        </p:nvSpPr>
        <p:spPr>
          <a:xfrm>
            <a:off x="540000" y="1268760"/>
            <a:ext cx="8046000" cy="5040560"/>
          </a:xfrm>
        </p:spPr>
        <p:txBody>
          <a:bodyPr/>
          <a:lstStyle/>
          <a:p>
            <a:pPr marL="0" lvl="0" indent="0">
              <a:lnSpc>
                <a:spcPct val="100000"/>
              </a:lnSpc>
              <a:buNone/>
            </a:pPr>
            <a:r>
              <a:rPr lang="en-GB" dirty="0"/>
              <a:t>See the </a:t>
            </a:r>
            <a:r>
              <a:rPr lang="en-GB" i="1" dirty="0"/>
              <a:t>NEA: prohibited texts </a:t>
            </a:r>
            <a:r>
              <a:rPr lang="en-GB" dirty="0" smtClean="0"/>
              <a:t>appendix. Share </a:t>
            </a:r>
            <a:r>
              <a:rPr lang="en-GB" dirty="0"/>
              <a:t>with students so that they can check their text choices</a:t>
            </a:r>
            <a:r>
              <a:rPr lang="en-GB" dirty="0" smtClean="0"/>
              <a:t>.</a:t>
            </a:r>
          </a:p>
          <a:p>
            <a:pPr marL="0" lvl="0" indent="0">
              <a:lnSpc>
                <a:spcPct val="100000"/>
              </a:lnSpc>
              <a:buNone/>
            </a:pPr>
            <a:endParaRPr lang="en-GB" dirty="0"/>
          </a:p>
          <a:p>
            <a:pPr marL="0" indent="0" fontAlgn="base">
              <a:lnSpc>
                <a:spcPct val="100000"/>
              </a:lnSpc>
              <a:buNone/>
            </a:pPr>
            <a:r>
              <a:rPr lang="en-GB" dirty="0"/>
              <a:t>Our advisers are on hand to support you with any NEA issues or questions you may have. They </a:t>
            </a:r>
            <a:r>
              <a:rPr lang="en-GB" dirty="0" smtClean="0"/>
              <a:t>can:</a:t>
            </a:r>
            <a:endParaRPr lang="en-GB" dirty="0"/>
          </a:p>
          <a:p>
            <a:pPr fontAlgn="base">
              <a:lnSpc>
                <a:spcPct val="100000"/>
              </a:lnSpc>
            </a:pPr>
            <a:r>
              <a:rPr lang="en-GB" dirty="0"/>
              <a:t>explain the new NEA requirements</a:t>
            </a:r>
          </a:p>
          <a:p>
            <a:pPr fontAlgn="base">
              <a:lnSpc>
                <a:spcPct val="100000"/>
              </a:lnSpc>
            </a:pPr>
            <a:r>
              <a:rPr lang="en-GB" dirty="0"/>
              <a:t>share teaching ideas</a:t>
            </a:r>
          </a:p>
          <a:p>
            <a:pPr fontAlgn="base">
              <a:lnSpc>
                <a:spcPct val="100000"/>
              </a:lnSpc>
            </a:pPr>
            <a:r>
              <a:rPr lang="en-GB" dirty="0"/>
              <a:t>demonstrate approaches to the tasks</a:t>
            </a:r>
          </a:p>
          <a:p>
            <a:pPr fontAlgn="base">
              <a:lnSpc>
                <a:spcPct val="100000"/>
              </a:lnSpc>
            </a:pPr>
            <a:r>
              <a:rPr lang="en-GB" dirty="0"/>
              <a:t>assist with text choices and task </a:t>
            </a:r>
            <a:r>
              <a:rPr lang="en-GB" dirty="0" smtClean="0"/>
              <a:t>setting.</a:t>
            </a:r>
          </a:p>
          <a:p>
            <a:pPr fontAlgn="base">
              <a:lnSpc>
                <a:spcPct val="100000"/>
              </a:lnSpc>
            </a:pPr>
            <a:endParaRPr lang="en-GB" dirty="0"/>
          </a:p>
          <a:p>
            <a:pPr marL="0" indent="0" fontAlgn="base">
              <a:lnSpc>
                <a:spcPct val="100000"/>
              </a:lnSpc>
              <a:buNone/>
            </a:pPr>
            <a:r>
              <a:rPr lang="en-GB" dirty="0" smtClean="0"/>
              <a:t>If </a:t>
            </a:r>
            <a:r>
              <a:rPr lang="en-GB" dirty="0"/>
              <a:t>you've not received your NEA adviser details by email, email us at </a:t>
            </a:r>
            <a:r>
              <a:rPr lang="en-GB" dirty="0" smtClean="0">
                <a:hlinkClick r:id="rId3"/>
              </a:rPr>
              <a:t>English-GCE@aqa.org.uk</a:t>
            </a:r>
            <a:endParaRPr lang="en-GB" b="1" dirty="0"/>
          </a:p>
        </p:txBody>
      </p:sp>
      <p:sp>
        <p:nvSpPr>
          <p:cNvPr id="5"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005FF9F-8393-4293-91DE-35E7F4C14036}" type="slidenum">
              <a:rPr lang="en-US" smtClean="0">
                <a:solidFill>
                  <a:srgbClr val="4B4B4B"/>
                </a:solidFill>
              </a:rPr>
              <a:pPr algn="l"/>
              <a:t>9</a:t>
            </a:fld>
            <a:r>
              <a:rPr lang="en-US" dirty="0" smtClean="0">
                <a:solidFill>
                  <a:srgbClr val="4B4B4B"/>
                </a:solidFill>
              </a:rPr>
              <a:t> </a:t>
            </a:r>
          </a:p>
        </p:txBody>
      </p:sp>
    </p:spTree>
    <p:extLst>
      <p:ext uri="{BB962C8B-B14F-4D97-AF65-F5344CB8AC3E}">
        <p14:creationId xmlns:p14="http://schemas.microsoft.com/office/powerpoint/2010/main" val="3640948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11_AQA Presentation">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21728</TotalTime>
  <Words>3648</Words>
  <Application>Microsoft Office PowerPoint</Application>
  <PresentationFormat>On-screen Show (4:3)</PresentationFormat>
  <Paragraphs>621</Paragraphs>
  <Slides>78</Slides>
  <Notes>22</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11_AQA Presentation</vt:lpstr>
      <vt:lpstr>PowerPoint Presentation</vt:lpstr>
      <vt:lpstr>This meeting will be recorded</vt:lpstr>
      <vt:lpstr>Structure of the day</vt:lpstr>
      <vt:lpstr>PowerPoint Presentation</vt:lpstr>
      <vt:lpstr>Agenda: English Literature A </vt:lpstr>
      <vt:lpstr>Talking points and NEA reflections</vt:lpstr>
      <vt:lpstr>Introductions</vt:lpstr>
      <vt:lpstr>Reflections on NEA</vt:lpstr>
      <vt:lpstr>Reflections on NEA</vt:lpstr>
      <vt:lpstr>What ‘answer the question’ means</vt:lpstr>
      <vt:lpstr>What ‘answer the question’ means</vt:lpstr>
      <vt:lpstr>What ‘answer the question’ means</vt:lpstr>
      <vt:lpstr>Six steps to ‘answering the question’</vt:lpstr>
      <vt:lpstr>Six steps to ‘answering the question’</vt:lpstr>
      <vt:lpstr>A note on ‘significance’</vt:lpstr>
      <vt:lpstr>Using extracts effectively</vt:lpstr>
      <vt:lpstr>Using extracts effectively </vt:lpstr>
      <vt:lpstr>Questions based on extracts: AS</vt:lpstr>
      <vt:lpstr>Questions based on extracts: AS</vt:lpstr>
      <vt:lpstr>Understanding the extract</vt:lpstr>
      <vt:lpstr>Understanding the extract</vt:lpstr>
      <vt:lpstr>Talking point 1: poetry extract questions </vt:lpstr>
      <vt:lpstr>Talking point 2: poetry extract questions</vt:lpstr>
      <vt:lpstr>Focus on AO4 and AO5</vt:lpstr>
      <vt:lpstr>AO4 and AO5</vt:lpstr>
      <vt:lpstr>AO4</vt:lpstr>
      <vt:lpstr>Talking point 3: AO4</vt:lpstr>
      <vt:lpstr> AO5</vt:lpstr>
      <vt:lpstr>AO5</vt:lpstr>
      <vt:lpstr>AO5</vt:lpstr>
      <vt:lpstr>Talking point 4: AO5</vt:lpstr>
      <vt:lpstr>June 2017 Feedback courses: exams</vt:lpstr>
      <vt:lpstr>June 2017 Feedback courses: NEA</vt:lpstr>
      <vt:lpstr>Any questions?</vt:lpstr>
      <vt:lpstr>Thank you </vt:lpstr>
      <vt:lpstr>The GCSE to A-level transition</vt:lpstr>
      <vt:lpstr>A-level introductions</vt:lpstr>
      <vt:lpstr>Legacy and reformed GCSE English Literature</vt:lpstr>
      <vt:lpstr>Card sort</vt:lpstr>
      <vt:lpstr>Card sort</vt:lpstr>
      <vt:lpstr>Skills and experiences</vt:lpstr>
      <vt:lpstr>Surprises</vt:lpstr>
      <vt:lpstr>Change of approach?</vt:lpstr>
      <vt:lpstr>Will you approach NEA differently?</vt:lpstr>
      <vt:lpstr>Order of teaching?</vt:lpstr>
      <vt:lpstr>Thank you</vt:lpstr>
      <vt:lpstr>PowerPoint Presentation</vt:lpstr>
      <vt:lpstr>Agenda: English Literature B</vt:lpstr>
      <vt:lpstr>Talking points and NEA reflections</vt:lpstr>
      <vt:lpstr>Introductions</vt:lpstr>
      <vt:lpstr>Reflections on NEA</vt:lpstr>
      <vt:lpstr>Reflections on NEA</vt:lpstr>
      <vt:lpstr>Answering the question</vt:lpstr>
      <vt:lpstr>What ‘answer the question’ means </vt:lpstr>
      <vt:lpstr>Talking point 1: ‘answer the question’</vt:lpstr>
      <vt:lpstr>A note on ‘significance’</vt:lpstr>
      <vt:lpstr>Talking point 1: ‘answer the question’</vt:lpstr>
      <vt:lpstr>Talking point 1: Answer the question </vt:lpstr>
      <vt:lpstr>Talking point 2</vt:lpstr>
      <vt:lpstr>Talking point 2</vt:lpstr>
      <vt:lpstr>Using extracts effectively</vt:lpstr>
      <vt:lpstr>Using extracts effectively</vt:lpstr>
      <vt:lpstr>Talking point 3</vt:lpstr>
      <vt:lpstr>Talking point 4</vt:lpstr>
      <vt:lpstr>Lessons around blank verse and prose</vt:lpstr>
      <vt:lpstr>Blank verse and prose</vt:lpstr>
      <vt:lpstr>Talking point 5</vt:lpstr>
      <vt:lpstr>Working with contexts in relation to texts and questions</vt:lpstr>
      <vt:lpstr>Focus on AO3</vt:lpstr>
      <vt:lpstr>Focus on AO3</vt:lpstr>
      <vt:lpstr>Talking point 6 </vt:lpstr>
      <vt:lpstr>Focus on AO3</vt:lpstr>
      <vt:lpstr>Talking point 7</vt:lpstr>
      <vt:lpstr>Students who performed well</vt:lpstr>
      <vt:lpstr>June 2017 feedback courses: exams</vt:lpstr>
      <vt:lpstr>June 2017 feedback courses: NEA</vt:lpstr>
      <vt:lpstr>Any questions?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Hub School networks AS and A-level English Literature</dc:title>
  <dc:creator>AQA</dc:creator>
  <cp:lastPrinted>2017-09-22T15:35:01Z</cp:lastPrinted>
  <dcterms:created xsi:type="dcterms:W3CDTF">2016-05-05T10:59:10Z</dcterms:created>
  <dcterms:modified xsi:type="dcterms:W3CDTF">2019-09-10T09:40:03Z</dcterms:modified>
</cp:coreProperties>
</file>