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2"/>
  </p:notesMasterIdLst>
  <p:handoutMasterIdLst>
    <p:handoutMasterId r:id="rId23"/>
  </p:handoutMasterIdLst>
  <p:sldIdLst>
    <p:sldId id="263" r:id="rId2"/>
    <p:sldId id="301" r:id="rId3"/>
    <p:sldId id="302" r:id="rId4"/>
    <p:sldId id="322" r:id="rId5"/>
    <p:sldId id="310" r:id="rId6"/>
    <p:sldId id="303" r:id="rId7"/>
    <p:sldId id="304" r:id="rId8"/>
    <p:sldId id="305" r:id="rId9"/>
    <p:sldId id="308" r:id="rId10"/>
    <p:sldId id="311" r:id="rId11"/>
    <p:sldId id="270" r:id="rId12"/>
    <p:sldId id="312" r:id="rId13"/>
    <p:sldId id="313" r:id="rId14"/>
    <p:sldId id="314" r:id="rId15"/>
    <p:sldId id="316" r:id="rId16"/>
    <p:sldId id="317" r:id="rId17"/>
    <p:sldId id="323" r:id="rId18"/>
    <p:sldId id="321" r:id="rId19"/>
    <p:sldId id="261" r:id="rId20"/>
    <p:sldId id="30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QA" initials="A"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12878"/>
    <a:srgbClr val="3273AF"/>
    <a:srgbClr val="783C2D"/>
    <a:srgbClr val="DC7D28"/>
    <a:srgbClr val="6464A0"/>
    <a:srgbClr val="325F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4" autoAdjust="0"/>
    <p:restoredTop sz="61051" autoAdjust="0"/>
  </p:normalViewPr>
  <p:slideViewPr>
    <p:cSldViewPr snapToGrid="0" snapToObjects="1" showGuides="1">
      <p:cViewPr varScale="1">
        <p:scale>
          <a:sx n="50" d="100"/>
          <a:sy n="50" d="100"/>
        </p:scale>
        <p:origin x="-570" y="-102"/>
      </p:cViewPr>
      <p:guideLst>
        <p:guide orient="horz" pos="2157"/>
        <p:guide pos="287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A457E0-B7E6-E24E-BA12-0ABEC3185120}" type="datetimeFigureOut">
              <a:rPr lang="en-US" smtClean="0"/>
              <a:t>5/5/2017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88A59E-FE67-3043-A00A-EF9E0FCBDE40}" type="slidenum">
              <a:rPr lang="en-US" smtClean="0"/>
              <a:t>‹#›</a:t>
            </a:fld>
            <a:endParaRPr lang="en-US"/>
          </a:p>
        </p:txBody>
      </p:sp>
    </p:spTree>
    <p:extLst>
      <p:ext uri="{BB962C8B-B14F-4D97-AF65-F5344CB8AC3E}">
        <p14:creationId xmlns:p14="http://schemas.microsoft.com/office/powerpoint/2010/main" val="74887225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8A8347-8DF1-B348-8F41-6E1345D82D34}" type="datetimeFigureOut">
              <a:rPr lang="en-US" smtClean="0"/>
              <a:t>5/5/2017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A5C70C-4F3D-A24C-BE6B-90E4410CB343}" type="slidenum">
              <a:rPr lang="en-US" smtClean="0"/>
              <a:t>‹#›</a:t>
            </a:fld>
            <a:endParaRPr lang="en-US"/>
          </a:p>
        </p:txBody>
      </p:sp>
    </p:spTree>
    <p:extLst>
      <p:ext uri="{BB962C8B-B14F-4D97-AF65-F5344CB8AC3E}">
        <p14:creationId xmlns:p14="http://schemas.microsoft.com/office/powerpoint/2010/main" val="3260845997"/>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are only guides and you can adapt the times as you seem appropriate.</a:t>
            </a:r>
          </a:p>
          <a:p>
            <a:endParaRPr lang="en-GB" dirty="0" smtClean="0"/>
          </a:p>
        </p:txBody>
      </p:sp>
      <p:sp>
        <p:nvSpPr>
          <p:cNvPr id="4" name="Date Placeholder 3"/>
          <p:cNvSpPr>
            <a:spLocks noGrp="1"/>
          </p:cNvSpPr>
          <p:nvPr>
            <p:ph type="dt" idx="10"/>
          </p:nvPr>
        </p:nvSpPr>
        <p:spPr/>
        <p:txBody>
          <a:bodyPr/>
          <a:lstStyle/>
          <a:p>
            <a:fld id="{25501C51-C94D-44FC-B1BC-4DB6F6FEAB0C}" type="datetime1">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5C70C-4F3D-A24C-BE6B-90E4410CB343}" type="slidenum">
              <a:rPr lang="en-US" smtClean="0"/>
              <a:t>3</a:t>
            </a:fld>
            <a:endParaRPr lang="en-US"/>
          </a:p>
        </p:txBody>
      </p:sp>
    </p:spTree>
    <p:extLst>
      <p:ext uri="{BB962C8B-B14F-4D97-AF65-F5344CB8AC3E}">
        <p14:creationId xmlns:p14="http://schemas.microsoft.com/office/powerpoint/2010/main" val="946688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Focus students on the relevant skills &amp; knowledge needed to answer questions on both paper 1 Child Language Development and Paper 2 Language Discourses</a:t>
            </a:r>
          </a:p>
          <a:p>
            <a:pPr lvl="0"/>
            <a:r>
              <a:rPr lang="en-GB" sz="1200" kern="1200" dirty="0" smtClean="0">
                <a:solidFill>
                  <a:schemeClr val="tx1"/>
                </a:solidFill>
                <a:effectLst/>
                <a:latin typeface="+mn-lt"/>
                <a:ea typeface="+mn-ea"/>
                <a:cs typeface="+mn-cs"/>
              </a:rPr>
              <a:t>Provide further ideas for questions on both these topics</a:t>
            </a:r>
          </a:p>
          <a:p>
            <a:pPr lvl="0"/>
            <a:r>
              <a:rPr lang="en-GB" sz="1200" kern="1200" dirty="0" smtClean="0">
                <a:solidFill>
                  <a:schemeClr val="tx1"/>
                </a:solidFill>
                <a:effectLst/>
                <a:latin typeface="+mn-lt"/>
                <a:ea typeface="+mn-ea"/>
                <a:cs typeface="+mn-cs"/>
              </a:rPr>
              <a:t>Provide data and ideas for sourcing other data for Language Discourses</a:t>
            </a:r>
          </a:p>
          <a:p>
            <a:pPr lvl="0"/>
            <a:r>
              <a:rPr lang="en-GB" sz="1200" kern="1200" dirty="0" smtClean="0">
                <a:solidFill>
                  <a:schemeClr val="tx1"/>
                </a:solidFill>
                <a:effectLst/>
                <a:latin typeface="+mn-lt"/>
                <a:ea typeface="+mn-ea"/>
                <a:cs typeface="+mn-cs"/>
              </a:rPr>
              <a:t>Show students the links between AS study and A level exam components</a:t>
            </a:r>
          </a:p>
          <a:p>
            <a:pPr lvl="0"/>
            <a:r>
              <a:rPr lang="en-GB" sz="1200" kern="1200" dirty="0" smtClean="0">
                <a:solidFill>
                  <a:schemeClr val="tx1"/>
                </a:solidFill>
                <a:effectLst/>
                <a:latin typeface="+mn-lt"/>
                <a:ea typeface="+mn-ea"/>
                <a:cs typeface="+mn-cs"/>
              </a:rPr>
              <a:t>Develop students' analytical skills across both papers</a:t>
            </a:r>
          </a:p>
          <a:p>
            <a:endParaRPr lang="en-GB" dirty="0"/>
          </a:p>
        </p:txBody>
      </p:sp>
      <p:sp>
        <p:nvSpPr>
          <p:cNvPr id="4" name="Date Placeholder 3"/>
          <p:cNvSpPr>
            <a:spLocks noGrp="1"/>
          </p:cNvSpPr>
          <p:nvPr>
            <p:ph type="dt" idx="10"/>
          </p:nvPr>
        </p:nvSpPr>
        <p:spPr/>
        <p:txBody>
          <a:bodyPr/>
          <a:lstStyle/>
          <a:p>
            <a:fld id="{38FB37C2-C8A2-42B5-B188-EFE4144347F0}" type="datetime1">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5C70C-4F3D-A24C-BE6B-90E4410CB343}" type="slidenum">
              <a:rPr lang="en-US" smtClean="0"/>
              <a:t>4</a:t>
            </a:fld>
            <a:endParaRPr lang="en-US"/>
          </a:p>
        </p:txBody>
      </p:sp>
    </p:spTree>
    <p:extLst>
      <p:ext uri="{BB962C8B-B14F-4D97-AF65-F5344CB8AC3E}">
        <p14:creationId xmlns:p14="http://schemas.microsoft.com/office/powerpoint/2010/main" val="1385159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C1CEE0A3-5F6D-4DF0-9240-9033A11E0FC1}" type="datetime1">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5C70C-4F3D-A24C-BE6B-90E4410CB343}" type="slidenum">
              <a:rPr lang="en-US" smtClean="0"/>
              <a:t>10</a:t>
            </a:fld>
            <a:endParaRPr lang="en-US"/>
          </a:p>
        </p:txBody>
      </p:sp>
    </p:spTree>
    <p:extLst>
      <p:ext uri="{BB962C8B-B14F-4D97-AF65-F5344CB8AC3E}">
        <p14:creationId xmlns:p14="http://schemas.microsoft.com/office/powerpoint/2010/main" val="1694526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BFE5AF02-DD10-4E35-9F74-07CBD92009D7}" type="datetime1">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5C70C-4F3D-A24C-BE6B-90E4410CB343}" type="slidenum">
              <a:rPr lang="en-US" smtClean="0"/>
              <a:t>13</a:t>
            </a:fld>
            <a:endParaRPr lang="en-US"/>
          </a:p>
        </p:txBody>
      </p:sp>
    </p:spTree>
    <p:extLst>
      <p:ext uri="{BB962C8B-B14F-4D97-AF65-F5344CB8AC3E}">
        <p14:creationId xmlns:p14="http://schemas.microsoft.com/office/powerpoint/2010/main" val="28043109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4153" y="6246646"/>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892053"/>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40000" y="1303334"/>
            <a:ext cx="4114551" cy="968675"/>
          </a:xfrm>
        </p:spPr>
        <p:txBody>
          <a:bodyPr lIns="0" tIns="0" rIns="0" bIns="0" anchor="t" anchorCtr="0">
            <a:noAutofit/>
          </a:bodyPr>
          <a:lstStyle>
            <a:lvl1pPr algn="l">
              <a:lnSpc>
                <a:spcPts val="3800"/>
              </a:lnSpc>
              <a:defRPr sz="3600" baseline="0">
                <a:solidFill>
                  <a:schemeClr val="tx2"/>
                </a:solidFill>
                <a:latin typeface="AQA Chevin Pro Light"/>
              </a:defRPr>
            </a:lvl1pPr>
          </a:lstStyle>
          <a:p>
            <a:r>
              <a:rPr lang="en-US" dirty="0" smtClean="0"/>
              <a:t>Presentation</a:t>
            </a:r>
            <a:br>
              <a:rPr lang="en-US" dirty="0" smtClean="0"/>
            </a:br>
            <a:r>
              <a:rPr lang="en-US" dirty="0" smtClean="0"/>
              <a:t>title</a:t>
            </a:r>
            <a:endParaRPr lang="en-US" dirty="0"/>
          </a:p>
        </p:txBody>
      </p:sp>
      <p:sp>
        <p:nvSpPr>
          <p:cNvPr id="3" name="Subtitle 2"/>
          <p:cNvSpPr>
            <a:spLocks noGrp="1"/>
          </p:cNvSpPr>
          <p:nvPr>
            <p:ph type="subTitle" idx="1" hasCustomPrompt="1"/>
          </p:nvPr>
        </p:nvSpPr>
        <p:spPr>
          <a:xfrm>
            <a:off x="540000" y="2611489"/>
            <a:ext cx="4114551" cy="378312"/>
          </a:xfrm>
        </p:spPr>
        <p:txBody>
          <a:bodyPr lIns="0" tIns="0" rIns="0" bIns="0">
            <a:noAutofit/>
          </a:bodyPr>
          <a:lstStyle>
            <a:lvl1pPr marL="0" indent="0" algn="l">
              <a:lnSpc>
                <a:spcPts val="2600"/>
              </a:lnSpc>
              <a:buNone/>
              <a:defRPr sz="2400" b="0" i="0">
                <a:solidFill>
                  <a:schemeClr val="tx2"/>
                </a:solidFill>
                <a:latin typeface="AQA Chevin Pro Light"/>
                <a:cs typeface="AQA Chevin Pro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Presented by</a:t>
            </a:r>
            <a:br>
              <a:rPr lang="en-US" dirty="0" smtClean="0"/>
            </a:br>
            <a:endParaRPr lang="en-US" dirty="0" smtClean="0"/>
          </a:p>
        </p:txBody>
      </p:sp>
      <p:cxnSp>
        <p:nvCxnSpPr>
          <p:cNvPr id="10" name="Straight Connector 9"/>
          <p:cNvCxnSpPr/>
          <p:nvPr userDrawn="1"/>
        </p:nvCxnSpPr>
        <p:spPr>
          <a:xfrm>
            <a:off x="0" y="1191693"/>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0" y="2433050"/>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0" y="6339600"/>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userDrawn="1"/>
        </p:nvSpPr>
        <p:spPr>
          <a:xfrm>
            <a:off x="7825042" y="6455753"/>
            <a:ext cx="971126" cy="4022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ontent Placeholder 10"/>
          <p:cNvSpPr>
            <a:spLocks noGrp="1"/>
          </p:cNvSpPr>
          <p:nvPr>
            <p:ph sz="quarter" idx="12" hasCustomPrompt="1"/>
          </p:nvPr>
        </p:nvSpPr>
        <p:spPr>
          <a:xfrm>
            <a:off x="539750" y="3058062"/>
            <a:ext cx="4114801" cy="338138"/>
          </a:xfrm>
        </p:spPr>
        <p:txBody>
          <a:bodyPr rIns="0"/>
          <a:lstStyle>
            <a:lvl1pPr marL="0" indent="0">
              <a:lnSpc>
                <a:spcPts val="2600"/>
              </a:lnSpc>
              <a:buFontTx/>
              <a:buNone/>
              <a:defRPr sz="2400" b="0" i="0">
                <a:solidFill>
                  <a:schemeClr val="tx2"/>
                </a:solidFill>
                <a:latin typeface="AQA Chevin Pro Light"/>
                <a:cs typeface="AQA Chevin Pro Light"/>
              </a:defRPr>
            </a:lvl1pPr>
          </a:lstStyle>
          <a:p>
            <a:pPr lvl="0"/>
            <a:r>
              <a:rPr lang="en-US" dirty="0" smtClean="0"/>
              <a:t>Date &lt;</a:t>
            </a:r>
            <a:r>
              <a:rPr lang="en-US" dirty="0" err="1" smtClean="0"/>
              <a:t>dd</a:t>
            </a:r>
            <a:r>
              <a:rPr lang="en-US" dirty="0" smtClean="0"/>
              <a:t>/mm/</a:t>
            </a:r>
            <a:r>
              <a:rPr lang="en-US" dirty="0" err="1" smtClean="0"/>
              <a:t>yyyy</a:t>
            </a:r>
            <a:r>
              <a:rPr lang="en-US" dirty="0" smtClean="0"/>
              <a:t>&gt;</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8869" y="278675"/>
            <a:ext cx="1240249" cy="557784"/>
          </a:xfrm>
          <a:prstGeom prst="rect">
            <a:avLst/>
          </a:prstGeom>
        </p:spPr>
      </p:pic>
      <p:sp>
        <p:nvSpPr>
          <p:cNvPr id="16"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smtClean="0"/>
              <a:t>Copyright © AQA and its licensors. All rights reserved.</a:t>
            </a:r>
            <a:endParaRPr lang="en-US" dirty="0"/>
          </a:p>
        </p:txBody>
      </p:sp>
      <p:sp>
        <p:nvSpPr>
          <p:cNvPr id="14"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dirty="0"/>
          </a:p>
        </p:txBody>
      </p:sp>
    </p:spTree>
    <p:extLst>
      <p:ext uri="{BB962C8B-B14F-4D97-AF65-F5344CB8AC3E}">
        <p14:creationId xmlns:p14="http://schemas.microsoft.com/office/powerpoint/2010/main" val="975207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Dark Orang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8"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a:p>
        </p:txBody>
      </p:sp>
    </p:spTree>
    <p:extLst>
      <p:ext uri="{BB962C8B-B14F-4D97-AF65-F5344CB8AC3E}">
        <p14:creationId xmlns:p14="http://schemas.microsoft.com/office/powerpoint/2010/main" val="43589449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title Dark Turquoise">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8"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a:p>
        </p:txBody>
      </p:sp>
    </p:spTree>
    <p:extLst>
      <p:ext uri="{BB962C8B-B14F-4D97-AF65-F5344CB8AC3E}">
        <p14:creationId xmlns:p14="http://schemas.microsoft.com/office/powerpoint/2010/main" val="425277851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itle Dark Pink">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8"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a:p>
        </p:txBody>
      </p:sp>
    </p:spTree>
    <p:extLst>
      <p:ext uri="{BB962C8B-B14F-4D97-AF65-F5344CB8AC3E}">
        <p14:creationId xmlns:p14="http://schemas.microsoft.com/office/powerpoint/2010/main" val="10718779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title Dark Green">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8"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a:p>
        </p:txBody>
      </p:sp>
    </p:spTree>
    <p:extLst>
      <p:ext uri="{BB962C8B-B14F-4D97-AF65-F5344CB8AC3E}">
        <p14:creationId xmlns:p14="http://schemas.microsoft.com/office/powerpoint/2010/main" val="34277853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title Dark Violet">
    <p:bg>
      <p:bgPr>
        <a:solidFill>
          <a:srgbClr val="6464A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6464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8"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a:p>
        </p:txBody>
      </p:sp>
    </p:spTree>
    <p:extLst>
      <p:ext uri="{BB962C8B-B14F-4D97-AF65-F5344CB8AC3E}">
        <p14:creationId xmlns:p14="http://schemas.microsoft.com/office/powerpoint/2010/main" val="3698777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itle Dark Teal">
    <p:bg>
      <p:bgPr>
        <a:solidFill>
          <a:srgbClr val="325F7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325F7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8"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a:p>
        </p:txBody>
      </p:sp>
    </p:spTree>
    <p:extLst>
      <p:ext uri="{BB962C8B-B14F-4D97-AF65-F5344CB8AC3E}">
        <p14:creationId xmlns:p14="http://schemas.microsoft.com/office/powerpoint/2010/main" val="30365063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title Dark Yellow">
    <p:bg>
      <p:bgPr>
        <a:solidFill>
          <a:srgbClr val="DC7D2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DC7D2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8"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a:p>
        </p:txBody>
      </p:sp>
    </p:spTree>
    <p:extLst>
      <p:ext uri="{BB962C8B-B14F-4D97-AF65-F5344CB8AC3E}">
        <p14:creationId xmlns:p14="http://schemas.microsoft.com/office/powerpoint/2010/main" val="22394016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title Dark Brick">
    <p:bg>
      <p:bgPr>
        <a:solidFill>
          <a:srgbClr val="783C2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783C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10"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a:p>
        </p:txBody>
      </p:sp>
    </p:spTree>
    <p:extLst>
      <p:ext uri="{BB962C8B-B14F-4D97-AF65-F5344CB8AC3E}">
        <p14:creationId xmlns:p14="http://schemas.microsoft.com/office/powerpoint/2010/main" val="1279165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Contents</a:t>
            </a:r>
            <a:endParaRPr lang="en-US" dirty="0"/>
          </a:p>
        </p:txBody>
      </p:sp>
      <p:sp>
        <p:nvSpPr>
          <p:cNvPr id="5"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smtClean="0"/>
              <a:t>Copyright © AQA and its licensors. All rights reserved.</a:t>
            </a:r>
            <a:endParaRPr lang="en-US" dirty="0"/>
          </a:p>
        </p:txBody>
      </p:sp>
      <p:sp>
        <p:nvSpPr>
          <p:cNvPr id="6"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a:p>
        </p:txBody>
      </p:sp>
    </p:spTree>
    <p:extLst>
      <p:ext uri="{BB962C8B-B14F-4D97-AF65-F5344CB8AC3E}">
        <p14:creationId xmlns:p14="http://schemas.microsoft.com/office/powerpoint/2010/main" val="183587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s">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Contents</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7845425" y="6459079"/>
            <a:ext cx="768350" cy="3068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7"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dirty="0"/>
          </a:p>
        </p:txBody>
      </p:sp>
    </p:spTree>
    <p:extLst>
      <p:ext uri="{BB962C8B-B14F-4D97-AF65-F5344CB8AC3E}">
        <p14:creationId xmlns:p14="http://schemas.microsoft.com/office/powerpoint/2010/main" val="310538039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Section title</a:t>
            </a:r>
            <a:endParaRPr lang="en-US" dirty="0"/>
          </a:p>
        </p:txBody>
      </p:sp>
      <p:sp>
        <p:nvSpPr>
          <p:cNvPr id="3" name="Footer Placeholder 2"/>
          <p:cNvSpPr>
            <a:spLocks noGrp="1"/>
          </p:cNvSpPr>
          <p:nvPr>
            <p:ph type="ftr" sz="quarter" idx="10"/>
          </p:nvPr>
        </p:nvSpPr>
        <p:spPr/>
        <p:txBody>
          <a:bodyPr/>
          <a:lstStyle/>
          <a:p>
            <a:r>
              <a:rPr lang="en-US" smtClean="0"/>
              <a:t>Copyright © AQA and its licensors. All rights reserved.</a:t>
            </a:r>
            <a:endParaRPr lang="en-US" dirty="0"/>
          </a:p>
        </p:txBody>
      </p:sp>
      <p:sp>
        <p:nvSpPr>
          <p:cNvPr id="5"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a:p>
        </p:txBody>
      </p:sp>
    </p:spTree>
    <p:extLst>
      <p:ext uri="{BB962C8B-B14F-4D97-AF65-F5344CB8AC3E}">
        <p14:creationId xmlns:p14="http://schemas.microsoft.com/office/powerpoint/2010/main" val="3590462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esentation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Presentation title</a:t>
            </a:r>
            <a:endParaRPr lang="en-US" dirty="0"/>
          </a:p>
        </p:txBody>
      </p:sp>
      <p:sp>
        <p:nvSpPr>
          <p:cNvPr id="3" name="Footer Placeholder 2"/>
          <p:cNvSpPr>
            <a:spLocks noGrp="1"/>
          </p:cNvSpPr>
          <p:nvPr>
            <p:ph type="ftr" sz="quarter" idx="10"/>
          </p:nvPr>
        </p:nvSpPr>
        <p:spPr/>
        <p:txBody>
          <a:bodyPr/>
          <a:lstStyle/>
          <a:p>
            <a:r>
              <a:rPr lang="en-US" dirty="0" smtClean="0"/>
              <a:t>Copyright © AQA and its licensors. All rights reserved.</a:t>
            </a:r>
            <a:endParaRPr lang="en-US" dirty="0"/>
          </a:p>
        </p:txBody>
      </p:sp>
      <p:sp>
        <p:nvSpPr>
          <p:cNvPr id="7" name="Content Placeholder 6"/>
          <p:cNvSpPr>
            <a:spLocks noGrp="1"/>
          </p:cNvSpPr>
          <p:nvPr>
            <p:ph sz="quarter" idx="12"/>
          </p:nvPr>
        </p:nvSpPr>
        <p:spPr>
          <a:xfrm>
            <a:off x="540000" y="1731600"/>
            <a:ext cx="8046000" cy="4406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a:p>
        </p:txBody>
      </p:sp>
    </p:spTree>
    <p:extLst>
      <p:ext uri="{BB962C8B-B14F-4D97-AF65-F5344CB8AC3E}">
        <p14:creationId xmlns:p14="http://schemas.microsoft.com/office/powerpoint/2010/main" val="31799465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ideo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Presentation title</a:t>
            </a:r>
            <a:endParaRPr lang="en-US" dirty="0"/>
          </a:p>
        </p:txBody>
      </p:sp>
      <p:sp>
        <p:nvSpPr>
          <p:cNvPr id="3" name="Content Placeholder 2"/>
          <p:cNvSpPr>
            <a:spLocks noGrp="1"/>
          </p:cNvSpPr>
          <p:nvPr>
            <p:ph idx="1" hasCustomPrompt="1"/>
          </p:nvPr>
        </p:nvSpPr>
        <p:spPr/>
        <p:txBody>
          <a:bodyPr/>
          <a:lstStyle/>
          <a:p>
            <a:pPr lvl="0"/>
            <a:r>
              <a:rPr lang="en-US" dirty="0" smtClean="0"/>
              <a:t>Insert video</a:t>
            </a:r>
            <a:endParaRPr lang="en-US" dirty="0"/>
          </a:p>
        </p:txBody>
      </p:sp>
      <p:sp>
        <p:nvSpPr>
          <p:cNvPr id="5" name="Footer Placeholder 4"/>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
        <p:nvSpPr>
          <p:cNvPr id="6"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a:p>
        </p:txBody>
      </p:sp>
    </p:spTree>
    <p:extLst>
      <p:ext uri="{BB962C8B-B14F-4D97-AF65-F5344CB8AC3E}">
        <p14:creationId xmlns:p14="http://schemas.microsoft.com/office/powerpoint/2010/main" val="11834673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ext and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Presentation title</a:t>
            </a:r>
            <a:endParaRPr lang="en-US" dirty="0"/>
          </a:p>
        </p:txBody>
      </p:sp>
      <p:sp>
        <p:nvSpPr>
          <p:cNvPr id="3" name="Content Placeholder 2"/>
          <p:cNvSpPr>
            <a:spLocks noGrp="1"/>
          </p:cNvSpPr>
          <p:nvPr>
            <p:ph sz="half" idx="1"/>
          </p:nvPr>
        </p:nvSpPr>
        <p:spPr>
          <a:xfrm>
            <a:off x="540000" y="1727271"/>
            <a:ext cx="4546350" cy="4406400"/>
          </a:xfrm>
        </p:spPr>
        <p:txBody>
          <a:bodyPr rIns="0"/>
          <a:lstStyle>
            <a:lvl1pPr>
              <a:defRPr sz="1800"/>
            </a:lvl1pPr>
            <a:lvl2pPr>
              <a:defRPr sz="1600"/>
            </a:lvl2pPr>
            <a:lvl3pPr>
              <a:defRPr sz="1400"/>
            </a:lvl3pPr>
            <a:lvl4pPr>
              <a:defRPr sz="1200"/>
            </a:lvl4pPr>
            <a:lvl5pPr>
              <a:defRPr sz="1000"/>
            </a:lvl5pPr>
            <a:lvl6pPr>
              <a:defRPr sz="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hasCustomPrompt="1"/>
          </p:nvPr>
        </p:nvSpPr>
        <p:spPr>
          <a:xfrm>
            <a:off x="5394324" y="1727199"/>
            <a:ext cx="3190875" cy="4406400"/>
          </a:xfrm>
        </p:spPr>
        <p:txBody>
          <a:bodyPr rIns="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Insert image or graphic</a:t>
            </a:r>
            <a:endParaRPr lang="en-US" dirty="0"/>
          </a:p>
        </p:txBody>
      </p:sp>
      <p:sp>
        <p:nvSpPr>
          <p:cNvPr id="6" name="Footer Placeholder 5"/>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
        <p:nvSpPr>
          <p:cNvPr id="7"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a:p>
        </p:txBody>
      </p:sp>
    </p:spTree>
    <p:extLst>
      <p:ext uri="{BB962C8B-B14F-4D97-AF65-F5344CB8AC3E}">
        <p14:creationId xmlns:p14="http://schemas.microsoft.com/office/powerpoint/2010/main" val="21044520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6" name="Rectangle 15"/>
          <p:cNvSpPr/>
          <p:nvPr userDrawn="1"/>
        </p:nvSpPr>
        <p:spPr>
          <a:xfrm>
            <a:off x="0" y="899455"/>
            <a:ext cx="8768155" cy="22116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ooter Placeholder 7"/>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
        <p:nvSpPr>
          <p:cNvPr id="11" name="Title 1"/>
          <p:cNvSpPr>
            <a:spLocks noGrp="1"/>
          </p:cNvSpPr>
          <p:nvPr>
            <p:ph type="ctrTitle" hasCustomPrompt="1"/>
          </p:nvPr>
        </p:nvSpPr>
        <p:spPr>
          <a:xfrm>
            <a:off x="540000" y="1666873"/>
            <a:ext cx="4028825" cy="494942"/>
          </a:xfrm>
        </p:spPr>
        <p:txBody>
          <a:bodyPr lIns="0" tIns="0" rIns="0" bIns="0" anchor="t" anchorCtr="0">
            <a:noAutofit/>
          </a:bodyPr>
          <a:lstStyle>
            <a:lvl1pPr algn="l">
              <a:lnSpc>
                <a:spcPts val="3800"/>
              </a:lnSpc>
              <a:defRPr sz="3600" baseline="0">
                <a:solidFill>
                  <a:schemeClr val="tx2"/>
                </a:solidFill>
              </a:defRPr>
            </a:lvl1pPr>
          </a:lstStyle>
          <a:p>
            <a:r>
              <a:rPr lang="en-US" dirty="0" smtClean="0"/>
              <a:t>Thank you</a:t>
            </a:r>
            <a:endParaRPr lang="en-US" dirty="0"/>
          </a:p>
        </p:txBody>
      </p:sp>
      <p:cxnSp>
        <p:nvCxnSpPr>
          <p:cNvPr id="13" name="Straight Connector 12"/>
          <p:cNvCxnSpPr/>
          <p:nvPr userDrawn="1"/>
        </p:nvCxnSpPr>
        <p:spPr>
          <a:xfrm>
            <a:off x="0" y="1191600"/>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0" y="2309805"/>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Rectangle 1"/>
          <p:cNvSpPr/>
          <p:nvPr userDrawn="1"/>
        </p:nvSpPr>
        <p:spPr>
          <a:xfrm>
            <a:off x="7780867" y="6458400"/>
            <a:ext cx="829733" cy="3651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AQA_New_logo_no_strapline_RGB_1.5cm_dee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
        <p:nvSpPr>
          <p:cNvPr id="9"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a:p>
        </p:txBody>
      </p:sp>
    </p:spTree>
    <p:extLst>
      <p:ext uri="{BB962C8B-B14F-4D97-AF65-F5344CB8AC3E}">
        <p14:creationId xmlns:p14="http://schemas.microsoft.com/office/powerpoint/2010/main" val="23454167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title Dark Blu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8"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a:p>
        </p:txBody>
      </p:sp>
    </p:spTree>
    <p:extLst>
      <p:ext uri="{BB962C8B-B14F-4D97-AF65-F5344CB8AC3E}">
        <p14:creationId xmlns:p14="http://schemas.microsoft.com/office/powerpoint/2010/main" val="33711481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00" y="441132"/>
            <a:ext cx="8045200" cy="431181"/>
          </a:xfrm>
          <a:prstGeom prst="rect">
            <a:avLst/>
          </a:prstGeom>
        </p:spPr>
        <p:txBody>
          <a:bodyPr vert="horz" lIns="0" tIns="0" rIns="91440" bIns="0" rtlCol="0" anchor="t" anchorCtr="0">
            <a:noAutofit/>
          </a:bodyPr>
          <a:lstStyle/>
          <a:p>
            <a:r>
              <a:rPr lang="en-US" dirty="0" smtClean="0"/>
              <a:t>Presentation title</a:t>
            </a:r>
            <a:endParaRPr lang="en-US" dirty="0"/>
          </a:p>
        </p:txBody>
      </p:sp>
      <p:sp>
        <p:nvSpPr>
          <p:cNvPr id="3" name="Text Placeholder 2"/>
          <p:cNvSpPr>
            <a:spLocks noGrp="1"/>
          </p:cNvSpPr>
          <p:nvPr>
            <p:ph type="body" idx="1"/>
          </p:nvPr>
        </p:nvSpPr>
        <p:spPr>
          <a:xfrm>
            <a:off x="540000" y="1731713"/>
            <a:ext cx="8045200" cy="4406804"/>
          </a:xfrm>
          <a:prstGeom prst="rect">
            <a:avLst/>
          </a:prstGeom>
        </p:spPr>
        <p:txBody>
          <a:bodyPr vert="horz" lIns="0" tIns="0" rIns="9144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smtClean="0"/>
              <a:t>Copyright © AQA and its licensors. All rights reserved.</a:t>
            </a:r>
            <a:endParaRPr lang="en-US" dirty="0"/>
          </a:p>
        </p:txBody>
      </p:sp>
      <p:cxnSp>
        <p:nvCxnSpPr>
          <p:cNvPr id="10" name="Straight Connector 9"/>
          <p:cNvCxnSpPr/>
          <p:nvPr/>
        </p:nvCxnSpPr>
        <p:spPr>
          <a:xfrm>
            <a:off x="0" y="96202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0" y="634047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7951186" y="6487200"/>
            <a:ext cx="548980" cy="246896"/>
          </a:xfrm>
          <a:prstGeom prst="rect">
            <a:avLst/>
          </a:prstGeom>
        </p:spPr>
      </p:pic>
      <p:sp>
        <p:nvSpPr>
          <p:cNvPr id="6"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t>‹#›</a:t>
            </a:fld>
            <a:endParaRPr lang="en-GB" dirty="0"/>
          </a:p>
        </p:txBody>
      </p:sp>
    </p:spTree>
    <p:extLst>
      <p:ext uri="{BB962C8B-B14F-4D97-AF65-F5344CB8AC3E}">
        <p14:creationId xmlns:p14="http://schemas.microsoft.com/office/powerpoint/2010/main" val="404071153"/>
      </p:ext>
    </p:extLst>
  </p:cSld>
  <p:clrMap bg1="lt1" tx1="dk1" bg2="lt2" tx2="dk2" accent1="accent1" accent2="accent2" accent3="accent3" accent4="accent4" accent5="accent5" accent6="accent6" hlink="hlink" folHlink="folHlink"/>
  <p:sldLayoutIdLst>
    <p:sldLayoutId id="2147483661" r:id="rId1"/>
    <p:sldLayoutId id="2147483679" r:id="rId2"/>
    <p:sldLayoutId id="2147483677" r:id="rId3"/>
    <p:sldLayoutId id="2147483680" r:id="rId4"/>
    <p:sldLayoutId id="2147483667" r:id="rId5"/>
    <p:sldLayoutId id="2147483662" r:id="rId6"/>
    <p:sldLayoutId id="2147483664" r:id="rId7"/>
    <p:sldLayoutId id="2147483665" r:id="rId8"/>
    <p:sldLayoutId id="2147483678" r:id="rId9"/>
    <p:sldLayoutId id="2147483669" r:id="rId10"/>
    <p:sldLayoutId id="2147483670" r:id="rId11"/>
    <p:sldLayoutId id="2147483671" r:id="rId12"/>
    <p:sldLayoutId id="2147483672" r:id="rId13"/>
    <p:sldLayoutId id="2147483674" r:id="rId14"/>
    <p:sldLayoutId id="2147483673" r:id="rId15"/>
    <p:sldLayoutId id="2147483675" r:id="rId16"/>
    <p:sldLayoutId id="2147483676" r:id="rId17"/>
  </p:sldLayoutIdLst>
  <p:timing>
    <p:tnLst>
      <p:par>
        <p:cTn id="1" dur="indefinite" restart="never" nodeType="tmRoot"/>
      </p:par>
    </p:tnLst>
  </p:timing>
  <p:hf hdr="0" dt="0"/>
  <p:txStyles>
    <p:title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p:titleStyle>
    <p:bodyStyle>
      <a:lvl1pPr marL="342900" indent="-342900" algn="l" defTabSz="457200" rtl="0" eaLnBrk="1" latinLnBrk="0" hangingPunct="1">
        <a:lnSpc>
          <a:spcPts val="2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ts val="2000"/>
        </a:lnSpc>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lnSpc>
          <a:spcPts val="2000"/>
        </a:lnSpc>
        <a:spcBef>
          <a:spcPct val="20000"/>
        </a:spcBef>
        <a:buFont typeface="Arial"/>
        <a:buChar char="•"/>
        <a:defRPr sz="1400" kern="1200">
          <a:solidFill>
            <a:schemeClr val="tx1"/>
          </a:solidFill>
          <a:latin typeface="+mn-lt"/>
          <a:ea typeface="+mn-ea"/>
          <a:cs typeface="+mn-cs"/>
        </a:defRPr>
      </a:lvl3pPr>
      <a:lvl4pPr marL="1600200" indent="-228600" algn="l" defTabSz="457200" rtl="0" eaLnBrk="1" latinLnBrk="0" hangingPunct="1">
        <a:lnSpc>
          <a:spcPts val="2000"/>
        </a:lnSpc>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lnSpc>
          <a:spcPts val="2000"/>
        </a:lnSpc>
        <a:spcBef>
          <a:spcPct val="20000"/>
        </a:spcBef>
        <a:buFont typeface="Arial"/>
        <a:buChar char="»"/>
        <a:defRPr sz="10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8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english-gce@aqa.org.uk" TargetMode="External"/><Relationship Id="rId2" Type="http://schemas.openxmlformats.org/officeDocument/2006/relationships/hyperlink" Target="http://bit.ly/2lLgFd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qa.org.uk/log-in" TargetMode="External"/><Relationship Id="rId2" Type="http://schemas.openxmlformats.org/officeDocument/2006/relationships/hyperlink" Target="http://bit.ly/2mlo0x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0" y="1303334"/>
            <a:ext cx="6093029" cy="968675"/>
          </a:xfrm>
        </p:spPr>
        <p:txBody>
          <a:bodyPr/>
          <a:lstStyle/>
          <a:p>
            <a:r>
              <a:rPr lang="en-US" dirty="0">
                <a:solidFill>
                  <a:srgbClr val="412878"/>
                </a:solidFill>
                <a:latin typeface="AQA Chevin Pro Light" panose="020F0303030000060003" pitchFamily="34" charset="0"/>
              </a:rPr>
              <a:t>English Hub School </a:t>
            </a:r>
            <a:r>
              <a:rPr lang="en-US" dirty="0" smtClean="0">
                <a:solidFill>
                  <a:srgbClr val="412878"/>
                </a:solidFill>
                <a:latin typeface="AQA Chevin Pro Light" panose="020F0303030000060003" pitchFamily="34" charset="0"/>
              </a:rPr>
              <a:t>networks</a:t>
            </a:r>
            <a:br>
              <a:rPr lang="en-US" dirty="0" smtClean="0">
                <a:solidFill>
                  <a:srgbClr val="412878"/>
                </a:solidFill>
                <a:latin typeface="AQA Chevin Pro Light" panose="020F0303030000060003" pitchFamily="34" charset="0"/>
              </a:rPr>
            </a:br>
            <a:r>
              <a:rPr lang="en-US" dirty="0" smtClean="0">
                <a:solidFill>
                  <a:srgbClr val="412878"/>
                </a:solidFill>
                <a:latin typeface="AQA Chevin Pro Light" panose="020F0303030000060003" pitchFamily="34" charset="0"/>
              </a:rPr>
              <a:t>A-level English Language</a:t>
            </a:r>
            <a:endParaRPr lang="en-US" dirty="0">
              <a:solidFill>
                <a:srgbClr val="6D51A1"/>
              </a:solidFill>
              <a:latin typeface="AQA Chevin Pro Light" pitchFamily="34" charset="0"/>
            </a:endParaRPr>
          </a:p>
        </p:txBody>
      </p:sp>
      <p:sp>
        <p:nvSpPr>
          <p:cNvPr id="3" name="Subtitle 2"/>
          <p:cNvSpPr>
            <a:spLocks noGrp="1"/>
          </p:cNvSpPr>
          <p:nvPr>
            <p:ph type="subTitle" idx="1"/>
          </p:nvPr>
        </p:nvSpPr>
        <p:spPr>
          <a:xfrm>
            <a:off x="540000" y="2611489"/>
            <a:ext cx="5175000" cy="378312"/>
          </a:xfrm>
        </p:spPr>
        <p:txBody>
          <a:bodyPr/>
          <a:lstStyle/>
          <a:p>
            <a:r>
              <a:rPr lang="en-US" dirty="0" smtClean="0"/>
              <a:t>Spring 2017</a:t>
            </a:r>
            <a:endParaRPr lang="en-US" dirty="0"/>
          </a:p>
        </p:txBody>
      </p:sp>
    </p:spTree>
    <p:extLst>
      <p:ext uri="{BB962C8B-B14F-4D97-AF65-F5344CB8AC3E}">
        <p14:creationId xmlns:p14="http://schemas.microsoft.com/office/powerpoint/2010/main" val="1855347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Activity: Language discourses</a:t>
            </a:r>
            <a:endParaRPr lang="en-US" sz="3200" dirty="0"/>
          </a:p>
        </p:txBody>
      </p:sp>
      <p:sp>
        <p:nvSpPr>
          <p:cNvPr id="5" name="Content Placeholder 4"/>
          <p:cNvSpPr>
            <a:spLocks noGrp="1"/>
          </p:cNvSpPr>
          <p:nvPr>
            <p:ph idx="1"/>
          </p:nvPr>
        </p:nvSpPr>
        <p:spPr/>
        <p:txBody>
          <a:bodyPr/>
          <a:lstStyle/>
          <a:p>
            <a:r>
              <a:rPr lang="en-GB" dirty="0" smtClean="0"/>
              <a:t>Go through the starter task.</a:t>
            </a:r>
          </a:p>
          <a:p>
            <a:endParaRPr lang="en-GB" dirty="0" smtClean="0"/>
          </a:p>
          <a:p>
            <a:r>
              <a:rPr lang="en-GB" dirty="0" smtClean="0"/>
              <a:t>Feedback from the groups.</a:t>
            </a:r>
          </a:p>
          <a:p>
            <a:endParaRPr lang="en-GB" dirty="0" smtClean="0"/>
          </a:p>
          <a:p>
            <a:r>
              <a:rPr lang="en-GB" dirty="0" smtClean="0"/>
              <a:t>Collate the feedback to see if there are other ideas for sharing.</a:t>
            </a:r>
          </a:p>
          <a:p>
            <a:endParaRPr lang="en-GB" dirty="0" smtClean="0"/>
          </a:p>
          <a:p>
            <a:r>
              <a:rPr lang="en-GB" dirty="0" smtClean="0"/>
              <a:t>Move on to the development of close analysis of a text in terms of the second task – again this can be done in groups – collating the feedback and seeing if people can share other ideas.</a:t>
            </a:r>
          </a:p>
          <a:p>
            <a:endParaRPr lang="en-GB" dirty="0" smtClean="0"/>
          </a:p>
          <a:p>
            <a:r>
              <a:rPr lang="en-GB" dirty="0" smtClean="0"/>
              <a:t>Move on to letting the delegates see how the whole resource can sit together.</a:t>
            </a:r>
          </a:p>
          <a:p>
            <a:endParaRPr lang="en-GB" dirty="0" smtClean="0"/>
          </a:p>
          <a:p>
            <a:r>
              <a:rPr lang="en-GB" dirty="0" smtClean="0"/>
              <a:t>Discussion about whether they see this material being useful, what other lesson ideas have people used so far?</a:t>
            </a:r>
          </a:p>
          <a:p>
            <a:endParaRPr lang="en-GB" dirty="0" smtClean="0"/>
          </a:p>
          <a:p>
            <a:endParaRPr lang="en-GB" dirty="0" smtClean="0"/>
          </a:p>
          <a:p>
            <a:endParaRPr lang="en-GB" dirty="0"/>
          </a:p>
        </p:txBody>
      </p:sp>
      <p:sp>
        <p:nvSpPr>
          <p:cNvPr id="3" name="Footer Placeholder 2"/>
          <p:cNvSpPr>
            <a:spLocks noGrp="1"/>
          </p:cNvSpPr>
          <p:nvPr>
            <p:ph type="ftr" sz="quarter" idx="3"/>
          </p:nvPr>
        </p:nvSpPr>
        <p:spPr/>
        <p:txBody>
          <a:bodyPr/>
          <a:lstStyle/>
          <a:p>
            <a:r>
              <a:rPr lang="en-US" smtClean="0"/>
              <a:t>Copyright © AQA and its licensors. All rights reserved.</a:t>
            </a:r>
            <a:endParaRPr lang="en-US" dirty="0"/>
          </a:p>
        </p:txBody>
      </p:sp>
      <p:sp>
        <p:nvSpPr>
          <p:cNvPr id="8" name="Slide Number Placeholder 5"/>
          <p:cNvSpPr>
            <a:spLocks noGrp="1"/>
          </p:cNvSpPr>
          <p:nvPr>
            <p:ph type="sldNum" sz="quarter" idx="4"/>
          </p:nvPr>
        </p:nvSpPr>
        <p:spPr>
          <a:xfrm>
            <a:off x="540000" y="6437723"/>
            <a:ext cx="698205" cy="365125"/>
          </a:xfrm>
        </p:spPr>
        <p:txBody>
          <a:bodyPr/>
          <a:lstStyle/>
          <a:p>
            <a:fld id="{9D4704D4-DAEA-4D4A-A9DC-4373E3AC7101}" type="slidenum">
              <a:rPr lang="en-GB" smtClean="0"/>
              <a:pPr/>
              <a:t>10</a:t>
            </a:fld>
            <a:endParaRPr lang="en-GB" dirty="0"/>
          </a:p>
        </p:txBody>
      </p:sp>
    </p:spTree>
    <p:extLst>
      <p:ext uri="{BB962C8B-B14F-4D97-AF65-F5344CB8AC3E}">
        <p14:creationId xmlns:p14="http://schemas.microsoft.com/office/powerpoint/2010/main" val="2172331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smtClean="0"/>
              <a:t>Copyright © AQA and its licensors. All rights reserved.</a:t>
            </a:r>
            <a:endParaRPr lang="en-US" dirty="0"/>
          </a:p>
        </p:txBody>
      </p:sp>
      <p:sp>
        <p:nvSpPr>
          <p:cNvPr id="6" name="Slide Number Placeholder 5"/>
          <p:cNvSpPr>
            <a:spLocks noGrp="1"/>
          </p:cNvSpPr>
          <p:nvPr>
            <p:ph type="sldNum" sz="quarter" idx="4"/>
          </p:nvPr>
        </p:nvSpPr>
        <p:spPr/>
        <p:txBody>
          <a:bodyPr/>
          <a:lstStyle/>
          <a:p>
            <a:fld id="{9D4704D4-DAEA-4D4A-A9DC-4373E3AC7101}" type="slidenum">
              <a:rPr lang="en-GB" smtClean="0"/>
              <a:pPr/>
              <a:t>11</a:t>
            </a:fld>
            <a:endParaRPr lang="en-GB"/>
          </a:p>
        </p:txBody>
      </p:sp>
      <p:sp>
        <p:nvSpPr>
          <p:cNvPr id="9" name="Title 1"/>
          <p:cNvSpPr txBox="1">
            <a:spLocks/>
          </p:cNvSpPr>
          <p:nvPr/>
        </p:nvSpPr>
        <p:spPr>
          <a:xfrm>
            <a:off x="540000" y="2816581"/>
            <a:ext cx="8045200"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1"/>
                </a:solidFill>
                <a:latin typeface="AQA Chevin Pro Light"/>
                <a:ea typeface="+mj-ea"/>
                <a:cs typeface="AQA Chevin Pro Light"/>
              </a:defRPr>
            </a:lvl1pPr>
          </a:lstStyle>
          <a:p>
            <a:pPr algn="ctr"/>
            <a:r>
              <a:rPr lang="en-US" sz="3600" dirty="0" smtClean="0"/>
              <a:t>Children’s language development</a:t>
            </a:r>
            <a:endParaRPr lang="en-US" sz="3600" dirty="0"/>
          </a:p>
        </p:txBody>
      </p:sp>
    </p:spTree>
    <p:extLst>
      <p:ext uri="{BB962C8B-B14F-4D97-AF65-F5344CB8AC3E}">
        <p14:creationId xmlns:p14="http://schemas.microsoft.com/office/powerpoint/2010/main" val="4281316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(1 of 2) Children’s language development</a:t>
            </a:r>
            <a:endParaRPr lang="en-US" dirty="0"/>
          </a:p>
        </p:txBody>
      </p:sp>
      <p:sp>
        <p:nvSpPr>
          <p:cNvPr id="4" name="Content Placeholder 3"/>
          <p:cNvSpPr>
            <a:spLocks noGrp="1"/>
          </p:cNvSpPr>
          <p:nvPr>
            <p:ph idx="1"/>
          </p:nvPr>
        </p:nvSpPr>
        <p:spPr/>
        <p:txBody>
          <a:bodyPr/>
          <a:lstStyle/>
          <a:p>
            <a:r>
              <a:rPr lang="en-US" dirty="0" smtClean="0"/>
              <a:t>Specification page 17.</a:t>
            </a:r>
          </a:p>
          <a:p>
            <a:endParaRPr lang="en-US" dirty="0"/>
          </a:p>
          <a:p>
            <a:r>
              <a:rPr lang="en-US" dirty="0" smtClean="0"/>
              <a:t>Students should explore how children develop their spoken and written skills.</a:t>
            </a:r>
          </a:p>
          <a:p>
            <a:pPr lvl="1"/>
            <a:endParaRPr lang="en-US" dirty="0"/>
          </a:p>
        </p:txBody>
      </p:sp>
      <p:sp>
        <p:nvSpPr>
          <p:cNvPr id="3" name="Footer Placeholder 2"/>
          <p:cNvSpPr>
            <a:spLocks noGrp="1"/>
          </p:cNvSpPr>
          <p:nvPr>
            <p:ph type="ftr" sz="quarter" idx="3"/>
          </p:nvPr>
        </p:nvSpPr>
        <p:spPr/>
        <p:txBody>
          <a:bodyPr/>
          <a:lstStyle/>
          <a:p>
            <a:r>
              <a:rPr lang="en-US" smtClean="0"/>
              <a:t>Copyright © AQA and its licensors. All rights reserved.</a:t>
            </a:r>
            <a:endParaRPr lang="en-US" dirty="0"/>
          </a:p>
        </p:txBody>
      </p:sp>
      <p:sp>
        <p:nvSpPr>
          <p:cNvPr id="8" name="Slide Number Placeholder 5"/>
          <p:cNvSpPr>
            <a:spLocks noGrp="1"/>
          </p:cNvSpPr>
          <p:nvPr>
            <p:ph type="sldNum" sz="quarter" idx="4"/>
          </p:nvPr>
        </p:nvSpPr>
        <p:spPr>
          <a:xfrm>
            <a:off x="540000" y="6437723"/>
            <a:ext cx="698205" cy="365125"/>
          </a:xfrm>
        </p:spPr>
        <p:txBody>
          <a:bodyPr/>
          <a:lstStyle/>
          <a:p>
            <a:fld id="{9D4704D4-DAEA-4D4A-A9DC-4373E3AC7101}" type="slidenum">
              <a:rPr lang="en-GB" smtClean="0"/>
              <a:pPr/>
              <a:t>12</a:t>
            </a:fld>
            <a:endParaRPr lang="en-GB" dirty="0"/>
          </a:p>
        </p:txBody>
      </p:sp>
    </p:spTree>
    <p:extLst>
      <p:ext uri="{BB962C8B-B14F-4D97-AF65-F5344CB8AC3E}">
        <p14:creationId xmlns:p14="http://schemas.microsoft.com/office/powerpoint/2010/main" val="2363641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(2 of 2) Children’s language development</a:t>
            </a:r>
            <a:endParaRPr lang="en-US" dirty="0"/>
          </a:p>
        </p:txBody>
      </p:sp>
      <p:sp>
        <p:nvSpPr>
          <p:cNvPr id="12" name="Content Placeholder 11"/>
          <p:cNvSpPr>
            <a:spLocks noGrp="1"/>
          </p:cNvSpPr>
          <p:nvPr>
            <p:ph idx="1"/>
          </p:nvPr>
        </p:nvSpPr>
        <p:spPr/>
        <p:txBody>
          <a:bodyPr/>
          <a:lstStyle/>
          <a:p>
            <a:pPr marL="0" indent="0">
              <a:buNone/>
            </a:pPr>
            <a:r>
              <a:rPr lang="en-GB" dirty="0" smtClean="0"/>
              <a:t>To achieve this, students should study:</a:t>
            </a:r>
          </a:p>
          <a:p>
            <a:pPr marL="457200" lvl="1" indent="0">
              <a:buNone/>
            </a:pPr>
            <a:endParaRPr lang="en-GB" sz="1800" dirty="0" smtClean="0"/>
          </a:p>
          <a:p>
            <a:pPr lvl="1">
              <a:buFont typeface="Arial" pitchFamily="34" charset="0"/>
              <a:buChar char="•"/>
            </a:pPr>
            <a:r>
              <a:rPr lang="en-GB" sz="1800" dirty="0" smtClean="0"/>
              <a:t>the </a:t>
            </a:r>
            <a:r>
              <a:rPr lang="en-GB" sz="1800" dirty="0"/>
              <a:t>functions of children’s language</a:t>
            </a:r>
          </a:p>
          <a:p>
            <a:pPr lvl="1">
              <a:buFont typeface="Arial" pitchFamily="34" charset="0"/>
              <a:buChar char="•"/>
            </a:pPr>
            <a:r>
              <a:rPr lang="en-GB" sz="1800" dirty="0"/>
              <a:t>phonological, pragmatic, lexical, semantic and </a:t>
            </a:r>
            <a:r>
              <a:rPr lang="en-GB" sz="1800" dirty="0" smtClean="0"/>
              <a:t>grammatical development</a:t>
            </a:r>
            <a:endParaRPr lang="en-GB" sz="1800" dirty="0"/>
          </a:p>
          <a:p>
            <a:pPr lvl="1">
              <a:buFont typeface="Arial" pitchFamily="34" charset="0"/>
              <a:buChar char="•"/>
            </a:pPr>
            <a:r>
              <a:rPr lang="en-GB" sz="1800" dirty="0"/>
              <a:t>different genres of speech and writing</a:t>
            </a:r>
          </a:p>
          <a:p>
            <a:pPr lvl="1">
              <a:buFont typeface="Arial" pitchFamily="34" charset="0"/>
              <a:buChar char="•"/>
            </a:pPr>
            <a:r>
              <a:rPr lang="en-GB" sz="1800" dirty="0"/>
              <a:t>different modes of communication (spoken, written, 	      multimodal)</a:t>
            </a:r>
          </a:p>
          <a:p>
            <a:pPr lvl="1">
              <a:buFont typeface="Arial" pitchFamily="34" charset="0"/>
              <a:buChar char="•"/>
            </a:pPr>
            <a:r>
              <a:rPr lang="en-GB" sz="1800" dirty="0"/>
              <a:t>theories and research about language development.</a:t>
            </a:r>
          </a:p>
          <a:p>
            <a:endParaRPr lang="en-GB" dirty="0"/>
          </a:p>
        </p:txBody>
      </p:sp>
      <p:sp>
        <p:nvSpPr>
          <p:cNvPr id="3" name="Footer Placeholder 2"/>
          <p:cNvSpPr>
            <a:spLocks noGrp="1"/>
          </p:cNvSpPr>
          <p:nvPr>
            <p:ph type="ftr" sz="quarter" idx="3"/>
          </p:nvPr>
        </p:nvSpPr>
        <p:spPr/>
        <p:txBody>
          <a:bodyPr/>
          <a:lstStyle/>
          <a:p>
            <a:r>
              <a:rPr lang="en-US" smtClean="0"/>
              <a:t>Copyright © AQA and its licensors. All rights reserved.</a:t>
            </a:r>
            <a:endParaRPr lang="en-US" dirty="0"/>
          </a:p>
        </p:txBody>
      </p:sp>
      <p:sp>
        <p:nvSpPr>
          <p:cNvPr id="13" name="Slide Number Placeholder 5"/>
          <p:cNvSpPr>
            <a:spLocks noGrp="1"/>
          </p:cNvSpPr>
          <p:nvPr>
            <p:ph type="sldNum" sz="quarter" idx="4"/>
          </p:nvPr>
        </p:nvSpPr>
        <p:spPr>
          <a:xfrm>
            <a:off x="540000" y="6437723"/>
            <a:ext cx="698205" cy="365125"/>
          </a:xfrm>
        </p:spPr>
        <p:txBody>
          <a:bodyPr/>
          <a:lstStyle/>
          <a:p>
            <a:fld id="{9D4704D4-DAEA-4D4A-A9DC-4373E3AC7101}" type="slidenum">
              <a:rPr lang="en-GB" smtClean="0"/>
              <a:pPr/>
              <a:t>13</a:t>
            </a:fld>
            <a:endParaRPr lang="en-GB" dirty="0"/>
          </a:p>
        </p:txBody>
      </p:sp>
    </p:spTree>
    <p:extLst>
      <p:ext uri="{BB962C8B-B14F-4D97-AF65-F5344CB8AC3E}">
        <p14:creationId xmlns:p14="http://schemas.microsoft.com/office/powerpoint/2010/main" val="510763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and learning resource</a:t>
            </a:r>
            <a:endParaRPr lang="en-US" dirty="0"/>
          </a:p>
        </p:txBody>
      </p:sp>
      <p:sp>
        <p:nvSpPr>
          <p:cNvPr id="3" name="Footer Placeholder 2"/>
          <p:cNvSpPr>
            <a:spLocks noGrp="1"/>
          </p:cNvSpPr>
          <p:nvPr>
            <p:ph type="ftr" sz="quarter" idx="3"/>
          </p:nvPr>
        </p:nvSpPr>
        <p:spPr/>
        <p:txBody>
          <a:bodyPr/>
          <a:lstStyle/>
          <a:p>
            <a:r>
              <a:rPr lang="en-US" smtClean="0"/>
              <a:t>Copyright © AQA and its licensors. All rights reserved.</a:t>
            </a:r>
            <a:endParaRPr lang="en-US" dirty="0"/>
          </a:p>
        </p:txBody>
      </p:sp>
      <p:sp>
        <p:nvSpPr>
          <p:cNvPr id="8" name="Content Placeholder 7"/>
          <p:cNvSpPr>
            <a:spLocks noGrp="1"/>
          </p:cNvSpPr>
          <p:nvPr>
            <p:ph idx="1"/>
          </p:nvPr>
        </p:nvSpPr>
        <p:spPr/>
        <p:txBody>
          <a:bodyPr/>
          <a:lstStyle/>
          <a:p>
            <a:pPr marL="0" indent="0">
              <a:buNone/>
            </a:pPr>
            <a:r>
              <a:rPr lang="en-GB" dirty="0" smtClean="0"/>
              <a:t>We </a:t>
            </a:r>
            <a:r>
              <a:rPr lang="en-GB" dirty="0"/>
              <a:t>have created some teaching ideas which are designed to help you prepare students for questions on Children’s Language Development Section B of Paper 1 of the A-level</a:t>
            </a:r>
            <a:r>
              <a:rPr lang="en-GB" dirty="0" smtClean="0"/>
              <a:t>.</a:t>
            </a:r>
          </a:p>
          <a:p>
            <a:pPr marL="0" indent="0">
              <a:buNone/>
            </a:pPr>
            <a:endParaRPr lang="en-GB" dirty="0"/>
          </a:p>
          <a:p>
            <a:pPr marL="0" indent="0">
              <a:buNone/>
            </a:pPr>
            <a:r>
              <a:rPr lang="en-GB" dirty="0"/>
              <a:t>The resource is based around using data sources used in the question papers from the legacy specification</a:t>
            </a:r>
            <a:r>
              <a:rPr lang="en-GB" dirty="0" smtClean="0"/>
              <a:t>.</a:t>
            </a:r>
          </a:p>
          <a:p>
            <a:pPr marL="0" indent="0">
              <a:buNone/>
            </a:pPr>
            <a:endParaRPr lang="en-GB" dirty="0"/>
          </a:p>
          <a:p>
            <a:pPr marL="0" lvl="1" indent="0">
              <a:buNone/>
            </a:pPr>
            <a:r>
              <a:rPr lang="en-GB" sz="1800" dirty="0"/>
              <a:t>A version will be available for others via our website in the coming months.</a:t>
            </a:r>
          </a:p>
          <a:p>
            <a:pPr marL="0" indent="0">
              <a:buNone/>
            </a:pPr>
            <a:endParaRPr lang="en-GB" dirty="0"/>
          </a:p>
          <a:p>
            <a:pPr marL="0" indent="0">
              <a:buNone/>
            </a:pPr>
            <a:endParaRPr lang="en-GB" dirty="0"/>
          </a:p>
        </p:txBody>
      </p:sp>
      <p:sp>
        <p:nvSpPr>
          <p:cNvPr id="9" name="Slide Number Placeholder 5"/>
          <p:cNvSpPr>
            <a:spLocks noGrp="1"/>
          </p:cNvSpPr>
          <p:nvPr>
            <p:ph type="sldNum" sz="quarter" idx="4"/>
          </p:nvPr>
        </p:nvSpPr>
        <p:spPr>
          <a:xfrm>
            <a:off x="540000" y="6437723"/>
            <a:ext cx="698205" cy="365125"/>
          </a:xfrm>
        </p:spPr>
        <p:txBody>
          <a:bodyPr/>
          <a:lstStyle/>
          <a:p>
            <a:fld id="{9D4704D4-DAEA-4D4A-A9DC-4373E3AC7101}" type="slidenum">
              <a:rPr lang="en-GB" smtClean="0"/>
              <a:pPr/>
              <a:t>14</a:t>
            </a:fld>
            <a:endParaRPr lang="en-GB" dirty="0"/>
          </a:p>
        </p:txBody>
      </p:sp>
    </p:spTree>
    <p:extLst>
      <p:ext uri="{BB962C8B-B14F-4D97-AF65-F5344CB8AC3E}">
        <p14:creationId xmlns:p14="http://schemas.microsoft.com/office/powerpoint/2010/main" val="2247804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Activity: children’s </a:t>
            </a:r>
            <a:r>
              <a:rPr lang="en-US" dirty="0" smtClean="0"/>
              <a:t>language</a:t>
            </a:r>
            <a:endParaRPr lang="en-US" dirty="0"/>
          </a:p>
        </p:txBody>
      </p:sp>
      <p:sp>
        <p:nvSpPr>
          <p:cNvPr id="4" name="Content Placeholder 3"/>
          <p:cNvSpPr>
            <a:spLocks noGrp="1"/>
          </p:cNvSpPr>
          <p:nvPr>
            <p:ph idx="1"/>
          </p:nvPr>
        </p:nvSpPr>
        <p:spPr/>
        <p:txBody>
          <a:bodyPr/>
          <a:lstStyle/>
          <a:p>
            <a:r>
              <a:rPr lang="en-GB" dirty="0" smtClean="0"/>
              <a:t>Follow the guide sheet to create an activity.</a:t>
            </a:r>
          </a:p>
          <a:p>
            <a:endParaRPr lang="en-GB" dirty="0" smtClean="0"/>
          </a:p>
          <a:p>
            <a:r>
              <a:rPr lang="en-GB" dirty="0" smtClean="0"/>
              <a:t>Give them the opportunity to go through the whole document themselves after going through the sheet.</a:t>
            </a:r>
          </a:p>
          <a:p>
            <a:endParaRPr lang="en-GB" dirty="0" smtClean="0"/>
          </a:p>
          <a:p>
            <a:r>
              <a:rPr lang="en-GB" dirty="0" smtClean="0"/>
              <a:t>The key again is for the delegates to try to share their own ideas. How they could use this material? What other ideas have they used to develop the necessary skills?</a:t>
            </a:r>
          </a:p>
        </p:txBody>
      </p:sp>
      <p:sp>
        <p:nvSpPr>
          <p:cNvPr id="3" name="Footer Placeholder 2"/>
          <p:cNvSpPr>
            <a:spLocks noGrp="1"/>
          </p:cNvSpPr>
          <p:nvPr>
            <p:ph type="ftr" sz="quarter" idx="3"/>
          </p:nvPr>
        </p:nvSpPr>
        <p:spPr/>
        <p:txBody>
          <a:bodyPr/>
          <a:lstStyle/>
          <a:p>
            <a:r>
              <a:rPr lang="en-US" smtClean="0"/>
              <a:t>Copyright © AQA and its licensors. All rights reserved.</a:t>
            </a:r>
            <a:endParaRPr lang="en-US" dirty="0"/>
          </a:p>
        </p:txBody>
      </p:sp>
      <p:sp>
        <p:nvSpPr>
          <p:cNvPr id="8" name="Slide Number Placeholder 5"/>
          <p:cNvSpPr>
            <a:spLocks noGrp="1"/>
          </p:cNvSpPr>
          <p:nvPr>
            <p:ph type="sldNum" sz="quarter" idx="4"/>
          </p:nvPr>
        </p:nvSpPr>
        <p:spPr>
          <a:xfrm>
            <a:off x="540000" y="6437723"/>
            <a:ext cx="698205" cy="365125"/>
          </a:xfrm>
        </p:spPr>
        <p:txBody>
          <a:bodyPr/>
          <a:lstStyle/>
          <a:p>
            <a:fld id="{9D4704D4-DAEA-4D4A-A9DC-4373E3AC7101}" type="slidenum">
              <a:rPr lang="en-GB" smtClean="0"/>
              <a:pPr/>
              <a:t>15</a:t>
            </a:fld>
            <a:endParaRPr lang="en-GB" dirty="0"/>
          </a:p>
        </p:txBody>
      </p:sp>
    </p:spTree>
    <p:extLst>
      <p:ext uri="{BB962C8B-B14F-4D97-AF65-F5344CB8AC3E}">
        <p14:creationId xmlns:p14="http://schemas.microsoft.com/office/powerpoint/2010/main" val="3060115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of 2) Help and further support</a:t>
            </a:r>
            <a:endParaRPr lang="en-US" dirty="0"/>
          </a:p>
        </p:txBody>
      </p:sp>
      <p:sp>
        <p:nvSpPr>
          <p:cNvPr id="3" name="Footer Placeholder 2"/>
          <p:cNvSpPr>
            <a:spLocks noGrp="1"/>
          </p:cNvSpPr>
          <p:nvPr>
            <p:ph type="ftr" sz="quarter" idx="3"/>
          </p:nvPr>
        </p:nvSpPr>
        <p:spPr/>
        <p:txBody>
          <a:bodyPr/>
          <a:lstStyle/>
          <a:p>
            <a:r>
              <a:rPr lang="en-US" smtClean="0"/>
              <a:t>Copyright © AQA and its licensors. All rights reserved.</a:t>
            </a:r>
            <a:endParaRPr lang="en-US" dirty="0"/>
          </a:p>
        </p:txBody>
      </p:sp>
      <p:sp>
        <p:nvSpPr>
          <p:cNvPr id="8" name="Content Placeholder 7"/>
          <p:cNvSpPr>
            <a:spLocks noGrp="1"/>
          </p:cNvSpPr>
          <p:nvPr>
            <p:ph idx="1"/>
          </p:nvPr>
        </p:nvSpPr>
        <p:spPr/>
        <p:txBody>
          <a:bodyPr/>
          <a:lstStyle/>
          <a:p>
            <a:r>
              <a:rPr lang="en-GB" dirty="0"/>
              <a:t>We are creating guides to help you create your own practice papers across the A-level suite</a:t>
            </a:r>
            <a:r>
              <a:rPr lang="en-GB" dirty="0" smtClean="0"/>
              <a:t>.</a:t>
            </a:r>
          </a:p>
          <a:p>
            <a:endParaRPr lang="en-GB" dirty="0"/>
          </a:p>
          <a:p>
            <a:r>
              <a:rPr lang="en-GB" dirty="0"/>
              <a:t>These help gain an understanding of the structures of the question papers</a:t>
            </a:r>
            <a:r>
              <a:rPr lang="en-GB" dirty="0" smtClean="0"/>
              <a:t>.</a:t>
            </a:r>
          </a:p>
          <a:p>
            <a:endParaRPr lang="en-GB" dirty="0"/>
          </a:p>
          <a:p>
            <a:r>
              <a:rPr lang="en-GB" dirty="0"/>
              <a:t>The entire A-level suite have an extensive Frequently Asked Questions document which address many of your queries. Link</a:t>
            </a:r>
            <a:r>
              <a:rPr lang="en-GB" dirty="0" smtClean="0"/>
              <a:t>:</a:t>
            </a:r>
          </a:p>
          <a:p>
            <a:pPr lvl="2"/>
            <a:r>
              <a:rPr lang="en-GB" sz="1600" u="sng" dirty="0" smtClean="0">
                <a:hlinkClick r:id="rId2"/>
              </a:rPr>
              <a:t>A-level English Language FAQs</a:t>
            </a:r>
            <a:endParaRPr lang="en-GB" sz="1600" u="sng" dirty="0" smtClean="0"/>
          </a:p>
          <a:p>
            <a:pPr lvl="2"/>
            <a:endParaRPr lang="en-GB" dirty="0"/>
          </a:p>
          <a:p>
            <a:r>
              <a:rPr lang="en-GB" dirty="0"/>
              <a:t>Further queries should be directed to </a:t>
            </a:r>
            <a:r>
              <a:rPr lang="en-GB" u="sng" dirty="0">
                <a:hlinkClick r:id="rId3"/>
              </a:rPr>
              <a:t>english-gce@aqa.org.uk</a:t>
            </a:r>
            <a:endParaRPr lang="en-GB" dirty="0"/>
          </a:p>
          <a:p>
            <a:endParaRPr lang="en-GB" dirty="0"/>
          </a:p>
          <a:p>
            <a:endParaRPr lang="en-GB" dirty="0"/>
          </a:p>
        </p:txBody>
      </p:sp>
      <p:sp>
        <p:nvSpPr>
          <p:cNvPr id="9" name="Slide Number Placeholder 5"/>
          <p:cNvSpPr>
            <a:spLocks noGrp="1"/>
          </p:cNvSpPr>
          <p:nvPr>
            <p:ph type="sldNum" sz="quarter" idx="4"/>
          </p:nvPr>
        </p:nvSpPr>
        <p:spPr>
          <a:xfrm>
            <a:off x="540000" y="6437723"/>
            <a:ext cx="698205" cy="365125"/>
          </a:xfrm>
        </p:spPr>
        <p:txBody>
          <a:bodyPr/>
          <a:lstStyle/>
          <a:p>
            <a:fld id="{9D4704D4-DAEA-4D4A-A9DC-4373E3AC7101}" type="slidenum">
              <a:rPr lang="en-GB" smtClean="0"/>
              <a:pPr/>
              <a:t>16</a:t>
            </a:fld>
            <a:endParaRPr lang="en-GB" dirty="0"/>
          </a:p>
        </p:txBody>
      </p:sp>
    </p:spTree>
    <p:extLst>
      <p:ext uri="{BB962C8B-B14F-4D97-AF65-F5344CB8AC3E}">
        <p14:creationId xmlns:p14="http://schemas.microsoft.com/office/powerpoint/2010/main" val="544703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of 2) Updates</a:t>
            </a:r>
            <a:endParaRPr lang="en-GB" dirty="0"/>
          </a:p>
        </p:txBody>
      </p:sp>
      <p:sp>
        <p:nvSpPr>
          <p:cNvPr id="3" name="Content Placeholder 2"/>
          <p:cNvSpPr>
            <a:spLocks noGrp="1"/>
          </p:cNvSpPr>
          <p:nvPr>
            <p:ph idx="1"/>
          </p:nvPr>
        </p:nvSpPr>
        <p:spPr/>
        <p:txBody>
          <a:bodyPr/>
          <a:lstStyle/>
          <a:p>
            <a:r>
              <a:rPr lang="en-GB" dirty="0"/>
              <a:t>All the NEA standardising material is on our Teacher Online Standardising (T-OLS). Link:</a:t>
            </a:r>
          </a:p>
          <a:p>
            <a:pPr lvl="2"/>
            <a:r>
              <a:rPr lang="en-GB" sz="1600" u="sng" dirty="0" smtClean="0">
                <a:hlinkClick r:id="rId2"/>
              </a:rPr>
              <a:t>T-OLS</a:t>
            </a:r>
            <a:endParaRPr lang="en-GB" sz="1600" u="sng" dirty="0" smtClean="0"/>
          </a:p>
          <a:p>
            <a:pPr lvl="2"/>
            <a:endParaRPr lang="en-GB" dirty="0"/>
          </a:p>
          <a:p>
            <a:r>
              <a:rPr lang="en-GB" dirty="0"/>
              <a:t>Every school is allocated an NEA adviser to help and support with issues</a:t>
            </a:r>
            <a:r>
              <a:rPr lang="en-GB" dirty="0" smtClean="0"/>
              <a:t>.</a:t>
            </a:r>
          </a:p>
          <a:p>
            <a:endParaRPr lang="en-GB" dirty="0"/>
          </a:p>
          <a:p>
            <a:r>
              <a:rPr lang="en-GB" dirty="0"/>
              <a:t>The AQA website also has information about how to submit marks.</a:t>
            </a:r>
          </a:p>
          <a:p>
            <a:endParaRPr lang="en-GB" dirty="0"/>
          </a:p>
          <a:p>
            <a:r>
              <a:rPr lang="en-GB" dirty="0"/>
              <a:t>There are example AS scripts from the 2-16 exam on the Secure Key Materials area at </a:t>
            </a:r>
            <a:r>
              <a:rPr lang="en-GB" u="sng" dirty="0">
                <a:hlinkClick r:id="rId3"/>
              </a:rPr>
              <a:t>aqa.org.uk/log-in</a:t>
            </a:r>
            <a:r>
              <a:rPr lang="en-GB" dirty="0"/>
              <a:t>. </a:t>
            </a:r>
          </a:p>
          <a:p>
            <a:endParaRPr lang="en-GB" dirty="0"/>
          </a:p>
          <a:p>
            <a:r>
              <a:rPr lang="en-GB" dirty="0"/>
              <a:t>They are filed under ‘Question Papers and Mark Schemes…’ for each specification. </a:t>
            </a:r>
          </a:p>
          <a:p>
            <a:endParaRPr lang="en-GB" dirty="0"/>
          </a:p>
          <a:p>
            <a:endParaRPr lang="en-GB" dirty="0"/>
          </a:p>
        </p:txBody>
      </p:sp>
      <p:sp>
        <p:nvSpPr>
          <p:cNvPr id="4" name="Footer Placeholder 3"/>
          <p:cNvSpPr>
            <a:spLocks noGrp="1"/>
          </p:cNvSpPr>
          <p:nvPr>
            <p:ph type="ftr" sz="quarter" idx="3"/>
          </p:nvPr>
        </p:nvSpPr>
        <p:spPr/>
        <p:txBody>
          <a:bodyPr/>
          <a:lstStyle/>
          <a:p>
            <a:r>
              <a:rPr lang="en-US" smtClean="0"/>
              <a:t>Copyright © AQA and its licensors. All rights reserved.</a:t>
            </a:r>
            <a:endParaRPr lang="en-US" dirty="0"/>
          </a:p>
        </p:txBody>
      </p:sp>
      <p:sp>
        <p:nvSpPr>
          <p:cNvPr id="5" name="Slide Number Placeholder 4"/>
          <p:cNvSpPr>
            <a:spLocks noGrp="1"/>
          </p:cNvSpPr>
          <p:nvPr>
            <p:ph type="sldNum" sz="quarter" idx="4"/>
          </p:nvPr>
        </p:nvSpPr>
        <p:spPr/>
        <p:txBody>
          <a:bodyPr/>
          <a:lstStyle/>
          <a:p>
            <a:fld id="{9D4704D4-DAEA-4D4A-A9DC-4373E3AC7101}" type="slidenum">
              <a:rPr lang="en-GB" smtClean="0"/>
              <a:t>17</a:t>
            </a:fld>
            <a:endParaRPr lang="en-GB"/>
          </a:p>
        </p:txBody>
      </p:sp>
    </p:spTree>
    <p:extLst>
      <p:ext uri="{BB962C8B-B14F-4D97-AF65-F5344CB8AC3E}">
        <p14:creationId xmlns:p14="http://schemas.microsoft.com/office/powerpoint/2010/main" val="4073520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of 2) Updates</a:t>
            </a:r>
            <a:endParaRPr lang="en-US" dirty="0"/>
          </a:p>
        </p:txBody>
      </p:sp>
      <p:sp>
        <p:nvSpPr>
          <p:cNvPr id="3" name="Footer Placeholder 2"/>
          <p:cNvSpPr>
            <a:spLocks noGrp="1"/>
          </p:cNvSpPr>
          <p:nvPr>
            <p:ph type="ftr" sz="quarter" idx="3"/>
          </p:nvPr>
        </p:nvSpPr>
        <p:spPr/>
        <p:txBody>
          <a:bodyPr/>
          <a:lstStyle/>
          <a:p>
            <a:r>
              <a:rPr lang="en-US" smtClean="0"/>
              <a:t>Copyright © AQA and its licensors. All rights reserved.</a:t>
            </a:r>
            <a:endParaRPr lang="en-US" dirty="0"/>
          </a:p>
        </p:txBody>
      </p:sp>
      <p:sp>
        <p:nvSpPr>
          <p:cNvPr id="8" name="Content Placeholder 7"/>
          <p:cNvSpPr>
            <a:spLocks noGrp="1"/>
          </p:cNvSpPr>
          <p:nvPr>
            <p:ph idx="1"/>
          </p:nvPr>
        </p:nvSpPr>
        <p:spPr/>
        <p:txBody>
          <a:bodyPr/>
          <a:lstStyle/>
          <a:p>
            <a:r>
              <a:rPr lang="en-GB" dirty="0" smtClean="0"/>
              <a:t>There are relevant supporting materials from AS feedback meetings available through SKM.</a:t>
            </a:r>
          </a:p>
          <a:p>
            <a:endParaRPr lang="en-GB" dirty="0"/>
          </a:p>
          <a:p>
            <a:r>
              <a:rPr lang="en-GB" dirty="0" smtClean="0"/>
              <a:t>The focus of the A-level summer hub sessions will be the GCE English Language and Literature (7707) specification. </a:t>
            </a:r>
            <a:endParaRPr lang="en-GB" dirty="0"/>
          </a:p>
        </p:txBody>
      </p:sp>
      <p:sp>
        <p:nvSpPr>
          <p:cNvPr id="9" name="Slide Number Placeholder 5"/>
          <p:cNvSpPr>
            <a:spLocks noGrp="1"/>
          </p:cNvSpPr>
          <p:nvPr>
            <p:ph type="sldNum" sz="quarter" idx="4"/>
          </p:nvPr>
        </p:nvSpPr>
        <p:spPr>
          <a:xfrm>
            <a:off x="540000" y="6437723"/>
            <a:ext cx="698205" cy="365125"/>
          </a:xfrm>
        </p:spPr>
        <p:txBody>
          <a:bodyPr/>
          <a:lstStyle/>
          <a:p>
            <a:fld id="{9D4704D4-DAEA-4D4A-A9DC-4373E3AC7101}" type="slidenum">
              <a:rPr lang="en-GB" smtClean="0"/>
              <a:pPr/>
              <a:t>18</a:t>
            </a:fld>
            <a:endParaRPr lang="en-GB" dirty="0"/>
          </a:p>
        </p:txBody>
      </p:sp>
    </p:spTree>
    <p:extLst>
      <p:ext uri="{BB962C8B-B14F-4D97-AF65-F5344CB8AC3E}">
        <p14:creationId xmlns:p14="http://schemas.microsoft.com/office/powerpoint/2010/main" val="4669747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r>
              <a:rPr lang="en-US" smtClean="0"/>
              <a:t>Copyright © AQA and its licensors. All rights reserved.</a:t>
            </a:r>
            <a:endParaRPr lang="en-US" dirty="0"/>
          </a:p>
        </p:txBody>
      </p:sp>
      <p:sp>
        <p:nvSpPr>
          <p:cNvPr id="5" name="Title 4"/>
          <p:cNvSpPr>
            <a:spLocks noGrp="1"/>
          </p:cNvSpPr>
          <p:nvPr>
            <p:ph type="ctrTitle"/>
          </p:nvPr>
        </p:nvSpPr>
        <p:spPr/>
        <p:txBody>
          <a:bodyPr/>
          <a:lstStyle/>
          <a:p>
            <a:r>
              <a:rPr lang="en-US" smtClean="0"/>
              <a:t>Any questions?</a:t>
            </a:r>
            <a:endParaRPr lang="en-US" dirty="0"/>
          </a:p>
        </p:txBody>
      </p:sp>
      <p:sp>
        <p:nvSpPr>
          <p:cNvPr id="4" name="Slide Number Placeholder 3"/>
          <p:cNvSpPr>
            <a:spLocks noGrp="1"/>
          </p:cNvSpPr>
          <p:nvPr>
            <p:ph type="sldNum" sz="quarter" idx="4"/>
          </p:nvPr>
        </p:nvSpPr>
        <p:spPr/>
        <p:txBody>
          <a:bodyPr/>
          <a:lstStyle/>
          <a:p>
            <a:fld id="{9D4704D4-DAEA-4D4A-A9DC-4373E3AC7101}" type="slidenum">
              <a:rPr lang="en-GB" smtClean="0"/>
              <a:pPr/>
              <a:t>19</a:t>
            </a:fld>
            <a:endParaRPr lang="en-GB"/>
          </a:p>
        </p:txBody>
      </p:sp>
    </p:spTree>
    <p:extLst>
      <p:ext uri="{BB962C8B-B14F-4D97-AF65-F5344CB8AC3E}">
        <p14:creationId xmlns:p14="http://schemas.microsoft.com/office/powerpoint/2010/main" val="1243430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Aims</a:t>
            </a:r>
            <a:endParaRPr lang="en-US" sz="3200" dirty="0"/>
          </a:p>
        </p:txBody>
      </p:sp>
      <p:sp>
        <p:nvSpPr>
          <p:cNvPr id="4" name="Content Placeholder 3"/>
          <p:cNvSpPr>
            <a:spLocks noGrp="1"/>
          </p:cNvSpPr>
          <p:nvPr>
            <p:ph idx="1"/>
          </p:nvPr>
        </p:nvSpPr>
        <p:spPr/>
        <p:txBody>
          <a:bodyPr/>
          <a:lstStyle/>
          <a:p>
            <a:r>
              <a:rPr lang="en-GB" dirty="0" smtClean="0"/>
              <a:t>To provide help and support on teaching and learning ideas for some of the A-level topics.</a:t>
            </a:r>
          </a:p>
          <a:p>
            <a:endParaRPr lang="en-GB" dirty="0" smtClean="0"/>
          </a:p>
          <a:p>
            <a:r>
              <a:rPr lang="en-GB" dirty="0" smtClean="0"/>
              <a:t>To provide help and support on setting your own questions.</a:t>
            </a:r>
          </a:p>
          <a:p>
            <a:endParaRPr lang="en-GB" dirty="0" smtClean="0"/>
          </a:p>
          <a:p>
            <a:r>
              <a:rPr lang="en-GB" dirty="0" smtClean="0"/>
              <a:t>To provide relevant updates.</a:t>
            </a:r>
          </a:p>
          <a:p>
            <a:pPr lvl="1"/>
            <a:endParaRPr lang="en-US" dirty="0" smtClean="0"/>
          </a:p>
          <a:p>
            <a:endParaRPr lang="en-US" dirty="0" smtClean="0"/>
          </a:p>
          <a:p>
            <a:pPr lvl="1"/>
            <a:endParaRPr lang="en-US" dirty="0"/>
          </a:p>
        </p:txBody>
      </p:sp>
      <p:sp>
        <p:nvSpPr>
          <p:cNvPr id="3" name="Footer Placeholder 2"/>
          <p:cNvSpPr>
            <a:spLocks noGrp="1"/>
          </p:cNvSpPr>
          <p:nvPr>
            <p:ph type="ftr" sz="quarter" idx="3"/>
          </p:nvPr>
        </p:nvSpPr>
        <p:spPr/>
        <p:txBody>
          <a:bodyPr/>
          <a:lstStyle/>
          <a:p>
            <a:r>
              <a:rPr lang="en-US" smtClean="0"/>
              <a:t>Copyright © AQA and its licensors. All rights reserved.</a:t>
            </a:r>
            <a:endParaRPr lang="en-US" dirty="0"/>
          </a:p>
        </p:txBody>
      </p:sp>
      <p:sp>
        <p:nvSpPr>
          <p:cNvPr id="8" name="Slide Number Placeholder 5"/>
          <p:cNvSpPr>
            <a:spLocks noGrp="1"/>
          </p:cNvSpPr>
          <p:nvPr>
            <p:ph type="sldNum" sz="quarter" idx="4"/>
          </p:nvPr>
        </p:nvSpPr>
        <p:spPr>
          <a:xfrm>
            <a:off x="540000" y="6437723"/>
            <a:ext cx="698205" cy="365125"/>
          </a:xfrm>
        </p:spPr>
        <p:txBody>
          <a:bodyPr/>
          <a:lstStyle/>
          <a:p>
            <a:fld id="{9D4704D4-DAEA-4D4A-A9DC-4373E3AC7101}" type="slidenum">
              <a:rPr lang="en-GB" smtClean="0"/>
              <a:pPr/>
              <a:t>2</a:t>
            </a:fld>
            <a:endParaRPr lang="en-GB" dirty="0"/>
          </a:p>
        </p:txBody>
      </p:sp>
    </p:spTree>
    <p:extLst>
      <p:ext uri="{BB962C8B-B14F-4D97-AF65-F5344CB8AC3E}">
        <p14:creationId xmlns:p14="http://schemas.microsoft.com/office/powerpoint/2010/main" val="16307212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r>
              <a:rPr lang="en-US" smtClean="0"/>
              <a:t>Copyright © AQA and its licensors. All rights reserved.</a:t>
            </a:r>
            <a:endParaRPr lang="en-US" dirty="0"/>
          </a:p>
        </p:txBody>
      </p:sp>
      <p:sp>
        <p:nvSpPr>
          <p:cNvPr id="5" name="Title 4"/>
          <p:cNvSpPr>
            <a:spLocks noGrp="1"/>
          </p:cNvSpPr>
          <p:nvPr>
            <p:ph type="ctrTitle"/>
          </p:nvPr>
        </p:nvSpPr>
        <p:spPr/>
        <p:txBody>
          <a:bodyPr/>
          <a:lstStyle/>
          <a:p>
            <a:r>
              <a:rPr lang="en-US" smtClean="0"/>
              <a:t>Thank you</a:t>
            </a:r>
            <a:endParaRPr lang="en-US" dirty="0"/>
          </a:p>
        </p:txBody>
      </p:sp>
      <p:sp>
        <p:nvSpPr>
          <p:cNvPr id="4" name="Slide Number Placeholder 3"/>
          <p:cNvSpPr>
            <a:spLocks noGrp="1"/>
          </p:cNvSpPr>
          <p:nvPr>
            <p:ph type="sldNum" sz="quarter" idx="4"/>
          </p:nvPr>
        </p:nvSpPr>
        <p:spPr/>
        <p:txBody>
          <a:bodyPr/>
          <a:lstStyle/>
          <a:p>
            <a:fld id="{9D4704D4-DAEA-4D4A-A9DC-4373E3AC7101}" type="slidenum">
              <a:rPr lang="en-GB" smtClean="0"/>
              <a:pPr/>
              <a:t>20</a:t>
            </a:fld>
            <a:endParaRPr lang="en-GB"/>
          </a:p>
        </p:txBody>
      </p:sp>
    </p:spTree>
    <p:extLst>
      <p:ext uri="{BB962C8B-B14F-4D97-AF65-F5344CB8AC3E}">
        <p14:creationId xmlns:p14="http://schemas.microsoft.com/office/powerpoint/2010/main" val="3878337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412878"/>
                </a:solidFill>
                <a:latin typeface="AQA Chevin Pro Light" panose="020F0303030000060003" pitchFamily="34" charset="0"/>
              </a:rPr>
              <a:t>Agenda</a:t>
            </a:r>
            <a:endParaRPr lang="en-US" sz="3200" dirty="0">
              <a:solidFill>
                <a:srgbClr val="412878"/>
              </a:solidFill>
              <a:latin typeface="AQA Chevin Pro Light" panose="020F0303030000060003" pitchFamily="34" charset="0"/>
            </a:endParaRPr>
          </a:p>
        </p:txBody>
      </p:sp>
      <p:sp>
        <p:nvSpPr>
          <p:cNvPr id="3" name="Footer Placeholder 2"/>
          <p:cNvSpPr>
            <a:spLocks noGrp="1"/>
          </p:cNvSpPr>
          <p:nvPr>
            <p:ph type="ftr" sz="quarter" idx="4294967295"/>
          </p:nvPr>
        </p:nvSpPr>
        <p:spPr>
          <a:xfrm>
            <a:off x="1976438" y="6459079"/>
            <a:ext cx="2678400" cy="241200"/>
          </a:xfrm>
          <a:prstGeom prst="rect">
            <a:avLst/>
          </a:prstGeom>
        </p:spPr>
        <p:txBody>
          <a:bodyPr/>
          <a:lstStyle/>
          <a:p>
            <a:r>
              <a:rPr lang="en-US" sz="800" dirty="0" smtClean="0">
                <a:solidFill>
                  <a:srgbClr val="4B4B4B"/>
                </a:solidFill>
              </a:rPr>
              <a:t>Copyright © AQA and its licensors. All rights reserved.</a:t>
            </a:r>
            <a:endParaRPr lang="en-US" sz="800" dirty="0">
              <a:solidFill>
                <a:srgbClr val="4B4B4B"/>
              </a:solidFill>
            </a:endParaRPr>
          </a:p>
        </p:txBody>
      </p:sp>
      <p:sp>
        <p:nvSpPr>
          <p:cNvPr id="4" name="Content Placeholder 3"/>
          <p:cNvSpPr>
            <a:spLocks noGrp="1"/>
          </p:cNvSpPr>
          <p:nvPr>
            <p:ph idx="1"/>
          </p:nvPr>
        </p:nvSpPr>
        <p:spPr/>
        <p:txBody>
          <a:bodyPr/>
          <a:lstStyle/>
          <a:p>
            <a:pPr>
              <a:lnSpc>
                <a:spcPct val="100000"/>
              </a:lnSpc>
            </a:pPr>
            <a:r>
              <a:rPr lang="en-GB" dirty="0">
                <a:latin typeface="Arial" panose="020B0604020202020204" pitchFamily="34" charset="0"/>
                <a:cs typeface="Arial" panose="020B0604020202020204" pitchFamily="34" charset="0"/>
              </a:rPr>
              <a:t>Language </a:t>
            </a:r>
            <a:r>
              <a:rPr lang="en-GB" dirty="0" smtClean="0">
                <a:latin typeface="Arial" panose="020B0604020202020204" pitchFamily="34" charset="0"/>
                <a:cs typeface="Arial" panose="020B0604020202020204" pitchFamily="34" charset="0"/>
              </a:rPr>
              <a:t>discourses 						1hr </a:t>
            </a:r>
            <a:r>
              <a:rPr lang="en-GB" dirty="0">
                <a:latin typeface="Arial" panose="020B0604020202020204" pitchFamily="34" charset="0"/>
                <a:cs typeface="Arial" panose="020B0604020202020204" pitchFamily="34" charset="0"/>
              </a:rPr>
              <a:t>15 </a:t>
            </a:r>
            <a:r>
              <a:rPr lang="en-GB" dirty="0" err="1" smtClean="0">
                <a:latin typeface="Arial" panose="020B0604020202020204" pitchFamily="34" charset="0"/>
                <a:cs typeface="Arial" panose="020B0604020202020204" pitchFamily="34" charset="0"/>
              </a:rPr>
              <a:t>mins</a:t>
            </a:r>
            <a:endParaRPr lang="en-GB" dirty="0">
              <a:latin typeface="Arial" panose="020B0604020202020204" pitchFamily="34" charset="0"/>
              <a:cs typeface="Arial" panose="020B0604020202020204" pitchFamily="34" charset="0"/>
            </a:endParaRPr>
          </a:p>
          <a:p>
            <a:pPr>
              <a:lnSpc>
                <a:spcPct val="100000"/>
              </a:lnSpc>
            </a:pPr>
            <a:endParaRPr lang="en-GB" dirty="0">
              <a:latin typeface="Arial" panose="020B0604020202020204" pitchFamily="34" charset="0"/>
              <a:cs typeface="Arial" panose="020B0604020202020204" pitchFamily="34" charset="0"/>
            </a:endParaRPr>
          </a:p>
          <a:p>
            <a:pPr>
              <a:lnSpc>
                <a:spcPct val="100000"/>
              </a:lnSpc>
            </a:pPr>
            <a:r>
              <a:rPr lang="en-GB" dirty="0">
                <a:latin typeface="Arial" panose="020B0604020202020204" pitchFamily="34" charset="0"/>
                <a:cs typeface="Arial" panose="020B0604020202020204" pitchFamily="34" charset="0"/>
              </a:rPr>
              <a:t>Child l</a:t>
            </a:r>
            <a:r>
              <a:rPr lang="en-GB" dirty="0" smtClean="0">
                <a:latin typeface="Arial" panose="020B0604020202020204" pitchFamily="34" charset="0"/>
                <a:cs typeface="Arial" panose="020B0604020202020204" pitchFamily="34" charset="0"/>
              </a:rPr>
              <a:t>anguage 							1hr</a:t>
            </a:r>
            <a:endParaRPr lang="en-GB" dirty="0">
              <a:latin typeface="Arial" panose="020B0604020202020204" pitchFamily="34" charset="0"/>
              <a:cs typeface="Arial" panose="020B0604020202020204" pitchFamily="34" charset="0"/>
            </a:endParaRPr>
          </a:p>
          <a:p>
            <a:pPr>
              <a:lnSpc>
                <a:spcPct val="100000"/>
              </a:lnSpc>
            </a:pPr>
            <a:endParaRPr lang="en-GB" dirty="0">
              <a:latin typeface="Arial" panose="020B0604020202020204" pitchFamily="34" charset="0"/>
              <a:cs typeface="Arial" panose="020B0604020202020204" pitchFamily="34" charset="0"/>
            </a:endParaRPr>
          </a:p>
          <a:p>
            <a:pPr>
              <a:lnSpc>
                <a:spcPct val="100000"/>
              </a:lnSpc>
            </a:pPr>
            <a:r>
              <a:rPr lang="en-GB" dirty="0">
                <a:latin typeface="Arial" panose="020B0604020202020204" pitchFamily="34" charset="0"/>
                <a:cs typeface="Arial" panose="020B0604020202020204" pitchFamily="34" charset="0"/>
              </a:rPr>
              <a:t>Lunch</a:t>
            </a:r>
          </a:p>
          <a:p>
            <a:pPr>
              <a:lnSpc>
                <a:spcPct val="100000"/>
              </a:lnSpc>
            </a:pPr>
            <a:endParaRPr lang="en-GB" dirty="0">
              <a:latin typeface="Arial" panose="020B0604020202020204" pitchFamily="34" charset="0"/>
              <a:cs typeface="Arial" panose="020B0604020202020204" pitchFamily="34" charset="0"/>
            </a:endParaRPr>
          </a:p>
          <a:p>
            <a:pPr>
              <a:lnSpc>
                <a:spcPct val="100000"/>
              </a:lnSpc>
            </a:pPr>
            <a:r>
              <a:rPr lang="en-GB" dirty="0">
                <a:latin typeface="Arial" panose="020B0604020202020204" pitchFamily="34" charset="0"/>
                <a:cs typeface="Arial" panose="020B0604020202020204" pitchFamily="34" charset="0"/>
              </a:rPr>
              <a:t>Guide to writing practice papers </a:t>
            </a:r>
            <a:r>
              <a:rPr lang="en-GB" dirty="0" smtClean="0">
                <a:latin typeface="Arial" panose="020B0604020202020204" pitchFamily="34" charset="0"/>
                <a:cs typeface="Arial" panose="020B0604020202020204" pitchFamily="34" charset="0"/>
              </a:rPr>
              <a:t>				20 </a:t>
            </a:r>
            <a:r>
              <a:rPr lang="en-GB" dirty="0" err="1" smtClean="0">
                <a:latin typeface="Arial" panose="020B0604020202020204" pitchFamily="34" charset="0"/>
                <a:cs typeface="Arial" panose="020B0604020202020204" pitchFamily="34" charset="0"/>
              </a:rPr>
              <a:t>mins</a:t>
            </a:r>
            <a:endParaRPr lang="en-GB" dirty="0">
              <a:latin typeface="Arial" panose="020B0604020202020204" pitchFamily="34" charset="0"/>
              <a:cs typeface="Arial" panose="020B0604020202020204" pitchFamily="34" charset="0"/>
            </a:endParaRPr>
          </a:p>
          <a:p>
            <a:pPr>
              <a:lnSpc>
                <a:spcPct val="100000"/>
              </a:lnSpc>
            </a:pPr>
            <a:endParaRPr lang="en-GB" dirty="0">
              <a:latin typeface="Arial" panose="020B0604020202020204" pitchFamily="34" charset="0"/>
              <a:cs typeface="Arial" panose="020B0604020202020204" pitchFamily="34" charset="0"/>
            </a:endParaRPr>
          </a:p>
          <a:p>
            <a:pPr>
              <a:lnSpc>
                <a:spcPct val="100000"/>
              </a:lnSpc>
            </a:pPr>
            <a:r>
              <a:rPr lang="en-GB" dirty="0">
                <a:latin typeface="Arial" panose="020B0604020202020204" pitchFamily="34" charset="0"/>
                <a:cs typeface="Arial" panose="020B0604020202020204" pitchFamily="34" charset="0"/>
              </a:rPr>
              <a:t>Updates </a:t>
            </a:r>
            <a:r>
              <a:rPr lang="en-GB" dirty="0" smtClean="0">
                <a:latin typeface="Arial" panose="020B0604020202020204" pitchFamily="34" charset="0"/>
                <a:cs typeface="Arial" panose="020B0604020202020204" pitchFamily="34" charset="0"/>
              </a:rPr>
              <a:t>									10 </a:t>
            </a:r>
            <a:r>
              <a:rPr lang="en-GB" dirty="0" err="1" smtClean="0">
                <a:latin typeface="Arial" panose="020B0604020202020204" pitchFamily="34" charset="0"/>
                <a:cs typeface="Arial" panose="020B0604020202020204" pitchFamily="34" charset="0"/>
              </a:rPr>
              <a:t>mins</a:t>
            </a:r>
            <a:endParaRPr lang="en-GB" dirty="0">
              <a:latin typeface="Arial" panose="020B0604020202020204" pitchFamily="34" charset="0"/>
              <a:cs typeface="Arial" panose="020B0604020202020204" pitchFamily="34" charset="0"/>
            </a:endParaRPr>
          </a:p>
          <a:p>
            <a:pPr>
              <a:lnSpc>
                <a:spcPct val="100000"/>
              </a:lnSpc>
            </a:pPr>
            <a:endParaRPr lang="en-GB" sz="2400" dirty="0" smtClean="0">
              <a:latin typeface="Arial" panose="020B0604020202020204" pitchFamily="34" charset="0"/>
              <a:cs typeface="Arial" panose="020B0604020202020204" pitchFamily="34" charset="0"/>
            </a:endParaRPr>
          </a:p>
          <a:p>
            <a:pPr marL="457200" lvl="1" indent="0">
              <a:lnSpc>
                <a:spcPct val="100000"/>
              </a:lnSpc>
              <a:buNone/>
            </a:pPr>
            <a:endParaRPr lang="en-US" sz="2400" dirty="0" smtClean="0">
              <a:latin typeface="Arial" panose="020B0604020202020204" pitchFamily="34" charset="0"/>
              <a:cs typeface="Arial" panose="020B0604020202020204" pitchFamily="34" charset="0"/>
            </a:endParaRPr>
          </a:p>
          <a:p>
            <a:pPr marL="0" indent="0">
              <a:spcAft>
                <a:spcPts val="600"/>
              </a:spcAft>
              <a:buNone/>
            </a:pPr>
            <a:endParaRPr lang="en-US" dirty="0" smtClean="0"/>
          </a:p>
          <a:p>
            <a:pPr marL="457200" lvl="1" indent="0">
              <a:buNone/>
            </a:pPr>
            <a:endParaRPr lang="en-US" dirty="0"/>
          </a:p>
        </p:txBody>
      </p:sp>
      <p:sp>
        <p:nvSpPr>
          <p:cNvPr id="5" name="Slide Number Placeholder 5"/>
          <p:cNvSpPr>
            <a:spLocks noGrp="1"/>
          </p:cNvSpPr>
          <p:nvPr>
            <p:ph type="sldNum" sz="quarter" idx="4"/>
          </p:nvPr>
        </p:nvSpPr>
        <p:spPr>
          <a:xfrm>
            <a:off x="540000" y="6437723"/>
            <a:ext cx="698205" cy="365125"/>
          </a:xfrm>
        </p:spPr>
        <p:txBody>
          <a:bodyPr/>
          <a:lstStyle/>
          <a:p>
            <a:fld id="{9D4704D4-DAEA-4D4A-A9DC-4373E3AC7101}" type="slidenum">
              <a:rPr lang="en-GB" smtClean="0"/>
              <a:pPr/>
              <a:t>3</a:t>
            </a:fld>
            <a:endParaRPr lang="en-GB" dirty="0"/>
          </a:p>
        </p:txBody>
      </p:sp>
    </p:spTree>
    <p:extLst>
      <p:ext uri="{BB962C8B-B14F-4D97-AF65-F5344CB8AC3E}">
        <p14:creationId xmlns:p14="http://schemas.microsoft.com/office/powerpoint/2010/main" val="2459852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Background and reasoning </a:t>
            </a:r>
            <a:endParaRPr lang="en-GB" sz="3200" dirty="0"/>
          </a:p>
        </p:txBody>
      </p:sp>
      <p:sp>
        <p:nvSpPr>
          <p:cNvPr id="3" name="Content Placeholder 2"/>
          <p:cNvSpPr>
            <a:spLocks noGrp="1"/>
          </p:cNvSpPr>
          <p:nvPr>
            <p:ph idx="1"/>
          </p:nvPr>
        </p:nvSpPr>
        <p:spPr/>
        <p:txBody>
          <a:bodyPr/>
          <a:lstStyle/>
          <a:p>
            <a:r>
              <a:rPr lang="en-GB" dirty="0" smtClean="0"/>
              <a:t>New content introduced at A-level.</a:t>
            </a:r>
          </a:p>
          <a:p>
            <a:endParaRPr lang="en-GB" dirty="0"/>
          </a:p>
          <a:p>
            <a:r>
              <a:rPr lang="en-GB" dirty="0" smtClean="0"/>
              <a:t>The material has had slightly different interpretations in terms of style of assessing in the past with Spec A and Spec B.</a:t>
            </a:r>
          </a:p>
          <a:p>
            <a:endParaRPr lang="en-GB" dirty="0"/>
          </a:p>
          <a:p>
            <a:r>
              <a:rPr lang="en-GB" dirty="0" smtClean="0"/>
              <a:t>Focuses on how to develop the relevant skills and knowledge to answer questions on Paper 1B and Paper 2B.</a:t>
            </a:r>
          </a:p>
          <a:p>
            <a:endParaRPr lang="en-GB" dirty="0"/>
          </a:p>
          <a:p>
            <a:r>
              <a:rPr lang="en-GB" dirty="0" smtClean="0"/>
              <a:t>The guide to writing questions is establishing some assessment principles across both papers to allow teachers to create questions with confidence.</a:t>
            </a:r>
            <a:endParaRPr lang="en-GB" dirty="0"/>
          </a:p>
        </p:txBody>
      </p:sp>
      <p:sp>
        <p:nvSpPr>
          <p:cNvPr id="4" name="Footer Placeholder 3"/>
          <p:cNvSpPr>
            <a:spLocks noGrp="1"/>
          </p:cNvSpPr>
          <p:nvPr>
            <p:ph type="ftr" sz="quarter" idx="3"/>
          </p:nvPr>
        </p:nvSpPr>
        <p:spPr/>
        <p:txBody>
          <a:bodyPr/>
          <a:lstStyle/>
          <a:p>
            <a:r>
              <a:rPr lang="en-US" smtClean="0"/>
              <a:t>Copyright © AQA and its licensors. All rights reserved.</a:t>
            </a:r>
            <a:endParaRPr lang="en-US" dirty="0"/>
          </a:p>
        </p:txBody>
      </p:sp>
      <p:sp>
        <p:nvSpPr>
          <p:cNvPr id="5" name="Slide Number Placeholder 4"/>
          <p:cNvSpPr>
            <a:spLocks noGrp="1"/>
          </p:cNvSpPr>
          <p:nvPr>
            <p:ph type="sldNum" sz="quarter" idx="4"/>
          </p:nvPr>
        </p:nvSpPr>
        <p:spPr/>
        <p:txBody>
          <a:bodyPr/>
          <a:lstStyle/>
          <a:p>
            <a:fld id="{9D4704D4-DAEA-4D4A-A9DC-4373E3AC7101}" type="slidenum">
              <a:rPr lang="en-GB" smtClean="0"/>
              <a:t>4</a:t>
            </a:fld>
            <a:endParaRPr lang="en-GB"/>
          </a:p>
        </p:txBody>
      </p:sp>
    </p:spTree>
    <p:extLst>
      <p:ext uri="{BB962C8B-B14F-4D97-AF65-F5344CB8AC3E}">
        <p14:creationId xmlns:p14="http://schemas.microsoft.com/office/powerpoint/2010/main" val="3437307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752" y="2816584"/>
            <a:ext cx="8045200" cy="431181"/>
          </a:xfrm>
        </p:spPr>
        <p:txBody>
          <a:bodyPr/>
          <a:lstStyle/>
          <a:p>
            <a:r>
              <a:rPr lang="en-US" sz="3600" dirty="0" smtClean="0"/>
              <a:t>Language</a:t>
            </a:r>
            <a:r>
              <a:rPr lang="en-US" dirty="0" smtClean="0"/>
              <a:t> </a:t>
            </a:r>
            <a:r>
              <a:rPr lang="en-US" sz="3600" dirty="0" smtClean="0"/>
              <a:t>discourses</a:t>
            </a:r>
            <a:endParaRPr lang="en-US" sz="3600" dirty="0"/>
          </a:p>
        </p:txBody>
      </p:sp>
      <p:sp>
        <p:nvSpPr>
          <p:cNvPr id="8" name="Footer Placeholder 7"/>
          <p:cNvSpPr>
            <a:spLocks noGrp="1"/>
          </p:cNvSpPr>
          <p:nvPr>
            <p:ph type="ftr" sz="quarter" idx="11"/>
          </p:nvPr>
        </p:nvSpPr>
        <p:spPr/>
        <p:txBody>
          <a:bodyPr/>
          <a:lstStyle/>
          <a:p>
            <a:r>
              <a:rPr lang="en-US" smtClean="0"/>
              <a:t>Copyright © AQA and its licensors. All rights reserved.</a:t>
            </a:r>
            <a:endParaRPr lang="en-US" dirty="0"/>
          </a:p>
        </p:txBody>
      </p:sp>
      <p:sp>
        <p:nvSpPr>
          <p:cNvPr id="5" name="Content Placeholder 3"/>
          <p:cNvSpPr>
            <a:spLocks noGrp="1"/>
          </p:cNvSpPr>
          <p:nvPr>
            <p:ph idx="1"/>
          </p:nvPr>
        </p:nvSpPr>
        <p:spPr>
          <a:xfrm>
            <a:off x="1211674" y="1731713"/>
            <a:ext cx="8045200" cy="4406804"/>
          </a:xfrm>
        </p:spPr>
        <p:txBody>
          <a:bodyPr/>
          <a:lstStyle/>
          <a:p>
            <a:endParaRPr lang="en-US" dirty="0" smtClean="0"/>
          </a:p>
          <a:p>
            <a:pPr lvl="1"/>
            <a:endParaRPr lang="en-US" dirty="0"/>
          </a:p>
        </p:txBody>
      </p:sp>
      <p:sp>
        <p:nvSpPr>
          <p:cNvPr id="6" name="Slide Number Placeholder 5"/>
          <p:cNvSpPr>
            <a:spLocks noGrp="1"/>
          </p:cNvSpPr>
          <p:nvPr>
            <p:ph type="sldNum" sz="quarter" idx="4"/>
          </p:nvPr>
        </p:nvSpPr>
        <p:spPr/>
        <p:txBody>
          <a:bodyPr/>
          <a:lstStyle/>
          <a:p>
            <a:fld id="{9D4704D4-DAEA-4D4A-A9DC-4373E3AC7101}" type="slidenum">
              <a:rPr lang="en-GB" smtClean="0"/>
              <a:pPr/>
              <a:t>5</a:t>
            </a:fld>
            <a:endParaRPr lang="en-GB" dirty="0"/>
          </a:p>
        </p:txBody>
      </p:sp>
    </p:spTree>
    <p:extLst>
      <p:ext uri="{BB962C8B-B14F-4D97-AF65-F5344CB8AC3E}">
        <p14:creationId xmlns:p14="http://schemas.microsoft.com/office/powerpoint/2010/main" val="2038042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(1 of 2) Language discourses</a:t>
            </a:r>
            <a:endParaRPr lang="en-US" sz="3200" dirty="0"/>
          </a:p>
        </p:txBody>
      </p:sp>
      <p:sp>
        <p:nvSpPr>
          <p:cNvPr id="4" name="Content Placeholder 3"/>
          <p:cNvSpPr>
            <a:spLocks noGrp="1"/>
          </p:cNvSpPr>
          <p:nvPr>
            <p:ph idx="1"/>
          </p:nvPr>
        </p:nvSpPr>
        <p:spPr/>
        <p:txBody>
          <a:bodyPr/>
          <a:lstStyle/>
          <a:p>
            <a:r>
              <a:rPr lang="en-GB" dirty="0" smtClean="0"/>
              <a:t>Specification page 18.</a:t>
            </a:r>
          </a:p>
          <a:p>
            <a:endParaRPr lang="en-GB" dirty="0" smtClean="0"/>
          </a:p>
          <a:p>
            <a:r>
              <a:rPr lang="en-GB" dirty="0" smtClean="0"/>
              <a:t>Students will study a range of texts that convey attitudes to language diversity and change. The texts studied will include those written for non-specialist audiences.</a:t>
            </a:r>
          </a:p>
          <a:p>
            <a:pPr lvl="1"/>
            <a:endParaRPr lang="en-US" dirty="0"/>
          </a:p>
        </p:txBody>
      </p:sp>
      <p:sp>
        <p:nvSpPr>
          <p:cNvPr id="3" name="Footer Placeholder 2"/>
          <p:cNvSpPr>
            <a:spLocks noGrp="1"/>
          </p:cNvSpPr>
          <p:nvPr>
            <p:ph type="ftr" sz="quarter" idx="3"/>
          </p:nvPr>
        </p:nvSpPr>
        <p:spPr/>
        <p:txBody>
          <a:bodyPr/>
          <a:lstStyle/>
          <a:p>
            <a:r>
              <a:rPr lang="en-US" smtClean="0"/>
              <a:t>Copyright © AQA and its licensors. All rights reserved.</a:t>
            </a:r>
            <a:endParaRPr lang="en-US" dirty="0"/>
          </a:p>
        </p:txBody>
      </p:sp>
      <p:sp>
        <p:nvSpPr>
          <p:cNvPr id="8" name="Slide Number Placeholder 5"/>
          <p:cNvSpPr>
            <a:spLocks noGrp="1"/>
          </p:cNvSpPr>
          <p:nvPr>
            <p:ph type="sldNum" sz="quarter" idx="4"/>
          </p:nvPr>
        </p:nvSpPr>
        <p:spPr>
          <a:xfrm>
            <a:off x="540000" y="6437723"/>
            <a:ext cx="698205" cy="365125"/>
          </a:xfrm>
        </p:spPr>
        <p:txBody>
          <a:bodyPr/>
          <a:lstStyle/>
          <a:p>
            <a:fld id="{9D4704D4-DAEA-4D4A-A9DC-4373E3AC7101}" type="slidenum">
              <a:rPr lang="en-GB" smtClean="0"/>
              <a:pPr/>
              <a:t>6</a:t>
            </a:fld>
            <a:endParaRPr lang="en-GB" dirty="0"/>
          </a:p>
        </p:txBody>
      </p:sp>
    </p:spTree>
    <p:extLst>
      <p:ext uri="{BB962C8B-B14F-4D97-AF65-F5344CB8AC3E}">
        <p14:creationId xmlns:p14="http://schemas.microsoft.com/office/powerpoint/2010/main" val="3227655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(2 of 2) Language discourses</a:t>
            </a:r>
            <a:endParaRPr lang="en-US" sz="3200" dirty="0"/>
          </a:p>
        </p:txBody>
      </p:sp>
      <p:sp>
        <p:nvSpPr>
          <p:cNvPr id="4" name="Content Placeholder 3"/>
          <p:cNvSpPr>
            <a:spLocks noGrp="1"/>
          </p:cNvSpPr>
          <p:nvPr>
            <p:ph idx="1"/>
          </p:nvPr>
        </p:nvSpPr>
        <p:spPr/>
        <p:txBody>
          <a:bodyPr/>
          <a:lstStyle/>
          <a:p>
            <a:pPr marL="0" indent="0">
              <a:buNone/>
            </a:pPr>
            <a:r>
              <a:rPr lang="en-GB" dirty="0" smtClean="0"/>
              <a:t>Students will explore how texts are produced to convey views and opinions about language issues. </a:t>
            </a:r>
          </a:p>
          <a:p>
            <a:endParaRPr lang="en-GB" dirty="0" smtClean="0"/>
          </a:p>
          <a:p>
            <a:pPr marL="0" indent="0">
              <a:buNone/>
            </a:pPr>
            <a:r>
              <a:rPr lang="en-GB" dirty="0" smtClean="0"/>
              <a:t>They will explore how texts:</a:t>
            </a:r>
          </a:p>
          <a:p>
            <a:pPr marL="0" indent="0">
              <a:buNone/>
            </a:pPr>
            <a:endParaRPr lang="en-GB" dirty="0" smtClean="0"/>
          </a:p>
          <a:p>
            <a:r>
              <a:rPr lang="en-GB" dirty="0" smtClean="0"/>
              <a:t>represent language</a:t>
            </a:r>
          </a:p>
          <a:p>
            <a:r>
              <a:rPr lang="en-GB" dirty="0" smtClean="0"/>
              <a:t>construct an identity for the producer</a:t>
            </a:r>
          </a:p>
          <a:p>
            <a:r>
              <a:rPr lang="en-GB" dirty="0" smtClean="0"/>
              <a:t>position the reader and seek to influence them</a:t>
            </a:r>
          </a:p>
          <a:p>
            <a:r>
              <a:rPr lang="en-GB" dirty="0" smtClean="0"/>
              <a:t>are connected to discourses about language. </a:t>
            </a:r>
          </a:p>
          <a:p>
            <a:pPr lvl="1"/>
            <a:endParaRPr lang="en-US" dirty="0" smtClean="0"/>
          </a:p>
          <a:p>
            <a:endParaRPr lang="en-US" dirty="0" smtClean="0"/>
          </a:p>
          <a:p>
            <a:pPr lvl="1"/>
            <a:endParaRPr lang="en-US" dirty="0"/>
          </a:p>
        </p:txBody>
      </p:sp>
      <p:sp>
        <p:nvSpPr>
          <p:cNvPr id="3" name="Footer Placeholder 2"/>
          <p:cNvSpPr>
            <a:spLocks noGrp="1"/>
          </p:cNvSpPr>
          <p:nvPr>
            <p:ph type="ftr" sz="quarter" idx="3"/>
          </p:nvPr>
        </p:nvSpPr>
        <p:spPr/>
        <p:txBody>
          <a:bodyPr/>
          <a:lstStyle/>
          <a:p>
            <a:r>
              <a:rPr lang="en-US" smtClean="0"/>
              <a:t>Copyright © AQA and its licensors. All rights reserved.</a:t>
            </a:r>
            <a:endParaRPr lang="en-US" dirty="0"/>
          </a:p>
        </p:txBody>
      </p:sp>
      <p:sp>
        <p:nvSpPr>
          <p:cNvPr id="8" name="Slide Number Placeholder 5"/>
          <p:cNvSpPr>
            <a:spLocks noGrp="1"/>
          </p:cNvSpPr>
          <p:nvPr>
            <p:ph type="sldNum" sz="quarter" idx="4"/>
          </p:nvPr>
        </p:nvSpPr>
        <p:spPr>
          <a:xfrm>
            <a:off x="540000" y="6447662"/>
            <a:ext cx="698205" cy="365125"/>
          </a:xfrm>
        </p:spPr>
        <p:txBody>
          <a:bodyPr/>
          <a:lstStyle/>
          <a:p>
            <a:fld id="{9D4704D4-DAEA-4D4A-A9DC-4373E3AC7101}" type="slidenum">
              <a:rPr lang="en-GB" smtClean="0"/>
              <a:pPr/>
              <a:t>7</a:t>
            </a:fld>
            <a:endParaRPr lang="en-GB" dirty="0"/>
          </a:p>
        </p:txBody>
      </p:sp>
      <p:sp>
        <p:nvSpPr>
          <p:cNvPr id="9" name="Slide Number Placeholder 5"/>
          <p:cNvSpPr txBox="1">
            <a:spLocks/>
          </p:cNvSpPr>
          <p:nvPr/>
        </p:nvSpPr>
        <p:spPr>
          <a:xfrm>
            <a:off x="540000" y="6447662"/>
            <a:ext cx="69820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D4704D4-DAEA-4D4A-A9DC-4373E3AC7101}" type="slidenum">
              <a:rPr lang="en-GB" smtClean="0"/>
              <a:pPr/>
              <a:t>7</a:t>
            </a:fld>
            <a:endParaRPr lang="en-GB" dirty="0"/>
          </a:p>
        </p:txBody>
      </p:sp>
    </p:spTree>
    <p:extLst>
      <p:ext uri="{BB962C8B-B14F-4D97-AF65-F5344CB8AC3E}">
        <p14:creationId xmlns:p14="http://schemas.microsoft.com/office/powerpoint/2010/main" val="2971554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FAQ recap</a:t>
            </a:r>
            <a:endParaRPr lang="en-US" sz="3200" dirty="0"/>
          </a:p>
        </p:txBody>
      </p:sp>
      <p:sp>
        <p:nvSpPr>
          <p:cNvPr id="3" name="Footer Placeholder 2"/>
          <p:cNvSpPr>
            <a:spLocks noGrp="1"/>
          </p:cNvSpPr>
          <p:nvPr>
            <p:ph type="ftr" sz="quarter" idx="3"/>
          </p:nvPr>
        </p:nvSpPr>
        <p:spPr/>
        <p:txBody>
          <a:bodyPr/>
          <a:lstStyle/>
          <a:p>
            <a:r>
              <a:rPr lang="en-US" smtClean="0"/>
              <a:t>Copyright © AQA and its licensors. All rights reserved.</a:t>
            </a:r>
            <a:endParaRPr lang="en-US" dirty="0"/>
          </a:p>
        </p:txBody>
      </p:sp>
      <p:sp>
        <p:nvSpPr>
          <p:cNvPr id="8" name="Content Placeholder 7"/>
          <p:cNvSpPr>
            <a:spLocks noGrp="1"/>
          </p:cNvSpPr>
          <p:nvPr>
            <p:ph idx="1"/>
          </p:nvPr>
        </p:nvSpPr>
        <p:spPr/>
        <p:txBody>
          <a:bodyPr/>
          <a:lstStyle/>
          <a:p>
            <a:pPr marL="0" indent="0">
              <a:buNone/>
            </a:pPr>
            <a:r>
              <a:rPr lang="en-GB" dirty="0" smtClean="0"/>
              <a:t>The texts set for Paper 2 of the A-level will be contemporary and will feature popular discourses about language. In other words, they will not be academic texts.</a:t>
            </a:r>
          </a:p>
          <a:p>
            <a:pPr marL="0" indent="0">
              <a:buNone/>
            </a:pPr>
            <a:endParaRPr lang="en-GB" dirty="0"/>
          </a:p>
          <a:p>
            <a:pPr marL="0" indent="0">
              <a:buNone/>
            </a:pPr>
            <a:r>
              <a:rPr lang="en-US" dirty="0"/>
              <a:t>They will not necessarily be articles, but could be taken from other genres of popular non-fiction writing:</a:t>
            </a:r>
          </a:p>
          <a:p>
            <a:pPr marL="0" indent="0">
              <a:buNone/>
            </a:pPr>
            <a:endParaRPr lang="en-US" dirty="0"/>
          </a:p>
          <a:p>
            <a:r>
              <a:rPr lang="en-US" dirty="0"/>
              <a:t>self help guides</a:t>
            </a:r>
          </a:p>
          <a:p>
            <a:r>
              <a:rPr lang="en-US" dirty="0"/>
              <a:t>advice columns</a:t>
            </a:r>
          </a:p>
          <a:p>
            <a:r>
              <a:rPr lang="en-US" dirty="0"/>
              <a:t>books aimed at non-specialists </a:t>
            </a:r>
          </a:p>
          <a:p>
            <a:r>
              <a:rPr lang="en-US" dirty="0"/>
              <a:t>web-based articles</a:t>
            </a:r>
          </a:p>
          <a:p>
            <a:r>
              <a:rPr lang="en-US" dirty="0"/>
              <a:t>comments in response to web-based articles.</a:t>
            </a:r>
          </a:p>
          <a:p>
            <a:pPr marL="0" indent="0">
              <a:buNone/>
            </a:pPr>
            <a:endParaRPr lang="en-GB" dirty="0"/>
          </a:p>
        </p:txBody>
      </p:sp>
      <p:sp>
        <p:nvSpPr>
          <p:cNvPr id="9" name="Slide Number Placeholder 5"/>
          <p:cNvSpPr>
            <a:spLocks noGrp="1"/>
          </p:cNvSpPr>
          <p:nvPr>
            <p:ph type="sldNum" sz="quarter" idx="4"/>
          </p:nvPr>
        </p:nvSpPr>
        <p:spPr>
          <a:xfrm>
            <a:off x="540000" y="6437723"/>
            <a:ext cx="698205" cy="365125"/>
          </a:xfrm>
        </p:spPr>
        <p:txBody>
          <a:bodyPr/>
          <a:lstStyle/>
          <a:p>
            <a:fld id="{9D4704D4-DAEA-4D4A-A9DC-4373E3AC7101}" type="slidenum">
              <a:rPr lang="en-GB" smtClean="0"/>
              <a:pPr/>
              <a:t>8</a:t>
            </a:fld>
            <a:endParaRPr lang="en-GB" dirty="0"/>
          </a:p>
        </p:txBody>
      </p:sp>
    </p:spTree>
    <p:extLst>
      <p:ext uri="{BB962C8B-B14F-4D97-AF65-F5344CB8AC3E}">
        <p14:creationId xmlns:p14="http://schemas.microsoft.com/office/powerpoint/2010/main" val="2897387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Teaching and learning resource</a:t>
            </a:r>
            <a:endParaRPr lang="en-US" sz="3200" dirty="0"/>
          </a:p>
        </p:txBody>
      </p:sp>
      <p:sp>
        <p:nvSpPr>
          <p:cNvPr id="4" name="Content Placeholder 3"/>
          <p:cNvSpPr>
            <a:spLocks noGrp="1"/>
          </p:cNvSpPr>
          <p:nvPr>
            <p:ph idx="1"/>
          </p:nvPr>
        </p:nvSpPr>
        <p:spPr/>
        <p:txBody>
          <a:bodyPr/>
          <a:lstStyle/>
          <a:p>
            <a:pPr marL="0" indent="0">
              <a:buNone/>
            </a:pPr>
            <a:r>
              <a:rPr lang="en-US" dirty="0" smtClean="0"/>
              <a:t>We </a:t>
            </a:r>
            <a:r>
              <a:rPr lang="en-GB" dirty="0"/>
              <a:t>have created some teaching ideas which are designed to help you prepare students for questions on Language Discourses in Section B of Paper 2 of the A-level.</a:t>
            </a:r>
          </a:p>
          <a:p>
            <a:pPr marL="0" indent="0">
              <a:buNone/>
            </a:pPr>
            <a:endParaRPr lang="en-US" dirty="0" smtClean="0"/>
          </a:p>
          <a:p>
            <a:pPr marL="0" indent="0">
              <a:buNone/>
            </a:pPr>
            <a:r>
              <a:rPr lang="en-US" dirty="0" smtClean="0"/>
              <a:t>The </a:t>
            </a:r>
            <a:r>
              <a:rPr lang="en-GB" dirty="0"/>
              <a:t>resource is based around using a </a:t>
            </a:r>
            <a:r>
              <a:rPr lang="en-GB" dirty="0" smtClean="0"/>
              <a:t>number of </a:t>
            </a:r>
            <a:r>
              <a:rPr lang="en-GB" dirty="0"/>
              <a:t>texts that have been used in previous question papers and are available through the resource area of the legacy specifications. </a:t>
            </a:r>
            <a:endParaRPr lang="en-GB" dirty="0" smtClean="0"/>
          </a:p>
          <a:p>
            <a:pPr marL="0" indent="0">
              <a:buNone/>
            </a:pPr>
            <a:endParaRPr lang="en-GB" dirty="0"/>
          </a:p>
          <a:p>
            <a:pPr marL="0" indent="0">
              <a:buNone/>
            </a:pPr>
            <a:r>
              <a:rPr lang="en-US" dirty="0"/>
              <a:t>A version </a:t>
            </a:r>
            <a:r>
              <a:rPr lang="en-GB" dirty="0"/>
              <a:t>will be available for others via our website in the coming months.</a:t>
            </a:r>
            <a:endParaRPr lang="en-US" dirty="0"/>
          </a:p>
          <a:p>
            <a:pPr marL="0" indent="0">
              <a:buNone/>
            </a:pPr>
            <a:endParaRPr lang="en-US" dirty="0" smtClean="0"/>
          </a:p>
          <a:p>
            <a:pPr lvl="1"/>
            <a:endParaRPr lang="en-US" dirty="0"/>
          </a:p>
        </p:txBody>
      </p:sp>
      <p:sp>
        <p:nvSpPr>
          <p:cNvPr id="3" name="Footer Placeholder 2"/>
          <p:cNvSpPr>
            <a:spLocks noGrp="1"/>
          </p:cNvSpPr>
          <p:nvPr>
            <p:ph type="ftr" sz="quarter" idx="3"/>
          </p:nvPr>
        </p:nvSpPr>
        <p:spPr/>
        <p:txBody>
          <a:bodyPr/>
          <a:lstStyle/>
          <a:p>
            <a:r>
              <a:rPr lang="en-US" smtClean="0"/>
              <a:t>Copyright © AQA and its licensors. All rights reserved.</a:t>
            </a:r>
            <a:endParaRPr lang="en-US" dirty="0"/>
          </a:p>
        </p:txBody>
      </p:sp>
      <p:sp>
        <p:nvSpPr>
          <p:cNvPr id="8" name="Slide Number Placeholder 5"/>
          <p:cNvSpPr>
            <a:spLocks noGrp="1"/>
          </p:cNvSpPr>
          <p:nvPr>
            <p:ph type="sldNum" sz="quarter" idx="4"/>
          </p:nvPr>
        </p:nvSpPr>
        <p:spPr>
          <a:xfrm>
            <a:off x="540000" y="6437723"/>
            <a:ext cx="698205" cy="365125"/>
          </a:xfrm>
        </p:spPr>
        <p:txBody>
          <a:bodyPr/>
          <a:lstStyle/>
          <a:p>
            <a:fld id="{9D4704D4-DAEA-4D4A-A9DC-4373E3AC7101}" type="slidenum">
              <a:rPr lang="en-GB" smtClean="0"/>
              <a:pPr/>
              <a:t>9</a:t>
            </a:fld>
            <a:endParaRPr lang="en-GB" dirty="0"/>
          </a:p>
        </p:txBody>
      </p:sp>
    </p:spTree>
    <p:extLst>
      <p:ext uri="{BB962C8B-B14F-4D97-AF65-F5344CB8AC3E}">
        <p14:creationId xmlns:p14="http://schemas.microsoft.com/office/powerpoint/2010/main" val="766464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AQA presentation master">
  <a:themeElements>
    <a:clrScheme name="AQA PowerPoint1">
      <a:dk1>
        <a:srgbClr val="4B4B4B"/>
      </a:dk1>
      <a:lt1>
        <a:srgbClr val="FFFFFF"/>
      </a:lt1>
      <a:dk2>
        <a:srgbClr val="412878"/>
      </a:dk2>
      <a:lt2>
        <a:srgbClr val="FFFFFE"/>
      </a:lt2>
      <a:accent1>
        <a:srgbClr val="C8194B"/>
      </a:accent1>
      <a:accent2>
        <a:srgbClr val="3273AF"/>
      </a:accent2>
      <a:accent3>
        <a:srgbClr val="C84B32"/>
      </a:accent3>
      <a:accent4>
        <a:srgbClr val="418C87"/>
      </a:accent4>
      <a:accent5>
        <a:srgbClr val="AF64A0"/>
      </a:accent5>
      <a:accent6>
        <a:srgbClr val="4B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80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AQA presentation master</Template>
  <TotalTime>1417</TotalTime>
  <Words>1174</Words>
  <Application>Microsoft Office PowerPoint</Application>
  <PresentationFormat>On-screen Show (4:3)</PresentationFormat>
  <Paragraphs>177</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AQA presentation master</vt:lpstr>
      <vt:lpstr>English Hub School networks A-level English Language</vt:lpstr>
      <vt:lpstr>Aims</vt:lpstr>
      <vt:lpstr>Agenda</vt:lpstr>
      <vt:lpstr>Background and reasoning </vt:lpstr>
      <vt:lpstr>Language discourses</vt:lpstr>
      <vt:lpstr>(1 of 2) Language discourses</vt:lpstr>
      <vt:lpstr>(2 of 2) Language discourses</vt:lpstr>
      <vt:lpstr>FAQ recap</vt:lpstr>
      <vt:lpstr>Teaching and learning resource</vt:lpstr>
      <vt:lpstr>Activity: Language discourses</vt:lpstr>
      <vt:lpstr>PowerPoint Presentation</vt:lpstr>
      <vt:lpstr>(1 of 2) Children’s language development</vt:lpstr>
      <vt:lpstr>(2 of 2) Children’s language development</vt:lpstr>
      <vt:lpstr>Teaching and learning resource</vt:lpstr>
      <vt:lpstr>Activity: children’s language</vt:lpstr>
      <vt:lpstr>(1 of 2) Help and further support</vt:lpstr>
      <vt:lpstr>(1 of 2) Updates</vt:lpstr>
      <vt:lpstr>(2 of 2) Updates</vt:lpstr>
      <vt:lpstr>Any questions?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2017-01-10T11:38:45Z</dcterms:created>
  <dcterms:modified xsi:type="dcterms:W3CDTF">2017-05-05T12:31:18Z</dcterms:modified>
</cp:coreProperties>
</file>