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8" r:id="rId2"/>
    <p:sldId id="304" r:id="rId3"/>
    <p:sldId id="382" r:id="rId4"/>
    <p:sldId id="375" r:id="rId5"/>
    <p:sldId id="380" r:id="rId6"/>
    <p:sldId id="381" r:id="rId7"/>
    <p:sldId id="377" r:id="rId8"/>
    <p:sldId id="378" r:id="rId9"/>
    <p:sldId id="379" r:id="rId10"/>
    <p:sldId id="309" r:id="rId11"/>
    <p:sldId id="376" r:id="rId1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1A1"/>
    <a:srgbClr val="412878"/>
    <a:srgbClr val="C8194B"/>
    <a:srgbClr val="6464A0"/>
    <a:srgbClr val="418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5688" autoAdjust="0"/>
  </p:normalViewPr>
  <p:slideViewPr>
    <p:cSldViewPr>
      <p:cViewPr varScale="1">
        <p:scale>
          <a:sx n="86" d="100"/>
          <a:sy n="86" d="100"/>
        </p:scale>
        <p:origin x="-2436" y="-96"/>
      </p:cViewPr>
      <p:guideLst>
        <p:guide orient="horz" pos="2160"/>
        <p:guide pos="2880"/>
      </p:guideLst>
    </p:cSldViewPr>
  </p:slideViewPr>
  <p:outlineViewPr>
    <p:cViewPr>
      <p:scale>
        <a:sx n="33" d="100"/>
        <a:sy n="33" d="100"/>
      </p:scale>
      <p:origin x="0" y="25968"/>
    </p:cViewPr>
  </p:outlineViewPr>
  <p:notesTextViewPr>
    <p:cViewPr>
      <p:scale>
        <a:sx n="125" d="100"/>
        <a:sy n="125" d="100"/>
      </p:scale>
      <p:origin x="0" y="0"/>
    </p:cViewPr>
  </p:notesTextViewPr>
  <p:sorterViewPr>
    <p:cViewPr>
      <p:scale>
        <a:sx n="200" d="100"/>
        <a:sy n="200" d="100"/>
      </p:scale>
      <p:origin x="0" y="2328"/>
    </p:cViewPr>
  </p:sorterViewPr>
  <p:notesViewPr>
    <p:cSldViewPr>
      <p:cViewPr>
        <p:scale>
          <a:sx n="150" d="100"/>
          <a:sy n="150" d="100"/>
        </p:scale>
        <p:origin x="-4376" y="52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010" tIns="45505" rIns="91010" bIns="45505"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010" tIns="45505" rIns="91010" bIns="45505" rtlCol="0"/>
          <a:lstStyle>
            <a:lvl1pPr algn="r">
              <a:defRPr sz="1200"/>
            </a:lvl1pPr>
          </a:lstStyle>
          <a:p>
            <a:fld id="{2835DE10-24D0-40CC-9C49-60911410677F}" type="datetimeFigureOut">
              <a:rPr lang="en-GB" smtClean="0"/>
              <a:t>04/09/2019</a:t>
            </a:fld>
            <a:endParaRPr lang="en-GB" dirty="0"/>
          </a:p>
        </p:txBody>
      </p:sp>
      <p:sp>
        <p:nvSpPr>
          <p:cNvPr id="4" name="Footer Placeholder 3"/>
          <p:cNvSpPr>
            <a:spLocks noGrp="1"/>
          </p:cNvSpPr>
          <p:nvPr>
            <p:ph type="ftr" sz="quarter" idx="2"/>
          </p:nvPr>
        </p:nvSpPr>
        <p:spPr>
          <a:xfrm>
            <a:off x="1" y="9378824"/>
            <a:ext cx="2945659" cy="493713"/>
          </a:xfrm>
          <a:prstGeom prst="rect">
            <a:avLst/>
          </a:prstGeom>
        </p:spPr>
        <p:txBody>
          <a:bodyPr vert="horz" lIns="91010" tIns="45505" rIns="91010" bIns="4550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010" tIns="45505" rIns="91010" bIns="45505" rtlCol="0" anchor="b"/>
          <a:lstStyle>
            <a:lvl1pPr algn="r">
              <a:defRPr sz="1200"/>
            </a:lvl1pPr>
          </a:lstStyle>
          <a:p>
            <a:fld id="{96D25C12-CC7C-4292-B77B-99C063D82733}" type="slidenum">
              <a:rPr lang="en-GB" smtClean="0"/>
              <a:t>‹#›</a:t>
            </a:fld>
            <a:endParaRPr lang="en-GB" dirty="0"/>
          </a:p>
        </p:txBody>
      </p:sp>
    </p:spTree>
    <p:extLst>
      <p:ext uri="{BB962C8B-B14F-4D97-AF65-F5344CB8AC3E}">
        <p14:creationId xmlns:p14="http://schemas.microsoft.com/office/powerpoint/2010/main" val="403813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010" tIns="45505" rIns="91010" bIns="45505" rtlCol="0"/>
          <a:lstStyle>
            <a:lvl1pPr algn="l">
              <a:defRPr sz="1200"/>
            </a:lvl1pPr>
          </a:lstStyle>
          <a:p>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010" tIns="45505" rIns="91010" bIns="45505" rtlCol="0"/>
          <a:lstStyle>
            <a:lvl1pPr algn="r">
              <a:defRPr sz="1200"/>
            </a:lvl1pPr>
          </a:lstStyle>
          <a:p>
            <a:fld id="{46C389CB-5F2F-4455-A88F-A57601539109}" type="datetimeFigureOut">
              <a:rPr lang="en-GB" smtClean="0"/>
              <a:t>04/09/2019</a:t>
            </a:fld>
            <a:endParaRPr lang="en-GB" dirty="0"/>
          </a:p>
        </p:txBody>
      </p:sp>
      <p:sp>
        <p:nvSpPr>
          <p:cNvPr id="4" name="Slide Image Placeholder 3"/>
          <p:cNvSpPr>
            <a:spLocks noGrp="1" noRot="1" noChangeAspect="1"/>
          </p:cNvSpPr>
          <p:nvPr>
            <p:ph type="sldImg" idx="2"/>
          </p:nvPr>
        </p:nvSpPr>
        <p:spPr>
          <a:xfrm>
            <a:off x="931863" y="741363"/>
            <a:ext cx="4935537" cy="3702050"/>
          </a:xfrm>
          <a:prstGeom prst="rect">
            <a:avLst/>
          </a:prstGeom>
          <a:noFill/>
          <a:ln w="12700">
            <a:solidFill>
              <a:prstClr val="black"/>
            </a:solidFill>
          </a:ln>
        </p:spPr>
        <p:txBody>
          <a:bodyPr vert="horz" lIns="91010" tIns="45505" rIns="91010" bIns="45505"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010" tIns="45505" rIns="91010" bIns="455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4"/>
            <a:ext cx="2945659" cy="493713"/>
          </a:xfrm>
          <a:prstGeom prst="rect">
            <a:avLst/>
          </a:prstGeom>
        </p:spPr>
        <p:txBody>
          <a:bodyPr vert="horz" lIns="91010" tIns="45505" rIns="91010" bIns="455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010" tIns="45505" rIns="91010" bIns="45505" rtlCol="0" anchor="b"/>
          <a:lstStyle>
            <a:lvl1pPr algn="r">
              <a:defRPr sz="1200"/>
            </a:lvl1pPr>
          </a:lstStyle>
          <a:p>
            <a:fld id="{965D7B3B-16F2-4DD8-86F5-0E35900F9727}" type="slidenum">
              <a:rPr lang="en-GB" smtClean="0"/>
              <a:t>‹#›</a:t>
            </a:fld>
            <a:endParaRPr lang="en-GB" dirty="0"/>
          </a:p>
        </p:txBody>
      </p:sp>
    </p:spTree>
    <p:extLst>
      <p:ext uri="{BB962C8B-B14F-4D97-AF65-F5344CB8AC3E}">
        <p14:creationId xmlns:p14="http://schemas.microsoft.com/office/powerpoint/2010/main" val="279714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D7B3B-16F2-4DD8-86F5-0E35900F9727}" type="slidenum">
              <a:rPr lang="en-GB" smtClean="0"/>
              <a:t>1</a:t>
            </a:fld>
            <a:endParaRPr lang="en-GB" dirty="0"/>
          </a:p>
        </p:txBody>
      </p:sp>
    </p:spTree>
    <p:extLst>
      <p:ext uri="{BB962C8B-B14F-4D97-AF65-F5344CB8AC3E}">
        <p14:creationId xmlns:p14="http://schemas.microsoft.com/office/powerpoint/2010/main" val="229814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2717377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5969025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23939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582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751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3187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2778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6973033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3471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7711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3940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62448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1426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1669258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755424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075307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8825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519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04129090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2"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2"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68301912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2" y="1303336"/>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2"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22649" y="6503988"/>
            <a:ext cx="2678112" cy="195712"/>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56483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56483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3" y="6455755"/>
            <a:ext cx="971127"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Content Placeholder 10"/>
          <p:cNvSpPr>
            <a:spLocks noGrp="1"/>
          </p:cNvSpPr>
          <p:nvPr>
            <p:ph sz="quarter" idx="12" hasCustomPrompt="1"/>
          </p:nvPr>
        </p:nvSpPr>
        <p:spPr>
          <a:xfrm>
            <a:off x="539751" y="3058063"/>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503990"/>
            <a:ext cx="1339600" cy="319537"/>
          </a:xfrm>
          <a:prstGeom prst="rect">
            <a:avLst/>
          </a:prstGeom>
        </p:spPr>
        <p:txBody>
          <a:bodyPr/>
          <a:lstStyle/>
          <a:p>
            <a:pPr defTabSz="457200"/>
            <a:endParaRPr lang="en-US" dirty="0">
              <a:solidFill>
                <a:srgbClr val="4B4B4B"/>
              </a:solidFill>
            </a:endParaRPr>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
        <p:nvSpPr>
          <p:cNvPr id="4" name="Rectangle 3"/>
          <p:cNvSpPr/>
          <p:nvPr userDrawn="1"/>
        </p:nvSpPr>
        <p:spPr>
          <a:xfrm>
            <a:off x="4155" y="836461"/>
            <a:ext cx="9139847" cy="228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srgbClr val="FFFFFF"/>
              </a:solidFill>
            </a:endParaRPr>
          </a:p>
        </p:txBody>
      </p:sp>
    </p:spTree>
    <p:extLst>
      <p:ext uri="{BB962C8B-B14F-4D97-AF65-F5344CB8AC3E}">
        <p14:creationId xmlns:p14="http://schemas.microsoft.com/office/powerpoint/2010/main" val="403560087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512871"/>
            <a:ext cx="1239373" cy="36512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98027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5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3" name="Date Placeholder 2"/>
          <p:cNvSpPr>
            <a:spLocks noGrp="1"/>
          </p:cNvSpPr>
          <p:nvPr>
            <p:ph type="dt" sz="half" idx="10"/>
          </p:nvPr>
        </p:nvSpPr>
        <p:spPr>
          <a:xfrm>
            <a:off x="540000" y="6487201"/>
            <a:ext cx="1239373" cy="337004"/>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845427" y="6459079"/>
            <a:ext cx="768351"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39563957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512871"/>
            <a:ext cx="1239373" cy="311335"/>
          </a:xfrm>
          <a:prstGeom prst="rect">
            <a:avLst/>
          </a:prstGeom>
        </p:spPr>
        <p:txBody>
          <a:bodyPr lIns="0" tIns="0" rIns="0" bIns="0"/>
          <a:lstStyle>
            <a:lvl1pPr>
              <a:lnSpc>
                <a:spcPts val="1000"/>
              </a:lnSpc>
              <a:defRPr sz="800">
                <a:solidFill>
                  <a:schemeClr val="bg1"/>
                </a:solidFill>
              </a:defRPr>
            </a:lvl1pPr>
          </a:lstStyle>
          <a:p>
            <a:pPr defTabSz="457200"/>
            <a:endParaRPr lang="en-US" dirty="0">
              <a:solidFill>
                <a:srgbClr val="4B4B4B"/>
              </a:solidFill>
            </a:endParaRPr>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598613"/>
            <a:ext cx="8045200" cy="45399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0" y="875961"/>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406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98025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Date Placeholder 3"/>
          <p:cNvSpPr>
            <a:spLocks noGrp="1"/>
          </p:cNvSpPr>
          <p:nvPr>
            <p:ph type="dt" sz="half" idx="11"/>
          </p:nvPr>
        </p:nvSpPr>
        <p:spPr>
          <a:xfrm>
            <a:off x="539200" y="6501433"/>
            <a:ext cx="1339600" cy="232664"/>
          </a:xfrm>
          <a:prstGeom prst="rect">
            <a:avLst/>
          </a:prstGeom>
        </p:spPr>
        <p:txBody>
          <a:bodyPr/>
          <a:lstStyle/>
          <a:p>
            <a:pPr defTabSz="457200"/>
            <a:endParaRPr lang="en-US" dirty="0">
              <a:solidFill>
                <a:srgbClr val="4B4B4B"/>
              </a:solidFill>
            </a:endParaRPr>
          </a:p>
        </p:txBody>
      </p:sp>
      <p:sp>
        <p:nvSpPr>
          <p:cNvPr id="7" name="Content Placeholder 6"/>
          <p:cNvSpPr>
            <a:spLocks noGrp="1"/>
          </p:cNvSpPr>
          <p:nvPr>
            <p:ph sz="quarter" idx="12"/>
          </p:nvPr>
        </p:nvSpPr>
        <p:spPr>
          <a:xfrm>
            <a:off x="539200" y="1598613"/>
            <a:ext cx="8046000" cy="4533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48586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losing slide">
    <p:spTree>
      <p:nvGrpSpPr>
        <p:cNvPr id="1" name=""/>
        <p:cNvGrpSpPr/>
        <p:nvPr/>
      </p:nvGrpSpPr>
      <p:grpSpPr>
        <a:xfrm>
          <a:off x="0" y="0"/>
          <a:ext cx="0" cy="0"/>
          <a:chOff x="0" y="0"/>
          <a:chExt cx="0" cy="0"/>
        </a:xfrm>
      </p:grpSpPr>
      <p:sp>
        <p:nvSpPr>
          <p:cNvPr id="16" name="Rectangle 15"/>
          <p:cNvSpPr/>
          <p:nvPr userDrawn="1"/>
        </p:nvSpPr>
        <p:spPr>
          <a:xfrm>
            <a:off x="1"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2"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2"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2"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Date Placeholder 3"/>
          <p:cNvSpPr>
            <a:spLocks noGrp="1"/>
          </p:cNvSpPr>
          <p:nvPr>
            <p:ph type="dt" sz="half" idx="12"/>
          </p:nvPr>
        </p:nvSpPr>
        <p:spPr>
          <a:xfrm>
            <a:off x="540000" y="6512869"/>
            <a:ext cx="1339600" cy="310656"/>
          </a:xfrm>
          <a:prstGeom prst="rect">
            <a:avLst/>
          </a:prstGeom>
        </p:spPr>
        <p:txBody>
          <a:bodyPr/>
          <a:lstStyle/>
          <a:p>
            <a:pPr defTabSz="457200"/>
            <a:endParaRPr lang="en-US" dirty="0">
              <a:solidFill>
                <a:srgbClr val="4B4B4B"/>
              </a:solidFill>
            </a:endParaRPr>
          </a:p>
        </p:txBody>
      </p:sp>
      <p:sp>
        <p:nvSpPr>
          <p:cNvPr id="2" name="Rectangle 1"/>
          <p:cNvSpPr/>
          <p:nvPr userDrawn="1"/>
        </p:nvSpPr>
        <p:spPr>
          <a:xfrm>
            <a:off x="7780868" y="6458402"/>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1" y="278675"/>
            <a:ext cx="1618488" cy="557784"/>
          </a:xfrm>
          <a:prstGeom prst="rect">
            <a:avLst/>
          </a:prstGeom>
        </p:spPr>
      </p:pic>
    </p:spTree>
    <p:extLst>
      <p:ext uri="{BB962C8B-B14F-4D97-AF65-F5344CB8AC3E}">
        <p14:creationId xmlns:p14="http://schemas.microsoft.com/office/powerpoint/2010/main" val="151150468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Section title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32792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Section title Dark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0570865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_Section title Dark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8681203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Section title Dark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415414645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Section title Dark 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4952598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Section title Dark Vio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234478755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Section title Dark Te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35435387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Section title Dark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7230703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06284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Section title Dark Bri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81"/>
            <a:ext cx="1239373" cy="365125"/>
          </a:xfrm>
          <a:prstGeom prst="rect">
            <a:avLst/>
          </a:prstGeom>
        </p:spPr>
        <p:txBody>
          <a:bodyPr lIns="0" tIns="0" rIns="0" bIns="0"/>
          <a:lstStyle>
            <a:lvl1pPr>
              <a:lnSpc>
                <a:spcPts val="1000"/>
              </a:lnSpc>
              <a:defRPr sz="800">
                <a:solidFill>
                  <a:schemeClr val="tx1"/>
                </a:solidFill>
              </a:defRPr>
            </a:lvl1pPr>
          </a:lstStyle>
          <a:p>
            <a:pPr defTabSz="457200"/>
            <a:endParaRPr lang="en-US" dirty="0">
              <a:solidFill>
                <a:srgbClr val="FFFFFF"/>
              </a:solidFill>
            </a:endParaRP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7" y="6459079"/>
            <a:ext cx="768351"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1"/>
            <a:ext cx="719352" cy="246896"/>
          </a:xfrm>
          <a:prstGeom prst="rect">
            <a:avLst/>
          </a:prstGeom>
        </p:spPr>
      </p:pic>
    </p:spTree>
    <p:extLst>
      <p:ext uri="{BB962C8B-B14F-4D97-AF65-F5344CB8AC3E}">
        <p14:creationId xmlns:p14="http://schemas.microsoft.com/office/powerpoint/2010/main" val="123782970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63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3" descr="W:\3 - Administrators\3_3 Promotion\Hard Copy\Flyers\Autumn 2011\Range design work\AQA Excellence\Art work\Excellence%20Foot (c)_3[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2" r="4065" b="82439"/>
          <a:stretch>
            <a:fillRect/>
          </a:stretch>
        </p:blipFill>
        <p:spPr bwMode="auto">
          <a:xfrm>
            <a:off x="250827" y="6453188"/>
            <a:ext cx="85328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2272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1681516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86702231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8101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34329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71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036391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859986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38535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20239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5484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3122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35022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7179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349321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9663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483874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97601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0938605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63800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763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813498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069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9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7121053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426777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98774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9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089532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28505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5283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4124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9910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9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85062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33865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97466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5754675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16336759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63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9445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430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9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48189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116813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21375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57568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0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75631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0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685791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0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8897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0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76446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2129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0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826548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0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017063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9821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5280079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34903171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sp>
        <p:nvSpPr>
          <p:cNvPr id="16" name="Date Placeholder 3"/>
          <p:cNvSpPr>
            <a:spLocks noGrp="1"/>
          </p:cNvSpPr>
          <p:nvPr>
            <p:ph type="dt" sz="half" idx="13"/>
          </p:nvPr>
        </p:nvSpPr>
        <p:spPr>
          <a:xfrm>
            <a:off x="540000" y="6458400"/>
            <a:ext cx="1339600" cy="365125"/>
          </a:xfrm>
          <a:prstGeom prst="rect">
            <a:avLst/>
          </a:prstGeom>
        </p:spPr>
        <p:txBody>
          <a:bodyPr/>
          <a:lstStyle/>
          <a:p>
            <a:pPr defTabSz="457200"/>
            <a:endParaRPr lang="en-US" dirty="0">
              <a:solidFill>
                <a:srgbClr val="4B4B4B"/>
              </a:solidFill>
            </a:endParaRPr>
          </a:p>
        </p:txBody>
      </p:sp>
      <p:sp>
        <p:nvSpPr>
          <p:cNvPr id="14" name="Rectangle 13"/>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Rectangle 16"/>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cxnSp>
        <p:nvCxnSpPr>
          <p:cNvPr id="18" name="Straight Connector 17"/>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22" name="Picture 21"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3548519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761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189880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188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51629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273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464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6886518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42273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06944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87042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494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176225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493962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1556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41296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47406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78942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6142764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420934266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86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7573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9128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9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17390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3348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935262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804467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51462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64481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20044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773665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90265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42179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87834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6386312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1174260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0129336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358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62035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71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33215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39637240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626377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010582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49356153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711997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61067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578307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55202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30943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933836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8673458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275531712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4765322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21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latin typeface="+mn-lt"/>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42127962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50667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523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32584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2518253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4803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925340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1300407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039406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751460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5617113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9458256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78001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813582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332355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838200"/>
            <a:ext cx="8229600" cy="609600"/>
          </a:xfrm>
          <a:prstGeom prst="rect">
            <a:avLst/>
          </a:prstGeom>
        </p:spPr>
        <p:txBody>
          <a:bodyPr vert="horz" lIns="91440" tIns="45720" rIns="91440" bIns="45720" rtlCol="0" anchor="t">
            <a:normAutofit/>
          </a:bodyPr>
          <a:lstStyle>
            <a:lvl1pPr algn="l">
              <a:defRPr sz="2800">
                <a:solidFill>
                  <a:srgbClr val="008CBB"/>
                </a:solidFill>
              </a:defRPr>
            </a:lvl1pPr>
          </a:lstStyle>
          <a:p>
            <a:r>
              <a:rPr lang="en-GB" dirty="0" smtClean="0"/>
              <a:t>Title Header Arial 28pt</a:t>
            </a:r>
            <a:endParaRPr lang="en-US" dirty="0"/>
          </a:p>
        </p:txBody>
      </p:sp>
      <p:sp>
        <p:nvSpPr>
          <p:cNvPr id="7" name="Text Placeholder 6"/>
          <p:cNvSpPr>
            <a:spLocks noGrp="1"/>
          </p:cNvSpPr>
          <p:nvPr>
            <p:ph type="body" sz="quarter" idx="10" hasCustomPrompt="1"/>
          </p:nvPr>
        </p:nvSpPr>
        <p:spPr>
          <a:xfrm>
            <a:off x="457200" y="1752600"/>
            <a:ext cx="8229600" cy="4052664"/>
          </a:xfrm>
          <a:prstGeom prst="rect">
            <a:avLst/>
          </a:prstGeom>
        </p:spPr>
        <p:txBody>
          <a:bodyPr vert="horz"/>
          <a:lstStyle>
            <a:lvl1pPr marL="0" marR="0" indent="0" algn="l" defTabSz="457200" rtl="0" eaLnBrk="1" fontAlgn="auto" latinLnBrk="0" hangingPunct="1">
              <a:lnSpc>
                <a:spcPct val="100000"/>
              </a:lnSpc>
              <a:spcBef>
                <a:spcPct val="0"/>
              </a:spcBef>
              <a:spcAft>
                <a:spcPts val="0"/>
              </a:spcAft>
              <a:buClrTx/>
              <a:buSzTx/>
              <a:buFontTx/>
              <a:buNone/>
              <a:tabLst/>
              <a:defRPr sz="2000">
                <a:latin typeface="Arial"/>
                <a:cs typeface="Arial"/>
              </a:defRPr>
            </a:lvl1pPr>
          </a:lstStyle>
          <a:p>
            <a:pPr eaLnBrk="1" hangingPunct="1"/>
            <a:r>
              <a:rPr lang="en-GB" sz="1800" dirty="0" smtClean="0"/>
              <a:t>Text Arial 20</a:t>
            </a:r>
          </a:p>
          <a:p>
            <a:pPr eaLnBrk="1" hangingPunct="1"/>
            <a:endParaRPr lang="en-GB" sz="1800" dirty="0" smtClean="0"/>
          </a:p>
          <a:p>
            <a:r>
              <a:rPr lang="en-GB" sz="1800" dirty="0" smtClean="0"/>
              <a:t>If there are additional inserts, please indicate these and give instructions in </a:t>
            </a:r>
          </a:p>
          <a:p>
            <a:r>
              <a:rPr lang="en-GB" sz="1800" dirty="0" smtClean="0"/>
              <a:t>the centre of applicable slide(</a:t>
            </a:r>
            <a:r>
              <a:rPr lang="en-GB" sz="1800" dirty="0" err="1" smtClean="0"/>
              <a:t>s</a:t>
            </a:r>
            <a:r>
              <a:rPr lang="en-GB" sz="1800" dirty="0" smtClean="0"/>
              <a:t>).</a:t>
            </a:r>
          </a:p>
          <a:p>
            <a:endParaRPr lang="en-GB" sz="1800" dirty="0" smtClean="0"/>
          </a:p>
          <a:p>
            <a:r>
              <a:rPr lang="en-GB" sz="1800" dirty="0" smtClean="0"/>
              <a:t>Consider copyright carefully and complete the copyright request form provided </a:t>
            </a:r>
          </a:p>
          <a:p>
            <a:r>
              <a:rPr lang="en-GB" sz="1800" dirty="0" smtClean="0"/>
              <a:t>with as much detail as you are able to.  Contact a Senior CPD Manager with any </a:t>
            </a:r>
          </a:p>
          <a:p>
            <a:r>
              <a:rPr lang="en-GB" sz="1800" dirty="0" smtClean="0"/>
              <a:t>uncertainties you may have regarding </a:t>
            </a:r>
          </a:p>
          <a:p>
            <a:r>
              <a:rPr lang="en-GB" sz="1800" dirty="0" smtClean="0"/>
              <a:t>this.</a:t>
            </a:r>
          </a:p>
          <a:p>
            <a:endParaRPr lang="en-GB" sz="1800" dirty="0" smtClean="0"/>
          </a:p>
          <a:p>
            <a:pPr eaLnBrk="1" hangingPunct="1"/>
            <a:r>
              <a:rPr lang="en-GB" sz="1800" dirty="0" smtClean="0"/>
              <a:t>Do not add page numbers to slides.</a:t>
            </a:r>
            <a:endParaRPr lang="en-GB" sz="1800" dirty="0"/>
          </a:p>
        </p:txBody>
      </p:sp>
      <p:sp>
        <p:nvSpPr>
          <p:cNvPr id="5" name="TextBox 4"/>
          <p:cNvSpPr txBox="1"/>
          <p:nvPr userDrawn="1"/>
        </p:nvSpPr>
        <p:spPr>
          <a:xfrm>
            <a:off x="457200" y="1447800"/>
            <a:ext cx="8229600" cy="369332"/>
          </a:xfrm>
          <a:prstGeom prst="rect">
            <a:avLst/>
          </a:prstGeom>
          <a:noFill/>
        </p:spPr>
        <p:txBody>
          <a:bodyPr wrap="square" rtlCol="0">
            <a:spAutoFit/>
          </a:bodyPr>
          <a:lstStyle/>
          <a:p>
            <a:pPr defTabSz="457200"/>
            <a:endParaRPr lang="en-US" dirty="0">
              <a:solidFill>
                <a:srgbClr val="4B4B4B"/>
              </a:solidFill>
            </a:endParaRPr>
          </a:p>
        </p:txBody>
      </p:sp>
    </p:spTree>
    <p:extLst>
      <p:ext uri="{BB962C8B-B14F-4D97-AF65-F5344CB8AC3E}">
        <p14:creationId xmlns:p14="http://schemas.microsoft.com/office/powerpoint/2010/main" val="180439879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52757742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Contents">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33166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0509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8" name="Picture 7"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947034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mn-lt"/>
              </a:defRPr>
            </a:lvl1pPr>
          </a:lstStyle>
          <a:p>
            <a:r>
              <a:rPr lang="en-US" dirty="0" smtClean="0"/>
              <a:t>Presentation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920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4430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Closing slide">
    <p:spTree>
      <p:nvGrpSpPr>
        <p:cNvPr id="1" name=""/>
        <p:cNvGrpSpPr/>
        <p:nvPr/>
      </p:nvGrpSpPr>
      <p:grpSpPr>
        <a:xfrm>
          <a:off x="0" y="0"/>
          <a:ext cx="0" cy="0"/>
          <a:chOff x="0" y="0"/>
          <a:chExt cx="0" cy="0"/>
        </a:xfrm>
      </p:grpSpPr>
      <p:sp useBgFill="1">
        <p:nvSpPr>
          <p:cNvPr id="16" name="Rectangle 15"/>
          <p:cNvSpPr/>
          <p:nvPr userDrawn="1"/>
        </p:nvSpPr>
        <p:spPr>
          <a:xfrm>
            <a:off x="0" y="899455"/>
            <a:ext cx="8768155" cy="22116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10" name="TextBox 9"/>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1369284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942509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69515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7453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3702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5031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711056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173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5281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80960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152" y="1455488"/>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243493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191704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840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24846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latin typeface="+mn-lt"/>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44596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9" name="Picture 8" descr="AQA_New_logo_20mm_no_strapline_WHITEOU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705870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12" name="Rectangle 11"/>
          <p:cNvSpPr/>
          <p:nvPr userDrawn="1"/>
        </p:nvSpPr>
        <p:spPr>
          <a:xfrm>
            <a:off x="4153" y="6246646"/>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useBgFill="1">
        <p:nvSpPr>
          <p:cNvPr id="9" name="Rectangle 8"/>
          <p:cNvSpPr/>
          <p:nvPr userDrawn="1"/>
        </p:nvSpPr>
        <p:spPr>
          <a:xfrm>
            <a:off x="0" y="892053"/>
            <a:ext cx="8796168" cy="16573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hasCustomPrompt="1"/>
          </p:nvPr>
        </p:nvSpPr>
        <p:spPr>
          <a:xfrm>
            <a:off x="540000" y="1303334"/>
            <a:ext cx="7284158" cy="968675"/>
          </a:xfrm>
        </p:spPr>
        <p:txBody>
          <a:bodyPr lIns="0" tIns="0" rIns="0" bIns="0" anchor="t" anchorCtr="0">
            <a:noAutofit/>
          </a:bodyPr>
          <a:lstStyle>
            <a:lvl1pPr algn="l">
              <a:lnSpc>
                <a:spcPts val="3800"/>
              </a:lnSpc>
              <a:defRPr sz="2800" baseline="0">
                <a:solidFill>
                  <a:schemeClr val="tx2"/>
                </a:solidFill>
                <a:latin typeface="AQA Chevin Pro Light"/>
              </a:defRPr>
            </a:lvl1pPr>
          </a:lstStyle>
          <a:p>
            <a:r>
              <a:rPr lang="en-US" dirty="0" smtClean="0"/>
              <a:t>Course Title (Level and Subject)</a:t>
            </a:r>
            <a:endParaRPr lang="en-US" dirty="0"/>
          </a:p>
        </p:txBody>
      </p:sp>
      <p:sp>
        <p:nvSpPr>
          <p:cNvPr id="3" name="Subtitle 2"/>
          <p:cNvSpPr>
            <a:spLocks noGrp="1"/>
          </p:cNvSpPr>
          <p:nvPr>
            <p:ph type="subTitle" idx="1" hasCustomPrompt="1"/>
          </p:nvPr>
        </p:nvSpPr>
        <p:spPr>
          <a:xfrm>
            <a:off x="540000" y="29819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sp>
        <p:nvSpPr>
          <p:cNvPr id="5" name="Footer Placeholder 4"/>
          <p:cNvSpPr>
            <a:spLocks noGrp="1"/>
          </p:cNvSpPr>
          <p:nvPr>
            <p:ph type="ftr" sz="quarter" idx="11"/>
          </p:nvPr>
        </p:nvSpPr>
        <p:spPr>
          <a:xfrm>
            <a:off x="1976439" y="6458400"/>
            <a:ext cx="2678112" cy="241300"/>
          </a:xfrm>
        </p:spPr>
        <p:txBody>
          <a:bodyPr lIns="0" tIns="0" rIns="0" bIns="0" anchor="t" anchorCtr="0"/>
          <a:lstStyle>
            <a:lvl1pPr algn="r">
              <a:lnSpc>
                <a:spcPts val="1000"/>
              </a:lnSpc>
              <a:defRPr sz="800">
                <a:solidFill>
                  <a:schemeClr val="tx1"/>
                </a:solidFill>
              </a:defRPr>
            </a:lvl1pPr>
          </a:lstStyle>
          <a:p>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5635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useBgFill="1">
        <p:nvSpPr>
          <p:cNvPr id="4" name="TextBox 3"/>
          <p:cNvSpPr txBox="1"/>
          <p:nvPr userDrawn="1"/>
        </p:nvSpPr>
        <p:spPr>
          <a:xfrm>
            <a:off x="7824158" y="6444249"/>
            <a:ext cx="854016" cy="369332"/>
          </a:xfrm>
          <a:prstGeom prst="rect">
            <a:avLst/>
          </a:prstGeom>
        </p:spPr>
        <p:txBody>
          <a:bodyPr wrap="square" rtlCol="0">
            <a:spAutoFit/>
          </a:bodyPr>
          <a:lstStyle/>
          <a:p>
            <a:pPr defTabSz="457200"/>
            <a:endParaRPr lang="en-GB" dirty="0">
              <a:solidFill>
                <a:srgbClr val="4B4B4B"/>
              </a:solidFill>
            </a:endParaRPr>
          </a:p>
        </p:txBody>
      </p:sp>
    </p:spTree>
    <p:extLst>
      <p:ext uri="{BB962C8B-B14F-4D97-AF65-F5344CB8AC3E}">
        <p14:creationId xmlns:p14="http://schemas.microsoft.com/office/powerpoint/2010/main" val="27324860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5" Type="http://schemas.openxmlformats.org/officeDocument/2006/relationships/slideLayout" Target="../slideLayouts/slideLayout175.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8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379288"/>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76438" y="645907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pPr defTabSz="457200"/>
            <a:r>
              <a:rPr lang="en-US" dirty="0" smtClean="0">
                <a:solidFill>
                  <a:srgbClr val="4B4B4B"/>
                </a:solidFill>
              </a:rPr>
              <a:t>Copyright © AQA and its licensors. All rights reserved.</a:t>
            </a:r>
            <a:endParaRPr lang="en-US" dirty="0">
              <a:solidFill>
                <a:srgbClr val="4B4B4B"/>
              </a:solidFill>
            </a:endParaRP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81" cstate="print">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6505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 id="2147483812" r:id="rId152"/>
    <p:sldLayoutId id="2147483813" r:id="rId153"/>
    <p:sldLayoutId id="2147483814" r:id="rId154"/>
    <p:sldLayoutId id="2147483815" r:id="rId155"/>
    <p:sldLayoutId id="2147483816" r:id="rId156"/>
    <p:sldLayoutId id="2147483817" r:id="rId157"/>
    <p:sldLayoutId id="2147483818" r:id="rId158"/>
    <p:sldLayoutId id="2147483819" r:id="rId159"/>
    <p:sldLayoutId id="2147483820" r:id="rId160"/>
    <p:sldLayoutId id="2147483821" r:id="rId161"/>
    <p:sldLayoutId id="2147483822" r:id="rId162"/>
    <p:sldLayoutId id="2147483823" r:id="rId163"/>
    <p:sldLayoutId id="2147483824" r:id="rId164"/>
    <p:sldLayoutId id="2147483825" r:id="rId165"/>
    <p:sldLayoutId id="2147483826" r:id="rId166"/>
    <p:sldLayoutId id="2147483827" r:id="rId167"/>
    <p:sldLayoutId id="2147483828" r:id="rId168"/>
    <p:sldLayoutId id="2147483829" r:id="rId169"/>
    <p:sldLayoutId id="2147483830" r:id="rId170"/>
    <p:sldLayoutId id="2147483831" r:id="rId171"/>
    <p:sldLayoutId id="2147483832" r:id="rId172"/>
    <p:sldLayoutId id="2147483833" r:id="rId173"/>
    <p:sldLayoutId id="2147483834" r:id="rId174"/>
    <p:sldLayoutId id="2147483835" r:id="rId175"/>
    <p:sldLayoutId id="2147483836" r:id="rId176"/>
    <p:sldLayoutId id="2147483837" r:id="rId177"/>
    <p:sldLayoutId id="2147483838" r:id="rId178"/>
    <p:sldLayoutId id="2147483839" r:id="rId179"/>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qa.org.uk/news/new-webinar-e-library-in-the-classro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2" name="TextBox 1"/>
          <p:cNvSpPr txBox="1"/>
          <p:nvPr/>
        </p:nvSpPr>
        <p:spPr>
          <a:xfrm>
            <a:off x="245393" y="1268760"/>
            <a:ext cx="8136904" cy="1077218"/>
          </a:xfrm>
          <a:prstGeom prst="rect">
            <a:avLst/>
          </a:prstGeom>
          <a:noFill/>
        </p:spPr>
        <p:txBody>
          <a:bodyPr wrap="square" rtlCol="0">
            <a:spAutoFit/>
          </a:bodyPr>
          <a:lstStyle/>
          <a:p>
            <a:r>
              <a:rPr lang="en-US" sz="3200" dirty="0" smtClean="0">
                <a:solidFill>
                  <a:srgbClr val="412878"/>
                </a:solidFill>
                <a:latin typeface="AQA Chevin Pro Light" panose="020F0303030000060003" pitchFamily="34" charset="0"/>
              </a:rPr>
              <a:t>English Hub School networks</a:t>
            </a:r>
            <a:r>
              <a:rPr lang="en-US" sz="2800" dirty="0" smtClean="0">
                <a:latin typeface="AQA Chevin Pro Light" panose="020F0303030000060003" pitchFamily="34" charset="0"/>
              </a:rPr>
              <a:t/>
            </a:r>
            <a:br>
              <a:rPr lang="en-US" sz="2800" dirty="0" smtClean="0">
                <a:latin typeface="AQA Chevin Pro Light" panose="020F0303030000060003" pitchFamily="34" charset="0"/>
              </a:rPr>
            </a:br>
            <a:r>
              <a:rPr lang="en-US" sz="3200" dirty="0">
                <a:solidFill>
                  <a:srgbClr val="412878"/>
                </a:solidFill>
                <a:latin typeface="AQA Chevin Pro Light" panose="020F0303030000060003" pitchFamily="34" charset="0"/>
              </a:rPr>
              <a:t>A-level English Literature specs</a:t>
            </a:r>
          </a:p>
        </p:txBody>
      </p:sp>
      <p:sp>
        <p:nvSpPr>
          <p:cNvPr id="8" name="Footer Placeholder 3"/>
          <p:cNvSpPr txBox="1">
            <a:spLocks/>
          </p:cNvSpPr>
          <p:nvPr/>
        </p:nvSpPr>
        <p:spPr>
          <a:xfrm>
            <a:off x="537486" y="6462015"/>
            <a:ext cx="650138"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1</a:t>
            </a:fld>
            <a:r>
              <a:rPr lang="en-US" dirty="0" smtClean="0">
                <a:solidFill>
                  <a:srgbClr val="4B4B4B"/>
                </a:solidFill>
              </a:rPr>
              <a:t> </a:t>
            </a:r>
          </a:p>
        </p:txBody>
      </p:sp>
      <p:sp>
        <p:nvSpPr>
          <p:cNvPr id="5" name="TextBox 4"/>
          <p:cNvSpPr txBox="1"/>
          <p:nvPr/>
        </p:nvSpPr>
        <p:spPr>
          <a:xfrm>
            <a:off x="323528" y="2564904"/>
            <a:ext cx="5256584" cy="369332"/>
          </a:xfrm>
          <a:prstGeom prst="rect">
            <a:avLst/>
          </a:prstGeom>
          <a:noFill/>
        </p:spPr>
        <p:txBody>
          <a:bodyPr wrap="square" rtlCol="0">
            <a:spAutoFit/>
          </a:bodyPr>
          <a:lstStyle/>
          <a:p>
            <a:r>
              <a:rPr lang="en-US" dirty="0">
                <a:solidFill>
                  <a:srgbClr val="412878"/>
                </a:solidFill>
                <a:latin typeface="AQA Chevin Pro Light" panose="020F0303030000060003" pitchFamily="34" charset="0"/>
              </a:rPr>
              <a:t>Autumn 2016 </a:t>
            </a:r>
          </a:p>
        </p:txBody>
      </p:sp>
    </p:spTree>
    <p:extLst>
      <p:ext uri="{BB962C8B-B14F-4D97-AF65-F5344CB8AC3E}">
        <p14:creationId xmlns:p14="http://schemas.microsoft.com/office/powerpoint/2010/main" val="86008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sz="4800" dirty="0" smtClean="0"/>
          </a:p>
          <a:p>
            <a:pPr marL="0" indent="0" algn="ctr">
              <a:buNone/>
            </a:pPr>
            <a:endParaRPr lang="en-US" sz="3800" dirty="0">
              <a:latin typeface="AQA Chevin Pro Light" panose="020F0303030000060003" pitchFamily="34" charset="0"/>
            </a:endParaRPr>
          </a:p>
          <a:p>
            <a:pPr marL="0" indent="0" algn="ctr">
              <a:buNone/>
            </a:pPr>
            <a:r>
              <a:rPr lang="en-US" sz="3800" dirty="0" smtClean="0">
                <a:latin typeface="AQA Chevin Pro Light" panose="020F0303030000060003" pitchFamily="34" charset="0"/>
              </a:rPr>
              <a:t>Updates from AQA </a:t>
            </a:r>
            <a:endParaRPr lang="en-US" sz="3800" dirty="0">
              <a:latin typeface="AQA Chevin Pro Light" panose="020F0303030000060003" pitchFamily="34" charset="0"/>
            </a:endParaRPr>
          </a:p>
        </p:txBody>
      </p:sp>
      <p:sp>
        <p:nvSpPr>
          <p:cNvPr id="4" name="Footer Placeholder 3"/>
          <p:cNvSpPr>
            <a:spLocks noGrp="1"/>
          </p:cNvSpPr>
          <p:nvPr>
            <p:ph type="ftr" sz="quarter" idx="11"/>
          </p:nvPr>
        </p:nvSpPr>
        <p:spPr/>
        <p:txBody>
          <a:bodyPr/>
          <a:lstStyle/>
          <a:p>
            <a:r>
              <a:rPr lang="en-US" dirty="0" smtClean="0">
                <a:solidFill>
                  <a:srgbClr val="FFFFFF"/>
                </a:solidFill>
              </a:rPr>
              <a:t>Copyright © AQA and its licensors. All rights reserved.</a:t>
            </a:r>
            <a:endParaRPr lang="en-US" dirty="0">
              <a:solidFill>
                <a:srgbClr val="FFFFFF"/>
              </a:solidFill>
            </a:endParaRPr>
          </a:p>
        </p:txBody>
      </p:sp>
      <p:sp>
        <p:nvSpPr>
          <p:cNvPr id="6"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Slide </a:t>
            </a:r>
            <a:fld id="{6005FF9F-8393-4293-91DE-35E7F4C14036}" type="slidenum">
              <a:rPr lang="en-US" smtClean="0">
                <a:solidFill>
                  <a:schemeClr val="tx1"/>
                </a:solidFill>
              </a:rPr>
              <a:pPr algn="l"/>
              <a:t>10</a:t>
            </a:fld>
            <a:endParaRPr lang="en-US" dirty="0">
              <a:solidFill>
                <a:schemeClr val="tx1"/>
              </a:solidFill>
            </a:endParaRPr>
          </a:p>
        </p:txBody>
      </p:sp>
    </p:spTree>
    <p:extLst>
      <p:ext uri="{BB962C8B-B14F-4D97-AF65-F5344CB8AC3E}">
        <p14:creationId xmlns:p14="http://schemas.microsoft.com/office/powerpoint/2010/main" val="286494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2800"/>
            <a:ext cx="8045200" cy="431181"/>
          </a:xfrm>
        </p:spPr>
        <p:txBody>
          <a:bodyPr/>
          <a:lstStyle/>
          <a:p>
            <a:r>
              <a:rPr lang="en-US" sz="3200" dirty="0" smtClean="0">
                <a:latin typeface="AQA Chevin Pro Light" panose="020F0303030000060003" pitchFamily="34" charset="0"/>
              </a:rPr>
              <a:t>Finally</a:t>
            </a:r>
            <a:endParaRPr lang="en-US" sz="3200" dirty="0">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27200"/>
            <a:ext cx="8045200" cy="4406804"/>
          </a:xfrm>
        </p:spPr>
        <p:txBody>
          <a:bodyPr/>
          <a:lstStyle/>
          <a:p>
            <a:pPr marL="457200" lvl="1" indent="0">
              <a:buNone/>
            </a:pPr>
            <a:r>
              <a:rPr lang="en-US" sz="1800" b="1" dirty="0" smtClean="0"/>
              <a:t>A-level </a:t>
            </a:r>
            <a:r>
              <a:rPr lang="en-US" sz="1800" b="1" dirty="0"/>
              <a:t>network meetings </a:t>
            </a:r>
            <a:endParaRPr lang="en-US" sz="1800" b="1" dirty="0" smtClean="0"/>
          </a:p>
          <a:p>
            <a:pPr marL="457200" lvl="1" indent="0">
              <a:buNone/>
            </a:pPr>
            <a:endParaRPr lang="en-US" sz="1800" b="1" dirty="0" smtClean="0"/>
          </a:p>
          <a:p>
            <a:pPr marL="457200" lvl="1" indent="0">
              <a:buNone/>
            </a:pPr>
            <a:r>
              <a:rPr lang="en-US" sz="1800" dirty="0" smtClean="0"/>
              <a:t>In response to feedback from teachers, it is our intention to run fewer but bigger A-level meetings.</a:t>
            </a:r>
          </a:p>
          <a:p>
            <a:pPr marL="457200" lvl="1" indent="0">
              <a:buNone/>
            </a:pPr>
            <a:r>
              <a:rPr lang="en-US" sz="1800" dirty="0" smtClean="0"/>
              <a:t>There will be one network meeting per academic year for each A-level specification.</a:t>
            </a:r>
          </a:p>
          <a:p>
            <a:pPr marL="457200" lvl="1" indent="0">
              <a:buNone/>
            </a:pPr>
            <a:endParaRPr lang="en-US" sz="1800" dirty="0"/>
          </a:p>
          <a:p>
            <a:pPr marL="457200" lvl="1" indent="0">
              <a:buNone/>
            </a:pPr>
            <a:endParaRPr lang="en-US" sz="1800" dirty="0" smtClean="0"/>
          </a:p>
          <a:p>
            <a:pPr marL="457200" lvl="1" indent="0">
              <a:buNone/>
            </a:pPr>
            <a:r>
              <a:rPr lang="en-US" sz="1800" b="1" dirty="0" smtClean="0"/>
              <a:t>NEA </a:t>
            </a:r>
          </a:p>
          <a:p>
            <a:pPr marL="457200" lvl="1" indent="0">
              <a:buNone/>
            </a:pPr>
            <a:r>
              <a:rPr lang="en-US" sz="1800" dirty="0" smtClean="0"/>
              <a:t>  </a:t>
            </a:r>
            <a:endParaRPr lang="en-US" sz="1800" dirty="0"/>
          </a:p>
          <a:p>
            <a:pPr marL="457200" lvl="1" indent="0">
              <a:buNone/>
            </a:pPr>
            <a:r>
              <a:rPr lang="en-US" sz="1800" dirty="0" smtClean="0"/>
              <a:t>You should have been informed who you NEA adviser is. If you haven't then contact the English team. </a:t>
            </a:r>
            <a:endParaRPr lang="en-US" sz="1800" dirty="0"/>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11</a:t>
            </a:fld>
            <a:endParaRPr lang="en-US" dirty="0">
              <a:solidFill>
                <a:srgbClr val="4B4B4B"/>
              </a:solidFill>
            </a:endParaRPr>
          </a:p>
        </p:txBody>
      </p:sp>
    </p:spTree>
    <p:extLst>
      <p:ext uri="{BB962C8B-B14F-4D97-AF65-F5344CB8AC3E}">
        <p14:creationId xmlns:p14="http://schemas.microsoft.com/office/powerpoint/2010/main" val="1400927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412878"/>
                </a:solidFill>
                <a:latin typeface="AQA Chevin Pro Light" panose="020F0303030000060003" pitchFamily="34" charset="0"/>
              </a:rPr>
              <a:t>Agenda</a:t>
            </a:r>
          </a:p>
        </p:txBody>
      </p:sp>
      <p:sp>
        <p:nvSpPr>
          <p:cNvPr id="5" name="Content Placeholder 4"/>
          <p:cNvSpPr>
            <a:spLocks noGrp="1"/>
          </p:cNvSpPr>
          <p:nvPr>
            <p:ph sz="quarter" idx="12"/>
          </p:nvPr>
        </p:nvSpPr>
        <p:spPr>
          <a:xfrm>
            <a:off x="537486" y="1340768"/>
            <a:ext cx="8046000" cy="4406400"/>
          </a:xfrm>
        </p:spPr>
        <p:txBody>
          <a:bodyPr/>
          <a:lstStyle/>
          <a:p>
            <a:pPr marL="0" indent="0">
              <a:buNone/>
            </a:pPr>
            <a:endParaRPr lang="en-GB" dirty="0" smtClean="0"/>
          </a:p>
          <a:p>
            <a:pPr marL="0" indent="0">
              <a:buNone/>
            </a:pPr>
            <a:r>
              <a:rPr lang="en-GB" dirty="0" smtClean="0"/>
              <a:t>Welcome and introductions</a:t>
            </a:r>
          </a:p>
          <a:p>
            <a:pPr marL="0" indent="0">
              <a:buNone/>
            </a:pPr>
            <a:endParaRPr lang="en-GB" dirty="0"/>
          </a:p>
          <a:p>
            <a:pPr marL="0" indent="0">
              <a:buNone/>
            </a:pPr>
            <a:r>
              <a:rPr lang="en-GB" dirty="0" smtClean="0"/>
              <a:t>Independent Learning</a:t>
            </a:r>
          </a:p>
          <a:p>
            <a:pPr marL="0" indent="0">
              <a:buNone/>
            </a:pPr>
            <a:endParaRPr lang="en-GB" dirty="0"/>
          </a:p>
          <a:p>
            <a:pPr marL="0" indent="0">
              <a:buNone/>
            </a:pPr>
            <a:r>
              <a:rPr lang="en-GB" dirty="0" smtClean="0"/>
              <a:t>Case Studies</a:t>
            </a:r>
          </a:p>
          <a:p>
            <a:pPr marL="0" indent="0">
              <a:buNone/>
            </a:pPr>
            <a:endParaRPr lang="en-GB" dirty="0"/>
          </a:p>
          <a:p>
            <a:pPr marL="0" indent="0">
              <a:buNone/>
            </a:pPr>
            <a:r>
              <a:rPr lang="en-GB" dirty="0" smtClean="0"/>
              <a:t>Updates</a:t>
            </a:r>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2</a:t>
            </a:fld>
            <a:endParaRPr lang="en-US" dirty="0">
              <a:solidFill>
                <a:srgbClr val="4B4B4B"/>
              </a:solidFill>
            </a:endParaRPr>
          </a:p>
        </p:txBody>
      </p:sp>
    </p:spTree>
    <p:extLst>
      <p:ext uri="{BB962C8B-B14F-4D97-AF65-F5344CB8AC3E}">
        <p14:creationId xmlns:p14="http://schemas.microsoft.com/office/powerpoint/2010/main" val="92345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A-level: Independent learning session</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t>Copyright © AQA and its licensors. All rights reserved.</a:t>
            </a:r>
            <a:endParaRPr lang="en-US" dirty="0"/>
          </a:p>
        </p:txBody>
      </p:sp>
      <p:sp>
        <p:nvSpPr>
          <p:cNvPr id="8" name="Content Placeholder 7"/>
          <p:cNvSpPr>
            <a:spLocks noGrp="1"/>
          </p:cNvSpPr>
          <p:nvPr>
            <p:ph idx="1"/>
          </p:nvPr>
        </p:nvSpPr>
        <p:spPr>
          <a:xfrm>
            <a:off x="510821" y="1628800"/>
            <a:ext cx="8045200" cy="4406804"/>
          </a:xfrm>
        </p:spPr>
        <p:txBody>
          <a:bodyPr/>
          <a:lstStyle/>
          <a:p>
            <a:pPr marL="0" indent="0">
              <a:buNone/>
            </a:pPr>
            <a:r>
              <a:rPr lang="en-GB" dirty="0"/>
              <a:t>•	To share and explore the use of </a:t>
            </a:r>
            <a:r>
              <a:rPr lang="en-GB" dirty="0" smtClean="0"/>
              <a:t>the resource </a:t>
            </a:r>
            <a:r>
              <a:rPr lang="en-GB" dirty="0"/>
              <a:t>packs to </a:t>
            </a:r>
            <a:r>
              <a:rPr lang="en-GB" dirty="0" smtClean="0"/>
              <a:t>support teaching.</a:t>
            </a:r>
          </a:p>
          <a:p>
            <a:pPr marL="0" indent="0">
              <a:buNone/>
            </a:pPr>
            <a:endParaRPr lang="en-GB" dirty="0"/>
          </a:p>
          <a:p>
            <a:pPr marL="0" indent="0">
              <a:buNone/>
            </a:pPr>
            <a:r>
              <a:rPr lang="en-GB" dirty="0"/>
              <a:t>•	To consider ways of encouraging independent  </a:t>
            </a:r>
            <a:r>
              <a:rPr lang="en-GB" dirty="0" smtClean="0"/>
              <a:t>learning </a:t>
            </a:r>
            <a:r>
              <a:rPr lang="en-GB" dirty="0"/>
              <a:t>through research </a:t>
            </a:r>
            <a:r>
              <a:rPr lang="en-GB" dirty="0" smtClean="0"/>
              <a:t>	and reading.</a:t>
            </a:r>
          </a:p>
          <a:p>
            <a:pPr marL="0" indent="0">
              <a:buNone/>
            </a:pPr>
            <a:endParaRPr lang="en-GB" dirty="0"/>
          </a:p>
          <a:p>
            <a:pPr marL="0" indent="0">
              <a:buNone/>
            </a:pPr>
            <a:r>
              <a:rPr lang="en-GB" dirty="0"/>
              <a:t>•	To share and explore the value of the independent study </a:t>
            </a:r>
            <a:r>
              <a:rPr lang="en-GB" dirty="0" smtClean="0"/>
              <a:t>resource.</a:t>
            </a:r>
          </a:p>
          <a:p>
            <a:pPr marL="0" indent="0">
              <a:buNone/>
            </a:pPr>
            <a:endParaRPr lang="en-GB" dirty="0"/>
          </a:p>
          <a:p>
            <a:pPr marL="0" indent="0">
              <a:buNone/>
            </a:pPr>
            <a:r>
              <a:rPr lang="en-GB" dirty="0"/>
              <a:t>•	To reflect on the skills students need for analysis of unseen </a:t>
            </a:r>
            <a:r>
              <a:rPr lang="en-GB" dirty="0" smtClean="0"/>
              <a:t>texts.</a:t>
            </a:r>
            <a:endParaRPr lang="en-GB" dirty="0"/>
          </a:p>
          <a:p>
            <a:pPr marL="0" indent="0">
              <a:buNone/>
            </a:pPr>
            <a:endParaRPr lang="en-GB" dirty="0"/>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3</a:t>
            </a:fld>
            <a:endParaRPr lang="en-US" dirty="0">
              <a:solidFill>
                <a:srgbClr val="4B4B4B"/>
              </a:solidFill>
            </a:endParaRPr>
          </a:p>
        </p:txBody>
      </p:sp>
    </p:spTree>
    <p:extLst>
      <p:ext uri="{BB962C8B-B14F-4D97-AF65-F5344CB8AC3E}">
        <p14:creationId xmlns:p14="http://schemas.microsoft.com/office/powerpoint/2010/main" val="912520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Notes for advocates </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27200"/>
            <a:ext cx="8045200" cy="4406804"/>
          </a:xfrm>
        </p:spPr>
        <p:txBody>
          <a:bodyPr/>
          <a:lstStyle/>
          <a:p>
            <a:r>
              <a:rPr lang="en-US" dirty="0" smtClean="0"/>
              <a:t>You can amend these slides to make them applicable to your meeting. </a:t>
            </a:r>
          </a:p>
          <a:p>
            <a:endParaRPr lang="en-US" dirty="0" smtClean="0"/>
          </a:p>
          <a:p>
            <a:r>
              <a:rPr lang="en-US" dirty="0" smtClean="0"/>
              <a:t>You will need to: </a:t>
            </a:r>
          </a:p>
          <a:p>
            <a:pPr lvl="1"/>
            <a:r>
              <a:rPr lang="en-US" sz="1800" dirty="0"/>
              <a:t>r</a:t>
            </a:r>
            <a:r>
              <a:rPr lang="en-US" sz="1800" dirty="0" smtClean="0"/>
              <a:t>earrange the agenda and add you timings </a:t>
            </a:r>
          </a:p>
          <a:p>
            <a:pPr lvl="1"/>
            <a:r>
              <a:rPr lang="en-US" sz="1800" dirty="0"/>
              <a:t>p</a:t>
            </a:r>
            <a:r>
              <a:rPr lang="en-US" sz="1800" dirty="0" smtClean="0"/>
              <a:t>ut the slides in the sequence for your meeting</a:t>
            </a:r>
          </a:p>
          <a:p>
            <a:pPr marL="457200" lvl="1" indent="0">
              <a:buNone/>
            </a:pPr>
            <a:endParaRPr lang="en-US" dirty="0" smtClean="0"/>
          </a:p>
          <a:p>
            <a:r>
              <a:rPr lang="en-US" dirty="0" smtClean="0"/>
              <a:t>On the next five slides, I have included some suggestions for other activities you can include in addition to looking at the case studies. </a:t>
            </a:r>
            <a:r>
              <a:rPr lang="en-US" dirty="0"/>
              <a:t> </a:t>
            </a:r>
            <a:r>
              <a:rPr lang="en-US" dirty="0" smtClean="0"/>
              <a:t>You will need to delete any slides you don</a:t>
            </a:r>
            <a:r>
              <a:rPr lang="fr-FR" dirty="0" smtClean="0"/>
              <a:t>’</a:t>
            </a:r>
            <a:r>
              <a:rPr lang="en-US" dirty="0" smtClean="0"/>
              <a:t>t wish to use and put the other(s) into the appropriate place in your presentation. </a:t>
            </a:r>
            <a:endParaRPr lang="en-US" dirty="0"/>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4</a:t>
            </a:fld>
            <a:endParaRPr lang="en-US" dirty="0">
              <a:solidFill>
                <a:srgbClr val="4B4B4B"/>
              </a:solidFill>
            </a:endParaRPr>
          </a:p>
        </p:txBody>
      </p:sp>
    </p:spTree>
    <p:extLst>
      <p:ext uri="{BB962C8B-B14F-4D97-AF65-F5344CB8AC3E}">
        <p14:creationId xmlns:p14="http://schemas.microsoft.com/office/powerpoint/2010/main" val="210337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Independent learning </a:t>
            </a:r>
            <a:r>
              <a:rPr lang="en-US" sz="3200" dirty="0">
                <a:solidFill>
                  <a:srgbClr val="412878"/>
                </a:solidFill>
                <a:latin typeface="AQA Chevin Pro Light" panose="020F0303030000060003" pitchFamily="34" charset="0"/>
              </a:rPr>
              <a:t>c</a:t>
            </a:r>
            <a:r>
              <a:rPr lang="en-US" sz="3200" dirty="0" smtClean="0">
                <a:solidFill>
                  <a:srgbClr val="412878"/>
                </a:solidFill>
                <a:latin typeface="AQA Chevin Pro Light" panose="020F0303030000060003" pitchFamily="34" charset="0"/>
              </a:rPr>
              <a:t>ontinuum</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1832839"/>
              </p:ext>
            </p:extLst>
          </p:nvPr>
        </p:nvGraphicFramePr>
        <p:xfrm>
          <a:off x="467546" y="1412776"/>
          <a:ext cx="8184230" cy="2865120"/>
        </p:xfrm>
        <a:graphic>
          <a:graphicData uri="http://schemas.openxmlformats.org/drawingml/2006/table">
            <a:tbl>
              <a:tblPr firstRow="1" bandRow="1">
                <a:tableStyleId>{5C22544A-7EE6-4342-B048-85BDC9FD1C3A}</a:tableStyleId>
              </a:tblPr>
              <a:tblGrid>
                <a:gridCol w="1636846"/>
                <a:gridCol w="1891544"/>
                <a:gridCol w="1382148"/>
                <a:gridCol w="1354156"/>
                <a:gridCol w="1919536"/>
              </a:tblGrid>
              <a:tr h="370840">
                <a:tc>
                  <a:txBody>
                    <a:bodyPr/>
                    <a:lstStyle/>
                    <a:p>
                      <a:endParaRPr lang="en-US" dirty="0"/>
                    </a:p>
                  </a:txBody>
                  <a:tcPr/>
                </a:tc>
                <a:tc>
                  <a:txBody>
                    <a:bodyPr/>
                    <a:lstStyle/>
                    <a:p>
                      <a:r>
                        <a:rPr lang="en-US" sz="1600" dirty="0" smtClean="0"/>
                        <a:t>Teacher led learning </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Student independence </a:t>
                      </a:r>
                      <a:endParaRPr lang="en-US" dirty="0"/>
                    </a:p>
                  </a:txBody>
                  <a:tcPr/>
                </a:tc>
              </a:tr>
              <a:tr h="370840">
                <a:tc>
                  <a:txBody>
                    <a:bodyPr/>
                    <a:lstStyle/>
                    <a:p>
                      <a:r>
                        <a:rPr lang="en-US" dirty="0" smtClean="0"/>
                        <a:t>Activities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TextBox 5"/>
          <p:cNvSpPr txBox="1"/>
          <p:nvPr/>
        </p:nvSpPr>
        <p:spPr>
          <a:xfrm>
            <a:off x="1187624" y="4725144"/>
            <a:ext cx="5760640" cy="1477328"/>
          </a:xfrm>
          <a:prstGeom prst="rect">
            <a:avLst/>
          </a:prstGeom>
          <a:noFill/>
        </p:spPr>
        <p:txBody>
          <a:bodyPr wrap="square" rtlCol="0">
            <a:spAutoFit/>
          </a:bodyPr>
          <a:lstStyle/>
          <a:p>
            <a:r>
              <a:rPr lang="en-US" dirty="0" smtClean="0">
                <a:solidFill>
                  <a:schemeClr val="bg1"/>
                </a:solidFill>
              </a:rPr>
              <a:t>Ask teachers to think about and discuss what the stages are e.g.  </a:t>
            </a:r>
            <a:r>
              <a:rPr lang="en-US" i="1" dirty="0" smtClean="0">
                <a:solidFill>
                  <a:schemeClr val="bg1"/>
                </a:solidFill>
              </a:rPr>
              <a:t>Teacher supported learning / guided independent learning/ group work etc. </a:t>
            </a:r>
            <a:r>
              <a:rPr lang="en-US" dirty="0" smtClean="0">
                <a:solidFill>
                  <a:schemeClr val="bg1"/>
                </a:solidFill>
              </a:rPr>
              <a:t>and then suggest activities and strategies to move students along the continuum.</a:t>
            </a:r>
            <a:endParaRPr lang="en-US" i="1" dirty="0">
              <a:solidFill>
                <a:schemeClr val="bg1"/>
              </a:solidFill>
            </a:endParaRPr>
          </a:p>
        </p:txBody>
      </p:sp>
      <p:sp>
        <p:nvSpPr>
          <p:cNvPr id="7" name="Right Arrow 6"/>
          <p:cNvSpPr/>
          <p:nvPr/>
        </p:nvSpPr>
        <p:spPr>
          <a:xfrm>
            <a:off x="3059832" y="1988840"/>
            <a:ext cx="978408"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4860032" y="1988840"/>
            <a:ext cx="978408"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6804248" y="1988840"/>
            <a:ext cx="978408"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5</a:t>
            </a:fld>
            <a:endParaRPr lang="en-US" dirty="0">
              <a:solidFill>
                <a:srgbClr val="4B4B4B"/>
              </a:solidFill>
            </a:endParaRPr>
          </a:p>
        </p:txBody>
      </p:sp>
    </p:spTree>
    <p:extLst>
      <p:ext uri="{BB962C8B-B14F-4D97-AF65-F5344CB8AC3E}">
        <p14:creationId xmlns:p14="http://schemas.microsoft.com/office/powerpoint/2010/main" val="53268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Independent learning</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27200"/>
            <a:ext cx="8045200" cy="4406804"/>
          </a:xfrm>
        </p:spPr>
        <p:txBody>
          <a:bodyPr/>
          <a:lstStyle/>
          <a:p>
            <a:r>
              <a:rPr lang="en-US" dirty="0" smtClean="0"/>
              <a:t>Below is a recently </a:t>
            </a:r>
            <a:r>
              <a:rPr lang="en-US" dirty="0"/>
              <a:t>recorded </a:t>
            </a:r>
            <a:r>
              <a:rPr lang="en-US" dirty="0" smtClean="0"/>
              <a:t>screen </a:t>
            </a:r>
            <a:r>
              <a:rPr lang="en-US" dirty="0"/>
              <a:t>share tutorial on using the </a:t>
            </a:r>
            <a:r>
              <a:rPr lang="en-US" dirty="0" smtClean="0"/>
              <a:t>English e-Library to </a:t>
            </a:r>
            <a:r>
              <a:rPr lang="en-US" dirty="0"/>
              <a:t>develop student autonomy. It's for A-level </a:t>
            </a:r>
            <a:r>
              <a:rPr lang="en-US" dirty="0" smtClean="0"/>
              <a:t>Literature specs.</a:t>
            </a:r>
          </a:p>
          <a:p>
            <a:endParaRPr lang="en-US" dirty="0" smtClean="0"/>
          </a:p>
          <a:p>
            <a:r>
              <a:rPr lang="en-US" dirty="0" smtClean="0">
                <a:hlinkClick r:id="rId2"/>
              </a:rPr>
              <a:t>www.aqa.org.uk</a:t>
            </a:r>
            <a:endParaRPr lang="en-US" dirty="0" smtClean="0"/>
          </a:p>
          <a:p>
            <a:endParaRPr lang="en-US" dirty="0" smtClean="0"/>
          </a:p>
          <a:p>
            <a:r>
              <a:rPr lang="en-US" dirty="0" smtClean="0"/>
              <a:t>To use, please right-click the link and open. The link may not work if you copy and paste in to browser. </a:t>
            </a:r>
          </a:p>
          <a:p>
            <a:endParaRPr lang="en-US" dirty="0" smtClean="0"/>
          </a:p>
          <a:p>
            <a:r>
              <a:rPr lang="en-US" dirty="0" smtClean="0"/>
              <a:t>You can also find this link on aqa.org.uk/</a:t>
            </a:r>
            <a:r>
              <a:rPr lang="en-US" dirty="0" err="1" smtClean="0"/>
              <a:t>english</a:t>
            </a:r>
            <a:r>
              <a:rPr lang="en-US" dirty="0" smtClean="0"/>
              <a:t>; simply scroll to ‘English news’.</a:t>
            </a:r>
            <a:endParaRPr lang="en-US" dirty="0"/>
          </a:p>
          <a:p>
            <a:pPr marL="914400" lvl="2" indent="0" algn="ctr">
              <a:buNone/>
            </a:pPr>
            <a:endParaRPr lang="en-US" dirty="0" smtClean="0"/>
          </a:p>
          <a:p>
            <a:pPr marL="914400" lvl="2" indent="0" algn="ctr">
              <a:buNone/>
            </a:pPr>
            <a:endParaRPr lang="en-US" dirty="0"/>
          </a:p>
          <a:p>
            <a:pPr marL="914400" lvl="2" indent="0" algn="ctr">
              <a:buNone/>
            </a:pP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6</a:t>
            </a:fld>
            <a:endParaRPr lang="en-US" dirty="0">
              <a:solidFill>
                <a:srgbClr val="4B4B4B"/>
              </a:solidFill>
            </a:endParaRPr>
          </a:p>
        </p:txBody>
      </p:sp>
    </p:spTree>
    <p:extLst>
      <p:ext uri="{BB962C8B-B14F-4D97-AF65-F5344CB8AC3E}">
        <p14:creationId xmlns:p14="http://schemas.microsoft.com/office/powerpoint/2010/main" val="1713593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412878"/>
                </a:solidFill>
                <a:latin typeface="AQA Chevin Pro Light" panose="020F0303030000060003" pitchFamily="34" charset="0"/>
              </a:rPr>
              <a:t>Suggested </a:t>
            </a:r>
            <a:r>
              <a:rPr lang="en-US" sz="3200" dirty="0">
                <a:solidFill>
                  <a:srgbClr val="412878"/>
                </a:solidFill>
                <a:latin typeface="AQA Chevin Pro Light" panose="020F0303030000060003" pitchFamily="34" charset="0"/>
              </a:rPr>
              <a:t>a</a:t>
            </a:r>
            <a:r>
              <a:rPr lang="en-US" sz="3200" dirty="0" smtClean="0">
                <a:solidFill>
                  <a:srgbClr val="412878"/>
                </a:solidFill>
                <a:latin typeface="AQA Chevin Pro Light" panose="020F0303030000060003" pitchFamily="34" charset="0"/>
              </a:rPr>
              <a:t>ctivities </a:t>
            </a:r>
            <a:endParaRPr lang="en-US" sz="3200" dirty="0">
              <a:solidFill>
                <a:srgbClr val="412878"/>
              </a:solidFill>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14484"/>
            <a:ext cx="8045200" cy="4406804"/>
          </a:xfrm>
        </p:spPr>
        <p:txBody>
          <a:bodyPr/>
          <a:lstStyle/>
          <a:p>
            <a:r>
              <a:rPr lang="en-US" b="1" dirty="0" smtClean="0"/>
              <a:t>Encouraging independent reading</a:t>
            </a:r>
            <a:r>
              <a:rPr lang="en-US" dirty="0" smtClean="0"/>
              <a:t>. In your group, share suggestions for  a list of </a:t>
            </a:r>
            <a:r>
              <a:rPr lang="en-US" dirty="0"/>
              <a:t> </a:t>
            </a:r>
            <a:r>
              <a:rPr lang="en-US" dirty="0" smtClean="0"/>
              <a:t>books, newspapers, webpages etc. that you can recommend to your students.</a:t>
            </a:r>
          </a:p>
          <a:p>
            <a:pPr marL="0" indent="0">
              <a:buNone/>
            </a:pPr>
            <a:r>
              <a:rPr lang="en-US" dirty="0" smtClean="0"/>
              <a:t> </a:t>
            </a:r>
          </a:p>
          <a:p>
            <a:endParaRPr lang="en-US" dirty="0"/>
          </a:p>
          <a:p>
            <a:endParaRPr lang="en-US" dirty="0" smtClean="0"/>
          </a:p>
          <a:p>
            <a:endParaRPr lang="en-US" dirty="0"/>
          </a:p>
          <a:p>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342537"/>
              </p:ext>
            </p:extLst>
          </p:nvPr>
        </p:nvGraphicFramePr>
        <p:xfrm>
          <a:off x="899592" y="2924944"/>
          <a:ext cx="7488831" cy="1854200"/>
        </p:xfrm>
        <a:graphic>
          <a:graphicData uri="http://schemas.openxmlformats.org/drawingml/2006/table">
            <a:tbl>
              <a:tblPr firstRow="1" bandRow="1">
                <a:tableStyleId>{5C22544A-7EE6-4342-B048-85BDC9FD1C3A}</a:tableStyleId>
              </a:tblPr>
              <a:tblGrid>
                <a:gridCol w="2496277"/>
                <a:gridCol w="2496277"/>
                <a:gridCol w="2496277"/>
              </a:tblGrid>
              <a:tr h="370840">
                <a:tc>
                  <a:txBody>
                    <a:bodyPr/>
                    <a:lstStyle/>
                    <a:p>
                      <a:pPr algn="ctr"/>
                      <a:r>
                        <a:rPr lang="en-US" dirty="0" smtClean="0"/>
                        <a:t>Must read </a:t>
                      </a:r>
                      <a:endParaRPr lang="en-US" dirty="0"/>
                    </a:p>
                  </a:txBody>
                  <a:tcPr/>
                </a:tc>
                <a:tc>
                  <a:txBody>
                    <a:bodyPr/>
                    <a:lstStyle/>
                    <a:p>
                      <a:pPr algn="ctr"/>
                      <a:r>
                        <a:rPr lang="en-US" dirty="0" smtClean="0"/>
                        <a:t>Should read </a:t>
                      </a:r>
                      <a:endParaRPr lang="en-US" dirty="0"/>
                    </a:p>
                  </a:txBody>
                  <a:tcPr/>
                </a:tc>
                <a:tc>
                  <a:txBody>
                    <a:bodyPr/>
                    <a:lstStyle/>
                    <a:p>
                      <a:pPr algn="ctr"/>
                      <a:r>
                        <a:rPr lang="en-US" dirty="0" smtClean="0"/>
                        <a:t>Could read </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6"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7</a:t>
            </a:fld>
            <a:endParaRPr lang="en-US" dirty="0">
              <a:solidFill>
                <a:srgbClr val="4B4B4B"/>
              </a:solidFill>
            </a:endParaRPr>
          </a:p>
        </p:txBody>
      </p:sp>
    </p:spTree>
    <p:extLst>
      <p:ext uri="{BB962C8B-B14F-4D97-AF65-F5344CB8AC3E}">
        <p14:creationId xmlns:p14="http://schemas.microsoft.com/office/powerpoint/2010/main" val="154290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QA Chevin Pro Light" panose="020F0303030000060003" pitchFamily="34" charset="0"/>
              </a:rPr>
              <a:t>AS-level examiners’ </a:t>
            </a:r>
            <a:r>
              <a:rPr lang="en-US" sz="3200" dirty="0" smtClean="0">
                <a:latin typeface="AQA Chevin Pro Light" panose="020F0303030000060003" pitchFamily="34" charset="0"/>
              </a:rPr>
              <a:t>reports  </a:t>
            </a:r>
            <a:r>
              <a:rPr lang="en-US" sz="3200" b="1" dirty="0" smtClean="0">
                <a:latin typeface="AQA Chevin Pro Light" panose="020F0303030000060003" pitchFamily="34" charset="0"/>
              </a:rPr>
              <a:t/>
            </a:r>
            <a:br>
              <a:rPr lang="en-US" sz="3200" b="1" dirty="0" smtClean="0">
                <a:latin typeface="AQA Chevin Pro Light" panose="020F0303030000060003" pitchFamily="34" charset="0"/>
              </a:rPr>
            </a:br>
            <a:endParaRPr lang="en-US" sz="3200" dirty="0">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27200"/>
            <a:ext cx="8045200" cy="4406804"/>
          </a:xfrm>
        </p:spPr>
        <p:txBody>
          <a:bodyPr/>
          <a:lstStyle/>
          <a:p>
            <a:pPr marL="0" indent="0">
              <a:buNone/>
            </a:pPr>
            <a:r>
              <a:rPr lang="en-US" b="1" dirty="0" smtClean="0"/>
              <a:t>Continuing </a:t>
            </a:r>
            <a:r>
              <a:rPr lang="en-US" b="1" dirty="0"/>
              <a:t>the theme of independent </a:t>
            </a:r>
            <a:r>
              <a:rPr lang="en-US" b="1" dirty="0" smtClean="0"/>
              <a:t>learning: </a:t>
            </a:r>
          </a:p>
          <a:p>
            <a:pPr marL="0" indent="0">
              <a:buNone/>
            </a:pPr>
            <a:endParaRPr lang="en-US" b="1" dirty="0"/>
          </a:p>
          <a:p>
            <a:r>
              <a:rPr lang="en-US" dirty="0"/>
              <a:t>Read the report which is relevant to the specification you teach and highlight references to independent thinking.  </a:t>
            </a:r>
            <a:endParaRPr lang="en-US" dirty="0" smtClean="0"/>
          </a:p>
          <a:p>
            <a:pPr marL="0" indent="0">
              <a:buNone/>
            </a:pPr>
            <a:endParaRPr lang="en-US" dirty="0"/>
          </a:p>
          <a:p>
            <a:r>
              <a:rPr lang="en-US" dirty="0"/>
              <a:t>Which points are </a:t>
            </a:r>
            <a:r>
              <a:rPr lang="en-US" dirty="0" smtClean="0"/>
              <a:t>particularly relevant </a:t>
            </a:r>
            <a:r>
              <a:rPr lang="en-US" dirty="0"/>
              <a:t>to your students</a:t>
            </a:r>
            <a:r>
              <a:rPr lang="en-US" dirty="0" smtClean="0"/>
              <a:t>?</a:t>
            </a:r>
          </a:p>
          <a:p>
            <a:pPr marL="0" indent="0">
              <a:buNone/>
            </a:pPr>
            <a:endParaRPr lang="en-US" dirty="0"/>
          </a:p>
          <a:p>
            <a:r>
              <a:rPr lang="en-US" dirty="0"/>
              <a:t>Discuss and share ideas on how you will incorporate some/all of these into your </a:t>
            </a:r>
            <a:r>
              <a:rPr lang="en-US" dirty="0" smtClean="0"/>
              <a:t>teaching. </a:t>
            </a:r>
            <a:endParaRPr lang="en-US" dirty="0"/>
          </a:p>
          <a:p>
            <a:endParaRPr lang="en-US" dirty="0"/>
          </a:p>
          <a:p>
            <a:pPr marL="0" indent="0">
              <a:buNone/>
            </a:pPr>
            <a:r>
              <a:rPr lang="en-US" dirty="0"/>
              <a:t>﻿</a:t>
            </a:r>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8</a:t>
            </a:fld>
            <a:endParaRPr lang="en-US" dirty="0">
              <a:solidFill>
                <a:srgbClr val="4B4B4B"/>
              </a:solidFill>
            </a:endParaRPr>
          </a:p>
        </p:txBody>
      </p:sp>
    </p:spTree>
    <p:extLst>
      <p:ext uri="{BB962C8B-B14F-4D97-AF65-F5344CB8AC3E}">
        <p14:creationId xmlns:p14="http://schemas.microsoft.com/office/powerpoint/2010/main" val="335894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QA Chevin Pro Light" panose="020F0303030000060003" pitchFamily="34" charset="0"/>
              </a:rPr>
              <a:t>AS-level examiners’ </a:t>
            </a:r>
            <a:r>
              <a:rPr lang="en-US" sz="3200" dirty="0" smtClean="0">
                <a:latin typeface="AQA Chevin Pro Light" panose="020F0303030000060003" pitchFamily="34" charset="0"/>
              </a:rPr>
              <a:t>reports</a:t>
            </a:r>
            <a:r>
              <a:rPr lang="en-US" sz="3200" dirty="0">
                <a:latin typeface="AQA Chevin Pro Light" panose="020F0303030000060003" pitchFamily="34" charset="0"/>
              </a:rPr>
              <a:t/>
            </a:r>
            <a:br>
              <a:rPr lang="en-US" sz="3200" dirty="0">
                <a:latin typeface="AQA Chevin Pro Light" panose="020F0303030000060003" pitchFamily="34" charset="0"/>
              </a:rPr>
            </a:br>
            <a:endParaRPr lang="en-US" sz="3200" dirty="0">
              <a:latin typeface="AQA Chevin Pro Light" panose="020F0303030000060003" pitchFamily="34" charset="0"/>
            </a:endParaRPr>
          </a:p>
        </p:txBody>
      </p:sp>
      <p:sp>
        <p:nvSpPr>
          <p:cNvPr id="3" name="Footer Placeholder 2"/>
          <p:cNvSpPr>
            <a:spLocks noGrp="1"/>
          </p:cNvSpPr>
          <p:nvPr>
            <p:ph type="ftr" sz="quarter" idx="11"/>
          </p:nvPr>
        </p:nvSpPr>
        <p:spPr/>
        <p:txBody>
          <a:bodyPr/>
          <a:lstStyle/>
          <a:p>
            <a:r>
              <a:rPr lang="en-US" dirty="0" smtClean="0">
                <a:solidFill>
                  <a:srgbClr val="4B4B4B"/>
                </a:solidFill>
              </a:rPr>
              <a:t>Copyright © AQA and its licensors. All rights reserved.</a:t>
            </a:r>
            <a:endParaRPr lang="en-US" dirty="0">
              <a:solidFill>
                <a:srgbClr val="4B4B4B"/>
              </a:solidFill>
            </a:endParaRPr>
          </a:p>
        </p:txBody>
      </p:sp>
      <p:sp>
        <p:nvSpPr>
          <p:cNvPr id="4" name="Content Placeholder 3"/>
          <p:cNvSpPr>
            <a:spLocks noGrp="1"/>
          </p:cNvSpPr>
          <p:nvPr>
            <p:ph idx="1"/>
          </p:nvPr>
        </p:nvSpPr>
        <p:spPr>
          <a:xfrm>
            <a:off x="511200" y="1627200"/>
            <a:ext cx="8045200" cy="4406804"/>
          </a:xfrm>
        </p:spPr>
        <p:txBody>
          <a:bodyPr/>
          <a:lstStyle/>
          <a:p>
            <a:pPr marL="0" indent="0">
              <a:buNone/>
            </a:pPr>
            <a:r>
              <a:rPr lang="en-US" b="1" dirty="0" smtClean="0"/>
              <a:t>Thinking </a:t>
            </a:r>
            <a:r>
              <a:rPr lang="en-US" b="1" dirty="0"/>
              <a:t>about tweaks to teaching and schemes of work </a:t>
            </a:r>
          </a:p>
          <a:p>
            <a:endParaRPr lang="en-US" dirty="0"/>
          </a:p>
          <a:p>
            <a:r>
              <a:rPr lang="en-US" dirty="0"/>
              <a:t>Read through the report which is relevant to the specification you </a:t>
            </a:r>
            <a:r>
              <a:rPr lang="en-US" dirty="0" smtClean="0"/>
              <a:t>teach.</a:t>
            </a:r>
          </a:p>
          <a:p>
            <a:pPr marL="0" indent="0">
              <a:buNone/>
            </a:pPr>
            <a:endParaRPr lang="en-US" dirty="0"/>
          </a:p>
          <a:p>
            <a:r>
              <a:rPr lang="en-US" dirty="0"/>
              <a:t>Highlight </a:t>
            </a:r>
            <a:r>
              <a:rPr lang="en-US" dirty="0" smtClean="0"/>
              <a:t>3 to 5 </a:t>
            </a:r>
            <a:r>
              <a:rPr lang="en-US" dirty="0"/>
              <a:t>key points which are reassuring to </a:t>
            </a:r>
            <a:r>
              <a:rPr lang="en-US" dirty="0" smtClean="0"/>
              <a:t>you. </a:t>
            </a:r>
          </a:p>
          <a:p>
            <a:pPr marL="0" indent="0">
              <a:buNone/>
            </a:pPr>
            <a:endParaRPr lang="en-US" dirty="0"/>
          </a:p>
          <a:p>
            <a:r>
              <a:rPr lang="en-US" dirty="0"/>
              <a:t>Highlight </a:t>
            </a:r>
            <a:r>
              <a:rPr lang="en-US" dirty="0" smtClean="0"/>
              <a:t>3 to 5 </a:t>
            </a:r>
            <a:r>
              <a:rPr lang="en-US" dirty="0"/>
              <a:t>key points which you feel will be useful to feedback to your </a:t>
            </a:r>
            <a:r>
              <a:rPr lang="en-US" dirty="0" smtClean="0"/>
              <a:t>colleagues/students.</a:t>
            </a:r>
          </a:p>
          <a:p>
            <a:endParaRPr lang="en-US" dirty="0" smtClean="0"/>
          </a:p>
          <a:p>
            <a:r>
              <a:rPr lang="en-US" dirty="0" smtClean="0"/>
              <a:t>Share and discuss the details of your most successful and enjoyable lesson since you have been teaching the new specifications. What activities did your students do and which resources did you use.</a:t>
            </a:r>
            <a:endParaRPr lang="en-US" dirty="0"/>
          </a:p>
          <a:p>
            <a:pPr marL="0" indent="0">
              <a:buNone/>
            </a:pPr>
            <a:endParaRPr lang="en-US" dirty="0" smtClean="0"/>
          </a:p>
          <a:p>
            <a:r>
              <a:rPr lang="en-US" dirty="0" smtClean="0"/>
              <a:t>Share information with colleagues about the best resources. </a:t>
            </a:r>
            <a:endParaRPr lang="en-US" dirty="0"/>
          </a:p>
        </p:txBody>
      </p:sp>
      <p:sp>
        <p:nvSpPr>
          <p:cNvPr id="5" name="Footer Placeholder 3"/>
          <p:cNvSpPr txBox="1">
            <a:spLocks/>
          </p:cNvSpPr>
          <p:nvPr/>
        </p:nvSpPr>
        <p:spPr>
          <a:xfrm>
            <a:off x="537486" y="6462015"/>
            <a:ext cx="40328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bg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solidFill>
                  <a:srgbClr val="4B4B4B"/>
                </a:solidFill>
              </a:rPr>
              <a:t>Slide </a:t>
            </a:r>
            <a:fld id="{6005FF9F-8393-4293-91DE-35E7F4C14036}" type="slidenum">
              <a:rPr lang="en-US" smtClean="0">
                <a:solidFill>
                  <a:srgbClr val="4B4B4B"/>
                </a:solidFill>
              </a:rPr>
              <a:pPr algn="l"/>
              <a:t>9</a:t>
            </a:fld>
            <a:endParaRPr lang="en-US" dirty="0">
              <a:solidFill>
                <a:srgbClr val="4B4B4B"/>
              </a:solidFill>
            </a:endParaRPr>
          </a:p>
        </p:txBody>
      </p:sp>
    </p:spTree>
    <p:extLst>
      <p:ext uri="{BB962C8B-B14F-4D97-AF65-F5344CB8AC3E}">
        <p14:creationId xmlns:p14="http://schemas.microsoft.com/office/powerpoint/2010/main" val="264506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19165</TotalTime>
  <Words>623</Words>
  <Application>Microsoft Office PowerPoint</Application>
  <PresentationFormat>On-screen Show (4:3)</PresentationFormat>
  <Paragraphs>116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11_AQA Presentation</vt:lpstr>
      <vt:lpstr>PowerPoint Presentation</vt:lpstr>
      <vt:lpstr>Agenda</vt:lpstr>
      <vt:lpstr>A-level: Independent learning session</vt:lpstr>
      <vt:lpstr>Notes for advocates </vt:lpstr>
      <vt:lpstr>Independent learning continuum</vt:lpstr>
      <vt:lpstr>Independent learning</vt:lpstr>
      <vt:lpstr>Suggested activities </vt:lpstr>
      <vt:lpstr>AS-level examiners’ reports   </vt:lpstr>
      <vt:lpstr>AS-level examiners’ reports </vt:lpstr>
      <vt:lpstr>PowerPoint Presentation</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Hub School networks A-level English Literature specs Autumn 2016</dc:title>
  <dc:creator>AQA</dc:creator>
  <cp:lastPrinted>2016-10-04T12:15:03Z</cp:lastPrinted>
  <dcterms:created xsi:type="dcterms:W3CDTF">2016-05-05T10:59:10Z</dcterms:created>
  <dcterms:modified xsi:type="dcterms:W3CDTF">2019-09-04T08:56:22Z</dcterms:modified>
</cp:coreProperties>
</file>