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8" r:id="rId2"/>
    <p:sldId id="385" r:id="rId3"/>
    <p:sldId id="401" r:id="rId4"/>
    <p:sldId id="417" r:id="rId5"/>
    <p:sldId id="425" r:id="rId6"/>
    <p:sldId id="386" r:id="rId7"/>
    <p:sldId id="404" r:id="rId8"/>
    <p:sldId id="387" r:id="rId9"/>
    <p:sldId id="405" r:id="rId10"/>
    <p:sldId id="389" r:id="rId11"/>
    <p:sldId id="390" r:id="rId12"/>
    <p:sldId id="406" r:id="rId13"/>
    <p:sldId id="384" r:id="rId14"/>
    <p:sldId id="391" r:id="rId15"/>
    <p:sldId id="407" r:id="rId16"/>
    <p:sldId id="392" r:id="rId17"/>
    <p:sldId id="408" r:id="rId18"/>
    <p:sldId id="402" r:id="rId19"/>
    <p:sldId id="394" r:id="rId20"/>
    <p:sldId id="410" r:id="rId21"/>
    <p:sldId id="411" r:id="rId22"/>
    <p:sldId id="422" r:id="rId23"/>
    <p:sldId id="413" r:id="rId24"/>
    <p:sldId id="396" r:id="rId25"/>
    <p:sldId id="414" r:id="rId26"/>
    <p:sldId id="403" r:id="rId27"/>
    <p:sldId id="398" r:id="rId28"/>
    <p:sldId id="415" r:id="rId29"/>
    <p:sldId id="399" r:id="rId30"/>
    <p:sldId id="418" r:id="rId31"/>
    <p:sldId id="381" r:id="rId32"/>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10">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QA"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2878"/>
    <a:srgbClr val="6D51A1"/>
    <a:srgbClr val="C8194B"/>
    <a:srgbClr val="6464A0"/>
    <a:srgbClr val="418C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87592" autoAdjust="0"/>
  </p:normalViewPr>
  <p:slideViewPr>
    <p:cSldViewPr>
      <p:cViewPr>
        <p:scale>
          <a:sx n="75" d="100"/>
          <a:sy n="75" d="100"/>
        </p:scale>
        <p:origin x="-2766" y="-99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200" d="100"/>
        <a:sy n="200" d="100"/>
      </p:scale>
      <p:origin x="0" y="0"/>
    </p:cViewPr>
  </p:sorterViewPr>
  <p:notesViewPr>
    <p:cSldViewPr>
      <p:cViewPr>
        <p:scale>
          <a:sx n="150" d="100"/>
          <a:sy n="150" d="100"/>
        </p:scale>
        <p:origin x="-582" y="52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010" tIns="45505" rIns="91010" bIns="45505"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3713"/>
          </a:xfrm>
          <a:prstGeom prst="rect">
            <a:avLst/>
          </a:prstGeom>
        </p:spPr>
        <p:txBody>
          <a:bodyPr vert="horz" lIns="91010" tIns="45505" rIns="91010" bIns="45505" rtlCol="0"/>
          <a:lstStyle>
            <a:lvl1pPr algn="r">
              <a:defRPr sz="1200"/>
            </a:lvl1pPr>
          </a:lstStyle>
          <a:p>
            <a:fld id="{2835DE10-24D0-40CC-9C49-60911410677F}" type="datetimeFigureOut">
              <a:rPr lang="en-GB" smtClean="0"/>
              <a:t>10/09/2019</a:t>
            </a:fld>
            <a:endParaRPr lang="en-GB"/>
          </a:p>
        </p:txBody>
      </p:sp>
      <p:sp>
        <p:nvSpPr>
          <p:cNvPr id="4" name="Footer Placeholder 3"/>
          <p:cNvSpPr>
            <a:spLocks noGrp="1"/>
          </p:cNvSpPr>
          <p:nvPr>
            <p:ph type="ftr" sz="quarter" idx="2"/>
          </p:nvPr>
        </p:nvSpPr>
        <p:spPr>
          <a:xfrm>
            <a:off x="1" y="9378824"/>
            <a:ext cx="2945659" cy="493713"/>
          </a:xfrm>
          <a:prstGeom prst="rect">
            <a:avLst/>
          </a:prstGeom>
        </p:spPr>
        <p:txBody>
          <a:bodyPr vert="horz" lIns="91010" tIns="45505" rIns="91010" bIns="45505"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010" tIns="45505" rIns="91010" bIns="45505" rtlCol="0" anchor="b"/>
          <a:lstStyle>
            <a:lvl1pPr algn="r">
              <a:defRPr sz="1200"/>
            </a:lvl1pPr>
          </a:lstStyle>
          <a:p>
            <a:fld id="{96D25C12-CC7C-4292-B77B-99C063D82733}" type="slidenum">
              <a:rPr lang="en-GB" smtClean="0"/>
              <a:t>‹#›</a:t>
            </a:fld>
            <a:endParaRPr lang="en-GB"/>
          </a:p>
        </p:txBody>
      </p:sp>
    </p:spTree>
    <p:extLst>
      <p:ext uri="{BB962C8B-B14F-4D97-AF65-F5344CB8AC3E}">
        <p14:creationId xmlns:p14="http://schemas.microsoft.com/office/powerpoint/2010/main" val="403813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010" tIns="45505" rIns="91010" bIns="45505" rtlCol="0"/>
          <a:lstStyle>
            <a:lvl1pPr algn="l">
              <a:defRPr sz="1200"/>
            </a:lvl1pPr>
          </a:lstStyle>
          <a:p>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010" tIns="45505" rIns="91010" bIns="45505" rtlCol="0"/>
          <a:lstStyle>
            <a:lvl1pPr algn="r">
              <a:defRPr sz="1200"/>
            </a:lvl1pPr>
          </a:lstStyle>
          <a:p>
            <a:fld id="{46C389CB-5F2F-4455-A88F-A57601539109}" type="datetimeFigureOut">
              <a:rPr lang="en-GB" smtClean="0"/>
              <a:t>10/09/2019</a:t>
            </a:fld>
            <a:endParaRPr lang="en-GB" dirty="0"/>
          </a:p>
        </p:txBody>
      </p:sp>
      <p:sp>
        <p:nvSpPr>
          <p:cNvPr id="4" name="Slide Image Placeholder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010" tIns="45505" rIns="91010" bIns="45505" rtlCol="0" anchor="ctr"/>
          <a:lstStyle/>
          <a:p>
            <a:endParaRPr lang="en-GB"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010" tIns="45505" rIns="91010" bIns="455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4"/>
            <a:ext cx="2945659" cy="493713"/>
          </a:xfrm>
          <a:prstGeom prst="rect">
            <a:avLst/>
          </a:prstGeom>
        </p:spPr>
        <p:txBody>
          <a:bodyPr vert="horz" lIns="91010" tIns="45505" rIns="91010" bIns="4550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010" tIns="45505" rIns="91010" bIns="45505" rtlCol="0" anchor="b"/>
          <a:lstStyle>
            <a:lvl1pPr algn="r">
              <a:defRPr sz="1200"/>
            </a:lvl1pPr>
          </a:lstStyle>
          <a:p>
            <a:fld id="{965D7B3B-16F2-4DD8-86F5-0E35900F9727}" type="slidenum">
              <a:rPr lang="en-GB" smtClean="0"/>
              <a:t>‹#›</a:t>
            </a:fld>
            <a:endParaRPr lang="en-GB" dirty="0"/>
          </a:p>
        </p:txBody>
      </p:sp>
    </p:spTree>
    <p:extLst>
      <p:ext uri="{BB962C8B-B14F-4D97-AF65-F5344CB8AC3E}">
        <p14:creationId xmlns:p14="http://schemas.microsoft.com/office/powerpoint/2010/main" val="2797140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D7B3B-16F2-4DD8-86F5-0E35900F9727}" type="slidenum">
              <a:rPr lang="en-GB" smtClean="0"/>
              <a:t>1</a:t>
            </a:fld>
            <a:endParaRPr lang="en-GB" dirty="0"/>
          </a:p>
        </p:txBody>
      </p:sp>
    </p:spTree>
    <p:extLst>
      <p:ext uri="{BB962C8B-B14F-4D97-AF65-F5344CB8AC3E}">
        <p14:creationId xmlns:p14="http://schemas.microsoft.com/office/powerpoint/2010/main" val="2298140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obvious thing to notice is that there is only one AO and in every level there is a word which implies the need for students to compare. In no other part of the exam is this so explicit and thus it is vital that students do it.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‘Writers’ use of </a:t>
            </a:r>
            <a:r>
              <a:rPr lang="en-GB" sz="1200" dirty="0" err="1" smtClean="0"/>
              <a:t>languge</a:t>
            </a:r>
            <a:r>
              <a:rPr lang="en-GB" sz="1200" dirty="0" smtClean="0"/>
              <a:t>’ is another potential difficulty.</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14</a:t>
            </a:fld>
            <a:endParaRPr lang="en-GB" dirty="0"/>
          </a:p>
        </p:txBody>
      </p:sp>
    </p:spTree>
    <p:extLst>
      <p:ext uri="{BB962C8B-B14F-4D97-AF65-F5344CB8AC3E}">
        <p14:creationId xmlns:p14="http://schemas.microsoft.com/office/powerpoint/2010/main" val="1155804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Some students wrote about the attitudes and not the </a:t>
            </a:r>
            <a:r>
              <a:rPr lang="en-GB" sz="1200" b="1" u="sng" dirty="0" smtClean="0"/>
              <a:t>methods</a:t>
            </a:r>
            <a:r>
              <a:rPr lang="en-GB" sz="1200" dirty="0" smtClean="0"/>
              <a:t>, but received very little, if any, credit for this.</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15</a:t>
            </a:fld>
            <a:endParaRPr lang="en-GB" dirty="0"/>
          </a:p>
        </p:txBody>
      </p:sp>
    </p:spTree>
    <p:extLst>
      <p:ext uri="{BB962C8B-B14F-4D97-AF65-F5344CB8AC3E}">
        <p14:creationId xmlns:p14="http://schemas.microsoft.com/office/powerpoint/2010/main" val="1155804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GB" sz="1200" dirty="0" smtClean="0"/>
              <a:t>They do </a:t>
            </a:r>
            <a:r>
              <a:rPr lang="en-GB" sz="1200" b="1" dirty="0" smtClean="0"/>
              <a:t>not</a:t>
            </a:r>
            <a:r>
              <a:rPr lang="en-GB" sz="1200" dirty="0" smtClean="0"/>
              <a:t> have to outline the ideas/ attitudes in one or both poems. This is a waste of time here. </a:t>
            </a:r>
          </a:p>
          <a:p>
            <a:pPr>
              <a:lnSpc>
                <a:spcPct val="100000"/>
              </a:lnSpc>
            </a:pPr>
            <a:r>
              <a:rPr lang="en-GB" sz="1200" dirty="0" smtClean="0"/>
              <a:t>They should not need to write more than a side.</a:t>
            </a:r>
          </a:p>
          <a:p>
            <a:pPr>
              <a:lnSpc>
                <a:spcPct val="100000"/>
              </a:lnSpc>
            </a:pPr>
            <a:r>
              <a:rPr lang="en-GB" sz="1200" dirty="0" smtClean="0"/>
              <a:t>They </a:t>
            </a:r>
            <a:r>
              <a:rPr lang="en-GB" sz="1200" b="1" dirty="0" smtClean="0"/>
              <a:t>do</a:t>
            </a:r>
            <a:r>
              <a:rPr lang="en-GB" sz="1200" dirty="0" smtClean="0"/>
              <a:t> have to find methods and effects from both poems and compare them.</a:t>
            </a:r>
          </a:p>
          <a:p>
            <a:pPr>
              <a:lnSpc>
                <a:spcPct val="100000"/>
              </a:lnSpc>
            </a:pPr>
            <a:r>
              <a:rPr lang="en-GB" sz="1200" dirty="0" smtClean="0"/>
              <a:t>Students’ annotation skills are therefore vital here to find and organise useful things to say.</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17</a:t>
            </a:fld>
            <a:endParaRPr lang="en-GB" dirty="0"/>
          </a:p>
        </p:txBody>
      </p:sp>
    </p:spTree>
    <p:extLst>
      <p:ext uri="{BB962C8B-B14F-4D97-AF65-F5344CB8AC3E}">
        <p14:creationId xmlns:p14="http://schemas.microsoft.com/office/powerpoint/2010/main" val="3180350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None/>
            </a:pPr>
            <a:r>
              <a:rPr lang="en-GB" sz="1200" dirty="0" smtClean="0"/>
              <a:t>There are two main ways in which students can deal with context in the examination.</a:t>
            </a:r>
          </a:p>
          <a:p>
            <a:pPr>
              <a:lnSpc>
                <a:spcPct val="100000"/>
              </a:lnSpc>
            </a:pPr>
            <a:r>
              <a:rPr lang="en-GB" sz="1200" dirty="0" smtClean="0"/>
              <a:t>Specific knowledge which students have acquired throughout their course, usually taught by/ explored with teachers. Example would be </a:t>
            </a:r>
            <a:r>
              <a:rPr lang="en-GB" sz="1200" dirty="0" err="1" smtClean="0"/>
              <a:t>eg</a:t>
            </a:r>
            <a:r>
              <a:rPr lang="en-GB" sz="1200" dirty="0" smtClean="0"/>
              <a:t>. the class system and the conflict between capitalism and socialism in the first half of the C20 for ‘An Inspector Calls’.</a:t>
            </a:r>
          </a:p>
          <a:p>
            <a:pPr>
              <a:lnSpc>
                <a:spcPct val="100000"/>
              </a:lnSpc>
            </a:pPr>
            <a:endParaRPr lang="en-GB" sz="1200" dirty="0" smtClean="0"/>
          </a:p>
          <a:p>
            <a:pPr>
              <a:lnSpc>
                <a:spcPct val="100000"/>
              </a:lnSpc>
            </a:pPr>
            <a:r>
              <a:rPr lang="en-GB" sz="1200" dirty="0" smtClean="0"/>
              <a:t>Students’ direct response to the context implicit in the question they are answering </a:t>
            </a:r>
            <a:r>
              <a:rPr lang="en-GB" sz="1200" dirty="0" err="1" smtClean="0"/>
              <a:t>eg</a:t>
            </a:r>
            <a:r>
              <a:rPr lang="en-GB" sz="1200" dirty="0" smtClean="0"/>
              <a:t>. ‘How far does Priestley present Mrs Birling as an </a:t>
            </a:r>
            <a:r>
              <a:rPr lang="en-GB" sz="1200" b="1" dirty="0" smtClean="0"/>
              <a:t>unlikeable character?’</a:t>
            </a:r>
          </a:p>
          <a:p>
            <a:pPr>
              <a:lnSpc>
                <a:spcPct val="100000"/>
              </a:lnSpc>
            </a:pPr>
            <a:endParaRPr lang="en-GB" sz="1200" b="1" dirty="0" smtClean="0"/>
          </a:p>
          <a:p>
            <a:pPr marL="0" indent="0">
              <a:lnSpc>
                <a:spcPct val="100000"/>
              </a:lnSpc>
              <a:buNone/>
            </a:pPr>
            <a:r>
              <a:rPr lang="en-GB" sz="1200" b="1" dirty="0" smtClean="0"/>
              <a:t>In the best answers, of course, these two approaches are completely integrated.</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20</a:t>
            </a:fld>
            <a:endParaRPr lang="en-GB" dirty="0"/>
          </a:p>
        </p:txBody>
      </p:sp>
    </p:spTree>
    <p:extLst>
      <p:ext uri="{BB962C8B-B14F-4D97-AF65-F5344CB8AC3E}">
        <p14:creationId xmlns:p14="http://schemas.microsoft.com/office/powerpoint/2010/main" val="2736613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GB" sz="1200" dirty="0" smtClean="0"/>
              <a:t>1)</a:t>
            </a:r>
            <a:r>
              <a:rPr lang="en-GB" sz="1200" baseline="0" dirty="0" smtClean="0"/>
              <a:t> </a:t>
            </a:r>
            <a:r>
              <a:rPr lang="en-GB" sz="1200" dirty="0" smtClean="0"/>
              <a:t>Specific knowledge which students have acquired throughout their course, usually taught by/ explored with teachers. Example would be </a:t>
            </a:r>
            <a:r>
              <a:rPr lang="en-GB" sz="1200" dirty="0" err="1" smtClean="0"/>
              <a:t>eg</a:t>
            </a:r>
            <a:r>
              <a:rPr lang="en-GB" sz="1200" dirty="0" smtClean="0"/>
              <a:t>. the class system and the conflict between capitalism and socialism in the first half of the C20 for ‘An Inspector Calls’.</a:t>
            </a:r>
          </a:p>
          <a:p>
            <a:pPr>
              <a:lnSpc>
                <a:spcPct val="100000"/>
              </a:lnSpc>
            </a:pPr>
            <a:endParaRPr lang="en-GB" sz="1200" dirty="0" smtClean="0"/>
          </a:p>
          <a:p>
            <a:pPr>
              <a:lnSpc>
                <a:spcPct val="100000"/>
              </a:lnSpc>
            </a:pPr>
            <a:r>
              <a:rPr lang="en-GB" sz="1200" dirty="0" smtClean="0"/>
              <a:t>2) Students’ direct response to the context implicit in the question they are answering </a:t>
            </a:r>
            <a:r>
              <a:rPr lang="en-GB" sz="1200" dirty="0" err="1" smtClean="0"/>
              <a:t>eg</a:t>
            </a:r>
            <a:r>
              <a:rPr lang="en-GB" sz="1200" dirty="0" smtClean="0"/>
              <a:t>. ‘How far does Priestley present Mrs Birling as an </a:t>
            </a:r>
            <a:r>
              <a:rPr lang="en-GB" sz="1200" b="1" dirty="0" smtClean="0"/>
              <a:t>unlikeable character?’</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21</a:t>
            </a:fld>
            <a:endParaRPr lang="en-GB" dirty="0"/>
          </a:p>
        </p:txBody>
      </p:sp>
    </p:spTree>
    <p:extLst>
      <p:ext uri="{BB962C8B-B14F-4D97-AF65-F5344CB8AC3E}">
        <p14:creationId xmlns:p14="http://schemas.microsoft.com/office/powerpoint/2010/main" val="2852126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GB" sz="1200" dirty="0" smtClean="0"/>
              <a:t>1)</a:t>
            </a:r>
            <a:r>
              <a:rPr lang="en-GB" sz="1200" baseline="0" dirty="0" smtClean="0"/>
              <a:t> </a:t>
            </a:r>
            <a:r>
              <a:rPr lang="en-GB" sz="1200" dirty="0" smtClean="0"/>
              <a:t>Specific knowledge which students have acquired throughout their course, usually taught by/ explored with teachers. Example would be </a:t>
            </a:r>
            <a:r>
              <a:rPr lang="en-GB" sz="1200" dirty="0" err="1" smtClean="0"/>
              <a:t>eg</a:t>
            </a:r>
            <a:r>
              <a:rPr lang="en-GB" sz="1200" dirty="0" smtClean="0"/>
              <a:t>. the class system and the conflict between capitalism and socialism in the first half of the C20 for ‘An Inspector Calls’.</a:t>
            </a:r>
          </a:p>
          <a:p>
            <a:pPr>
              <a:lnSpc>
                <a:spcPct val="100000"/>
              </a:lnSpc>
            </a:pPr>
            <a:endParaRPr lang="en-GB" sz="1200" dirty="0" smtClean="0"/>
          </a:p>
          <a:p>
            <a:pPr>
              <a:lnSpc>
                <a:spcPct val="100000"/>
              </a:lnSpc>
            </a:pPr>
            <a:r>
              <a:rPr lang="en-GB" sz="1200" dirty="0" smtClean="0"/>
              <a:t>2) Students’ direct response to the context implicit in the question they are answering </a:t>
            </a:r>
            <a:r>
              <a:rPr lang="en-GB" sz="1200" dirty="0" err="1" smtClean="0"/>
              <a:t>eg</a:t>
            </a:r>
            <a:r>
              <a:rPr lang="en-GB" sz="1200" dirty="0" smtClean="0"/>
              <a:t>. ‘How far does Priestley present Mrs Birling as an </a:t>
            </a:r>
            <a:r>
              <a:rPr lang="en-GB" sz="1200" b="1" dirty="0" smtClean="0"/>
              <a:t>unlikeable character?’</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22</a:t>
            </a:fld>
            <a:endParaRPr lang="en-GB" dirty="0"/>
          </a:p>
        </p:txBody>
      </p:sp>
    </p:spTree>
    <p:extLst>
      <p:ext uri="{BB962C8B-B14F-4D97-AF65-F5344CB8AC3E}">
        <p14:creationId xmlns:p14="http://schemas.microsoft.com/office/powerpoint/2010/main" val="2852126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responses were awarded Levels 1, 3 and 5 for these comments.</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24</a:t>
            </a:fld>
            <a:endParaRPr lang="en-GB" dirty="0"/>
          </a:p>
        </p:txBody>
      </p:sp>
    </p:spTree>
    <p:extLst>
      <p:ext uri="{BB962C8B-B14F-4D97-AF65-F5344CB8AC3E}">
        <p14:creationId xmlns:p14="http://schemas.microsoft.com/office/powerpoint/2010/main" val="3750843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None/>
            </a:pPr>
            <a:r>
              <a:rPr lang="en-GB" sz="1200" dirty="0" smtClean="0"/>
              <a:t>Most schools seem to have got the hang of what is meant by ‘context’ for the purposes of this exam.</a:t>
            </a:r>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25</a:t>
            </a:fld>
            <a:endParaRPr lang="en-GB" dirty="0"/>
          </a:p>
        </p:txBody>
      </p:sp>
    </p:spTree>
    <p:extLst>
      <p:ext uri="{BB962C8B-B14F-4D97-AF65-F5344CB8AC3E}">
        <p14:creationId xmlns:p14="http://schemas.microsoft.com/office/powerpoint/2010/main" val="1054291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None/>
            </a:pPr>
            <a:r>
              <a:rPr lang="en-GB" sz="1200" dirty="0" smtClean="0"/>
              <a:t>What were the reasons you chose the texts you did?</a:t>
            </a:r>
            <a:r>
              <a:rPr lang="en-GB" sz="1200" baseline="0" dirty="0" smtClean="0"/>
              <a:t> </a:t>
            </a:r>
            <a:r>
              <a:rPr lang="en-GB" sz="1200" dirty="0" smtClean="0"/>
              <a:t>For many it will simply be what was in the store cupboard</a:t>
            </a:r>
            <a:r>
              <a:rPr lang="en-GB" sz="1200" baseline="0" dirty="0" smtClean="0"/>
              <a:t> or the availability of resources. </a:t>
            </a: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Listed are the</a:t>
            </a:r>
            <a:r>
              <a:rPr lang="en-GB" sz="1200" baseline="0" dirty="0" smtClean="0"/>
              <a:t> most frequently chosen texts although all were</a:t>
            </a:r>
            <a:r>
              <a:rPr lang="en-GB" sz="1200" dirty="0" smtClean="0"/>
              <a:t> attempted.</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27</a:t>
            </a:fld>
            <a:endParaRPr lang="en-GB" dirty="0"/>
          </a:p>
        </p:txBody>
      </p:sp>
    </p:spTree>
    <p:extLst>
      <p:ext uri="{BB962C8B-B14F-4D97-AF65-F5344CB8AC3E}">
        <p14:creationId xmlns:p14="http://schemas.microsoft.com/office/powerpoint/2010/main" val="835587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 What impact do: the kind of school you work in; the area where your school is located; the ability range of the students you teach have on your selection of texts?</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How many of you work in a department in which text choices and decisions about content are imposed on you with little or no discussion? What are the strengths and weaknesses of this top-down approach?</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28</a:t>
            </a:fld>
            <a:endParaRPr lang="en-GB" dirty="0"/>
          </a:p>
        </p:txBody>
      </p:sp>
    </p:spTree>
    <p:extLst>
      <p:ext uri="{BB962C8B-B14F-4D97-AF65-F5344CB8AC3E}">
        <p14:creationId xmlns:p14="http://schemas.microsoft.com/office/powerpoint/2010/main" val="2888434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None/>
            </a:pPr>
            <a:endParaRPr lang="en-GB" sz="1200" dirty="0"/>
          </a:p>
        </p:txBody>
      </p:sp>
      <p:sp>
        <p:nvSpPr>
          <p:cNvPr id="4" name="Slide Number Placeholder 3"/>
          <p:cNvSpPr>
            <a:spLocks noGrp="1"/>
          </p:cNvSpPr>
          <p:nvPr>
            <p:ph type="sldNum" sz="quarter" idx="10"/>
          </p:nvPr>
        </p:nvSpPr>
        <p:spPr/>
        <p:txBody>
          <a:bodyPr/>
          <a:lstStyle/>
          <a:p>
            <a:fld id="{965D7B3B-16F2-4DD8-86F5-0E35900F9727}" type="slidenum">
              <a:rPr lang="en-GB" smtClean="0"/>
              <a:t>2</a:t>
            </a:fld>
            <a:endParaRPr lang="en-GB" dirty="0"/>
          </a:p>
        </p:txBody>
      </p:sp>
    </p:spTree>
    <p:extLst>
      <p:ext uri="{BB962C8B-B14F-4D97-AF65-F5344CB8AC3E}">
        <p14:creationId xmlns:p14="http://schemas.microsoft.com/office/powerpoint/2010/main" val="2204048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None/>
            </a:pPr>
            <a:r>
              <a:rPr lang="en-GB" sz="1200" dirty="0" smtClean="0"/>
              <a:t>What were the best places to go for resources or teacher community</a:t>
            </a:r>
            <a:r>
              <a:rPr lang="en-GB" sz="1200" baseline="0" dirty="0" smtClean="0"/>
              <a:t> </a:t>
            </a:r>
            <a:r>
              <a:rPr lang="en-GB" sz="1200" dirty="0" smtClean="0"/>
              <a:t>networking? Could you recommend any in particular, perhaps for specific texts?</a:t>
            </a:r>
          </a:p>
          <a:p>
            <a:pPr>
              <a:lnSpc>
                <a:spcPct val="100000"/>
              </a:lnSpc>
            </a:pPr>
            <a:endParaRPr lang="en-GB" sz="1200" dirty="0" smtClean="0"/>
          </a:p>
          <a:p>
            <a:pPr marL="0" indent="0">
              <a:lnSpc>
                <a:spcPct val="100000"/>
              </a:lnSpc>
              <a:buNone/>
            </a:pPr>
            <a:r>
              <a:rPr lang="en-GB" sz="1200" dirty="0" smtClean="0"/>
              <a:t>What were your favoured communities for networking? TES/ Guardian/ Twitter/ any others?</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29</a:t>
            </a:fld>
            <a:endParaRPr lang="en-GB" dirty="0"/>
          </a:p>
        </p:txBody>
      </p:sp>
    </p:spTree>
    <p:extLst>
      <p:ext uri="{BB962C8B-B14F-4D97-AF65-F5344CB8AC3E}">
        <p14:creationId xmlns:p14="http://schemas.microsoft.com/office/powerpoint/2010/main" val="1607307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30</a:t>
            </a:fld>
            <a:endParaRPr lang="en-GB" dirty="0"/>
          </a:p>
        </p:txBody>
      </p:sp>
    </p:spTree>
    <p:extLst>
      <p:ext uri="{BB962C8B-B14F-4D97-AF65-F5344CB8AC3E}">
        <p14:creationId xmlns:p14="http://schemas.microsoft.com/office/powerpoint/2010/main" val="1607307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None/>
            </a:pPr>
            <a:r>
              <a:rPr lang="en-GB" sz="1200" dirty="0" smtClean="0"/>
              <a:t>If you are disappointed with the marks some of your candidates received for this section, it may be worth getting a few scripts back across a range of marks to look at them as a department. Your school examinations officer will help you with this, and tell you the fees.</a:t>
            </a:r>
            <a:endParaRPr lang="en-GB" sz="1200" dirty="0"/>
          </a:p>
        </p:txBody>
      </p:sp>
      <p:sp>
        <p:nvSpPr>
          <p:cNvPr id="4" name="Slide Number Placeholder 3"/>
          <p:cNvSpPr>
            <a:spLocks noGrp="1"/>
          </p:cNvSpPr>
          <p:nvPr>
            <p:ph type="sldNum" sz="quarter" idx="10"/>
          </p:nvPr>
        </p:nvSpPr>
        <p:spPr/>
        <p:txBody>
          <a:bodyPr/>
          <a:lstStyle/>
          <a:p>
            <a:fld id="{965D7B3B-16F2-4DD8-86F5-0E35900F9727}" type="slidenum">
              <a:rPr lang="en-GB" smtClean="0"/>
              <a:t>5</a:t>
            </a:fld>
            <a:endParaRPr lang="en-GB" dirty="0"/>
          </a:p>
        </p:txBody>
      </p:sp>
    </p:spTree>
    <p:extLst>
      <p:ext uri="{BB962C8B-B14F-4D97-AF65-F5344CB8AC3E}">
        <p14:creationId xmlns:p14="http://schemas.microsoft.com/office/powerpoint/2010/main" val="2204048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GB" sz="1200" dirty="0" smtClean="0"/>
              <a:t>It is probably better to work from the text outwards, in other words, </a:t>
            </a:r>
            <a:r>
              <a:rPr lang="en-GB" sz="1200" b="1" dirty="0" smtClean="0"/>
              <a:t>don’t </a:t>
            </a:r>
            <a:r>
              <a:rPr lang="en-GB" sz="1200" dirty="0" smtClean="0"/>
              <a:t>decide what the poem is about and try to make the words ‘fit’ this interpretation. </a:t>
            </a:r>
          </a:p>
          <a:p>
            <a:pPr>
              <a:lnSpc>
                <a:spcPct val="100000"/>
              </a:lnSpc>
            </a:pPr>
            <a:r>
              <a:rPr lang="en-GB" sz="1200" dirty="0" smtClean="0"/>
              <a:t>Instead, look at the poet’s word choices and using knowledge of poetic methods, and see what these suggest to you.</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7</a:t>
            </a:fld>
            <a:endParaRPr lang="en-GB" dirty="0"/>
          </a:p>
        </p:txBody>
      </p:sp>
    </p:spTree>
    <p:extLst>
      <p:ext uri="{BB962C8B-B14F-4D97-AF65-F5344CB8AC3E}">
        <p14:creationId xmlns:p14="http://schemas.microsoft.com/office/powerpoint/2010/main" val="1182306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Always link writing about </a:t>
            </a:r>
            <a:r>
              <a:rPr lang="en-GB" sz="1200" b="1" dirty="0" smtClean="0"/>
              <a:t>technique</a:t>
            </a:r>
            <a:r>
              <a:rPr lang="en-GB" sz="1200" dirty="0" smtClean="0"/>
              <a:t> to writing about </a:t>
            </a:r>
            <a:r>
              <a:rPr lang="en-GB" sz="1200" b="1" dirty="0" smtClean="0"/>
              <a:t>effect </a:t>
            </a:r>
            <a:r>
              <a:rPr lang="en-GB" sz="1200" dirty="0" err="1" smtClean="0"/>
              <a:t>eg</a:t>
            </a:r>
            <a:r>
              <a:rPr lang="en-GB" sz="1200" dirty="0" smtClean="0"/>
              <a:t>. </a:t>
            </a:r>
            <a:r>
              <a:rPr lang="en-GB" sz="1200" i="1" dirty="0" smtClean="0"/>
              <a:t>‘The writer uses enjambment all the way through the poem’ </a:t>
            </a:r>
            <a:r>
              <a:rPr lang="en-GB" sz="1200" dirty="0" smtClean="0"/>
              <a:t>is Level 1/2, whereas </a:t>
            </a:r>
            <a:r>
              <a:rPr lang="en-GB" sz="1200" i="1" dirty="0" smtClean="0"/>
              <a:t>‘The writer uses enjambment throughout the poem, for example, ‘covering his tracks/ With a deep multitude…’, to suggest the confusion caused by Autumn’ </a:t>
            </a:r>
            <a:r>
              <a:rPr lang="en-GB" sz="1200" dirty="0" smtClean="0"/>
              <a:t>is getting towards Level 3/4.</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8</a:t>
            </a:fld>
            <a:endParaRPr lang="en-GB" dirty="0"/>
          </a:p>
        </p:txBody>
      </p:sp>
    </p:spTree>
    <p:extLst>
      <p:ext uri="{BB962C8B-B14F-4D97-AF65-F5344CB8AC3E}">
        <p14:creationId xmlns:p14="http://schemas.microsoft.com/office/powerpoint/2010/main" val="704509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buNone/>
            </a:pPr>
            <a:r>
              <a:rPr lang="en-GB" sz="1200" dirty="0" smtClean="0"/>
              <a:t>Some candidates are obviously given a checklist of techniques and methods to look for </a:t>
            </a:r>
            <a:r>
              <a:rPr lang="en-GB" sz="1200" dirty="0" err="1" smtClean="0"/>
              <a:t>eg</a:t>
            </a:r>
            <a:r>
              <a:rPr lang="en-GB" sz="1200" dirty="0" smtClean="0"/>
              <a:t>. imagery/ verse form and length/ alliteration/ rhyme </a:t>
            </a:r>
            <a:r>
              <a:rPr lang="en-GB" sz="1200" dirty="0" err="1" smtClean="0"/>
              <a:t>etc</a:t>
            </a:r>
            <a:r>
              <a:rPr lang="en-GB" sz="1200" dirty="0" smtClean="0"/>
              <a:t>, maybe with a mnemonic thrown in to help them.</a:t>
            </a:r>
          </a:p>
          <a:p>
            <a:pPr>
              <a:lnSpc>
                <a:spcPct val="100000"/>
              </a:lnSpc>
            </a:pPr>
            <a:endParaRPr lang="en-GB" sz="1200" dirty="0" smtClean="0"/>
          </a:p>
          <a:p>
            <a:pPr>
              <a:lnSpc>
                <a:spcPct val="100000"/>
              </a:lnSpc>
            </a:pPr>
            <a:r>
              <a:rPr lang="en-GB" sz="1200" dirty="0" smtClean="0"/>
              <a:t>Clearly, the more experience students have of 1) a wide range of poems and 2) feeling confident about making their own judgements which they support with evidence, the better they will perform.</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9</a:t>
            </a:fld>
            <a:endParaRPr lang="en-GB" dirty="0"/>
          </a:p>
        </p:txBody>
      </p:sp>
    </p:spTree>
    <p:extLst>
      <p:ext uri="{BB962C8B-B14F-4D97-AF65-F5344CB8AC3E}">
        <p14:creationId xmlns:p14="http://schemas.microsoft.com/office/powerpoint/2010/main" val="2833614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GB" sz="1200" dirty="0" smtClean="0"/>
          </a:p>
          <a:p>
            <a:pPr>
              <a:lnSpc>
                <a:spcPct val="100000"/>
              </a:lnSpc>
            </a:pPr>
            <a:r>
              <a:rPr lang="en-GB" sz="1200" dirty="0" smtClean="0"/>
              <a:t>Because of the nature of the two clusters, it is easy to find two poems which share a common theme but differ widely in their forms and approaches.</a:t>
            </a:r>
          </a:p>
          <a:p>
            <a:pPr>
              <a:lnSpc>
                <a:spcPct val="100000"/>
              </a:lnSpc>
            </a:pPr>
            <a:r>
              <a:rPr lang="en-GB" sz="1200" dirty="0" smtClean="0"/>
              <a:t>It can give students great confidence to start your Anthology teaching by presenting them with, say, ‘Follower’ or ‘War Photographer’ and simply asking them what they think about it.</a:t>
            </a:r>
          </a:p>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10</a:t>
            </a:fld>
            <a:endParaRPr lang="en-GB" dirty="0"/>
          </a:p>
        </p:txBody>
      </p:sp>
    </p:spTree>
    <p:extLst>
      <p:ext uri="{BB962C8B-B14F-4D97-AF65-F5344CB8AC3E}">
        <p14:creationId xmlns:p14="http://schemas.microsoft.com/office/powerpoint/2010/main" val="1936349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GB" sz="1200" dirty="0" smtClean="0"/>
              <a:t>It’s also very revealing if you then ask students to read some or all of the other poems in the collection just once and ask them to pick one which looks like it might be a good comparison. They often make startlingly sensible and interesting choices.</a:t>
            </a:r>
          </a:p>
        </p:txBody>
      </p:sp>
      <p:sp>
        <p:nvSpPr>
          <p:cNvPr id="4" name="Slide Number Placeholder 3"/>
          <p:cNvSpPr>
            <a:spLocks noGrp="1"/>
          </p:cNvSpPr>
          <p:nvPr>
            <p:ph type="sldNum" sz="quarter" idx="10"/>
          </p:nvPr>
        </p:nvSpPr>
        <p:spPr/>
        <p:txBody>
          <a:bodyPr/>
          <a:lstStyle/>
          <a:p>
            <a:fld id="{965D7B3B-16F2-4DD8-86F5-0E35900F9727}" type="slidenum">
              <a:rPr lang="en-GB" smtClean="0"/>
              <a:t>11</a:t>
            </a:fld>
            <a:endParaRPr lang="en-GB" dirty="0"/>
          </a:p>
        </p:txBody>
      </p:sp>
    </p:spTree>
    <p:extLst>
      <p:ext uri="{BB962C8B-B14F-4D97-AF65-F5344CB8AC3E}">
        <p14:creationId xmlns:p14="http://schemas.microsoft.com/office/powerpoint/2010/main" val="1843615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5D7B3B-16F2-4DD8-86F5-0E35900F9727}" type="slidenum">
              <a:rPr lang="en-GB" smtClean="0"/>
              <a:t>13</a:t>
            </a:fld>
            <a:endParaRPr lang="en-GB" dirty="0"/>
          </a:p>
        </p:txBody>
      </p:sp>
    </p:spTree>
    <p:extLst>
      <p:ext uri="{BB962C8B-B14F-4D97-AF65-F5344CB8AC3E}">
        <p14:creationId xmlns:p14="http://schemas.microsoft.com/office/powerpoint/2010/main" val="979356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useBgFill="1">
        <p:nvSpPr>
          <p:cNvPr id="12" name="Rectangle 11"/>
          <p:cNvSpPr/>
          <p:nvPr userDrawn="1"/>
        </p:nvSpPr>
        <p:spPr>
          <a:xfrm>
            <a:off x="4153" y="6246646"/>
            <a:ext cx="8796168" cy="165738"/>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sp useBgFill="1">
        <p:nvSpPr>
          <p:cNvPr id="9" name="Rectangle 8"/>
          <p:cNvSpPr/>
          <p:nvPr userDrawn="1"/>
        </p:nvSpPr>
        <p:spPr>
          <a:xfrm>
            <a:off x="0" y="892053"/>
            <a:ext cx="8796168" cy="165738"/>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sp>
        <p:nvSpPr>
          <p:cNvPr id="2" name="Title 1"/>
          <p:cNvSpPr>
            <a:spLocks noGrp="1"/>
          </p:cNvSpPr>
          <p:nvPr>
            <p:ph type="ctrTitle" hasCustomPrompt="1"/>
          </p:nvPr>
        </p:nvSpPr>
        <p:spPr>
          <a:xfrm>
            <a:off x="540000" y="1303334"/>
            <a:ext cx="7284158" cy="968675"/>
          </a:xfrm>
        </p:spPr>
        <p:txBody>
          <a:bodyPr lIns="0" tIns="0" rIns="0" bIns="0" anchor="t" anchorCtr="0">
            <a:noAutofit/>
          </a:bodyPr>
          <a:lstStyle>
            <a:lvl1pPr algn="l">
              <a:lnSpc>
                <a:spcPts val="3800"/>
              </a:lnSpc>
              <a:defRPr sz="2800" baseline="0">
                <a:solidFill>
                  <a:schemeClr val="tx2"/>
                </a:solidFill>
                <a:latin typeface="AQA Chevin Pro Light"/>
              </a:defRPr>
            </a:lvl1pPr>
          </a:lstStyle>
          <a:p>
            <a:r>
              <a:rPr lang="en-US" dirty="0"/>
              <a:t>Course Title (Level and Subject)</a:t>
            </a:r>
          </a:p>
        </p:txBody>
      </p:sp>
      <p:sp>
        <p:nvSpPr>
          <p:cNvPr id="3" name="Subtitle 2"/>
          <p:cNvSpPr>
            <a:spLocks noGrp="1"/>
          </p:cNvSpPr>
          <p:nvPr>
            <p:ph type="subTitle" idx="1" hasCustomPrompt="1"/>
          </p:nvPr>
        </p:nvSpPr>
        <p:spPr>
          <a:xfrm>
            <a:off x="540000" y="2981915"/>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Presented by</a:t>
            </a:r>
            <a:br>
              <a:rPr lang="en-US" dirty="0"/>
            </a:br>
            <a:endParaRPr lang="en-US" dirty="0"/>
          </a:p>
        </p:txBody>
      </p:sp>
      <p:sp>
        <p:nvSpPr>
          <p:cNvPr id="5" name="Footer Placeholder 4"/>
          <p:cNvSpPr>
            <a:spLocks noGrp="1"/>
          </p:cNvSpPr>
          <p:nvPr>
            <p:ph type="ftr" sz="quarter" idx="11"/>
          </p:nvPr>
        </p:nvSpPr>
        <p:spPr>
          <a:xfrm>
            <a:off x="1976439" y="6458400"/>
            <a:ext cx="2678112" cy="241300"/>
          </a:xfrm>
        </p:spPr>
        <p:txBody>
          <a:bodyPr lIns="0" tIns="0" rIns="0" bIns="0" anchor="t" anchorCtr="0"/>
          <a:lstStyle>
            <a:lvl1pPr algn="r">
              <a:lnSpc>
                <a:spcPts val="1000"/>
              </a:lnSpc>
              <a:defRPr sz="800">
                <a:solidFill>
                  <a:schemeClr val="tx1"/>
                </a:solidFill>
              </a:defRPr>
            </a:lvl1pPr>
          </a:lstStyle>
          <a:p>
            <a:r>
              <a:rPr lang="en-US" dirty="0">
                <a:solidFill>
                  <a:srgbClr val="4B4B4B"/>
                </a:solidFill>
              </a:rPr>
              <a:t>Copyright © AQA and its licensors. All rights reserved.</a:t>
            </a:r>
          </a:p>
        </p:txBody>
      </p:sp>
      <p:cxnSp>
        <p:nvCxnSpPr>
          <p:cNvPr id="10" name="Straight Connector 9"/>
          <p:cNvCxnSpPr/>
          <p:nvPr userDrawn="1"/>
        </p:nvCxnSpPr>
        <p:spPr>
          <a:xfrm>
            <a:off x="0"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5635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7" name="Picture 6" descr="AQA_New_logo_no_strapline_RGB_1.5cm_deep.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 useBgFill="1">
        <p:nvSpPr>
          <p:cNvPr id="4" name="TextBox 3"/>
          <p:cNvSpPr txBox="1"/>
          <p:nvPr userDrawn="1"/>
        </p:nvSpPr>
        <p:spPr>
          <a:xfrm>
            <a:off x="7824158" y="6444249"/>
            <a:ext cx="854016" cy="369332"/>
          </a:xfrm>
          <a:prstGeom prst="rect">
            <a:avLst/>
          </a:prstGeom>
        </p:spPr>
        <p:txBody>
          <a:bodyPr wrap="square" rtlCol="0">
            <a:spAutoFit/>
          </a:bodyPr>
          <a:lstStyle/>
          <a:p>
            <a:pPr defTabSz="457200"/>
            <a:endParaRPr lang="en-GB" dirty="0">
              <a:solidFill>
                <a:srgbClr val="4B4B4B"/>
              </a:solidFill>
            </a:endParaRPr>
          </a:p>
        </p:txBody>
      </p:sp>
    </p:spTree>
    <p:extLst>
      <p:ext uri="{BB962C8B-B14F-4D97-AF65-F5344CB8AC3E}">
        <p14:creationId xmlns:p14="http://schemas.microsoft.com/office/powerpoint/2010/main" val="2596902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Dark Orang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mn-lt"/>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474538"/>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5" y="6459079"/>
            <a:ext cx="768350" cy="3068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2723939218"/>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Dark Turquois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mn-lt"/>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5031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5" y="6459079"/>
            <a:ext cx="768350" cy="3068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16692586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itle Dark Pink">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mn-lt"/>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417388"/>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5" y="6459079"/>
            <a:ext cx="768350" cy="3068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99802578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Dark Green">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latin typeface="+mn-lt"/>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152" y="148406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5" y="6459079"/>
            <a:ext cx="768350" cy="3068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2960628406"/>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Dark Violet">
    <p:bg>
      <p:bgPr>
        <a:solidFill>
          <a:srgbClr val="6464A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mn-lt"/>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152" y="1455488"/>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5" y="6459079"/>
            <a:ext cx="768350" cy="306846"/>
          </a:xfrm>
          <a:prstGeom prst="rect">
            <a:avLst/>
          </a:prstGeom>
          <a:solidFill>
            <a:srgbClr val="6464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263853560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Dark Teal">
    <p:bg>
      <p:bgPr>
        <a:solidFill>
          <a:srgbClr val="325F7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mn-lt"/>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44596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5" y="6459079"/>
            <a:ext cx="768350" cy="306846"/>
          </a:xfrm>
          <a:prstGeom prst="rect">
            <a:avLst/>
          </a:prstGeom>
          <a:solidFill>
            <a:srgbClr val="325F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31638000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Dark Yellow">
    <p:bg>
      <p:bgPr>
        <a:solidFill>
          <a:srgbClr val="DC7D2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mn-lt"/>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48406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5" y="6459079"/>
            <a:ext cx="768350" cy="306846"/>
          </a:xfrm>
          <a:prstGeom prst="rect">
            <a:avLst/>
          </a:prstGeom>
          <a:solidFill>
            <a:srgbClr val="DC7D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4991065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Dark Brick">
    <p:bg>
      <p:bgPr>
        <a:solidFill>
          <a:srgbClr val="783C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latin typeface="+mn-lt"/>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44596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5" y="6459079"/>
            <a:ext cx="768350" cy="306846"/>
          </a:xfrm>
          <a:prstGeom prst="rect">
            <a:avLst/>
          </a:prstGeom>
          <a:solidFill>
            <a:srgbClr val="783C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72137545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a:t>Text Arial 20</a:t>
            </a:r>
          </a:p>
          <a:p>
            <a:pPr eaLnBrk="1" hangingPunct="1"/>
            <a:endParaRPr lang="en-GB" sz="1800" dirty="0"/>
          </a:p>
          <a:p>
            <a:r>
              <a:rPr lang="en-GB" sz="1800" dirty="0"/>
              <a:t>If there are additional inserts, please indicate these and give instructions in </a:t>
            </a:r>
          </a:p>
          <a:p>
            <a:r>
              <a:rPr lang="en-GB" sz="1800" dirty="0"/>
              <a:t>the centre of applicable slide(</a:t>
            </a:r>
            <a:r>
              <a:rPr lang="en-GB" sz="1800" dirty="0" err="1"/>
              <a:t>s</a:t>
            </a:r>
            <a:r>
              <a:rPr lang="en-GB" sz="1800" dirty="0"/>
              <a:t>).</a:t>
            </a:r>
          </a:p>
          <a:p>
            <a:endParaRPr lang="en-GB" sz="1800" dirty="0"/>
          </a:p>
          <a:p>
            <a:r>
              <a:rPr lang="en-GB" sz="1800" dirty="0"/>
              <a:t>Consider copyright carefully and complete the copyright request form provided </a:t>
            </a:r>
          </a:p>
          <a:p>
            <a:r>
              <a:rPr lang="en-GB" sz="1800" dirty="0"/>
              <a:t>with as much detail as you are able to.  Contact a Senior CPD Manager with any </a:t>
            </a:r>
          </a:p>
          <a:p>
            <a:r>
              <a:rPr lang="en-GB" sz="1800" dirty="0"/>
              <a:t>uncertainties you may have regarding </a:t>
            </a:r>
          </a:p>
          <a:p>
            <a:r>
              <a:rPr lang="en-GB" sz="1800" dirty="0"/>
              <a:t>this.</a:t>
            </a:r>
          </a:p>
          <a:p>
            <a:endParaRPr lang="en-GB" sz="1800" dirty="0"/>
          </a:p>
          <a:p>
            <a:pPr eaLnBrk="1" hangingPunct="1"/>
            <a:r>
              <a:rPr lang="en-GB" sz="1800" dirty="0"/>
              <a:t>Do not add page numbers to slides.</a:t>
            </a:r>
          </a:p>
        </p:txBody>
      </p:sp>
      <p:sp>
        <p:nvSpPr>
          <p:cNvPr id="5" name="TextBox 4"/>
          <p:cNvSpPr txBox="1"/>
          <p:nvPr userDrawn="1"/>
        </p:nvSpPr>
        <p:spPr>
          <a:xfrm>
            <a:off x="457200" y="1447800"/>
            <a:ext cx="8229600" cy="369332"/>
          </a:xfrm>
          <a:prstGeom prst="rect">
            <a:avLst/>
          </a:prstGeom>
          <a:noFill/>
        </p:spPr>
        <p:txBody>
          <a:bodyPr wrap="square" rtlCol="0">
            <a:spAutoFit/>
          </a:bodyPr>
          <a:lstStyle/>
          <a:p>
            <a:pPr defTabSz="457200"/>
            <a:endParaRPr lang="en-US" dirty="0">
              <a:solidFill>
                <a:srgbClr val="4B4B4B"/>
              </a:solidFill>
            </a:endParaRPr>
          </a:p>
        </p:txBody>
      </p:sp>
    </p:spTree>
    <p:extLst>
      <p:ext uri="{BB962C8B-B14F-4D97-AF65-F5344CB8AC3E}">
        <p14:creationId xmlns:p14="http://schemas.microsoft.com/office/powerpoint/2010/main" val="3490317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0000" y="1303334"/>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a:t>Presentation</a:t>
            </a:r>
            <a:br>
              <a:rPr lang="en-US" dirty="0"/>
            </a:br>
            <a:r>
              <a:rPr lang="en-US" dirty="0"/>
              <a:t>title</a:t>
            </a:r>
          </a:p>
        </p:txBody>
      </p:sp>
      <p:sp>
        <p:nvSpPr>
          <p:cNvPr id="3" name="Subtitle 2"/>
          <p:cNvSpPr>
            <a:spLocks noGrp="1"/>
          </p:cNvSpPr>
          <p:nvPr>
            <p:ph type="subTitle" idx="1" hasCustomPrompt="1"/>
          </p:nvPr>
        </p:nvSpPr>
        <p:spPr>
          <a:xfrm>
            <a:off x="540000"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Presented by</a:t>
            </a:r>
            <a:br>
              <a:rPr lang="en-US" dirty="0"/>
            </a:br>
            <a:endParaRPr lang="en-US" dirty="0"/>
          </a:p>
        </p:txBody>
      </p:sp>
      <p:sp>
        <p:nvSpPr>
          <p:cNvPr id="5" name="Footer Placeholder 4"/>
          <p:cNvSpPr>
            <a:spLocks noGrp="1"/>
          </p:cNvSpPr>
          <p:nvPr>
            <p:ph type="ftr" sz="quarter" idx="11"/>
          </p:nvPr>
        </p:nvSpPr>
        <p:spPr>
          <a:xfrm>
            <a:off x="1976439" y="6458400"/>
            <a:ext cx="2678112" cy="241300"/>
          </a:xfrm>
        </p:spPr>
        <p:txBody>
          <a:bodyPr lIns="0" tIns="0" rIns="0" bIns="0" anchor="t" anchorCtr="0"/>
          <a:lstStyle>
            <a:lvl1pPr algn="r">
              <a:lnSpc>
                <a:spcPts val="1000"/>
              </a:lnSpc>
              <a:defRPr sz="800">
                <a:solidFill>
                  <a:schemeClr val="tx1"/>
                </a:solidFill>
              </a:defRPr>
            </a:lvl1pPr>
          </a:lstStyle>
          <a:p>
            <a:r>
              <a:rPr lang="en-US" dirty="0">
                <a:solidFill>
                  <a:srgbClr val="4B4B4B"/>
                </a:solidFill>
              </a:rPr>
              <a:t>Copyright © AQA and its licensors. All rights reserved.</a:t>
            </a:r>
          </a:p>
        </p:txBody>
      </p:sp>
      <p:sp>
        <p:nvSpPr>
          <p:cNvPr id="11" name="Content Placeholder 10"/>
          <p:cNvSpPr>
            <a:spLocks noGrp="1"/>
          </p:cNvSpPr>
          <p:nvPr>
            <p:ph sz="quarter" idx="12" hasCustomPrompt="1"/>
          </p:nvPr>
        </p:nvSpPr>
        <p:spPr>
          <a:xfrm>
            <a:off x="539750" y="3058062"/>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a:t>Date &lt;</a:t>
            </a:r>
            <a:r>
              <a:rPr lang="en-US" dirty="0" err="1"/>
              <a:t>dd</a:t>
            </a:r>
            <a:r>
              <a:rPr lang="en-US" dirty="0"/>
              <a:t>/mm/</a:t>
            </a:r>
            <a:r>
              <a:rPr lang="en-US" dirty="0" err="1"/>
              <a:t>yyyy</a:t>
            </a:r>
            <a:r>
              <a:rPr lang="en-US" dirty="0"/>
              <a:t>&gt;</a:t>
            </a:r>
          </a:p>
        </p:txBody>
      </p:sp>
      <p:sp>
        <p:nvSpPr>
          <p:cNvPr id="16" name="Date Placeholder 3"/>
          <p:cNvSpPr>
            <a:spLocks noGrp="1"/>
          </p:cNvSpPr>
          <p:nvPr>
            <p:ph type="dt" sz="half" idx="13"/>
          </p:nvPr>
        </p:nvSpPr>
        <p:spPr>
          <a:xfrm>
            <a:off x="540000" y="6458400"/>
            <a:ext cx="1339600" cy="365125"/>
          </a:xfrm>
          <a:prstGeom prst="rect">
            <a:avLst/>
          </a:prstGeom>
        </p:spPr>
        <p:txBody>
          <a:bodyPr/>
          <a:lstStyle/>
          <a:p>
            <a:pPr defTabSz="457200"/>
            <a:endParaRPr lang="en-US" dirty="0">
              <a:solidFill>
                <a:srgbClr val="4B4B4B"/>
              </a:solidFill>
            </a:endParaRPr>
          </a:p>
        </p:txBody>
      </p:sp>
      <p:sp>
        <p:nvSpPr>
          <p:cNvPr id="14" name="Rectangle 13"/>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sp>
        <p:nvSpPr>
          <p:cNvPr id="17" name="Rectangle 16"/>
          <p:cNvSpPr/>
          <p:nvPr userDrawn="1"/>
        </p:nvSpPr>
        <p:spPr>
          <a:xfrm>
            <a:off x="0" y="892053"/>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cxnSp>
        <p:nvCxnSpPr>
          <p:cNvPr id="18" name="Straight Connector 17"/>
          <p:cNvCxnSpPr/>
          <p:nvPr userDrawn="1"/>
        </p:nvCxnSpPr>
        <p:spPr>
          <a:xfrm>
            <a:off x="0"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0"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35635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7825042" y="6455753"/>
            <a:ext cx="971126"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22" name="Picture 21" descr="AQA_New_logo_no_strapline_RGB_1.5cm_deep.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Tree>
    <p:extLst>
      <p:ext uri="{BB962C8B-B14F-4D97-AF65-F5344CB8AC3E}">
        <p14:creationId xmlns:p14="http://schemas.microsoft.com/office/powerpoint/2010/main" val="3548519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bg>
      <p:bgPr>
        <a:solidFill>
          <a:schemeClr val="tx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2"/>
                </a:solidFill>
                <a:latin typeface="+mn-lt"/>
              </a:defRPr>
            </a:lvl1pPr>
          </a:lstStyle>
          <a:p>
            <a:r>
              <a:rPr lang="en-US" dirty="0"/>
              <a:t>Contents</a:t>
            </a:r>
          </a:p>
        </p:txBody>
      </p:sp>
      <p:sp>
        <p:nvSpPr>
          <p:cNvPr id="4" name="Footer Placeholder 3"/>
          <p:cNvSpPr>
            <a:spLocks noGrp="1"/>
          </p:cNvSpPr>
          <p:nvPr>
            <p:ph type="ftr" sz="quarter" idx="11"/>
          </p:nvPr>
        </p:nvSpPr>
        <p:spPr/>
        <p:txBody>
          <a:bodyPr/>
          <a:lstStyle>
            <a:lvl1pPr>
              <a:lnSpc>
                <a:spcPts val="1000"/>
              </a:lnSpc>
              <a:defRPr>
                <a:solidFill>
                  <a:schemeClr val="bg1"/>
                </a:solidFill>
              </a:defRPr>
            </a:lvl1pPr>
          </a:lstStyle>
          <a:p>
            <a:r>
              <a:rPr lang="en-US" dirty="0">
                <a:solidFill>
                  <a:srgbClr val="4B4B4B"/>
                </a:solidFill>
              </a:rPr>
              <a:t>Copyright © AQA and its licensors. All rights reserved.</a:t>
            </a:r>
          </a:p>
        </p:txBody>
      </p:sp>
      <p:sp>
        <p:nvSpPr>
          <p:cNvPr id="12" name="Content Placeholder 2"/>
          <p:cNvSpPr>
            <a:spLocks noGrp="1"/>
          </p:cNvSpPr>
          <p:nvPr>
            <p:ph idx="1"/>
          </p:nvPr>
        </p:nvSpPr>
        <p:spPr>
          <a:xfrm>
            <a:off x="540000" y="1331663"/>
            <a:ext cx="8045200" cy="440680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p:cNvCxnSpPr/>
          <p:nvPr userDrawn="1"/>
        </p:nvCxnSpPr>
        <p:spPr>
          <a:xfrm>
            <a:off x="0" y="96202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0" y="634047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8761467"/>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12" name="Rectangle 11"/>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sp>
        <p:nvSpPr>
          <p:cNvPr id="2" name="Title 1"/>
          <p:cNvSpPr>
            <a:spLocks noGrp="1"/>
          </p:cNvSpPr>
          <p:nvPr>
            <p:ph type="ctrTitle" hasCustomPrompt="1"/>
          </p:nvPr>
        </p:nvSpPr>
        <p:spPr>
          <a:xfrm>
            <a:off x="540002" y="1303336"/>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a:t>Presentation</a:t>
            </a:r>
            <a:br>
              <a:rPr lang="en-US" dirty="0"/>
            </a:br>
            <a:r>
              <a:rPr lang="en-US" dirty="0"/>
              <a:t>title</a:t>
            </a:r>
          </a:p>
        </p:txBody>
      </p:sp>
      <p:sp>
        <p:nvSpPr>
          <p:cNvPr id="3" name="Subtitle 2"/>
          <p:cNvSpPr>
            <a:spLocks noGrp="1"/>
          </p:cNvSpPr>
          <p:nvPr>
            <p:ph type="subTitle" idx="1" hasCustomPrompt="1"/>
          </p:nvPr>
        </p:nvSpPr>
        <p:spPr>
          <a:xfrm>
            <a:off x="540002"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Presented by</a:t>
            </a:r>
            <a:br>
              <a:rPr lang="en-US" dirty="0"/>
            </a:br>
            <a:endParaRPr lang="en-US" dirty="0"/>
          </a:p>
        </p:txBody>
      </p:sp>
      <p:sp>
        <p:nvSpPr>
          <p:cNvPr id="5" name="Footer Placeholder 4"/>
          <p:cNvSpPr>
            <a:spLocks noGrp="1"/>
          </p:cNvSpPr>
          <p:nvPr>
            <p:ph type="ftr" sz="quarter" idx="11"/>
          </p:nvPr>
        </p:nvSpPr>
        <p:spPr>
          <a:xfrm>
            <a:off x="1922649" y="6503988"/>
            <a:ext cx="2678112" cy="195712"/>
          </a:xfrm>
        </p:spPr>
        <p:txBody>
          <a:bodyPr lIns="0" tIns="0" rIns="0" bIns="0" anchor="t" anchorCtr="0"/>
          <a:lstStyle>
            <a:lvl1pPr algn="r">
              <a:lnSpc>
                <a:spcPts val="1000"/>
              </a:lnSpc>
              <a:defRPr sz="800">
                <a:solidFill>
                  <a:schemeClr val="tx1"/>
                </a:solidFill>
              </a:defRPr>
            </a:lvl1pPr>
          </a:lstStyle>
          <a:p>
            <a:r>
              <a:rPr lang="en-US" dirty="0">
                <a:solidFill>
                  <a:srgbClr val="4B4B4B"/>
                </a:solidFill>
              </a:rPr>
              <a:t>Copyright © AQA and its licensors. All rights reserved.</a:t>
            </a:r>
          </a:p>
        </p:txBody>
      </p:sp>
      <p:cxnSp>
        <p:nvCxnSpPr>
          <p:cNvPr id="10" name="Straight Connector 9"/>
          <p:cNvCxnSpPr/>
          <p:nvPr userDrawn="1"/>
        </p:nvCxnSpPr>
        <p:spPr>
          <a:xfrm>
            <a:off x="2"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2"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5635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7825043" y="6455755"/>
            <a:ext cx="971127"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sp>
        <p:nvSpPr>
          <p:cNvPr id="11" name="Content Placeholder 10"/>
          <p:cNvSpPr>
            <a:spLocks noGrp="1"/>
          </p:cNvSpPr>
          <p:nvPr>
            <p:ph sz="quarter" idx="12" hasCustomPrompt="1"/>
          </p:nvPr>
        </p:nvSpPr>
        <p:spPr>
          <a:xfrm>
            <a:off x="539751" y="3058063"/>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a:t>Date &lt;</a:t>
            </a:r>
            <a:r>
              <a:rPr lang="en-US" dirty="0" err="1"/>
              <a:t>dd</a:t>
            </a:r>
            <a:r>
              <a:rPr lang="en-US" dirty="0"/>
              <a:t>/mm/</a:t>
            </a:r>
            <a:r>
              <a:rPr lang="en-US" dirty="0" err="1"/>
              <a:t>yyyy</a:t>
            </a:r>
            <a:r>
              <a:rPr lang="en-US" dirty="0"/>
              <a:t>&gt;</a:t>
            </a:r>
          </a:p>
        </p:txBody>
      </p:sp>
      <p:sp>
        <p:nvSpPr>
          <p:cNvPr id="16" name="Date Placeholder 3"/>
          <p:cNvSpPr>
            <a:spLocks noGrp="1"/>
          </p:cNvSpPr>
          <p:nvPr>
            <p:ph type="dt" sz="half" idx="13"/>
          </p:nvPr>
        </p:nvSpPr>
        <p:spPr>
          <a:xfrm>
            <a:off x="540000" y="6503990"/>
            <a:ext cx="1339600" cy="319537"/>
          </a:xfrm>
          <a:prstGeom prst="rect">
            <a:avLst/>
          </a:prstGeom>
        </p:spPr>
        <p:txBody>
          <a:bodyPr/>
          <a:lstStyle/>
          <a:p>
            <a:pPr defTabSz="457200"/>
            <a:endParaRPr lang="en-US" dirty="0">
              <a:solidFill>
                <a:srgbClr val="4B4B4B"/>
              </a:solidFill>
            </a:endParaRPr>
          </a:p>
        </p:txBody>
      </p:sp>
      <p:pic>
        <p:nvPicPr>
          <p:cNvPr id="7" name="Picture 6" descr="AQA_New_logo_no_strapline_RGB_1.5cm_deep.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751" y="278675"/>
            <a:ext cx="1618488" cy="557784"/>
          </a:xfrm>
          <a:prstGeom prst="rect">
            <a:avLst/>
          </a:prstGeom>
        </p:spPr>
      </p:pic>
      <p:sp>
        <p:nvSpPr>
          <p:cNvPr id="4" name="Rectangle 3"/>
          <p:cNvSpPr/>
          <p:nvPr userDrawn="1"/>
        </p:nvSpPr>
        <p:spPr>
          <a:xfrm>
            <a:off x="4155" y="836461"/>
            <a:ext cx="9139847" cy="22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dirty="0">
              <a:solidFill>
                <a:srgbClr val="FFFFFF"/>
              </a:solidFill>
            </a:endParaRPr>
          </a:p>
        </p:txBody>
      </p:sp>
    </p:spTree>
    <p:extLst>
      <p:ext uri="{BB962C8B-B14F-4D97-AF65-F5344CB8AC3E}">
        <p14:creationId xmlns:p14="http://schemas.microsoft.com/office/powerpoint/2010/main" val="683019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2" name="Rectangle 11"/>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sp>
        <p:nvSpPr>
          <p:cNvPr id="2" name="Title 1"/>
          <p:cNvSpPr>
            <a:spLocks noGrp="1"/>
          </p:cNvSpPr>
          <p:nvPr>
            <p:ph type="ctrTitle" hasCustomPrompt="1"/>
          </p:nvPr>
        </p:nvSpPr>
        <p:spPr>
          <a:xfrm>
            <a:off x="540002" y="1303336"/>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a:t>Presentation</a:t>
            </a:r>
            <a:br>
              <a:rPr lang="en-US" dirty="0"/>
            </a:br>
            <a:r>
              <a:rPr lang="en-US" dirty="0"/>
              <a:t>title</a:t>
            </a:r>
          </a:p>
        </p:txBody>
      </p:sp>
      <p:sp>
        <p:nvSpPr>
          <p:cNvPr id="3" name="Subtitle 2"/>
          <p:cNvSpPr>
            <a:spLocks noGrp="1"/>
          </p:cNvSpPr>
          <p:nvPr>
            <p:ph type="subTitle" idx="1" hasCustomPrompt="1"/>
          </p:nvPr>
        </p:nvSpPr>
        <p:spPr>
          <a:xfrm>
            <a:off x="540002"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Presented by</a:t>
            </a:r>
            <a:br>
              <a:rPr lang="en-US" dirty="0"/>
            </a:br>
            <a:endParaRPr lang="en-US" dirty="0"/>
          </a:p>
        </p:txBody>
      </p:sp>
      <p:sp>
        <p:nvSpPr>
          <p:cNvPr id="5" name="Footer Placeholder 4"/>
          <p:cNvSpPr>
            <a:spLocks noGrp="1"/>
          </p:cNvSpPr>
          <p:nvPr>
            <p:ph type="ftr" sz="quarter" idx="11"/>
          </p:nvPr>
        </p:nvSpPr>
        <p:spPr>
          <a:xfrm>
            <a:off x="1922649" y="6503988"/>
            <a:ext cx="2678112" cy="195712"/>
          </a:xfrm>
        </p:spPr>
        <p:txBody>
          <a:bodyPr lIns="0" tIns="0" rIns="0" bIns="0" anchor="t" anchorCtr="0"/>
          <a:lstStyle>
            <a:lvl1pPr algn="r">
              <a:lnSpc>
                <a:spcPts val="1000"/>
              </a:lnSpc>
              <a:defRPr sz="800">
                <a:solidFill>
                  <a:schemeClr val="tx1"/>
                </a:solidFill>
              </a:defRPr>
            </a:lvl1pPr>
          </a:lstStyle>
          <a:p>
            <a:r>
              <a:rPr lang="en-US" dirty="0">
                <a:solidFill>
                  <a:srgbClr val="4B4B4B"/>
                </a:solidFill>
              </a:rPr>
              <a:t>Copyright © AQA and its licensors. All rights reserved.</a:t>
            </a:r>
          </a:p>
        </p:txBody>
      </p:sp>
      <p:cxnSp>
        <p:nvCxnSpPr>
          <p:cNvPr id="10" name="Straight Connector 9"/>
          <p:cNvCxnSpPr/>
          <p:nvPr userDrawn="1"/>
        </p:nvCxnSpPr>
        <p:spPr>
          <a:xfrm>
            <a:off x="0" y="1191693"/>
            <a:ext cx="56483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2433050"/>
            <a:ext cx="56483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5635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7825043" y="6455755"/>
            <a:ext cx="971127"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sp>
        <p:nvSpPr>
          <p:cNvPr id="11" name="Content Placeholder 10"/>
          <p:cNvSpPr>
            <a:spLocks noGrp="1"/>
          </p:cNvSpPr>
          <p:nvPr>
            <p:ph sz="quarter" idx="12" hasCustomPrompt="1"/>
          </p:nvPr>
        </p:nvSpPr>
        <p:spPr>
          <a:xfrm>
            <a:off x="539751" y="3058063"/>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a:t>Date &lt;</a:t>
            </a:r>
            <a:r>
              <a:rPr lang="en-US" dirty="0" err="1"/>
              <a:t>dd</a:t>
            </a:r>
            <a:r>
              <a:rPr lang="en-US" dirty="0"/>
              <a:t>/mm/</a:t>
            </a:r>
            <a:r>
              <a:rPr lang="en-US" dirty="0" err="1"/>
              <a:t>yyyy</a:t>
            </a:r>
            <a:r>
              <a:rPr lang="en-US" dirty="0"/>
              <a:t>&gt;</a:t>
            </a:r>
          </a:p>
        </p:txBody>
      </p:sp>
      <p:sp>
        <p:nvSpPr>
          <p:cNvPr id="16" name="Date Placeholder 3"/>
          <p:cNvSpPr>
            <a:spLocks noGrp="1"/>
          </p:cNvSpPr>
          <p:nvPr>
            <p:ph type="dt" sz="half" idx="13"/>
          </p:nvPr>
        </p:nvSpPr>
        <p:spPr>
          <a:xfrm>
            <a:off x="540000" y="6503990"/>
            <a:ext cx="1339600" cy="319537"/>
          </a:xfrm>
          <a:prstGeom prst="rect">
            <a:avLst/>
          </a:prstGeom>
        </p:spPr>
        <p:txBody>
          <a:bodyPr/>
          <a:lstStyle/>
          <a:p>
            <a:pPr defTabSz="457200"/>
            <a:endParaRPr lang="en-US" dirty="0">
              <a:solidFill>
                <a:srgbClr val="4B4B4B"/>
              </a:solidFill>
            </a:endParaRPr>
          </a:p>
        </p:txBody>
      </p:sp>
      <p:pic>
        <p:nvPicPr>
          <p:cNvPr id="7" name="Picture 6" descr="AQA_New_logo_no_strapline_RGB_1.5cm_deep.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751" y="278675"/>
            <a:ext cx="1618488" cy="557784"/>
          </a:xfrm>
          <a:prstGeom prst="rect">
            <a:avLst/>
          </a:prstGeom>
        </p:spPr>
      </p:pic>
      <p:sp>
        <p:nvSpPr>
          <p:cNvPr id="4" name="Rectangle 3"/>
          <p:cNvSpPr/>
          <p:nvPr userDrawn="1"/>
        </p:nvSpPr>
        <p:spPr>
          <a:xfrm>
            <a:off x="4155" y="836461"/>
            <a:ext cx="9139847" cy="22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dirty="0">
              <a:solidFill>
                <a:srgbClr val="FFFFFF"/>
              </a:solidFill>
            </a:endParaRPr>
          </a:p>
        </p:txBody>
      </p:sp>
    </p:spTree>
    <p:extLst>
      <p:ext uri="{BB962C8B-B14F-4D97-AF65-F5344CB8AC3E}">
        <p14:creationId xmlns:p14="http://schemas.microsoft.com/office/powerpoint/2010/main" val="40356008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4_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2"/>
                </a:solidFill>
              </a:defRPr>
            </a:lvl1pPr>
          </a:lstStyle>
          <a:p>
            <a:r>
              <a:rPr lang="en-US" dirty="0"/>
              <a:t>Contents</a:t>
            </a:r>
          </a:p>
        </p:txBody>
      </p:sp>
      <p:sp>
        <p:nvSpPr>
          <p:cNvPr id="3" name="Date Placeholder 2"/>
          <p:cNvSpPr>
            <a:spLocks noGrp="1"/>
          </p:cNvSpPr>
          <p:nvPr>
            <p:ph type="dt" sz="half" idx="10"/>
          </p:nvPr>
        </p:nvSpPr>
        <p:spPr>
          <a:xfrm>
            <a:off x="540000" y="6512871"/>
            <a:ext cx="1239373" cy="365125"/>
          </a:xfrm>
          <a:prstGeom prst="rect">
            <a:avLst/>
          </a:prstGeom>
        </p:spPr>
        <p:txBody>
          <a:bodyPr lIns="0" tIns="0" rIns="0" bIns="0"/>
          <a:lstStyle>
            <a:lvl1pPr>
              <a:lnSpc>
                <a:spcPts val="1000"/>
              </a:lnSpc>
              <a:defRPr sz="800">
                <a:solidFill>
                  <a:schemeClr val="bg1"/>
                </a:solidFill>
              </a:defRPr>
            </a:lvl1pPr>
          </a:lstStyle>
          <a:p>
            <a:pPr defTabSz="457200"/>
            <a:endParaRPr lang="en-US" dirty="0">
              <a:solidFill>
                <a:srgbClr val="4B4B4B"/>
              </a:solidFill>
            </a:endParaRPr>
          </a:p>
        </p:txBody>
      </p:sp>
      <p:sp>
        <p:nvSpPr>
          <p:cNvPr id="4" name="Footer Placeholder 3"/>
          <p:cNvSpPr>
            <a:spLocks noGrp="1"/>
          </p:cNvSpPr>
          <p:nvPr>
            <p:ph type="ftr" sz="quarter" idx="11"/>
          </p:nvPr>
        </p:nvSpPr>
        <p:spPr/>
        <p:txBody>
          <a:bodyPr/>
          <a:lstStyle>
            <a:lvl1pPr>
              <a:lnSpc>
                <a:spcPts val="1000"/>
              </a:lnSpc>
              <a:defRPr>
                <a:solidFill>
                  <a:schemeClr val="bg1"/>
                </a:solidFill>
              </a:defRPr>
            </a:lvl1pPr>
          </a:lstStyle>
          <a:p>
            <a:r>
              <a:rPr lang="en-US" dirty="0">
                <a:solidFill>
                  <a:srgbClr val="4B4B4B"/>
                </a:solidFill>
              </a:rPr>
              <a:t>Copyright © AQA and its licensors. All rights reserved.</a:t>
            </a:r>
          </a:p>
        </p:txBody>
      </p:sp>
      <p:sp>
        <p:nvSpPr>
          <p:cNvPr id="12" name="Content Placeholder 2"/>
          <p:cNvSpPr>
            <a:spLocks noGrp="1"/>
          </p:cNvSpPr>
          <p:nvPr>
            <p:ph idx="1"/>
          </p:nvPr>
        </p:nvSpPr>
        <p:spPr>
          <a:xfrm>
            <a:off x="540000" y="1598613"/>
            <a:ext cx="8045200" cy="453990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p:cNvCxnSpPr/>
          <p:nvPr userDrawn="1"/>
        </p:nvCxnSpPr>
        <p:spPr>
          <a:xfrm>
            <a:off x="0" y="875961"/>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0" y="634047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09802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5_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Contents</a:t>
            </a:r>
          </a:p>
        </p:txBody>
      </p:sp>
      <p:sp>
        <p:nvSpPr>
          <p:cNvPr id="3" name="Date Placeholder 2"/>
          <p:cNvSpPr>
            <a:spLocks noGrp="1"/>
          </p:cNvSpPr>
          <p:nvPr>
            <p:ph type="dt" sz="half" idx="10"/>
          </p:nvPr>
        </p:nvSpPr>
        <p:spPr>
          <a:xfrm>
            <a:off x="540000" y="6487201"/>
            <a:ext cx="1239373" cy="337004"/>
          </a:xfrm>
          <a:prstGeom prst="rect">
            <a:avLst/>
          </a:prstGeom>
        </p:spPr>
        <p:txBody>
          <a:bodyPr lIns="0" tIns="0" rIns="0" bIns="0"/>
          <a:lstStyle>
            <a:lvl1pPr>
              <a:lnSpc>
                <a:spcPts val="1000"/>
              </a:lnSpc>
              <a:defRPr sz="800">
                <a:solidFill>
                  <a:schemeClr val="tx1"/>
                </a:solidFill>
              </a:defRPr>
            </a:lvl1pPr>
          </a:lstStyle>
          <a:p>
            <a:pPr defTabSz="457200"/>
            <a:endParaRPr lang="en-US" dirty="0">
              <a:solidFill>
                <a:srgbClr val="FFFFFF"/>
              </a:solidFill>
            </a:endParaRP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598613"/>
            <a:ext cx="8045200" cy="45399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p:nvPr userDrawn="1"/>
        </p:nvSpPr>
        <p:spPr>
          <a:xfrm>
            <a:off x="7845427" y="6459079"/>
            <a:ext cx="768351" cy="3068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8" name="Picture 7"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1"/>
            <a:ext cx="719352" cy="246896"/>
          </a:xfrm>
          <a:prstGeom prst="rect">
            <a:avLst/>
          </a:prstGeom>
        </p:spPr>
      </p:pic>
    </p:spTree>
    <p:extLst>
      <p:ext uri="{BB962C8B-B14F-4D97-AF65-F5344CB8AC3E}">
        <p14:creationId xmlns:p14="http://schemas.microsoft.com/office/powerpoint/2010/main" val="3956395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4_Section title Dark Blu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2"/>
                </a:solidFill>
              </a:defRPr>
            </a:lvl1pPr>
          </a:lstStyle>
          <a:p>
            <a:r>
              <a:rPr lang="en-US" dirty="0"/>
              <a:t>Section title</a:t>
            </a:r>
          </a:p>
        </p:txBody>
      </p:sp>
      <p:sp>
        <p:nvSpPr>
          <p:cNvPr id="3" name="Date Placeholder 2"/>
          <p:cNvSpPr>
            <a:spLocks noGrp="1"/>
          </p:cNvSpPr>
          <p:nvPr>
            <p:ph type="dt" sz="half" idx="10"/>
          </p:nvPr>
        </p:nvSpPr>
        <p:spPr>
          <a:xfrm>
            <a:off x="540000" y="6512871"/>
            <a:ext cx="1239373" cy="311335"/>
          </a:xfrm>
          <a:prstGeom prst="rect">
            <a:avLst/>
          </a:prstGeom>
        </p:spPr>
        <p:txBody>
          <a:bodyPr lIns="0" tIns="0" rIns="0" bIns="0"/>
          <a:lstStyle>
            <a:lvl1pPr>
              <a:lnSpc>
                <a:spcPts val="1000"/>
              </a:lnSpc>
              <a:defRPr sz="800">
                <a:solidFill>
                  <a:schemeClr val="bg1"/>
                </a:solidFill>
              </a:defRPr>
            </a:lvl1pPr>
          </a:lstStyle>
          <a:p>
            <a:pPr defTabSz="457200"/>
            <a:endParaRPr lang="en-US" dirty="0">
              <a:solidFill>
                <a:srgbClr val="4B4B4B"/>
              </a:solidFill>
            </a:endParaRPr>
          </a:p>
        </p:txBody>
      </p:sp>
      <p:sp>
        <p:nvSpPr>
          <p:cNvPr id="4" name="Footer Placeholder 3"/>
          <p:cNvSpPr>
            <a:spLocks noGrp="1"/>
          </p:cNvSpPr>
          <p:nvPr>
            <p:ph type="ftr" sz="quarter" idx="11"/>
          </p:nvPr>
        </p:nvSpPr>
        <p:spPr/>
        <p:txBody>
          <a:bodyPr/>
          <a:lstStyle>
            <a:lvl1pPr>
              <a:lnSpc>
                <a:spcPts val="1000"/>
              </a:lnSpc>
              <a:defRPr>
                <a:solidFill>
                  <a:schemeClr val="bg1"/>
                </a:solidFill>
              </a:defRPr>
            </a:lvl1pPr>
          </a:lstStyle>
          <a:p>
            <a:r>
              <a:rPr lang="en-US" dirty="0">
                <a:solidFill>
                  <a:srgbClr val="4B4B4B"/>
                </a:solidFill>
              </a:rPr>
              <a:t>Copyright © AQA and its licensors. All rights reserved.</a:t>
            </a:r>
          </a:p>
        </p:txBody>
      </p:sp>
      <p:sp>
        <p:nvSpPr>
          <p:cNvPr id="12" name="Content Placeholder 2"/>
          <p:cNvSpPr>
            <a:spLocks noGrp="1"/>
          </p:cNvSpPr>
          <p:nvPr>
            <p:ph idx="1"/>
          </p:nvPr>
        </p:nvSpPr>
        <p:spPr>
          <a:xfrm>
            <a:off x="540000" y="1598613"/>
            <a:ext cx="8045200" cy="453990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a:off x="0" y="875961"/>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0" y="634047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1406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_Presenta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Presentation title</a:t>
            </a:r>
          </a:p>
        </p:txBody>
      </p:sp>
      <p:sp>
        <p:nvSpPr>
          <p:cNvPr id="3" name="Footer Placeholder 2"/>
          <p:cNvSpPr>
            <a:spLocks noGrp="1"/>
          </p:cNvSpPr>
          <p:nvPr>
            <p:ph type="ftr" sz="quarter" idx="10"/>
          </p:nvPr>
        </p:nvSpPr>
        <p:spPr/>
        <p:txBody>
          <a:bodyPr/>
          <a:lstStyle/>
          <a:p>
            <a:r>
              <a:rPr lang="en-US" dirty="0">
                <a:solidFill>
                  <a:srgbClr val="4B4B4B"/>
                </a:solidFill>
              </a:rPr>
              <a:t>Copyright © AQA and its licensors. All rights reserved.</a:t>
            </a:r>
          </a:p>
        </p:txBody>
      </p:sp>
      <p:sp>
        <p:nvSpPr>
          <p:cNvPr id="4" name="Date Placeholder 3"/>
          <p:cNvSpPr>
            <a:spLocks noGrp="1"/>
          </p:cNvSpPr>
          <p:nvPr>
            <p:ph type="dt" sz="half" idx="11"/>
          </p:nvPr>
        </p:nvSpPr>
        <p:spPr>
          <a:xfrm>
            <a:off x="539200" y="6501433"/>
            <a:ext cx="1339600" cy="232664"/>
          </a:xfrm>
          <a:prstGeom prst="rect">
            <a:avLst/>
          </a:prstGeom>
        </p:spPr>
        <p:txBody>
          <a:bodyPr/>
          <a:lstStyle/>
          <a:p>
            <a:pPr defTabSz="457200"/>
            <a:endParaRPr lang="en-US" dirty="0">
              <a:solidFill>
                <a:srgbClr val="4B4B4B"/>
              </a:solidFill>
            </a:endParaRPr>
          </a:p>
        </p:txBody>
      </p:sp>
      <p:sp>
        <p:nvSpPr>
          <p:cNvPr id="7" name="Content Placeholder 6"/>
          <p:cNvSpPr>
            <a:spLocks noGrp="1"/>
          </p:cNvSpPr>
          <p:nvPr>
            <p:ph sz="quarter" idx="12"/>
          </p:nvPr>
        </p:nvSpPr>
        <p:spPr>
          <a:xfrm>
            <a:off x="539200" y="1598613"/>
            <a:ext cx="8046000" cy="453324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904858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7_Closing slide">
    <p:spTree>
      <p:nvGrpSpPr>
        <p:cNvPr id="1" name=""/>
        <p:cNvGrpSpPr/>
        <p:nvPr/>
      </p:nvGrpSpPr>
      <p:grpSpPr>
        <a:xfrm>
          <a:off x="0" y="0"/>
          <a:ext cx="0" cy="0"/>
          <a:chOff x="0" y="0"/>
          <a:chExt cx="0" cy="0"/>
        </a:xfrm>
      </p:grpSpPr>
      <p:sp>
        <p:nvSpPr>
          <p:cNvPr id="16" name="Rectangle 15"/>
          <p:cNvSpPr/>
          <p:nvPr userDrawn="1"/>
        </p:nvSpPr>
        <p:spPr>
          <a:xfrm>
            <a:off x="1" y="899455"/>
            <a:ext cx="8768155" cy="2211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sp>
        <p:nvSpPr>
          <p:cNvPr id="8" name="Footer Placeholder 7"/>
          <p:cNvSpPr>
            <a:spLocks noGrp="1"/>
          </p:cNvSpPr>
          <p:nvPr>
            <p:ph type="ftr" sz="quarter" idx="11"/>
          </p:nvPr>
        </p:nvSpPr>
        <p:spPr/>
        <p:txBody>
          <a:bodyPr/>
          <a:lstStyle>
            <a:lvl1pPr>
              <a:lnSpc>
                <a:spcPts val="1000"/>
              </a:lnSpc>
              <a:defRPr/>
            </a:lvl1pPr>
          </a:lstStyle>
          <a:p>
            <a:r>
              <a:rPr lang="en-US" dirty="0">
                <a:solidFill>
                  <a:srgbClr val="4B4B4B"/>
                </a:solidFill>
              </a:rPr>
              <a:t>Copyright © AQA and its licensors. All rights reserved.</a:t>
            </a:r>
          </a:p>
        </p:txBody>
      </p:sp>
      <p:sp>
        <p:nvSpPr>
          <p:cNvPr id="11" name="Title 1"/>
          <p:cNvSpPr>
            <a:spLocks noGrp="1"/>
          </p:cNvSpPr>
          <p:nvPr>
            <p:ph type="ctrTitle" hasCustomPrompt="1"/>
          </p:nvPr>
        </p:nvSpPr>
        <p:spPr>
          <a:xfrm>
            <a:off x="540002" y="1666873"/>
            <a:ext cx="4028825" cy="494942"/>
          </a:xfrm>
        </p:spPr>
        <p:txBody>
          <a:bodyPr lIns="0" tIns="0" rIns="0" bIns="0" anchor="t" anchorCtr="0">
            <a:noAutofit/>
          </a:bodyPr>
          <a:lstStyle>
            <a:lvl1pPr algn="l">
              <a:lnSpc>
                <a:spcPts val="3800"/>
              </a:lnSpc>
              <a:defRPr sz="3600" baseline="0">
                <a:solidFill>
                  <a:schemeClr val="tx2"/>
                </a:solidFill>
              </a:defRPr>
            </a:lvl1pPr>
          </a:lstStyle>
          <a:p>
            <a:r>
              <a:rPr lang="en-US" dirty="0"/>
              <a:t>Thank you</a:t>
            </a:r>
          </a:p>
        </p:txBody>
      </p:sp>
      <p:cxnSp>
        <p:nvCxnSpPr>
          <p:cNvPr id="13" name="Straight Connector 12"/>
          <p:cNvCxnSpPr/>
          <p:nvPr userDrawn="1"/>
        </p:nvCxnSpPr>
        <p:spPr>
          <a:xfrm>
            <a:off x="2" y="1191600"/>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2" y="2309805"/>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Date Placeholder 3"/>
          <p:cNvSpPr>
            <a:spLocks noGrp="1"/>
          </p:cNvSpPr>
          <p:nvPr>
            <p:ph type="dt" sz="half" idx="12"/>
          </p:nvPr>
        </p:nvSpPr>
        <p:spPr>
          <a:xfrm>
            <a:off x="540000" y="6512869"/>
            <a:ext cx="1339600" cy="310656"/>
          </a:xfrm>
          <a:prstGeom prst="rect">
            <a:avLst/>
          </a:prstGeom>
        </p:spPr>
        <p:txBody>
          <a:bodyPr/>
          <a:lstStyle/>
          <a:p>
            <a:pPr defTabSz="457200"/>
            <a:endParaRPr lang="en-US" dirty="0">
              <a:solidFill>
                <a:srgbClr val="4B4B4B"/>
              </a:solidFill>
            </a:endParaRPr>
          </a:p>
        </p:txBody>
      </p:sp>
      <p:sp>
        <p:nvSpPr>
          <p:cNvPr id="2" name="Rectangle 1"/>
          <p:cNvSpPr/>
          <p:nvPr userDrawn="1"/>
        </p:nvSpPr>
        <p:spPr>
          <a:xfrm>
            <a:off x="7780868" y="6458402"/>
            <a:ext cx="829733" cy="3651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15" name="Picture 14" descr="AQA_New_logo_no_strapline_RGB_1.5cm_deep.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751" y="278675"/>
            <a:ext cx="1618488" cy="557784"/>
          </a:xfrm>
          <a:prstGeom prst="rect">
            <a:avLst/>
          </a:prstGeom>
        </p:spPr>
      </p:pic>
    </p:spTree>
    <p:extLst>
      <p:ext uri="{BB962C8B-B14F-4D97-AF65-F5344CB8AC3E}">
        <p14:creationId xmlns:p14="http://schemas.microsoft.com/office/powerpoint/2010/main" val="15115046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Section title Dark Blu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3" name="Date Placeholder 2"/>
          <p:cNvSpPr>
            <a:spLocks noGrp="1"/>
          </p:cNvSpPr>
          <p:nvPr>
            <p:ph type="dt" sz="half" idx="10"/>
          </p:nvPr>
        </p:nvSpPr>
        <p:spPr>
          <a:xfrm>
            <a:off x="540000" y="6459081"/>
            <a:ext cx="1239373" cy="365125"/>
          </a:xfrm>
          <a:prstGeom prst="rect">
            <a:avLst/>
          </a:prstGeom>
        </p:spPr>
        <p:txBody>
          <a:bodyPr lIns="0" tIns="0" rIns="0" bIns="0"/>
          <a:lstStyle>
            <a:lvl1pPr>
              <a:lnSpc>
                <a:spcPts val="1000"/>
              </a:lnSpc>
              <a:defRPr sz="800">
                <a:solidFill>
                  <a:schemeClr val="tx1"/>
                </a:solidFill>
              </a:defRPr>
            </a:lvl1pPr>
          </a:lstStyle>
          <a:p>
            <a:pPr defTabSz="457200"/>
            <a:endParaRPr lang="en-US" dirty="0">
              <a:solidFill>
                <a:srgbClr val="FFFFFF"/>
              </a:solidFill>
            </a:endParaRP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7" y="6459079"/>
            <a:ext cx="768351" cy="3068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1"/>
            <a:ext cx="719352" cy="246896"/>
          </a:xfrm>
          <a:prstGeom prst="rect">
            <a:avLst/>
          </a:prstGeom>
        </p:spPr>
      </p:pic>
    </p:spTree>
    <p:extLst>
      <p:ext uri="{BB962C8B-B14F-4D97-AF65-F5344CB8AC3E}">
        <p14:creationId xmlns:p14="http://schemas.microsoft.com/office/powerpoint/2010/main" val="24932792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Section title Dark Oran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3" name="Date Placeholder 2"/>
          <p:cNvSpPr>
            <a:spLocks noGrp="1"/>
          </p:cNvSpPr>
          <p:nvPr>
            <p:ph type="dt" sz="half" idx="10"/>
          </p:nvPr>
        </p:nvSpPr>
        <p:spPr>
          <a:xfrm>
            <a:off x="540000" y="6459081"/>
            <a:ext cx="1239373" cy="365125"/>
          </a:xfrm>
          <a:prstGeom prst="rect">
            <a:avLst/>
          </a:prstGeom>
        </p:spPr>
        <p:txBody>
          <a:bodyPr lIns="0" tIns="0" rIns="0" bIns="0"/>
          <a:lstStyle>
            <a:lvl1pPr>
              <a:lnSpc>
                <a:spcPts val="1000"/>
              </a:lnSpc>
              <a:defRPr sz="800">
                <a:solidFill>
                  <a:schemeClr val="tx1"/>
                </a:solidFill>
              </a:defRPr>
            </a:lvl1pPr>
          </a:lstStyle>
          <a:p>
            <a:pPr defTabSz="457200"/>
            <a:endParaRPr lang="en-US" dirty="0">
              <a:solidFill>
                <a:srgbClr val="FFFFFF"/>
              </a:solidFill>
            </a:endParaRP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7" y="6459079"/>
            <a:ext cx="768351" cy="3068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1"/>
            <a:ext cx="719352" cy="246896"/>
          </a:xfrm>
          <a:prstGeom prst="rect">
            <a:avLst/>
          </a:prstGeom>
        </p:spPr>
      </p:pic>
    </p:spTree>
    <p:extLst>
      <p:ext uri="{BB962C8B-B14F-4D97-AF65-F5344CB8AC3E}">
        <p14:creationId xmlns:p14="http://schemas.microsoft.com/office/powerpoint/2010/main" val="41057086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Section title Dark Turquois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3" name="Date Placeholder 2"/>
          <p:cNvSpPr>
            <a:spLocks noGrp="1"/>
          </p:cNvSpPr>
          <p:nvPr>
            <p:ph type="dt" sz="half" idx="10"/>
          </p:nvPr>
        </p:nvSpPr>
        <p:spPr>
          <a:xfrm>
            <a:off x="540000" y="6459081"/>
            <a:ext cx="1239373" cy="365125"/>
          </a:xfrm>
          <a:prstGeom prst="rect">
            <a:avLst/>
          </a:prstGeom>
        </p:spPr>
        <p:txBody>
          <a:bodyPr lIns="0" tIns="0" rIns="0" bIns="0"/>
          <a:lstStyle>
            <a:lvl1pPr>
              <a:lnSpc>
                <a:spcPts val="1000"/>
              </a:lnSpc>
              <a:defRPr sz="800">
                <a:solidFill>
                  <a:schemeClr val="tx1"/>
                </a:solidFill>
              </a:defRPr>
            </a:lvl1pPr>
          </a:lstStyle>
          <a:p>
            <a:pPr defTabSz="457200"/>
            <a:endParaRPr lang="en-US" dirty="0">
              <a:solidFill>
                <a:srgbClr val="FFFFFF"/>
              </a:solidFill>
            </a:endParaRP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7" y="6459079"/>
            <a:ext cx="768351" cy="3068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1"/>
            <a:ext cx="719352" cy="246896"/>
          </a:xfrm>
          <a:prstGeom prst="rect">
            <a:avLst/>
          </a:prstGeom>
        </p:spPr>
      </p:pic>
    </p:spTree>
    <p:extLst>
      <p:ext uri="{BB962C8B-B14F-4D97-AF65-F5344CB8AC3E}">
        <p14:creationId xmlns:p14="http://schemas.microsoft.com/office/powerpoint/2010/main" val="248681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s">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mn-lt"/>
              </a:defRPr>
            </a:lvl1pPr>
          </a:lstStyle>
          <a:p>
            <a:r>
              <a:rPr lang="en-US" dirty="0"/>
              <a:t>Contents</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p:nvPr userDrawn="1"/>
        </p:nvSpPr>
        <p:spPr>
          <a:xfrm>
            <a:off x="7845425" y="6459079"/>
            <a:ext cx="768350" cy="3068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8" name="Picture 7"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417622574"/>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Section title Dark Pi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3" name="Date Placeholder 2"/>
          <p:cNvSpPr>
            <a:spLocks noGrp="1"/>
          </p:cNvSpPr>
          <p:nvPr>
            <p:ph type="dt" sz="half" idx="10"/>
          </p:nvPr>
        </p:nvSpPr>
        <p:spPr>
          <a:xfrm>
            <a:off x="540000" y="6459081"/>
            <a:ext cx="1239373" cy="365125"/>
          </a:xfrm>
          <a:prstGeom prst="rect">
            <a:avLst/>
          </a:prstGeom>
        </p:spPr>
        <p:txBody>
          <a:bodyPr lIns="0" tIns="0" rIns="0" bIns="0"/>
          <a:lstStyle>
            <a:lvl1pPr>
              <a:lnSpc>
                <a:spcPts val="1000"/>
              </a:lnSpc>
              <a:defRPr sz="800">
                <a:solidFill>
                  <a:schemeClr val="tx1"/>
                </a:solidFill>
              </a:defRPr>
            </a:lvl1pPr>
          </a:lstStyle>
          <a:p>
            <a:pPr defTabSz="457200"/>
            <a:endParaRPr lang="en-US" dirty="0">
              <a:solidFill>
                <a:srgbClr val="FFFFFF"/>
              </a:solidFill>
            </a:endParaRP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7" y="6459079"/>
            <a:ext cx="768351" cy="3068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1"/>
            <a:ext cx="719352" cy="246896"/>
          </a:xfrm>
          <a:prstGeom prst="rect">
            <a:avLst/>
          </a:prstGeom>
        </p:spPr>
      </p:pic>
    </p:spTree>
    <p:extLst>
      <p:ext uri="{BB962C8B-B14F-4D97-AF65-F5344CB8AC3E}">
        <p14:creationId xmlns:p14="http://schemas.microsoft.com/office/powerpoint/2010/main" val="41541464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Section title Dark Gree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a:t>Section title</a:t>
            </a:r>
          </a:p>
        </p:txBody>
      </p:sp>
      <p:sp>
        <p:nvSpPr>
          <p:cNvPr id="3" name="Date Placeholder 2"/>
          <p:cNvSpPr>
            <a:spLocks noGrp="1"/>
          </p:cNvSpPr>
          <p:nvPr>
            <p:ph type="dt" sz="half" idx="10"/>
          </p:nvPr>
        </p:nvSpPr>
        <p:spPr>
          <a:xfrm>
            <a:off x="540000" y="6459081"/>
            <a:ext cx="1239373" cy="365125"/>
          </a:xfrm>
          <a:prstGeom prst="rect">
            <a:avLst/>
          </a:prstGeom>
        </p:spPr>
        <p:txBody>
          <a:bodyPr lIns="0" tIns="0" rIns="0" bIns="0"/>
          <a:lstStyle>
            <a:lvl1pPr>
              <a:lnSpc>
                <a:spcPts val="1000"/>
              </a:lnSpc>
              <a:defRPr sz="800">
                <a:solidFill>
                  <a:schemeClr val="tx1"/>
                </a:solidFill>
              </a:defRPr>
            </a:lvl1pPr>
          </a:lstStyle>
          <a:p>
            <a:pPr defTabSz="457200"/>
            <a:endParaRPr lang="en-US" dirty="0">
              <a:solidFill>
                <a:srgbClr val="FFFFFF"/>
              </a:solidFill>
            </a:endParaRP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7" y="6459079"/>
            <a:ext cx="768351" cy="3068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1"/>
            <a:ext cx="719352" cy="246896"/>
          </a:xfrm>
          <a:prstGeom prst="rect">
            <a:avLst/>
          </a:prstGeom>
        </p:spPr>
      </p:pic>
    </p:spTree>
    <p:extLst>
      <p:ext uri="{BB962C8B-B14F-4D97-AF65-F5344CB8AC3E}">
        <p14:creationId xmlns:p14="http://schemas.microsoft.com/office/powerpoint/2010/main" val="24952598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Section title Dark Viole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3" name="Date Placeholder 2"/>
          <p:cNvSpPr>
            <a:spLocks noGrp="1"/>
          </p:cNvSpPr>
          <p:nvPr>
            <p:ph type="dt" sz="half" idx="10"/>
          </p:nvPr>
        </p:nvSpPr>
        <p:spPr>
          <a:xfrm>
            <a:off x="540000" y="6459081"/>
            <a:ext cx="1239373" cy="365125"/>
          </a:xfrm>
          <a:prstGeom prst="rect">
            <a:avLst/>
          </a:prstGeom>
        </p:spPr>
        <p:txBody>
          <a:bodyPr lIns="0" tIns="0" rIns="0" bIns="0"/>
          <a:lstStyle>
            <a:lvl1pPr>
              <a:lnSpc>
                <a:spcPts val="1000"/>
              </a:lnSpc>
              <a:defRPr sz="800">
                <a:solidFill>
                  <a:schemeClr val="tx1"/>
                </a:solidFill>
              </a:defRPr>
            </a:lvl1pPr>
          </a:lstStyle>
          <a:p>
            <a:pPr defTabSz="457200"/>
            <a:endParaRPr lang="en-US" dirty="0">
              <a:solidFill>
                <a:srgbClr val="FFFFFF"/>
              </a:solidFill>
            </a:endParaRP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7" y="6459079"/>
            <a:ext cx="768351" cy="306846"/>
          </a:xfrm>
          <a:prstGeom prst="rect">
            <a:avLst/>
          </a:prstGeom>
          <a:solidFill>
            <a:srgbClr val="6464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1"/>
            <a:ext cx="719352" cy="246896"/>
          </a:xfrm>
          <a:prstGeom prst="rect">
            <a:avLst/>
          </a:prstGeom>
        </p:spPr>
      </p:pic>
    </p:spTree>
    <p:extLst>
      <p:ext uri="{BB962C8B-B14F-4D97-AF65-F5344CB8AC3E}">
        <p14:creationId xmlns:p14="http://schemas.microsoft.com/office/powerpoint/2010/main" val="23447875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7_Section title Dark Tea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3" name="Date Placeholder 2"/>
          <p:cNvSpPr>
            <a:spLocks noGrp="1"/>
          </p:cNvSpPr>
          <p:nvPr>
            <p:ph type="dt" sz="half" idx="10"/>
          </p:nvPr>
        </p:nvSpPr>
        <p:spPr>
          <a:xfrm>
            <a:off x="540000" y="6459081"/>
            <a:ext cx="1239373" cy="365125"/>
          </a:xfrm>
          <a:prstGeom prst="rect">
            <a:avLst/>
          </a:prstGeom>
        </p:spPr>
        <p:txBody>
          <a:bodyPr lIns="0" tIns="0" rIns="0" bIns="0"/>
          <a:lstStyle>
            <a:lvl1pPr>
              <a:lnSpc>
                <a:spcPts val="1000"/>
              </a:lnSpc>
              <a:defRPr sz="800">
                <a:solidFill>
                  <a:schemeClr val="tx1"/>
                </a:solidFill>
              </a:defRPr>
            </a:lvl1pPr>
          </a:lstStyle>
          <a:p>
            <a:pPr defTabSz="457200"/>
            <a:endParaRPr lang="en-US" dirty="0">
              <a:solidFill>
                <a:srgbClr val="FFFFFF"/>
              </a:solidFill>
            </a:endParaRP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7" y="6459079"/>
            <a:ext cx="768351" cy="306846"/>
          </a:xfrm>
          <a:prstGeom prst="rect">
            <a:avLst/>
          </a:prstGeom>
          <a:solidFill>
            <a:srgbClr val="325F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1"/>
            <a:ext cx="719352" cy="246896"/>
          </a:xfrm>
          <a:prstGeom prst="rect">
            <a:avLst/>
          </a:prstGeom>
        </p:spPr>
      </p:pic>
    </p:spTree>
    <p:extLst>
      <p:ext uri="{BB962C8B-B14F-4D97-AF65-F5344CB8AC3E}">
        <p14:creationId xmlns:p14="http://schemas.microsoft.com/office/powerpoint/2010/main" val="13543538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7_Section title Dark Yellow">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Section title</a:t>
            </a:r>
          </a:p>
        </p:txBody>
      </p:sp>
      <p:sp>
        <p:nvSpPr>
          <p:cNvPr id="3" name="Date Placeholder 2"/>
          <p:cNvSpPr>
            <a:spLocks noGrp="1"/>
          </p:cNvSpPr>
          <p:nvPr>
            <p:ph type="dt" sz="half" idx="10"/>
          </p:nvPr>
        </p:nvSpPr>
        <p:spPr>
          <a:xfrm>
            <a:off x="540000" y="6459081"/>
            <a:ext cx="1239373" cy="365125"/>
          </a:xfrm>
          <a:prstGeom prst="rect">
            <a:avLst/>
          </a:prstGeom>
        </p:spPr>
        <p:txBody>
          <a:bodyPr lIns="0" tIns="0" rIns="0" bIns="0"/>
          <a:lstStyle>
            <a:lvl1pPr>
              <a:lnSpc>
                <a:spcPts val="1000"/>
              </a:lnSpc>
              <a:defRPr sz="800">
                <a:solidFill>
                  <a:schemeClr val="tx1"/>
                </a:solidFill>
              </a:defRPr>
            </a:lvl1pPr>
          </a:lstStyle>
          <a:p>
            <a:pPr defTabSz="457200"/>
            <a:endParaRPr lang="en-US" dirty="0">
              <a:solidFill>
                <a:srgbClr val="FFFFFF"/>
              </a:solidFill>
            </a:endParaRP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7" y="6459079"/>
            <a:ext cx="768351" cy="306846"/>
          </a:xfrm>
          <a:prstGeom prst="rect">
            <a:avLst/>
          </a:prstGeom>
          <a:solidFill>
            <a:srgbClr val="DC7D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1"/>
            <a:ext cx="719352" cy="246896"/>
          </a:xfrm>
          <a:prstGeom prst="rect">
            <a:avLst/>
          </a:prstGeom>
        </p:spPr>
      </p:pic>
    </p:spTree>
    <p:extLst>
      <p:ext uri="{BB962C8B-B14F-4D97-AF65-F5344CB8AC3E}">
        <p14:creationId xmlns:p14="http://schemas.microsoft.com/office/powerpoint/2010/main" val="17230703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7_Section title Dark Bric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a:t>Section title</a:t>
            </a:r>
          </a:p>
        </p:txBody>
      </p:sp>
      <p:sp>
        <p:nvSpPr>
          <p:cNvPr id="3" name="Date Placeholder 2"/>
          <p:cNvSpPr>
            <a:spLocks noGrp="1"/>
          </p:cNvSpPr>
          <p:nvPr>
            <p:ph type="dt" sz="half" idx="10"/>
          </p:nvPr>
        </p:nvSpPr>
        <p:spPr>
          <a:xfrm>
            <a:off x="540000" y="6459081"/>
            <a:ext cx="1239373" cy="365125"/>
          </a:xfrm>
          <a:prstGeom prst="rect">
            <a:avLst/>
          </a:prstGeom>
        </p:spPr>
        <p:txBody>
          <a:bodyPr lIns="0" tIns="0" rIns="0" bIns="0"/>
          <a:lstStyle>
            <a:lvl1pPr>
              <a:lnSpc>
                <a:spcPts val="1000"/>
              </a:lnSpc>
              <a:defRPr sz="800">
                <a:solidFill>
                  <a:schemeClr val="tx1"/>
                </a:solidFill>
              </a:defRPr>
            </a:lvl1pPr>
          </a:lstStyle>
          <a:p>
            <a:pPr defTabSz="457200"/>
            <a:endParaRPr lang="en-US" dirty="0">
              <a:solidFill>
                <a:srgbClr val="FFFFFF"/>
              </a:solidFill>
            </a:endParaRP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7" y="6459079"/>
            <a:ext cx="768351" cy="306846"/>
          </a:xfrm>
          <a:prstGeom prst="rect">
            <a:avLst/>
          </a:prstGeom>
          <a:solidFill>
            <a:srgbClr val="783C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1"/>
            <a:ext cx="719352" cy="246896"/>
          </a:xfrm>
          <a:prstGeom prst="rect">
            <a:avLst/>
          </a:prstGeom>
        </p:spPr>
      </p:pic>
    </p:spTree>
    <p:extLst>
      <p:ext uri="{BB962C8B-B14F-4D97-AF65-F5344CB8AC3E}">
        <p14:creationId xmlns:p14="http://schemas.microsoft.com/office/powerpoint/2010/main" val="12378297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2" name="Picture 3" descr="W:\3 - Administrators\3_3 Promotion\Hard Copy\Flyers\Autumn 2011\Range design work\AQA Excellence\Art work\Excellence%20Foot (c)_3[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3252" r="4065" b="82439"/>
          <a:stretch>
            <a:fillRect/>
          </a:stretch>
        </p:blipFill>
        <p:spPr bwMode="auto">
          <a:xfrm>
            <a:off x="250827" y="6453188"/>
            <a:ext cx="8532813"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36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Dark Blu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2"/>
                </a:solidFill>
                <a:latin typeface="+mn-lt"/>
              </a:defRPr>
            </a:lvl1pPr>
          </a:lstStyle>
          <a:p>
            <a:r>
              <a:rPr lang="en-US" dirty="0"/>
              <a:t>Presentation title</a:t>
            </a:r>
          </a:p>
        </p:txBody>
      </p:sp>
      <p:sp>
        <p:nvSpPr>
          <p:cNvPr id="4" name="Footer Placeholder 3"/>
          <p:cNvSpPr>
            <a:spLocks noGrp="1"/>
          </p:cNvSpPr>
          <p:nvPr>
            <p:ph type="ftr" sz="quarter" idx="11"/>
          </p:nvPr>
        </p:nvSpPr>
        <p:spPr/>
        <p:txBody>
          <a:bodyPr/>
          <a:lstStyle>
            <a:lvl1pPr>
              <a:lnSpc>
                <a:spcPts val="1000"/>
              </a:lnSpc>
              <a:defRPr>
                <a:solidFill>
                  <a:schemeClr val="bg1"/>
                </a:solidFill>
              </a:defRPr>
            </a:lvl1pPr>
          </a:lstStyle>
          <a:p>
            <a:r>
              <a:rPr lang="en-US" dirty="0">
                <a:solidFill>
                  <a:srgbClr val="4B4B4B"/>
                </a:solidFill>
              </a:rPr>
              <a:t>Copyright © AQA and its licensors. All rights reserved.</a:t>
            </a:r>
          </a:p>
        </p:txBody>
      </p:sp>
      <p:sp>
        <p:nvSpPr>
          <p:cNvPr id="12" name="Content Placeholder 2"/>
          <p:cNvSpPr>
            <a:spLocks noGrp="1"/>
          </p:cNvSpPr>
          <p:nvPr>
            <p:ph idx="1"/>
          </p:nvPr>
        </p:nvSpPr>
        <p:spPr>
          <a:xfrm>
            <a:off x="540000" y="1731713"/>
            <a:ext cx="8045200" cy="440680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0" y="96202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0" y="634047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576972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senta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n-lt"/>
              </a:defRPr>
            </a:lvl1pPr>
          </a:lstStyle>
          <a:p>
            <a:r>
              <a:rPr lang="en-US" dirty="0"/>
              <a:t>Presentation title</a:t>
            </a:r>
          </a:p>
        </p:txBody>
      </p:sp>
      <p:sp>
        <p:nvSpPr>
          <p:cNvPr id="3" name="Footer Placeholder 2"/>
          <p:cNvSpPr>
            <a:spLocks noGrp="1"/>
          </p:cNvSpPr>
          <p:nvPr>
            <p:ph type="ftr" sz="quarter" idx="10"/>
          </p:nvPr>
        </p:nvSpPr>
        <p:spPr/>
        <p:txBody>
          <a:bodyPr/>
          <a:lstStyle/>
          <a:p>
            <a:r>
              <a:rPr lang="en-US" dirty="0">
                <a:solidFill>
                  <a:srgbClr val="4B4B4B"/>
                </a:solidFill>
              </a:rPr>
              <a:t>Copyright © AQA and its licensors. All rights reserved.</a:t>
            </a:r>
          </a:p>
        </p:txBody>
      </p:sp>
      <p:sp>
        <p:nvSpPr>
          <p:cNvPr id="7" name="Content Placeholder 6"/>
          <p:cNvSpPr>
            <a:spLocks noGrp="1"/>
          </p:cNvSpPr>
          <p:nvPr>
            <p:ph sz="quarter" idx="12"/>
          </p:nvPr>
        </p:nvSpPr>
        <p:spPr>
          <a:xfrm>
            <a:off x="540000" y="1731600"/>
            <a:ext cx="8046000" cy="4406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8783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latin typeface="+mn-lt"/>
              </a:defRPr>
            </a:lvl1pPr>
          </a:lstStyle>
          <a:p>
            <a:r>
              <a:rPr lang="en-US" dirty="0"/>
              <a:t>Presentation title</a:t>
            </a:r>
          </a:p>
        </p:txBody>
      </p:sp>
      <p:sp>
        <p:nvSpPr>
          <p:cNvPr id="3" name="Content Placeholder 2"/>
          <p:cNvSpPr>
            <a:spLocks noGrp="1"/>
          </p:cNvSpPr>
          <p:nvPr>
            <p:ph idx="1" hasCustomPrompt="1"/>
          </p:nvPr>
        </p:nvSpPr>
        <p:spPr/>
        <p:txBody>
          <a:bodyPr/>
          <a:lstStyle/>
          <a:p>
            <a:pPr lvl="0"/>
            <a:r>
              <a:rPr lang="en-US" dirty="0"/>
              <a:t>Insert video</a:t>
            </a:r>
          </a:p>
        </p:txBody>
      </p:sp>
      <p:sp>
        <p:nvSpPr>
          <p:cNvPr id="5" name="Footer Placeholder 4"/>
          <p:cNvSpPr>
            <a:spLocks noGrp="1"/>
          </p:cNvSpPr>
          <p:nvPr>
            <p:ph type="ftr" sz="quarter" idx="11"/>
          </p:nvPr>
        </p:nvSpPr>
        <p:spPr/>
        <p:txBody>
          <a:bodyPr/>
          <a:lstStyle>
            <a:lvl1pPr>
              <a:lnSpc>
                <a:spcPts val="1000"/>
              </a:lnSpc>
              <a:defRPr/>
            </a:lvl1pPr>
          </a:lstStyle>
          <a:p>
            <a:r>
              <a:rPr lang="en-US" dirty="0">
                <a:solidFill>
                  <a:srgbClr val="4B4B4B"/>
                </a:solidFill>
              </a:rPr>
              <a:t>Copyright © AQA and its licensors. All rights reserved.</a:t>
            </a:r>
          </a:p>
        </p:txBody>
      </p:sp>
    </p:spTree>
    <p:extLst>
      <p:ext uri="{BB962C8B-B14F-4D97-AF65-F5344CB8AC3E}">
        <p14:creationId xmlns:p14="http://schemas.microsoft.com/office/powerpoint/2010/main" val="149356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ext and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latin typeface="+mn-lt"/>
              </a:defRPr>
            </a:lvl1pPr>
          </a:lstStyle>
          <a:p>
            <a:r>
              <a:rPr lang="en-US" dirty="0"/>
              <a:t>Presentation title</a:t>
            </a:r>
          </a:p>
        </p:txBody>
      </p:sp>
      <p:sp>
        <p:nvSpPr>
          <p:cNvPr id="3" name="Content Placeholder 2"/>
          <p:cNvSpPr>
            <a:spLocks noGrp="1"/>
          </p:cNvSpPr>
          <p:nvPr>
            <p:ph sz="half" idx="1"/>
          </p:nvPr>
        </p:nvSpPr>
        <p:spPr>
          <a:xfrm>
            <a:off x="540000" y="1727271"/>
            <a:ext cx="4546350" cy="4406400"/>
          </a:xfrm>
        </p:spPr>
        <p:txBody>
          <a:bodyPr rIns="0"/>
          <a:lstStyle>
            <a:lvl1pPr>
              <a:defRPr sz="1800"/>
            </a:lvl1pPr>
            <a:lvl2pPr>
              <a:defRPr sz="1600"/>
            </a:lvl2pPr>
            <a:lvl3pPr>
              <a:defRPr sz="1400"/>
            </a:lvl3pPr>
            <a:lvl4pPr>
              <a:defRPr sz="1200"/>
            </a:lvl4pPr>
            <a:lvl5pPr>
              <a:defRPr sz="1000"/>
            </a:lvl5pPr>
            <a:lvl6pPr>
              <a:defRPr sz="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5394324" y="1727199"/>
            <a:ext cx="3190875" cy="4406400"/>
          </a:xfrm>
        </p:spPr>
        <p:txBody>
          <a:bodyPr rIns="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Insert image or graphic</a:t>
            </a:r>
          </a:p>
        </p:txBody>
      </p:sp>
      <p:sp>
        <p:nvSpPr>
          <p:cNvPr id="6" name="Footer Placeholder 5"/>
          <p:cNvSpPr>
            <a:spLocks noGrp="1"/>
          </p:cNvSpPr>
          <p:nvPr>
            <p:ph type="ftr" sz="quarter" idx="11"/>
          </p:nvPr>
        </p:nvSpPr>
        <p:spPr/>
        <p:txBody>
          <a:bodyPr/>
          <a:lstStyle>
            <a:lvl1pPr>
              <a:lnSpc>
                <a:spcPts val="1000"/>
              </a:lnSpc>
              <a:defRPr/>
            </a:lvl1pPr>
          </a:lstStyle>
          <a:p>
            <a:r>
              <a:rPr lang="en-US" dirty="0">
                <a:solidFill>
                  <a:srgbClr val="4B4B4B"/>
                </a:solidFill>
              </a:rPr>
              <a:t>Copyright © AQA and its licensors. All rights reserved.</a:t>
            </a:r>
          </a:p>
        </p:txBody>
      </p:sp>
    </p:spTree>
    <p:extLst>
      <p:ext uri="{BB962C8B-B14F-4D97-AF65-F5344CB8AC3E}">
        <p14:creationId xmlns:p14="http://schemas.microsoft.com/office/powerpoint/2010/main" val="421279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useBgFill="1">
        <p:nvSpPr>
          <p:cNvPr id="16" name="Rectangle 15"/>
          <p:cNvSpPr/>
          <p:nvPr userDrawn="1"/>
        </p:nvSpPr>
        <p:spPr>
          <a:xfrm>
            <a:off x="0" y="899455"/>
            <a:ext cx="8768155" cy="221169"/>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sp>
        <p:nvSpPr>
          <p:cNvPr id="8" name="Footer Placeholder 7"/>
          <p:cNvSpPr>
            <a:spLocks noGrp="1"/>
          </p:cNvSpPr>
          <p:nvPr>
            <p:ph type="ftr" sz="quarter" idx="11"/>
          </p:nvPr>
        </p:nvSpPr>
        <p:spPr/>
        <p:txBody>
          <a:bodyPr/>
          <a:lstStyle>
            <a:lvl1pPr>
              <a:lnSpc>
                <a:spcPts val="1000"/>
              </a:lnSpc>
              <a:defRPr/>
            </a:lvl1pPr>
          </a:lstStyle>
          <a:p>
            <a:r>
              <a:rPr lang="en-US" dirty="0">
                <a:solidFill>
                  <a:srgbClr val="4B4B4B"/>
                </a:solidFill>
              </a:rPr>
              <a:t>Copyright © AQA and its licensors. All rights reserved.</a:t>
            </a:r>
          </a:p>
        </p:txBody>
      </p:sp>
      <p:sp>
        <p:nvSpPr>
          <p:cNvPr id="11" name="Title 1"/>
          <p:cNvSpPr>
            <a:spLocks noGrp="1"/>
          </p:cNvSpPr>
          <p:nvPr>
            <p:ph type="ctrTitle" hasCustomPrompt="1"/>
          </p:nvPr>
        </p:nvSpPr>
        <p:spPr>
          <a:xfrm>
            <a:off x="540000" y="1666873"/>
            <a:ext cx="4028825" cy="494942"/>
          </a:xfrm>
        </p:spPr>
        <p:txBody>
          <a:bodyPr lIns="0" tIns="0" rIns="0" bIns="0" anchor="t" anchorCtr="0">
            <a:noAutofit/>
          </a:bodyPr>
          <a:lstStyle>
            <a:lvl1pPr algn="l">
              <a:lnSpc>
                <a:spcPts val="3800"/>
              </a:lnSpc>
              <a:defRPr sz="3600" baseline="0">
                <a:solidFill>
                  <a:schemeClr val="tx2"/>
                </a:solidFill>
              </a:defRPr>
            </a:lvl1pPr>
          </a:lstStyle>
          <a:p>
            <a:r>
              <a:rPr lang="en-US" dirty="0"/>
              <a:t>Thank you</a:t>
            </a:r>
          </a:p>
        </p:txBody>
      </p:sp>
      <p:cxnSp>
        <p:nvCxnSpPr>
          <p:cNvPr id="13" name="Straight Connector 12"/>
          <p:cNvCxnSpPr/>
          <p:nvPr userDrawn="1"/>
        </p:nvCxnSpPr>
        <p:spPr>
          <a:xfrm>
            <a:off x="0" y="1191600"/>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2309805"/>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5" name="Picture 14" descr="AQA_New_logo_no_strapline_RGB_1.5cm_deep.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 useBgFill="1">
        <p:nvSpPr>
          <p:cNvPr id="10" name="TextBox 9"/>
          <p:cNvSpPr txBox="1"/>
          <p:nvPr userDrawn="1"/>
        </p:nvSpPr>
        <p:spPr>
          <a:xfrm>
            <a:off x="7824158" y="6444249"/>
            <a:ext cx="854016" cy="369332"/>
          </a:xfrm>
          <a:prstGeom prst="rect">
            <a:avLst/>
          </a:prstGeom>
        </p:spPr>
        <p:txBody>
          <a:bodyPr wrap="square" rtlCol="0">
            <a:spAutoFit/>
          </a:bodyPr>
          <a:lstStyle/>
          <a:p>
            <a:pPr defTabSz="457200"/>
            <a:endParaRPr lang="en-GB" dirty="0">
              <a:solidFill>
                <a:srgbClr val="4B4B4B"/>
              </a:solidFill>
            </a:endParaRPr>
          </a:p>
        </p:txBody>
      </p:sp>
    </p:spTree>
    <p:extLst>
      <p:ext uri="{BB962C8B-B14F-4D97-AF65-F5344CB8AC3E}">
        <p14:creationId xmlns:p14="http://schemas.microsoft.com/office/powerpoint/2010/main" val="2945825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title Dark Blu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mn-lt"/>
              </a:defRPr>
            </a:lvl1pPr>
          </a:lstStyle>
          <a:p>
            <a:r>
              <a:rPr lang="en-US" dirty="0"/>
              <a:t>Section title</a:t>
            </a:r>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a:solidFill>
                  <a:srgbClr val="FFFFFF"/>
                </a:solidFill>
              </a:rPr>
              <a:t>Copyright © AQA and its licensors. All rights reserved.</a:t>
            </a:r>
          </a:p>
        </p:txBody>
      </p:sp>
      <p:sp>
        <p:nvSpPr>
          <p:cNvPr id="12" name="Content Placeholder 2"/>
          <p:cNvSpPr>
            <a:spLocks noGrp="1"/>
          </p:cNvSpPr>
          <p:nvPr>
            <p:ph idx="1"/>
          </p:nvPr>
        </p:nvSpPr>
        <p:spPr>
          <a:xfrm>
            <a:off x="540152" y="1474538"/>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7845425" y="6459079"/>
            <a:ext cx="768350" cy="3068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FFFF"/>
              </a:solidFill>
            </a:endParaRPr>
          </a:p>
        </p:txBody>
      </p:sp>
      <p:pic>
        <p:nvPicPr>
          <p:cNvPr id="9" name="Picture 8" descr="AQA_New_logo_20mm_no_strapline_WHITEOU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294250906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441132"/>
            <a:ext cx="8045200" cy="431181"/>
          </a:xfrm>
          <a:prstGeom prst="rect">
            <a:avLst/>
          </a:prstGeom>
        </p:spPr>
        <p:txBody>
          <a:bodyPr vert="horz" lIns="0" tIns="0" rIns="91440" bIns="0" rtlCol="0" anchor="t" anchorCtr="0">
            <a:noAutofit/>
          </a:bodyPr>
          <a:lstStyle/>
          <a:p>
            <a:r>
              <a:rPr lang="en-US" dirty="0"/>
              <a:t>Presentation title</a:t>
            </a:r>
          </a:p>
        </p:txBody>
      </p:sp>
      <p:sp>
        <p:nvSpPr>
          <p:cNvPr id="3" name="Text Placeholder 2"/>
          <p:cNvSpPr>
            <a:spLocks noGrp="1"/>
          </p:cNvSpPr>
          <p:nvPr>
            <p:ph type="body" idx="1"/>
          </p:nvPr>
        </p:nvSpPr>
        <p:spPr>
          <a:xfrm>
            <a:off x="540000" y="1379288"/>
            <a:ext cx="8045200" cy="4406804"/>
          </a:xfrm>
          <a:prstGeom prst="rect">
            <a:avLst/>
          </a:prstGeom>
        </p:spPr>
        <p:txBody>
          <a:bodyPr vert="horz" lIns="0" tIns="0" rIns="9144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976438" y="645907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pPr defTabSz="457200"/>
            <a:r>
              <a:rPr lang="en-US" dirty="0">
                <a:solidFill>
                  <a:srgbClr val="4B4B4B"/>
                </a:solidFill>
              </a:rPr>
              <a:t>Copyright © AQA and its licensors. All rights reserved.</a:t>
            </a:r>
          </a:p>
        </p:txBody>
      </p:sp>
      <p:cxnSp>
        <p:nvCxnSpPr>
          <p:cNvPr id="10" name="Straight Connector 9"/>
          <p:cNvCxnSpPr/>
          <p:nvPr/>
        </p:nvCxnSpPr>
        <p:spPr>
          <a:xfrm>
            <a:off x="0" y="96202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0" y="634047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8" name="Picture 7" descr="AQA_New_logo_20mm_no_strapline_RGB.png"/>
          <p:cNvPicPr>
            <a:picLocks noChangeAspect="1"/>
          </p:cNvPicPr>
          <p:nvPr/>
        </p:nvPicPr>
        <p:blipFill>
          <a:blip r:embed="rId38" cstate="print">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650549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775" r:id="rId20"/>
    <p:sldLayoutId id="2147483776" r:id="rId21"/>
    <p:sldLayoutId id="2147483777" r:id="rId22"/>
    <p:sldLayoutId id="2147483778" r:id="rId23"/>
    <p:sldLayoutId id="2147483779" r:id="rId24"/>
    <p:sldLayoutId id="2147483780" r:id="rId25"/>
    <p:sldLayoutId id="2147483781" r:id="rId26"/>
    <p:sldLayoutId id="2147483782" r:id="rId27"/>
    <p:sldLayoutId id="2147483783" r:id="rId28"/>
    <p:sldLayoutId id="2147483784" r:id="rId29"/>
    <p:sldLayoutId id="2147483785" r:id="rId30"/>
    <p:sldLayoutId id="2147483786" r:id="rId31"/>
    <p:sldLayoutId id="2147483787" r:id="rId32"/>
    <p:sldLayoutId id="2147483788" r:id="rId33"/>
    <p:sldLayoutId id="2147483789" r:id="rId34"/>
    <p:sldLayoutId id="2147483790" r:id="rId35"/>
    <p:sldLayoutId id="2147483791" r:id="rId36"/>
  </p:sldLayoutIdLst>
  <p:hf hdr="0" dt="0"/>
  <p:txStyles>
    <p:title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p:titleStyle>
    <p:body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solidFill>
                  <a:srgbClr val="4B4B4B"/>
                </a:solidFill>
              </a:rPr>
              <a:t>Copyright © AQA and its licensors. All rights reserved.</a:t>
            </a:r>
          </a:p>
        </p:txBody>
      </p:sp>
      <p:sp>
        <p:nvSpPr>
          <p:cNvPr id="2" name="TextBox 1"/>
          <p:cNvSpPr txBox="1"/>
          <p:nvPr/>
        </p:nvSpPr>
        <p:spPr>
          <a:xfrm>
            <a:off x="251520" y="1242626"/>
            <a:ext cx="8892480" cy="1200329"/>
          </a:xfrm>
          <a:prstGeom prst="rect">
            <a:avLst/>
          </a:prstGeom>
          <a:noFill/>
        </p:spPr>
        <p:txBody>
          <a:bodyPr wrap="square" rtlCol="0">
            <a:spAutoFit/>
          </a:bodyPr>
          <a:lstStyle/>
          <a:p>
            <a:r>
              <a:rPr lang="en-GB" sz="3600" dirty="0" smtClean="0">
                <a:solidFill>
                  <a:srgbClr val="412878"/>
                </a:solidFill>
                <a:latin typeface="AQA Chevin Pro Light" panose="020F0303030000060003" pitchFamily="34" charset="0"/>
              </a:rPr>
              <a:t>GCSE English </a:t>
            </a:r>
            <a:r>
              <a:rPr lang="en-GB" sz="3600" dirty="0">
                <a:solidFill>
                  <a:srgbClr val="412878"/>
                </a:solidFill>
                <a:latin typeface="AQA Chevin Pro Light" panose="020F0303030000060003" pitchFamily="34" charset="0"/>
              </a:rPr>
              <a:t>Literature </a:t>
            </a:r>
            <a:endParaRPr lang="en-GB" sz="3600" dirty="0" smtClean="0">
              <a:solidFill>
                <a:srgbClr val="412878"/>
              </a:solidFill>
              <a:latin typeface="AQA Chevin Pro Light" panose="020F0303030000060003" pitchFamily="34" charset="0"/>
            </a:endParaRPr>
          </a:p>
          <a:p>
            <a:r>
              <a:rPr lang="en-GB" sz="3600" dirty="0" smtClean="0">
                <a:solidFill>
                  <a:srgbClr val="6D51A1"/>
                </a:solidFill>
                <a:latin typeface="AQA Chevin Pro DemiBold" pitchFamily="34" charset="0"/>
              </a:rPr>
              <a:t>Lessons </a:t>
            </a:r>
            <a:r>
              <a:rPr lang="en-GB" sz="3600" dirty="0">
                <a:solidFill>
                  <a:srgbClr val="6D51A1"/>
                </a:solidFill>
                <a:latin typeface="AQA Chevin Pro DemiBold" pitchFamily="34" charset="0"/>
              </a:rPr>
              <a:t>from the first series (June 2017)</a:t>
            </a:r>
          </a:p>
        </p:txBody>
      </p:sp>
      <p:sp>
        <p:nvSpPr>
          <p:cNvPr id="8"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1</a:t>
            </a:fld>
            <a:r>
              <a:rPr lang="en-US" dirty="0" smtClean="0">
                <a:solidFill>
                  <a:srgbClr val="4B4B4B"/>
                </a:solidFill>
              </a:rPr>
              <a:t> </a:t>
            </a:r>
            <a:endParaRPr lang="en-US" dirty="0">
              <a:solidFill>
                <a:srgbClr val="4B4B4B"/>
              </a:solidFill>
            </a:endParaRPr>
          </a:p>
        </p:txBody>
      </p:sp>
      <p:sp>
        <p:nvSpPr>
          <p:cNvPr id="5" name="TextBox 4"/>
          <p:cNvSpPr txBox="1"/>
          <p:nvPr/>
        </p:nvSpPr>
        <p:spPr>
          <a:xfrm>
            <a:off x="251520" y="2509660"/>
            <a:ext cx="5256584" cy="461665"/>
          </a:xfrm>
          <a:prstGeom prst="rect">
            <a:avLst/>
          </a:prstGeom>
          <a:noFill/>
        </p:spPr>
        <p:txBody>
          <a:bodyPr wrap="square" rtlCol="0">
            <a:spAutoFit/>
          </a:bodyPr>
          <a:lstStyle/>
          <a:p>
            <a:r>
              <a:rPr lang="en-US" sz="2400" dirty="0">
                <a:solidFill>
                  <a:srgbClr val="412878"/>
                </a:solidFill>
                <a:latin typeface="AQA Chevin Pro Light" panose="020F0303030000060003" pitchFamily="34" charset="0"/>
              </a:rPr>
              <a:t>Autumn 2017</a:t>
            </a:r>
          </a:p>
        </p:txBody>
      </p:sp>
    </p:spTree>
    <p:extLst>
      <p:ext uri="{BB962C8B-B14F-4D97-AF65-F5344CB8AC3E}">
        <p14:creationId xmlns:p14="http://schemas.microsoft.com/office/powerpoint/2010/main" val="860082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593D68-DC1E-44CC-9037-4E690B026928}"/>
              </a:ext>
            </a:extLst>
          </p:cNvPr>
          <p:cNvSpPr>
            <a:spLocks noGrp="1"/>
          </p:cNvSpPr>
          <p:nvPr>
            <p:ph type="title"/>
          </p:nvPr>
        </p:nvSpPr>
        <p:spPr/>
        <p:txBody>
          <a:bodyPr/>
          <a:lstStyle/>
          <a:p>
            <a:r>
              <a:rPr lang="en-GB" sz="3200" dirty="0">
                <a:latin typeface="AQA Chevin Pro Light" pitchFamily="34" charset="0"/>
              </a:rPr>
              <a:t>Planning for Question 27.1</a:t>
            </a:r>
          </a:p>
        </p:txBody>
      </p:sp>
      <p:sp>
        <p:nvSpPr>
          <p:cNvPr id="3" name="Footer Placeholder 2">
            <a:extLst>
              <a:ext uri="{FF2B5EF4-FFF2-40B4-BE49-F238E27FC236}">
                <a16:creationId xmlns="" xmlns:a16="http://schemas.microsoft.com/office/drawing/2014/main" id="{96A2E189-FA9E-4362-8E63-067114ADCCC3}"/>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FB71154B-A988-42D3-8F87-B7EDB208E7BE}"/>
              </a:ext>
            </a:extLst>
          </p:cNvPr>
          <p:cNvSpPr>
            <a:spLocks noGrp="1"/>
          </p:cNvSpPr>
          <p:nvPr>
            <p:ph idx="1"/>
          </p:nvPr>
        </p:nvSpPr>
        <p:spPr>
          <a:xfrm>
            <a:off x="540000" y="1331662"/>
            <a:ext cx="8045200" cy="4473601"/>
          </a:xfrm>
        </p:spPr>
        <p:txBody>
          <a:bodyPr/>
          <a:lstStyle/>
          <a:p>
            <a:pPr marL="0" indent="0">
              <a:lnSpc>
                <a:spcPct val="100000"/>
              </a:lnSpc>
              <a:buNone/>
            </a:pPr>
            <a:endParaRPr lang="en-GB" sz="2400" dirty="0" smtClean="0"/>
          </a:p>
          <a:p>
            <a:pPr marL="0" indent="0">
              <a:lnSpc>
                <a:spcPct val="100000"/>
              </a:lnSpc>
              <a:buNone/>
            </a:pPr>
            <a:r>
              <a:rPr lang="en-GB" sz="2400" dirty="0" smtClean="0"/>
              <a:t>Your </a:t>
            </a:r>
            <a:r>
              <a:rPr lang="en-GB" sz="2400" dirty="0"/>
              <a:t>teaching of </a:t>
            </a:r>
            <a:r>
              <a:rPr lang="en-GB" sz="2400" dirty="0" smtClean="0"/>
              <a:t>anthology </a:t>
            </a:r>
            <a:r>
              <a:rPr lang="en-GB" sz="2400" dirty="0"/>
              <a:t>poetry is an obvious place to start when it comes to preparing for the Unseen section of the paper</a:t>
            </a:r>
            <a:r>
              <a:rPr lang="en-GB" sz="2400" dirty="0" smtClean="0"/>
              <a:t>.</a:t>
            </a:r>
            <a:endParaRPr lang="en-GB" sz="2400"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10</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1563846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214BE2-B8C0-4E40-B009-F8545FF11FE8}"/>
              </a:ext>
            </a:extLst>
          </p:cNvPr>
          <p:cNvSpPr>
            <a:spLocks noGrp="1"/>
          </p:cNvSpPr>
          <p:nvPr>
            <p:ph type="title"/>
          </p:nvPr>
        </p:nvSpPr>
        <p:spPr/>
        <p:txBody>
          <a:bodyPr/>
          <a:lstStyle/>
          <a:p>
            <a:r>
              <a:rPr lang="en-GB" sz="3200" dirty="0">
                <a:latin typeface="AQA Chevin Pro Light" pitchFamily="34" charset="0"/>
              </a:rPr>
              <a:t>Planning for Question 27.1 (contd.)</a:t>
            </a:r>
          </a:p>
        </p:txBody>
      </p:sp>
      <p:sp>
        <p:nvSpPr>
          <p:cNvPr id="3" name="Footer Placeholder 2">
            <a:extLst>
              <a:ext uri="{FF2B5EF4-FFF2-40B4-BE49-F238E27FC236}">
                <a16:creationId xmlns="" xmlns:a16="http://schemas.microsoft.com/office/drawing/2014/main" id="{D7547A75-7CCF-4E44-97C0-E84857B51531}"/>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FD7A5785-C1B7-4312-B4FF-F72292995290}"/>
              </a:ext>
            </a:extLst>
          </p:cNvPr>
          <p:cNvSpPr>
            <a:spLocks noGrp="1"/>
          </p:cNvSpPr>
          <p:nvPr>
            <p:ph idx="1"/>
          </p:nvPr>
        </p:nvSpPr>
        <p:spPr/>
        <p:txBody>
          <a:bodyPr/>
          <a:lstStyle/>
          <a:p>
            <a:pPr marL="0" indent="0">
              <a:lnSpc>
                <a:spcPct val="100000"/>
              </a:lnSpc>
              <a:buNone/>
            </a:pPr>
            <a:endParaRPr lang="en-GB" sz="2400" dirty="0" smtClean="0"/>
          </a:p>
          <a:p>
            <a:pPr marL="0" indent="0">
              <a:lnSpc>
                <a:spcPct val="100000"/>
              </a:lnSpc>
              <a:buNone/>
            </a:pPr>
            <a:r>
              <a:rPr lang="en-GB" sz="2400" dirty="0" smtClean="0"/>
              <a:t>If you give students a simple framework and ask them to write down examples and then comment on their effects, you are empowering students straight away to make decisions and trust their own judgement.</a:t>
            </a:r>
            <a:endParaRPr lang="en-GB"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11</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1741745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214BE2-B8C0-4E40-B009-F8545FF11FE8}"/>
              </a:ext>
            </a:extLst>
          </p:cNvPr>
          <p:cNvSpPr>
            <a:spLocks noGrp="1"/>
          </p:cNvSpPr>
          <p:nvPr>
            <p:ph type="title"/>
          </p:nvPr>
        </p:nvSpPr>
        <p:spPr/>
        <p:txBody>
          <a:bodyPr/>
          <a:lstStyle/>
          <a:p>
            <a:r>
              <a:rPr lang="en-GB" sz="3200" dirty="0">
                <a:latin typeface="AQA Chevin Pro Light" pitchFamily="34" charset="0"/>
              </a:rPr>
              <a:t>Planning for Question 27.1 (contd.)</a:t>
            </a:r>
          </a:p>
        </p:txBody>
      </p:sp>
      <p:sp>
        <p:nvSpPr>
          <p:cNvPr id="3" name="Footer Placeholder 2">
            <a:extLst>
              <a:ext uri="{FF2B5EF4-FFF2-40B4-BE49-F238E27FC236}">
                <a16:creationId xmlns="" xmlns:a16="http://schemas.microsoft.com/office/drawing/2014/main" id="{D7547A75-7CCF-4E44-97C0-E84857B51531}"/>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FD7A5785-C1B7-4312-B4FF-F72292995290}"/>
              </a:ext>
            </a:extLst>
          </p:cNvPr>
          <p:cNvSpPr>
            <a:spLocks noGrp="1"/>
          </p:cNvSpPr>
          <p:nvPr>
            <p:ph idx="1"/>
          </p:nvPr>
        </p:nvSpPr>
        <p:spPr/>
        <p:txBody>
          <a:bodyPr/>
          <a:lstStyle/>
          <a:p>
            <a:pPr marL="0" indent="0">
              <a:lnSpc>
                <a:spcPct val="100000"/>
              </a:lnSpc>
              <a:buNone/>
            </a:pPr>
            <a:endParaRPr lang="en-GB" sz="2400" b="1" dirty="0" smtClean="0"/>
          </a:p>
          <a:p>
            <a:pPr marL="0" indent="0">
              <a:lnSpc>
                <a:spcPct val="100000"/>
              </a:lnSpc>
              <a:buNone/>
            </a:pPr>
            <a:r>
              <a:rPr lang="en-GB" sz="2400" b="1" dirty="0" smtClean="0"/>
              <a:t>Talking point</a:t>
            </a:r>
          </a:p>
          <a:p>
            <a:pPr marL="0" indent="0">
              <a:lnSpc>
                <a:spcPct val="100000"/>
              </a:lnSpc>
              <a:buNone/>
            </a:pPr>
            <a:r>
              <a:rPr lang="en-GB" sz="2400" dirty="0" smtClean="0"/>
              <a:t>Which poems would you choose from your cluster as these starter-poems and why?</a:t>
            </a:r>
            <a:endParaRPr lang="en-GB" sz="2400" b="1" dirty="0" smtClean="0"/>
          </a:p>
          <a:p>
            <a:endParaRPr lang="en-GB"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12</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4112855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2AB4B506-4772-4E02-9D5B-03EF19FC321C}"/>
              </a:ext>
            </a:extLst>
          </p:cNvPr>
          <p:cNvSpPr>
            <a:spLocks noGrp="1"/>
          </p:cNvSpPr>
          <p:nvPr>
            <p:ph type="title"/>
          </p:nvPr>
        </p:nvSpPr>
        <p:spPr/>
        <p:txBody>
          <a:bodyPr/>
          <a:lstStyle/>
          <a:p>
            <a:r>
              <a:rPr lang="en-GB" sz="3200" dirty="0">
                <a:latin typeface="AQA Chevin Pro Light" pitchFamily="34" charset="0"/>
              </a:rPr>
              <a:t>Thinking about Question 27.2</a:t>
            </a:r>
          </a:p>
        </p:txBody>
      </p:sp>
      <p:sp>
        <p:nvSpPr>
          <p:cNvPr id="5" name="Footer Placeholder 4"/>
          <p:cNvSpPr>
            <a:spLocks noGrp="1"/>
          </p:cNvSpPr>
          <p:nvPr>
            <p:ph type="ftr" sz="quarter" idx="10"/>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7" name="Content Placeholder 6">
            <a:extLst>
              <a:ext uri="{FF2B5EF4-FFF2-40B4-BE49-F238E27FC236}">
                <a16:creationId xmlns="" xmlns:a16="http://schemas.microsoft.com/office/drawing/2014/main" id="{C3EA2A9D-E666-48C7-A057-DE7A18915492}"/>
              </a:ext>
            </a:extLst>
          </p:cNvPr>
          <p:cNvSpPr>
            <a:spLocks noGrp="1"/>
          </p:cNvSpPr>
          <p:nvPr>
            <p:ph sz="quarter" idx="12"/>
          </p:nvPr>
        </p:nvSpPr>
        <p:spPr/>
        <p:txBody>
          <a:bodyPr/>
          <a:lstStyle/>
          <a:p>
            <a:pPr marL="0" indent="0">
              <a:lnSpc>
                <a:spcPct val="100000"/>
              </a:lnSpc>
              <a:buNone/>
            </a:pPr>
            <a:r>
              <a:rPr lang="en-GB" sz="2400" dirty="0" smtClean="0"/>
              <a:t>This is a different type of task.</a:t>
            </a:r>
          </a:p>
          <a:p>
            <a:pPr marL="0" indent="0">
              <a:lnSpc>
                <a:spcPct val="100000"/>
              </a:lnSpc>
              <a:buNone/>
            </a:pPr>
            <a:endParaRPr lang="en-GB" sz="2400" b="1" dirty="0" smtClean="0"/>
          </a:p>
          <a:p>
            <a:pPr marL="0" indent="0">
              <a:lnSpc>
                <a:spcPct val="100000"/>
              </a:lnSpc>
              <a:buNone/>
            </a:pPr>
            <a:r>
              <a:rPr lang="en-GB" sz="2400" b="1" dirty="0" smtClean="0"/>
              <a:t>Talking point</a:t>
            </a:r>
          </a:p>
          <a:p>
            <a:pPr marL="0" indent="0">
              <a:lnSpc>
                <a:spcPct val="100000"/>
              </a:lnSpc>
              <a:buNone/>
            </a:pPr>
            <a:r>
              <a:rPr lang="en-GB" sz="2400" dirty="0" smtClean="0"/>
              <a:t>In your </a:t>
            </a:r>
            <a:r>
              <a:rPr lang="en-GB" sz="2400" dirty="0" err="1" smtClean="0"/>
              <a:t>handout</a:t>
            </a:r>
            <a:r>
              <a:rPr lang="en-GB" sz="2400" dirty="0" smtClean="0"/>
              <a:t>, </a:t>
            </a:r>
            <a:r>
              <a:rPr lang="en-GB" sz="2400" dirty="0"/>
              <a:t>h</a:t>
            </a:r>
            <a:r>
              <a:rPr lang="en-GB" sz="2400" dirty="0" smtClean="0"/>
              <a:t>ighlight </a:t>
            </a:r>
            <a:r>
              <a:rPr lang="en-GB" sz="2400" dirty="0"/>
              <a:t>what you think are the key words in this mark scheme</a:t>
            </a:r>
            <a:r>
              <a:rPr lang="en-GB" sz="2400" dirty="0" smtClean="0"/>
              <a:t>.</a:t>
            </a:r>
            <a:endParaRPr lang="en-GB" sz="2400" dirty="0"/>
          </a:p>
        </p:txBody>
      </p:sp>
      <p:sp>
        <p:nvSpPr>
          <p:cNvPr id="8"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13</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3595909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D6C24964-6C15-42D8-A153-46D17C8ACBF4}"/>
              </a:ext>
            </a:extLst>
          </p:cNvPr>
          <p:cNvSpPr>
            <a:spLocks noGrp="1"/>
          </p:cNvSpPr>
          <p:nvPr>
            <p:ph type="title"/>
          </p:nvPr>
        </p:nvSpPr>
        <p:spPr/>
        <p:txBody>
          <a:bodyPr/>
          <a:lstStyle/>
          <a:p>
            <a:r>
              <a:rPr lang="en-GB" sz="3200" dirty="0">
                <a:latin typeface="AQA Chevin Pro Light" pitchFamily="34" charset="0"/>
              </a:rPr>
              <a:t>Responding to 27.2</a:t>
            </a:r>
          </a:p>
        </p:txBody>
      </p:sp>
      <p:sp>
        <p:nvSpPr>
          <p:cNvPr id="3" name="Footer Placeholder 2">
            <a:extLst>
              <a:ext uri="{FF2B5EF4-FFF2-40B4-BE49-F238E27FC236}">
                <a16:creationId xmlns="" xmlns:a16="http://schemas.microsoft.com/office/drawing/2014/main" id="{CFDD750E-BE8F-4E8C-9E59-57D93D871B1D}"/>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6" name="Content Placeholder 5">
            <a:extLst>
              <a:ext uri="{FF2B5EF4-FFF2-40B4-BE49-F238E27FC236}">
                <a16:creationId xmlns="" xmlns:a16="http://schemas.microsoft.com/office/drawing/2014/main" id="{1F067ACD-CAAA-4AA1-A0C6-489F3810BF77}"/>
              </a:ext>
            </a:extLst>
          </p:cNvPr>
          <p:cNvSpPr>
            <a:spLocks noGrp="1"/>
          </p:cNvSpPr>
          <p:nvPr>
            <p:ph idx="1"/>
          </p:nvPr>
        </p:nvSpPr>
        <p:spPr/>
        <p:txBody>
          <a:bodyPr/>
          <a:lstStyle/>
          <a:p>
            <a:pPr marL="0" indent="0">
              <a:lnSpc>
                <a:spcPct val="100000"/>
              </a:lnSpc>
              <a:buNone/>
            </a:pPr>
            <a:r>
              <a:rPr lang="en-GB" sz="2400" dirty="0" smtClean="0"/>
              <a:t>See the mark scheme extract. </a:t>
            </a:r>
          </a:p>
          <a:p>
            <a:pPr>
              <a:lnSpc>
                <a:spcPct val="100000"/>
              </a:lnSpc>
            </a:pPr>
            <a:endParaRPr lang="en-GB" sz="2400" dirty="0"/>
          </a:p>
          <a:p>
            <a:pPr marL="0" indent="0">
              <a:lnSpc>
                <a:spcPct val="100000"/>
              </a:lnSpc>
              <a:buNone/>
            </a:pPr>
            <a:r>
              <a:rPr lang="en-GB" sz="2400" dirty="0" smtClean="0"/>
              <a:t>Students </a:t>
            </a:r>
            <a:r>
              <a:rPr lang="en-GB" sz="2400" dirty="0"/>
              <a:t>are being judged solely on their </a:t>
            </a:r>
            <a:r>
              <a:rPr lang="en-GB" sz="2400" dirty="0" smtClean="0"/>
              <a:t>comparison of the writers</a:t>
            </a:r>
            <a:r>
              <a:rPr lang="en-GB" sz="2400" dirty="0"/>
              <a:t>’ use of </a:t>
            </a:r>
            <a:r>
              <a:rPr lang="en-GB" sz="2400" dirty="0" smtClean="0"/>
              <a:t>language </a:t>
            </a:r>
            <a:r>
              <a:rPr lang="en-GB" sz="2400" dirty="0"/>
              <a:t>and the effects of those methods on the reader</a:t>
            </a:r>
            <a:r>
              <a:rPr lang="en-GB" sz="2400" dirty="0" smtClean="0"/>
              <a:t>.</a:t>
            </a:r>
            <a:endParaRPr lang="en-GB" sz="2400" b="1" dirty="0"/>
          </a:p>
        </p:txBody>
      </p:sp>
      <p:sp>
        <p:nvSpPr>
          <p:cNvPr id="7"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14</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234856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D6C24964-6C15-42D8-A153-46D17C8ACBF4}"/>
              </a:ext>
            </a:extLst>
          </p:cNvPr>
          <p:cNvSpPr>
            <a:spLocks noGrp="1"/>
          </p:cNvSpPr>
          <p:nvPr>
            <p:ph type="title"/>
          </p:nvPr>
        </p:nvSpPr>
        <p:spPr/>
        <p:txBody>
          <a:bodyPr/>
          <a:lstStyle/>
          <a:p>
            <a:r>
              <a:rPr lang="en-GB" sz="3200" dirty="0">
                <a:latin typeface="AQA Chevin Pro Light" pitchFamily="34" charset="0"/>
              </a:rPr>
              <a:t>Responding to 27.2</a:t>
            </a:r>
          </a:p>
        </p:txBody>
      </p:sp>
      <p:sp>
        <p:nvSpPr>
          <p:cNvPr id="3" name="Footer Placeholder 2">
            <a:extLst>
              <a:ext uri="{FF2B5EF4-FFF2-40B4-BE49-F238E27FC236}">
                <a16:creationId xmlns="" xmlns:a16="http://schemas.microsoft.com/office/drawing/2014/main" id="{CFDD750E-BE8F-4E8C-9E59-57D93D871B1D}"/>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6" name="Content Placeholder 5">
            <a:extLst>
              <a:ext uri="{FF2B5EF4-FFF2-40B4-BE49-F238E27FC236}">
                <a16:creationId xmlns="" xmlns:a16="http://schemas.microsoft.com/office/drawing/2014/main" id="{1F067ACD-CAAA-4AA1-A0C6-489F3810BF77}"/>
              </a:ext>
            </a:extLst>
          </p:cNvPr>
          <p:cNvSpPr>
            <a:spLocks noGrp="1"/>
          </p:cNvSpPr>
          <p:nvPr>
            <p:ph idx="1"/>
          </p:nvPr>
        </p:nvSpPr>
        <p:spPr/>
        <p:txBody>
          <a:bodyPr/>
          <a:lstStyle/>
          <a:p>
            <a:pPr marL="0" indent="0">
              <a:lnSpc>
                <a:spcPct val="100000"/>
              </a:lnSpc>
              <a:buNone/>
            </a:pPr>
            <a:endParaRPr lang="en-GB" sz="2400" dirty="0" smtClean="0"/>
          </a:p>
          <a:p>
            <a:pPr marL="0" indent="0">
              <a:lnSpc>
                <a:spcPct val="100000"/>
              </a:lnSpc>
              <a:buNone/>
            </a:pPr>
            <a:r>
              <a:rPr lang="en-GB" sz="2400" dirty="0" smtClean="0"/>
              <a:t>See the question wording. </a:t>
            </a:r>
          </a:p>
          <a:p>
            <a:pPr marL="0" indent="0">
              <a:lnSpc>
                <a:spcPct val="100000"/>
              </a:lnSpc>
              <a:buNone/>
            </a:pPr>
            <a:endParaRPr lang="en-GB" sz="2400" dirty="0"/>
          </a:p>
          <a:p>
            <a:pPr marL="0" indent="0">
              <a:lnSpc>
                <a:spcPct val="100000"/>
              </a:lnSpc>
              <a:buNone/>
            </a:pPr>
            <a:r>
              <a:rPr lang="en-GB" sz="2400" dirty="0" smtClean="0"/>
              <a:t>‘What are the similarities and/or differences </a:t>
            </a:r>
            <a:r>
              <a:rPr lang="en-GB" sz="2400" b="1" dirty="0" smtClean="0"/>
              <a:t>between the ways the poets present these attitudes?’ </a:t>
            </a:r>
          </a:p>
          <a:p>
            <a:pPr marL="0" indent="0">
              <a:lnSpc>
                <a:spcPct val="100000"/>
              </a:lnSpc>
              <a:buNone/>
            </a:pPr>
            <a:endParaRPr lang="en-GB" sz="2400" b="1" i="1" dirty="0" smtClean="0"/>
          </a:p>
          <a:p>
            <a:pPr marL="57150" indent="0">
              <a:lnSpc>
                <a:spcPct val="100000"/>
              </a:lnSpc>
              <a:buNone/>
            </a:pPr>
            <a:r>
              <a:rPr lang="en-GB" sz="2600" b="1" dirty="0" smtClean="0"/>
              <a:t>The </a:t>
            </a:r>
            <a:r>
              <a:rPr lang="en-GB" sz="2600" b="1" dirty="0"/>
              <a:t>words in bold above are the focus for this question.</a:t>
            </a:r>
          </a:p>
        </p:txBody>
      </p:sp>
      <p:sp>
        <p:nvSpPr>
          <p:cNvPr id="7"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15</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2380466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5CBA59-7C5A-4AF6-8D23-191C50AFC470}"/>
              </a:ext>
            </a:extLst>
          </p:cNvPr>
          <p:cNvSpPr>
            <a:spLocks noGrp="1"/>
          </p:cNvSpPr>
          <p:nvPr>
            <p:ph type="title"/>
          </p:nvPr>
        </p:nvSpPr>
        <p:spPr/>
        <p:txBody>
          <a:bodyPr/>
          <a:lstStyle/>
          <a:p>
            <a:r>
              <a:rPr lang="en-GB" sz="3200" dirty="0">
                <a:latin typeface="AQA Chevin Pro Light" pitchFamily="34" charset="0"/>
              </a:rPr>
              <a:t>Teaching ways of responding to 27.2</a:t>
            </a:r>
          </a:p>
        </p:txBody>
      </p:sp>
      <p:sp>
        <p:nvSpPr>
          <p:cNvPr id="3" name="Footer Placeholder 2">
            <a:extLst>
              <a:ext uri="{FF2B5EF4-FFF2-40B4-BE49-F238E27FC236}">
                <a16:creationId xmlns="" xmlns:a16="http://schemas.microsoft.com/office/drawing/2014/main" id="{885FF923-9048-40D2-8965-E06E287954ED}"/>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F613F892-3794-4A9D-9C73-4B013E91313C}"/>
              </a:ext>
            </a:extLst>
          </p:cNvPr>
          <p:cNvSpPr>
            <a:spLocks noGrp="1"/>
          </p:cNvSpPr>
          <p:nvPr>
            <p:ph idx="1"/>
          </p:nvPr>
        </p:nvSpPr>
        <p:spPr/>
        <p:txBody>
          <a:bodyPr/>
          <a:lstStyle/>
          <a:p>
            <a:pPr marL="0" indent="0">
              <a:lnSpc>
                <a:spcPct val="100000"/>
              </a:lnSpc>
              <a:buNone/>
            </a:pPr>
            <a:endParaRPr lang="en-GB" sz="2400" dirty="0" smtClean="0"/>
          </a:p>
          <a:p>
            <a:pPr marL="0" indent="0">
              <a:lnSpc>
                <a:spcPct val="100000"/>
              </a:lnSpc>
              <a:buNone/>
            </a:pPr>
            <a:r>
              <a:rPr lang="en-GB" sz="2400" dirty="0" smtClean="0"/>
              <a:t>This </a:t>
            </a:r>
            <a:r>
              <a:rPr lang="en-GB" sz="2400" dirty="0"/>
              <a:t>question is also ‘only’ worth a maximum 8 marks, but this can still make a huge difference to both an individual student’s, and your centre’s, results.</a:t>
            </a:r>
          </a:p>
          <a:p>
            <a:pPr marL="0" indent="0">
              <a:lnSpc>
                <a:spcPct val="100000"/>
              </a:lnSpc>
              <a:buNone/>
            </a:pPr>
            <a:endParaRPr lang="en-GB" sz="2400" b="1" dirty="0" smtClean="0"/>
          </a:p>
          <a:p>
            <a:pPr marL="0" indent="0">
              <a:lnSpc>
                <a:spcPct val="100000"/>
              </a:lnSpc>
              <a:buNone/>
            </a:pPr>
            <a:r>
              <a:rPr lang="en-GB" sz="2400" b="1" dirty="0" smtClean="0"/>
              <a:t>So…</a:t>
            </a:r>
            <a:endParaRPr lang="en-GB" sz="2400" b="1"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16</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2026849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5CBA59-7C5A-4AF6-8D23-191C50AFC470}"/>
              </a:ext>
            </a:extLst>
          </p:cNvPr>
          <p:cNvSpPr>
            <a:spLocks noGrp="1"/>
          </p:cNvSpPr>
          <p:nvPr>
            <p:ph type="title"/>
          </p:nvPr>
        </p:nvSpPr>
        <p:spPr/>
        <p:txBody>
          <a:bodyPr/>
          <a:lstStyle/>
          <a:p>
            <a:r>
              <a:rPr lang="en-GB" sz="3200" dirty="0">
                <a:latin typeface="AQA Chevin Pro Light" pitchFamily="34" charset="0"/>
              </a:rPr>
              <a:t>Teaching ways of responding to 27.2</a:t>
            </a:r>
          </a:p>
        </p:txBody>
      </p:sp>
      <p:sp>
        <p:nvSpPr>
          <p:cNvPr id="3" name="Footer Placeholder 2">
            <a:extLst>
              <a:ext uri="{FF2B5EF4-FFF2-40B4-BE49-F238E27FC236}">
                <a16:creationId xmlns="" xmlns:a16="http://schemas.microsoft.com/office/drawing/2014/main" id="{885FF923-9048-40D2-8965-E06E287954ED}"/>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F613F892-3794-4A9D-9C73-4B013E91313C}"/>
              </a:ext>
            </a:extLst>
          </p:cNvPr>
          <p:cNvSpPr>
            <a:spLocks noGrp="1"/>
          </p:cNvSpPr>
          <p:nvPr>
            <p:ph idx="1"/>
          </p:nvPr>
        </p:nvSpPr>
        <p:spPr/>
        <p:txBody>
          <a:bodyPr/>
          <a:lstStyle/>
          <a:p>
            <a:pPr marL="0" indent="0">
              <a:lnSpc>
                <a:spcPct val="100000"/>
              </a:lnSpc>
              <a:buNone/>
            </a:pPr>
            <a:endParaRPr lang="en-GB" sz="2400" dirty="0" smtClean="0"/>
          </a:p>
          <a:p>
            <a:pPr marL="0" indent="0">
              <a:lnSpc>
                <a:spcPct val="100000"/>
              </a:lnSpc>
              <a:buNone/>
            </a:pPr>
            <a:r>
              <a:rPr lang="en-GB" sz="2400" dirty="0" smtClean="0"/>
              <a:t>The </a:t>
            </a:r>
            <a:r>
              <a:rPr lang="en-GB" sz="2400" dirty="0"/>
              <a:t>ideal is for students to have a very efficient way of answering this question so they must know </a:t>
            </a:r>
            <a:r>
              <a:rPr lang="en-GB" sz="2400" b="1" dirty="0"/>
              <a:t>exactly</a:t>
            </a:r>
            <a:r>
              <a:rPr lang="en-GB" sz="2400" dirty="0"/>
              <a:t> what is required of them.</a:t>
            </a:r>
          </a:p>
          <a:p>
            <a:pPr>
              <a:lnSpc>
                <a:spcPct val="100000"/>
              </a:lnSpc>
            </a:pPr>
            <a:endParaRPr lang="en-GB" sz="2400" dirty="0"/>
          </a:p>
          <a:p>
            <a:pPr marL="0" indent="0">
              <a:lnSpc>
                <a:spcPct val="100000"/>
              </a:lnSpc>
              <a:buNone/>
            </a:pPr>
            <a:r>
              <a:rPr lang="en-GB" sz="2400" b="1" dirty="0" smtClean="0"/>
              <a:t>Talking point</a:t>
            </a:r>
          </a:p>
          <a:p>
            <a:pPr marL="0" indent="0">
              <a:lnSpc>
                <a:spcPct val="100000"/>
              </a:lnSpc>
              <a:buNone/>
            </a:pPr>
            <a:r>
              <a:rPr lang="en-GB" sz="2400" dirty="0" smtClean="0"/>
              <a:t>How else </a:t>
            </a:r>
            <a:r>
              <a:rPr lang="en-GB" sz="2400" dirty="0"/>
              <a:t>you could help students prepare for this </a:t>
            </a:r>
            <a:r>
              <a:rPr lang="en-GB" sz="2400" dirty="0" smtClean="0"/>
              <a:t>task?</a:t>
            </a:r>
            <a:endParaRPr lang="en-GB" sz="2400"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17</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1044178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QA Chevin Pro Light" pitchFamily="34" charset="0"/>
              </a:rPr>
              <a:t>Focus on AO3: context</a:t>
            </a:r>
            <a:endParaRPr lang="en-GB" sz="3200" dirty="0">
              <a:latin typeface="AQA Chevin Pro Light" pitchFamily="34" charset="0"/>
            </a:endParaRPr>
          </a:p>
        </p:txBody>
      </p:sp>
      <p:sp>
        <p:nvSpPr>
          <p:cNvPr id="3" name="Footer Placeholder 2"/>
          <p:cNvSpPr>
            <a:spLocks noGrp="1"/>
          </p:cNvSpPr>
          <p:nvPr>
            <p:ph type="ftr" sz="quarter" idx="11"/>
          </p:nvPr>
        </p:nvSpPr>
        <p:spPr/>
        <p:txBody>
          <a:bodyPr/>
          <a:lstStyle/>
          <a:p>
            <a:r>
              <a:rPr lang="en-US">
                <a:solidFill>
                  <a:srgbClr val="FFFFFF"/>
                </a:solidFill>
              </a:rPr>
              <a:t>Copyright © AQA and its licensors. All rights reserved.</a:t>
            </a:r>
            <a:endParaRPr lang="en-US" dirty="0">
              <a:solidFill>
                <a:srgbClr val="FFFFFF"/>
              </a:solidFill>
            </a:endParaRPr>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18</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3706738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33D9E67-1EE9-4681-B5E9-4D15F69EAEE8}"/>
              </a:ext>
            </a:extLst>
          </p:cNvPr>
          <p:cNvSpPr>
            <a:spLocks noGrp="1"/>
          </p:cNvSpPr>
          <p:nvPr>
            <p:ph type="title"/>
          </p:nvPr>
        </p:nvSpPr>
        <p:spPr/>
        <p:txBody>
          <a:bodyPr/>
          <a:lstStyle/>
          <a:p>
            <a:r>
              <a:rPr lang="en-GB" sz="3200" dirty="0">
                <a:latin typeface="AQA Chevin Pro Light" pitchFamily="34" charset="0"/>
              </a:rPr>
              <a:t>What is </a:t>
            </a:r>
            <a:r>
              <a:rPr lang="en-GB" sz="3200" dirty="0" smtClean="0">
                <a:latin typeface="AQA Chevin Pro Light" pitchFamily="34" charset="0"/>
              </a:rPr>
              <a:t>‘context</a:t>
            </a:r>
            <a:r>
              <a:rPr lang="en-GB" sz="3200" dirty="0">
                <a:latin typeface="AQA Chevin Pro Light" pitchFamily="34" charset="0"/>
              </a:rPr>
              <a:t>’?</a:t>
            </a:r>
          </a:p>
        </p:txBody>
      </p:sp>
      <p:sp>
        <p:nvSpPr>
          <p:cNvPr id="3" name="Footer Placeholder 2">
            <a:extLst>
              <a:ext uri="{FF2B5EF4-FFF2-40B4-BE49-F238E27FC236}">
                <a16:creationId xmlns="" xmlns:a16="http://schemas.microsoft.com/office/drawing/2014/main" id="{3931C189-B750-4C6B-854A-D2C96E288220}"/>
              </a:ext>
            </a:extLst>
          </p:cNvPr>
          <p:cNvSpPr>
            <a:spLocks noGrp="1"/>
          </p:cNvSpPr>
          <p:nvPr>
            <p:ph type="ftr" sz="quarter" idx="10"/>
          </p:nvPr>
        </p:nvSpPr>
        <p:spPr/>
        <p:txBody>
          <a:bodyPr/>
          <a:lstStyle/>
          <a:p>
            <a:r>
              <a:rPr lang="en-US">
                <a:solidFill>
                  <a:srgbClr val="FFFFFF"/>
                </a:solidFill>
              </a:rPr>
              <a:t>Copyright © AQA and its licensors. All rights reserved.</a:t>
            </a:r>
            <a:endParaRPr lang="en-US" dirty="0">
              <a:solidFill>
                <a:srgbClr val="FFFFFF"/>
              </a:solidFill>
            </a:endParaRPr>
          </a:p>
        </p:txBody>
      </p:sp>
      <p:sp>
        <p:nvSpPr>
          <p:cNvPr id="6" name="Content Placeholder 5">
            <a:extLst>
              <a:ext uri="{FF2B5EF4-FFF2-40B4-BE49-F238E27FC236}">
                <a16:creationId xmlns="" xmlns:a16="http://schemas.microsoft.com/office/drawing/2014/main" id="{A55166F8-4791-49BF-9CE6-DF382B5C5A9F}"/>
              </a:ext>
            </a:extLst>
          </p:cNvPr>
          <p:cNvSpPr>
            <a:spLocks noGrp="1"/>
          </p:cNvSpPr>
          <p:nvPr>
            <p:ph sz="quarter" idx="12"/>
          </p:nvPr>
        </p:nvSpPr>
        <p:spPr/>
        <p:txBody>
          <a:bodyPr/>
          <a:lstStyle/>
          <a:p>
            <a:pPr marL="0" indent="0">
              <a:lnSpc>
                <a:spcPct val="100000"/>
              </a:lnSpc>
              <a:buNone/>
            </a:pPr>
            <a:r>
              <a:rPr lang="en-GB" sz="2400" dirty="0" smtClean="0"/>
              <a:t>What do you understand </a:t>
            </a:r>
            <a:r>
              <a:rPr lang="en-GB" sz="2400" dirty="0"/>
              <a:t>by the term ‘context’ in terms of this </a:t>
            </a:r>
            <a:r>
              <a:rPr lang="en-GB" sz="2400" dirty="0" smtClean="0"/>
              <a:t>exam?</a:t>
            </a:r>
            <a:endParaRPr lang="en-GB" sz="2400" dirty="0"/>
          </a:p>
        </p:txBody>
      </p:sp>
      <p:sp>
        <p:nvSpPr>
          <p:cNvPr id="7"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19</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260668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63B518-5C3A-4CA4-B1A7-E6299D8F5770}"/>
              </a:ext>
            </a:extLst>
          </p:cNvPr>
          <p:cNvSpPr>
            <a:spLocks noGrp="1"/>
          </p:cNvSpPr>
          <p:nvPr>
            <p:ph type="title"/>
          </p:nvPr>
        </p:nvSpPr>
        <p:spPr/>
        <p:txBody>
          <a:bodyPr/>
          <a:lstStyle/>
          <a:p>
            <a:r>
              <a:rPr lang="en-GB" sz="3200" dirty="0">
                <a:latin typeface="AQA Chevin Pro Light" pitchFamily="34" charset="0"/>
              </a:rPr>
              <a:t>T</a:t>
            </a:r>
            <a:r>
              <a:rPr lang="en-GB" sz="3200" dirty="0" smtClean="0">
                <a:latin typeface="AQA Chevin Pro Light" pitchFamily="34" charset="0"/>
              </a:rPr>
              <a:t>his meeting will be recorded </a:t>
            </a:r>
            <a:endParaRPr lang="en-GB" sz="3200" dirty="0">
              <a:latin typeface="AQA Chevin Pro Light" pitchFamily="34" charset="0"/>
            </a:endParaRPr>
          </a:p>
        </p:txBody>
      </p:sp>
      <p:sp>
        <p:nvSpPr>
          <p:cNvPr id="3" name="Footer Placeholder 2">
            <a:extLst>
              <a:ext uri="{FF2B5EF4-FFF2-40B4-BE49-F238E27FC236}">
                <a16:creationId xmlns="" xmlns:a16="http://schemas.microsoft.com/office/drawing/2014/main" id="{13A0301B-7989-4B97-B641-F95B24F191DD}"/>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48F4CBF5-9986-4984-880D-8068624E97D2}"/>
              </a:ext>
            </a:extLst>
          </p:cNvPr>
          <p:cNvSpPr>
            <a:spLocks noGrp="1"/>
          </p:cNvSpPr>
          <p:nvPr>
            <p:ph idx="1"/>
          </p:nvPr>
        </p:nvSpPr>
        <p:spPr/>
        <p:txBody>
          <a:bodyPr/>
          <a:lstStyle/>
          <a:p>
            <a:pPr marL="0" indent="0">
              <a:lnSpc>
                <a:spcPct val="100000"/>
              </a:lnSpc>
              <a:buNone/>
            </a:pPr>
            <a:r>
              <a:rPr lang="en-GB" sz="2400" dirty="0" smtClean="0"/>
              <a:t>Exam boards have an </a:t>
            </a:r>
            <a:r>
              <a:rPr lang="en-GB" sz="2400" dirty="0" err="1" smtClean="0"/>
              <a:t>Ofqual</a:t>
            </a:r>
            <a:r>
              <a:rPr lang="en-GB" sz="2400" dirty="0" smtClean="0"/>
              <a:t> requirement to make audio recordings of events.</a:t>
            </a:r>
          </a:p>
          <a:p>
            <a:pPr marL="0" indent="0">
              <a:lnSpc>
                <a:spcPct val="100000"/>
              </a:lnSpc>
              <a:buNone/>
            </a:pPr>
            <a:endParaRPr lang="en-GB" sz="2400" dirty="0"/>
          </a:p>
          <a:p>
            <a:pPr marL="0" indent="0">
              <a:lnSpc>
                <a:spcPct val="100000"/>
              </a:lnSpc>
              <a:buNone/>
            </a:pPr>
            <a:r>
              <a:rPr lang="en-GB" sz="2400" dirty="0" smtClean="0"/>
              <a:t>Recordings are kept for one year and not shared as an accompaniment to session resources.</a:t>
            </a:r>
          </a:p>
          <a:p>
            <a:pPr marL="0" indent="0">
              <a:lnSpc>
                <a:spcPct val="100000"/>
              </a:lnSpc>
              <a:buNone/>
            </a:pPr>
            <a:endParaRPr lang="en-GB" sz="2400" dirty="0"/>
          </a:p>
          <a:p>
            <a:pPr marL="0" indent="0">
              <a:lnSpc>
                <a:spcPct val="100000"/>
              </a:lnSpc>
              <a:buNone/>
            </a:pPr>
            <a:r>
              <a:rPr lang="en-GB" sz="2400" dirty="0" smtClean="0"/>
              <a:t>The recording will begin now. </a:t>
            </a:r>
            <a:endParaRPr lang="en-GB" sz="2400" dirty="0"/>
          </a:p>
          <a:p>
            <a:pPr>
              <a:lnSpc>
                <a:spcPct val="100000"/>
              </a:lnSpc>
            </a:pPr>
            <a:endParaRPr lang="en-GB" sz="2400" dirty="0"/>
          </a:p>
          <a:p>
            <a:pPr>
              <a:lnSpc>
                <a:spcPct val="100000"/>
              </a:lnSpc>
            </a:pPr>
            <a:endParaRPr lang="en-GB" sz="2400"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2</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3046559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33D9E67-1EE9-4681-B5E9-4D15F69EAEE8}"/>
              </a:ext>
            </a:extLst>
          </p:cNvPr>
          <p:cNvSpPr>
            <a:spLocks noGrp="1"/>
          </p:cNvSpPr>
          <p:nvPr>
            <p:ph type="title"/>
          </p:nvPr>
        </p:nvSpPr>
        <p:spPr/>
        <p:txBody>
          <a:bodyPr/>
          <a:lstStyle/>
          <a:p>
            <a:r>
              <a:rPr lang="en-GB" sz="3200" dirty="0">
                <a:latin typeface="AQA Chevin Pro Light" pitchFamily="34" charset="0"/>
              </a:rPr>
              <a:t>What is </a:t>
            </a:r>
            <a:r>
              <a:rPr lang="en-GB" sz="3200" dirty="0" smtClean="0">
                <a:latin typeface="AQA Chevin Pro Light" pitchFamily="34" charset="0"/>
              </a:rPr>
              <a:t>‘context</a:t>
            </a:r>
            <a:r>
              <a:rPr lang="en-GB" sz="3200" dirty="0">
                <a:latin typeface="AQA Chevin Pro Light" pitchFamily="34" charset="0"/>
              </a:rPr>
              <a:t>’?</a:t>
            </a:r>
          </a:p>
        </p:txBody>
      </p:sp>
      <p:sp>
        <p:nvSpPr>
          <p:cNvPr id="3" name="Footer Placeholder 2">
            <a:extLst>
              <a:ext uri="{FF2B5EF4-FFF2-40B4-BE49-F238E27FC236}">
                <a16:creationId xmlns="" xmlns:a16="http://schemas.microsoft.com/office/drawing/2014/main" id="{3931C189-B750-4C6B-854A-D2C96E288220}"/>
              </a:ext>
            </a:extLst>
          </p:cNvPr>
          <p:cNvSpPr>
            <a:spLocks noGrp="1"/>
          </p:cNvSpPr>
          <p:nvPr>
            <p:ph type="ftr" sz="quarter" idx="10"/>
          </p:nvPr>
        </p:nvSpPr>
        <p:spPr/>
        <p:txBody>
          <a:bodyPr/>
          <a:lstStyle/>
          <a:p>
            <a:r>
              <a:rPr lang="en-US">
                <a:solidFill>
                  <a:srgbClr val="FFFFFF"/>
                </a:solidFill>
              </a:rPr>
              <a:t>Copyright © AQA and its licensors. All rights reserved.</a:t>
            </a:r>
            <a:endParaRPr lang="en-US" dirty="0">
              <a:solidFill>
                <a:srgbClr val="FFFFFF"/>
              </a:solidFill>
            </a:endParaRPr>
          </a:p>
        </p:txBody>
      </p:sp>
      <p:sp>
        <p:nvSpPr>
          <p:cNvPr id="6" name="Content Placeholder 5">
            <a:extLst>
              <a:ext uri="{FF2B5EF4-FFF2-40B4-BE49-F238E27FC236}">
                <a16:creationId xmlns="" xmlns:a16="http://schemas.microsoft.com/office/drawing/2014/main" id="{A55166F8-4791-49BF-9CE6-DF382B5C5A9F}"/>
              </a:ext>
            </a:extLst>
          </p:cNvPr>
          <p:cNvSpPr>
            <a:spLocks noGrp="1"/>
          </p:cNvSpPr>
          <p:nvPr>
            <p:ph sz="quarter" idx="12"/>
          </p:nvPr>
        </p:nvSpPr>
        <p:spPr/>
        <p:txBody>
          <a:bodyPr/>
          <a:lstStyle/>
          <a:p>
            <a:pPr marL="0" indent="0">
              <a:lnSpc>
                <a:spcPct val="100000"/>
              </a:lnSpc>
              <a:buNone/>
            </a:pPr>
            <a:r>
              <a:rPr lang="en-GB" sz="2400" dirty="0"/>
              <a:t>Discuss what you understand by the term ‘context’ in terms of this </a:t>
            </a:r>
            <a:r>
              <a:rPr lang="en-GB" sz="2400" dirty="0" smtClean="0"/>
              <a:t>exam.</a:t>
            </a:r>
            <a:endParaRPr lang="en-GB" sz="2400" dirty="0"/>
          </a:p>
        </p:txBody>
      </p:sp>
      <p:sp>
        <p:nvSpPr>
          <p:cNvPr id="7"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20</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3949800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33D9E67-1EE9-4681-B5E9-4D15F69EAEE8}"/>
              </a:ext>
            </a:extLst>
          </p:cNvPr>
          <p:cNvSpPr>
            <a:spLocks noGrp="1"/>
          </p:cNvSpPr>
          <p:nvPr>
            <p:ph type="title"/>
          </p:nvPr>
        </p:nvSpPr>
        <p:spPr/>
        <p:txBody>
          <a:bodyPr/>
          <a:lstStyle/>
          <a:p>
            <a:r>
              <a:rPr lang="en-GB" sz="3200" dirty="0">
                <a:latin typeface="AQA Chevin Pro Light" pitchFamily="34" charset="0"/>
              </a:rPr>
              <a:t>What is </a:t>
            </a:r>
            <a:r>
              <a:rPr lang="en-GB" sz="3200" dirty="0" smtClean="0">
                <a:latin typeface="AQA Chevin Pro Light" pitchFamily="34" charset="0"/>
              </a:rPr>
              <a:t>‘context</a:t>
            </a:r>
            <a:r>
              <a:rPr lang="en-GB" sz="3200" dirty="0">
                <a:latin typeface="AQA Chevin Pro Light" pitchFamily="34" charset="0"/>
              </a:rPr>
              <a:t>’?</a:t>
            </a:r>
          </a:p>
        </p:txBody>
      </p:sp>
      <p:sp>
        <p:nvSpPr>
          <p:cNvPr id="3" name="Footer Placeholder 2">
            <a:extLst>
              <a:ext uri="{FF2B5EF4-FFF2-40B4-BE49-F238E27FC236}">
                <a16:creationId xmlns="" xmlns:a16="http://schemas.microsoft.com/office/drawing/2014/main" id="{3931C189-B750-4C6B-854A-D2C96E288220}"/>
              </a:ext>
            </a:extLst>
          </p:cNvPr>
          <p:cNvSpPr>
            <a:spLocks noGrp="1"/>
          </p:cNvSpPr>
          <p:nvPr>
            <p:ph type="ftr" sz="quarter" idx="10"/>
          </p:nvPr>
        </p:nvSpPr>
        <p:spPr/>
        <p:txBody>
          <a:bodyPr/>
          <a:lstStyle/>
          <a:p>
            <a:r>
              <a:rPr lang="en-US">
                <a:solidFill>
                  <a:srgbClr val="FFFFFF"/>
                </a:solidFill>
              </a:rPr>
              <a:t>Copyright © AQA and its licensors. All rights reserved.</a:t>
            </a:r>
            <a:endParaRPr lang="en-US" dirty="0">
              <a:solidFill>
                <a:srgbClr val="FFFFFF"/>
              </a:solidFill>
            </a:endParaRPr>
          </a:p>
        </p:txBody>
      </p:sp>
      <p:sp>
        <p:nvSpPr>
          <p:cNvPr id="6" name="Content Placeholder 5">
            <a:extLst>
              <a:ext uri="{FF2B5EF4-FFF2-40B4-BE49-F238E27FC236}">
                <a16:creationId xmlns="" xmlns:a16="http://schemas.microsoft.com/office/drawing/2014/main" id="{A55166F8-4791-49BF-9CE6-DF382B5C5A9F}"/>
              </a:ext>
            </a:extLst>
          </p:cNvPr>
          <p:cNvSpPr>
            <a:spLocks noGrp="1"/>
          </p:cNvSpPr>
          <p:nvPr>
            <p:ph sz="quarter" idx="12"/>
          </p:nvPr>
        </p:nvSpPr>
        <p:spPr/>
        <p:txBody>
          <a:bodyPr/>
          <a:lstStyle/>
          <a:p>
            <a:pPr marL="0" indent="0">
              <a:lnSpc>
                <a:spcPct val="100000"/>
              </a:lnSpc>
              <a:buNone/>
            </a:pPr>
            <a:r>
              <a:rPr lang="en-GB" sz="2400" dirty="0" smtClean="0"/>
              <a:t>We </a:t>
            </a:r>
            <a:r>
              <a:rPr lang="en-GB" sz="2400" dirty="0"/>
              <a:t>can say that there are two main ways in which students can deal with context in the </a:t>
            </a:r>
            <a:r>
              <a:rPr lang="en-GB" sz="2400" dirty="0" smtClean="0"/>
              <a:t>exam.</a:t>
            </a:r>
          </a:p>
          <a:p>
            <a:pPr marL="0" indent="0">
              <a:lnSpc>
                <a:spcPct val="100000"/>
              </a:lnSpc>
              <a:buNone/>
            </a:pPr>
            <a:endParaRPr lang="en-GB" sz="2400" b="1" dirty="0" smtClean="0"/>
          </a:p>
          <a:p>
            <a:pPr marL="0" indent="0">
              <a:lnSpc>
                <a:spcPct val="100000"/>
              </a:lnSpc>
              <a:buNone/>
            </a:pPr>
            <a:r>
              <a:rPr lang="en-GB" sz="2400" b="1" dirty="0" smtClean="0"/>
              <a:t>The best answers integrate both.</a:t>
            </a:r>
            <a:endParaRPr lang="en-GB" sz="2400" b="1" dirty="0"/>
          </a:p>
        </p:txBody>
      </p:sp>
      <p:sp>
        <p:nvSpPr>
          <p:cNvPr id="7"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21</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2551356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33D9E67-1EE9-4681-B5E9-4D15F69EAEE8}"/>
              </a:ext>
            </a:extLst>
          </p:cNvPr>
          <p:cNvSpPr>
            <a:spLocks noGrp="1"/>
          </p:cNvSpPr>
          <p:nvPr>
            <p:ph type="title"/>
          </p:nvPr>
        </p:nvSpPr>
        <p:spPr/>
        <p:txBody>
          <a:bodyPr/>
          <a:lstStyle/>
          <a:p>
            <a:r>
              <a:rPr lang="en-GB" sz="3200" dirty="0">
                <a:latin typeface="AQA Chevin Pro Light" pitchFamily="34" charset="0"/>
              </a:rPr>
              <a:t>What is </a:t>
            </a:r>
            <a:r>
              <a:rPr lang="en-GB" sz="3200" dirty="0" smtClean="0">
                <a:latin typeface="AQA Chevin Pro Light" pitchFamily="34" charset="0"/>
              </a:rPr>
              <a:t>‘context</a:t>
            </a:r>
            <a:r>
              <a:rPr lang="en-GB" sz="3200" dirty="0">
                <a:latin typeface="AQA Chevin Pro Light" pitchFamily="34" charset="0"/>
              </a:rPr>
              <a:t>’?</a:t>
            </a:r>
          </a:p>
        </p:txBody>
      </p:sp>
      <p:sp>
        <p:nvSpPr>
          <p:cNvPr id="3" name="Footer Placeholder 2">
            <a:extLst>
              <a:ext uri="{FF2B5EF4-FFF2-40B4-BE49-F238E27FC236}">
                <a16:creationId xmlns="" xmlns:a16="http://schemas.microsoft.com/office/drawing/2014/main" id="{3931C189-B750-4C6B-854A-D2C96E288220}"/>
              </a:ext>
            </a:extLst>
          </p:cNvPr>
          <p:cNvSpPr>
            <a:spLocks noGrp="1"/>
          </p:cNvSpPr>
          <p:nvPr>
            <p:ph type="ftr" sz="quarter" idx="10"/>
          </p:nvPr>
        </p:nvSpPr>
        <p:spPr/>
        <p:txBody>
          <a:bodyPr/>
          <a:lstStyle/>
          <a:p>
            <a:r>
              <a:rPr lang="en-US">
                <a:solidFill>
                  <a:srgbClr val="FFFFFF"/>
                </a:solidFill>
              </a:rPr>
              <a:t>Copyright © AQA and its licensors. All rights reserved.</a:t>
            </a:r>
            <a:endParaRPr lang="en-US" dirty="0">
              <a:solidFill>
                <a:srgbClr val="FFFFFF"/>
              </a:solidFill>
            </a:endParaRPr>
          </a:p>
        </p:txBody>
      </p:sp>
      <p:sp>
        <p:nvSpPr>
          <p:cNvPr id="6" name="Content Placeholder 5">
            <a:extLst>
              <a:ext uri="{FF2B5EF4-FFF2-40B4-BE49-F238E27FC236}">
                <a16:creationId xmlns="" xmlns:a16="http://schemas.microsoft.com/office/drawing/2014/main" id="{A55166F8-4791-49BF-9CE6-DF382B5C5A9F}"/>
              </a:ext>
            </a:extLst>
          </p:cNvPr>
          <p:cNvSpPr>
            <a:spLocks noGrp="1"/>
          </p:cNvSpPr>
          <p:nvPr>
            <p:ph sz="quarter" idx="12"/>
          </p:nvPr>
        </p:nvSpPr>
        <p:spPr/>
        <p:txBody>
          <a:bodyPr/>
          <a:lstStyle/>
          <a:p>
            <a:pPr marL="0" indent="0">
              <a:lnSpc>
                <a:spcPct val="100000"/>
              </a:lnSpc>
              <a:buNone/>
            </a:pPr>
            <a:r>
              <a:rPr lang="en-GB" sz="2400" dirty="0" smtClean="0"/>
              <a:t>Two </a:t>
            </a:r>
            <a:r>
              <a:rPr lang="en-GB" sz="2400" dirty="0"/>
              <a:t>main ways </a:t>
            </a:r>
            <a:r>
              <a:rPr lang="en-GB" sz="2400" dirty="0" smtClean="0"/>
              <a:t>students </a:t>
            </a:r>
            <a:r>
              <a:rPr lang="en-GB" sz="2400" dirty="0"/>
              <a:t>can deal with </a:t>
            </a:r>
            <a:r>
              <a:rPr lang="en-GB" sz="2400" dirty="0" smtClean="0"/>
              <a:t>context:</a:t>
            </a:r>
          </a:p>
          <a:p>
            <a:pPr marL="0" indent="0">
              <a:lnSpc>
                <a:spcPct val="100000"/>
              </a:lnSpc>
              <a:buNone/>
            </a:pPr>
            <a:endParaRPr lang="en-GB" sz="2400" b="1" dirty="0" smtClean="0"/>
          </a:p>
          <a:p>
            <a:pPr marL="0" indent="0">
              <a:lnSpc>
                <a:spcPct val="100000"/>
              </a:lnSpc>
              <a:buNone/>
            </a:pPr>
            <a:r>
              <a:rPr lang="en-GB" sz="2400" dirty="0"/>
              <a:t>1) Specific knowledge which students have acquired throughout their course, usually taught </a:t>
            </a:r>
            <a:r>
              <a:rPr lang="en-GB" sz="2400" dirty="0" smtClean="0"/>
              <a:t>by/explored </a:t>
            </a:r>
            <a:r>
              <a:rPr lang="en-GB" sz="2400" dirty="0"/>
              <a:t>with teachers. Example would be </a:t>
            </a:r>
            <a:r>
              <a:rPr lang="en-GB" sz="2400" dirty="0" err="1" smtClean="0"/>
              <a:t>eg</a:t>
            </a:r>
            <a:r>
              <a:rPr lang="en-GB" sz="2400" dirty="0" smtClean="0"/>
              <a:t> </a:t>
            </a:r>
            <a:r>
              <a:rPr lang="en-GB" sz="2400" dirty="0"/>
              <a:t>the class system and the conflict between capitalism and socialism in the first half of the C20 for ‘An Inspector Calls’.</a:t>
            </a:r>
          </a:p>
          <a:p>
            <a:pPr>
              <a:lnSpc>
                <a:spcPct val="100000"/>
              </a:lnSpc>
            </a:pPr>
            <a:endParaRPr lang="en-GB" sz="2400" dirty="0"/>
          </a:p>
          <a:p>
            <a:pPr marL="0" indent="0">
              <a:lnSpc>
                <a:spcPct val="100000"/>
              </a:lnSpc>
              <a:buNone/>
            </a:pPr>
            <a:r>
              <a:rPr lang="en-GB" sz="2400" dirty="0"/>
              <a:t>2) Students’ direct response to the context implicit in the question they are answering </a:t>
            </a:r>
            <a:r>
              <a:rPr lang="en-GB" sz="2400" dirty="0" err="1" smtClean="0"/>
              <a:t>eg</a:t>
            </a:r>
            <a:r>
              <a:rPr lang="en-GB" sz="2400" dirty="0" smtClean="0"/>
              <a:t> </a:t>
            </a:r>
            <a:r>
              <a:rPr lang="en-GB" sz="2400" dirty="0"/>
              <a:t>‘How far does Priestley present Mrs Birling as an </a:t>
            </a:r>
            <a:r>
              <a:rPr lang="en-GB" sz="2400" b="1" dirty="0"/>
              <a:t>unlikeable character?’</a:t>
            </a:r>
          </a:p>
          <a:p>
            <a:pPr marL="0" indent="0">
              <a:lnSpc>
                <a:spcPct val="100000"/>
              </a:lnSpc>
              <a:buNone/>
            </a:pPr>
            <a:r>
              <a:rPr lang="en-GB" sz="2400" b="1" dirty="0" smtClean="0"/>
              <a:t>.</a:t>
            </a:r>
            <a:endParaRPr lang="en-GB" sz="2400" b="1" dirty="0"/>
          </a:p>
        </p:txBody>
      </p:sp>
      <p:sp>
        <p:nvSpPr>
          <p:cNvPr id="7"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22</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3776593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38968A-6610-4EA5-BAD8-07CAC249A06D}"/>
              </a:ext>
            </a:extLst>
          </p:cNvPr>
          <p:cNvSpPr>
            <a:spLocks noGrp="1"/>
          </p:cNvSpPr>
          <p:nvPr>
            <p:ph type="title"/>
          </p:nvPr>
        </p:nvSpPr>
        <p:spPr/>
        <p:txBody>
          <a:bodyPr/>
          <a:lstStyle/>
          <a:p>
            <a:r>
              <a:rPr lang="en-GB" sz="3200" dirty="0">
                <a:latin typeface="AQA Chevin Pro Light" pitchFamily="34" charset="0"/>
              </a:rPr>
              <a:t>Some examples</a:t>
            </a:r>
          </a:p>
        </p:txBody>
      </p:sp>
      <p:sp>
        <p:nvSpPr>
          <p:cNvPr id="3" name="Footer Placeholder 2">
            <a:extLst>
              <a:ext uri="{FF2B5EF4-FFF2-40B4-BE49-F238E27FC236}">
                <a16:creationId xmlns="" xmlns:a16="http://schemas.microsoft.com/office/drawing/2014/main" id="{F74B88F0-167C-4F96-8A11-67E9F5D79B8E}"/>
              </a:ext>
            </a:extLst>
          </p:cNvPr>
          <p:cNvSpPr>
            <a:spLocks noGrp="1"/>
          </p:cNvSpPr>
          <p:nvPr>
            <p:ph type="ftr" sz="quarter" idx="10"/>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3E049106-6706-4E2E-B02F-28EE18086B41}"/>
              </a:ext>
            </a:extLst>
          </p:cNvPr>
          <p:cNvSpPr>
            <a:spLocks noGrp="1"/>
          </p:cNvSpPr>
          <p:nvPr>
            <p:ph sz="quarter" idx="12"/>
          </p:nvPr>
        </p:nvSpPr>
        <p:spPr>
          <a:xfrm>
            <a:off x="540000" y="1700808"/>
            <a:ext cx="8046000" cy="4406400"/>
          </a:xfrm>
        </p:spPr>
        <p:txBody>
          <a:bodyPr/>
          <a:lstStyle/>
          <a:p>
            <a:pPr marL="0" indent="0">
              <a:lnSpc>
                <a:spcPct val="100000"/>
              </a:lnSpc>
              <a:buNone/>
            </a:pPr>
            <a:r>
              <a:rPr lang="en-GB" sz="2400" dirty="0" smtClean="0"/>
              <a:t>See the three short examples in your </a:t>
            </a:r>
            <a:r>
              <a:rPr lang="en-GB" sz="2400" dirty="0" err="1" smtClean="0"/>
              <a:t>handout</a:t>
            </a:r>
            <a:r>
              <a:rPr lang="en-GB" sz="2400" dirty="0" smtClean="0"/>
              <a:t>. </a:t>
            </a:r>
            <a:endParaRPr lang="en-GB" sz="2400" dirty="0"/>
          </a:p>
          <a:p>
            <a:pPr marL="0" indent="0">
              <a:lnSpc>
                <a:spcPct val="100000"/>
              </a:lnSpc>
              <a:buNone/>
            </a:pPr>
            <a:endParaRPr lang="en-GB" sz="2400" dirty="0"/>
          </a:p>
          <a:p>
            <a:pPr marL="0" indent="0">
              <a:lnSpc>
                <a:spcPct val="100000"/>
              </a:lnSpc>
              <a:buNone/>
            </a:pPr>
            <a:r>
              <a:rPr lang="en-GB" sz="2400" b="1" dirty="0" smtClean="0"/>
              <a:t>Talking point</a:t>
            </a:r>
          </a:p>
          <a:p>
            <a:pPr marL="0" indent="0">
              <a:lnSpc>
                <a:spcPct val="100000"/>
              </a:lnSpc>
              <a:buNone/>
            </a:pPr>
            <a:r>
              <a:rPr lang="en-GB" sz="2400" dirty="0" smtClean="0"/>
              <a:t>Discuss </a:t>
            </a:r>
            <a:r>
              <a:rPr lang="en-GB" sz="2400" dirty="0"/>
              <a:t>what levels you would give to these three responses.</a:t>
            </a:r>
          </a:p>
          <a:p>
            <a:pPr marL="0" indent="0">
              <a:buNone/>
            </a:pPr>
            <a:endParaRPr lang="en-GB"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23</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2604055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AFAE3F-02B0-4BB2-90E5-662418FDE043}"/>
              </a:ext>
            </a:extLst>
          </p:cNvPr>
          <p:cNvSpPr>
            <a:spLocks noGrp="1"/>
          </p:cNvSpPr>
          <p:nvPr>
            <p:ph type="title"/>
          </p:nvPr>
        </p:nvSpPr>
        <p:spPr/>
        <p:txBody>
          <a:bodyPr/>
          <a:lstStyle/>
          <a:p>
            <a:r>
              <a:rPr lang="en-GB" sz="3200" dirty="0">
                <a:latin typeface="AQA Chevin Pro Light" pitchFamily="34" charset="0"/>
              </a:rPr>
              <a:t>Context</a:t>
            </a:r>
          </a:p>
        </p:txBody>
      </p:sp>
      <p:sp>
        <p:nvSpPr>
          <p:cNvPr id="3" name="Footer Placeholder 2">
            <a:extLst>
              <a:ext uri="{FF2B5EF4-FFF2-40B4-BE49-F238E27FC236}">
                <a16:creationId xmlns="" xmlns:a16="http://schemas.microsoft.com/office/drawing/2014/main" id="{4A921168-5DA8-4A1F-BEA8-7C61350B3DBD}"/>
              </a:ext>
            </a:extLst>
          </p:cNvPr>
          <p:cNvSpPr>
            <a:spLocks noGrp="1"/>
          </p:cNvSpPr>
          <p:nvPr>
            <p:ph type="ftr" sz="quarter" idx="10"/>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1965FC49-6596-42AF-A66E-167B0BA2A556}"/>
              </a:ext>
            </a:extLst>
          </p:cNvPr>
          <p:cNvSpPr>
            <a:spLocks noGrp="1"/>
          </p:cNvSpPr>
          <p:nvPr>
            <p:ph sz="quarter" idx="12"/>
          </p:nvPr>
        </p:nvSpPr>
        <p:spPr/>
        <p:txBody>
          <a:bodyPr/>
          <a:lstStyle/>
          <a:p>
            <a:pPr marL="0" indent="0">
              <a:lnSpc>
                <a:spcPct val="100000"/>
              </a:lnSpc>
              <a:buNone/>
            </a:pPr>
            <a:r>
              <a:rPr lang="en-GB" sz="2400" dirty="0"/>
              <a:t>W</a:t>
            </a:r>
            <a:r>
              <a:rPr lang="en-GB" sz="2400" dirty="0" smtClean="0"/>
              <a:t>hat </a:t>
            </a:r>
            <a:r>
              <a:rPr lang="en-GB" sz="2400" dirty="0"/>
              <a:t>were the strengths and weaknesses of each?</a:t>
            </a:r>
          </a:p>
          <a:p>
            <a:pPr marL="0" indent="0">
              <a:lnSpc>
                <a:spcPct val="100000"/>
              </a:lnSpc>
              <a:buNone/>
            </a:pPr>
            <a:endParaRPr lang="en-GB" sz="2400" dirty="0" smtClean="0"/>
          </a:p>
          <a:p>
            <a:pPr marL="0" indent="0">
              <a:lnSpc>
                <a:spcPct val="100000"/>
              </a:lnSpc>
              <a:buNone/>
            </a:pPr>
            <a:r>
              <a:rPr lang="en-GB" sz="2400" dirty="0" smtClean="0"/>
              <a:t>How </a:t>
            </a:r>
            <a:r>
              <a:rPr lang="en-GB" sz="2400" dirty="0"/>
              <a:t>would </a:t>
            </a:r>
            <a:r>
              <a:rPr lang="en-GB" sz="2400" dirty="0" smtClean="0"/>
              <a:t>you advise the students </a:t>
            </a:r>
            <a:r>
              <a:rPr lang="en-GB" sz="2400" dirty="0"/>
              <a:t>who produced each of these </a:t>
            </a:r>
            <a:r>
              <a:rPr lang="en-GB" sz="2400" dirty="0" smtClean="0"/>
              <a:t>responses on </a:t>
            </a:r>
            <a:r>
              <a:rPr lang="en-GB" sz="2400" dirty="0"/>
              <a:t>how to </a:t>
            </a:r>
            <a:r>
              <a:rPr lang="en-GB" sz="2400" dirty="0" smtClean="0"/>
              <a:t>improve?</a:t>
            </a:r>
            <a:endParaRPr lang="en-GB" sz="2400"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24</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2017086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AFAE3F-02B0-4BB2-90E5-662418FDE043}"/>
              </a:ext>
            </a:extLst>
          </p:cNvPr>
          <p:cNvSpPr>
            <a:spLocks noGrp="1"/>
          </p:cNvSpPr>
          <p:nvPr>
            <p:ph type="title"/>
          </p:nvPr>
        </p:nvSpPr>
        <p:spPr/>
        <p:txBody>
          <a:bodyPr/>
          <a:lstStyle/>
          <a:p>
            <a:r>
              <a:rPr lang="en-GB" sz="3200" dirty="0">
                <a:latin typeface="AQA Chevin Pro Light" pitchFamily="34" charset="0"/>
              </a:rPr>
              <a:t>Context</a:t>
            </a:r>
          </a:p>
        </p:txBody>
      </p:sp>
      <p:sp>
        <p:nvSpPr>
          <p:cNvPr id="3" name="Footer Placeholder 2">
            <a:extLst>
              <a:ext uri="{FF2B5EF4-FFF2-40B4-BE49-F238E27FC236}">
                <a16:creationId xmlns="" xmlns:a16="http://schemas.microsoft.com/office/drawing/2014/main" id="{4A921168-5DA8-4A1F-BEA8-7C61350B3DBD}"/>
              </a:ext>
            </a:extLst>
          </p:cNvPr>
          <p:cNvSpPr>
            <a:spLocks noGrp="1"/>
          </p:cNvSpPr>
          <p:nvPr>
            <p:ph type="ftr" sz="quarter" idx="10"/>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1965FC49-6596-42AF-A66E-167B0BA2A556}"/>
              </a:ext>
            </a:extLst>
          </p:cNvPr>
          <p:cNvSpPr>
            <a:spLocks noGrp="1"/>
          </p:cNvSpPr>
          <p:nvPr>
            <p:ph sz="quarter" idx="12"/>
          </p:nvPr>
        </p:nvSpPr>
        <p:spPr/>
        <p:txBody>
          <a:bodyPr/>
          <a:lstStyle/>
          <a:p>
            <a:pPr marL="0" indent="0">
              <a:lnSpc>
                <a:spcPct val="100000"/>
              </a:lnSpc>
              <a:buNone/>
            </a:pPr>
            <a:r>
              <a:rPr lang="en-GB" sz="2400" dirty="0" smtClean="0"/>
              <a:t>What did you do to prepare students? How and what might you change for this year?</a:t>
            </a:r>
            <a:endParaRPr lang="en-GB" sz="2400" dirty="0"/>
          </a:p>
          <a:p>
            <a:pPr marL="0" indent="0">
              <a:lnSpc>
                <a:spcPct val="100000"/>
              </a:lnSpc>
              <a:buNone/>
            </a:pPr>
            <a:endParaRPr lang="en-GB" sz="2400" dirty="0" smtClean="0"/>
          </a:p>
          <a:p>
            <a:pPr marL="0" indent="0">
              <a:lnSpc>
                <a:spcPct val="100000"/>
              </a:lnSpc>
              <a:buNone/>
            </a:pPr>
            <a:endParaRPr lang="en-GB" sz="2400" dirty="0"/>
          </a:p>
          <a:p>
            <a:pPr marL="0" indent="0">
              <a:lnSpc>
                <a:spcPct val="100000"/>
              </a:lnSpc>
              <a:buNone/>
            </a:pPr>
            <a:endParaRPr lang="en-GB" sz="2400" dirty="0" smtClean="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25</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3769590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QA Chevin Pro Light" pitchFamily="34" charset="0"/>
              </a:rPr>
              <a:t>Text choices</a:t>
            </a:r>
          </a:p>
        </p:txBody>
      </p:sp>
      <p:sp>
        <p:nvSpPr>
          <p:cNvPr id="3" name="Footer Placeholder 2"/>
          <p:cNvSpPr>
            <a:spLocks noGrp="1"/>
          </p:cNvSpPr>
          <p:nvPr>
            <p:ph type="ftr" sz="quarter" idx="11"/>
          </p:nvPr>
        </p:nvSpPr>
        <p:spPr/>
        <p:txBody>
          <a:bodyPr/>
          <a:lstStyle/>
          <a:p>
            <a:r>
              <a:rPr lang="en-US">
                <a:solidFill>
                  <a:srgbClr val="FFFFFF"/>
                </a:solidFill>
              </a:rPr>
              <a:t>Copyright © AQA and its licensors. All rights reserved.</a:t>
            </a:r>
            <a:endParaRPr lang="en-US" dirty="0">
              <a:solidFill>
                <a:srgbClr val="FFFFFF"/>
              </a:solidFill>
            </a:endParaRPr>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26</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4016929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FFE7674-A0BD-490D-A27F-77333CDB6CC6}"/>
              </a:ext>
            </a:extLst>
          </p:cNvPr>
          <p:cNvSpPr>
            <a:spLocks noGrp="1"/>
          </p:cNvSpPr>
          <p:nvPr>
            <p:ph type="title"/>
          </p:nvPr>
        </p:nvSpPr>
        <p:spPr/>
        <p:txBody>
          <a:bodyPr/>
          <a:lstStyle/>
          <a:p>
            <a:r>
              <a:rPr lang="en-GB" sz="3200" dirty="0">
                <a:latin typeface="AQA Chevin Pro Light" pitchFamily="34" charset="0"/>
              </a:rPr>
              <a:t>Your text choices</a:t>
            </a:r>
          </a:p>
        </p:txBody>
      </p:sp>
      <p:sp>
        <p:nvSpPr>
          <p:cNvPr id="3" name="Footer Placeholder 2">
            <a:extLst>
              <a:ext uri="{FF2B5EF4-FFF2-40B4-BE49-F238E27FC236}">
                <a16:creationId xmlns="" xmlns:a16="http://schemas.microsoft.com/office/drawing/2014/main" id="{446DB391-0F96-4563-89BA-F2586D788B08}"/>
              </a:ext>
            </a:extLst>
          </p:cNvPr>
          <p:cNvSpPr>
            <a:spLocks noGrp="1"/>
          </p:cNvSpPr>
          <p:nvPr>
            <p:ph type="ftr" sz="quarter" idx="10"/>
          </p:nvPr>
        </p:nvSpPr>
        <p:spPr/>
        <p:txBody>
          <a:bodyPr/>
          <a:lstStyle/>
          <a:p>
            <a:r>
              <a:rPr lang="en-US">
                <a:solidFill>
                  <a:srgbClr val="FFFFFF"/>
                </a:solidFill>
              </a:rPr>
              <a:t>Copyright © AQA and its licensors. All rights reserved.</a:t>
            </a:r>
            <a:endParaRPr lang="en-US" dirty="0">
              <a:solidFill>
                <a:srgbClr val="FFFFFF"/>
              </a:solidFill>
            </a:endParaRPr>
          </a:p>
        </p:txBody>
      </p:sp>
      <p:sp>
        <p:nvSpPr>
          <p:cNvPr id="6" name="Content Placeholder 5">
            <a:extLst>
              <a:ext uri="{FF2B5EF4-FFF2-40B4-BE49-F238E27FC236}">
                <a16:creationId xmlns="" xmlns:a16="http://schemas.microsoft.com/office/drawing/2014/main" id="{148EFDC3-7684-4622-BD1A-6D5634277F55}"/>
              </a:ext>
            </a:extLst>
          </p:cNvPr>
          <p:cNvSpPr>
            <a:spLocks noGrp="1"/>
          </p:cNvSpPr>
          <p:nvPr>
            <p:ph sz="quarter" idx="12"/>
          </p:nvPr>
        </p:nvSpPr>
        <p:spPr/>
        <p:txBody>
          <a:bodyPr/>
          <a:lstStyle/>
          <a:p>
            <a:pPr marL="0" indent="0">
              <a:lnSpc>
                <a:spcPct val="100000"/>
              </a:lnSpc>
              <a:buNone/>
            </a:pPr>
            <a:r>
              <a:rPr lang="en-GB" sz="2400" dirty="0"/>
              <a:t>What were the reasons you chose the texts you did?</a:t>
            </a:r>
          </a:p>
          <a:p>
            <a:pPr marL="0" indent="0">
              <a:lnSpc>
                <a:spcPct val="100000"/>
              </a:lnSpc>
              <a:buNone/>
            </a:pPr>
            <a:r>
              <a:rPr lang="en-GB" sz="2400" dirty="0"/>
              <a:t>For many it will simply be what was in the store </a:t>
            </a:r>
            <a:r>
              <a:rPr lang="en-GB" sz="2400" dirty="0" smtClean="0"/>
              <a:t>cupboard.</a:t>
            </a:r>
          </a:p>
          <a:p>
            <a:pPr marL="0" indent="0">
              <a:lnSpc>
                <a:spcPct val="100000"/>
              </a:lnSpc>
              <a:buNone/>
            </a:pPr>
            <a:endParaRPr lang="en-GB" sz="2400" dirty="0"/>
          </a:p>
          <a:p>
            <a:pPr marL="0" indent="0">
              <a:lnSpc>
                <a:spcPct val="100000"/>
              </a:lnSpc>
              <a:buNone/>
            </a:pPr>
            <a:r>
              <a:rPr lang="en-GB" sz="2400" dirty="0"/>
              <a:t>The most frequently-chosen texts </a:t>
            </a:r>
            <a:r>
              <a:rPr lang="en-GB" sz="2400" dirty="0" smtClean="0"/>
              <a:t>were:</a:t>
            </a:r>
          </a:p>
          <a:p>
            <a:pPr>
              <a:lnSpc>
                <a:spcPct val="100000"/>
              </a:lnSpc>
            </a:pPr>
            <a:r>
              <a:rPr lang="en-GB" sz="2400" i="1" dirty="0" smtClean="0"/>
              <a:t>Macbeth</a:t>
            </a:r>
            <a:r>
              <a:rPr lang="en-GB" sz="2400" dirty="0" smtClean="0"/>
              <a:t> </a:t>
            </a:r>
            <a:r>
              <a:rPr lang="en-GB" sz="2400" dirty="0"/>
              <a:t>and </a:t>
            </a:r>
            <a:r>
              <a:rPr lang="en-GB" sz="2400" i="1" dirty="0" smtClean="0"/>
              <a:t>Romeo </a:t>
            </a:r>
            <a:r>
              <a:rPr lang="en-GB" sz="2400" i="1" dirty="0"/>
              <a:t>and </a:t>
            </a:r>
            <a:r>
              <a:rPr lang="en-GB" sz="2400" i="1" dirty="0" smtClean="0"/>
              <a:t>Juliet</a:t>
            </a:r>
            <a:endParaRPr lang="en-GB" sz="2400" dirty="0" smtClean="0"/>
          </a:p>
          <a:p>
            <a:pPr>
              <a:lnSpc>
                <a:spcPct val="100000"/>
              </a:lnSpc>
            </a:pPr>
            <a:r>
              <a:rPr lang="en-GB" sz="2400" i="1" dirty="0" smtClean="0"/>
              <a:t>A </a:t>
            </a:r>
            <a:r>
              <a:rPr lang="en-GB" sz="2400" i="1" dirty="0"/>
              <a:t>Christmas </a:t>
            </a:r>
            <a:r>
              <a:rPr lang="en-GB" sz="2400" i="1" dirty="0" smtClean="0"/>
              <a:t>Carol</a:t>
            </a:r>
            <a:r>
              <a:rPr lang="en-GB" sz="2400" dirty="0" smtClean="0"/>
              <a:t> </a:t>
            </a:r>
            <a:r>
              <a:rPr lang="en-GB" sz="2400" dirty="0"/>
              <a:t>and </a:t>
            </a:r>
            <a:r>
              <a:rPr lang="en-GB" sz="2400" i="1" dirty="0" smtClean="0"/>
              <a:t>Dr Jekyll</a:t>
            </a:r>
            <a:r>
              <a:rPr lang="en-GB" sz="2400" dirty="0"/>
              <a:t> </a:t>
            </a:r>
            <a:r>
              <a:rPr lang="en-GB" sz="2400" dirty="0" smtClean="0"/>
              <a:t>for </a:t>
            </a:r>
            <a:r>
              <a:rPr lang="en-GB" sz="2400" dirty="0"/>
              <a:t>Paper </a:t>
            </a:r>
            <a:r>
              <a:rPr lang="en-GB" sz="2400" dirty="0" smtClean="0"/>
              <a:t>1</a:t>
            </a:r>
          </a:p>
          <a:p>
            <a:pPr>
              <a:lnSpc>
                <a:spcPct val="100000"/>
              </a:lnSpc>
            </a:pPr>
            <a:r>
              <a:rPr lang="en-GB" sz="2400" i="1" dirty="0"/>
              <a:t>A</a:t>
            </a:r>
            <a:r>
              <a:rPr lang="en-GB" sz="2400" i="1" dirty="0" smtClean="0"/>
              <a:t>n </a:t>
            </a:r>
            <a:r>
              <a:rPr lang="en-GB" sz="2400" i="1" dirty="0"/>
              <a:t>Inspector </a:t>
            </a:r>
            <a:r>
              <a:rPr lang="en-GB" sz="2400" i="1" dirty="0" smtClean="0"/>
              <a:t>Calls</a:t>
            </a:r>
            <a:r>
              <a:rPr lang="en-GB" sz="2400" dirty="0" smtClean="0"/>
              <a:t>, </a:t>
            </a:r>
            <a:r>
              <a:rPr lang="en-GB" sz="2400" i="1" dirty="0" smtClean="0"/>
              <a:t>Lord </a:t>
            </a:r>
            <a:r>
              <a:rPr lang="en-GB" sz="2400" i="1" dirty="0"/>
              <a:t>of the </a:t>
            </a:r>
            <a:r>
              <a:rPr lang="en-GB" sz="2400" i="1" dirty="0" smtClean="0"/>
              <a:t>Flies</a:t>
            </a:r>
            <a:r>
              <a:rPr lang="en-GB" sz="2400" dirty="0" smtClean="0"/>
              <a:t> </a:t>
            </a:r>
            <a:r>
              <a:rPr lang="en-GB" sz="2400" dirty="0"/>
              <a:t>and </a:t>
            </a:r>
            <a:r>
              <a:rPr lang="en-GB" sz="2400" i="1" dirty="0" smtClean="0"/>
              <a:t>Animal Farm</a:t>
            </a:r>
            <a:r>
              <a:rPr lang="en-GB" sz="2400" dirty="0" smtClean="0"/>
              <a:t> </a:t>
            </a:r>
            <a:r>
              <a:rPr lang="en-GB" sz="2400" dirty="0"/>
              <a:t>for Paper </a:t>
            </a:r>
            <a:r>
              <a:rPr lang="en-GB" sz="2400" dirty="0" smtClean="0"/>
              <a:t>2.</a:t>
            </a:r>
            <a:endParaRPr lang="en-GB" dirty="0"/>
          </a:p>
        </p:txBody>
      </p:sp>
      <p:sp>
        <p:nvSpPr>
          <p:cNvPr id="7"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27</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2152338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FFE7674-A0BD-490D-A27F-77333CDB6CC6}"/>
              </a:ext>
            </a:extLst>
          </p:cNvPr>
          <p:cNvSpPr>
            <a:spLocks noGrp="1"/>
          </p:cNvSpPr>
          <p:nvPr>
            <p:ph type="title"/>
          </p:nvPr>
        </p:nvSpPr>
        <p:spPr/>
        <p:txBody>
          <a:bodyPr/>
          <a:lstStyle/>
          <a:p>
            <a:r>
              <a:rPr lang="en-GB" sz="3200" dirty="0">
                <a:latin typeface="AQA Chevin Pro Light" pitchFamily="34" charset="0"/>
              </a:rPr>
              <a:t>Your text choices</a:t>
            </a:r>
          </a:p>
        </p:txBody>
      </p:sp>
      <p:sp>
        <p:nvSpPr>
          <p:cNvPr id="3" name="Footer Placeholder 2">
            <a:extLst>
              <a:ext uri="{FF2B5EF4-FFF2-40B4-BE49-F238E27FC236}">
                <a16:creationId xmlns="" xmlns:a16="http://schemas.microsoft.com/office/drawing/2014/main" id="{446DB391-0F96-4563-89BA-F2586D788B08}"/>
              </a:ext>
            </a:extLst>
          </p:cNvPr>
          <p:cNvSpPr>
            <a:spLocks noGrp="1"/>
          </p:cNvSpPr>
          <p:nvPr>
            <p:ph type="ftr" sz="quarter" idx="10"/>
          </p:nvPr>
        </p:nvSpPr>
        <p:spPr/>
        <p:txBody>
          <a:bodyPr/>
          <a:lstStyle/>
          <a:p>
            <a:r>
              <a:rPr lang="en-US">
                <a:solidFill>
                  <a:srgbClr val="FFFFFF"/>
                </a:solidFill>
              </a:rPr>
              <a:t>Copyright © AQA and its licensors. All rights reserved.</a:t>
            </a:r>
            <a:endParaRPr lang="en-US" dirty="0">
              <a:solidFill>
                <a:srgbClr val="FFFFFF"/>
              </a:solidFill>
            </a:endParaRPr>
          </a:p>
        </p:txBody>
      </p:sp>
      <p:sp>
        <p:nvSpPr>
          <p:cNvPr id="6" name="Content Placeholder 5">
            <a:extLst>
              <a:ext uri="{FF2B5EF4-FFF2-40B4-BE49-F238E27FC236}">
                <a16:creationId xmlns="" xmlns:a16="http://schemas.microsoft.com/office/drawing/2014/main" id="{148EFDC3-7684-4622-BD1A-6D5634277F55}"/>
              </a:ext>
            </a:extLst>
          </p:cNvPr>
          <p:cNvSpPr>
            <a:spLocks noGrp="1"/>
          </p:cNvSpPr>
          <p:nvPr>
            <p:ph sz="quarter" idx="12"/>
          </p:nvPr>
        </p:nvSpPr>
        <p:spPr/>
        <p:txBody>
          <a:bodyPr/>
          <a:lstStyle/>
          <a:p>
            <a:pPr marL="0" indent="0">
              <a:lnSpc>
                <a:spcPct val="100000"/>
              </a:lnSpc>
              <a:buNone/>
            </a:pPr>
            <a:r>
              <a:rPr lang="en-GB" sz="2400" dirty="0" smtClean="0"/>
              <a:t>In </a:t>
            </a:r>
            <a:r>
              <a:rPr lang="en-GB" sz="2400" dirty="0"/>
              <a:t>an ideal world would you like to do a different text from the ones you did? If so, why</a:t>
            </a:r>
            <a:r>
              <a:rPr lang="en-GB" sz="2400" dirty="0" smtClean="0"/>
              <a:t>?</a:t>
            </a:r>
          </a:p>
          <a:p>
            <a:pPr marL="0" indent="0">
              <a:lnSpc>
                <a:spcPct val="100000"/>
              </a:lnSpc>
              <a:buNone/>
            </a:pPr>
            <a:endParaRPr lang="en-GB" sz="2400" dirty="0"/>
          </a:p>
          <a:p>
            <a:pPr marL="0" indent="0">
              <a:lnSpc>
                <a:spcPct val="100000"/>
              </a:lnSpc>
              <a:buNone/>
            </a:pPr>
            <a:r>
              <a:rPr lang="en-US" sz="2400" dirty="0"/>
              <a:t>How many of you are allowed to make individual decisions about these issues?</a:t>
            </a:r>
          </a:p>
          <a:p>
            <a:pPr marL="0" indent="0">
              <a:lnSpc>
                <a:spcPct val="100000"/>
              </a:lnSpc>
              <a:buNone/>
            </a:pPr>
            <a:endParaRPr lang="en-GB" sz="2400" dirty="0" smtClean="0"/>
          </a:p>
          <a:p>
            <a:pPr>
              <a:lnSpc>
                <a:spcPct val="100000"/>
              </a:lnSpc>
            </a:pPr>
            <a:endParaRPr lang="en-GB" sz="2400" dirty="0"/>
          </a:p>
          <a:p>
            <a:endParaRPr lang="en-GB" dirty="0"/>
          </a:p>
        </p:txBody>
      </p:sp>
      <p:sp>
        <p:nvSpPr>
          <p:cNvPr id="7"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28</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856614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DA3AA-1B54-4956-B640-87A6B20AE83F}"/>
              </a:ext>
            </a:extLst>
          </p:cNvPr>
          <p:cNvSpPr>
            <a:spLocks noGrp="1"/>
          </p:cNvSpPr>
          <p:nvPr>
            <p:ph type="title"/>
          </p:nvPr>
        </p:nvSpPr>
        <p:spPr/>
        <p:txBody>
          <a:bodyPr/>
          <a:lstStyle/>
          <a:p>
            <a:r>
              <a:rPr lang="en-GB" sz="3200" dirty="0">
                <a:latin typeface="AQA Chevin Pro Light" pitchFamily="34" charset="0"/>
              </a:rPr>
              <a:t>Where did you find your resources?</a:t>
            </a:r>
          </a:p>
        </p:txBody>
      </p:sp>
      <p:sp>
        <p:nvSpPr>
          <p:cNvPr id="3" name="Footer Placeholder 2">
            <a:extLst>
              <a:ext uri="{FF2B5EF4-FFF2-40B4-BE49-F238E27FC236}">
                <a16:creationId xmlns="" xmlns:a16="http://schemas.microsoft.com/office/drawing/2014/main" id="{E719DEC9-E2C1-4B6F-8B93-2D9371782E69}"/>
              </a:ext>
            </a:extLst>
          </p:cNvPr>
          <p:cNvSpPr>
            <a:spLocks noGrp="1"/>
          </p:cNvSpPr>
          <p:nvPr>
            <p:ph type="ftr" sz="quarter" idx="10"/>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D3C31084-6A9B-48D4-AF9D-DB8159228482}"/>
              </a:ext>
            </a:extLst>
          </p:cNvPr>
          <p:cNvSpPr>
            <a:spLocks noGrp="1"/>
          </p:cNvSpPr>
          <p:nvPr>
            <p:ph sz="quarter" idx="12"/>
          </p:nvPr>
        </p:nvSpPr>
        <p:spPr/>
        <p:txBody>
          <a:bodyPr/>
          <a:lstStyle/>
          <a:p>
            <a:pPr marL="0" indent="0">
              <a:lnSpc>
                <a:spcPct val="100000"/>
              </a:lnSpc>
              <a:buNone/>
            </a:pPr>
            <a:r>
              <a:rPr lang="en-GB" sz="2400" b="1" dirty="0" smtClean="0"/>
              <a:t>Talking point:</a:t>
            </a:r>
          </a:p>
          <a:p>
            <a:pPr marL="0" indent="0">
              <a:lnSpc>
                <a:spcPct val="100000"/>
              </a:lnSpc>
              <a:buNone/>
            </a:pPr>
            <a:r>
              <a:rPr lang="en-GB" sz="2400" dirty="0"/>
              <a:t>Quality or availability of teaching and learning resources can impact text choices. </a:t>
            </a:r>
            <a:endParaRPr lang="en-GB" sz="2400" dirty="0" smtClean="0"/>
          </a:p>
          <a:p>
            <a:pPr marL="0" indent="0">
              <a:lnSpc>
                <a:spcPct val="100000"/>
              </a:lnSpc>
              <a:buNone/>
            </a:pPr>
            <a:endParaRPr lang="en-GB" sz="2400" dirty="0"/>
          </a:p>
          <a:p>
            <a:pPr marL="0" indent="0">
              <a:lnSpc>
                <a:spcPct val="100000"/>
              </a:lnSpc>
              <a:buNone/>
            </a:pPr>
            <a:r>
              <a:rPr lang="en-GB" sz="2400" dirty="0" smtClean="0"/>
              <a:t>You can use the relevant notes page in your </a:t>
            </a:r>
            <a:r>
              <a:rPr lang="en-GB" sz="2400" dirty="0" err="1" smtClean="0"/>
              <a:t>handout</a:t>
            </a:r>
            <a:r>
              <a:rPr lang="en-GB" sz="2400" dirty="0" smtClean="0"/>
              <a:t> to note down new resources or communities </a:t>
            </a:r>
            <a:r>
              <a:rPr lang="en-GB" sz="2400" smtClean="0"/>
              <a:t>to investigate. </a:t>
            </a:r>
            <a:endParaRPr lang="en-GB" sz="2400"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29</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301728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QA Chevin Pro Light" pitchFamily="34" charset="0"/>
              </a:rPr>
              <a:t>Agenda</a:t>
            </a:r>
            <a:endParaRPr lang="en-GB" sz="3200" dirty="0"/>
          </a:p>
        </p:txBody>
      </p:sp>
      <p:sp>
        <p:nvSpPr>
          <p:cNvPr id="3" name="Footer Placeholder 2"/>
          <p:cNvSpPr>
            <a:spLocks noGrp="1"/>
          </p:cNvSpPr>
          <p:nvPr>
            <p:ph type="ftr" sz="quarter" idx="11"/>
          </p:nvPr>
        </p:nvSpPr>
        <p:spPr/>
        <p:txBody>
          <a:bodyPr/>
          <a:lstStyle/>
          <a:p>
            <a:r>
              <a:rPr lang="en-US" smtClean="0">
                <a:solidFill>
                  <a:srgbClr val="FFFFFF"/>
                </a:solidFill>
              </a:rPr>
              <a:t>Copyright © AQA and its licensors. All rights reserved.</a:t>
            </a:r>
            <a:endParaRPr lang="en-US" dirty="0">
              <a:solidFill>
                <a:srgbClr val="FFFFFF"/>
              </a:solidFill>
            </a:endParaRPr>
          </a:p>
        </p:txBody>
      </p:sp>
      <p:sp>
        <p:nvSpPr>
          <p:cNvPr id="4" name="Content Placeholder 3"/>
          <p:cNvSpPr>
            <a:spLocks noGrp="1"/>
          </p:cNvSpPr>
          <p:nvPr>
            <p:ph idx="1"/>
          </p:nvPr>
        </p:nvSpPr>
        <p:spPr/>
        <p:txBody>
          <a:bodyPr/>
          <a:lstStyle/>
          <a:p>
            <a:pPr>
              <a:lnSpc>
                <a:spcPct val="100000"/>
              </a:lnSpc>
            </a:pPr>
            <a:r>
              <a:rPr lang="en-GB" sz="2400" dirty="0" smtClean="0"/>
              <a:t>Introductions </a:t>
            </a:r>
          </a:p>
          <a:p>
            <a:pPr>
              <a:lnSpc>
                <a:spcPct val="100000"/>
              </a:lnSpc>
            </a:pPr>
            <a:r>
              <a:rPr lang="en-GB" sz="2400" dirty="0" smtClean="0"/>
              <a:t>Poetry</a:t>
            </a:r>
            <a:r>
              <a:rPr lang="en-GB" sz="2400" dirty="0"/>
              <a:t>: </a:t>
            </a:r>
            <a:r>
              <a:rPr lang="en-GB" sz="2400" dirty="0" smtClean="0"/>
              <a:t>unseen and comparison</a:t>
            </a:r>
            <a:endParaRPr lang="en-GB" sz="2400" dirty="0"/>
          </a:p>
          <a:p>
            <a:pPr>
              <a:lnSpc>
                <a:spcPct val="100000"/>
              </a:lnSpc>
            </a:pPr>
            <a:r>
              <a:rPr lang="en-GB" sz="2400" dirty="0" smtClean="0"/>
              <a:t>Focus on AO3: context</a:t>
            </a:r>
            <a:endParaRPr lang="en-GB" sz="2400" dirty="0"/>
          </a:p>
          <a:p>
            <a:pPr>
              <a:lnSpc>
                <a:spcPct val="100000"/>
              </a:lnSpc>
            </a:pPr>
            <a:r>
              <a:rPr lang="en-GB" sz="2400" dirty="0"/>
              <a:t>Text choices</a:t>
            </a:r>
          </a:p>
          <a:p>
            <a:endParaRPr lang="en-GB"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3</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3602461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DA3AA-1B54-4956-B640-87A6B20AE83F}"/>
              </a:ext>
            </a:extLst>
          </p:cNvPr>
          <p:cNvSpPr>
            <a:spLocks noGrp="1"/>
          </p:cNvSpPr>
          <p:nvPr>
            <p:ph type="title"/>
          </p:nvPr>
        </p:nvSpPr>
        <p:spPr/>
        <p:txBody>
          <a:bodyPr/>
          <a:lstStyle/>
          <a:p>
            <a:r>
              <a:rPr lang="en-GB" sz="3200" dirty="0" smtClean="0">
                <a:latin typeface="AQA Chevin Pro Light" pitchFamily="34" charset="0"/>
              </a:rPr>
              <a:t>Any questions?</a:t>
            </a:r>
            <a:endParaRPr lang="en-GB" sz="3200" dirty="0">
              <a:latin typeface="AQA Chevin Pro Light" pitchFamily="34" charset="0"/>
            </a:endParaRPr>
          </a:p>
        </p:txBody>
      </p:sp>
      <p:sp>
        <p:nvSpPr>
          <p:cNvPr id="3" name="Footer Placeholder 2">
            <a:extLst>
              <a:ext uri="{FF2B5EF4-FFF2-40B4-BE49-F238E27FC236}">
                <a16:creationId xmlns="" xmlns:a16="http://schemas.microsoft.com/office/drawing/2014/main" id="{E719DEC9-E2C1-4B6F-8B93-2D9371782E69}"/>
              </a:ext>
            </a:extLst>
          </p:cNvPr>
          <p:cNvSpPr>
            <a:spLocks noGrp="1"/>
          </p:cNvSpPr>
          <p:nvPr>
            <p:ph type="ftr" sz="quarter" idx="10"/>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30</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115283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3" name="Title 2"/>
          <p:cNvSpPr>
            <a:spLocks noGrp="1"/>
          </p:cNvSpPr>
          <p:nvPr>
            <p:ph type="ctrTitle"/>
          </p:nvPr>
        </p:nvSpPr>
        <p:spPr/>
        <p:txBody>
          <a:bodyPr/>
          <a:lstStyle/>
          <a:p>
            <a:r>
              <a:rPr lang="en-GB" dirty="0" smtClean="0"/>
              <a:t>Thank you</a:t>
            </a:r>
            <a:endParaRPr lang="en-GB" dirty="0"/>
          </a:p>
        </p:txBody>
      </p:sp>
      <p:sp>
        <p:nvSpPr>
          <p:cNvPr id="4"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31</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380659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QA Chevin Pro Light" pitchFamily="34" charset="0"/>
              </a:rPr>
              <a:t>Poetry: unseen and comparison</a:t>
            </a:r>
            <a:r>
              <a:rPr lang="en-GB" sz="2800" dirty="0"/>
              <a:t/>
            </a:r>
            <a:br>
              <a:rPr lang="en-GB" sz="2800" dirty="0"/>
            </a:br>
            <a:endParaRPr lang="en-GB" dirty="0"/>
          </a:p>
        </p:txBody>
      </p:sp>
      <p:sp>
        <p:nvSpPr>
          <p:cNvPr id="3" name="Footer Placeholder 2"/>
          <p:cNvSpPr>
            <a:spLocks noGrp="1"/>
          </p:cNvSpPr>
          <p:nvPr>
            <p:ph type="ftr" sz="quarter" idx="11"/>
          </p:nvPr>
        </p:nvSpPr>
        <p:spPr/>
        <p:txBody>
          <a:bodyPr/>
          <a:lstStyle/>
          <a:p>
            <a:r>
              <a:rPr lang="en-US" smtClean="0">
                <a:solidFill>
                  <a:srgbClr val="FFFFFF"/>
                </a:solidFill>
              </a:rPr>
              <a:t>Copyright © AQA and its licensors. All rights reserved.</a:t>
            </a:r>
            <a:endParaRPr lang="en-US" dirty="0">
              <a:solidFill>
                <a:srgbClr val="FFFFFF"/>
              </a:solidFill>
            </a:endParaRPr>
          </a:p>
        </p:txBody>
      </p:sp>
      <p:sp>
        <p:nvSpPr>
          <p:cNvPr id="4"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4</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3772484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63B518-5C3A-4CA4-B1A7-E6299D8F5770}"/>
              </a:ext>
            </a:extLst>
          </p:cNvPr>
          <p:cNvSpPr>
            <a:spLocks noGrp="1"/>
          </p:cNvSpPr>
          <p:nvPr>
            <p:ph type="title"/>
          </p:nvPr>
        </p:nvSpPr>
        <p:spPr/>
        <p:txBody>
          <a:bodyPr/>
          <a:lstStyle/>
          <a:p>
            <a:r>
              <a:rPr lang="en-GB" sz="3200" dirty="0">
                <a:latin typeface="AQA Chevin Pro Light" pitchFamily="34" charset="0"/>
              </a:rPr>
              <a:t>What makes a good unseen response?</a:t>
            </a:r>
          </a:p>
        </p:txBody>
      </p:sp>
      <p:sp>
        <p:nvSpPr>
          <p:cNvPr id="3" name="Footer Placeholder 2">
            <a:extLst>
              <a:ext uri="{FF2B5EF4-FFF2-40B4-BE49-F238E27FC236}">
                <a16:creationId xmlns="" xmlns:a16="http://schemas.microsoft.com/office/drawing/2014/main" id="{13A0301B-7989-4B97-B641-F95B24F191DD}"/>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48F4CBF5-9986-4984-880D-8068624E97D2}"/>
              </a:ext>
            </a:extLst>
          </p:cNvPr>
          <p:cNvSpPr>
            <a:spLocks noGrp="1"/>
          </p:cNvSpPr>
          <p:nvPr>
            <p:ph idx="1"/>
          </p:nvPr>
        </p:nvSpPr>
        <p:spPr/>
        <p:txBody>
          <a:bodyPr/>
          <a:lstStyle/>
          <a:p>
            <a:pPr marL="0" indent="0">
              <a:lnSpc>
                <a:spcPct val="100000"/>
              </a:lnSpc>
              <a:buNone/>
            </a:pPr>
            <a:endParaRPr lang="en-GB" sz="2400" dirty="0" smtClean="0"/>
          </a:p>
          <a:p>
            <a:pPr marL="0" indent="0">
              <a:lnSpc>
                <a:spcPct val="100000"/>
              </a:lnSpc>
              <a:buNone/>
            </a:pPr>
            <a:r>
              <a:rPr lang="en-GB" sz="2400" dirty="0" smtClean="0"/>
              <a:t>The </a:t>
            </a:r>
            <a:r>
              <a:rPr lang="en-GB" sz="2400" dirty="0"/>
              <a:t>best responses are:</a:t>
            </a:r>
          </a:p>
          <a:p>
            <a:pPr>
              <a:lnSpc>
                <a:spcPct val="100000"/>
              </a:lnSpc>
            </a:pPr>
            <a:r>
              <a:rPr lang="en-GB" sz="2400" dirty="0"/>
              <a:t>genuinely personal</a:t>
            </a:r>
          </a:p>
          <a:p>
            <a:pPr>
              <a:lnSpc>
                <a:spcPct val="100000"/>
              </a:lnSpc>
            </a:pPr>
            <a:r>
              <a:rPr lang="en-GB" sz="2400" dirty="0"/>
              <a:t>engaged with the poem’s ideas on some level</a:t>
            </a:r>
          </a:p>
          <a:p>
            <a:pPr>
              <a:lnSpc>
                <a:spcPct val="100000"/>
              </a:lnSpc>
            </a:pPr>
            <a:r>
              <a:rPr lang="en-GB" sz="2400" dirty="0"/>
              <a:t>supported by an awareness of how and why the poet’s techniques have an effect on the </a:t>
            </a:r>
            <a:r>
              <a:rPr lang="en-GB" sz="2400" dirty="0" smtClean="0"/>
              <a:t>reader.</a:t>
            </a:r>
            <a:endParaRPr lang="en-GB" sz="2400" dirty="0"/>
          </a:p>
          <a:p>
            <a:pPr>
              <a:lnSpc>
                <a:spcPct val="100000"/>
              </a:lnSpc>
            </a:pPr>
            <a:endParaRPr lang="en-GB" sz="2400" dirty="0"/>
          </a:p>
          <a:p>
            <a:pPr>
              <a:lnSpc>
                <a:spcPct val="100000"/>
              </a:lnSpc>
            </a:pPr>
            <a:endParaRPr lang="en-GB" sz="2400" dirty="0"/>
          </a:p>
          <a:p>
            <a:pPr>
              <a:lnSpc>
                <a:spcPct val="100000"/>
              </a:lnSpc>
            </a:pPr>
            <a:endParaRPr lang="en-GB" sz="2400"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5</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103307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18C0D8-F289-44F9-9BD7-06E04D5B54C6}"/>
              </a:ext>
            </a:extLst>
          </p:cNvPr>
          <p:cNvSpPr>
            <a:spLocks noGrp="1"/>
          </p:cNvSpPr>
          <p:nvPr>
            <p:ph type="title"/>
          </p:nvPr>
        </p:nvSpPr>
        <p:spPr/>
        <p:txBody>
          <a:bodyPr/>
          <a:lstStyle/>
          <a:p>
            <a:r>
              <a:rPr lang="en-GB" sz="3200" dirty="0">
                <a:latin typeface="AQA Chevin Pro Light" pitchFamily="34" charset="0"/>
              </a:rPr>
              <a:t>Question 27.1</a:t>
            </a:r>
          </a:p>
        </p:txBody>
      </p:sp>
      <p:sp>
        <p:nvSpPr>
          <p:cNvPr id="3" name="Footer Placeholder 2">
            <a:extLst>
              <a:ext uri="{FF2B5EF4-FFF2-40B4-BE49-F238E27FC236}">
                <a16:creationId xmlns="" xmlns:a16="http://schemas.microsoft.com/office/drawing/2014/main" id="{CE9CE12C-4811-4CCB-88D6-C5303DE9C525}"/>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4BE23A95-64D2-4068-BF64-677075A5F004}"/>
              </a:ext>
            </a:extLst>
          </p:cNvPr>
          <p:cNvSpPr>
            <a:spLocks noGrp="1"/>
          </p:cNvSpPr>
          <p:nvPr>
            <p:ph idx="1"/>
          </p:nvPr>
        </p:nvSpPr>
        <p:spPr>
          <a:xfrm>
            <a:off x="540000" y="1331662"/>
            <a:ext cx="8045200" cy="4905649"/>
          </a:xfrm>
        </p:spPr>
        <p:txBody>
          <a:bodyPr/>
          <a:lstStyle/>
          <a:p>
            <a:pPr marL="0" indent="0">
              <a:lnSpc>
                <a:spcPct val="100000"/>
              </a:lnSpc>
              <a:buNone/>
            </a:pPr>
            <a:endParaRPr lang="en-GB" sz="2400" dirty="0" smtClean="0"/>
          </a:p>
          <a:p>
            <a:pPr marL="0" indent="0">
              <a:lnSpc>
                <a:spcPct val="100000"/>
              </a:lnSpc>
              <a:buNone/>
            </a:pPr>
            <a:r>
              <a:rPr lang="en-GB" sz="2400" dirty="0" smtClean="0"/>
              <a:t>Question </a:t>
            </a:r>
            <a:r>
              <a:rPr lang="en-GB" sz="2400" dirty="0"/>
              <a:t>27.1 has essentially two elements:</a:t>
            </a:r>
          </a:p>
          <a:p>
            <a:pPr>
              <a:lnSpc>
                <a:spcPct val="100000"/>
              </a:lnSpc>
            </a:pPr>
            <a:r>
              <a:rPr lang="en-GB" sz="2400" dirty="0"/>
              <a:t>the writer’s methods – AO1 (</a:t>
            </a:r>
            <a:r>
              <a:rPr lang="en-GB" sz="2400" dirty="0" err="1"/>
              <a:t>ie</a:t>
            </a:r>
            <a:r>
              <a:rPr lang="en-GB" sz="2400" i="1" dirty="0"/>
              <a:t> </a:t>
            </a:r>
            <a:r>
              <a:rPr lang="en-GB" sz="2400" dirty="0"/>
              <a:t>understanding/ explaining/exploring the poem’s ideas</a:t>
            </a:r>
          </a:p>
          <a:p>
            <a:pPr>
              <a:lnSpc>
                <a:spcPct val="100000"/>
              </a:lnSpc>
            </a:pPr>
            <a:r>
              <a:rPr lang="en-GB" sz="2400" dirty="0"/>
              <a:t>t</a:t>
            </a:r>
            <a:r>
              <a:rPr lang="en-GB" sz="2400" dirty="0" smtClean="0"/>
              <a:t>he </a:t>
            </a:r>
            <a:r>
              <a:rPr lang="en-GB" sz="2400" dirty="0"/>
              <a:t>treatment of </a:t>
            </a:r>
            <a:r>
              <a:rPr lang="en-GB" sz="2400" dirty="0" smtClean="0"/>
              <a:t>ideas/theme </a:t>
            </a:r>
            <a:r>
              <a:rPr lang="en-GB" sz="2400" dirty="0"/>
              <a:t>– AO2 </a:t>
            </a:r>
            <a:r>
              <a:rPr lang="en-GB" sz="2400" dirty="0" smtClean="0"/>
              <a:t>(how…?).</a:t>
            </a:r>
            <a:endParaRPr lang="en-GB" sz="2400" dirty="0"/>
          </a:p>
          <a:p>
            <a:pPr>
              <a:lnSpc>
                <a:spcPct val="100000"/>
              </a:lnSpc>
            </a:pPr>
            <a:endParaRPr lang="en-GB" sz="2400" dirty="0"/>
          </a:p>
          <a:p>
            <a:endParaRPr lang="en-GB" i="1"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6</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202696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18C0D8-F289-44F9-9BD7-06E04D5B54C6}"/>
              </a:ext>
            </a:extLst>
          </p:cNvPr>
          <p:cNvSpPr>
            <a:spLocks noGrp="1"/>
          </p:cNvSpPr>
          <p:nvPr>
            <p:ph type="title"/>
          </p:nvPr>
        </p:nvSpPr>
        <p:spPr/>
        <p:txBody>
          <a:bodyPr/>
          <a:lstStyle/>
          <a:p>
            <a:r>
              <a:rPr lang="en-GB" sz="3200" dirty="0">
                <a:latin typeface="AQA Chevin Pro Light" pitchFamily="34" charset="0"/>
              </a:rPr>
              <a:t>Question 27.1</a:t>
            </a:r>
          </a:p>
        </p:txBody>
      </p:sp>
      <p:sp>
        <p:nvSpPr>
          <p:cNvPr id="3" name="Footer Placeholder 2">
            <a:extLst>
              <a:ext uri="{FF2B5EF4-FFF2-40B4-BE49-F238E27FC236}">
                <a16:creationId xmlns="" xmlns:a16="http://schemas.microsoft.com/office/drawing/2014/main" id="{CE9CE12C-4811-4CCB-88D6-C5303DE9C525}"/>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4BE23A95-64D2-4068-BF64-677075A5F004}"/>
              </a:ext>
            </a:extLst>
          </p:cNvPr>
          <p:cNvSpPr>
            <a:spLocks noGrp="1"/>
          </p:cNvSpPr>
          <p:nvPr>
            <p:ph idx="1"/>
          </p:nvPr>
        </p:nvSpPr>
        <p:spPr>
          <a:xfrm>
            <a:off x="540000" y="1331662"/>
            <a:ext cx="8045200" cy="4905649"/>
          </a:xfrm>
        </p:spPr>
        <p:txBody>
          <a:bodyPr/>
          <a:lstStyle/>
          <a:p>
            <a:pPr marL="0" indent="0">
              <a:lnSpc>
                <a:spcPct val="100000"/>
              </a:lnSpc>
              <a:buNone/>
            </a:pPr>
            <a:endParaRPr lang="en-GB" sz="2400" dirty="0" smtClean="0"/>
          </a:p>
          <a:p>
            <a:pPr marL="0" indent="0">
              <a:lnSpc>
                <a:spcPct val="100000"/>
              </a:lnSpc>
              <a:buNone/>
            </a:pPr>
            <a:r>
              <a:rPr lang="en-GB" sz="2400" dirty="0" smtClean="0"/>
              <a:t>AO1 and AO2 should </a:t>
            </a:r>
            <a:r>
              <a:rPr lang="en-GB" sz="2400" dirty="0"/>
              <a:t>not be thought of as separate, but rather students should aim to integrate them. </a:t>
            </a:r>
          </a:p>
          <a:p>
            <a:pPr>
              <a:lnSpc>
                <a:spcPct val="100000"/>
              </a:lnSpc>
            </a:pPr>
            <a:endParaRPr lang="en-GB" sz="2400" dirty="0"/>
          </a:p>
          <a:p>
            <a:pPr marL="0" indent="0">
              <a:lnSpc>
                <a:spcPct val="100000"/>
              </a:lnSpc>
              <a:buNone/>
            </a:pPr>
            <a:r>
              <a:rPr lang="en-GB" sz="2400" b="1" dirty="0" smtClean="0"/>
              <a:t>Talking point</a:t>
            </a:r>
          </a:p>
          <a:p>
            <a:pPr marL="0" indent="0">
              <a:lnSpc>
                <a:spcPct val="100000"/>
              </a:lnSpc>
              <a:buNone/>
            </a:pPr>
            <a:r>
              <a:rPr lang="en-GB" sz="2400" dirty="0" smtClean="0"/>
              <a:t>Identify </a:t>
            </a:r>
            <a:r>
              <a:rPr lang="en-GB" sz="2400" dirty="0"/>
              <a:t>the single biggest difficulty for students in integrating these elements.    </a:t>
            </a:r>
            <a:endParaRPr lang="en-GB" sz="2400" dirty="0" smtClean="0"/>
          </a:p>
          <a:p>
            <a:pPr marL="0" indent="0">
              <a:lnSpc>
                <a:spcPct val="100000"/>
              </a:lnSpc>
              <a:buNone/>
            </a:pPr>
            <a:endParaRPr lang="en-GB" sz="2400" dirty="0"/>
          </a:p>
          <a:p>
            <a:pPr marL="0" indent="0">
              <a:lnSpc>
                <a:spcPct val="100000"/>
              </a:lnSpc>
              <a:buNone/>
            </a:pPr>
            <a:r>
              <a:rPr lang="en-GB" sz="2400" dirty="0" smtClean="0"/>
              <a:t>What are your </a:t>
            </a:r>
            <a:r>
              <a:rPr lang="en-GB" sz="2400" dirty="0"/>
              <a:t>preferred teaching methods for this </a:t>
            </a:r>
            <a:r>
              <a:rPr lang="en-GB" sz="2400" dirty="0" smtClean="0"/>
              <a:t>question?</a:t>
            </a:r>
            <a:endParaRPr lang="en-GB" sz="2400" dirty="0"/>
          </a:p>
          <a:p>
            <a:endParaRPr lang="en-GB" i="1" dirty="0"/>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7</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184321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3AFF71-CC72-45DF-A0CA-4124A2F1E368}"/>
              </a:ext>
            </a:extLst>
          </p:cNvPr>
          <p:cNvSpPr>
            <a:spLocks noGrp="1"/>
          </p:cNvSpPr>
          <p:nvPr>
            <p:ph type="title"/>
          </p:nvPr>
        </p:nvSpPr>
        <p:spPr/>
        <p:txBody>
          <a:bodyPr/>
          <a:lstStyle/>
          <a:p>
            <a:r>
              <a:rPr lang="en-GB" sz="3200" dirty="0">
                <a:latin typeface="AQA Chevin Pro Light" pitchFamily="34" charset="0"/>
              </a:rPr>
              <a:t>Question </a:t>
            </a:r>
            <a:r>
              <a:rPr lang="en-GB" sz="3200" dirty="0" smtClean="0">
                <a:latin typeface="AQA Chevin Pro Light" pitchFamily="34" charset="0"/>
              </a:rPr>
              <a:t>27.1</a:t>
            </a:r>
            <a:endParaRPr lang="en-GB" sz="3200" dirty="0">
              <a:latin typeface="AQA Chevin Pro Light" pitchFamily="34" charset="0"/>
            </a:endParaRPr>
          </a:p>
        </p:txBody>
      </p:sp>
      <p:sp>
        <p:nvSpPr>
          <p:cNvPr id="3" name="Footer Placeholder 2">
            <a:extLst>
              <a:ext uri="{FF2B5EF4-FFF2-40B4-BE49-F238E27FC236}">
                <a16:creationId xmlns="" xmlns:a16="http://schemas.microsoft.com/office/drawing/2014/main" id="{8ECD3A23-F864-4343-8D77-0B35E645CA0D}"/>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7A5BFE36-07F5-4AF6-9809-CD2BC951F674}"/>
              </a:ext>
            </a:extLst>
          </p:cNvPr>
          <p:cNvSpPr>
            <a:spLocks noGrp="1"/>
          </p:cNvSpPr>
          <p:nvPr>
            <p:ph idx="1"/>
          </p:nvPr>
        </p:nvSpPr>
        <p:spPr/>
        <p:txBody>
          <a:bodyPr/>
          <a:lstStyle/>
          <a:p>
            <a:pPr marL="0" indent="0">
              <a:lnSpc>
                <a:spcPct val="100000"/>
              </a:lnSpc>
              <a:buNone/>
            </a:pPr>
            <a:endParaRPr lang="en-GB" sz="2400" dirty="0" smtClean="0"/>
          </a:p>
          <a:p>
            <a:pPr marL="0" indent="0">
              <a:lnSpc>
                <a:spcPct val="100000"/>
              </a:lnSpc>
              <a:buNone/>
            </a:pPr>
            <a:r>
              <a:rPr lang="en-GB" sz="2400" dirty="0" smtClean="0"/>
              <a:t>Always </a:t>
            </a:r>
            <a:r>
              <a:rPr lang="en-GB" sz="2400" dirty="0"/>
              <a:t>link writing about </a:t>
            </a:r>
            <a:r>
              <a:rPr lang="en-GB" sz="2400" b="1" dirty="0"/>
              <a:t>technique</a:t>
            </a:r>
            <a:r>
              <a:rPr lang="en-GB" sz="2400" dirty="0"/>
              <a:t> to writing about </a:t>
            </a:r>
            <a:r>
              <a:rPr lang="en-GB" sz="2400" b="1" dirty="0" smtClean="0"/>
              <a:t>effect.</a:t>
            </a:r>
          </a:p>
          <a:p>
            <a:pPr marL="0" indent="0">
              <a:lnSpc>
                <a:spcPct val="100000"/>
              </a:lnSpc>
              <a:buNone/>
            </a:pPr>
            <a:endParaRPr lang="en-GB" sz="2400" dirty="0"/>
          </a:p>
          <a:p>
            <a:pPr marL="0" indent="0">
              <a:lnSpc>
                <a:spcPct val="100000"/>
              </a:lnSpc>
              <a:buNone/>
            </a:pPr>
            <a:r>
              <a:rPr lang="en-GB" sz="2400" b="1" dirty="0" smtClean="0"/>
              <a:t>Talking point</a:t>
            </a:r>
          </a:p>
          <a:p>
            <a:pPr marL="0" indent="0">
              <a:lnSpc>
                <a:spcPct val="100000"/>
              </a:lnSpc>
              <a:buNone/>
            </a:pPr>
            <a:r>
              <a:rPr lang="en-GB" sz="2400" dirty="0" smtClean="0"/>
              <a:t>Look </a:t>
            </a:r>
            <a:r>
              <a:rPr lang="en-GB" sz="2400" dirty="0"/>
              <a:t>at the poem ‘Autumn’ from this year’s paper. With the person next to you, find and discuss three elements of the poem that could be useful in this regard.</a:t>
            </a:r>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8</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1651691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00BE5C-BC93-4196-B3DF-1A53F94E26B0}"/>
              </a:ext>
            </a:extLst>
          </p:cNvPr>
          <p:cNvSpPr>
            <a:spLocks noGrp="1"/>
          </p:cNvSpPr>
          <p:nvPr>
            <p:ph type="title"/>
          </p:nvPr>
        </p:nvSpPr>
        <p:spPr/>
        <p:txBody>
          <a:bodyPr/>
          <a:lstStyle/>
          <a:p>
            <a:r>
              <a:rPr lang="en-GB" sz="3200" dirty="0">
                <a:latin typeface="AQA Chevin Pro Light" pitchFamily="34" charset="0"/>
              </a:rPr>
              <a:t>Question </a:t>
            </a:r>
            <a:r>
              <a:rPr lang="en-GB" sz="3200" dirty="0" smtClean="0">
                <a:latin typeface="AQA Chevin Pro Light" pitchFamily="34" charset="0"/>
              </a:rPr>
              <a:t>27.1</a:t>
            </a:r>
            <a:endParaRPr lang="en-GB" sz="3200" dirty="0">
              <a:latin typeface="AQA Chevin Pro Light" pitchFamily="34" charset="0"/>
            </a:endParaRPr>
          </a:p>
        </p:txBody>
      </p:sp>
      <p:sp>
        <p:nvSpPr>
          <p:cNvPr id="3" name="Footer Placeholder 2">
            <a:extLst>
              <a:ext uri="{FF2B5EF4-FFF2-40B4-BE49-F238E27FC236}">
                <a16:creationId xmlns="" xmlns:a16="http://schemas.microsoft.com/office/drawing/2014/main" id="{343D9094-13D6-40ED-B3A9-AE0CAAB038E9}"/>
              </a:ext>
            </a:extLst>
          </p:cNvPr>
          <p:cNvSpPr>
            <a:spLocks noGrp="1"/>
          </p:cNvSpPr>
          <p:nvPr>
            <p:ph type="ftr" sz="quarter" idx="11"/>
          </p:nvPr>
        </p:nvSpPr>
        <p:spPr/>
        <p:txBody>
          <a:bodyPr/>
          <a:lstStyle/>
          <a:p>
            <a:r>
              <a:rPr lang="en-US">
                <a:solidFill>
                  <a:srgbClr val="4B4B4B"/>
                </a:solidFill>
              </a:rPr>
              <a:t>Copyright © AQA and its licensors. All rights reserved.</a:t>
            </a:r>
            <a:endParaRPr lang="en-US" dirty="0">
              <a:solidFill>
                <a:srgbClr val="4B4B4B"/>
              </a:solidFill>
            </a:endParaRPr>
          </a:p>
        </p:txBody>
      </p:sp>
      <p:sp>
        <p:nvSpPr>
          <p:cNvPr id="4" name="Content Placeholder 3">
            <a:extLst>
              <a:ext uri="{FF2B5EF4-FFF2-40B4-BE49-F238E27FC236}">
                <a16:creationId xmlns="" xmlns:a16="http://schemas.microsoft.com/office/drawing/2014/main" id="{9D85EF98-8DD5-451A-8034-11BC134A6850}"/>
              </a:ext>
            </a:extLst>
          </p:cNvPr>
          <p:cNvSpPr>
            <a:spLocks noGrp="1"/>
          </p:cNvSpPr>
          <p:nvPr>
            <p:ph idx="1"/>
          </p:nvPr>
        </p:nvSpPr>
        <p:spPr/>
        <p:txBody>
          <a:bodyPr/>
          <a:lstStyle/>
          <a:p>
            <a:pPr marL="0" indent="0">
              <a:lnSpc>
                <a:spcPct val="100000"/>
              </a:lnSpc>
              <a:buNone/>
            </a:pPr>
            <a:endParaRPr lang="en-GB" sz="2400" dirty="0" smtClean="0"/>
          </a:p>
          <a:p>
            <a:pPr marL="0" indent="0">
              <a:lnSpc>
                <a:spcPct val="100000"/>
              </a:lnSpc>
              <a:buNone/>
            </a:pPr>
            <a:r>
              <a:rPr lang="en-GB" sz="2400" dirty="0" smtClean="0"/>
              <a:t>Technique </a:t>
            </a:r>
            <a:r>
              <a:rPr lang="en-GB" sz="2400" dirty="0"/>
              <a:t>and method are perhaps better seen as tools for students to use which can support their own thinking about the poem. </a:t>
            </a:r>
            <a:endParaRPr lang="en-GB" sz="2400" dirty="0" smtClean="0"/>
          </a:p>
          <a:p>
            <a:pPr marL="0" indent="0">
              <a:lnSpc>
                <a:spcPct val="100000"/>
              </a:lnSpc>
              <a:buNone/>
            </a:pPr>
            <a:endParaRPr lang="en-GB" sz="2400" dirty="0"/>
          </a:p>
          <a:p>
            <a:pPr marL="0" indent="0">
              <a:lnSpc>
                <a:spcPct val="100000"/>
              </a:lnSpc>
              <a:buNone/>
            </a:pPr>
            <a:r>
              <a:rPr lang="en-GB" sz="2400" dirty="0" smtClean="0"/>
              <a:t>Students </a:t>
            </a:r>
            <a:r>
              <a:rPr lang="en-GB" sz="2400" b="1" dirty="0"/>
              <a:t>must</a:t>
            </a:r>
            <a:r>
              <a:rPr lang="en-GB" sz="2400" dirty="0"/>
              <a:t> try to engage with the poet and </a:t>
            </a:r>
            <a:r>
              <a:rPr lang="en-GB" sz="2400" dirty="0" smtClean="0"/>
              <a:t>his/her ideas</a:t>
            </a:r>
            <a:r>
              <a:rPr lang="en-GB" sz="2400" dirty="0"/>
              <a:t>. </a:t>
            </a:r>
          </a:p>
        </p:txBody>
      </p:sp>
      <p:sp>
        <p:nvSpPr>
          <p:cNvPr id="5" name="Footer Placeholder 3"/>
          <p:cNvSpPr txBox="1">
            <a:spLocks/>
          </p:cNvSpPr>
          <p:nvPr/>
        </p:nvSpPr>
        <p:spPr>
          <a:xfrm>
            <a:off x="537486" y="6462015"/>
            <a:ext cx="650138" cy="2412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bg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6005FF9F-8393-4293-91DE-35E7F4C14036}" type="slidenum">
              <a:rPr lang="en-US" smtClean="0">
                <a:solidFill>
                  <a:srgbClr val="4B4B4B"/>
                </a:solidFill>
              </a:rPr>
              <a:pPr algn="l"/>
              <a:t>9</a:t>
            </a:fld>
            <a:r>
              <a:rPr lang="en-US" dirty="0" smtClean="0">
                <a:solidFill>
                  <a:srgbClr val="4B4B4B"/>
                </a:solidFill>
              </a:rPr>
              <a:t> </a:t>
            </a:r>
            <a:endParaRPr lang="en-US" dirty="0">
              <a:solidFill>
                <a:srgbClr val="4B4B4B"/>
              </a:solidFill>
            </a:endParaRPr>
          </a:p>
        </p:txBody>
      </p:sp>
    </p:spTree>
    <p:extLst>
      <p:ext uri="{BB962C8B-B14F-4D97-AF65-F5344CB8AC3E}">
        <p14:creationId xmlns:p14="http://schemas.microsoft.com/office/powerpoint/2010/main" val="3466173920"/>
      </p:ext>
    </p:extLst>
  </p:cSld>
  <p:clrMapOvr>
    <a:masterClrMapping/>
  </p:clrMapOvr>
</p:sld>
</file>

<file path=ppt/theme/theme1.xml><?xml version="1.0" encoding="utf-8"?>
<a:theme xmlns:a="http://schemas.openxmlformats.org/drawingml/2006/main" name="11_AQA Presentation">
  <a:themeElements>
    <a:clrScheme name="AQA PowerPoint1">
      <a:dk1>
        <a:srgbClr val="4B4B4B"/>
      </a:dk1>
      <a:lt1>
        <a:srgbClr val="FFFFFF"/>
      </a:lt1>
      <a:dk2>
        <a:srgbClr val="412878"/>
      </a:dk2>
      <a:lt2>
        <a:srgbClr val="FFFFFE"/>
      </a:lt2>
      <a:accent1>
        <a:srgbClr val="C8194B"/>
      </a:accent1>
      <a:accent2>
        <a:srgbClr val="3273AF"/>
      </a:accent2>
      <a:accent3>
        <a:srgbClr val="C84B32"/>
      </a:accent3>
      <a:accent4>
        <a:srgbClr val="418C87"/>
      </a:accent4>
      <a:accent5>
        <a:srgbClr val="AF64A0"/>
      </a:accent5>
      <a:accent6>
        <a:srgbClr val="4B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19085</TotalTime>
  <Words>2304</Words>
  <Application>Microsoft Office PowerPoint</Application>
  <PresentationFormat>On-screen Show (4:3)</PresentationFormat>
  <Paragraphs>257</Paragraphs>
  <Slides>31</Slides>
  <Notes>21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11_AQA Presentation</vt:lpstr>
      <vt:lpstr>PowerPoint Presentation</vt:lpstr>
      <vt:lpstr>This meeting will be recorded </vt:lpstr>
      <vt:lpstr>Agenda</vt:lpstr>
      <vt:lpstr>Poetry: unseen and comparison </vt:lpstr>
      <vt:lpstr>What makes a good unseen response?</vt:lpstr>
      <vt:lpstr>Question 27.1</vt:lpstr>
      <vt:lpstr>Question 27.1</vt:lpstr>
      <vt:lpstr>Question 27.1</vt:lpstr>
      <vt:lpstr>Question 27.1</vt:lpstr>
      <vt:lpstr>Planning for Question 27.1</vt:lpstr>
      <vt:lpstr>Planning for Question 27.1 (contd.)</vt:lpstr>
      <vt:lpstr>Planning for Question 27.1 (contd.)</vt:lpstr>
      <vt:lpstr>Thinking about Question 27.2</vt:lpstr>
      <vt:lpstr>Responding to 27.2</vt:lpstr>
      <vt:lpstr>Responding to 27.2</vt:lpstr>
      <vt:lpstr>Teaching ways of responding to 27.2</vt:lpstr>
      <vt:lpstr>Teaching ways of responding to 27.2</vt:lpstr>
      <vt:lpstr>Focus on AO3: context</vt:lpstr>
      <vt:lpstr>What is ‘context’?</vt:lpstr>
      <vt:lpstr>What is ‘context’?</vt:lpstr>
      <vt:lpstr>What is ‘context’?</vt:lpstr>
      <vt:lpstr>What is ‘context’?</vt:lpstr>
      <vt:lpstr>Some examples</vt:lpstr>
      <vt:lpstr>Context</vt:lpstr>
      <vt:lpstr>Context</vt:lpstr>
      <vt:lpstr>Text choices</vt:lpstr>
      <vt:lpstr>Your text choices</vt:lpstr>
      <vt:lpstr>Your text choices</vt:lpstr>
      <vt:lpstr>Where did you find your resources?</vt:lpstr>
      <vt:lpstr>Any 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English Literature Lessons from the first series (June 2017)</dc:title>
  <dc:creator>AQA</dc:creator>
  <cp:lastModifiedBy>ckeane</cp:lastModifiedBy>
  <cp:revision>1</cp:revision>
  <cp:lastPrinted>2016-10-04T12:15:03Z</cp:lastPrinted>
  <dcterms:created xsi:type="dcterms:W3CDTF">2016-05-05T10:59:10Z</dcterms:created>
  <dcterms:modified xsi:type="dcterms:W3CDTF">2019-09-10T09:10:41Z</dcterms:modified>
</cp:coreProperties>
</file>