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63" r:id="rId2"/>
    <p:sldId id="270" r:id="rId3"/>
    <p:sldId id="280" r:id="rId4"/>
    <p:sldId id="281" r:id="rId5"/>
    <p:sldId id="289" r:id="rId6"/>
    <p:sldId id="291" r:id="rId7"/>
    <p:sldId id="299" r:id="rId8"/>
    <p:sldId id="292" r:id="rId9"/>
    <p:sldId id="293" r:id="rId10"/>
    <p:sldId id="290" r:id="rId11"/>
    <p:sldId id="294" r:id="rId12"/>
    <p:sldId id="274" r:id="rId13"/>
    <p:sldId id="262" r:id="rId14"/>
    <p:sldId id="295" r:id="rId15"/>
    <p:sldId id="275" r:id="rId16"/>
    <p:sldId id="296" r:id="rId17"/>
    <p:sldId id="282" r:id="rId18"/>
    <p:sldId id="283" r:id="rId19"/>
    <p:sldId id="260" r:id="rId20"/>
    <p:sldId id="284" r:id="rId21"/>
    <p:sldId id="285" r:id="rId22"/>
    <p:sldId id="286" r:id="rId23"/>
    <p:sldId id="287" r:id="rId24"/>
    <p:sldId id="288" r:id="rId25"/>
    <p:sldId id="297" r:id="rId26"/>
    <p:sldId id="298" r:id="rId27"/>
    <p:sldId id="261" r:id="rId28"/>
    <p:sldId id="300" r:id="rId29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878"/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8433" autoAdjust="0"/>
  </p:normalViewPr>
  <p:slideViewPr>
    <p:cSldViewPr snapToGrid="0" snapToObjects="1" showGuides="1">
      <p:cViewPr>
        <p:scale>
          <a:sx n="75" d="100"/>
          <a:sy n="75" d="100"/>
        </p:scale>
        <p:origin x="-2664" y="-1020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A457E0-B7E6-E24E-BA12-0ABEC318512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38A8347-8DF1-B348-8F41-6E1345D82D3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024EEC-2866-4B31-BFDD-DE1560EF8ADC}" type="datetime1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6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" y="278675"/>
            <a:ext cx="1240249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86" y="6487200"/>
            <a:ext cx="548980" cy="2468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aqa.org.uk/e-aq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eaq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subjects/english/elc/step-up-to-english-597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K62k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6093029" cy="968675"/>
          </a:xfrm>
        </p:spPr>
        <p:txBody>
          <a:bodyPr/>
          <a:lstStyle/>
          <a:p>
            <a:r>
              <a:rPr lang="en-US" dirty="0">
                <a:solidFill>
                  <a:srgbClr val="412878"/>
                </a:solidFill>
                <a:latin typeface="AQA Chevin Pro Light" panose="020F0303030000060003" pitchFamily="34" charset="0"/>
              </a:rPr>
              <a:t>English Hub School networks</a:t>
            </a:r>
            <a:r>
              <a:rPr lang="en-US" sz="3200" dirty="0">
                <a:latin typeface="AQA Chevin Pro Light" panose="020F0303030000060003" pitchFamily="34" charset="0"/>
              </a:rPr>
              <a:t/>
            </a:r>
            <a:br>
              <a:rPr lang="en-US" sz="3200" dirty="0">
                <a:latin typeface="AQA Chevin Pro Light" panose="020F0303030000060003" pitchFamily="34" charset="0"/>
              </a:rPr>
            </a:br>
            <a:r>
              <a:rPr lang="en-US" dirty="0">
                <a:solidFill>
                  <a:srgbClr val="6D51A1"/>
                </a:solidFill>
                <a:latin typeface="AQA Chevin Pro DemiBold" panose="020F0703030000060003" pitchFamily="34" charset="0"/>
              </a:rPr>
              <a:t>GCSE English </a:t>
            </a:r>
            <a:r>
              <a:rPr lang="en-US" dirty="0" smtClean="0">
                <a:solidFill>
                  <a:srgbClr val="6D51A1"/>
                </a:solidFill>
                <a:latin typeface="AQA Chevin Pro DemiBold" panose="020F0703030000060003" pitchFamily="34" charset="0"/>
              </a:rPr>
              <a:t>Language</a:t>
            </a:r>
            <a:endParaRPr lang="en-US" dirty="0">
              <a:solidFill>
                <a:srgbClr val="6D51A1"/>
              </a:solidFill>
              <a:latin typeface="AQA Chevin Pro DemiBold" panose="020F07030300000600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611489"/>
            <a:ext cx="5175000" cy="378312"/>
          </a:xfrm>
        </p:spPr>
        <p:txBody>
          <a:bodyPr/>
          <a:lstStyle/>
          <a:p>
            <a:r>
              <a:rPr lang="en-US" dirty="0" smtClean="0"/>
              <a:t>Transition assessments KS3-KS4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400" dirty="0" smtClean="0"/>
              <a:t>Spring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331662"/>
            <a:ext cx="8352480" cy="476163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/>
              <a:t>Making targeted use of marked responses with students by question and by level of response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What is missing at a level below?     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What is present at a level above?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400" dirty="0" smtClean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/>
              <a:t>Making targeted use of KS3 assessment papers by question 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M</a:t>
            </a:r>
            <a:r>
              <a:rPr lang="en-US" sz="2400" dirty="0" smtClean="0"/>
              <a:t>odel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Try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pply approach</a:t>
            </a:r>
            <a:endParaRPr lang="en-US" sz="24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10</a:t>
            </a:fld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0000" y="45637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>
                <a:solidFill>
                  <a:srgbClr val="412878"/>
                </a:solidFill>
              </a:rPr>
              <a:t>GCSE mock assessments: </a:t>
            </a:r>
            <a:r>
              <a:rPr lang="en-US" sz="3200" dirty="0" smtClean="0">
                <a:solidFill>
                  <a:srgbClr val="412878"/>
                </a:solidFill>
              </a:rPr>
              <a:t>intervention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9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AQA Chevin Pro Light" panose="020F0303030000060003" pitchFamily="34" charset="0"/>
              </a:rPr>
              <a:t>Making a difference</a:t>
            </a:r>
            <a:endParaRPr lang="en-US" sz="3200" dirty="0">
              <a:latin typeface="AQA Chevin Pro Light" panose="020F03030300000600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Making a difference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183073"/>
            <a:ext cx="8045200" cy="44068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If two students have an average KS2 score of 24-29, why might one achieve a higher grade at GCSE than the other?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Motivation?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Amount </a:t>
            </a:r>
            <a:r>
              <a:rPr lang="en-GB" sz="2400" dirty="0"/>
              <a:t>and </a:t>
            </a:r>
            <a:r>
              <a:rPr lang="en-GB" sz="2400" dirty="0" smtClean="0"/>
              <a:t>nature </a:t>
            </a:r>
            <a:r>
              <a:rPr lang="en-GB" sz="2400" dirty="0"/>
              <a:t>of wider reading </a:t>
            </a:r>
            <a:r>
              <a:rPr lang="en-GB" sz="2400" dirty="0" smtClean="0"/>
              <a:t>and literacy development?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Performance on </a:t>
            </a:r>
            <a:r>
              <a:rPr lang="en-GB" sz="2400" dirty="0" smtClean="0"/>
              <a:t>exam day?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Impact </a:t>
            </a:r>
            <a:r>
              <a:rPr lang="en-GB" sz="2400" dirty="0" smtClean="0"/>
              <a:t>KS4 teaching?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Demand of KS3 and </a:t>
            </a:r>
            <a:r>
              <a:rPr lang="en-GB" sz="2400" dirty="0" smtClean="0"/>
              <a:t>progress tracking to </a:t>
            </a:r>
            <a:r>
              <a:rPr lang="en-GB" sz="2400" dirty="0"/>
              <a:t>inform targeted intervention?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(1 of 2) Findings of </a:t>
            </a:r>
            <a:r>
              <a:rPr lang="en-US" sz="3200" i="1" dirty="0" smtClean="0"/>
              <a:t>KS3</a:t>
            </a:r>
            <a:r>
              <a:rPr lang="en-US" sz="3200" i="1" dirty="0"/>
              <a:t>: the wasted </a:t>
            </a:r>
            <a:r>
              <a:rPr lang="en-US" sz="3200" i="1" dirty="0" smtClean="0"/>
              <a:t>years? </a:t>
            </a:r>
            <a:endParaRPr lang="en-US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0000" y="1390650"/>
            <a:ext cx="8046000" cy="47473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Insufficient work </a:t>
            </a:r>
            <a:r>
              <a:rPr lang="en-GB" sz="2400" dirty="0"/>
              <a:t>with partner primary schools to understand students’ prior </a:t>
            </a:r>
            <a:r>
              <a:rPr lang="en-GB" sz="2400" dirty="0" smtClean="0"/>
              <a:t>learning.</a:t>
            </a:r>
            <a:br>
              <a:rPr lang="en-GB" sz="2400" dirty="0" smtClean="0"/>
            </a:b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S</a:t>
            </a:r>
            <a:r>
              <a:rPr lang="en-GB" sz="2400" dirty="0" smtClean="0"/>
              <a:t>ystems </a:t>
            </a:r>
            <a:r>
              <a:rPr lang="en-GB" sz="2400" dirty="0"/>
              <a:t>and procedures to assess and monitor students’ progress not as well </a:t>
            </a:r>
            <a:r>
              <a:rPr lang="en-GB" sz="2400" dirty="0" smtClean="0"/>
              <a:t>developed in KS4.</a:t>
            </a:r>
            <a:br>
              <a:rPr lang="en-GB" sz="2400" dirty="0" smtClean="0"/>
            </a:b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Recent </a:t>
            </a:r>
            <a:r>
              <a:rPr lang="en-GB" sz="2400" dirty="0"/>
              <a:t>changes to examination entry, e.g. move to linear assessment, not yet affecting KS3 </a:t>
            </a:r>
            <a:r>
              <a:rPr lang="en-GB" sz="2400" dirty="0" smtClean="0"/>
              <a:t>curriculum.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(2 of 2) Findings of </a:t>
            </a:r>
            <a:r>
              <a:rPr lang="en-US" sz="3200" i="1" dirty="0" smtClean="0"/>
              <a:t>KS3</a:t>
            </a:r>
            <a:r>
              <a:rPr lang="en-US" sz="3200" i="1" dirty="0"/>
              <a:t>: the wasted </a:t>
            </a:r>
            <a:r>
              <a:rPr lang="en-US" sz="3200" i="1" dirty="0" smtClean="0"/>
              <a:t>years? </a:t>
            </a:r>
            <a:endParaRPr lang="en-US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0000" y="1390650"/>
            <a:ext cx="8046000" cy="47473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Limited </a:t>
            </a:r>
            <a:r>
              <a:rPr lang="en-GB" sz="2400" dirty="0"/>
              <a:t>evidence of moderation to ensure accuracy of </a:t>
            </a:r>
            <a:r>
              <a:rPr lang="en-GB" sz="2400" dirty="0" smtClean="0"/>
              <a:t>assessment.</a:t>
            </a:r>
            <a:br>
              <a:rPr lang="en-GB" sz="2400" dirty="0" smtClean="0"/>
            </a:b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Removal </a:t>
            </a:r>
            <a:r>
              <a:rPr lang="en-GB" sz="2400" dirty="0"/>
              <a:t>of levels </a:t>
            </a:r>
            <a:r>
              <a:rPr lang="en-GB" sz="2400" dirty="0" smtClean="0"/>
              <a:t>is a </a:t>
            </a:r>
            <a:r>
              <a:rPr lang="en-GB" sz="2400" dirty="0"/>
              <a:t>key challenge and cause of uncertainty.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Recommendations of </a:t>
            </a:r>
            <a:r>
              <a:rPr lang="en-US" sz="3200" i="1" dirty="0"/>
              <a:t>KS3: the wasted years?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335473"/>
            <a:ext cx="8045200" cy="4406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Make </a:t>
            </a:r>
            <a:r>
              <a:rPr lang="en-GB" sz="2400" dirty="0"/>
              <a:t>KS3 a higher </a:t>
            </a:r>
            <a:r>
              <a:rPr lang="en-GB" sz="2400" dirty="0" smtClean="0"/>
              <a:t>priority.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Ensure high quality teaching that prepares </a:t>
            </a:r>
            <a:r>
              <a:rPr lang="en-GB" sz="2400" dirty="0"/>
              <a:t>students for more challenging study at </a:t>
            </a:r>
            <a:r>
              <a:rPr lang="en-GB" sz="2400" dirty="0" smtClean="0"/>
              <a:t>KS4.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Make systems </a:t>
            </a:r>
            <a:r>
              <a:rPr lang="en-GB" sz="2400" dirty="0"/>
              <a:t>and procedures for assessing and monitoring students’ progress in </a:t>
            </a:r>
            <a:r>
              <a:rPr lang="en-GB" sz="2400" dirty="0" smtClean="0"/>
              <a:t>KS3 more robust.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Have literacy </a:t>
            </a:r>
            <a:r>
              <a:rPr lang="en-GB" sz="2400" dirty="0"/>
              <a:t>(and numeracy) strategies that ensure students build on </a:t>
            </a:r>
            <a:r>
              <a:rPr lang="en-GB" sz="2400" dirty="0" smtClean="0"/>
              <a:t>attainment </a:t>
            </a:r>
            <a:r>
              <a:rPr lang="en-GB" sz="2400" dirty="0"/>
              <a:t>in KS2.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</a:t>
            </a:r>
            <a:r>
              <a:rPr lang="en-US" sz="3200" i="1" dirty="0"/>
              <a:t>KS3: the wasted years?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335473"/>
            <a:ext cx="8045200" cy="44068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 smtClean="0"/>
              <a:t>Ofsted will</a:t>
            </a:r>
            <a:br>
              <a:rPr lang="en-GB" sz="2400" dirty="0" smtClean="0"/>
            </a:b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/>
              <a:t>M</a:t>
            </a:r>
            <a:r>
              <a:rPr lang="en-GB" sz="2400" dirty="0" smtClean="0"/>
              <a:t>ake </a:t>
            </a:r>
            <a:r>
              <a:rPr lang="en-GB" sz="2400" dirty="0"/>
              <a:t>sure that inspections focus even more sharply on the progress made by KS3 </a:t>
            </a:r>
            <a:r>
              <a:rPr lang="en-GB" sz="2400" dirty="0" smtClean="0"/>
              <a:t>students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R</a:t>
            </a:r>
            <a:r>
              <a:rPr lang="en-GB" sz="2400" dirty="0" smtClean="0"/>
              <a:t>eport </a:t>
            </a:r>
            <a:r>
              <a:rPr lang="en-GB" sz="2400" dirty="0"/>
              <a:t>more robustly on how schools ensure that all students make the best possible start to their secondary </a:t>
            </a:r>
            <a:r>
              <a:rPr lang="en-GB" sz="2400" dirty="0" smtClean="0"/>
              <a:t>education</a:t>
            </a:r>
            <a:endParaRPr lang="en-GB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Discussion points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/>
              <a:t>What </a:t>
            </a:r>
            <a:r>
              <a:rPr lang="en-GB" sz="2400" dirty="0" smtClean="0"/>
              <a:t>principles </a:t>
            </a:r>
            <a:r>
              <a:rPr lang="en-GB" sz="2400" dirty="0"/>
              <a:t>should KS3 assessment </a:t>
            </a:r>
            <a:r>
              <a:rPr lang="en-GB" sz="2400" b="1" dirty="0"/>
              <a:t>ideally</a:t>
            </a:r>
            <a:r>
              <a:rPr lang="en-GB" sz="2400" dirty="0"/>
              <a:t> </a:t>
            </a:r>
            <a:r>
              <a:rPr lang="en-GB" sz="2400" dirty="0" smtClean="0"/>
              <a:t>provide</a:t>
            </a:r>
            <a:r>
              <a:rPr lang="en-GB" sz="2400" dirty="0"/>
              <a:t>, for both teachers and students?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What does assessment (and provision) at KS3 look like in </a:t>
            </a:r>
            <a:r>
              <a:rPr lang="en-GB" sz="2400" dirty="0" smtClean="0"/>
              <a:t>your centre?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Are there areas </a:t>
            </a:r>
            <a:r>
              <a:rPr lang="en-GB" sz="2400" dirty="0"/>
              <a:t>for improvement </a:t>
            </a:r>
            <a:r>
              <a:rPr lang="en-GB" sz="2400" dirty="0" smtClean="0"/>
              <a:t>based on the recommendations?</a:t>
            </a:r>
            <a:endParaRPr lang="en-GB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AQA Chevin Pro Light" panose="020F0303030000060003" pitchFamily="34" charset="0"/>
              </a:rPr>
              <a:t>KS3 assessment packs</a:t>
            </a:r>
            <a:endParaRPr lang="en-US" sz="3200" dirty="0">
              <a:latin typeface="AQA Chevin Pro Light" panose="020F03030300000600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KS3 assessment packs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Three </a:t>
            </a:r>
            <a:r>
              <a:rPr lang="en-GB" sz="2400" dirty="0"/>
              <a:t>assessment packs </a:t>
            </a:r>
            <a:r>
              <a:rPr lang="en-GB" sz="2400" dirty="0" smtClean="0"/>
              <a:t>per year group for flexibility, comprising a Paper 1, a Paper </a:t>
            </a:r>
            <a:r>
              <a:rPr lang="en-GB" sz="2400" dirty="0"/>
              <a:t>2 </a:t>
            </a:r>
            <a:r>
              <a:rPr lang="en-GB" sz="2400" dirty="0" smtClean="0"/>
              <a:t>and mark </a:t>
            </a:r>
            <a:r>
              <a:rPr lang="en-GB" sz="2400" dirty="0"/>
              <a:t>schemes. 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Free packs downloadable via </a:t>
            </a:r>
            <a:r>
              <a:rPr lang="en-GB" sz="2400" dirty="0"/>
              <a:t>Secure Key </a:t>
            </a:r>
            <a:r>
              <a:rPr lang="en-GB" sz="2400" dirty="0" smtClean="0"/>
              <a:t>Materials (</a:t>
            </a:r>
            <a:r>
              <a:rPr lang="en-GB" sz="2400" dirty="0" smtClean="0">
                <a:hlinkClick r:id="rId2" action="ppaction://hlinkfile"/>
              </a:rPr>
              <a:t>aqa.org.uk/e-</a:t>
            </a:r>
            <a:r>
              <a:rPr lang="en-GB" sz="2400" dirty="0" err="1" smtClean="0">
                <a:hlinkClick r:id="rId2" action="ppaction://hlinkfile"/>
              </a:rPr>
              <a:t>aqa</a:t>
            </a:r>
            <a:r>
              <a:rPr lang="en-GB" sz="2400" dirty="0" smtClean="0"/>
              <a:t>).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GCSE English specifications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Purpose of these resources: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0000" y="1335473"/>
            <a:ext cx="8045200" cy="4406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To </a:t>
            </a:r>
            <a:r>
              <a:rPr lang="en-GB" sz="2400" dirty="0"/>
              <a:t>introduce skills development and familiarity with GCSE paper </a:t>
            </a:r>
            <a:r>
              <a:rPr lang="en-GB" sz="2400" dirty="0" smtClean="0"/>
              <a:t>formats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To promote targeted teaching and learning strategies as a lead-in to developing skills and time management strategies that can benefit students in </a:t>
            </a:r>
            <a:r>
              <a:rPr lang="en-GB" sz="2400" dirty="0" smtClean="0"/>
              <a:t>KS4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Opportunity to track </a:t>
            </a:r>
            <a:r>
              <a:rPr lang="en-GB" sz="2400" dirty="0"/>
              <a:t>progress at formative and summative </a:t>
            </a:r>
            <a:r>
              <a:rPr lang="en-GB" sz="2400" dirty="0" smtClean="0"/>
              <a:t>level</a:t>
            </a:r>
            <a:endParaRPr lang="en-GB" sz="2400" dirty="0"/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To </a:t>
            </a:r>
            <a:r>
              <a:rPr lang="en-GB" sz="2400" dirty="0" smtClean="0"/>
              <a:t>add to </a:t>
            </a:r>
            <a:r>
              <a:rPr lang="en-GB" sz="2400" dirty="0"/>
              <a:t>the evidence base for groups of </a:t>
            </a:r>
            <a:r>
              <a:rPr lang="en-GB" sz="2400" dirty="0" smtClean="0"/>
              <a:t>students, and help inform intervention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Support for KS3 marking: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0000" y="1320233"/>
            <a:ext cx="8045200" cy="44068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 smtClean="0"/>
              <a:t>Find marking support at </a:t>
            </a:r>
            <a:r>
              <a:rPr lang="en-GB" sz="2400" dirty="0" smtClean="0">
                <a:hlinkClick r:id="rId3"/>
              </a:rPr>
              <a:t>aqa.org.uk/</a:t>
            </a:r>
            <a:r>
              <a:rPr lang="en-GB" sz="2400" dirty="0" err="1" smtClean="0">
                <a:hlinkClick r:id="rId3"/>
              </a:rPr>
              <a:t>eaqa</a:t>
            </a:r>
            <a:r>
              <a:rPr lang="en-GB" sz="2400" dirty="0" smtClean="0"/>
              <a:t>. Navigate to ‘Secure Key Materials’.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 smtClean="0"/>
              <a:t>You’ll find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S</a:t>
            </a:r>
            <a:r>
              <a:rPr lang="en-GB" sz="2400" dirty="0" smtClean="0"/>
              <a:t>elected marked and annotated student responses</a:t>
            </a:r>
            <a:br>
              <a:rPr lang="en-GB" sz="2400" dirty="0" smtClean="0"/>
            </a:b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/>
              <a:t>E</a:t>
            </a:r>
            <a:r>
              <a:rPr lang="en-GB" sz="2400" dirty="0" smtClean="0"/>
              <a:t>xplanation of standards </a:t>
            </a:r>
            <a:r>
              <a:rPr lang="en-GB" sz="2400" dirty="0"/>
              <a:t>for each </a:t>
            </a:r>
            <a:r>
              <a:rPr lang="en-GB" sz="2400" dirty="0" smtClean="0"/>
              <a:t>question, handy for departmental training or standardising meetings.</a:t>
            </a:r>
          </a:p>
          <a:p>
            <a:endParaRPr lang="en-GB" sz="2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KS3 progress checking and tracking: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0000" y="1341120"/>
            <a:ext cx="8045200" cy="479739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Start at page 19 of your booklet.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Choose an assessment aspect from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Use </a:t>
            </a:r>
            <a:r>
              <a:rPr lang="en-GB" sz="2400" dirty="0"/>
              <a:t>of the </a:t>
            </a:r>
            <a:r>
              <a:rPr lang="en-GB" sz="2400" dirty="0" smtClean="0"/>
              <a:t>papers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H</a:t>
            </a:r>
            <a:r>
              <a:rPr lang="en-GB" sz="2400" dirty="0" smtClean="0"/>
              <a:t>ow </a:t>
            </a:r>
            <a:r>
              <a:rPr lang="en-GB" sz="2400" dirty="0"/>
              <a:t>to apply the </a:t>
            </a:r>
            <a:r>
              <a:rPr lang="en-GB" sz="2400" dirty="0" smtClean="0"/>
              <a:t>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</a:t>
            </a:r>
            <a:r>
              <a:rPr lang="en-GB" sz="2400" dirty="0" smtClean="0"/>
              <a:t>rocessing data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Report back to the </a:t>
            </a:r>
            <a:r>
              <a:rPr lang="en-GB" sz="2400" dirty="0" smtClean="0"/>
              <a:t>group.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Discuss </a:t>
            </a:r>
            <a:r>
              <a:rPr lang="en-GB" sz="2400" dirty="0"/>
              <a:t>how this might </a:t>
            </a:r>
            <a:r>
              <a:rPr lang="en-GB" sz="2400" dirty="0" smtClean="0"/>
              <a:t>support: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</a:t>
            </a:r>
            <a:r>
              <a:rPr lang="en-GB" sz="2400" dirty="0" smtClean="0"/>
              <a:t>rogress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Intervention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Curriculum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</a:t>
            </a:r>
            <a:r>
              <a:rPr lang="en-GB" sz="2400" dirty="0" smtClean="0"/>
              <a:t>eaching and learning ideas</a:t>
            </a:r>
            <a:endParaRPr lang="en-GB" sz="2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 Y9 student’s response: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0000" y="1426913"/>
            <a:ext cx="8045200" cy="44068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 smtClean="0"/>
              <a:t>See page 30 of your session booklet. This Year 9 student was awarded a mark in level 3.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What aspects of learning are relatively secure by this end point in KS3?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What aspects of learning can be developed in KS4 </a:t>
            </a:r>
            <a:r>
              <a:rPr lang="en-GB" sz="2400" dirty="0" smtClean="0"/>
              <a:t>to achieve a mark in level 4?</a:t>
            </a:r>
            <a:endParaRPr lang="en-GB" sz="2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Assessing </a:t>
            </a:r>
            <a:r>
              <a:rPr lang="en-US" sz="3200" dirty="0"/>
              <a:t>structure: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See p4 and p5 of the new </a:t>
            </a:r>
            <a:r>
              <a:rPr lang="en-GB" sz="2400" i="1" dirty="0" smtClean="0"/>
              <a:t>Further Insights </a:t>
            </a:r>
            <a:r>
              <a:rPr lang="en-GB" sz="2400" dirty="0" smtClean="0"/>
              <a:t>resource.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How might this help </a:t>
            </a:r>
            <a:r>
              <a:rPr lang="en-GB" sz="2400" dirty="0" smtClean="0"/>
              <a:t>clarify the scope of the question?</a:t>
            </a:r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See p7 and p9.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How might this support learning </a:t>
            </a:r>
            <a:r>
              <a:rPr lang="en-GB" sz="2400" dirty="0" smtClean="0"/>
              <a:t>in both </a:t>
            </a:r>
            <a:r>
              <a:rPr lang="en-GB" sz="2400" dirty="0"/>
              <a:t>KS3 and KS4?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AQA Chevin Pro Light" panose="020F0303030000060003" pitchFamily="34" charset="0"/>
              </a:rPr>
              <a:t>An alternative: Step up to English</a:t>
            </a:r>
            <a:endParaRPr lang="en-US" sz="3200" dirty="0">
              <a:latin typeface="AQA Chevin Pro Light" panose="020F03030300000600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alternative: Step up to English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0000" y="1097280"/>
            <a:ext cx="8045200" cy="516315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 smtClean="0"/>
              <a:t>Discover at </a:t>
            </a:r>
            <a:r>
              <a:rPr lang="en-GB" sz="2400" dirty="0" smtClean="0">
                <a:hlinkClick r:id="rId3"/>
              </a:rPr>
              <a:t>aqa.org.uk/5970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>
              <a:lnSpc>
                <a:spcPct val="100000"/>
              </a:lnSpc>
            </a:pPr>
            <a:r>
              <a:rPr lang="en-GB" sz="2400" dirty="0"/>
              <a:t>F</a:t>
            </a:r>
            <a:r>
              <a:rPr lang="en-GB" sz="2400" dirty="0" smtClean="0"/>
              <a:t>unctions as an </a:t>
            </a:r>
            <a:r>
              <a:rPr lang="en-GB" sz="2400" dirty="0"/>
              <a:t>entry level qualification or a progress checking </a:t>
            </a:r>
            <a:r>
              <a:rPr lang="en-GB" sz="2400" dirty="0" smtClean="0"/>
              <a:t>opportunity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Entries increasing each series – </a:t>
            </a:r>
            <a:r>
              <a:rPr lang="en-GB" sz="2400" dirty="0" err="1"/>
              <a:t>approx</a:t>
            </a:r>
            <a:r>
              <a:rPr lang="en-GB" sz="2400" dirty="0"/>
              <a:t> </a:t>
            </a:r>
            <a:r>
              <a:rPr lang="en-GB" sz="2400" dirty="0" smtClean="0"/>
              <a:t>2,000 </a:t>
            </a:r>
            <a:r>
              <a:rPr lang="en-GB" sz="2400" dirty="0"/>
              <a:t>students in </a:t>
            </a:r>
            <a:r>
              <a:rPr lang="en-GB" sz="2400" dirty="0" smtClean="0"/>
              <a:t>2016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Appeals to </a:t>
            </a:r>
            <a:r>
              <a:rPr lang="en-GB" sz="2400" dirty="0" smtClean="0"/>
              <a:t>a wide range of student needs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Complimentary route for students needing more reassurance or more supported approaches to </a:t>
            </a:r>
            <a:r>
              <a:rPr lang="en-GB" sz="2400" dirty="0" smtClean="0"/>
              <a:t>assessment</a:t>
            </a:r>
            <a:endParaRPr lang="en-GB" sz="2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28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412878"/>
                </a:solidFill>
                <a:latin typeface="AQA Chevin Pro Light" panose="020F0303030000060003" pitchFamily="34" charset="0"/>
              </a:rPr>
              <a:t>Objectives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976438" y="6459079"/>
            <a:ext cx="2678400" cy="241200"/>
          </a:xfrm>
          <a:prstGeom prst="rect">
            <a:avLst/>
          </a:prstGeom>
        </p:spPr>
        <p:txBody>
          <a:bodyPr/>
          <a:lstStyle/>
          <a:p>
            <a:r>
              <a:rPr lang="en-US" sz="800" dirty="0" smtClean="0">
                <a:solidFill>
                  <a:srgbClr val="4B4B4B"/>
                </a:solidFill>
              </a:rPr>
              <a:t>Copyright © AQA and its licensors. All rights reserved.</a:t>
            </a:r>
            <a:endParaRPr lang="en-US" sz="800" dirty="0">
              <a:solidFill>
                <a:srgbClr val="4B4B4B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900" y="1107692"/>
            <a:ext cx="8045200" cy="4406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Review lessons from the national </a:t>
            </a:r>
            <a:r>
              <a:rPr lang="en-GB" sz="2400" dirty="0"/>
              <a:t>GCSE </a:t>
            </a:r>
            <a:r>
              <a:rPr lang="en-GB" sz="2400" dirty="0" smtClean="0"/>
              <a:t>mock. Consider </a:t>
            </a:r>
            <a:r>
              <a:rPr lang="en-GB" sz="2400" dirty="0"/>
              <a:t>opportunities for targeted intervention</a:t>
            </a:r>
            <a:r>
              <a:rPr lang="en-GB" sz="2400" dirty="0" smtClean="0"/>
              <a:t>.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Discuss the report, </a:t>
            </a:r>
            <a:r>
              <a:rPr lang="en-GB" sz="2400" i="1" dirty="0" smtClean="0"/>
              <a:t>KS3 </a:t>
            </a:r>
            <a:r>
              <a:rPr lang="en-GB" sz="2400" i="1" dirty="0"/>
              <a:t>‘The Wasted Years</a:t>
            </a:r>
            <a:r>
              <a:rPr lang="en-GB" sz="2400" i="1" dirty="0" smtClean="0"/>
              <a:t>?’, </a:t>
            </a:r>
            <a:r>
              <a:rPr lang="en-GB" sz="2400" dirty="0" smtClean="0"/>
              <a:t>available </a:t>
            </a:r>
            <a:r>
              <a:rPr lang="en-GB" sz="2400" dirty="0"/>
              <a:t>here: </a:t>
            </a:r>
            <a:r>
              <a:rPr lang="en-GB" sz="2400" dirty="0" smtClean="0">
                <a:hlinkClick r:id="rId2"/>
              </a:rPr>
              <a:t>bit.ly/1K62kss</a:t>
            </a:r>
            <a:r>
              <a:rPr lang="en-GB" sz="2400" i="1" dirty="0" smtClean="0"/>
              <a:t>. </a:t>
            </a:r>
          </a:p>
          <a:p>
            <a:pPr>
              <a:lnSpc>
                <a:spcPct val="100000"/>
              </a:lnSpc>
            </a:pPr>
            <a:endParaRPr lang="en-GB" sz="2400" i="1" dirty="0"/>
          </a:p>
          <a:p>
            <a:pPr>
              <a:lnSpc>
                <a:spcPct val="100000"/>
              </a:lnSpc>
            </a:pPr>
            <a:r>
              <a:rPr lang="en-GB" sz="2400" dirty="0"/>
              <a:t>Explore KS3 assessment ‘good practice’ </a:t>
            </a:r>
            <a:r>
              <a:rPr lang="en-GB" sz="2400" dirty="0" smtClean="0"/>
              <a:t>in context of KS4 transition. Discuss options available</a:t>
            </a:r>
            <a:r>
              <a:rPr lang="en-GB" sz="2200" dirty="0" smtClean="0"/>
              <a:t>.</a:t>
            </a:r>
            <a:br>
              <a:rPr lang="en-GB" sz="2200" dirty="0" smtClean="0"/>
            </a:br>
            <a:endParaRPr lang="en-GB" sz="2200" dirty="0" smtClean="0"/>
          </a:p>
          <a:p>
            <a:pPr>
              <a:lnSpc>
                <a:spcPct val="100000"/>
              </a:lnSpc>
            </a:pPr>
            <a:r>
              <a:rPr lang="en-GB" sz="2400" dirty="0" smtClean="0"/>
              <a:t>Track progression in GCSE English Language AO2. Understand how this could improve delivery across KS3 and KS4.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84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AQA Chevin Pro Light" panose="020F0303030000060003" pitchFamily="34" charset="0"/>
              </a:rPr>
              <a:t>Points from our national GCSE mock</a:t>
            </a:r>
            <a:endParaRPr lang="en-US" sz="3200" dirty="0">
              <a:latin typeface="AQA Chevin Pro Light" panose="020F03030300000600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331662"/>
            <a:ext cx="8352480" cy="476163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/>
              <a:t>Data outcomes at whole qualification level</a:t>
            </a:r>
            <a:endParaRPr lang="en-US" sz="2400" dirty="0"/>
          </a:p>
          <a:p>
            <a:pPr marL="0" lv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Scale of entry as statistically significant 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Caveats about differences between the data set and entries in summer 2017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Opportunity (at </a:t>
            </a:r>
            <a:r>
              <a:rPr lang="en-US" sz="2400" dirty="0" err="1" smtClean="0"/>
              <a:t>centre</a:t>
            </a:r>
            <a:r>
              <a:rPr lang="en-US" sz="2400" dirty="0" smtClean="0"/>
              <a:t>-level) to rank order raw marks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Consideration of potential percentile divisions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5</a:t>
            </a:fld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 smtClean="0">
                <a:solidFill>
                  <a:srgbClr val="412878"/>
                </a:solidFill>
                <a:latin typeface="AQA Chevin Pro Light" panose="020F0303030000060003" pitchFamily="34" charset="0"/>
              </a:rPr>
              <a:t>Points </a:t>
            </a:r>
            <a:r>
              <a:rPr lang="en-US" sz="3200" dirty="0">
                <a:solidFill>
                  <a:srgbClr val="412878"/>
                </a:solidFill>
                <a:latin typeface="AQA Chevin Pro Light" panose="020F0303030000060003" pitchFamily="34" charset="0"/>
              </a:rPr>
              <a:t>from </a:t>
            </a:r>
            <a:r>
              <a:rPr lang="en-US" sz="3200" dirty="0" smtClean="0">
                <a:solidFill>
                  <a:srgbClr val="412878"/>
                </a:solidFill>
                <a:latin typeface="AQA Chevin Pro Light" panose="020F0303030000060003" pitchFamily="34" charset="0"/>
              </a:rPr>
              <a:t>our </a:t>
            </a:r>
            <a:r>
              <a:rPr lang="en-US" sz="3200" dirty="0">
                <a:solidFill>
                  <a:srgbClr val="412878"/>
                </a:solidFill>
                <a:latin typeface="AQA Chevin Pro Light" panose="020F0303030000060003" pitchFamily="34" charset="0"/>
              </a:rPr>
              <a:t>national GCSE </a:t>
            </a:r>
            <a:r>
              <a:rPr lang="en-US" sz="3200" dirty="0" smtClean="0">
                <a:solidFill>
                  <a:srgbClr val="412878"/>
                </a:solidFill>
                <a:latin typeface="AQA Chevin Pro Light" panose="020F0303030000060003" pitchFamily="34" charset="0"/>
              </a:rPr>
              <a:t>mock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032933"/>
            <a:ext cx="8352480" cy="519853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/>
              <a:t>This data is from early January 2017.  At question paper level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Mean mark for Paper 1 is 40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Mean mark for Paper 2 is 37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In the top 50% of students: no discernible difference in raw marks achieved between Paper 1 and Paper 2.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6</a:t>
            </a:fld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000" y="45637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 smtClean="0">
                <a:solidFill>
                  <a:srgbClr val="412878"/>
                </a:solidFill>
              </a:rPr>
              <a:t>(1 of 2) GCSE </a:t>
            </a:r>
            <a:r>
              <a:rPr lang="en-US" sz="3200" dirty="0">
                <a:solidFill>
                  <a:srgbClr val="412878"/>
                </a:solidFill>
              </a:rPr>
              <a:t>mock assessments: </a:t>
            </a:r>
            <a:r>
              <a:rPr lang="en-US" sz="3200" dirty="0" smtClean="0">
                <a:solidFill>
                  <a:srgbClr val="412878"/>
                </a:solidFill>
              </a:rPr>
              <a:t>intervention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7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032933"/>
            <a:ext cx="8352480" cy="519853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/>
              <a:t>This data is from early January 2017. 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In the bottom 50% of students: lower total marks achieved on Paper 2 compared to total marks for Paper 1.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Hypotheses?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7</a:t>
            </a:fld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000" y="45637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 smtClean="0">
                <a:solidFill>
                  <a:srgbClr val="412878"/>
                </a:solidFill>
              </a:rPr>
              <a:t>(2 of 2) GCSE </a:t>
            </a:r>
            <a:r>
              <a:rPr lang="en-US" sz="3200" dirty="0">
                <a:solidFill>
                  <a:srgbClr val="412878"/>
                </a:solidFill>
              </a:rPr>
              <a:t>mock assessments: </a:t>
            </a:r>
            <a:r>
              <a:rPr lang="en-US" sz="3200" dirty="0" smtClean="0">
                <a:solidFill>
                  <a:srgbClr val="412878"/>
                </a:solidFill>
              </a:rPr>
              <a:t>intervention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8</a:t>
            </a:fld>
            <a:endParaRPr lang="en-US" dirty="0">
              <a:solidFill>
                <a:srgbClr val="4B4B4B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6202"/>
              </p:ext>
            </p:extLst>
          </p:nvPr>
        </p:nvGraphicFramePr>
        <p:xfrm>
          <a:off x="1259632" y="1124744"/>
          <a:ext cx="60960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AQA Chevin Pro Medium" pitchFamily="34" charset="0"/>
                        </a:rPr>
                        <a:t>Question</a:t>
                      </a:r>
                      <a:endParaRPr lang="en-GB" b="0" dirty="0">
                        <a:latin typeface="AQA Chevin Pro Medium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28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AQA Chevin Pro Medium" pitchFamily="34" charset="0"/>
                        </a:rPr>
                        <a:t>Total mark available</a:t>
                      </a:r>
                      <a:endParaRPr lang="en-GB" b="0" dirty="0">
                        <a:latin typeface="AQA Chevin Pro Medium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28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AQA Chevin Pro Medium" pitchFamily="34" charset="0"/>
                        </a:rPr>
                        <a:t>Mean mark </a:t>
                      </a:r>
                    </a:p>
                    <a:p>
                      <a:r>
                        <a:rPr lang="en-GB" b="0" dirty="0" smtClean="0">
                          <a:latin typeface="AQA Chevin Pro Medium" pitchFamily="34" charset="0"/>
                        </a:rPr>
                        <a:t>scored</a:t>
                      </a:r>
                      <a:endParaRPr lang="en-GB" b="0" dirty="0">
                        <a:latin typeface="AQA Chevin Pro Medium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287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1.1   AO1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1.2   AO2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1.3   AO2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3.28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1.4   AO4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8.60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   AO5</a:t>
                      </a:r>
                    </a:p>
                    <a:p>
                      <a:r>
                        <a:rPr lang="en-GB" dirty="0" smtClean="0"/>
                        <a:t>1.5</a:t>
                      </a:r>
                      <a:r>
                        <a:rPr lang="en-GB" baseline="0" dirty="0" smtClean="0"/>
                        <a:t>   AO6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</a:p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12.24</a:t>
                      </a:r>
                    </a:p>
                    <a:p>
                      <a:r>
                        <a:rPr lang="en-GB" dirty="0" smtClean="0"/>
                        <a:t>8.16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2.1   AO1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2.2   AO1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2.3   AO2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2.4   AO3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   AO5</a:t>
                      </a:r>
                    </a:p>
                    <a:p>
                      <a:r>
                        <a:rPr lang="en-GB" dirty="0" smtClean="0"/>
                        <a:t>2.5   AO6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</a:p>
                    <a:p>
                      <a:r>
                        <a:rPr lang="en-GB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11.04</a:t>
                      </a:r>
                    </a:p>
                    <a:p>
                      <a:r>
                        <a:rPr lang="en-GB" dirty="0" smtClean="0"/>
                        <a:t>7.68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40000" y="45637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 smtClean="0">
                <a:solidFill>
                  <a:srgbClr val="412878"/>
                </a:solidFill>
              </a:rPr>
              <a:t>National GCSE mock: data outcomes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371600" y="6342160"/>
            <a:ext cx="6370320" cy="138860"/>
          </a:xfrm>
          <a:prstGeom prst="rect">
            <a:avLst/>
          </a:prstGeom>
        </p:spPr>
        <p:txBody>
          <a:bodyPr/>
          <a:lstStyle/>
          <a:p>
            <a:r>
              <a:rPr lang="en-US" sz="800" dirty="0" smtClean="0">
                <a:solidFill>
                  <a:srgbClr val="4B4B4B"/>
                </a:solidFill>
              </a:rPr>
              <a:t>Copyright © AQA and its licensors. All rights reserved</a:t>
            </a:r>
            <a:r>
              <a:rPr lang="en-US" dirty="0" smtClean="0">
                <a:solidFill>
                  <a:srgbClr val="4B4B4B"/>
                </a:solidFill>
              </a:rPr>
              <a:t>.</a:t>
            </a:r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331662"/>
            <a:ext cx="8352480" cy="47616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Discussion</a:t>
            </a:r>
          </a:p>
          <a:p>
            <a:pPr marL="0" lvl="0" indent="0">
              <a:buNone/>
            </a:pPr>
            <a:endParaRPr lang="en-US" sz="2400" dirty="0"/>
          </a:p>
          <a:p>
            <a:pPr lvl="0">
              <a:lnSpc>
                <a:spcPct val="100000"/>
              </a:lnSpc>
            </a:pPr>
            <a:r>
              <a:rPr lang="en-US" sz="2400" dirty="0" smtClean="0"/>
              <a:t>Which questions seem to offer most immediate scope for short term intervention?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400" dirty="0" smtClean="0"/>
          </a:p>
          <a:p>
            <a:pPr lvl="0">
              <a:lnSpc>
                <a:spcPct val="100000"/>
              </a:lnSpc>
            </a:pPr>
            <a:r>
              <a:rPr lang="en-US" sz="2400" dirty="0" smtClean="0"/>
              <a:t>Which questions offer more medium to longer term improvement opportunities?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lvl="0">
              <a:lnSpc>
                <a:spcPct val="100000"/>
              </a:lnSpc>
            </a:pPr>
            <a:r>
              <a:rPr lang="en-US" sz="2400" dirty="0" smtClean="0"/>
              <a:t>What strategies for intervention have you implemented in your school/college?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7486" y="6462015"/>
            <a:ext cx="40328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bg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4B4B4B"/>
                </a:solidFill>
              </a:rPr>
              <a:t>Slide </a:t>
            </a:r>
            <a:fld id="{6005FF9F-8393-4293-91DE-35E7F4C14036}" type="slidenum">
              <a:rPr lang="en-US" smtClean="0">
                <a:solidFill>
                  <a:srgbClr val="4B4B4B"/>
                </a:solidFill>
              </a:rPr>
              <a:pPr algn="l"/>
              <a:t>9</a:t>
            </a:fld>
            <a:endParaRPr lang="en-US" dirty="0">
              <a:solidFill>
                <a:srgbClr val="4B4B4B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000" y="45637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0" i="0" kern="1200">
                <a:solidFill>
                  <a:schemeClr val="tx2"/>
                </a:solidFill>
                <a:latin typeface="AQA Chevin Pro Light"/>
                <a:ea typeface="+mj-ea"/>
                <a:cs typeface="AQA Chevin Pro Light"/>
              </a:defRPr>
            </a:lvl1pPr>
          </a:lstStyle>
          <a:p>
            <a:r>
              <a:rPr lang="en-US" sz="3200" dirty="0" smtClean="0">
                <a:solidFill>
                  <a:srgbClr val="412878"/>
                </a:solidFill>
              </a:rPr>
              <a:t>National GCSE mock: intervention</a:t>
            </a:r>
            <a:endParaRPr lang="en-US" dirty="0">
              <a:solidFill>
                <a:srgbClr val="412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119"/>
      </p:ext>
    </p:extLst>
  </p:cSld>
  <p:clrMapOvr>
    <a:masterClrMapping/>
  </p:clrMapOvr>
</p:sld>
</file>

<file path=ppt/theme/theme1.xml><?xml version="1.0" encoding="utf-8"?>
<a:theme xmlns:a="http://schemas.openxmlformats.org/drawingml/2006/main" name="AQA presentation master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presentation master</Template>
  <TotalTime>861</TotalTime>
  <Words>1082</Words>
  <Application>Microsoft Office PowerPoint</Application>
  <PresentationFormat>On-screen Show (4:3)</PresentationFormat>
  <Paragraphs>246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AQA presentation master</vt:lpstr>
      <vt:lpstr>English Hub School networks GCSE English Language</vt:lpstr>
      <vt:lpstr>GCSE English specifications</vt:lpstr>
      <vt:lpstr>Objectives</vt:lpstr>
      <vt:lpstr>Points from our national GCSE mock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Making a difference</vt:lpstr>
      <vt:lpstr>Making a difference</vt:lpstr>
      <vt:lpstr>(1 of 2) Findings of KS3: the wasted years? </vt:lpstr>
      <vt:lpstr>(2 of 2) Findings of KS3: the wasted years? </vt:lpstr>
      <vt:lpstr>Recommendations of KS3: the wasted years?</vt:lpstr>
      <vt:lpstr>Implications of KS3: the wasted years?</vt:lpstr>
      <vt:lpstr>Discussion points</vt:lpstr>
      <vt:lpstr>KS3 assessment packs</vt:lpstr>
      <vt:lpstr>KS3 assessment packs</vt:lpstr>
      <vt:lpstr>Purpose of these resources:</vt:lpstr>
      <vt:lpstr>Support for KS3 marking:</vt:lpstr>
      <vt:lpstr>KS3 progress checking and tracking:</vt:lpstr>
      <vt:lpstr>A Y9 student’s response:</vt:lpstr>
      <vt:lpstr>Assessing structure:</vt:lpstr>
      <vt:lpstr>An alternative: Step up to English</vt:lpstr>
      <vt:lpstr>An alternative: Step up to English</vt:lpstr>
      <vt:lpstr>Any 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Hub School networks GCSE English Language</dc:title>
  <dc:creator>AQA</dc:creator>
  <cp:lastPrinted>2017-02-22T15:39:43Z</cp:lastPrinted>
  <dcterms:created xsi:type="dcterms:W3CDTF">2017-01-10T11:38:45Z</dcterms:created>
  <dcterms:modified xsi:type="dcterms:W3CDTF">2019-09-10T08:59:43Z</dcterms:modified>
</cp:coreProperties>
</file>