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handoutMasterIdLst>
    <p:handoutMasterId r:id="rId72"/>
  </p:handoutMasterIdLst>
  <p:sldIdLst>
    <p:sldId id="307" r:id="rId2"/>
    <p:sldId id="308" r:id="rId3"/>
    <p:sldId id="309" r:id="rId4"/>
    <p:sldId id="395" r:id="rId5"/>
    <p:sldId id="399" r:id="rId6"/>
    <p:sldId id="400" r:id="rId7"/>
    <p:sldId id="401" r:id="rId8"/>
    <p:sldId id="402" r:id="rId9"/>
    <p:sldId id="403" r:id="rId10"/>
    <p:sldId id="310" r:id="rId11"/>
    <p:sldId id="311" r:id="rId12"/>
    <p:sldId id="312" r:id="rId13"/>
    <p:sldId id="313" r:id="rId14"/>
    <p:sldId id="314" r:id="rId15"/>
    <p:sldId id="315" r:id="rId16"/>
    <p:sldId id="316" r:id="rId17"/>
    <p:sldId id="317" r:id="rId18"/>
    <p:sldId id="397" r:id="rId19"/>
    <p:sldId id="322" r:id="rId20"/>
    <p:sldId id="323" r:id="rId21"/>
    <p:sldId id="405" r:id="rId22"/>
    <p:sldId id="325" r:id="rId23"/>
    <p:sldId id="326" r:id="rId24"/>
    <p:sldId id="327" r:id="rId25"/>
    <p:sldId id="329" r:id="rId26"/>
    <p:sldId id="330" r:id="rId27"/>
    <p:sldId id="331" r:id="rId28"/>
    <p:sldId id="332" r:id="rId29"/>
    <p:sldId id="333" r:id="rId30"/>
    <p:sldId id="334" r:id="rId31"/>
    <p:sldId id="335" r:id="rId32"/>
    <p:sldId id="336" r:id="rId33"/>
    <p:sldId id="337" r:id="rId34"/>
    <p:sldId id="338" r:id="rId35"/>
    <p:sldId id="340" r:id="rId36"/>
    <p:sldId id="341" r:id="rId37"/>
    <p:sldId id="393" r:id="rId38"/>
    <p:sldId id="344" r:id="rId39"/>
    <p:sldId id="345" r:id="rId40"/>
    <p:sldId id="346" r:id="rId41"/>
    <p:sldId id="347" r:id="rId42"/>
    <p:sldId id="348" r:id="rId43"/>
    <p:sldId id="349" r:id="rId44"/>
    <p:sldId id="350" r:id="rId45"/>
    <p:sldId id="382" r:id="rId46"/>
    <p:sldId id="352" r:id="rId47"/>
    <p:sldId id="353" r:id="rId48"/>
    <p:sldId id="355" r:id="rId49"/>
    <p:sldId id="356" r:id="rId50"/>
    <p:sldId id="357" r:id="rId51"/>
    <p:sldId id="383" r:id="rId52"/>
    <p:sldId id="361" r:id="rId53"/>
    <p:sldId id="362" r:id="rId54"/>
    <p:sldId id="363" r:id="rId55"/>
    <p:sldId id="389" r:id="rId56"/>
    <p:sldId id="366" r:id="rId57"/>
    <p:sldId id="367" r:id="rId58"/>
    <p:sldId id="368" r:id="rId59"/>
    <p:sldId id="392" r:id="rId60"/>
    <p:sldId id="385" r:id="rId61"/>
    <p:sldId id="371" r:id="rId62"/>
    <p:sldId id="372" r:id="rId63"/>
    <p:sldId id="374" r:id="rId64"/>
    <p:sldId id="375" r:id="rId65"/>
    <p:sldId id="376" r:id="rId66"/>
    <p:sldId id="377" r:id="rId67"/>
    <p:sldId id="379" r:id="rId68"/>
    <p:sldId id="380" r:id="rId69"/>
    <p:sldId id="386"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QA" initials="A" lastIdx="11" clrIdx="0"/>
  <p:cmAuthor id="1" name="False"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194B"/>
    <a:srgbClr val="2F71AC"/>
    <a:srgbClr val="412878"/>
    <a:srgbClr val="4B9646"/>
    <a:srgbClr val="E5DFED"/>
    <a:srgbClr val="EDE9F3"/>
    <a:srgbClr val="D2C8E1"/>
    <a:srgbClr val="9784BE"/>
    <a:srgbClr val="3273AF"/>
    <a:srgbClr val="783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86146" autoAdjust="0"/>
  </p:normalViewPr>
  <p:slideViewPr>
    <p:cSldViewPr snapToGrid="0" snapToObjects="1" showGuides="1">
      <p:cViewPr>
        <p:scale>
          <a:sx n="70" d="100"/>
          <a:sy n="70" d="100"/>
        </p:scale>
        <p:origin x="-306" y="-103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20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9E7B5-6C9A-7645-A93F-2B6534C0E82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61984038-CD26-5B4C-945B-6124686E148C}">
      <dgm:prSet phldrT="[Text]"/>
      <dgm:spPr/>
      <dgm:t>
        <a:bodyPr/>
        <a:lstStyle/>
        <a:p>
          <a:r>
            <a:rPr lang="en-US" b="1" dirty="0" smtClean="0">
              <a:solidFill>
                <a:schemeClr val="tx1"/>
              </a:solidFill>
            </a:rPr>
            <a:t>What am I agreeing with?</a:t>
          </a:r>
        </a:p>
        <a:p>
          <a:r>
            <a:rPr lang="en-US" dirty="0" smtClean="0"/>
            <a:t>- Nervous</a:t>
          </a:r>
        </a:p>
        <a:p>
          <a:r>
            <a:rPr lang="en-US" dirty="0" smtClean="0"/>
            <a:t>- Unsafe</a:t>
          </a:r>
        </a:p>
        <a:p>
          <a:r>
            <a:rPr lang="en-US" i="1" dirty="0" smtClean="0"/>
            <a:t>‘Hale knew …that they meant to murder him?’ </a:t>
          </a:r>
          <a:endParaRPr lang="en-US" dirty="0"/>
        </a:p>
      </dgm:t>
    </dgm:pt>
    <dgm:pt modelId="{9D431C92-EF36-3643-9410-A0B0616DDD89}" type="parTrans" cxnId="{675DACCB-A848-7E4D-8E1C-CBBEE72438B8}">
      <dgm:prSet/>
      <dgm:spPr/>
      <dgm:t>
        <a:bodyPr/>
        <a:lstStyle/>
        <a:p>
          <a:endParaRPr lang="en-US"/>
        </a:p>
      </dgm:t>
    </dgm:pt>
    <dgm:pt modelId="{9DADDCEA-5D0E-1140-9E02-F1594C4FFE01}" type="sibTrans" cxnId="{675DACCB-A848-7E4D-8E1C-CBBEE72438B8}">
      <dgm:prSet/>
      <dgm:spPr/>
      <dgm:t>
        <a:bodyPr/>
        <a:lstStyle/>
        <a:p>
          <a:endParaRPr lang="en-US"/>
        </a:p>
      </dgm:t>
    </dgm:pt>
    <dgm:pt modelId="{ACC0F616-947A-EA4D-8F60-495EAE0CE470}">
      <dgm:prSet phldrT="[Text]"/>
      <dgm:spPr/>
      <dgm:t>
        <a:bodyPr/>
        <a:lstStyle/>
        <a:p>
          <a:r>
            <a:rPr lang="en-US" dirty="0" smtClean="0"/>
            <a:t>Idea 1: He seems to be in a rush. He wants to get out of the bar and keep moving</a:t>
          </a:r>
          <a:endParaRPr lang="en-US" dirty="0"/>
        </a:p>
      </dgm:t>
    </dgm:pt>
    <dgm:pt modelId="{2C42446D-464D-644C-B05B-852CFFA39A66}" type="parTrans" cxnId="{FC373DEF-B73B-1340-B6CA-2DFAED62EAB3}">
      <dgm:prSet/>
      <dgm:spPr/>
      <dgm:t>
        <a:bodyPr/>
        <a:lstStyle/>
        <a:p>
          <a:endParaRPr lang="en-US"/>
        </a:p>
      </dgm:t>
    </dgm:pt>
    <dgm:pt modelId="{64E23BC4-5F0B-2746-AA62-01EA94B6CBC6}" type="sibTrans" cxnId="{FC373DEF-B73B-1340-B6CA-2DFAED62EAB3}">
      <dgm:prSet/>
      <dgm:spPr/>
      <dgm:t>
        <a:bodyPr/>
        <a:lstStyle/>
        <a:p>
          <a:endParaRPr lang="en-US"/>
        </a:p>
      </dgm:t>
    </dgm:pt>
    <dgm:pt modelId="{73BCABDA-DA2D-774D-AB53-F6371EC4D3DD}">
      <dgm:prSet phldrT="[Text]"/>
      <dgm:spPr/>
      <dgm:t>
        <a:bodyPr/>
        <a:lstStyle/>
        <a:p>
          <a:pPr>
            <a:spcAft>
              <a:spcPts val="0"/>
            </a:spcAft>
          </a:pPr>
          <a:r>
            <a:rPr lang="en-US" dirty="0" smtClean="0"/>
            <a:t>Idea 3: He </a:t>
          </a:r>
          <a:endParaRPr lang="en-US" dirty="0" smtClean="0"/>
        </a:p>
        <a:p>
          <a:pPr>
            <a:spcAft>
              <a:spcPts val="0"/>
            </a:spcAft>
          </a:pPr>
          <a:r>
            <a:rPr lang="en-US" dirty="0" smtClean="0"/>
            <a:t>wants </a:t>
          </a:r>
          <a:r>
            <a:rPr lang="en-US" dirty="0" smtClean="0"/>
            <a:t>to be found quickly </a:t>
          </a:r>
          <a:endParaRPr lang="en-US" dirty="0" smtClean="0"/>
        </a:p>
        <a:p>
          <a:pPr>
            <a:spcAft>
              <a:spcPts val="0"/>
            </a:spcAft>
          </a:pPr>
          <a:r>
            <a:rPr lang="en-US" dirty="0" smtClean="0"/>
            <a:t>by </a:t>
          </a:r>
          <a:r>
            <a:rPr lang="en-US" dirty="0" smtClean="0"/>
            <a:t>a member </a:t>
          </a:r>
          <a:endParaRPr lang="en-US" dirty="0" smtClean="0"/>
        </a:p>
        <a:p>
          <a:pPr>
            <a:spcAft>
              <a:spcPts val="0"/>
            </a:spcAft>
          </a:pPr>
          <a:r>
            <a:rPr lang="en-US" dirty="0" smtClean="0"/>
            <a:t>of </a:t>
          </a:r>
          <a:r>
            <a:rPr lang="en-US" dirty="0" smtClean="0"/>
            <a:t>the public  </a:t>
          </a:r>
          <a:endParaRPr lang="en-US" dirty="0"/>
        </a:p>
      </dgm:t>
    </dgm:pt>
    <dgm:pt modelId="{AE1F9D51-9E10-6848-8C30-F475CA729721}" type="parTrans" cxnId="{77B09AC2-A556-3A4E-99BD-9AE410AAB7F2}">
      <dgm:prSet/>
      <dgm:spPr/>
      <dgm:t>
        <a:bodyPr/>
        <a:lstStyle/>
        <a:p>
          <a:endParaRPr lang="en-US"/>
        </a:p>
      </dgm:t>
    </dgm:pt>
    <dgm:pt modelId="{EFB11186-A387-A740-89E0-5BE457D1A025}" type="sibTrans" cxnId="{77B09AC2-A556-3A4E-99BD-9AE410AAB7F2}">
      <dgm:prSet/>
      <dgm:spPr/>
      <dgm:t>
        <a:bodyPr/>
        <a:lstStyle/>
        <a:p>
          <a:endParaRPr lang="en-US"/>
        </a:p>
      </dgm:t>
    </dgm:pt>
    <dgm:pt modelId="{CBB80E83-E3C1-494F-8466-3D279412ACD4}">
      <dgm:prSet phldrT="[Text]"/>
      <dgm:spPr/>
      <dgm:t>
        <a:bodyPr/>
        <a:lstStyle/>
        <a:p>
          <a:r>
            <a:rPr lang="en-US" dirty="0" smtClean="0"/>
            <a:t>Idea 2: He seems compelled to do his job. Dutiful but feels vulnerable in Brighton</a:t>
          </a:r>
          <a:endParaRPr lang="en-US" dirty="0"/>
        </a:p>
      </dgm:t>
    </dgm:pt>
    <dgm:pt modelId="{7FF8DF5D-6656-6F42-9511-6CA1B6D894A7}" type="parTrans" cxnId="{1E32B7FD-5B48-9A4E-BFB2-2B2277DB36C8}">
      <dgm:prSet/>
      <dgm:spPr/>
      <dgm:t>
        <a:bodyPr/>
        <a:lstStyle/>
        <a:p>
          <a:endParaRPr lang="en-US"/>
        </a:p>
      </dgm:t>
    </dgm:pt>
    <dgm:pt modelId="{842BA2FE-A16F-B04E-9ED5-AFEB4669D72D}" type="sibTrans" cxnId="{1E32B7FD-5B48-9A4E-BFB2-2B2277DB36C8}">
      <dgm:prSet/>
      <dgm:spPr/>
      <dgm:t>
        <a:bodyPr/>
        <a:lstStyle/>
        <a:p>
          <a:endParaRPr lang="en-US"/>
        </a:p>
      </dgm:t>
    </dgm:pt>
    <dgm:pt modelId="{BB9FCA03-CACC-E146-83F5-9489BBA1BEFE}" type="pres">
      <dgm:prSet presAssocID="{E5D9E7B5-6C9A-7645-A93F-2B6534C0E826}" presName="composite" presStyleCnt="0">
        <dgm:presLayoutVars>
          <dgm:chMax val="1"/>
          <dgm:dir/>
          <dgm:resizeHandles val="exact"/>
        </dgm:presLayoutVars>
      </dgm:prSet>
      <dgm:spPr/>
      <dgm:t>
        <a:bodyPr/>
        <a:lstStyle/>
        <a:p>
          <a:endParaRPr lang="en-US"/>
        </a:p>
      </dgm:t>
    </dgm:pt>
    <dgm:pt modelId="{7D298459-4CA9-1544-811C-719D78620630}" type="pres">
      <dgm:prSet presAssocID="{E5D9E7B5-6C9A-7645-A93F-2B6534C0E826}" presName="radial" presStyleCnt="0">
        <dgm:presLayoutVars>
          <dgm:animLvl val="ctr"/>
        </dgm:presLayoutVars>
      </dgm:prSet>
      <dgm:spPr/>
      <dgm:t>
        <a:bodyPr/>
        <a:lstStyle/>
        <a:p>
          <a:endParaRPr lang="en-US"/>
        </a:p>
      </dgm:t>
    </dgm:pt>
    <dgm:pt modelId="{77323905-5297-B84B-99E9-897AB3AE16D0}" type="pres">
      <dgm:prSet presAssocID="{61984038-CD26-5B4C-945B-6124686E148C}" presName="centerShape" presStyleLbl="vennNode1" presStyleIdx="0" presStyleCnt="4" custLinFactNeighborY="3682"/>
      <dgm:spPr/>
      <dgm:t>
        <a:bodyPr/>
        <a:lstStyle/>
        <a:p>
          <a:endParaRPr lang="en-US"/>
        </a:p>
      </dgm:t>
    </dgm:pt>
    <dgm:pt modelId="{45AF11DB-B582-A64B-BAC3-7781EDCF5F0D}" type="pres">
      <dgm:prSet presAssocID="{ACC0F616-947A-EA4D-8F60-495EAE0CE470}" presName="node" presStyleLbl="vennNode1" presStyleIdx="1" presStyleCnt="4" custScaleX="140538" custScaleY="127683" custRadScaleRad="112613" custRadScaleInc="-223">
        <dgm:presLayoutVars>
          <dgm:bulletEnabled val="1"/>
        </dgm:presLayoutVars>
      </dgm:prSet>
      <dgm:spPr/>
      <dgm:t>
        <a:bodyPr/>
        <a:lstStyle/>
        <a:p>
          <a:endParaRPr lang="en-US"/>
        </a:p>
      </dgm:t>
    </dgm:pt>
    <dgm:pt modelId="{7A7252E7-30EC-1B40-BF63-A5B154D889E1}" type="pres">
      <dgm:prSet presAssocID="{73BCABDA-DA2D-774D-AB53-F6371EC4D3DD}" presName="node" presStyleLbl="vennNode1" presStyleIdx="2" presStyleCnt="4" custScaleX="140538" custScaleY="139789" custRadScaleRad="119182" custRadScaleInc="-4332">
        <dgm:presLayoutVars>
          <dgm:bulletEnabled val="1"/>
        </dgm:presLayoutVars>
      </dgm:prSet>
      <dgm:spPr/>
      <dgm:t>
        <a:bodyPr/>
        <a:lstStyle/>
        <a:p>
          <a:endParaRPr lang="en-US"/>
        </a:p>
      </dgm:t>
    </dgm:pt>
    <dgm:pt modelId="{C53C1F69-0C1D-EF45-BA38-44ECD2676C5D}" type="pres">
      <dgm:prSet presAssocID="{CBB80E83-E3C1-494F-8466-3D279412ACD4}" presName="node" presStyleLbl="vennNode1" presStyleIdx="3" presStyleCnt="4" custScaleX="140538" custScaleY="139789" custRadScaleRad="119181" custRadScaleInc="4333">
        <dgm:presLayoutVars>
          <dgm:bulletEnabled val="1"/>
        </dgm:presLayoutVars>
      </dgm:prSet>
      <dgm:spPr/>
      <dgm:t>
        <a:bodyPr/>
        <a:lstStyle/>
        <a:p>
          <a:endParaRPr lang="en-US"/>
        </a:p>
      </dgm:t>
    </dgm:pt>
  </dgm:ptLst>
  <dgm:cxnLst>
    <dgm:cxn modelId="{AE10C457-12A0-46DB-A391-A028CB2BA5DD}" type="presOf" srcId="{ACC0F616-947A-EA4D-8F60-495EAE0CE470}" destId="{45AF11DB-B582-A64B-BAC3-7781EDCF5F0D}" srcOrd="0" destOrd="0" presId="urn:microsoft.com/office/officeart/2005/8/layout/radial3"/>
    <dgm:cxn modelId="{3DAC64D9-29B6-4CDB-9610-0ABAA48498E7}" type="presOf" srcId="{E5D9E7B5-6C9A-7645-A93F-2B6534C0E826}" destId="{BB9FCA03-CACC-E146-83F5-9489BBA1BEFE}" srcOrd="0" destOrd="0" presId="urn:microsoft.com/office/officeart/2005/8/layout/radial3"/>
    <dgm:cxn modelId="{675DACCB-A848-7E4D-8E1C-CBBEE72438B8}" srcId="{E5D9E7B5-6C9A-7645-A93F-2B6534C0E826}" destId="{61984038-CD26-5B4C-945B-6124686E148C}" srcOrd="0" destOrd="0" parTransId="{9D431C92-EF36-3643-9410-A0B0616DDD89}" sibTransId="{9DADDCEA-5D0E-1140-9E02-F1594C4FFE01}"/>
    <dgm:cxn modelId="{7FB183CA-2489-448B-BCE3-736F4518393F}" type="presOf" srcId="{61984038-CD26-5B4C-945B-6124686E148C}" destId="{77323905-5297-B84B-99E9-897AB3AE16D0}" srcOrd="0" destOrd="0" presId="urn:microsoft.com/office/officeart/2005/8/layout/radial3"/>
    <dgm:cxn modelId="{1E32B7FD-5B48-9A4E-BFB2-2B2277DB36C8}" srcId="{61984038-CD26-5B4C-945B-6124686E148C}" destId="{CBB80E83-E3C1-494F-8466-3D279412ACD4}" srcOrd="2" destOrd="0" parTransId="{7FF8DF5D-6656-6F42-9511-6CA1B6D894A7}" sibTransId="{842BA2FE-A16F-B04E-9ED5-AFEB4669D72D}"/>
    <dgm:cxn modelId="{77B09AC2-A556-3A4E-99BD-9AE410AAB7F2}" srcId="{61984038-CD26-5B4C-945B-6124686E148C}" destId="{73BCABDA-DA2D-774D-AB53-F6371EC4D3DD}" srcOrd="1" destOrd="0" parTransId="{AE1F9D51-9E10-6848-8C30-F475CA729721}" sibTransId="{EFB11186-A387-A740-89E0-5BE457D1A025}"/>
    <dgm:cxn modelId="{C434003F-DC08-45EE-AAB2-3027D1E1CFA8}" type="presOf" srcId="{CBB80E83-E3C1-494F-8466-3D279412ACD4}" destId="{C53C1F69-0C1D-EF45-BA38-44ECD2676C5D}" srcOrd="0" destOrd="0" presId="urn:microsoft.com/office/officeart/2005/8/layout/radial3"/>
    <dgm:cxn modelId="{61D20FDB-B714-4EE7-A2C7-878B9492F7C8}" type="presOf" srcId="{73BCABDA-DA2D-774D-AB53-F6371EC4D3DD}" destId="{7A7252E7-30EC-1B40-BF63-A5B154D889E1}" srcOrd="0" destOrd="0" presId="urn:microsoft.com/office/officeart/2005/8/layout/radial3"/>
    <dgm:cxn modelId="{FC373DEF-B73B-1340-B6CA-2DFAED62EAB3}" srcId="{61984038-CD26-5B4C-945B-6124686E148C}" destId="{ACC0F616-947A-EA4D-8F60-495EAE0CE470}" srcOrd="0" destOrd="0" parTransId="{2C42446D-464D-644C-B05B-852CFFA39A66}" sibTransId="{64E23BC4-5F0B-2746-AA62-01EA94B6CBC6}"/>
    <dgm:cxn modelId="{AC9B5609-FF25-4EE0-A738-B55ED583E5B2}" type="presParOf" srcId="{BB9FCA03-CACC-E146-83F5-9489BBA1BEFE}" destId="{7D298459-4CA9-1544-811C-719D78620630}" srcOrd="0" destOrd="0" presId="urn:microsoft.com/office/officeart/2005/8/layout/radial3"/>
    <dgm:cxn modelId="{C835E89F-4DB0-4E99-B371-304045E298DF}" type="presParOf" srcId="{7D298459-4CA9-1544-811C-719D78620630}" destId="{77323905-5297-B84B-99E9-897AB3AE16D0}" srcOrd="0" destOrd="0" presId="urn:microsoft.com/office/officeart/2005/8/layout/radial3"/>
    <dgm:cxn modelId="{BE3D8710-722A-474F-BADB-E9AD9F045D9D}" type="presParOf" srcId="{7D298459-4CA9-1544-811C-719D78620630}" destId="{45AF11DB-B582-A64B-BAC3-7781EDCF5F0D}" srcOrd="1" destOrd="0" presId="urn:microsoft.com/office/officeart/2005/8/layout/radial3"/>
    <dgm:cxn modelId="{FC9B2C7C-E6C1-4256-B5E5-1E97C82D550B}" type="presParOf" srcId="{7D298459-4CA9-1544-811C-719D78620630}" destId="{7A7252E7-30EC-1B40-BF63-A5B154D889E1}" srcOrd="2" destOrd="0" presId="urn:microsoft.com/office/officeart/2005/8/layout/radial3"/>
    <dgm:cxn modelId="{04374D90-0B74-4FBB-A33A-4C2DCC36E8EF}" type="presParOf" srcId="{7D298459-4CA9-1544-811C-719D78620630}" destId="{C53C1F69-0C1D-EF45-BA38-44ECD2676C5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9E7B5-6C9A-7645-A93F-2B6534C0E82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61984038-CD26-5B4C-945B-6124686E148C}">
      <dgm:prSet phldrT="[Text]"/>
      <dgm:spPr/>
      <dgm:t>
        <a:bodyPr/>
        <a:lstStyle/>
        <a:p>
          <a:r>
            <a:rPr lang="en-US" b="1" dirty="0" smtClean="0"/>
            <a:t>How does the writer make use of that first line?</a:t>
          </a:r>
        </a:p>
        <a:p>
          <a:r>
            <a:rPr lang="en-US" dirty="0" smtClean="0"/>
            <a:t> ‘</a:t>
          </a:r>
          <a:r>
            <a:rPr lang="en-US" i="1" dirty="0" smtClean="0"/>
            <a:t>Hale knew …that they meant to murder him</a:t>
          </a:r>
          <a:r>
            <a:rPr lang="en-US" dirty="0" smtClean="0"/>
            <a:t>.’ </a:t>
          </a:r>
          <a:endParaRPr lang="en-US" dirty="0"/>
        </a:p>
      </dgm:t>
    </dgm:pt>
    <dgm:pt modelId="{9D431C92-EF36-3643-9410-A0B0616DDD89}" type="parTrans" cxnId="{675DACCB-A848-7E4D-8E1C-CBBEE72438B8}">
      <dgm:prSet/>
      <dgm:spPr/>
      <dgm:t>
        <a:bodyPr/>
        <a:lstStyle/>
        <a:p>
          <a:endParaRPr lang="en-US"/>
        </a:p>
      </dgm:t>
    </dgm:pt>
    <dgm:pt modelId="{9DADDCEA-5D0E-1140-9E02-F1594C4FFE01}" type="sibTrans" cxnId="{675DACCB-A848-7E4D-8E1C-CBBEE72438B8}">
      <dgm:prSet/>
      <dgm:spPr/>
      <dgm:t>
        <a:bodyPr/>
        <a:lstStyle/>
        <a:p>
          <a:endParaRPr lang="en-US"/>
        </a:p>
      </dgm:t>
    </dgm:pt>
    <dgm:pt modelId="{ACC0F616-947A-EA4D-8F60-495EAE0CE470}">
      <dgm:prSet phldrT="[Text]"/>
      <dgm:spPr/>
      <dgm:t>
        <a:bodyPr/>
        <a:lstStyle/>
        <a:p>
          <a:r>
            <a:rPr lang="en-US" dirty="0" smtClean="0"/>
            <a:t>Idea 1: </a:t>
          </a:r>
          <a:endParaRPr lang="en-US" dirty="0"/>
        </a:p>
      </dgm:t>
    </dgm:pt>
    <dgm:pt modelId="{2C42446D-464D-644C-B05B-852CFFA39A66}" type="parTrans" cxnId="{FC373DEF-B73B-1340-B6CA-2DFAED62EAB3}">
      <dgm:prSet/>
      <dgm:spPr/>
      <dgm:t>
        <a:bodyPr/>
        <a:lstStyle/>
        <a:p>
          <a:endParaRPr lang="en-US"/>
        </a:p>
      </dgm:t>
    </dgm:pt>
    <dgm:pt modelId="{64E23BC4-5F0B-2746-AA62-01EA94B6CBC6}" type="sibTrans" cxnId="{FC373DEF-B73B-1340-B6CA-2DFAED62EAB3}">
      <dgm:prSet/>
      <dgm:spPr/>
      <dgm:t>
        <a:bodyPr/>
        <a:lstStyle/>
        <a:p>
          <a:endParaRPr lang="en-US"/>
        </a:p>
      </dgm:t>
    </dgm:pt>
    <dgm:pt modelId="{73BCABDA-DA2D-774D-AB53-F6371EC4D3DD}">
      <dgm:prSet phldrT="[Text]"/>
      <dgm:spPr/>
      <dgm:t>
        <a:bodyPr/>
        <a:lstStyle/>
        <a:p>
          <a:r>
            <a:rPr lang="en-US" dirty="0" smtClean="0"/>
            <a:t>Idea 3: </a:t>
          </a:r>
          <a:endParaRPr lang="en-US" dirty="0"/>
        </a:p>
      </dgm:t>
    </dgm:pt>
    <dgm:pt modelId="{AE1F9D51-9E10-6848-8C30-F475CA729721}" type="parTrans" cxnId="{77B09AC2-A556-3A4E-99BD-9AE410AAB7F2}">
      <dgm:prSet/>
      <dgm:spPr/>
      <dgm:t>
        <a:bodyPr/>
        <a:lstStyle/>
        <a:p>
          <a:endParaRPr lang="en-US"/>
        </a:p>
      </dgm:t>
    </dgm:pt>
    <dgm:pt modelId="{EFB11186-A387-A740-89E0-5BE457D1A025}" type="sibTrans" cxnId="{77B09AC2-A556-3A4E-99BD-9AE410AAB7F2}">
      <dgm:prSet/>
      <dgm:spPr/>
      <dgm:t>
        <a:bodyPr/>
        <a:lstStyle/>
        <a:p>
          <a:endParaRPr lang="en-US"/>
        </a:p>
      </dgm:t>
    </dgm:pt>
    <dgm:pt modelId="{CBB80E83-E3C1-494F-8466-3D279412ACD4}">
      <dgm:prSet phldrT="[Text]"/>
      <dgm:spPr/>
      <dgm:t>
        <a:bodyPr/>
        <a:lstStyle/>
        <a:p>
          <a:r>
            <a:rPr lang="en-US" dirty="0" smtClean="0"/>
            <a:t>Idea 2: </a:t>
          </a:r>
          <a:endParaRPr lang="en-US" dirty="0"/>
        </a:p>
      </dgm:t>
    </dgm:pt>
    <dgm:pt modelId="{7FF8DF5D-6656-6F42-9511-6CA1B6D894A7}" type="parTrans" cxnId="{1E32B7FD-5B48-9A4E-BFB2-2B2277DB36C8}">
      <dgm:prSet/>
      <dgm:spPr/>
      <dgm:t>
        <a:bodyPr/>
        <a:lstStyle/>
        <a:p>
          <a:endParaRPr lang="en-US"/>
        </a:p>
      </dgm:t>
    </dgm:pt>
    <dgm:pt modelId="{842BA2FE-A16F-B04E-9ED5-AFEB4669D72D}" type="sibTrans" cxnId="{1E32B7FD-5B48-9A4E-BFB2-2B2277DB36C8}">
      <dgm:prSet/>
      <dgm:spPr/>
      <dgm:t>
        <a:bodyPr/>
        <a:lstStyle/>
        <a:p>
          <a:endParaRPr lang="en-US"/>
        </a:p>
      </dgm:t>
    </dgm:pt>
    <dgm:pt modelId="{BB9FCA03-CACC-E146-83F5-9489BBA1BEFE}" type="pres">
      <dgm:prSet presAssocID="{E5D9E7B5-6C9A-7645-A93F-2B6534C0E826}" presName="composite" presStyleCnt="0">
        <dgm:presLayoutVars>
          <dgm:chMax val="1"/>
          <dgm:dir/>
          <dgm:resizeHandles val="exact"/>
        </dgm:presLayoutVars>
      </dgm:prSet>
      <dgm:spPr/>
      <dgm:t>
        <a:bodyPr/>
        <a:lstStyle/>
        <a:p>
          <a:endParaRPr lang="en-US"/>
        </a:p>
      </dgm:t>
    </dgm:pt>
    <dgm:pt modelId="{7D298459-4CA9-1544-811C-719D78620630}" type="pres">
      <dgm:prSet presAssocID="{E5D9E7B5-6C9A-7645-A93F-2B6534C0E826}" presName="radial" presStyleCnt="0">
        <dgm:presLayoutVars>
          <dgm:animLvl val="ctr"/>
        </dgm:presLayoutVars>
      </dgm:prSet>
      <dgm:spPr/>
      <dgm:t>
        <a:bodyPr/>
        <a:lstStyle/>
        <a:p>
          <a:endParaRPr lang="en-US"/>
        </a:p>
      </dgm:t>
    </dgm:pt>
    <dgm:pt modelId="{77323905-5297-B84B-99E9-897AB3AE16D0}" type="pres">
      <dgm:prSet presAssocID="{61984038-CD26-5B4C-945B-6124686E148C}" presName="centerShape" presStyleLbl="vennNode1" presStyleIdx="0" presStyleCnt="4" custLinFactNeighborY="3682"/>
      <dgm:spPr/>
      <dgm:t>
        <a:bodyPr/>
        <a:lstStyle/>
        <a:p>
          <a:endParaRPr lang="en-US"/>
        </a:p>
      </dgm:t>
    </dgm:pt>
    <dgm:pt modelId="{45AF11DB-B582-A64B-BAC3-7781EDCF5F0D}" type="pres">
      <dgm:prSet presAssocID="{ACC0F616-947A-EA4D-8F60-495EAE0CE470}" presName="node" presStyleLbl="vennNode1" presStyleIdx="1" presStyleCnt="4" custScaleX="140538" custScaleY="127683" custRadScaleRad="112613" custRadScaleInc="-223">
        <dgm:presLayoutVars>
          <dgm:bulletEnabled val="1"/>
        </dgm:presLayoutVars>
      </dgm:prSet>
      <dgm:spPr/>
      <dgm:t>
        <a:bodyPr/>
        <a:lstStyle/>
        <a:p>
          <a:endParaRPr lang="en-US"/>
        </a:p>
      </dgm:t>
    </dgm:pt>
    <dgm:pt modelId="{7A7252E7-30EC-1B40-BF63-A5B154D889E1}" type="pres">
      <dgm:prSet presAssocID="{73BCABDA-DA2D-774D-AB53-F6371EC4D3DD}" presName="node" presStyleLbl="vennNode1" presStyleIdx="2" presStyleCnt="4" custScaleX="140538" custScaleY="139789" custRadScaleRad="119182" custRadScaleInc="-4332">
        <dgm:presLayoutVars>
          <dgm:bulletEnabled val="1"/>
        </dgm:presLayoutVars>
      </dgm:prSet>
      <dgm:spPr/>
      <dgm:t>
        <a:bodyPr/>
        <a:lstStyle/>
        <a:p>
          <a:endParaRPr lang="en-US"/>
        </a:p>
      </dgm:t>
    </dgm:pt>
    <dgm:pt modelId="{C53C1F69-0C1D-EF45-BA38-44ECD2676C5D}" type="pres">
      <dgm:prSet presAssocID="{CBB80E83-E3C1-494F-8466-3D279412ACD4}" presName="node" presStyleLbl="vennNode1" presStyleIdx="3" presStyleCnt="4" custScaleX="140538" custScaleY="139789" custRadScaleRad="119181" custRadScaleInc="4333">
        <dgm:presLayoutVars>
          <dgm:bulletEnabled val="1"/>
        </dgm:presLayoutVars>
      </dgm:prSet>
      <dgm:spPr/>
      <dgm:t>
        <a:bodyPr/>
        <a:lstStyle/>
        <a:p>
          <a:endParaRPr lang="en-US"/>
        </a:p>
      </dgm:t>
    </dgm:pt>
  </dgm:ptLst>
  <dgm:cxnLst>
    <dgm:cxn modelId="{1EE35613-9508-45CE-B5E1-74B6917DAD79}" type="presOf" srcId="{CBB80E83-E3C1-494F-8466-3D279412ACD4}" destId="{C53C1F69-0C1D-EF45-BA38-44ECD2676C5D}" srcOrd="0" destOrd="0" presId="urn:microsoft.com/office/officeart/2005/8/layout/radial3"/>
    <dgm:cxn modelId="{675DACCB-A848-7E4D-8E1C-CBBEE72438B8}" srcId="{E5D9E7B5-6C9A-7645-A93F-2B6534C0E826}" destId="{61984038-CD26-5B4C-945B-6124686E148C}" srcOrd="0" destOrd="0" parTransId="{9D431C92-EF36-3643-9410-A0B0616DDD89}" sibTransId="{9DADDCEA-5D0E-1140-9E02-F1594C4FFE01}"/>
    <dgm:cxn modelId="{F5964168-1769-4DC0-821C-8A32E1E4D4E6}" type="presOf" srcId="{ACC0F616-947A-EA4D-8F60-495EAE0CE470}" destId="{45AF11DB-B582-A64B-BAC3-7781EDCF5F0D}" srcOrd="0" destOrd="0" presId="urn:microsoft.com/office/officeart/2005/8/layout/radial3"/>
    <dgm:cxn modelId="{29C8EB86-ED2F-4FE6-9F31-C7096D236558}" type="presOf" srcId="{73BCABDA-DA2D-774D-AB53-F6371EC4D3DD}" destId="{7A7252E7-30EC-1B40-BF63-A5B154D889E1}" srcOrd="0" destOrd="0" presId="urn:microsoft.com/office/officeart/2005/8/layout/radial3"/>
    <dgm:cxn modelId="{4EC1653C-E604-4F9E-8A1F-69ECBAA0C962}" type="presOf" srcId="{E5D9E7B5-6C9A-7645-A93F-2B6534C0E826}" destId="{BB9FCA03-CACC-E146-83F5-9489BBA1BEFE}" srcOrd="0" destOrd="0" presId="urn:microsoft.com/office/officeart/2005/8/layout/radial3"/>
    <dgm:cxn modelId="{7906CE8B-72FD-4412-93E2-5D5461CCD0DD}" type="presOf" srcId="{61984038-CD26-5B4C-945B-6124686E148C}" destId="{77323905-5297-B84B-99E9-897AB3AE16D0}" srcOrd="0" destOrd="0" presId="urn:microsoft.com/office/officeart/2005/8/layout/radial3"/>
    <dgm:cxn modelId="{77B09AC2-A556-3A4E-99BD-9AE410AAB7F2}" srcId="{61984038-CD26-5B4C-945B-6124686E148C}" destId="{73BCABDA-DA2D-774D-AB53-F6371EC4D3DD}" srcOrd="1" destOrd="0" parTransId="{AE1F9D51-9E10-6848-8C30-F475CA729721}" sibTransId="{EFB11186-A387-A740-89E0-5BE457D1A025}"/>
    <dgm:cxn modelId="{FC373DEF-B73B-1340-B6CA-2DFAED62EAB3}" srcId="{61984038-CD26-5B4C-945B-6124686E148C}" destId="{ACC0F616-947A-EA4D-8F60-495EAE0CE470}" srcOrd="0" destOrd="0" parTransId="{2C42446D-464D-644C-B05B-852CFFA39A66}" sibTransId="{64E23BC4-5F0B-2746-AA62-01EA94B6CBC6}"/>
    <dgm:cxn modelId="{1E32B7FD-5B48-9A4E-BFB2-2B2277DB36C8}" srcId="{61984038-CD26-5B4C-945B-6124686E148C}" destId="{CBB80E83-E3C1-494F-8466-3D279412ACD4}" srcOrd="2" destOrd="0" parTransId="{7FF8DF5D-6656-6F42-9511-6CA1B6D894A7}" sibTransId="{842BA2FE-A16F-B04E-9ED5-AFEB4669D72D}"/>
    <dgm:cxn modelId="{E38B6725-1E9A-4345-8E60-FB97E1EB29D6}" type="presParOf" srcId="{BB9FCA03-CACC-E146-83F5-9489BBA1BEFE}" destId="{7D298459-4CA9-1544-811C-719D78620630}" srcOrd="0" destOrd="0" presId="urn:microsoft.com/office/officeart/2005/8/layout/radial3"/>
    <dgm:cxn modelId="{68CB0F1D-151C-4469-80AA-5DCCE86ACAFB}" type="presParOf" srcId="{7D298459-4CA9-1544-811C-719D78620630}" destId="{77323905-5297-B84B-99E9-897AB3AE16D0}" srcOrd="0" destOrd="0" presId="urn:microsoft.com/office/officeart/2005/8/layout/radial3"/>
    <dgm:cxn modelId="{F02743B1-1795-4F1B-AA96-668A03B32988}" type="presParOf" srcId="{7D298459-4CA9-1544-811C-719D78620630}" destId="{45AF11DB-B582-A64B-BAC3-7781EDCF5F0D}" srcOrd="1" destOrd="0" presId="urn:microsoft.com/office/officeart/2005/8/layout/radial3"/>
    <dgm:cxn modelId="{09BAEE8E-80CA-499C-811B-9E51CC7170F9}" type="presParOf" srcId="{7D298459-4CA9-1544-811C-719D78620630}" destId="{7A7252E7-30EC-1B40-BF63-A5B154D889E1}" srcOrd="2" destOrd="0" presId="urn:microsoft.com/office/officeart/2005/8/layout/radial3"/>
    <dgm:cxn modelId="{514B1C45-9B72-42CD-A623-8EA8C7AFA3C4}" type="presParOf" srcId="{7D298459-4CA9-1544-811C-719D78620630}" destId="{C53C1F69-0C1D-EF45-BA38-44ECD2676C5D}"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3905-5297-B84B-99E9-897AB3AE16D0}">
      <dsp:nvSpPr>
        <dsp:cNvPr id="0" name=""/>
        <dsp:cNvSpPr/>
      </dsp:nvSpPr>
      <dsp:spPr>
        <a:xfrm>
          <a:off x="2721820" y="1419212"/>
          <a:ext cx="2785958" cy="2785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What am I agreeing with?</a:t>
          </a:r>
        </a:p>
        <a:p>
          <a:pPr lvl="0" algn="ctr" defTabSz="755650">
            <a:lnSpc>
              <a:spcPct val="90000"/>
            </a:lnSpc>
            <a:spcBef>
              <a:spcPct val="0"/>
            </a:spcBef>
            <a:spcAft>
              <a:spcPct val="35000"/>
            </a:spcAft>
          </a:pPr>
          <a:r>
            <a:rPr lang="en-US" sz="1700" kern="1200" dirty="0" smtClean="0"/>
            <a:t>- Nervous</a:t>
          </a:r>
        </a:p>
        <a:p>
          <a:pPr lvl="0" algn="ctr" defTabSz="755650">
            <a:lnSpc>
              <a:spcPct val="90000"/>
            </a:lnSpc>
            <a:spcBef>
              <a:spcPct val="0"/>
            </a:spcBef>
            <a:spcAft>
              <a:spcPct val="35000"/>
            </a:spcAft>
          </a:pPr>
          <a:r>
            <a:rPr lang="en-US" sz="1700" kern="1200" dirty="0" smtClean="0"/>
            <a:t>- Unsafe</a:t>
          </a:r>
        </a:p>
        <a:p>
          <a:pPr lvl="0" algn="ctr" defTabSz="755650">
            <a:lnSpc>
              <a:spcPct val="90000"/>
            </a:lnSpc>
            <a:spcBef>
              <a:spcPct val="0"/>
            </a:spcBef>
            <a:spcAft>
              <a:spcPct val="35000"/>
            </a:spcAft>
          </a:pPr>
          <a:r>
            <a:rPr lang="en-US" sz="1700" i="1" kern="1200" dirty="0" smtClean="0"/>
            <a:t>‘Hale knew …that they meant to murder him?’ </a:t>
          </a:r>
          <a:endParaRPr lang="en-US" sz="1700" kern="1200" dirty="0"/>
        </a:p>
      </dsp:txBody>
      <dsp:txXfrm>
        <a:off x="3129814" y="1827206"/>
        <a:ext cx="1969970" cy="1969970"/>
      </dsp:txXfrm>
    </dsp:sp>
    <dsp:sp modelId="{45AF11DB-B582-A64B-BAC3-7781EDCF5F0D}">
      <dsp:nvSpPr>
        <dsp:cNvPr id="0" name=""/>
        <dsp:cNvSpPr/>
      </dsp:nvSpPr>
      <dsp:spPr>
        <a:xfrm>
          <a:off x="3126434" y="-23108"/>
          <a:ext cx="1957665" cy="17785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Idea 1: He seems to be in a rush. He wants to get out of the bar and keep moving</a:t>
          </a:r>
          <a:endParaRPr lang="en-US" sz="1400" kern="1200" dirty="0"/>
        </a:p>
      </dsp:txBody>
      <dsp:txXfrm>
        <a:off x="3413127" y="237362"/>
        <a:ext cx="1384279" cy="1257657"/>
      </dsp:txXfrm>
    </dsp:sp>
    <dsp:sp modelId="{7A7252E7-30EC-1B40-BF63-A5B154D889E1}">
      <dsp:nvSpPr>
        <dsp:cNvPr id="0" name=""/>
        <dsp:cNvSpPr/>
      </dsp:nvSpPr>
      <dsp:spPr>
        <a:xfrm>
          <a:off x="5096927" y="2611258"/>
          <a:ext cx="1957665" cy="19472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t>Idea 3: He </a:t>
          </a:r>
          <a:endParaRPr lang="en-US" sz="1400" kern="1200" dirty="0" smtClean="0"/>
        </a:p>
        <a:p>
          <a:pPr lvl="0" algn="ctr" defTabSz="622300">
            <a:lnSpc>
              <a:spcPct val="90000"/>
            </a:lnSpc>
            <a:spcBef>
              <a:spcPct val="0"/>
            </a:spcBef>
            <a:spcAft>
              <a:spcPts val="0"/>
            </a:spcAft>
          </a:pPr>
          <a:r>
            <a:rPr lang="en-US" sz="1400" kern="1200" dirty="0" smtClean="0"/>
            <a:t>wants </a:t>
          </a:r>
          <a:r>
            <a:rPr lang="en-US" sz="1400" kern="1200" dirty="0" smtClean="0"/>
            <a:t>to be found quickly </a:t>
          </a:r>
          <a:endParaRPr lang="en-US" sz="1400" kern="1200" dirty="0" smtClean="0"/>
        </a:p>
        <a:p>
          <a:pPr lvl="0" algn="ctr" defTabSz="622300">
            <a:lnSpc>
              <a:spcPct val="90000"/>
            </a:lnSpc>
            <a:spcBef>
              <a:spcPct val="0"/>
            </a:spcBef>
            <a:spcAft>
              <a:spcPts val="0"/>
            </a:spcAft>
          </a:pPr>
          <a:r>
            <a:rPr lang="en-US" sz="1400" kern="1200" dirty="0" smtClean="0"/>
            <a:t>by </a:t>
          </a:r>
          <a:r>
            <a:rPr lang="en-US" sz="1400" kern="1200" dirty="0" smtClean="0"/>
            <a:t>a member </a:t>
          </a:r>
          <a:endParaRPr lang="en-US" sz="1400" kern="1200" dirty="0" smtClean="0"/>
        </a:p>
        <a:p>
          <a:pPr lvl="0" algn="ctr" defTabSz="622300">
            <a:lnSpc>
              <a:spcPct val="90000"/>
            </a:lnSpc>
            <a:spcBef>
              <a:spcPct val="0"/>
            </a:spcBef>
            <a:spcAft>
              <a:spcPts val="0"/>
            </a:spcAft>
          </a:pPr>
          <a:r>
            <a:rPr lang="en-US" sz="1400" kern="1200" dirty="0" smtClean="0"/>
            <a:t>of </a:t>
          </a:r>
          <a:r>
            <a:rPr lang="en-US" sz="1400" kern="1200" dirty="0" smtClean="0"/>
            <a:t>the public  </a:t>
          </a:r>
          <a:endParaRPr lang="en-US" sz="1400" kern="1200" dirty="0"/>
        </a:p>
      </dsp:txBody>
      <dsp:txXfrm>
        <a:off x="5383620" y="2896424"/>
        <a:ext cx="1384279" cy="1376900"/>
      </dsp:txXfrm>
    </dsp:sp>
    <dsp:sp modelId="{C53C1F69-0C1D-EF45-BA38-44ECD2676C5D}">
      <dsp:nvSpPr>
        <dsp:cNvPr id="0" name=""/>
        <dsp:cNvSpPr/>
      </dsp:nvSpPr>
      <dsp:spPr>
        <a:xfrm>
          <a:off x="1175004" y="2611209"/>
          <a:ext cx="1957665" cy="19472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Idea 2: He seems compelled to do his job. Dutiful but feels vulnerable in Brighton</a:t>
          </a:r>
          <a:endParaRPr lang="en-US" sz="1400" kern="1200" dirty="0"/>
        </a:p>
      </dsp:txBody>
      <dsp:txXfrm>
        <a:off x="1461697" y="2896375"/>
        <a:ext cx="1384279" cy="1376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3905-5297-B84B-99E9-897AB3AE16D0}">
      <dsp:nvSpPr>
        <dsp:cNvPr id="0" name=""/>
        <dsp:cNvSpPr/>
      </dsp:nvSpPr>
      <dsp:spPr>
        <a:xfrm>
          <a:off x="2721820" y="1419212"/>
          <a:ext cx="2785958" cy="27859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How does the writer make use of that first line?</a:t>
          </a:r>
        </a:p>
        <a:p>
          <a:pPr lvl="0" algn="ctr" defTabSz="844550">
            <a:lnSpc>
              <a:spcPct val="90000"/>
            </a:lnSpc>
            <a:spcBef>
              <a:spcPct val="0"/>
            </a:spcBef>
            <a:spcAft>
              <a:spcPct val="35000"/>
            </a:spcAft>
          </a:pPr>
          <a:r>
            <a:rPr lang="en-US" sz="1900" kern="1200" dirty="0" smtClean="0"/>
            <a:t> ‘</a:t>
          </a:r>
          <a:r>
            <a:rPr lang="en-US" sz="1900" i="1" kern="1200" dirty="0" smtClean="0"/>
            <a:t>Hale knew …that they meant to murder him</a:t>
          </a:r>
          <a:r>
            <a:rPr lang="en-US" sz="1900" kern="1200" dirty="0" smtClean="0"/>
            <a:t>.’ </a:t>
          </a:r>
          <a:endParaRPr lang="en-US" sz="1900" kern="1200" dirty="0"/>
        </a:p>
      </dsp:txBody>
      <dsp:txXfrm>
        <a:off x="3129814" y="1827206"/>
        <a:ext cx="1969970" cy="1969970"/>
      </dsp:txXfrm>
    </dsp:sp>
    <dsp:sp modelId="{45AF11DB-B582-A64B-BAC3-7781EDCF5F0D}">
      <dsp:nvSpPr>
        <dsp:cNvPr id="0" name=""/>
        <dsp:cNvSpPr/>
      </dsp:nvSpPr>
      <dsp:spPr>
        <a:xfrm>
          <a:off x="3126434" y="-23108"/>
          <a:ext cx="1957665" cy="17785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Idea 1: </a:t>
          </a:r>
          <a:endParaRPr lang="en-US" sz="1900" kern="1200" dirty="0"/>
        </a:p>
      </dsp:txBody>
      <dsp:txXfrm>
        <a:off x="3413127" y="237362"/>
        <a:ext cx="1384279" cy="1257657"/>
      </dsp:txXfrm>
    </dsp:sp>
    <dsp:sp modelId="{7A7252E7-30EC-1B40-BF63-A5B154D889E1}">
      <dsp:nvSpPr>
        <dsp:cNvPr id="0" name=""/>
        <dsp:cNvSpPr/>
      </dsp:nvSpPr>
      <dsp:spPr>
        <a:xfrm>
          <a:off x="5096927" y="2611258"/>
          <a:ext cx="1957665" cy="19472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Idea 3: </a:t>
          </a:r>
          <a:endParaRPr lang="en-US" sz="1900" kern="1200" dirty="0"/>
        </a:p>
      </dsp:txBody>
      <dsp:txXfrm>
        <a:off x="5383620" y="2896424"/>
        <a:ext cx="1384279" cy="1376900"/>
      </dsp:txXfrm>
    </dsp:sp>
    <dsp:sp modelId="{C53C1F69-0C1D-EF45-BA38-44ECD2676C5D}">
      <dsp:nvSpPr>
        <dsp:cNvPr id="0" name=""/>
        <dsp:cNvSpPr/>
      </dsp:nvSpPr>
      <dsp:spPr>
        <a:xfrm>
          <a:off x="1175004" y="2611209"/>
          <a:ext cx="1957665" cy="19472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Idea 2: </a:t>
          </a:r>
          <a:endParaRPr lang="en-US" sz="1900" kern="1200" dirty="0"/>
        </a:p>
      </dsp:txBody>
      <dsp:txXfrm>
        <a:off x="1461697" y="2896375"/>
        <a:ext cx="1384279" cy="137690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050" kern="1200">
        <a:solidFill>
          <a:schemeClr val="tx1"/>
        </a:solidFill>
        <a:latin typeface="+mn-lt"/>
        <a:ea typeface="+mn-ea"/>
        <a:cs typeface="+mn-cs"/>
      </a:defRPr>
    </a:lvl2pPr>
    <a:lvl3pPr marL="914400" algn="l" defTabSz="457200" rtl="0" eaLnBrk="1" latinLnBrk="0" hangingPunct="1">
      <a:defRPr sz="1050" kern="1200">
        <a:solidFill>
          <a:schemeClr val="tx1"/>
        </a:solidFill>
        <a:latin typeface="+mn-lt"/>
        <a:ea typeface="+mn-ea"/>
        <a:cs typeface="+mn-cs"/>
      </a:defRPr>
    </a:lvl3pPr>
    <a:lvl4pPr marL="1371600" algn="l" defTabSz="457200" rtl="0" eaLnBrk="1" latinLnBrk="0" hangingPunct="1">
      <a:defRPr sz="1050" kern="1200">
        <a:solidFill>
          <a:schemeClr val="tx1"/>
        </a:solidFill>
        <a:latin typeface="+mn-lt"/>
        <a:ea typeface="+mn-ea"/>
        <a:cs typeface="+mn-cs"/>
      </a:defRPr>
    </a:lvl4pPr>
    <a:lvl5pPr marL="1828800" algn="l" defTabSz="457200" rtl="0" eaLnBrk="1" latinLnBrk="0" hangingPunct="1">
      <a:defRPr sz="105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pPr/>
              <a:t>1</a:t>
            </a:fld>
            <a:endParaRPr lang="en-US" dirty="0"/>
          </a:p>
        </p:txBody>
      </p:sp>
    </p:spTree>
    <p:extLst>
      <p:ext uri="{BB962C8B-B14F-4D97-AF65-F5344CB8AC3E}">
        <p14:creationId xmlns:p14="http://schemas.microsoft.com/office/powerpoint/2010/main" val="413131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10</a:t>
            </a:fld>
            <a:endParaRPr lang="en-US" dirty="0"/>
          </a:p>
        </p:txBody>
      </p:sp>
    </p:spTree>
    <p:extLst>
      <p:ext uri="{BB962C8B-B14F-4D97-AF65-F5344CB8AC3E}">
        <p14:creationId xmlns:p14="http://schemas.microsoft.com/office/powerpoint/2010/main" val="53181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11</a:t>
            </a:fld>
            <a:endParaRPr lang="en-US" dirty="0"/>
          </a:p>
        </p:txBody>
      </p:sp>
    </p:spTree>
    <p:extLst>
      <p:ext uri="{BB962C8B-B14F-4D97-AF65-F5344CB8AC3E}">
        <p14:creationId xmlns:p14="http://schemas.microsoft.com/office/powerpoint/2010/main" val="104048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357661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13</a:t>
            </a:fld>
            <a:endParaRPr lang="en-US" dirty="0"/>
          </a:p>
        </p:txBody>
      </p:sp>
    </p:spTree>
    <p:extLst>
      <p:ext uri="{BB962C8B-B14F-4D97-AF65-F5344CB8AC3E}">
        <p14:creationId xmlns:p14="http://schemas.microsoft.com/office/powerpoint/2010/main" val="3775860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14</a:t>
            </a:fld>
            <a:endParaRPr lang="en-US" dirty="0"/>
          </a:p>
        </p:txBody>
      </p:sp>
    </p:spTree>
    <p:extLst>
      <p:ext uri="{BB962C8B-B14F-4D97-AF65-F5344CB8AC3E}">
        <p14:creationId xmlns:p14="http://schemas.microsoft.com/office/powerpoint/2010/main" val="120313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15</a:t>
            </a:fld>
            <a:endParaRPr lang="en-US" dirty="0"/>
          </a:p>
        </p:txBody>
      </p:sp>
    </p:spTree>
    <p:extLst>
      <p:ext uri="{BB962C8B-B14F-4D97-AF65-F5344CB8AC3E}">
        <p14:creationId xmlns:p14="http://schemas.microsoft.com/office/powerpoint/2010/main" val="62276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16</a:t>
            </a:fld>
            <a:endParaRPr lang="en-US" dirty="0"/>
          </a:p>
        </p:txBody>
      </p:sp>
    </p:spTree>
    <p:extLst>
      <p:ext uri="{BB962C8B-B14F-4D97-AF65-F5344CB8AC3E}">
        <p14:creationId xmlns:p14="http://schemas.microsoft.com/office/powerpoint/2010/main" val="124419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17</a:t>
            </a:fld>
            <a:endParaRPr lang="en-US" dirty="0"/>
          </a:p>
        </p:txBody>
      </p:sp>
    </p:spTree>
    <p:extLst>
      <p:ext uri="{BB962C8B-B14F-4D97-AF65-F5344CB8AC3E}">
        <p14:creationId xmlns:p14="http://schemas.microsoft.com/office/powerpoint/2010/main" val="268960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18</a:t>
            </a:fld>
            <a:endParaRPr lang="en-US" dirty="0"/>
          </a:p>
        </p:txBody>
      </p:sp>
    </p:spTree>
    <p:extLst>
      <p:ext uri="{BB962C8B-B14F-4D97-AF65-F5344CB8AC3E}">
        <p14:creationId xmlns:p14="http://schemas.microsoft.com/office/powerpoint/2010/main" val="268960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19</a:t>
            </a:fld>
            <a:endParaRPr lang="en-US" dirty="0"/>
          </a:p>
        </p:txBody>
      </p:sp>
    </p:spTree>
    <p:extLst>
      <p:ext uri="{BB962C8B-B14F-4D97-AF65-F5344CB8AC3E}">
        <p14:creationId xmlns:p14="http://schemas.microsoft.com/office/powerpoint/2010/main" val="234365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20</a:t>
            </a:fld>
            <a:endParaRPr lang="en-US" dirty="0"/>
          </a:p>
        </p:txBody>
      </p:sp>
    </p:spTree>
    <p:extLst>
      <p:ext uri="{BB962C8B-B14F-4D97-AF65-F5344CB8AC3E}">
        <p14:creationId xmlns:p14="http://schemas.microsoft.com/office/powerpoint/2010/main" val="344022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21</a:t>
            </a:fld>
            <a:endParaRPr lang="en-US" dirty="0"/>
          </a:p>
        </p:txBody>
      </p:sp>
    </p:spTree>
    <p:extLst>
      <p:ext uri="{BB962C8B-B14F-4D97-AF65-F5344CB8AC3E}">
        <p14:creationId xmlns:p14="http://schemas.microsoft.com/office/powerpoint/2010/main" val="4139466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22</a:t>
            </a:fld>
            <a:endParaRPr lang="en-US" dirty="0"/>
          </a:p>
        </p:txBody>
      </p:sp>
    </p:spTree>
    <p:extLst>
      <p:ext uri="{BB962C8B-B14F-4D97-AF65-F5344CB8AC3E}">
        <p14:creationId xmlns:p14="http://schemas.microsoft.com/office/powerpoint/2010/main" val="413946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23</a:t>
            </a:fld>
            <a:endParaRPr lang="en-US" dirty="0"/>
          </a:p>
        </p:txBody>
      </p:sp>
    </p:spTree>
    <p:extLst>
      <p:ext uri="{BB962C8B-B14F-4D97-AF65-F5344CB8AC3E}">
        <p14:creationId xmlns:p14="http://schemas.microsoft.com/office/powerpoint/2010/main" val="54928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24</a:t>
            </a:fld>
            <a:endParaRPr lang="en-US" dirty="0"/>
          </a:p>
        </p:txBody>
      </p:sp>
    </p:spTree>
    <p:extLst>
      <p:ext uri="{BB962C8B-B14F-4D97-AF65-F5344CB8AC3E}">
        <p14:creationId xmlns:p14="http://schemas.microsoft.com/office/powerpoint/2010/main" val="116560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25</a:t>
            </a:fld>
            <a:endParaRPr lang="en-US" dirty="0"/>
          </a:p>
        </p:txBody>
      </p:sp>
    </p:spTree>
    <p:extLst>
      <p:ext uri="{BB962C8B-B14F-4D97-AF65-F5344CB8AC3E}">
        <p14:creationId xmlns:p14="http://schemas.microsoft.com/office/powerpoint/2010/main" val="2880065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26</a:t>
            </a:fld>
            <a:endParaRPr lang="en-US" dirty="0"/>
          </a:p>
        </p:txBody>
      </p:sp>
    </p:spTree>
    <p:extLst>
      <p:ext uri="{BB962C8B-B14F-4D97-AF65-F5344CB8AC3E}">
        <p14:creationId xmlns:p14="http://schemas.microsoft.com/office/powerpoint/2010/main" val="3430419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27</a:t>
            </a:fld>
            <a:endParaRPr lang="en-US" dirty="0"/>
          </a:p>
        </p:txBody>
      </p:sp>
    </p:spTree>
    <p:extLst>
      <p:ext uri="{BB962C8B-B14F-4D97-AF65-F5344CB8AC3E}">
        <p14:creationId xmlns:p14="http://schemas.microsoft.com/office/powerpoint/2010/main" val="2194033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28</a:t>
            </a:fld>
            <a:endParaRPr lang="en-US" dirty="0"/>
          </a:p>
        </p:txBody>
      </p:sp>
    </p:spTree>
    <p:extLst>
      <p:ext uri="{BB962C8B-B14F-4D97-AF65-F5344CB8AC3E}">
        <p14:creationId xmlns:p14="http://schemas.microsoft.com/office/powerpoint/2010/main" val="1287611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29</a:t>
            </a:fld>
            <a:endParaRPr lang="en-US" dirty="0"/>
          </a:p>
        </p:txBody>
      </p:sp>
    </p:spTree>
    <p:extLst>
      <p:ext uri="{BB962C8B-B14F-4D97-AF65-F5344CB8AC3E}">
        <p14:creationId xmlns:p14="http://schemas.microsoft.com/office/powerpoint/2010/main" val="314858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30</a:t>
            </a:fld>
            <a:endParaRPr lang="en-US" dirty="0"/>
          </a:p>
        </p:txBody>
      </p:sp>
    </p:spTree>
    <p:extLst>
      <p:ext uri="{BB962C8B-B14F-4D97-AF65-F5344CB8AC3E}">
        <p14:creationId xmlns:p14="http://schemas.microsoft.com/office/powerpoint/2010/main" val="3838855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31</a:t>
            </a:fld>
            <a:endParaRPr lang="en-US" dirty="0"/>
          </a:p>
        </p:txBody>
      </p:sp>
    </p:spTree>
    <p:extLst>
      <p:ext uri="{BB962C8B-B14F-4D97-AF65-F5344CB8AC3E}">
        <p14:creationId xmlns:p14="http://schemas.microsoft.com/office/powerpoint/2010/main" val="1176124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32</a:t>
            </a:fld>
            <a:endParaRPr lang="en-US" dirty="0"/>
          </a:p>
        </p:txBody>
      </p:sp>
    </p:spTree>
    <p:extLst>
      <p:ext uri="{BB962C8B-B14F-4D97-AF65-F5344CB8AC3E}">
        <p14:creationId xmlns:p14="http://schemas.microsoft.com/office/powerpoint/2010/main" val="3533047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33</a:t>
            </a:fld>
            <a:endParaRPr lang="en-US" dirty="0"/>
          </a:p>
        </p:txBody>
      </p:sp>
    </p:spTree>
    <p:extLst>
      <p:ext uri="{BB962C8B-B14F-4D97-AF65-F5344CB8AC3E}">
        <p14:creationId xmlns:p14="http://schemas.microsoft.com/office/powerpoint/2010/main" val="2109239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t>34</a:t>
            </a:fld>
            <a:endParaRPr lang="en-US" dirty="0"/>
          </a:p>
        </p:txBody>
      </p:sp>
    </p:spTree>
    <p:extLst>
      <p:ext uri="{BB962C8B-B14F-4D97-AF65-F5344CB8AC3E}">
        <p14:creationId xmlns:p14="http://schemas.microsoft.com/office/powerpoint/2010/main" val="2201462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t>35</a:t>
            </a:fld>
            <a:endParaRPr lang="en-US" dirty="0"/>
          </a:p>
        </p:txBody>
      </p:sp>
    </p:spTree>
    <p:extLst>
      <p:ext uri="{BB962C8B-B14F-4D97-AF65-F5344CB8AC3E}">
        <p14:creationId xmlns:p14="http://schemas.microsoft.com/office/powerpoint/2010/main" val="350436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2719">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pPr/>
              <a:t>36</a:t>
            </a:fld>
            <a:endParaRPr lang="en-US" dirty="0"/>
          </a:p>
        </p:txBody>
      </p:sp>
    </p:spTree>
    <p:extLst>
      <p:ext uri="{BB962C8B-B14F-4D97-AF65-F5344CB8AC3E}">
        <p14:creationId xmlns:p14="http://schemas.microsoft.com/office/powerpoint/2010/main" val="3745266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2719">
              <a:buFont typeface="Arial" panose="020B0604020202020204" pitchFamily="34" charset="0"/>
              <a:buNone/>
              <a:defRPr/>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pPr/>
              <a:t>37</a:t>
            </a:fld>
            <a:endParaRPr lang="en-US" dirty="0"/>
          </a:p>
        </p:txBody>
      </p:sp>
    </p:spTree>
    <p:extLst>
      <p:ext uri="{BB962C8B-B14F-4D97-AF65-F5344CB8AC3E}">
        <p14:creationId xmlns:p14="http://schemas.microsoft.com/office/powerpoint/2010/main" val="374526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43</a:t>
            </a:fld>
            <a:endParaRPr lang="en-US" dirty="0"/>
          </a:p>
        </p:txBody>
      </p:sp>
    </p:spTree>
    <p:extLst>
      <p:ext uri="{BB962C8B-B14F-4D97-AF65-F5344CB8AC3E}">
        <p14:creationId xmlns:p14="http://schemas.microsoft.com/office/powerpoint/2010/main" val="914595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44</a:t>
            </a:fld>
            <a:endParaRPr lang="en-US" dirty="0"/>
          </a:p>
        </p:txBody>
      </p:sp>
    </p:spTree>
    <p:extLst>
      <p:ext uri="{BB962C8B-B14F-4D97-AF65-F5344CB8AC3E}">
        <p14:creationId xmlns:p14="http://schemas.microsoft.com/office/powerpoint/2010/main" val="101799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45</a:t>
            </a:fld>
            <a:endParaRPr lang="en-US" dirty="0"/>
          </a:p>
        </p:txBody>
      </p:sp>
    </p:spTree>
    <p:extLst>
      <p:ext uri="{BB962C8B-B14F-4D97-AF65-F5344CB8AC3E}">
        <p14:creationId xmlns:p14="http://schemas.microsoft.com/office/powerpoint/2010/main" val="101799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46</a:t>
            </a:fld>
            <a:endParaRPr lang="en-US" dirty="0"/>
          </a:p>
        </p:txBody>
      </p:sp>
    </p:spTree>
    <p:extLst>
      <p:ext uri="{BB962C8B-B14F-4D97-AF65-F5344CB8AC3E}">
        <p14:creationId xmlns:p14="http://schemas.microsoft.com/office/powerpoint/2010/main" val="3334037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47</a:t>
            </a:fld>
            <a:endParaRPr lang="en-US" dirty="0"/>
          </a:p>
        </p:txBody>
      </p:sp>
    </p:spTree>
    <p:extLst>
      <p:ext uri="{BB962C8B-B14F-4D97-AF65-F5344CB8AC3E}">
        <p14:creationId xmlns:p14="http://schemas.microsoft.com/office/powerpoint/2010/main" val="3200614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48</a:t>
            </a:fld>
            <a:endParaRPr lang="en-US" dirty="0"/>
          </a:p>
        </p:txBody>
      </p:sp>
    </p:spTree>
    <p:extLst>
      <p:ext uri="{BB962C8B-B14F-4D97-AF65-F5344CB8AC3E}">
        <p14:creationId xmlns:p14="http://schemas.microsoft.com/office/powerpoint/2010/main" val="3985575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49</a:t>
            </a:fld>
            <a:endParaRPr lang="en-US" dirty="0"/>
          </a:p>
        </p:txBody>
      </p:sp>
    </p:spTree>
    <p:extLst>
      <p:ext uri="{BB962C8B-B14F-4D97-AF65-F5344CB8AC3E}">
        <p14:creationId xmlns:p14="http://schemas.microsoft.com/office/powerpoint/2010/main" val="264299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064" y="8685335"/>
            <a:ext cx="2972335" cy="457200"/>
          </a:xfrm>
          <a:prstGeom prst="rect">
            <a:avLst/>
          </a:prstGeom>
        </p:spPr>
        <p:txBody>
          <a:bodyPr/>
          <a:lstStyle/>
          <a:p>
            <a:fld id="{0E2A0676-299B-498F-8086-134F79B94B6C}"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50</a:t>
            </a:fld>
            <a:endParaRPr lang="en-US" dirty="0"/>
          </a:p>
        </p:txBody>
      </p:sp>
    </p:spTree>
    <p:extLst>
      <p:ext uri="{BB962C8B-B14F-4D97-AF65-F5344CB8AC3E}">
        <p14:creationId xmlns:p14="http://schemas.microsoft.com/office/powerpoint/2010/main" val="1708390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t>51</a:t>
            </a:fld>
            <a:endParaRPr lang="en-US" dirty="0"/>
          </a:p>
        </p:txBody>
      </p:sp>
    </p:spTree>
    <p:extLst>
      <p:ext uri="{BB962C8B-B14F-4D97-AF65-F5344CB8AC3E}">
        <p14:creationId xmlns:p14="http://schemas.microsoft.com/office/powerpoint/2010/main" val="4204035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52</a:t>
            </a:fld>
            <a:endParaRPr lang="en-US" dirty="0"/>
          </a:p>
        </p:txBody>
      </p:sp>
    </p:spTree>
    <p:extLst>
      <p:ext uri="{BB962C8B-B14F-4D97-AF65-F5344CB8AC3E}">
        <p14:creationId xmlns:p14="http://schemas.microsoft.com/office/powerpoint/2010/main" val="24388519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3A5C70C-4F3D-A24C-BE6B-90E4410CB343}" type="slidenum">
              <a:rPr lang="en-US" smtClean="0"/>
              <a:t>53</a:t>
            </a:fld>
            <a:endParaRPr lang="en-US" dirty="0"/>
          </a:p>
        </p:txBody>
      </p:sp>
    </p:spTree>
    <p:extLst>
      <p:ext uri="{BB962C8B-B14F-4D97-AF65-F5344CB8AC3E}">
        <p14:creationId xmlns:p14="http://schemas.microsoft.com/office/powerpoint/2010/main" val="2838118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54</a:t>
            </a:fld>
            <a:endParaRPr lang="en-US" dirty="0"/>
          </a:p>
        </p:txBody>
      </p:sp>
    </p:spTree>
    <p:extLst>
      <p:ext uri="{BB962C8B-B14F-4D97-AF65-F5344CB8AC3E}">
        <p14:creationId xmlns:p14="http://schemas.microsoft.com/office/powerpoint/2010/main" val="2694407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55</a:t>
            </a:fld>
            <a:endParaRPr lang="en-US" dirty="0"/>
          </a:p>
        </p:txBody>
      </p:sp>
    </p:spTree>
    <p:extLst>
      <p:ext uri="{BB962C8B-B14F-4D97-AF65-F5344CB8AC3E}">
        <p14:creationId xmlns:p14="http://schemas.microsoft.com/office/powerpoint/2010/main" val="2694407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56</a:t>
            </a:fld>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57</a:t>
            </a:fld>
            <a:endParaRPr lang="en-US" dirty="0"/>
          </a:p>
        </p:txBody>
      </p:sp>
    </p:spTree>
    <p:extLst>
      <p:ext uri="{BB962C8B-B14F-4D97-AF65-F5344CB8AC3E}">
        <p14:creationId xmlns:p14="http://schemas.microsoft.com/office/powerpoint/2010/main" val="2354804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58</a:t>
            </a:fld>
            <a:endParaRPr lang="en-US" dirty="0"/>
          </a:p>
        </p:txBody>
      </p:sp>
    </p:spTree>
    <p:extLst>
      <p:ext uri="{BB962C8B-B14F-4D97-AF65-F5344CB8AC3E}">
        <p14:creationId xmlns:p14="http://schemas.microsoft.com/office/powerpoint/2010/main" val="3542135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59</a:t>
            </a:fld>
            <a:endParaRPr lang="en-US" dirty="0"/>
          </a:p>
        </p:txBody>
      </p:sp>
    </p:spTree>
    <p:extLst>
      <p:ext uri="{BB962C8B-B14F-4D97-AF65-F5344CB8AC3E}">
        <p14:creationId xmlns:p14="http://schemas.microsoft.com/office/powerpoint/2010/main" val="354213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064" y="8685335"/>
            <a:ext cx="2972335" cy="457200"/>
          </a:xfrm>
          <a:prstGeom prst="rect">
            <a:avLst/>
          </a:prstGeom>
        </p:spPr>
        <p:txBody>
          <a:bodyPr/>
          <a:lstStyle/>
          <a:p>
            <a:fld id="{0E2A0676-299B-498F-8086-134F79B94B6C}" type="slidenum">
              <a:rPr lang="en-GB" smtClean="0"/>
              <a:pPr/>
              <a:t>6</a:t>
            </a:fld>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60</a:t>
            </a:fld>
            <a:endParaRPr lang="en-US" dirty="0"/>
          </a:p>
        </p:txBody>
      </p:sp>
    </p:spTree>
    <p:extLst>
      <p:ext uri="{BB962C8B-B14F-4D97-AF65-F5344CB8AC3E}">
        <p14:creationId xmlns:p14="http://schemas.microsoft.com/office/powerpoint/2010/main" val="2868306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61</a:t>
            </a:fld>
            <a:endParaRPr lang="en-US" dirty="0"/>
          </a:p>
        </p:txBody>
      </p:sp>
    </p:spTree>
    <p:extLst>
      <p:ext uri="{BB962C8B-B14F-4D97-AF65-F5344CB8AC3E}">
        <p14:creationId xmlns:p14="http://schemas.microsoft.com/office/powerpoint/2010/main" val="21999712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62</a:t>
            </a:fld>
            <a:endParaRPr lang="en-US" dirty="0"/>
          </a:p>
        </p:txBody>
      </p:sp>
    </p:spTree>
    <p:extLst>
      <p:ext uri="{BB962C8B-B14F-4D97-AF65-F5344CB8AC3E}">
        <p14:creationId xmlns:p14="http://schemas.microsoft.com/office/powerpoint/2010/main" val="2724368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63</a:t>
            </a:fld>
            <a:endParaRPr lang="en-US" dirty="0"/>
          </a:p>
        </p:txBody>
      </p:sp>
    </p:spTree>
    <p:extLst>
      <p:ext uri="{BB962C8B-B14F-4D97-AF65-F5344CB8AC3E}">
        <p14:creationId xmlns:p14="http://schemas.microsoft.com/office/powerpoint/2010/main" val="4185441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64</a:t>
            </a:fld>
            <a:endParaRPr lang="en-US" dirty="0"/>
          </a:p>
        </p:txBody>
      </p:sp>
    </p:spTree>
    <p:extLst>
      <p:ext uri="{BB962C8B-B14F-4D97-AF65-F5344CB8AC3E}">
        <p14:creationId xmlns:p14="http://schemas.microsoft.com/office/powerpoint/2010/main" val="30784114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65</a:t>
            </a:fld>
            <a:endParaRPr lang="en-US" dirty="0"/>
          </a:p>
        </p:txBody>
      </p:sp>
    </p:spTree>
    <p:extLst>
      <p:ext uri="{BB962C8B-B14F-4D97-AF65-F5344CB8AC3E}">
        <p14:creationId xmlns:p14="http://schemas.microsoft.com/office/powerpoint/2010/main" val="1811529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34A5FC-3944-2443-A9BC-88BC4528ED38}" type="slidenum">
              <a:rPr lang="en-US" smtClean="0"/>
              <a:t>66</a:t>
            </a:fld>
            <a:endParaRPr lang="en-US" dirty="0"/>
          </a:p>
        </p:txBody>
      </p:sp>
    </p:spTree>
    <p:extLst>
      <p:ext uri="{BB962C8B-B14F-4D97-AF65-F5344CB8AC3E}">
        <p14:creationId xmlns:p14="http://schemas.microsoft.com/office/powerpoint/2010/main" val="2992657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67</a:t>
            </a:fld>
            <a:endParaRPr lang="en-GB"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68</a:t>
            </a:fld>
            <a:endParaRPr lang="en-GB"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2A0676-299B-498F-8086-134F79B94B6C}" type="slidenum">
              <a:rPr lang="en-GB" smtClean="0"/>
              <a:pPr/>
              <a:t>69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064" y="8685335"/>
            <a:ext cx="2972335" cy="457200"/>
          </a:xfrm>
          <a:prstGeom prst="rect">
            <a:avLst/>
          </a:prstGeom>
        </p:spPr>
        <p:txBody>
          <a:bodyPr/>
          <a:lstStyle/>
          <a:p>
            <a:fld id="{0E2A0676-299B-498F-8086-134F79B94B6C}"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p>
        </p:txBody>
      </p:sp>
      <p:sp>
        <p:nvSpPr>
          <p:cNvPr id="4" name="Slide Number Placeholder 3"/>
          <p:cNvSpPr>
            <a:spLocks noGrp="1"/>
          </p:cNvSpPr>
          <p:nvPr>
            <p:ph type="sldNum" sz="quarter" idx="10"/>
          </p:nvPr>
        </p:nvSpPr>
        <p:spPr>
          <a:xfrm>
            <a:off x="3884064" y="8685335"/>
            <a:ext cx="2972335" cy="457200"/>
          </a:xfrm>
          <a:prstGeom prst="rect">
            <a:avLst/>
          </a:prstGeom>
        </p:spPr>
        <p:txBody>
          <a:bodyPr/>
          <a:lstStyle/>
          <a:p>
            <a:fld id="{0E2A0676-299B-498F-8086-134F79B94B6C}"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84064" y="8685335"/>
            <a:ext cx="2972335" cy="457200"/>
          </a:xfrm>
          <a:prstGeom prst="rect">
            <a:avLst/>
          </a:prstGeom>
        </p:spPr>
        <p:txBody>
          <a:bodyPr/>
          <a:lstStyle/>
          <a:p>
            <a:fld id="{0E2A0676-299B-498F-8086-134F79B94B6C}"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Rectangle 11"/>
          <p:cNvSpPr/>
          <p:nvPr/>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t>Copyright © AQA and its licensors. All rights reserved.</a:t>
            </a:r>
            <a:endParaRPr lang="en-US" dirty="0"/>
          </a:p>
        </p:txBody>
      </p:sp>
      <p:cxnSp>
        <p:nvCxnSpPr>
          <p:cNvPr id="10" name="Straight Connector 9"/>
          <p:cNvCxnSpPr/>
          <p:nvPr/>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a:prstGeom prst="rect">
            <a:avLst/>
          </a:prstGeom>
        </p:spPr>
        <p:txBody>
          <a:bodyPr/>
          <a:lstStyle/>
          <a:p>
            <a:r>
              <a:rPr lang="en-US" dirty="0" smtClean="0"/>
              <a:t>x of x</a:t>
            </a:r>
          </a:p>
          <a:p>
            <a:r>
              <a:rPr lang="en-US" dirty="0" smtClean="0"/>
              <a:t>Version 3.0</a:t>
            </a:r>
            <a:endParaRPr lang="en-US" dirty="0"/>
          </a:p>
        </p:txBody>
      </p:sp>
      <p:pic>
        <p:nvPicPr>
          <p:cNvPr id="7" name="Picture 6" descr="AQA_New_logo_no_strapline_RGB_1.5cm_dee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1613321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B279622-80BA-F840-86B5-56170C14F517}" type="datetimeFigureOut">
              <a:rPr lang="en-US" smtClean="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DA90E8F-3CCC-B843-9D81-ED95137CCFDA}" type="slidenum">
              <a:rPr lang="en-US" smtClean="0"/>
              <a:t>‹#›</a:t>
            </a:fld>
            <a:endParaRPr lang="en-US" dirty="0"/>
          </a:p>
        </p:txBody>
      </p:sp>
    </p:spTree>
    <p:extLst>
      <p:ext uri="{BB962C8B-B14F-4D97-AF65-F5344CB8AC3E}">
        <p14:creationId xmlns:p14="http://schemas.microsoft.com/office/powerpoint/2010/main" val="32959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001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412878"/>
          </a:solidFill>
        </p:spPr>
        <p:txBody>
          <a:bodyPr/>
          <a:lstStyle>
            <a:lvl1pPr marL="77026">
              <a:defRPr/>
            </a:lvl1pPr>
          </a:lstStyle>
          <a:p>
            <a:r>
              <a:rPr lang="en-US" dirty="0" smtClean="0"/>
              <a:t>Contents</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8" name="Content Placeholder 6"/>
          <p:cNvSpPr>
            <a:spLocks noGrp="1"/>
          </p:cNvSpPr>
          <p:nvPr>
            <p:ph sz="quarter" idx="12"/>
          </p:nvPr>
        </p:nvSpPr>
        <p:spPr>
          <a:xfrm>
            <a:off x="540000" y="1734207"/>
            <a:ext cx="8046000" cy="3412108"/>
          </a:xfrm>
        </p:spPr>
        <p:txBody>
          <a:bodyPr rIns="0" anchor="ctr"/>
          <a:lstStyle>
            <a:lvl1pPr marL="77026" indent="0">
              <a:lnSpc>
                <a:spcPts val="4284"/>
              </a:lnSpc>
              <a:spcBef>
                <a:spcPts val="857"/>
              </a:spcBef>
              <a:spcAft>
                <a:spcPts val="857"/>
              </a:spcAft>
              <a:buFontTx/>
              <a:buNone/>
              <a:defRPr sz="2900" kern="3000" baseline="0">
                <a:solidFill>
                  <a:srgbClr val="418C87"/>
                </a:solidFill>
                <a:latin typeface="AQA Chevin Pro Light" panose="020F0303030000060003" pitchFamily="34" charset="0"/>
              </a:defRPr>
            </a:lvl1pPr>
            <a:lvl2pPr marL="77026" indent="0">
              <a:lnSpc>
                <a:spcPts val="4284"/>
              </a:lnSpc>
              <a:spcBef>
                <a:spcPts val="857"/>
              </a:spcBef>
              <a:spcAft>
                <a:spcPts val="857"/>
              </a:spcAft>
              <a:buFontTx/>
              <a:buNone/>
              <a:defRPr sz="2600" kern="3000" baseline="0">
                <a:solidFill>
                  <a:srgbClr val="418C87"/>
                </a:solidFill>
                <a:latin typeface="AQA Chevin Pro Light" panose="020F0303030000060003" pitchFamily="34" charset="0"/>
              </a:defRPr>
            </a:lvl2pPr>
            <a:lvl3pPr marL="77026" indent="0">
              <a:lnSpc>
                <a:spcPts val="4284"/>
              </a:lnSpc>
              <a:spcBef>
                <a:spcPts val="857"/>
              </a:spcBef>
              <a:spcAft>
                <a:spcPts val="857"/>
              </a:spcAft>
              <a:buFontTx/>
              <a:buNone/>
              <a:defRPr sz="2600" kern="3000" baseline="0">
                <a:solidFill>
                  <a:srgbClr val="418C87"/>
                </a:solidFill>
                <a:latin typeface="AQA Chevin Pro Light" panose="020F0303030000060003" pitchFamily="34" charset="0"/>
              </a:defRPr>
            </a:lvl3pPr>
            <a:lvl4pPr marL="77026" indent="0">
              <a:lnSpc>
                <a:spcPts val="4284"/>
              </a:lnSpc>
              <a:spcBef>
                <a:spcPts val="857"/>
              </a:spcBef>
              <a:spcAft>
                <a:spcPts val="857"/>
              </a:spcAft>
              <a:buFontTx/>
              <a:buNone/>
              <a:defRPr sz="2000" kern="3000" baseline="0">
                <a:solidFill>
                  <a:srgbClr val="418C87"/>
                </a:solidFill>
                <a:latin typeface="AQA Chevin Pro Light" panose="020F0303030000060003" pitchFamily="34" charset="0"/>
              </a:defRPr>
            </a:lvl4pPr>
            <a:lvl5pPr marL="77026" indent="0">
              <a:lnSpc>
                <a:spcPts val="4284"/>
              </a:lnSpc>
              <a:spcBef>
                <a:spcPts val="857"/>
              </a:spcBef>
              <a:spcAft>
                <a:spcPts val="857"/>
              </a:spcAft>
              <a:buFontTx/>
              <a:buNone/>
              <a:defRPr sz="1700" kern="3000" baseline="0">
                <a:solidFill>
                  <a:srgbClr val="418C87"/>
                </a:solidFill>
                <a:latin typeface="AQA Chevin Pro Light" panose="020F03030300000600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8099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279622-80BA-F840-86B5-56170C14F517}" type="datetimeFigureOut">
              <a:rPr lang="en-US" smtClean="0"/>
              <a:t>9/27/2017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DA90E8F-3CCC-B843-9D81-ED95137CCFDA}" type="slidenum">
              <a:rPr lang="en-US" smtClean="0"/>
              <a:t>‹#›</a:t>
            </a:fld>
            <a:endParaRPr lang="en-US" dirty="0"/>
          </a:p>
        </p:txBody>
      </p:sp>
    </p:spTree>
    <p:extLst>
      <p:ext uri="{BB962C8B-B14F-4D97-AF65-F5344CB8AC3E}">
        <p14:creationId xmlns:p14="http://schemas.microsoft.com/office/powerpoint/2010/main" val="1403216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B279622-80BA-F840-86B5-56170C14F517}" type="datetimeFigureOut">
              <a:rPr lang="en-US" smtClean="0"/>
              <a:t>9/27/2017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DA90E8F-3CCC-B843-9D81-ED95137CCFDA}" type="slidenum">
              <a:rPr lang="en-US" smtClean="0"/>
              <a:t>‹#›</a:t>
            </a:fld>
            <a:endParaRPr lang="en-US" dirty="0"/>
          </a:p>
        </p:txBody>
      </p:sp>
    </p:spTree>
    <p:extLst>
      <p:ext uri="{BB962C8B-B14F-4D97-AF65-F5344CB8AC3E}">
        <p14:creationId xmlns:p14="http://schemas.microsoft.com/office/powerpoint/2010/main" val="3084299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25900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3440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endParaRPr lang="en-GB"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379288"/>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7" r:id="rId3"/>
    <p:sldLayoutId id="2147483668"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 id="2147483679" r:id="rId18"/>
    <p:sldLayoutId id="2147483680" r:id="rId19"/>
    <p:sldLayoutId id="2147483681" r:id="rId20"/>
    <p:sldLayoutId id="2147483683" r:id="rId21"/>
    <p:sldLayoutId id="2147483684" r:id="rId22"/>
    <p:sldLayoutId id="2147483685" r:id="rId23"/>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http://www.amazon.co.uk/gp/reader/B00I0621VC/ref=sib_dp_kd#reader-link" TargetMode="External"/><Relationship Id="rId3" Type="http://schemas.openxmlformats.org/officeDocument/2006/relationships/image" Target="../media/image8.jpg"/><Relationship Id="rId7"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www.amazon.co.uk/gp/reader/B006LMPKX8/ref=sib_dp_kd#reader-link"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www.amazon.co.uk/gp/reader/B00CWCCP8Y/ref=sib_dp_kd#reader-link" TargetMode="External"/><Relationship Id="rId4" Type="http://schemas.openxmlformats.org/officeDocument/2006/relationships/hyperlink" Target="http://www.amazon.co.uk/gp/reader/B00BDXPB0M/ref=sib_dp_kd#reader-link" TargetMode="External"/><Relationship Id="rId9"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8" Type="http://schemas.openxmlformats.org/officeDocument/2006/relationships/hyperlink" Target="http://www.amazon.co.uk/gp/reader/B002RI9O6O/ref=sib_dp_kd#reader-link" TargetMode="External"/><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www.amazon.co.uk/gp/reader/B007KOHV2Y/ref=sib_dp_kd#reader-link"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www.amazon.co.uk/gp/reader/B00BGPKCO2/ref=sib_dp_kd#reader-link" TargetMode="External"/><Relationship Id="rId4" Type="http://schemas.openxmlformats.org/officeDocument/2006/relationships/hyperlink" Target="http://www.amazon.co.uk/gp/reader/B004LB4FAA/ref=sib_dp_kd#reader-link" TargetMode="External"/><Relationship Id="rId9" Type="http://schemas.openxmlformats.org/officeDocument/2006/relationships/image" Target="../media/image17.jpe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english-gcse@aqa.org.uk"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hyperlink" Target="http://www.aqa.org.uk/professional-development" TargetMode="External"/><Relationship Id="rId5" Type="http://schemas.openxmlformats.org/officeDocument/2006/relationships/hyperlink" Target="http://www.aqa.org.uk/subjects/english/gcse/english-literature-specification-launch-webcast" TargetMode="External"/><Relationship Id="rId4" Type="http://schemas.openxmlformats.org/officeDocument/2006/relationships/hyperlink" Target="http://www.aqa.org.uk/subjects/english/gcse/english-language-specification-launch-webcas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image_open-book-2.png"/>
          <p:cNvPicPr>
            <a:picLocks noChangeAspect="1"/>
          </p:cNvPicPr>
          <p:nvPr/>
        </p:nvPicPr>
        <p:blipFill rotWithShape="1">
          <a:blip r:embed="rId3">
            <a:extLst>
              <a:ext uri="{28A0092B-C50C-407E-A947-70E740481C1C}">
                <a14:useLocalDpi xmlns:a14="http://schemas.microsoft.com/office/drawing/2010/main" val="0"/>
              </a:ext>
            </a:extLst>
          </a:blip>
          <a:srcRect r="28978"/>
          <a:stretch/>
        </p:blipFill>
        <p:spPr>
          <a:xfrm>
            <a:off x="3080193" y="1208254"/>
            <a:ext cx="6063807" cy="5716213"/>
          </a:xfrm>
          <a:prstGeom prst="rect">
            <a:avLst/>
          </a:prstGeom>
        </p:spPr>
      </p:pic>
      <p:sp>
        <p:nvSpPr>
          <p:cNvPr id="2" name="Title 1"/>
          <p:cNvSpPr>
            <a:spLocks noGrp="1"/>
          </p:cNvSpPr>
          <p:nvPr>
            <p:ph type="ctrTitle"/>
          </p:nvPr>
        </p:nvSpPr>
        <p:spPr>
          <a:xfrm>
            <a:off x="540000" y="2598734"/>
            <a:ext cx="8164053" cy="1049341"/>
          </a:xfrm>
        </p:spPr>
        <p:txBody>
          <a:bodyPr/>
          <a:lstStyle/>
          <a:p>
            <a:pPr>
              <a:lnSpc>
                <a:spcPct val="100000"/>
              </a:lnSpc>
              <a:tabLst>
                <a:tab pos="0" algn="l"/>
              </a:tabLst>
            </a:pPr>
            <a:r>
              <a:rPr lang="en-US" sz="2200" dirty="0" smtClean="0"/>
              <a:t>for first assessment in 2017</a:t>
            </a:r>
            <a:r>
              <a:rPr lang="en-US" sz="2200" dirty="0" smtClean="0">
                <a:solidFill>
                  <a:srgbClr val="7030A0"/>
                </a:solidFill>
              </a:rPr>
              <a:t/>
            </a:r>
            <a:br>
              <a:rPr lang="en-US" sz="2200" dirty="0" smtClean="0">
                <a:solidFill>
                  <a:srgbClr val="7030A0"/>
                </a:solidFill>
              </a:rPr>
            </a:br>
            <a:endParaRPr lang="en-US" sz="2200" dirty="0">
              <a:solidFill>
                <a:srgbClr val="7030A0"/>
              </a:solidFill>
            </a:endParaRPr>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7" name="Footer Placeholder 3"/>
          <p:cNvSpPr txBox="1">
            <a:spLocks/>
          </p:cNvSpPr>
          <p:nvPr/>
        </p:nvSpPr>
        <p:spPr>
          <a:xfrm>
            <a:off x="6172200" y="6449325"/>
            <a:ext cx="1635126" cy="2413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Follow us on </a:t>
            </a:r>
            <a:r>
              <a:rPr lang="en-GB" dirty="0" smtClean="0"/>
              <a:t>Twitter </a:t>
            </a:r>
            <a:r>
              <a:rPr lang="en-GB" dirty="0"/>
              <a:t>@</a:t>
            </a:r>
            <a:r>
              <a:rPr lang="en-GB" dirty="0" smtClean="0"/>
              <a:t>AQA</a:t>
            </a:r>
            <a:r>
              <a:rPr lang="en-US" dirty="0" smtClean="0"/>
              <a:t>.</a:t>
            </a:r>
            <a:endParaRPr lang="en-US" dirty="0"/>
          </a:p>
        </p:txBody>
      </p:sp>
      <p:sp>
        <p:nvSpPr>
          <p:cNvPr id="9" name="Title 1"/>
          <p:cNvSpPr txBox="1">
            <a:spLocks/>
          </p:cNvSpPr>
          <p:nvPr/>
        </p:nvSpPr>
        <p:spPr>
          <a:xfrm>
            <a:off x="540000" y="1285876"/>
            <a:ext cx="8164053" cy="935420"/>
          </a:xfrm>
          <a:prstGeom prst="rect">
            <a:avLst/>
          </a:prstGeom>
        </p:spPr>
        <p:txBody>
          <a:bodyPr vert="horz" lIns="0" tIns="0" rIns="0" bIns="0" rtlCol="0" anchor="t" anchorCtr="0">
            <a:noAutofit/>
          </a:bodyPr>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pPr>
              <a:tabLst>
                <a:tab pos="0" algn="l"/>
              </a:tabLst>
            </a:pPr>
            <a:r>
              <a:rPr lang="en-US" sz="2800" dirty="0" smtClean="0"/>
              <a:t>Preparing to Teach:</a:t>
            </a:r>
          </a:p>
          <a:p>
            <a:pPr>
              <a:tabLst>
                <a:tab pos="0" algn="l"/>
              </a:tabLst>
            </a:pPr>
            <a:r>
              <a:rPr lang="en-US" sz="2800" dirty="0"/>
              <a:t>GCSE English Language and English </a:t>
            </a:r>
            <a:r>
              <a:rPr lang="en-US" sz="2800" dirty="0" smtClean="0"/>
              <a:t>Literature</a:t>
            </a:r>
            <a:endParaRPr lang="en-US" sz="2800" dirty="0"/>
          </a:p>
        </p:txBody>
      </p:sp>
      <p:sp>
        <p:nvSpPr>
          <p:cNvPr id="8"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1</a:t>
            </a:r>
          </a:p>
        </p:txBody>
      </p:sp>
    </p:spTree>
    <p:extLst>
      <p:ext uri="{BB962C8B-B14F-4D97-AF65-F5344CB8AC3E}">
        <p14:creationId xmlns:p14="http://schemas.microsoft.com/office/powerpoint/2010/main" val="2939426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31506" b="8619"/>
          <a:stretch/>
        </p:blipFill>
        <p:spPr>
          <a:xfrm>
            <a:off x="0" y="1581150"/>
            <a:ext cx="9144000" cy="3695701"/>
          </a:xfrm>
        </p:spPr>
      </p:pic>
      <p:sp>
        <p:nvSpPr>
          <p:cNvPr id="3"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10</a:t>
            </a:r>
            <a:endParaRPr lang="en-US" sz="800" dirty="0"/>
          </a:p>
        </p:txBody>
      </p:sp>
      <p:sp>
        <p:nvSpPr>
          <p:cNvPr id="4"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
        <p:nvSpPr>
          <p:cNvPr id="5" name="Title 1"/>
          <p:cNvSpPr>
            <a:spLocks noGrp="1"/>
          </p:cNvSpPr>
          <p:nvPr>
            <p:ph type="title"/>
          </p:nvPr>
        </p:nvSpPr>
        <p:spPr>
          <a:xfrm>
            <a:off x="457200" y="406882"/>
            <a:ext cx="8686800" cy="438509"/>
          </a:xfrm>
        </p:spPr>
        <p:txBody>
          <a:bodyPr>
            <a:noAutofit/>
          </a:bodyPr>
          <a:lstStyle/>
          <a:p>
            <a:r>
              <a:rPr lang="en-US" dirty="0" smtClean="0">
                <a:solidFill>
                  <a:schemeClr val="tx2"/>
                </a:solidFill>
                <a:latin typeface="AQA Chevin Pro Light" panose="020F0303030000060003" pitchFamily="34" charset="0"/>
              </a:rPr>
              <a:t>English Language AOs symmetry grid</a:t>
            </a:r>
            <a:r>
              <a:rPr lang="en-GB" dirty="0" smtClean="0">
                <a:latin typeface="+mj-lt"/>
              </a:rPr>
              <a:t/>
            </a:r>
            <a:br>
              <a:rPr lang="en-GB" dirty="0" smtClean="0">
                <a:latin typeface="+mj-lt"/>
              </a:rPr>
            </a:br>
            <a:endParaRPr lang="en-GB" dirty="0">
              <a:latin typeface="+mj-lt"/>
            </a:endParaRPr>
          </a:p>
        </p:txBody>
      </p:sp>
    </p:spTree>
    <p:extLst>
      <p:ext uri="{BB962C8B-B14F-4D97-AF65-F5344CB8AC3E}">
        <p14:creationId xmlns:p14="http://schemas.microsoft.com/office/powerpoint/2010/main" val="363082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412878"/>
                </a:solidFill>
                <a:latin typeface="AQA Chevin Pro Light" panose="020F0303030000060003" pitchFamily="34" charset="0"/>
              </a:rPr>
              <a:t>Self-reference pack </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a:xfrm>
            <a:off x="457200" y="1600200"/>
            <a:ext cx="8229600" cy="4883727"/>
          </a:xfrm>
        </p:spPr>
        <p:txBody>
          <a:bodyPr>
            <a:normAutofit/>
          </a:bodyPr>
          <a:lstStyle/>
          <a:p>
            <a:pPr marL="0" indent="0">
              <a:buNone/>
            </a:pPr>
            <a:r>
              <a:rPr lang="en-US" dirty="0" smtClean="0"/>
              <a:t>Look at the self-reference pack provided.</a:t>
            </a:r>
          </a:p>
          <a:p>
            <a:pPr marL="0" indent="0">
              <a:buNone/>
            </a:pPr>
            <a:r>
              <a:rPr lang="en-US" dirty="0" smtClean="0"/>
              <a:t>Opportunity for brief review and answering of questions.</a:t>
            </a:r>
          </a:p>
          <a:p>
            <a:pPr marL="0" indent="0">
              <a:buNone/>
            </a:pPr>
            <a:endParaRPr lang="en-US" dirty="0"/>
          </a:p>
          <a:p>
            <a:pPr marL="0" indent="0">
              <a:buNone/>
            </a:pPr>
            <a:r>
              <a:rPr lang="en-US" dirty="0" smtClean="0"/>
              <a:t>This pack covers:</a:t>
            </a:r>
          </a:p>
          <a:p>
            <a:pPr marL="0" indent="0">
              <a:buNone/>
            </a:pPr>
            <a:endParaRPr lang="en-US" dirty="0" smtClean="0"/>
          </a:p>
          <a:p>
            <a:r>
              <a:rPr lang="en-US" dirty="0" smtClean="0"/>
              <a:t>Paper 1 Q1</a:t>
            </a:r>
          </a:p>
          <a:p>
            <a:r>
              <a:rPr lang="en-US" dirty="0" smtClean="0"/>
              <a:t>Paper 1 Q2</a:t>
            </a:r>
          </a:p>
          <a:p>
            <a:r>
              <a:rPr lang="en-US" dirty="0" smtClean="0"/>
              <a:t>Paper 2 Q1</a:t>
            </a:r>
          </a:p>
          <a:p>
            <a:r>
              <a:rPr lang="en-US" dirty="0" smtClean="0"/>
              <a:t>Paper 2 Q3</a:t>
            </a:r>
          </a:p>
          <a:p>
            <a:r>
              <a:rPr lang="en-US" dirty="0" smtClean="0"/>
              <a:t>Paper 2 Q5.</a:t>
            </a:r>
          </a:p>
          <a:p>
            <a:endParaRPr lang="en-US" dirty="0"/>
          </a:p>
          <a:p>
            <a:pPr marL="0" indent="0">
              <a:buNone/>
            </a:pPr>
            <a:r>
              <a:rPr lang="en-US" dirty="0" smtClean="0"/>
              <a:t>Note: Use of notional reading time at the start of each paper.</a:t>
            </a:r>
          </a:p>
          <a:p>
            <a:endParaRPr lang="en-US"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11</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45590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412878"/>
                </a:solidFill>
                <a:latin typeface="AQA Chevin Pro Light" panose="020F0303030000060003" pitchFamily="34" charset="0"/>
              </a:rPr>
              <a:t>What is new? </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a:xfrm>
            <a:off x="457200" y="1409700"/>
            <a:ext cx="8229600" cy="5173663"/>
          </a:xfrm>
        </p:spPr>
        <p:txBody>
          <a:bodyPr>
            <a:normAutofit/>
          </a:bodyPr>
          <a:lstStyle/>
          <a:p>
            <a:pPr marL="0" indent="0">
              <a:buNone/>
            </a:pPr>
            <a:r>
              <a:rPr lang="en-US" dirty="0"/>
              <a:t>O</a:t>
            </a:r>
            <a:r>
              <a:rPr lang="en-US" dirty="0" smtClean="0"/>
              <a:t>ur main focus </a:t>
            </a:r>
            <a:r>
              <a:rPr lang="en-US" dirty="0"/>
              <a:t>today will be on starting points and </a:t>
            </a:r>
            <a:r>
              <a:rPr lang="en-US" dirty="0" smtClean="0"/>
              <a:t>approaches to:</a:t>
            </a:r>
            <a:endParaRPr lang="en-US" dirty="0"/>
          </a:p>
          <a:p>
            <a:endParaRPr lang="en-US" dirty="0" smtClean="0"/>
          </a:p>
          <a:p>
            <a:r>
              <a:rPr lang="en-US" dirty="0" smtClean="0"/>
              <a:t>Paper 1 Q3, Q4, Q5</a:t>
            </a:r>
          </a:p>
          <a:p>
            <a:r>
              <a:rPr lang="en-US" dirty="0" smtClean="0"/>
              <a:t>Paper 2 Q2, Q4.</a:t>
            </a:r>
          </a:p>
          <a:p>
            <a:endParaRPr lang="en-US" dirty="0" smtClean="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12</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70617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solidFill>
                  <a:srgbClr val="412878"/>
                </a:solidFill>
                <a:latin typeface="AQA Chevin Pro Light" panose="020F0303030000060003" pitchFamily="34" charset="0"/>
              </a:rPr>
              <a:t>Paper 1 Question 3: AO2 (structure)</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You now need to think about the whole of the text.</a:t>
            </a:r>
          </a:p>
          <a:p>
            <a:pPr marL="0" indent="0">
              <a:buNone/>
            </a:pPr>
            <a:r>
              <a:rPr lang="en-US" dirty="0" smtClean="0"/>
              <a:t>This text is from the </a:t>
            </a:r>
            <a:r>
              <a:rPr lang="en-US" i="1" dirty="0" smtClean="0"/>
              <a:t>opening of a novel</a:t>
            </a:r>
            <a:r>
              <a:rPr lang="en-US" dirty="0" smtClean="0"/>
              <a:t>.</a:t>
            </a:r>
          </a:p>
          <a:p>
            <a:pPr marL="0" indent="0">
              <a:buNone/>
            </a:pPr>
            <a:endParaRPr lang="en-US" dirty="0" smtClean="0"/>
          </a:p>
          <a:p>
            <a:pPr marL="0" indent="0">
              <a:buNone/>
            </a:pPr>
            <a:r>
              <a:rPr lang="en-US" dirty="0" smtClean="0"/>
              <a:t>How has the writer structured the text to </a:t>
            </a:r>
            <a:r>
              <a:rPr lang="en-US" i="1" dirty="0" smtClean="0"/>
              <a:t>interest</a:t>
            </a:r>
            <a:r>
              <a:rPr lang="en-US" dirty="0" smtClean="0"/>
              <a:t> you as a reader?</a:t>
            </a:r>
          </a:p>
          <a:p>
            <a:pPr marL="0" indent="0">
              <a:buNone/>
            </a:pPr>
            <a:endParaRPr lang="en-US" dirty="0" smtClean="0"/>
          </a:p>
          <a:p>
            <a:pPr marL="0" indent="0">
              <a:buNone/>
            </a:pPr>
            <a:r>
              <a:rPr lang="en-US" dirty="0" smtClean="0"/>
              <a:t>You could write about:</a:t>
            </a:r>
          </a:p>
          <a:p>
            <a:pPr marL="0" indent="0">
              <a:buNone/>
            </a:pPr>
            <a:endParaRPr lang="en-US" dirty="0" smtClean="0"/>
          </a:p>
          <a:p>
            <a:r>
              <a:rPr lang="en-US" dirty="0" smtClean="0"/>
              <a:t>what the writer focuses your attention on at the beginning</a:t>
            </a:r>
          </a:p>
          <a:p>
            <a:r>
              <a:rPr lang="en-US" dirty="0"/>
              <a:t>h</a:t>
            </a:r>
            <a:r>
              <a:rPr lang="en-US" dirty="0" smtClean="0"/>
              <a:t>ow and why the writer changes the focus as the extract develops</a:t>
            </a:r>
          </a:p>
          <a:p>
            <a:r>
              <a:rPr lang="en-US" dirty="0"/>
              <a:t>a</a:t>
            </a:r>
            <a:r>
              <a:rPr lang="en-US" dirty="0" smtClean="0"/>
              <a:t>ny other structural features that interest you. </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13</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902621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solidFill>
                  <a:srgbClr val="412878"/>
                </a:solidFill>
                <a:latin typeface="AQA Chevin Pro Light" panose="020F0303030000060003" pitchFamily="34" charset="0"/>
              </a:rPr>
              <a:t>A reminder about AO2</a:t>
            </a:r>
            <a:endParaRPr lang="en-US" dirty="0">
              <a:solidFill>
                <a:srgbClr val="412878"/>
              </a:solidFill>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AO2 sets out an internal hierarchy of progression:</a:t>
            </a:r>
          </a:p>
          <a:p>
            <a:pPr marL="0" indent="0">
              <a:buNone/>
            </a:pPr>
            <a:endParaRPr lang="en-US" dirty="0"/>
          </a:p>
          <a:p>
            <a:r>
              <a:rPr lang="en-US" dirty="0"/>
              <a:t>e</a:t>
            </a:r>
            <a:r>
              <a:rPr lang="en-US" dirty="0" smtClean="0"/>
              <a:t>xplain</a:t>
            </a:r>
          </a:p>
          <a:p>
            <a:r>
              <a:rPr lang="en-US" dirty="0" smtClean="0"/>
              <a:t>comment (on)</a:t>
            </a:r>
          </a:p>
          <a:p>
            <a:r>
              <a:rPr lang="en-US" dirty="0" smtClean="0"/>
              <a:t>analyse.</a:t>
            </a:r>
          </a:p>
          <a:p>
            <a:pPr marL="0" indent="0">
              <a:buNone/>
            </a:pPr>
            <a:endParaRPr lang="en-US" dirty="0"/>
          </a:p>
          <a:p>
            <a:pPr marL="0" indent="0">
              <a:buNone/>
            </a:pPr>
            <a:r>
              <a:rPr lang="en-US" dirty="0" smtClean="0"/>
              <a:t>See mark scheme: As with P1 Q2, this rewards the skill of analysis at level 4. </a:t>
            </a:r>
          </a:p>
          <a:p>
            <a:pPr marL="0" indent="0">
              <a:buNone/>
            </a:pPr>
            <a:endParaRPr lang="en-US" dirty="0"/>
          </a:p>
          <a:p>
            <a:endParaRPr lang="en-US" dirty="0" smtClean="0"/>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14</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095813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a:xfrm>
            <a:off x="540000" y="241107"/>
            <a:ext cx="8045200" cy="431181"/>
          </a:xfrm>
        </p:spPr>
        <p:txBody>
          <a:bodyPr>
            <a:noAutofit/>
          </a:bodyPr>
          <a:lstStyle/>
          <a:p>
            <a:pPr algn="l"/>
            <a:r>
              <a:rPr lang="en-US" dirty="0" smtClean="0">
                <a:latin typeface="AQA Chevin Pro Light" panose="020F0303030000060003" pitchFamily="34" charset="0"/>
              </a:rPr>
              <a:t>Thinking about a ladder of skills progression: </a:t>
            </a:r>
            <a:br>
              <a:rPr lang="en-US" dirty="0" smtClean="0">
                <a:latin typeface="AQA Chevin Pro Light" panose="020F0303030000060003" pitchFamily="34" charset="0"/>
              </a:rPr>
            </a:br>
            <a:r>
              <a:rPr lang="en-US" dirty="0" smtClean="0">
                <a:latin typeface="AQA Chevin Pro Light" panose="020F0303030000060003" pitchFamily="34" charset="0"/>
              </a:rPr>
              <a:t>level </a:t>
            </a:r>
            <a:r>
              <a:rPr lang="en-US" dirty="0" smtClean="0">
                <a:latin typeface="AQA Chevin Pro Light" panose="020F0303030000060003" pitchFamily="34" charset="0"/>
              </a:rPr>
              <a:t>of response 3</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The mark scheme asks:</a:t>
            </a:r>
          </a:p>
          <a:p>
            <a:pPr marL="0" indent="0">
              <a:buNone/>
            </a:pPr>
            <a:endParaRPr lang="en-US" dirty="0" smtClean="0"/>
          </a:p>
          <a:p>
            <a:pPr>
              <a:buFont typeface="Arial" pitchFamily="34" charset="0"/>
              <a:buChar char="•"/>
            </a:pPr>
            <a:r>
              <a:rPr lang="en-US" dirty="0" smtClean="0"/>
              <a:t>To see some accurate subject terminology </a:t>
            </a:r>
          </a:p>
          <a:p>
            <a:pPr marL="0" indent="0">
              <a:buNone/>
            </a:pPr>
            <a:r>
              <a:rPr lang="en-US" dirty="0">
                <a:solidFill>
                  <a:srgbClr val="FF0000"/>
                </a:solidFill>
              </a:rPr>
              <a:t>	</a:t>
            </a:r>
            <a:r>
              <a:rPr lang="en-US" dirty="0" smtClean="0">
                <a:solidFill>
                  <a:srgbClr val="C8194B"/>
                </a:solidFill>
              </a:rPr>
              <a:t>(relating to structure)</a:t>
            </a:r>
          </a:p>
          <a:p>
            <a:r>
              <a:rPr lang="en-US" dirty="0" smtClean="0"/>
              <a:t>To see relevant exemplification </a:t>
            </a:r>
          </a:p>
          <a:p>
            <a:pPr marL="0" indent="0">
              <a:buNone/>
            </a:pPr>
            <a:r>
              <a:rPr lang="en-US" dirty="0">
                <a:solidFill>
                  <a:srgbClr val="FF0000"/>
                </a:solidFill>
              </a:rPr>
              <a:t>	</a:t>
            </a:r>
            <a:r>
              <a:rPr lang="en-US" dirty="0" smtClean="0">
                <a:solidFill>
                  <a:srgbClr val="C8194B"/>
                </a:solidFill>
              </a:rPr>
              <a:t>(textual reference)</a:t>
            </a:r>
          </a:p>
          <a:p>
            <a:r>
              <a:rPr lang="en-US" dirty="0" smtClean="0"/>
              <a:t>To have a clear explanation of the effects of some of the structural features </a:t>
            </a:r>
          </a:p>
          <a:p>
            <a:pPr marL="0" indent="0">
              <a:buNone/>
            </a:pPr>
            <a:r>
              <a:rPr lang="en-US" dirty="0">
                <a:solidFill>
                  <a:srgbClr val="FF0000"/>
                </a:solidFill>
              </a:rPr>
              <a:t>	</a:t>
            </a:r>
            <a:r>
              <a:rPr lang="en-US" dirty="0" smtClean="0">
                <a:solidFill>
                  <a:srgbClr val="C8194B"/>
                </a:solidFill>
              </a:rPr>
              <a:t>(effect and impact)</a:t>
            </a:r>
          </a:p>
          <a:p>
            <a:pPr marL="0" indent="0">
              <a:buNone/>
            </a:pPr>
            <a:endParaRPr lang="en-US" dirty="0" smtClean="0"/>
          </a:p>
          <a:p>
            <a:pPr marL="0" indent="0">
              <a:buNone/>
            </a:pPr>
            <a:r>
              <a:rPr lang="en-US" dirty="0" smtClean="0"/>
              <a:t>All of which will lead to a demonstration of</a:t>
            </a:r>
            <a:r>
              <a:rPr lang="en-US" dirty="0"/>
              <a:t> </a:t>
            </a:r>
            <a:r>
              <a:rPr lang="en-US" dirty="0" smtClean="0"/>
              <a:t>a clear understanding of structural features.</a:t>
            </a:r>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15</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44342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What is structure? </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842655"/>
            <a:ext cx="8229600" cy="4283508"/>
          </a:xfrm>
        </p:spPr>
        <p:txBody>
          <a:bodyPr>
            <a:normAutofit/>
          </a:bodyPr>
          <a:lstStyle/>
          <a:p>
            <a:r>
              <a:rPr lang="en-US" dirty="0" smtClean="0"/>
              <a:t>How authors internally organise a text. </a:t>
            </a:r>
          </a:p>
          <a:p>
            <a:pPr marL="0" indent="0">
              <a:buNone/>
            </a:pPr>
            <a:endParaRPr lang="en-US" dirty="0"/>
          </a:p>
          <a:p>
            <a:r>
              <a:rPr lang="en-US" dirty="0" smtClean="0"/>
              <a:t>“As authors write a text to communicate an idea, they will use a structure that goes along with the idea.” </a:t>
            </a:r>
          </a:p>
          <a:p>
            <a:pPr marL="0" indent="0">
              <a:buNone/>
            </a:pPr>
            <a:r>
              <a:rPr lang="en-US" dirty="0" smtClean="0"/>
              <a:t>	</a:t>
            </a:r>
          </a:p>
          <a:p>
            <a:pPr marL="0" indent="0">
              <a:buNone/>
            </a:pPr>
            <a:r>
              <a:rPr lang="en-US" dirty="0" smtClean="0"/>
              <a:t>   Meyer 1985</a:t>
            </a: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16</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36366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What can the structure of a text reveal?</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199" y="1856509"/>
            <a:ext cx="8562109" cy="4269654"/>
          </a:xfrm>
        </p:spPr>
        <p:txBody>
          <a:bodyPr/>
          <a:lstStyle/>
          <a:p>
            <a:r>
              <a:rPr lang="en-US" dirty="0" smtClean="0"/>
              <a:t>The (narrative) perspective of the text </a:t>
            </a:r>
            <a:r>
              <a:rPr lang="en-US" dirty="0" smtClean="0">
                <a:solidFill>
                  <a:srgbClr val="C8194B"/>
                </a:solidFill>
              </a:rPr>
              <a:t>(what?)</a:t>
            </a:r>
          </a:p>
          <a:p>
            <a:r>
              <a:rPr lang="en-US" dirty="0" smtClean="0"/>
              <a:t>The organisation and use of time </a:t>
            </a:r>
            <a:r>
              <a:rPr lang="en-US" dirty="0" smtClean="0">
                <a:solidFill>
                  <a:srgbClr val="C8194B"/>
                </a:solidFill>
              </a:rPr>
              <a:t>(when?)</a:t>
            </a:r>
          </a:p>
          <a:p>
            <a:r>
              <a:rPr lang="en-US" dirty="0" smtClean="0"/>
              <a:t>The location and setting</a:t>
            </a:r>
            <a:r>
              <a:rPr lang="en-US" dirty="0" smtClean="0">
                <a:solidFill>
                  <a:srgbClr val="FF0000"/>
                </a:solidFill>
              </a:rPr>
              <a:t> </a:t>
            </a:r>
            <a:r>
              <a:rPr lang="en-US" dirty="0" smtClean="0">
                <a:solidFill>
                  <a:srgbClr val="C8194B"/>
                </a:solidFill>
              </a:rPr>
              <a:t>(where?)</a:t>
            </a:r>
          </a:p>
          <a:p>
            <a:r>
              <a:rPr lang="en-US" dirty="0"/>
              <a:t>C</a:t>
            </a:r>
            <a:r>
              <a:rPr lang="en-US" dirty="0" smtClean="0"/>
              <a:t>haracters and how they are introduced </a:t>
            </a:r>
            <a:r>
              <a:rPr lang="en-US" dirty="0" smtClean="0">
                <a:solidFill>
                  <a:srgbClr val="C8194B"/>
                </a:solidFill>
              </a:rPr>
              <a:t>(who?)</a:t>
            </a:r>
          </a:p>
          <a:p>
            <a:r>
              <a:rPr lang="en-US" dirty="0" smtClean="0"/>
              <a:t>The different patterns within the text, and elements </a:t>
            </a:r>
            <a:r>
              <a:rPr lang="en-US" dirty="0"/>
              <a:t>of </a:t>
            </a:r>
            <a:r>
              <a:rPr lang="en-US" dirty="0" smtClean="0"/>
              <a:t>syntax or cohesion that help to create (reinforce) meaning </a:t>
            </a:r>
            <a:r>
              <a:rPr lang="en-US" dirty="0" smtClean="0">
                <a:solidFill>
                  <a:srgbClr val="C8194B"/>
                </a:solidFill>
              </a:rPr>
              <a:t>(how?)</a:t>
            </a:r>
            <a:endParaRPr lang="en-US" dirty="0">
              <a:solidFill>
                <a:srgbClr val="C8194B"/>
              </a:solidFill>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17</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65571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QA Chevin Pro Light" panose="020F0303030000060003" pitchFamily="34" charset="0"/>
              </a:rPr>
              <a:t>For our students this might translate </a:t>
            </a:r>
            <a:r>
              <a:rPr lang="en-GB" dirty="0" smtClean="0">
                <a:latin typeface="AQA Chevin Pro Light" panose="020F0303030000060003" pitchFamily="34" charset="0"/>
              </a:rPr>
              <a:t>to…</a:t>
            </a:r>
            <a:endParaRPr lang="en-GB" dirty="0">
              <a:latin typeface="AQA Chevin Pro Light" panose="020F0303030000060003" pitchFamily="34" charset="0"/>
            </a:endParaRPr>
          </a:p>
        </p:txBody>
      </p:sp>
      <p:grpSp>
        <p:nvGrpSpPr>
          <p:cNvPr id="5" name="Group 4"/>
          <p:cNvGrpSpPr/>
          <p:nvPr/>
        </p:nvGrpSpPr>
        <p:grpSpPr>
          <a:xfrm>
            <a:off x="634595" y="1160673"/>
            <a:ext cx="7715287" cy="4965201"/>
            <a:chOff x="298018" y="629287"/>
            <a:chExt cx="8055540" cy="6150070"/>
          </a:xfrm>
        </p:grpSpPr>
        <p:sp>
          <p:nvSpPr>
            <p:cNvPr id="6" name="Rectangle 5"/>
            <p:cNvSpPr/>
            <p:nvPr/>
          </p:nvSpPr>
          <p:spPr>
            <a:xfrm>
              <a:off x="298018" y="1046486"/>
              <a:ext cx="8055540" cy="5227877"/>
            </a:xfrm>
            <a:prstGeom prst="rect">
              <a:avLst/>
            </a:prstGeom>
            <a:gradFill flip="none" rotWithShape="1">
              <a:gsLst>
                <a:gs pos="100000">
                  <a:srgbClr val="EFF8FF"/>
                </a:gs>
                <a:gs pos="43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56594" y="1088291"/>
              <a:ext cx="5908655" cy="765528"/>
              <a:chOff x="205963" y="1255857"/>
              <a:chExt cx="5908655" cy="765528"/>
            </a:xfrm>
          </p:grpSpPr>
          <p:sp>
            <p:nvSpPr>
              <p:cNvPr id="45" name="TextBox 44"/>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Whose views?</a:t>
                </a:r>
                <a:endParaRPr lang="en-US" b="1" dirty="0"/>
              </a:p>
            </p:txBody>
          </p:sp>
          <p:grpSp>
            <p:nvGrpSpPr>
              <p:cNvPr id="46" name="Group 45"/>
              <p:cNvGrpSpPr/>
              <p:nvPr/>
            </p:nvGrpSpPr>
            <p:grpSpPr>
              <a:xfrm>
                <a:off x="205963" y="1259422"/>
                <a:ext cx="5908655" cy="761963"/>
                <a:chOff x="205963" y="1259422"/>
                <a:chExt cx="5908655" cy="761963"/>
              </a:xfrm>
            </p:grpSpPr>
            <p:sp>
              <p:nvSpPr>
                <p:cNvPr id="48" name="Rounded Rectangle 47"/>
                <p:cNvSpPr/>
                <p:nvPr/>
              </p:nvSpPr>
              <p:spPr>
                <a:xfrm>
                  <a:off x="344039" y="1259422"/>
                  <a:ext cx="5770579" cy="761963"/>
                </a:xfrm>
                <a:prstGeom prst="roundRect">
                  <a:avLst>
                    <a:gd name="adj" fmla="val 40104"/>
                  </a:avLst>
                </a:prstGeom>
                <a:noFill/>
                <a:ln>
                  <a:gradFill flip="none" rotWithShape="1">
                    <a:gsLst>
                      <a:gs pos="0">
                        <a:schemeClr val="accent1"/>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49" name="Oval 48"/>
                <p:cNvSpPr/>
                <p:nvPr/>
              </p:nvSpPr>
              <p:spPr>
                <a:xfrm>
                  <a:off x="205963" y="1460468"/>
                  <a:ext cx="377228" cy="373493"/>
                </a:xfrm>
                <a:prstGeom prst="ellipse">
                  <a:avLst/>
                </a:prstGeom>
                <a:gradFill flip="none" rotWithShape="1">
                  <a:gsLst>
                    <a:gs pos="75000">
                      <a:schemeClr val="accent1"/>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p:cNvSpPr/>
              <p:nvPr/>
            </p:nvSpPr>
            <p:spPr>
              <a:xfrm>
                <a:off x="598723" y="1625381"/>
                <a:ext cx="5312684" cy="381223"/>
              </a:xfrm>
              <a:prstGeom prst="rect">
                <a:avLst/>
              </a:prstGeom>
            </p:spPr>
            <p:txBody>
              <a:bodyPr wrap="square">
                <a:spAutoFit/>
              </a:bodyPr>
              <a:lstStyle/>
              <a:p>
                <a:pPr algn="ctr"/>
                <a:r>
                  <a:rPr lang="en-US" sz="1400" dirty="0" smtClean="0"/>
                  <a:t>Who is telling the story? What </a:t>
                </a:r>
                <a:r>
                  <a:rPr lang="en-US" sz="1400" i="1" dirty="0" smtClean="0"/>
                  <a:t>perspective</a:t>
                </a:r>
                <a:r>
                  <a:rPr lang="en-US" sz="1400" dirty="0" smtClean="0"/>
                  <a:t> is it from? </a:t>
                </a:r>
              </a:p>
            </p:txBody>
          </p:sp>
        </p:grpSp>
        <p:grpSp>
          <p:nvGrpSpPr>
            <p:cNvPr id="8" name="Group 7"/>
            <p:cNvGrpSpPr/>
            <p:nvPr/>
          </p:nvGrpSpPr>
          <p:grpSpPr>
            <a:xfrm>
              <a:off x="6570709" y="629287"/>
              <a:ext cx="1603762" cy="6150070"/>
              <a:chOff x="3770119" y="600905"/>
              <a:chExt cx="1603762" cy="6150070"/>
            </a:xfrm>
            <a:effectLst>
              <a:outerShdw blurRad="63500" sx="101000" sy="101000" algn="ctr" rotWithShape="0">
                <a:prstClr val="black">
                  <a:alpha val="25000"/>
                </a:prstClr>
              </a:outerShdw>
            </a:effectLst>
          </p:grpSpPr>
          <p:grpSp>
            <p:nvGrpSpPr>
              <p:cNvPr id="33" name="Group 32"/>
              <p:cNvGrpSpPr/>
              <p:nvPr/>
            </p:nvGrpSpPr>
            <p:grpSpPr>
              <a:xfrm>
                <a:off x="3770119" y="600905"/>
                <a:ext cx="1603762" cy="6150070"/>
                <a:chOff x="6034506" y="660368"/>
                <a:chExt cx="1800678" cy="6905200"/>
              </a:xfrm>
              <a:scene3d>
                <a:camera prst="orthographicFront"/>
                <a:lightRig rig="threePt" dir="t"/>
              </a:scene3d>
            </p:grpSpPr>
            <p:sp>
              <p:nvSpPr>
                <p:cNvPr id="40" name="Rectangle 5"/>
                <p:cNvSpPr/>
                <p:nvPr/>
              </p:nvSpPr>
              <p:spPr>
                <a:xfrm>
                  <a:off x="6206359" y="660368"/>
                  <a:ext cx="1447870"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chemeClr val="accent1">
                        <a:lumMod val="75000"/>
                      </a:schemeClr>
                    </a:gs>
                    <a:gs pos="0">
                      <a:schemeClr val="accent1"/>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5"/>
                <p:cNvSpPr/>
                <p:nvPr/>
              </p:nvSpPr>
              <p:spPr>
                <a:xfrm rot="5400000">
                  <a:off x="6216710" y="1947991"/>
                  <a:ext cx="1427811" cy="1792219"/>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100000">
                      <a:schemeClr val="accent2">
                        <a:lumMod val="75000"/>
                      </a:schemeClr>
                    </a:gs>
                    <a:gs pos="0">
                      <a:schemeClr val="accent2"/>
                    </a:gs>
                  </a:gsLst>
                  <a:lin ang="0" scaled="0"/>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5"/>
                <p:cNvSpPr/>
                <p:nvPr/>
              </p:nvSpPr>
              <p:spPr>
                <a:xfrm flipV="1">
                  <a:off x="6213670" y="3226986"/>
                  <a:ext cx="1448109"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0">
                      <a:schemeClr val="bg2"/>
                    </a:gs>
                    <a:gs pos="100000">
                      <a:schemeClr val="tx2"/>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5"/>
                <p:cNvSpPr/>
                <p:nvPr/>
              </p:nvSpPr>
              <p:spPr>
                <a:xfrm rot="5400000">
                  <a:off x="6225169" y="4496805"/>
                  <a:ext cx="1427811" cy="1792219"/>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0">
                      <a:schemeClr val="accent4">
                        <a:lumMod val="50000"/>
                      </a:schemeClr>
                    </a:gs>
                    <a:gs pos="100000">
                      <a:schemeClr val="accent4"/>
                    </a:gs>
                  </a:gsLst>
                  <a:lin ang="108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5"/>
                <p:cNvSpPr/>
                <p:nvPr/>
              </p:nvSpPr>
              <p:spPr>
                <a:xfrm flipV="1">
                  <a:off x="6213670" y="5773350"/>
                  <a:ext cx="1448109" cy="179221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0">
                      <a:schemeClr val="accent5">
                        <a:lumMod val="50000"/>
                      </a:schemeClr>
                    </a:gs>
                    <a:gs pos="100000">
                      <a:schemeClr val="accent5"/>
                    </a:gs>
                  </a:gsLst>
                  <a:lin ang="5400000" scaled="1"/>
                  <a:tileRect/>
                </a:gradFill>
                <a:ln>
                  <a:noFill/>
                </a:ln>
                <a:effectLst/>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4388482" y="1097274"/>
                <a:ext cx="367037" cy="5126301"/>
                <a:chOff x="4388482" y="1097274"/>
                <a:chExt cx="367037" cy="5126301"/>
              </a:xfrm>
            </p:grpSpPr>
            <p:sp>
              <p:nvSpPr>
                <p:cNvPr id="35" name="TextBox 34"/>
                <p:cNvSpPr txBox="1"/>
                <p:nvPr/>
              </p:nvSpPr>
              <p:spPr>
                <a:xfrm>
                  <a:off x="4388482" y="1097274"/>
                  <a:ext cx="36703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1</a:t>
                  </a:r>
                  <a:endParaRPr lang="en-US" sz="3200" b="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4388482" y="2232656"/>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37" name="TextBox 36"/>
                <p:cNvSpPr txBox="1"/>
                <p:nvPr/>
              </p:nvSpPr>
              <p:spPr>
                <a:xfrm>
                  <a:off x="4388482" y="3368038"/>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3</a:t>
                  </a:r>
                </a:p>
              </p:txBody>
            </p:sp>
            <p:sp>
              <p:nvSpPr>
                <p:cNvPr id="38" name="TextBox 37"/>
                <p:cNvSpPr txBox="1"/>
                <p:nvPr/>
              </p:nvSpPr>
              <p:spPr>
                <a:xfrm>
                  <a:off x="4388482" y="4503420"/>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4</a:t>
                  </a:r>
                </a:p>
              </p:txBody>
            </p:sp>
            <p:sp>
              <p:nvSpPr>
                <p:cNvPr id="39" name="TextBox 38"/>
                <p:cNvSpPr txBox="1"/>
                <p:nvPr/>
              </p:nvSpPr>
              <p:spPr>
                <a:xfrm>
                  <a:off x="4388482" y="5638800"/>
                  <a:ext cx="36703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5</a:t>
                  </a:r>
                </a:p>
              </p:txBody>
            </p:sp>
          </p:grpSp>
        </p:grpSp>
        <p:grpSp>
          <p:nvGrpSpPr>
            <p:cNvPr id="9" name="Group 8"/>
            <p:cNvGrpSpPr/>
            <p:nvPr/>
          </p:nvGrpSpPr>
          <p:grpSpPr>
            <a:xfrm>
              <a:off x="756594" y="2219906"/>
              <a:ext cx="5908655" cy="765528"/>
              <a:chOff x="205963" y="1255857"/>
              <a:chExt cx="5908655" cy="765528"/>
            </a:xfrm>
          </p:grpSpPr>
          <p:sp>
            <p:nvSpPr>
              <p:cNvPr id="28" name="TextBox 27"/>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What time is it? </a:t>
                </a:r>
                <a:endParaRPr lang="en-US" b="1" dirty="0"/>
              </a:p>
            </p:txBody>
          </p:sp>
          <p:grpSp>
            <p:nvGrpSpPr>
              <p:cNvPr id="29" name="Group 28"/>
              <p:cNvGrpSpPr/>
              <p:nvPr/>
            </p:nvGrpSpPr>
            <p:grpSpPr>
              <a:xfrm>
                <a:off x="205963" y="1259422"/>
                <a:ext cx="5908655" cy="761963"/>
                <a:chOff x="205963" y="1259422"/>
                <a:chExt cx="5908655" cy="761963"/>
              </a:xfrm>
            </p:grpSpPr>
            <p:sp>
              <p:nvSpPr>
                <p:cNvPr id="31" name="Rounded Rectangle 30"/>
                <p:cNvSpPr/>
                <p:nvPr/>
              </p:nvSpPr>
              <p:spPr>
                <a:xfrm>
                  <a:off x="344039" y="1259422"/>
                  <a:ext cx="5770579" cy="761963"/>
                </a:xfrm>
                <a:prstGeom prst="roundRect">
                  <a:avLst>
                    <a:gd name="adj" fmla="val 40104"/>
                  </a:avLst>
                </a:prstGeom>
                <a:noFill/>
                <a:ln>
                  <a:gradFill flip="none" rotWithShape="1">
                    <a:gsLst>
                      <a:gs pos="0">
                        <a:schemeClr val="accent2"/>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32" name="Oval 31"/>
                <p:cNvSpPr/>
                <p:nvPr/>
              </p:nvSpPr>
              <p:spPr>
                <a:xfrm>
                  <a:off x="205963" y="1460468"/>
                  <a:ext cx="377228" cy="373493"/>
                </a:xfrm>
                <a:prstGeom prst="ellipse">
                  <a:avLst/>
                </a:prstGeom>
                <a:gradFill flip="none" rotWithShape="1">
                  <a:gsLst>
                    <a:gs pos="75000">
                      <a:schemeClr val="accent2"/>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p:cNvSpPr/>
              <p:nvPr/>
            </p:nvSpPr>
            <p:spPr>
              <a:xfrm>
                <a:off x="598723" y="1625383"/>
                <a:ext cx="5421356" cy="381223"/>
              </a:xfrm>
              <a:prstGeom prst="rect">
                <a:avLst/>
              </a:prstGeom>
            </p:spPr>
            <p:txBody>
              <a:bodyPr wrap="square">
                <a:spAutoFit/>
              </a:bodyPr>
              <a:lstStyle/>
              <a:p>
                <a:pPr algn="ctr"/>
                <a:r>
                  <a:rPr lang="en-US" sz="1400" dirty="0" smtClean="0"/>
                  <a:t>How is time ordered in it? What sort of </a:t>
                </a:r>
                <a:r>
                  <a:rPr lang="en-US" sz="1400" i="1" dirty="0" smtClean="0"/>
                  <a:t>sequence</a:t>
                </a:r>
                <a:r>
                  <a:rPr lang="en-US" sz="1400" dirty="0" smtClean="0"/>
                  <a:t> do I see</a:t>
                </a:r>
                <a:r>
                  <a:rPr lang="en-US" sz="1400" dirty="0"/>
                  <a:t>?</a:t>
                </a:r>
                <a:r>
                  <a:rPr lang="en-US" sz="1400" dirty="0" smtClean="0"/>
                  <a:t> </a:t>
                </a:r>
              </a:p>
            </p:txBody>
          </p:sp>
        </p:grpSp>
        <p:grpSp>
          <p:nvGrpSpPr>
            <p:cNvPr id="10" name="Group 9"/>
            <p:cNvGrpSpPr/>
            <p:nvPr/>
          </p:nvGrpSpPr>
          <p:grpSpPr>
            <a:xfrm>
              <a:off x="756594" y="3348158"/>
              <a:ext cx="5908655" cy="765528"/>
              <a:chOff x="205963" y="1255857"/>
              <a:chExt cx="5908655" cy="765528"/>
            </a:xfrm>
          </p:grpSpPr>
          <p:sp>
            <p:nvSpPr>
              <p:cNvPr id="23" name="TextBox 22"/>
              <p:cNvSpPr txBox="1"/>
              <p:nvPr/>
            </p:nvSpPr>
            <p:spPr>
              <a:xfrm>
                <a:off x="2032470" y="1255857"/>
                <a:ext cx="2094109" cy="457468"/>
              </a:xfrm>
              <a:prstGeom prst="rect">
                <a:avLst/>
              </a:prstGeom>
              <a:noFill/>
            </p:spPr>
            <p:txBody>
              <a:bodyPr wrap="square" rtlCol="0">
                <a:spAutoFit/>
              </a:bodyPr>
              <a:lstStyle/>
              <a:p>
                <a:pPr algn="ctr"/>
                <a:r>
                  <a:rPr lang="en-US" b="1" dirty="0" smtClean="0">
                    <a:cs typeface="Arial" pitchFamily="34" charset="0"/>
                  </a:rPr>
                  <a:t>Where am I?</a:t>
                </a:r>
                <a:endParaRPr lang="en-US" b="1" dirty="0"/>
              </a:p>
            </p:txBody>
          </p:sp>
          <p:grpSp>
            <p:nvGrpSpPr>
              <p:cNvPr id="24" name="Group 23"/>
              <p:cNvGrpSpPr/>
              <p:nvPr/>
            </p:nvGrpSpPr>
            <p:grpSpPr>
              <a:xfrm>
                <a:off x="205963" y="1259422"/>
                <a:ext cx="5908655" cy="761963"/>
                <a:chOff x="205963" y="1259422"/>
                <a:chExt cx="5908655" cy="761963"/>
              </a:xfrm>
            </p:grpSpPr>
            <p:sp>
              <p:nvSpPr>
                <p:cNvPr id="26" name="Rounded Rectangle 25"/>
                <p:cNvSpPr/>
                <p:nvPr/>
              </p:nvSpPr>
              <p:spPr>
                <a:xfrm>
                  <a:off x="344039" y="1259422"/>
                  <a:ext cx="5770579" cy="761963"/>
                </a:xfrm>
                <a:prstGeom prst="roundRect">
                  <a:avLst>
                    <a:gd name="adj" fmla="val 40104"/>
                  </a:avLst>
                </a:prstGeom>
                <a:noFill/>
                <a:ln>
                  <a:gradFill flip="none" rotWithShape="1">
                    <a:gsLst>
                      <a:gs pos="0">
                        <a:schemeClr val="tx2"/>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7" name="Oval 26"/>
                <p:cNvSpPr/>
                <p:nvPr/>
              </p:nvSpPr>
              <p:spPr>
                <a:xfrm>
                  <a:off x="205963" y="1460468"/>
                  <a:ext cx="377228" cy="373493"/>
                </a:xfrm>
                <a:prstGeom prst="ellipse">
                  <a:avLst/>
                </a:prstGeom>
                <a:gradFill flip="none" rotWithShape="1">
                  <a:gsLst>
                    <a:gs pos="75000">
                      <a:schemeClr val="tx2"/>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598723" y="1625381"/>
                <a:ext cx="5312684" cy="381223"/>
              </a:xfrm>
              <a:prstGeom prst="rect">
                <a:avLst/>
              </a:prstGeom>
            </p:spPr>
            <p:txBody>
              <a:bodyPr wrap="square">
                <a:spAutoFit/>
              </a:bodyPr>
              <a:lstStyle/>
              <a:p>
                <a:pPr algn="ctr"/>
                <a:r>
                  <a:rPr lang="en-US" sz="1400" dirty="0" smtClean="0"/>
                  <a:t>What’s the place</a:t>
                </a:r>
                <a:r>
                  <a:rPr lang="en-US" sz="1400" i="1" dirty="0" smtClean="0"/>
                  <a:t>, location, setting</a:t>
                </a:r>
                <a:r>
                  <a:rPr lang="en-US" sz="1400" dirty="0" smtClean="0"/>
                  <a:t>? How did I find out? </a:t>
                </a:r>
              </a:p>
            </p:txBody>
          </p:sp>
        </p:grpSp>
        <p:grpSp>
          <p:nvGrpSpPr>
            <p:cNvPr id="11" name="Group 10"/>
            <p:cNvGrpSpPr/>
            <p:nvPr/>
          </p:nvGrpSpPr>
          <p:grpSpPr>
            <a:xfrm>
              <a:off x="756594" y="4487245"/>
              <a:ext cx="6126736" cy="765528"/>
              <a:chOff x="205963" y="1255857"/>
              <a:chExt cx="6126736" cy="765528"/>
            </a:xfrm>
          </p:grpSpPr>
          <p:sp>
            <p:nvSpPr>
              <p:cNvPr id="18" name="TextBox 17"/>
              <p:cNvSpPr txBox="1"/>
              <p:nvPr/>
            </p:nvSpPr>
            <p:spPr>
              <a:xfrm>
                <a:off x="2032470" y="1255857"/>
                <a:ext cx="2094109" cy="457467"/>
              </a:xfrm>
              <a:prstGeom prst="rect">
                <a:avLst/>
              </a:prstGeom>
              <a:noFill/>
            </p:spPr>
            <p:txBody>
              <a:bodyPr wrap="square" rtlCol="0">
                <a:spAutoFit/>
              </a:bodyPr>
              <a:lstStyle/>
              <a:p>
                <a:pPr algn="ctr"/>
                <a:r>
                  <a:rPr lang="en-US" b="1" dirty="0" smtClean="0">
                    <a:cs typeface="Arial" pitchFamily="34" charset="0"/>
                  </a:rPr>
                  <a:t>Who is here?</a:t>
                </a:r>
                <a:endParaRPr lang="en-US" b="1" dirty="0"/>
              </a:p>
            </p:txBody>
          </p:sp>
          <p:grpSp>
            <p:nvGrpSpPr>
              <p:cNvPr id="19" name="Group 18"/>
              <p:cNvGrpSpPr/>
              <p:nvPr/>
            </p:nvGrpSpPr>
            <p:grpSpPr>
              <a:xfrm>
                <a:off x="205963" y="1259422"/>
                <a:ext cx="5908655" cy="761963"/>
                <a:chOff x="205963" y="1259422"/>
                <a:chExt cx="5908655" cy="761963"/>
              </a:xfrm>
            </p:grpSpPr>
            <p:sp>
              <p:nvSpPr>
                <p:cNvPr id="21" name="Rounded Rectangle 20"/>
                <p:cNvSpPr/>
                <p:nvPr/>
              </p:nvSpPr>
              <p:spPr>
                <a:xfrm>
                  <a:off x="344039" y="1259422"/>
                  <a:ext cx="5770579" cy="761963"/>
                </a:xfrm>
                <a:prstGeom prst="roundRect">
                  <a:avLst>
                    <a:gd name="adj" fmla="val 40104"/>
                  </a:avLst>
                </a:prstGeom>
                <a:noFill/>
                <a:ln>
                  <a:gradFill flip="none" rotWithShape="1">
                    <a:gsLst>
                      <a:gs pos="0">
                        <a:schemeClr val="accent4"/>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2" name="Oval 21"/>
                <p:cNvSpPr/>
                <p:nvPr/>
              </p:nvSpPr>
              <p:spPr>
                <a:xfrm>
                  <a:off x="205963" y="1460468"/>
                  <a:ext cx="377228" cy="373493"/>
                </a:xfrm>
                <a:prstGeom prst="ellipse">
                  <a:avLst/>
                </a:prstGeom>
                <a:gradFill flip="none" rotWithShape="1">
                  <a:gsLst>
                    <a:gs pos="75000">
                      <a:schemeClr val="accent4"/>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286101" y="1625382"/>
                <a:ext cx="6046598" cy="381223"/>
              </a:xfrm>
              <a:prstGeom prst="rect">
                <a:avLst/>
              </a:prstGeom>
            </p:spPr>
            <p:txBody>
              <a:bodyPr wrap="square">
                <a:spAutoFit/>
              </a:bodyPr>
              <a:lstStyle/>
              <a:p>
                <a:pPr algn="ctr"/>
                <a:r>
                  <a:rPr lang="en-US" sz="1400" dirty="0" smtClean="0"/>
                  <a:t>What </a:t>
                </a:r>
                <a:r>
                  <a:rPr lang="en-US" sz="1400" i="1" dirty="0" smtClean="0"/>
                  <a:t>character(s) </a:t>
                </a:r>
                <a:r>
                  <a:rPr lang="en-US" sz="1400" dirty="0" smtClean="0"/>
                  <a:t>have I met and how did were they introduced? </a:t>
                </a:r>
              </a:p>
            </p:txBody>
          </p:sp>
        </p:grpSp>
        <p:grpSp>
          <p:nvGrpSpPr>
            <p:cNvPr id="12" name="Group 11"/>
            <p:cNvGrpSpPr/>
            <p:nvPr/>
          </p:nvGrpSpPr>
          <p:grpSpPr>
            <a:xfrm>
              <a:off x="756594" y="5616950"/>
              <a:ext cx="5908655" cy="765528"/>
              <a:chOff x="205963" y="1255857"/>
              <a:chExt cx="5908655" cy="765528"/>
            </a:xfrm>
          </p:grpSpPr>
          <p:sp>
            <p:nvSpPr>
              <p:cNvPr id="13" name="TextBox 12"/>
              <p:cNvSpPr txBox="1"/>
              <p:nvPr/>
            </p:nvSpPr>
            <p:spPr>
              <a:xfrm>
                <a:off x="1703701" y="1255857"/>
                <a:ext cx="2844288" cy="457467"/>
              </a:xfrm>
              <a:prstGeom prst="rect">
                <a:avLst/>
              </a:prstGeom>
              <a:noFill/>
            </p:spPr>
            <p:txBody>
              <a:bodyPr wrap="square" rtlCol="0">
                <a:spAutoFit/>
              </a:bodyPr>
              <a:lstStyle/>
              <a:p>
                <a:pPr algn="ctr"/>
                <a:r>
                  <a:rPr lang="en-US" b="1" dirty="0" smtClean="0">
                    <a:cs typeface="Arial" pitchFamily="34" charset="0"/>
                  </a:rPr>
                  <a:t>What’s it made of?</a:t>
                </a:r>
                <a:endParaRPr lang="en-US" b="1" dirty="0"/>
              </a:p>
            </p:txBody>
          </p:sp>
          <p:grpSp>
            <p:nvGrpSpPr>
              <p:cNvPr id="14" name="Group 13"/>
              <p:cNvGrpSpPr/>
              <p:nvPr/>
            </p:nvGrpSpPr>
            <p:grpSpPr>
              <a:xfrm>
                <a:off x="205963" y="1259422"/>
                <a:ext cx="5908655" cy="761963"/>
                <a:chOff x="205963" y="1259422"/>
                <a:chExt cx="5908655" cy="761963"/>
              </a:xfrm>
            </p:grpSpPr>
            <p:sp>
              <p:nvSpPr>
                <p:cNvPr id="16" name="Rounded Rectangle 15"/>
                <p:cNvSpPr/>
                <p:nvPr/>
              </p:nvSpPr>
              <p:spPr>
                <a:xfrm>
                  <a:off x="344039" y="1259422"/>
                  <a:ext cx="5770579" cy="761963"/>
                </a:xfrm>
                <a:prstGeom prst="roundRect">
                  <a:avLst>
                    <a:gd name="adj" fmla="val 40104"/>
                  </a:avLst>
                </a:prstGeom>
                <a:noFill/>
                <a:ln>
                  <a:gradFill flip="none" rotWithShape="1">
                    <a:gsLst>
                      <a:gs pos="0">
                        <a:schemeClr val="accent5"/>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17" name="Oval 16"/>
                <p:cNvSpPr/>
                <p:nvPr/>
              </p:nvSpPr>
              <p:spPr>
                <a:xfrm>
                  <a:off x="205963" y="1460468"/>
                  <a:ext cx="377228" cy="373493"/>
                </a:xfrm>
                <a:prstGeom prst="ellipse">
                  <a:avLst/>
                </a:prstGeom>
                <a:gradFill flip="none" rotWithShape="1">
                  <a:gsLst>
                    <a:gs pos="75000">
                      <a:schemeClr val="accent5"/>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598723" y="1625382"/>
                <a:ext cx="5312684" cy="381223"/>
              </a:xfrm>
              <a:prstGeom prst="rect">
                <a:avLst/>
              </a:prstGeom>
            </p:spPr>
            <p:txBody>
              <a:bodyPr wrap="square">
                <a:spAutoFit/>
              </a:bodyPr>
              <a:lstStyle/>
              <a:p>
                <a:pPr algn="ctr"/>
                <a:r>
                  <a:rPr lang="en-US" sz="1400" dirty="0" smtClean="0"/>
                  <a:t>What shapes, styles and patterns can I see in the sentences?</a:t>
                </a:r>
              </a:p>
            </p:txBody>
          </p:sp>
        </p:grpSp>
      </p:grpSp>
      <p:sp>
        <p:nvSpPr>
          <p:cNvPr id="50"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18</a:t>
            </a:r>
            <a:endParaRPr lang="en-US" sz="800" dirty="0"/>
          </a:p>
        </p:txBody>
      </p:sp>
      <p:sp>
        <p:nvSpPr>
          <p:cNvPr id="51"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55589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Paper 1 Question 4: AO4 (critical evaluation)</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For this question you need to focus on the second part of the text only, </a:t>
            </a:r>
            <a:r>
              <a:rPr lang="en-US" i="1" dirty="0" smtClean="0"/>
              <a:t>from line 16 to the end</a:t>
            </a:r>
            <a:r>
              <a:rPr lang="en-US" dirty="0" smtClean="0"/>
              <a:t>.</a:t>
            </a:r>
          </a:p>
          <a:p>
            <a:pPr marL="0" indent="0">
              <a:buNone/>
            </a:pPr>
            <a:endParaRPr lang="en-US" dirty="0" smtClean="0"/>
          </a:p>
          <a:p>
            <a:pPr marL="0" indent="0">
              <a:buNone/>
            </a:pPr>
            <a:r>
              <a:rPr lang="en-US" dirty="0" smtClean="0"/>
              <a:t>A student, having read this section of the text, said: </a:t>
            </a:r>
            <a:r>
              <a:rPr lang="en-US" i="1" dirty="0" smtClean="0"/>
              <a:t>“This part of the text, explaining what Hale is doing, shows how nervous and unsafe he feels. It reminds me of the first line.”</a:t>
            </a:r>
          </a:p>
          <a:p>
            <a:pPr marL="0" indent="0">
              <a:buNone/>
            </a:pPr>
            <a:endParaRPr lang="en-US" u="sng" dirty="0" smtClean="0"/>
          </a:p>
          <a:p>
            <a:pPr marL="0" indent="0">
              <a:buNone/>
            </a:pPr>
            <a:r>
              <a:rPr lang="en-US" i="1" dirty="0" smtClean="0"/>
              <a:t>To what extent do you agree?</a:t>
            </a:r>
          </a:p>
          <a:p>
            <a:pPr marL="0" indent="0">
              <a:buNone/>
            </a:pPr>
            <a:endParaRPr lang="en-US" dirty="0" smtClean="0"/>
          </a:p>
          <a:p>
            <a:pPr marL="0" indent="0">
              <a:buNone/>
            </a:pPr>
            <a:r>
              <a:rPr lang="en-US" dirty="0" smtClean="0"/>
              <a:t>In your response, you could:</a:t>
            </a:r>
          </a:p>
          <a:p>
            <a:r>
              <a:rPr lang="en-US" dirty="0"/>
              <a:t>c</a:t>
            </a:r>
            <a:r>
              <a:rPr lang="en-US" dirty="0" smtClean="0"/>
              <a:t>onsider your own impressions of how Hale feels </a:t>
            </a:r>
          </a:p>
          <a:p>
            <a:r>
              <a:rPr lang="en-US" dirty="0"/>
              <a:t>e</a:t>
            </a:r>
            <a:r>
              <a:rPr lang="en-US" dirty="0" smtClean="0"/>
              <a:t>valuate how the writer creates an unsafe atmosphere </a:t>
            </a:r>
          </a:p>
          <a:p>
            <a:r>
              <a:rPr lang="en-US" dirty="0"/>
              <a:t>s</a:t>
            </a:r>
            <a:r>
              <a:rPr lang="en-US" dirty="0" smtClean="0"/>
              <a:t>upport your own opinions with quotations from the text.</a:t>
            </a:r>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19</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87963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448" t="13241"/>
          <a:stretch/>
        </p:blipFill>
        <p:spPr>
          <a:xfrm>
            <a:off x="7883" y="993228"/>
            <a:ext cx="9131767" cy="5336628"/>
          </a:xfrm>
          <a:prstGeom prst="rect">
            <a:avLst/>
          </a:prstGeom>
        </p:spPr>
      </p:pic>
      <p:sp>
        <p:nvSpPr>
          <p:cNvPr id="2" name="Title 1"/>
          <p:cNvSpPr>
            <a:spLocks noGrp="1"/>
          </p:cNvSpPr>
          <p:nvPr>
            <p:ph type="title"/>
          </p:nvPr>
        </p:nvSpPr>
        <p:spPr>
          <a:xfrm>
            <a:off x="457200" y="406880"/>
            <a:ext cx="8229600" cy="473015"/>
          </a:xfrm>
        </p:spPr>
        <p:txBody>
          <a:bodyPr>
            <a:normAutofit/>
          </a:bodyPr>
          <a:lstStyle/>
          <a:p>
            <a:pPr algn="l"/>
            <a:r>
              <a:rPr lang="en-GB" dirty="0" smtClean="0">
                <a:solidFill>
                  <a:srgbClr val="412878"/>
                </a:solidFill>
                <a:latin typeface="AQA Chevin Pro Light" panose="020F0303030000060003" pitchFamily="34" charset="0"/>
              </a:rPr>
              <a:t>Something for every learner</a:t>
            </a:r>
            <a:endParaRPr lang="en-GB" dirty="0">
              <a:solidFill>
                <a:srgbClr val="412878"/>
              </a:solidFill>
              <a:latin typeface="AQA Chevin Pro Light" panose="020F0303030000060003" pitchFamily="34" charset="0"/>
            </a:endParaRPr>
          </a:p>
        </p:txBody>
      </p:sp>
      <p:sp>
        <p:nvSpPr>
          <p:cNvPr id="4" name="Text Placeholder 6"/>
          <p:cNvSpPr txBox="1">
            <a:spLocks/>
          </p:cNvSpPr>
          <p:nvPr/>
        </p:nvSpPr>
        <p:spPr>
          <a:xfrm>
            <a:off x="448574" y="1390650"/>
            <a:ext cx="8495401" cy="452437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defRPr/>
            </a:pPr>
            <a:r>
              <a:rPr lang="en-GB" sz="1800" dirty="0" smtClean="0">
                <a:solidFill>
                  <a:srgbClr val="4B9646"/>
                </a:solidFill>
              </a:rPr>
              <a:t>Progression Strand 1:</a:t>
            </a:r>
          </a:p>
          <a:p>
            <a:pPr marL="0" indent="0">
              <a:buClr>
                <a:schemeClr val="tx1"/>
              </a:buClr>
              <a:buNone/>
              <a:defRPr/>
            </a:pPr>
            <a:endParaRPr lang="en-GB" sz="1800" dirty="0"/>
          </a:p>
          <a:p>
            <a:pPr marL="0" indent="0">
              <a:buClr>
                <a:schemeClr val="tx1"/>
              </a:buClr>
              <a:buNone/>
              <a:defRPr/>
            </a:pPr>
            <a:r>
              <a:rPr lang="en-GB" sz="1800" dirty="0" smtClean="0"/>
              <a:t>KS3 Curriculum				GCSE					AS and A level </a:t>
            </a:r>
          </a:p>
          <a:p>
            <a:pPr marL="0" indent="0">
              <a:buClr>
                <a:schemeClr val="tx1"/>
              </a:buClr>
              <a:buNone/>
              <a:defRPr/>
            </a:pPr>
            <a:endParaRPr lang="en-GB" sz="1800" i="1" dirty="0"/>
          </a:p>
          <a:p>
            <a:pPr marL="0" indent="0">
              <a:buClr>
                <a:schemeClr val="tx1"/>
              </a:buClr>
              <a:buNone/>
              <a:defRPr/>
            </a:pPr>
            <a:r>
              <a:rPr lang="en-GB" sz="1400" dirty="0" smtClean="0">
                <a:solidFill>
                  <a:srgbClr val="2F71AC"/>
                </a:solidFill>
              </a:rPr>
              <a:t>KS3 resources					KS4 resources				KS5 resources</a:t>
            </a:r>
          </a:p>
          <a:p>
            <a:pPr marL="0" indent="0">
              <a:buClr>
                <a:schemeClr val="tx1"/>
              </a:buClr>
              <a:buNone/>
              <a:defRPr/>
            </a:pPr>
            <a:r>
              <a:rPr lang="en-GB" sz="1400" dirty="0" smtClean="0">
                <a:solidFill>
                  <a:srgbClr val="2F71AC"/>
                </a:solidFill>
              </a:rPr>
              <a:t>KS3 </a:t>
            </a:r>
            <a:r>
              <a:rPr lang="en-GB" sz="1400" dirty="0">
                <a:solidFill>
                  <a:srgbClr val="2F71AC"/>
                </a:solidFill>
              </a:rPr>
              <a:t>a</a:t>
            </a:r>
            <a:r>
              <a:rPr lang="en-GB" sz="1400" dirty="0" smtClean="0">
                <a:solidFill>
                  <a:srgbClr val="2F71AC"/>
                </a:solidFill>
              </a:rPr>
              <a:t>ssessment papers			Sample papers				Sample papers</a:t>
            </a:r>
          </a:p>
          <a:p>
            <a:pPr marL="0" indent="0">
              <a:buClr>
                <a:schemeClr val="tx1"/>
              </a:buClr>
              <a:buNone/>
              <a:defRPr/>
            </a:pPr>
            <a:r>
              <a:rPr lang="en-GB" sz="1400" dirty="0">
                <a:solidFill>
                  <a:srgbClr val="2F71AC"/>
                </a:solidFill>
              </a:rPr>
              <a:t>	</a:t>
            </a:r>
            <a:r>
              <a:rPr lang="en-GB" sz="1400" dirty="0" smtClean="0">
                <a:solidFill>
                  <a:srgbClr val="2F71AC"/>
                </a:solidFill>
              </a:rPr>
              <a:t>						Marker </a:t>
            </a:r>
            <a:r>
              <a:rPr lang="en-GB" sz="1400" dirty="0">
                <a:solidFill>
                  <a:srgbClr val="2F71AC"/>
                </a:solidFill>
              </a:rPr>
              <a:t>training				</a:t>
            </a:r>
            <a:r>
              <a:rPr lang="en-GB" sz="1400" dirty="0" smtClean="0">
                <a:solidFill>
                  <a:srgbClr val="2F71AC"/>
                </a:solidFill>
              </a:rPr>
              <a:t>e-Library</a:t>
            </a:r>
            <a:endParaRPr lang="en-GB" sz="1400" dirty="0" smtClean="0">
              <a:solidFill>
                <a:srgbClr val="2F71AC"/>
              </a:solidFill>
            </a:endParaRPr>
          </a:p>
          <a:p>
            <a:pPr marL="0" indent="0">
              <a:buClr>
                <a:schemeClr val="tx1"/>
              </a:buClr>
              <a:buNone/>
              <a:defRPr/>
            </a:pPr>
            <a:r>
              <a:rPr lang="en-GB" sz="1400" dirty="0">
                <a:solidFill>
                  <a:srgbClr val="2F71AC"/>
                </a:solidFill>
              </a:rPr>
              <a:t>	</a:t>
            </a:r>
            <a:r>
              <a:rPr lang="en-GB" sz="1400" dirty="0" smtClean="0">
                <a:solidFill>
                  <a:srgbClr val="2F71AC"/>
                </a:solidFill>
              </a:rPr>
              <a:t>						e-Library			</a:t>
            </a:r>
            <a:r>
              <a:rPr lang="en-GB" sz="1400" dirty="0">
                <a:solidFill>
                  <a:srgbClr val="2F71AC"/>
                </a:solidFill>
              </a:rPr>
              <a:t>	</a:t>
            </a:r>
            <a:r>
              <a:rPr lang="en-GB" sz="1400" dirty="0" smtClean="0">
                <a:solidFill>
                  <a:srgbClr val="2F71AC"/>
                </a:solidFill>
              </a:rPr>
              <a:t>	</a:t>
            </a:r>
            <a:endParaRPr lang="en-GB" sz="1400" dirty="0"/>
          </a:p>
          <a:p>
            <a:pPr marL="0" indent="0">
              <a:buClr>
                <a:schemeClr val="tx1"/>
              </a:buClr>
              <a:buNone/>
              <a:defRPr/>
            </a:pPr>
            <a:endParaRPr lang="en-GB" sz="1400" dirty="0" smtClean="0"/>
          </a:p>
          <a:p>
            <a:pPr marL="0" indent="0">
              <a:buClr>
                <a:schemeClr val="tx1"/>
              </a:buClr>
              <a:buNone/>
              <a:defRPr/>
            </a:pPr>
            <a:endParaRPr lang="en-GB" sz="1400" dirty="0" smtClean="0"/>
          </a:p>
          <a:p>
            <a:pPr marL="0" indent="0">
              <a:buNone/>
            </a:pPr>
            <a:r>
              <a:rPr lang="en-GB" sz="1800" dirty="0">
                <a:solidFill>
                  <a:srgbClr val="4B9646"/>
                </a:solidFill>
              </a:rPr>
              <a:t>Progression Strand </a:t>
            </a:r>
            <a:r>
              <a:rPr lang="en-GB" sz="1800" dirty="0" smtClean="0">
                <a:solidFill>
                  <a:srgbClr val="4B9646"/>
                </a:solidFill>
              </a:rPr>
              <a:t>2:</a:t>
            </a:r>
            <a:endParaRPr lang="en-GB" sz="1800" dirty="0">
              <a:solidFill>
                <a:srgbClr val="4B9646"/>
              </a:solidFill>
            </a:endParaRPr>
          </a:p>
          <a:p>
            <a:pPr marL="0" indent="0">
              <a:buNone/>
            </a:pPr>
            <a:endParaRPr lang="en-US" dirty="0" smtClean="0"/>
          </a:p>
          <a:p>
            <a:pPr marL="0" indent="0">
              <a:buNone/>
            </a:pPr>
            <a:r>
              <a:rPr lang="en-GB" sz="1800" dirty="0"/>
              <a:t>KS3 </a:t>
            </a:r>
            <a:r>
              <a:rPr lang="en-GB" sz="1800" dirty="0" smtClean="0"/>
              <a:t>Curriculum				Step Up 					GCSE/Post-16 literacy</a:t>
            </a:r>
            <a:endParaRPr lang="en-US" sz="1800" dirty="0"/>
          </a:p>
          <a:p>
            <a:pPr marL="0" indent="0">
              <a:buNone/>
            </a:pPr>
            <a:r>
              <a:rPr lang="en-US" sz="1800" dirty="0" smtClean="0"/>
              <a:t>							to English</a:t>
            </a: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cxnSp>
        <p:nvCxnSpPr>
          <p:cNvPr id="5" name="Straight Arrow Connector 4"/>
          <p:cNvCxnSpPr/>
          <p:nvPr/>
        </p:nvCxnSpPr>
        <p:spPr>
          <a:xfrm>
            <a:off x="2419350" y="2124075"/>
            <a:ext cx="1094011" cy="9525"/>
          </a:xfrm>
          <a:prstGeom prst="straightConnector1">
            <a:avLst/>
          </a:prstGeom>
          <a:ln>
            <a:solidFill>
              <a:srgbClr val="C8194B"/>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48250" y="2114550"/>
            <a:ext cx="1094011"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419349" y="4743450"/>
            <a:ext cx="1094011"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48249" y="4714875"/>
            <a:ext cx="1094011"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8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Being critical and evaluative</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600200"/>
            <a:ext cx="8500820" cy="4525963"/>
          </a:xfrm>
        </p:spPr>
        <p:txBody>
          <a:bodyPr>
            <a:normAutofit/>
          </a:bodyPr>
          <a:lstStyle/>
          <a:p>
            <a:pPr marL="0" indent="0">
              <a:buNone/>
            </a:pPr>
            <a:r>
              <a:rPr lang="en-US" dirty="0" smtClean="0"/>
              <a:t>The question itself is a culmination of the ‘footprint’ of skills: AO1       AO2       AO4</a:t>
            </a:r>
          </a:p>
          <a:p>
            <a:pPr marL="0" indent="0">
              <a:buNone/>
            </a:pPr>
            <a:endParaRPr lang="en-US" dirty="0" smtClean="0"/>
          </a:p>
          <a:p>
            <a:pPr marL="0" indent="0">
              <a:buNone/>
            </a:pPr>
            <a:r>
              <a:rPr lang="en-US" dirty="0" smtClean="0"/>
              <a:t>The key for students is to:</a:t>
            </a:r>
          </a:p>
          <a:p>
            <a:pPr marL="0" indent="0">
              <a:buNone/>
            </a:pPr>
            <a:endParaRPr lang="en-US" dirty="0" smtClean="0"/>
          </a:p>
          <a:p>
            <a:r>
              <a:rPr lang="en-US" dirty="0"/>
              <a:t>h</a:t>
            </a:r>
            <a:r>
              <a:rPr lang="en-US" dirty="0" smtClean="0"/>
              <a:t>ave </a:t>
            </a:r>
            <a:r>
              <a:rPr lang="en-US" b="1" dirty="0" smtClean="0"/>
              <a:t>a sense</a:t>
            </a:r>
            <a:r>
              <a:rPr lang="en-US" dirty="0" smtClean="0"/>
              <a:t> of their own response</a:t>
            </a:r>
            <a:endParaRPr lang="en-US" i="1" dirty="0" smtClean="0"/>
          </a:p>
          <a:p>
            <a:r>
              <a:rPr lang="en-US" dirty="0"/>
              <a:t>d</a:t>
            </a:r>
            <a:r>
              <a:rPr lang="en-US" dirty="0" smtClean="0"/>
              <a:t>evelop the ability to </a:t>
            </a:r>
            <a:r>
              <a:rPr lang="en-US" b="1" dirty="0" smtClean="0"/>
              <a:t>ask questions </a:t>
            </a:r>
            <a:r>
              <a:rPr lang="en-US" dirty="0" smtClean="0"/>
              <a:t>independently about texts to enable them to interrogate, contest and have a response to what they read </a:t>
            </a:r>
          </a:p>
          <a:p>
            <a:r>
              <a:rPr lang="en-US" dirty="0"/>
              <a:t>u</a:t>
            </a:r>
            <a:r>
              <a:rPr lang="en-US" dirty="0" smtClean="0"/>
              <a:t>se the statement in the question to help inform their </a:t>
            </a:r>
            <a:r>
              <a:rPr lang="en-US" b="1" dirty="0" smtClean="0"/>
              <a:t>interpretation and evaluation of it.</a:t>
            </a:r>
            <a:endParaRPr lang="en-US" b="1" dirty="0"/>
          </a:p>
        </p:txBody>
      </p:sp>
      <p:cxnSp>
        <p:nvCxnSpPr>
          <p:cNvPr id="9" name="Straight Arrow Connector 8"/>
          <p:cNvCxnSpPr/>
          <p:nvPr/>
        </p:nvCxnSpPr>
        <p:spPr>
          <a:xfrm>
            <a:off x="7881338" y="1728109"/>
            <a:ext cx="3265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20</a:t>
            </a:r>
            <a:endParaRPr lang="en-US" sz="800" dirty="0"/>
          </a:p>
        </p:txBody>
      </p:sp>
      <p:sp>
        <p:nvSpPr>
          <p:cNvPr id="10"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cxnSp>
        <p:nvCxnSpPr>
          <p:cNvPr id="12" name="Straight Arrow Connector 11"/>
          <p:cNvCxnSpPr/>
          <p:nvPr/>
        </p:nvCxnSpPr>
        <p:spPr>
          <a:xfrm>
            <a:off x="6995513" y="1728109"/>
            <a:ext cx="3265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7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Thinking Prompts: </a:t>
            </a:r>
            <a:r>
              <a:rPr lang="en-US" dirty="0" smtClean="0">
                <a:solidFill>
                  <a:srgbClr val="C8194B"/>
                </a:solidFill>
                <a:latin typeface="AQA Chevin Pro Light" panose="020F0303030000060003" pitchFamily="34" charset="0"/>
              </a:rPr>
              <a:t>what? </a:t>
            </a:r>
            <a:endParaRPr lang="en-US" dirty="0">
              <a:solidFill>
                <a:srgbClr val="C8194B"/>
              </a:solidFill>
              <a:latin typeface="AQA Chevin Pro Light" panose="020F0303030000060003"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626961423"/>
              </p:ext>
            </p:extLst>
          </p:nvPr>
        </p:nvGraphicFramePr>
        <p:xfrm>
          <a:off x="457200" y="1590675"/>
          <a:ext cx="8229600"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21</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399852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Thinking Prompts: </a:t>
            </a:r>
            <a:r>
              <a:rPr lang="en-US" dirty="0">
                <a:solidFill>
                  <a:srgbClr val="C8194B"/>
                </a:solidFill>
                <a:latin typeface="AQA Chevin Pro Light" panose="020F0303030000060003" pitchFamily="34" charset="0"/>
              </a:rPr>
              <a:t>h</a:t>
            </a:r>
            <a:r>
              <a:rPr lang="en-US" dirty="0" smtClean="0">
                <a:solidFill>
                  <a:srgbClr val="C8194B"/>
                </a:solidFill>
                <a:latin typeface="AQA Chevin Pro Light" panose="020F0303030000060003" pitchFamily="34" charset="0"/>
              </a:rPr>
              <a:t>ow? </a:t>
            </a:r>
            <a:endParaRPr lang="en-US" dirty="0">
              <a:solidFill>
                <a:srgbClr val="C8194B"/>
              </a:solidFill>
              <a:latin typeface="AQA Chevin Pro Light" panose="020F0303030000060003"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53126990"/>
              </p:ext>
            </p:extLst>
          </p:nvPr>
        </p:nvGraphicFramePr>
        <p:xfrm>
          <a:off x="457200" y="1590675"/>
          <a:ext cx="8229600"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22</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765780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4" name="Title 3"/>
          <p:cNvSpPr>
            <a:spLocks noGrp="1"/>
          </p:cNvSpPr>
          <p:nvPr>
            <p:ph type="title"/>
          </p:nvPr>
        </p:nvSpPr>
        <p:spPr/>
        <p:txBody>
          <a:bodyPr/>
          <a:lstStyle/>
          <a:p>
            <a:pPr algn="l"/>
            <a:r>
              <a:rPr lang="en-US" dirty="0" smtClean="0"/>
              <a:t>Thinking Prompts: </a:t>
            </a:r>
            <a:r>
              <a:rPr lang="en-US" dirty="0" smtClean="0">
                <a:solidFill>
                  <a:srgbClr val="C8194B"/>
                </a:solidFill>
              </a:rPr>
              <a:t>what and how?</a:t>
            </a:r>
            <a:endParaRPr lang="en-US" dirty="0">
              <a:solidFill>
                <a:srgbClr val="C8194B"/>
              </a:solidFill>
            </a:endParaRPr>
          </a:p>
        </p:txBody>
      </p:sp>
      <p:sp>
        <p:nvSpPr>
          <p:cNvPr id="5" name="Text Placeholder 4"/>
          <p:cNvSpPr>
            <a:spLocks noGrp="1"/>
          </p:cNvSpPr>
          <p:nvPr>
            <p:ph type="body" idx="1"/>
          </p:nvPr>
        </p:nvSpPr>
        <p:spPr>
          <a:xfrm>
            <a:off x="457200" y="1215232"/>
            <a:ext cx="4040188" cy="639762"/>
          </a:xfrm>
        </p:spPr>
        <p:txBody>
          <a:bodyPr/>
          <a:lstStyle/>
          <a:p>
            <a:r>
              <a:rPr lang="en-US" dirty="0" smtClean="0"/>
              <a:t>What? </a:t>
            </a:r>
            <a:endParaRPr lang="en-US" dirty="0"/>
          </a:p>
        </p:txBody>
      </p:sp>
      <p:sp>
        <p:nvSpPr>
          <p:cNvPr id="6" name="Content Placeholder 5"/>
          <p:cNvSpPr>
            <a:spLocks noGrp="1"/>
          </p:cNvSpPr>
          <p:nvPr>
            <p:ph sz="half" idx="2"/>
          </p:nvPr>
        </p:nvSpPr>
        <p:spPr>
          <a:xfrm>
            <a:off x="457200" y="1946275"/>
            <a:ext cx="4040188" cy="3951288"/>
          </a:xfrm>
        </p:spPr>
        <p:txBody>
          <a:bodyPr>
            <a:normAutofit/>
          </a:bodyPr>
          <a:lstStyle/>
          <a:p>
            <a:pPr lvl="0"/>
            <a:r>
              <a:rPr lang="en-US" sz="1900" dirty="0" smtClean="0"/>
              <a:t>He seems to be in a rush. He wants to get out of the bar and keep moving.</a:t>
            </a:r>
          </a:p>
          <a:p>
            <a:r>
              <a:rPr lang="en-US" sz="1900" dirty="0" smtClean="0"/>
              <a:t>He seems compelled to do his job. Dutiful but feels vulnerable in Brighton.</a:t>
            </a:r>
          </a:p>
          <a:p>
            <a:r>
              <a:rPr lang="en-US" sz="1900" dirty="0" smtClean="0"/>
              <a:t>He wants to be found quickly by a member of the public. He seems to be hiding in plain sight but seems tense and conscious of the underlying threat potentially lurking in the crowd. </a:t>
            </a:r>
          </a:p>
          <a:p>
            <a:pPr lvl="0"/>
            <a:endParaRPr lang="en-US" dirty="0" smtClean="0"/>
          </a:p>
          <a:p>
            <a:endParaRPr lang="en-US" dirty="0"/>
          </a:p>
        </p:txBody>
      </p:sp>
      <p:sp>
        <p:nvSpPr>
          <p:cNvPr id="7" name="Text Placeholder 6"/>
          <p:cNvSpPr>
            <a:spLocks noGrp="1"/>
          </p:cNvSpPr>
          <p:nvPr>
            <p:ph type="body" sz="quarter" idx="3"/>
          </p:nvPr>
        </p:nvSpPr>
        <p:spPr>
          <a:xfrm>
            <a:off x="4645025" y="1215232"/>
            <a:ext cx="4041775" cy="639762"/>
          </a:xfrm>
        </p:spPr>
        <p:txBody>
          <a:bodyPr/>
          <a:lstStyle/>
          <a:p>
            <a:r>
              <a:rPr lang="en-US" dirty="0" smtClean="0"/>
              <a:t>How? </a:t>
            </a:r>
            <a:endParaRPr lang="en-US" dirty="0"/>
          </a:p>
        </p:txBody>
      </p:sp>
      <p:sp>
        <p:nvSpPr>
          <p:cNvPr id="8" name="Content Placeholder 7"/>
          <p:cNvSpPr>
            <a:spLocks noGrp="1"/>
          </p:cNvSpPr>
          <p:nvPr>
            <p:ph sz="quarter" idx="4"/>
          </p:nvPr>
        </p:nvSpPr>
        <p:spPr>
          <a:xfrm>
            <a:off x="4645025" y="1946275"/>
            <a:ext cx="4041775" cy="3951288"/>
          </a:xfrm>
        </p:spPr>
        <p:txBody>
          <a:bodyPr>
            <a:normAutofit/>
          </a:bodyPr>
          <a:lstStyle/>
          <a:p>
            <a:r>
              <a:rPr lang="en-US" sz="1800" dirty="0" smtClean="0"/>
              <a:t>Writer uses time references ‘clock struck eleven’ and adverb ‘hastily’.</a:t>
            </a:r>
          </a:p>
          <a:p>
            <a:r>
              <a:rPr lang="en-US" sz="1800" dirty="0" smtClean="0"/>
              <a:t>Repetition of ‘always on time’, ‘always’, ‘always’.</a:t>
            </a:r>
          </a:p>
          <a:p>
            <a:r>
              <a:rPr lang="en-US" sz="1800" dirty="0" smtClean="0"/>
              <a:t>The reference to the ‘Whitsun crowd’, the hint from ‘his inclination’, the irony of the references to ‘challenge/challenger’, the insidious description of the crowd as a ‘twisted piece of wire’. </a:t>
            </a:r>
            <a:endParaRPr lang="en-US" sz="1800" dirty="0"/>
          </a:p>
        </p:txBody>
      </p:sp>
      <p:sp>
        <p:nvSpPr>
          <p:cNvPr id="10"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23</a:t>
            </a:r>
            <a:endParaRPr lang="en-US" sz="800" dirty="0"/>
          </a:p>
        </p:txBody>
      </p:sp>
      <p:sp>
        <p:nvSpPr>
          <p:cNvPr id="11"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577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a:xfrm>
            <a:off x="457200" y="427038"/>
            <a:ext cx="8437418" cy="1143000"/>
          </a:xfrm>
        </p:spPr>
        <p:txBody>
          <a:bodyPr>
            <a:normAutofit/>
          </a:bodyPr>
          <a:lstStyle/>
          <a:p>
            <a:pPr algn="l"/>
            <a:r>
              <a:rPr lang="en-US" dirty="0" smtClean="0">
                <a:latin typeface="AQA Chevin Pro Light" panose="020F0303030000060003" pitchFamily="34" charset="0"/>
              </a:rPr>
              <a:t>Paper 1 Question 4 mark scheme: content description</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See the skills and then content descriptors for successive levels of response.</a:t>
            </a:r>
          </a:p>
          <a:p>
            <a:pPr marL="0" indent="0">
              <a:buNone/>
            </a:pPr>
            <a:endParaRPr lang="en-US" dirty="0"/>
          </a:p>
          <a:p>
            <a:pPr marL="0" indent="0">
              <a:buNone/>
            </a:pPr>
            <a:r>
              <a:rPr lang="en-US" dirty="0" smtClean="0"/>
              <a:t>How the content descriptors  are designed to function:</a:t>
            </a:r>
          </a:p>
          <a:p>
            <a:pPr marL="0" indent="0">
              <a:buNone/>
            </a:pPr>
            <a:endParaRPr lang="en-US" dirty="0"/>
          </a:p>
          <a:p>
            <a:r>
              <a:rPr lang="en-US" dirty="0"/>
              <a:t>n</a:t>
            </a:r>
            <a:r>
              <a:rPr lang="en-US" dirty="0" smtClean="0"/>
              <a:t>ot as model answers</a:t>
            </a:r>
          </a:p>
          <a:p>
            <a:r>
              <a:rPr lang="en-US" dirty="0"/>
              <a:t>n</a:t>
            </a:r>
            <a:r>
              <a:rPr lang="en-US" dirty="0" smtClean="0"/>
              <a:t>ot as exhaustive or </a:t>
            </a:r>
            <a:r>
              <a:rPr lang="en-US" b="1" dirty="0" smtClean="0"/>
              <a:t>complete</a:t>
            </a:r>
            <a:r>
              <a:rPr lang="en-US" dirty="0" smtClean="0"/>
              <a:t> responses</a:t>
            </a:r>
          </a:p>
          <a:p>
            <a:r>
              <a:rPr lang="en-US" dirty="0"/>
              <a:t>b</a:t>
            </a:r>
            <a:r>
              <a:rPr lang="en-US" dirty="0" smtClean="0"/>
              <a:t>ut</a:t>
            </a:r>
            <a:r>
              <a:rPr lang="en-US" i="1" dirty="0" smtClean="0"/>
              <a:t> as an indication </a:t>
            </a:r>
            <a:r>
              <a:rPr lang="en-US" dirty="0" smtClean="0"/>
              <a:t>of the type of level of response.</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24</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102495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Paper 1 Question 5</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a:buClr>
                <a:schemeClr val="tx1"/>
              </a:buClr>
            </a:pPr>
            <a:r>
              <a:rPr lang="en-GB" dirty="0"/>
              <a:t>Always a choice of written prompt and visual image that is linked to the topic of the reading text in section A.</a:t>
            </a:r>
          </a:p>
          <a:p>
            <a:pPr>
              <a:buClr>
                <a:schemeClr val="tx1"/>
              </a:buClr>
            </a:pPr>
            <a:endParaRPr lang="en-GB" dirty="0"/>
          </a:p>
          <a:p>
            <a:pPr>
              <a:buClr>
                <a:schemeClr val="tx1"/>
              </a:buClr>
            </a:pPr>
            <a:r>
              <a:rPr lang="en-GB" dirty="0"/>
              <a:t>Always a creative task focusing on narrative </a:t>
            </a:r>
            <a:r>
              <a:rPr lang="en-GB" b="1" dirty="0"/>
              <a:t>and, or </a:t>
            </a:r>
            <a:r>
              <a:rPr lang="en-GB" dirty="0"/>
              <a:t>descriptive writing skills: </a:t>
            </a:r>
            <a:r>
              <a:rPr lang="en-GB" b="1" dirty="0"/>
              <a:t>one</a:t>
            </a:r>
            <a:r>
              <a:rPr lang="en-GB" dirty="0"/>
              <a:t> </a:t>
            </a:r>
            <a:r>
              <a:rPr lang="en-GB" b="1" dirty="0"/>
              <a:t>narration and one description, or two description, or two narration</a:t>
            </a:r>
            <a:r>
              <a:rPr lang="en-GB" dirty="0"/>
              <a:t>.</a:t>
            </a:r>
          </a:p>
          <a:p>
            <a:pPr marL="0" indent="0">
              <a:buClr>
                <a:schemeClr val="tx1"/>
              </a:buClr>
              <a:buNone/>
            </a:pPr>
            <a:endParaRPr lang="en-GB" dirty="0"/>
          </a:p>
          <a:p>
            <a:pPr>
              <a:buClr>
                <a:schemeClr val="tx1"/>
              </a:buClr>
            </a:pPr>
            <a:r>
              <a:rPr lang="en-GB" dirty="0"/>
              <a:t>Marks for content and organisation as well as for technical accuracy.</a:t>
            </a:r>
          </a:p>
          <a:p>
            <a:pPr marL="0" indent="0">
              <a:buClr>
                <a:schemeClr val="tx1"/>
              </a:buClr>
              <a:buNone/>
            </a:pPr>
            <a:endParaRPr lang="en-GB" dirty="0"/>
          </a:p>
          <a:p>
            <a:pPr>
              <a:buClr>
                <a:schemeClr val="tx1"/>
              </a:buClr>
            </a:pPr>
            <a:r>
              <a:rPr lang="en-GB" dirty="0"/>
              <a:t>Mark scheme designed to encourage ambition.</a:t>
            </a:r>
          </a:p>
          <a:p>
            <a:pPr marL="0" indent="0">
              <a:buClr>
                <a:schemeClr val="tx1"/>
              </a:buClr>
              <a:buNone/>
            </a:pPr>
            <a:endParaRPr lang="en-GB" dirty="0">
              <a:solidFill>
                <a:srgbClr val="FF0000"/>
              </a:solidFill>
            </a:endParaRPr>
          </a:p>
          <a:p>
            <a:pPr>
              <a:buClr>
                <a:schemeClr val="tx1"/>
              </a:buClr>
            </a:pPr>
            <a:r>
              <a:rPr lang="en-GB" dirty="0"/>
              <a:t>Section B will be allocated 40 marks to give an equal weighting to the reading and writing tasks.</a:t>
            </a:r>
          </a:p>
          <a:p>
            <a:pPr marL="0" indent="0">
              <a:buNone/>
            </a:pP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25</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434154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Paper 2 Question 2: AO1 and Question 4: AO3</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199" y="1600200"/>
            <a:ext cx="8454325" cy="4525963"/>
          </a:xfrm>
        </p:spPr>
        <p:txBody>
          <a:bodyPr>
            <a:normAutofit/>
          </a:bodyPr>
          <a:lstStyle/>
          <a:p>
            <a:pPr marL="0" indent="0">
              <a:buNone/>
            </a:pPr>
            <a:r>
              <a:rPr lang="en-US" dirty="0" smtClean="0"/>
              <a:t>Paper 2 Question 2 tests AO1 skills using two texts. To be successful at the top level of the mark scheme, students need to:</a:t>
            </a:r>
          </a:p>
          <a:p>
            <a:pPr marL="0" indent="0">
              <a:buNone/>
            </a:pPr>
            <a:endParaRPr lang="en-US" dirty="0" smtClean="0"/>
          </a:p>
          <a:p>
            <a:r>
              <a:rPr lang="en-US" dirty="0"/>
              <a:t>s</a:t>
            </a:r>
            <a:r>
              <a:rPr lang="en-US" dirty="0" smtClean="0"/>
              <a:t>elect a judicious range of textual detail – connected to the focus of the question</a:t>
            </a:r>
          </a:p>
          <a:p>
            <a:r>
              <a:rPr lang="en-US" dirty="0"/>
              <a:t>synthesise </a:t>
            </a:r>
            <a:r>
              <a:rPr lang="en-US" dirty="0" smtClean="0"/>
              <a:t>the detail from both texts, in order to…</a:t>
            </a:r>
            <a:endParaRPr lang="en-US" dirty="0"/>
          </a:p>
          <a:p>
            <a:r>
              <a:rPr lang="en-US" dirty="0" smtClean="0"/>
              <a:t>provide a perceptive interpretation.</a:t>
            </a:r>
          </a:p>
          <a:p>
            <a:pPr marL="0" indent="0">
              <a:buNone/>
            </a:pPr>
            <a:endParaRPr lang="en-US" dirty="0" smtClean="0"/>
          </a:p>
          <a:p>
            <a:pPr marL="0" indent="0">
              <a:buNone/>
            </a:pPr>
            <a:r>
              <a:rPr lang="en-US" dirty="0"/>
              <a:t>A</a:t>
            </a:r>
            <a:r>
              <a:rPr lang="en-US" dirty="0" smtClean="0"/>
              <a:t> ‘stepping stone’ to Paper 2 Question 4 which tests AO3 comparison. Students need to </a:t>
            </a:r>
            <a:r>
              <a:rPr lang="en-US" b="1" dirty="0" smtClean="0"/>
              <a:t>additionally</a:t>
            </a:r>
            <a:r>
              <a:rPr lang="en-US" dirty="0" smtClean="0"/>
              <a:t>:</a:t>
            </a:r>
          </a:p>
          <a:p>
            <a:pPr marL="0" indent="0">
              <a:buNone/>
            </a:pPr>
            <a:endParaRPr lang="en-US" dirty="0" smtClean="0"/>
          </a:p>
          <a:p>
            <a:r>
              <a:rPr lang="en-US" dirty="0"/>
              <a:t>c</a:t>
            </a:r>
            <a:r>
              <a:rPr lang="en-US" dirty="0" smtClean="0"/>
              <a:t>ompare </a:t>
            </a:r>
            <a:r>
              <a:rPr lang="en-US" i="1" dirty="0" smtClean="0"/>
              <a:t>how</a:t>
            </a:r>
            <a:r>
              <a:rPr lang="en-US" dirty="0" smtClean="0"/>
              <a:t> ideas are conveyed</a:t>
            </a:r>
            <a:endParaRPr lang="en-US" dirty="0"/>
          </a:p>
          <a:p>
            <a:r>
              <a:rPr lang="en-US" dirty="0"/>
              <a:t>a</a:t>
            </a:r>
            <a:r>
              <a:rPr lang="en-US" dirty="0" smtClean="0"/>
              <a:t>nalyse the methods used.</a:t>
            </a:r>
          </a:p>
          <a:p>
            <a:endParaRPr lang="en-US" dirty="0" smtClean="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26</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005919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Paper 2 Question 2: AO1 (synthesis)</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lstStyle/>
          <a:p>
            <a:pPr marL="0" indent="0">
              <a:buNone/>
            </a:pPr>
            <a:r>
              <a:rPr lang="en-US" dirty="0" smtClean="0"/>
              <a:t>You need to refer to source A and source B for this question.</a:t>
            </a:r>
          </a:p>
          <a:p>
            <a:pPr marL="0" indent="0">
              <a:buNone/>
            </a:pPr>
            <a:endParaRPr lang="en-US" dirty="0" smtClean="0">
              <a:solidFill>
                <a:srgbClr val="0070C0"/>
              </a:solidFill>
            </a:endParaRPr>
          </a:p>
          <a:p>
            <a:pPr marL="0" indent="0">
              <a:buNone/>
            </a:pPr>
            <a:r>
              <a:rPr lang="en-US" dirty="0" smtClean="0">
                <a:solidFill>
                  <a:srgbClr val="C8194B"/>
                </a:solidFill>
              </a:rPr>
              <a:t>The things to see and do </a:t>
            </a:r>
            <a:r>
              <a:rPr lang="en-US" dirty="0" smtClean="0"/>
              <a:t>at Glastonbury Festival and Greenwich Fair</a:t>
            </a:r>
            <a:r>
              <a:rPr lang="en-US" dirty="0" smtClean="0">
                <a:solidFill>
                  <a:srgbClr val="0070C0"/>
                </a:solidFill>
              </a:rPr>
              <a:t> </a:t>
            </a:r>
            <a:r>
              <a:rPr lang="en-US" dirty="0" smtClean="0">
                <a:solidFill>
                  <a:srgbClr val="C8194B"/>
                </a:solidFill>
              </a:rPr>
              <a:t>are different</a:t>
            </a:r>
            <a:r>
              <a:rPr lang="en-US" dirty="0" smtClean="0"/>
              <a:t>.</a:t>
            </a:r>
          </a:p>
          <a:p>
            <a:pPr marL="0" indent="0">
              <a:buNone/>
            </a:pPr>
            <a:endParaRPr lang="en-US" dirty="0" smtClean="0">
              <a:solidFill>
                <a:srgbClr val="0070C0"/>
              </a:solidFill>
            </a:endParaRPr>
          </a:p>
          <a:p>
            <a:pPr marL="0" indent="0">
              <a:buNone/>
            </a:pPr>
            <a:r>
              <a:rPr lang="en-US" dirty="0" smtClean="0"/>
              <a:t>Use</a:t>
            </a:r>
            <a:r>
              <a:rPr lang="en-US" dirty="0" smtClean="0">
                <a:solidFill>
                  <a:srgbClr val="0070C0"/>
                </a:solidFill>
              </a:rPr>
              <a:t> </a:t>
            </a:r>
            <a:r>
              <a:rPr lang="en-US" dirty="0" smtClean="0">
                <a:solidFill>
                  <a:srgbClr val="2F71AC"/>
                </a:solidFill>
              </a:rPr>
              <a:t>details</a:t>
            </a:r>
            <a:r>
              <a:rPr lang="en-US" dirty="0" smtClean="0">
                <a:solidFill>
                  <a:srgbClr val="0070C0"/>
                </a:solidFill>
              </a:rPr>
              <a:t> </a:t>
            </a:r>
            <a:r>
              <a:rPr lang="en-US" dirty="0" smtClean="0"/>
              <a:t>from</a:t>
            </a:r>
            <a:r>
              <a:rPr lang="en-US" dirty="0" smtClean="0">
                <a:solidFill>
                  <a:srgbClr val="0070C0"/>
                </a:solidFill>
              </a:rPr>
              <a:t> </a:t>
            </a:r>
            <a:r>
              <a:rPr lang="en-US" dirty="0" smtClean="0">
                <a:solidFill>
                  <a:srgbClr val="2F71AC"/>
                </a:solidFill>
              </a:rPr>
              <a:t>both</a:t>
            </a:r>
            <a:r>
              <a:rPr lang="en-US" dirty="0" smtClean="0">
                <a:solidFill>
                  <a:srgbClr val="0070C0"/>
                </a:solidFill>
              </a:rPr>
              <a:t> </a:t>
            </a:r>
            <a:r>
              <a:rPr lang="en-US" dirty="0" smtClean="0"/>
              <a:t>sources to write a </a:t>
            </a:r>
            <a:r>
              <a:rPr lang="en-US" dirty="0" smtClean="0">
                <a:solidFill>
                  <a:srgbClr val="4B9646"/>
                </a:solidFill>
              </a:rPr>
              <a:t>summary</a:t>
            </a:r>
            <a:r>
              <a:rPr lang="en-US" dirty="0" smtClean="0"/>
              <a:t> of the differences. </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27</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592337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normAutofit/>
          </a:bodyPr>
          <a:lstStyle/>
          <a:p>
            <a:pPr algn="l"/>
            <a:r>
              <a:rPr lang="en-US" dirty="0" smtClean="0">
                <a:latin typeface="AQA Chevin Pro Light" panose="020F0303030000060003" pitchFamily="34" charset="0"/>
              </a:rPr>
              <a:t>The mark scheme: </a:t>
            </a:r>
            <a:r>
              <a:rPr lang="en-US" dirty="0" smtClean="0">
                <a:latin typeface="AQA Chevin Pro Light" panose="020F0303030000060003" pitchFamily="34" charset="0"/>
              </a:rPr>
              <a:t>level </a:t>
            </a:r>
            <a:r>
              <a:rPr lang="en-US" dirty="0" smtClean="0">
                <a:latin typeface="AQA Chevin Pro Light" panose="020F0303030000060003" pitchFamily="34" charset="0"/>
              </a:rPr>
              <a:t>of response 3</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787236"/>
            <a:ext cx="8229600" cy="4338927"/>
          </a:xfrm>
        </p:spPr>
        <p:txBody>
          <a:bodyPr>
            <a:normAutofit/>
          </a:bodyPr>
          <a:lstStyle/>
          <a:p>
            <a:r>
              <a:rPr lang="en-US" dirty="0"/>
              <a:t>Demonstrates clear </a:t>
            </a:r>
            <a:r>
              <a:rPr lang="en-US" b="1" dirty="0"/>
              <a:t>connections</a:t>
            </a:r>
            <a:r>
              <a:rPr lang="en-US" dirty="0"/>
              <a:t> between texts. </a:t>
            </a:r>
          </a:p>
          <a:p>
            <a:r>
              <a:rPr lang="en-US" b="1" dirty="0" smtClean="0"/>
              <a:t>Selects</a:t>
            </a:r>
            <a:r>
              <a:rPr lang="en-US" dirty="0" smtClean="0"/>
              <a:t> relevant </a:t>
            </a:r>
            <a:r>
              <a:rPr lang="en-US" b="1" dirty="0" smtClean="0"/>
              <a:t>quotations</a:t>
            </a:r>
            <a:r>
              <a:rPr lang="en-US" dirty="0" smtClean="0"/>
              <a:t> from both texts to support summary.</a:t>
            </a:r>
          </a:p>
          <a:p>
            <a:r>
              <a:rPr lang="en-US" dirty="0" smtClean="0"/>
              <a:t>Begins to </a:t>
            </a:r>
            <a:r>
              <a:rPr lang="en-US" b="1" dirty="0" smtClean="0"/>
              <a:t>interpret</a:t>
            </a:r>
            <a:r>
              <a:rPr lang="en-US" dirty="0" smtClean="0"/>
              <a:t> both texts.</a:t>
            </a:r>
          </a:p>
          <a:p>
            <a:endParaRPr lang="en-US" dirty="0" smtClean="0"/>
          </a:p>
          <a:p>
            <a:pPr marL="0" indent="0">
              <a:buNone/>
            </a:pPr>
            <a:r>
              <a:rPr lang="en-US" dirty="0" smtClean="0"/>
              <a:t>This leads to showing a clear understanding of the </a:t>
            </a:r>
            <a:r>
              <a:rPr lang="en-US" dirty="0" smtClean="0">
                <a:solidFill>
                  <a:srgbClr val="C8194B"/>
                </a:solidFill>
              </a:rPr>
              <a:t>differences.</a:t>
            </a:r>
          </a:p>
          <a:p>
            <a:pPr marL="0" indent="0">
              <a:buNone/>
            </a:pP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28</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49454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The</a:t>
            </a:r>
            <a:r>
              <a:rPr lang="en-US" dirty="0" smtClean="0">
                <a:solidFill>
                  <a:srgbClr val="7030A0"/>
                </a:solidFill>
                <a:latin typeface="AQA Chevin Pro Light" panose="020F0303030000060003" pitchFamily="34" charset="0"/>
              </a:rPr>
              <a:t> </a:t>
            </a:r>
            <a:r>
              <a:rPr lang="en-US" dirty="0" smtClean="0">
                <a:solidFill>
                  <a:srgbClr val="C8194B"/>
                </a:solidFill>
                <a:latin typeface="AQA Chevin Pro Light" panose="020F0303030000060003" pitchFamily="34" charset="0"/>
              </a:rPr>
              <a:t>S</a:t>
            </a:r>
            <a:r>
              <a:rPr lang="en-US" dirty="0" smtClean="0">
                <a:solidFill>
                  <a:srgbClr val="2F71AC"/>
                </a:solidFill>
                <a:latin typeface="AQA Chevin Pro Light" panose="020F0303030000060003" pitchFamily="34" charset="0"/>
              </a:rPr>
              <a:t>Q</a:t>
            </a:r>
            <a:r>
              <a:rPr lang="en-US" dirty="0" smtClean="0">
                <a:solidFill>
                  <a:srgbClr val="4B9646"/>
                </a:solidFill>
                <a:latin typeface="AQA Chevin Pro Light" panose="020F0303030000060003" pitchFamily="34" charset="0"/>
              </a:rPr>
              <a:t>I</a:t>
            </a:r>
            <a:r>
              <a:rPr lang="en-US" dirty="0" smtClean="0">
                <a:solidFill>
                  <a:srgbClr val="7030A0"/>
                </a:solidFill>
                <a:latin typeface="AQA Chevin Pro Light" panose="020F0303030000060003" pitchFamily="34" charset="0"/>
              </a:rPr>
              <a:t> </a:t>
            </a:r>
            <a:r>
              <a:rPr lang="en-US" dirty="0" smtClean="0">
                <a:latin typeface="AQA Chevin Pro Light" panose="020F0303030000060003" pitchFamily="34" charset="0"/>
              </a:rPr>
              <a:t>method</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ext mark or list details from both texts – to cover the requirement for details (in this question about different things to see and do). Then:</a:t>
            </a:r>
          </a:p>
          <a:p>
            <a:pPr marL="0" indent="0">
              <a:buNone/>
            </a:pPr>
            <a:endParaRPr lang="en-US" dirty="0" smtClean="0"/>
          </a:p>
          <a:p>
            <a:r>
              <a:rPr lang="en-US" dirty="0" smtClean="0"/>
              <a:t>Make clear </a:t>
            </a:r>
            <a:r>
              <a:rPr lang="en-US" dirty="0" smtClean="0">
                <a:solidFill>
                  <a:srgbClr val="C8194B"/>
                </a:solidFill>
              </a:rPr>
              <a:t>statements</a:t>
            </a:r>
            <a:r>
              <a:rPr lang="en-US" dirty="0" smtClean="0">
                <a:solidFill>
                  <a:srgbClr val="FF0000"/>
                </a:solidFill>
              </a:rPr>
              <a:t> </a:t>
            </a:r>
            <a:r>
              <a:rPr lang="en-US" dirty="0" smtClean="0"/>
              <a:t>about the connections (in this case differences)</a:t>
            </a:r>
          </a:p>
          <a:p>
            <a:r>
              <a:rPr lang="en-US" dirty="0" smtClean="0">
                <a:solidFill>
                  <a:srgbClr val="2F71AC"/>
                </a:solidFill>
              </a:rPr>
              <a:t>Quote</a:t>
            </a:r>
            <a:r>
              <a:rPr lang="en-US" dirty="0" smtClean="0">
                <a:solidFill>
                  <a:srgbClr val="FF0000"/>
                </a:solidFill>
              </a:rPr>
              <a:t> </a:t>
            </a:r>
            <a:r>
              <a:rPr lang="en-US" dirty="0" smtClean="0"/>
              <a:t>details</a:t>
            </a:r>
          </a:p>
          <a:p>
            <a:r>
              <a:rPr lang="en-US" dirty="0" smtClean="0"/>
              <a:t>Make an </a:t>
            </a:r>
            <a:r>
              <a:rPr lang="en-US" dirty="0" smtClean="0">
                <a:solidFill>
                  <a:srgbClr val="4B9646"/>
                </a:solidFill>
              </a:rPr>
              <a:t>inference</a:t>
            </a:r>
            <a:r>
              <a:rPr lang="en-US" dirty="0" smtClean="0">
                <a:solidFill>
                  <a:srgbClr val="008000"/>
                </a:solidFill>
              </a:rPr>
              <a:t> </a:t>
            </a:r>
            <a:r>
              <a:rPr lang="en-US" dirty="0" smtClean="0"/>
              <a:t>from the quotation which shows understanding. </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29</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83781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solidFill>
                  <a:srgbClr val="412878"/>
                </a:solidFill>
                <a:latin typeface="AQA Chevin Pro Light" panose="020F0303030000060003" pitchFamily="34" charset="0"/>
              </a:rPr>
              <a:t>How this session will work </a:t>
            </a:r>
            <a:endParaRPr lang="en-GB" dirty="0">
              <a:solidFill>
                <a:srgbClr val="412878"/>
              </a:solidFill>
              <a:latin typeface="AQA Chevin Pro Light" panose="020F0303030000060003" pitchFamily="34" charset="0"/>
            </a:endParaRPr>
          </a:p>
        </p:txBody>
      </p:sp>
      <p:sp>
        <p:nvSpPr>
          <p:cNvPr id="5" name="Content Placeholder 4"/>
          <p:cNvSpPr>
            <a:spLocks noGrp="1"/>
          </p:cNvSpPr>
          <p:nvPr>
            <p:ph idx="1"/>
          </p:nvPr>
        </p:nvSpPr>
        <p:spPr>
          <a:xfrm>
            <a:off x="457200" y="1247775"/>
            <a:ext cx="8478982" cy="4878388"/>
          </a:xfrm>
        </p:spPr>
        <p:txBody>
          <a:bodyPr>
            <a:normAutofit/>
          </a:bodyPr>
          <a:lstStyle/>
          <a:p>
            <a:r>
              <a:rPr lang="en-GB" dirty="0" smtClean="0">
                <a:latin typeface="Arial" panose="020B0604020202020204" pitchFamily="34" charset="0"/>
                <a:cs typeface="Arial" panose="020B0604020202020204" pitchFamily="34" charset="0"/>
              </a:rPr>
              <a:t>Self-reference materials support preparation for teaching familiar skills and question formats that have a degree of continuity and familiarity.</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Time for brief reflection and discussion.</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Where our revised assessments have a new emphasis or approach:</a:t>
            </a:r>
          </a:p>
          <a:p>
            <a:pPr marL="0" indent="0">
              <a:buNone/>
            </a:pPr>
            <a:endParaRPr lang="en-GB"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we look in detail at these</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explore the mark scheme </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try out approaches to teaching and learning.</a:t>
            </a:r>
            <a:endParaRPr lang="en-GB" sz="1800" dirty="0">
              <a:latin typeface="Arial" panose="020B0604020202020204" pitchFamily="34" charset="0"/>
              <a:cs typeface="Arial" panose="020B0604020202020204" pitchFamily="34" charset="0"/>
            </a:endParaRPr>
          </a:p>
        </p:txBody>
      </p:sp>
      <p:sp>
        <p:nvSpPr>
          <p:cNvPr id="4" name="Text Placeholder 6"/>
          <p:cNvSpPr txBox="1">
            <a:spLocks/>
          </p:cNvSpPr>
          <p:nvPr/>
        </p:nvSpPr>
        <p:spPr>
          <a:xfrm>
            <a:off x="448574" y="1076325"/>
            <a:ext cx="8238227" cy="447578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3</a:t>
            </a:r>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Tree>
    <p:extLst>
      <p:ext uri="{BB962C8B-B14F-4D97-AF65-F5344CB8AC3E}">
        <p14:creationId xmlns:p14="http://schemas.microsoft.com/office/powerpoint/2010/main" val="1468504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4" name="Title 3"/>
          <p:cNvSpPr>
            <a:spLocks noGrp="1"/>
          </p:cNvSpPr>
          <p:nvPr>
            <p:ph type="title"/>
          </p:nvPr>
        </p:nvSpPr>
        <p:spPr>
          <a:xfrm>
            <a:off x="457199" y="422276"/>
            <a:ext cx="8548255" cy="1143000"/>
          </a:xfrm>
        </p:spPr>
        <p:txBody>
          <a:bodyPr>
            <a:normAutofit/>
          </a:bodyPr>
          <a:lstStyle/>
          <a:p>
            <a:pPr algn="l"/>
            <a:r>
              <a:rPr lang="en-US" dirty="0"/>
              <a:t>D</a:t>
            </a:r>
            <a:r>
              <a:rPr lang="en-US" dirty="0" smtClean="0"/>
              <a:t>etails: </a:t>
            </a:r>
            <a:r>
              <a:rPr lang="en-US" dirty="0" smtClean="0"/>
              <a:t>different </a:t>
            </a:r>
            <a:r>
              <a:rPr lang="en-US" dirty="0" smtClean="0"/>
              <a:t>things to see and do</a:t>
            </a:r>
            <a:endParaRPr lang="en-US" dirty="0"/>
          </a:p>
        </p:txBody>
      </p:sp>
      <p:sp>
        <p:nvSpPr>
          <p:cNvPr id="5" name="Text Placeholder 4"/>
          <p:cNvSpPr>
            <a:spLocks noGrp="1"/>
          </p:cNvSpPr>
          <p:nvPr>
            <p:ph type="body" idx="1"/>
          </p:nvPr>
        </p:nvSpPr>
        <p:spPr>
          <a:xfrm>
            <a:off x="457199" y="1316038"/>
            <a:ext cx="4040188" cy="639762"/>
          </a:xfrm>
        </p:spPr>
        <p:txBody>
          <a:bodyPr/>
          <a:lstStyle/>
          <a:p>
            <a:r>
              <a:rPr lang="en-US" sz="1800" dirty="0" smtClean="0"/>
              <a:t>Glastonbury Festival:</a:t>
            </a:r>
          </a:p>
        </p:txBody>
      </p:sp>
      <p:sp>
        <p:nvSpPr>
          <p:cNvPr id="6" name="Content Placeholder 5"/>
          <p:cNvSpPr>
            <a:spLocks noGrp="1"/>
          </p:cNvSpPr>
          <p:nvPr>
            <p:ph sz="half" idx="2"/>
          </p:nvPr>
        </p:nvSpPr>
        <p:spPr>
          <a:xfrm>
            <a:off x="466723" y="2209511"/>
            <a:ext cx="4040188" cy="3951288"/>
          </a:xfrm>
        </p:spPr>
        <p:txBody>
          <a:bodyPr/>
          <a:lstStyle/>
          <a:p>
            <a:pPr marL="0" indent="0">
              <a:buNone/>
            </a:pPr>
            <a:r>
              <a:rPr lang="en-US" sz="1800" dirty="0" smtClean="0">
                <a:solidFill>
                  <a:srgbClr val="2F71AC"/>
                </a:solidFill>
              </a:rPr>
              <a:t>‘In one field, a series of tents has lost its moorings’</a:t>
            </a:r>
          </a:p>
          <a:p>
            <a:pPr marL="0" indent="0">
              <a:buNone/>
            </a:pPr>
            <a:endParaRPr lang="en-US" sz="1800" dirty="0" smtClean="0">
              <a:solidFill>
                <a:srgbClr val="2F71AC"/>
              </a:solidFill>
            </a:endParaRPr>
          </a:p>
          <a:p>
            <a:pPr marL="0" indent="0">
              <a:buNone/>
            </a:pPr>
            <a:r>
              <a:rPr lang="en-US" sz="1800" dirty="0" smtClean="0">
                <a:solidFill>
                  <a:srgbClr val="2F71AC"/>
                </a:solidFill>
              </a:rPr>
              <a:t>‘The acts for 2005 included Coldplay … The Killers’</a:t>
            </a:r>
          </a:p>
        </p:txBody>
      </p:sp>
      <p:sp>
        <p:nvSpPr>
          <p:cNvPr id="7" name="Text Placeholder 6"/>
          <p:cNvSpPr>
            <a:spLocks noGrp="1"/>
          </p:cNvSpPr>
          <p:nvPr>
            <p:ph type="body" sz="quarter" idx="3"/>
          </p:nvPr>
        </p:nvSpPr>
        <p:spPr>
          <a:xfrm>
            <a:off x="4645025" y="1316038"/>
            <a:ext cx="4041775" cy="639762"/>
          </a:xfrm>
        </p:spPr>
        <p:txBody>
          <a:bodyPr/>
          <a:lstStyle/>
          <a:p>
            <a:r>
              <a:rPr lang="en-US" sz="1800" dirty="0" smtClean="0"/>
              <a:t>Greenwich Fair:</a:t>
            </a:r>
            <a:endParaRPr lang="en-US" sz="1800" dirty="0"/>
          </a:p>
        </p:txBody>
      </p:sp>
      <p:sp>
        <p:nvSpPr>
          <p:cNvPr id="8" name="Content Placeholder 7"/>
          <p:cNvSpPr>
            <a:spLocks noGrp="1"/>
          </p:cNvSpPr>
          <p:nvPr>
            <p:ph sz="quarter" idx="4"/>
          </p:nvPr>
        </p:nvSpPr>
        <p:spPr>
          <a:xfrm>
            <a:off x="4645025" y="2209511"/>
            <a:ext cx="4041775" cy="3951288"/>
          </a:xfrm>
        </p:spPr>
        <p:txBody>
          <a:bodyPr/>
          <a:lstStyle/>
          <a:p>
            <a:pPr marL="0" indent="0">
              <a:buNone/>
            </a:pPr>
            <a:r>
              <a:rPr lang="en-US" dirty="0" smtClean="0">
                <a:solidFill>
                  <a:srgbClr val="2F71AC"/>
                </a:solidFill>
              </a:rPr>
              <a:t>‘</a:t>
            </a:r>
            <a:r>
              <a:rPr lang="en-US" sz="1800" dirty="0" smtClean="0">
                <a:solidFill>
                  <a:srgbClr val="2F71AC"/>
                </a:solidFill>
              </a:rPr>
              <a:t>half a pound of the real spice nuts’, ‘pennyworths of pickled salmon’</a:t>
            </a:r>
          </a:p>
          <a:p>
            <a:pPr marL="0" indent="0">
              <a:buNone/>
            </a:pPr>
            <a:endParaRPr lang="en-US" sz="1800" dirty="0" smtClean="0">
              <a:solidFill>
                <a:srgbClr val="2F71AC"/>
              </a:solidFill>
            </a:endParaRPr>
          </a:p>
          <a:p>
            <a:pPr marL="0" indent="0">
              <a:buNone/>
            </a:pPr>
            <a:r>
              <a:rPr lang="en-US" sz="1800" dirty="0" smtClean="0">
                <a:solidFill>
                  <a:srgbClr val="2F71AC"/>
                </a:solidFill>
              </a:rPr>
              <a:t>‘you have a melodrama … a pantomine, a comic song …’ </a:t>
            </a:r>
          </a:p>
        </p:txBody>
      </p:sp>
      <p:sp>
        <p:nvSpPr>
          <p:cNvPr id="10"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30</a:t>
            </a:r>
            <a:endParaRPr lang="en-US" sz="800" dirty="0"/>
          </a:p>
        </p:txBody>
      </p:sp>
      <p:sp>
        <p:nvSpPr>
          <p:cNvPr id="11"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289485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t>Adding statements</a:t>
            </a:r>
            <a:endParaRPr lang="en-US" dirty="0"/>
          </a:p>
        </p:txBody>
      </p:sp>
      <p:sp>
        <p:nvSpPr>
          <p:cNvPr id="3" name="Text Placeholder 2"/>
          <p:cNvSpPr>
            <a:spLocks noGrp="1"/>
          </p:cNvSpPr>
          <p:nvPr>
            <p:ph type="body" idx="1"/>
          </p:nvPr>
        </p:nvSpPr>
        <p:spPr>
          <a:xfrm>
            <a:off x="457200" y="1215232"/>
            <a:ext cx="4040188" cy="639762"/>
          </a:xfrm>
        </p:spPr>
        <p:txBody>
          <a:bodyPr/>
          <a:lstStyle/>
          <a:p>
            <a:r>
              <a:rPr lang="en-US" sz="1800" dirty="0"/>
              <a:t>Glastonbury </a:t>
            </a:r>
            <a:r>
              <a:rPr lang="en-US" sz="1800" dirty="0" smtClean="0"/>
              <a:t>Festival</a:t>
            </a:r>
            <a:endParaRPr lang="en-US" sz="1800" dirty="0"/>
          </a:p>
        </p:txBody>
      </p:sp>
      <p:sp>
        <p:nvSpPr>
          <p:cNvPr id="4" name="Content Placeholder 3"/>
          <p:cNvSpPr>
            <a:spLocks noGrp="1"/>
          </p:cNvSpPr>
          <p:nvPr>
            <p:ph sz="half" idx="2"/>
          </p:nvPr>
        </p:nvSpPr>
        <p:spPr/>
        <p:txBody>
          <a:bodyPr/>
          <a:lstStyle/>
          <a:p>
            <a:pPr marL="0" indent="0">
              <a:buNone/>
            </a:pPr>
            <a:r>
              <a:rPr lang="en-US" sz="1800" dirty="0">
                <a:solidFill>
                  <a:srgbClr val="C8194B"/>
                </a:solidFill>
              </a:rPr>
              <a:t>S: You can camp out</a:t>
            </a:r>
          </a:p>
          <a:p>
            <a:pPr marL="0" indent="0">
              <a:buNone/>
            </a:pPr>
            <a:r>
              <a:rPr lang="en-US" sz="1800" dirty="0" smtClean="0">
                <a:solidFill>
                  <a:srgbClr val="2F71AC"/>
                </a:solidFill>
              </a:rPr>
              <a:t>Q</a:t>
            </a:r>
            <a:r>
              <a:rPr lang="en-US" sz="1800" dirty="0">
                <a:solidFill>
                  <a:srgbClr val="2F71AC"/>
                </a:solidFill>
              </a:rPr>
              <a:t>: ‘In one field, a series of tents has lost its moorings</a:t>
            </a:r>
            <a:r>
              <a:rPr lang="en-US" sz="1800" dirty="0" smtClean="0">
                <a:solidFill>
                  <a:srgbClr val="2F71AC"/>
                </a:solidFill>
              </a:rPr>
              <a:t>’</a:t>
            </a:r>
          </a:p>
          <a:p>
            <a:pPr marL="0" indent="0">
              <a:buNone/>
            </a:pPr>
            <a:endParaRPr lang="en-US" sz="1800" dirty="0" smtClean="0">
              <a:solidFill>
                <a:srgbClr val="C8194B"/>
              </a:solidFill>
            </a:endParaRPr>
          </a:p>
          <a:p>
            <a:pPr marL="0" indent="0">
              <a:buNone/>
            </a:pPr>
            <a:r>
              <a:rPr lang="en-US" sz="1800" dirty="0">
                <a:solidFill>
                  <a:srgbClr val="C8194B"/>
                </a:solidFill>
              </a:rPr>
              <a:t>S: You can see bands </a:t>
            </a:r>
            <a:r>
              <a:rPr lang="en-US" sz="1800" dirty="0" smtClean="0">
                <a:solidFill>
                  <a:srgbClr val="C8194B"/>
                </a:solidFill>
              </a:rPr>
              <a:t>play</a:t>
            </a:r>
            <a:endParaRPr lang="en-US" sz="1800" dirty="0">
              <a:solidFill>
                <a:srgbClr val="C8194B"/>
              </a:solidFill>
            </a:endParaRPr>
          </a:p>
          <a:p>
            <a:pPr marL="0" indent="0">
              <a:buNone/>
            </a:pPr>
            <a:r>
              <a:rPr lang="en-US" sz="1800" dirty="0" smtClean="0">
                <a:solidFill>
                  <a:srgbClr val="2F71AC"/>
                </a:solidFill>
              </a:rPr>
              <a:t>Q</a:t>
            </a:r>
            <a:r>
              <a:rPr lang="en-US" sz="1800" dirty="0">
                <a:solidFill>
                  <a:srgbClr val="2F71AC"/>
                </a:solidFill>
              </a:rPr>
              <a:t>: ‘The acts for 2005 included Coldplay ….. The Killers,’</a:t>
            </a:r>
          </a:p>
          <a:p>
            <a:endParaRPr lang="en-US" dirty="0"/>
          </a:p>
        </p:txBody>
      </p:sp>
      <p:sp>
        <p:nvSpPr>
          <p:cNvPr id="5" name="Text Placeholder 4"/>
          <p:cNvSpPr>
            <a:spLocks noGrp="1"/>
          </p:cNvSpPr>
          <p:nvPr>
            <p:ph type="body" sz="quarter" idx="3"/>
          </p:nvPr>
        </p:nvSpPr>
        <p:spPr>
          <a:xfrm>
            <a:off x="4645025" y="1215232"/>
            <a:ext cx="4041775" cy="639762"/>
          </a:xfrm>
        </p:spPr>
        <p:txBody>
          <a:bodyPr/>
          <a:lstStyle/>
          <a:p>
            <a:r>
              <a:rPr lang="en-US" sz="1800" dirty="0"/>
              <a:t>Greenwich </a:t>
            </a:r>
            <a:r>
              <a:rPr lang="en-US" sz="1800" dirty="0" smtClean="0"/>
              <a:t>Fair</a:t>
            </a:r>
            <a:endParaRPr lang="en-US" sz="1800" dirty="0"/>
          </a:p>
        </p:txBody>
      </p:sp>
      <p:sp>
        <p:nvSpPr>
          <p:cNvPr id="6" name="Content Placeholder 5"/>
          <p:cNvSpPr>
            <a:spLocks noGrp="1"/>
          </p:cNvSpPr>
          <p:nvPr>
            <p:ph sz="quarter" idx="4"/>
          </p:nvPr>
        </p:nvSpPr>
        <p:spPr/>
        <p:txBody>
          <a:bodyPr>
            <a:normAutofit/>
          </a:bodyPr>
          <a:lstStyle/>
          <a:p>
            <a:pPr marL="0" indent="0">
              <a:buNone/>
            </a:pPr>
            <a:r>
              <a:rPr lang="en-US" sz="1800" dirty="0">
                <a:solidFill>
                  <a:srgbClr val="C8194B"/>
                </a:solidFill>
              </a:rPr>
              <a:t>S: You can buy a selection of food</a:t>
            </a:r>
          </a:p>
          <a:p>
            <a:pPr marL="0" indent="0">
              <a:buNone/>
            </a:pPr>
            <a:r>
              <a:rPr lang="en-US" sz="1800" dirty="0" smtClean="0">
                <a:solidFill>
                  <a:srgbClr val="2F71AC"/>
                </a:solidFill>
              </a:rPr>
              <a:t>Q</a:t>
            </a:r>
            <a:r>
              <a:rPr lang="en-US" sz="1800" dirty="0">
                <a:solidFill>
                  <a:srgbClr val="2F71AC"/>
                </a:solidFill>
              </a:rPr>
              <a:t>: ‘half a pound of the real spice nuts’, ‘pennyworths of pickled salmon</a:t>
            </a:r>
            <a:r>
              <a:rPr lang="en-US" sz="1800" dirty="0" smtClean="0">
                <a:solidFill>
                  <a:srgbClr val="2F71AC"/>
                </a:solidFill>
              </a:rPr>
              <a:t>’</a:t>
            </a:r>
          </a:p>
          <a:p>
            <a:pPr marL="0" indent="0">
              <a:buNone/>
            </a:pPr>
            <a:endParaRPr lang="en-US" sz="1800" dirty="0">
              <a:solidFill>
                <a:srgbClr val="0070C0"/>
              </a:solidFill>
            </a:endParaRPr>
          </a:p>
          <a:p>
            <a:pPr marL="0" indent="0">
              <a:buNone/>
            </a:pPr>
            <a:r>
              <a:rPr lang="en-US" sz="1800" dirty="0">
                <a:solidFill>
                  <a:srgbClr val="C8194B"/>
                </a:solidFill>
              </a:rPr>
              <a:t>S: You can watch some theatrical performances </a:t>
            </a:r>
          </a:p>
          <a:p>
            <a:pPr marL="0" indent="0">
              <a:buNone/>
            </a:pPr>
            <a:r>
              <a:rPr lang="en-US" sz="1800" dirty="0" smtClean="0">
                <a:solidFill>
                  <a:srgbClr val="2F71AC"/>
                </a:solidFill>
              </a:rPr>
              <a:t>Q</a:t>
            </a:r>
            <a:r>
              <a:rPr lang="en-US" sz="1800" dirty="0">
                <a:solidFill>
                  <a:srgbClr val="2F71AC"/>
                </a:solidFill>
              </a:rPr>
              <a:t>: ‘you have a melodrama … a pantomine, a comic song …’ </a:t>
            </a:r>
          </a:p>
          <a:p>
            <a:pPr marL="0" indent="0">
              <a:buNone/>
            </a:pPr>
            <a:endParaRPr lang="en-US" dirty="0"/>
          </a:p>
        </p:txBody>
      </p:sp>
      <p:sp>
        <p:nvSpPr>
          <p:cNvPr id="8"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31</a:t>
            </a:r>
            <a:endParaRPr lang="en-US" sz="800" dirty="0"/>
          </a:p>
        </p:txBody>
      </p:sp>
      <p:sp>
        <p:nvSpPr>
          <p:cNvPr id="9"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871868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7" name="Title 6"/>
          <p:cNvSpPr>
            <a:spLocks noGrp="1"/>
          </p:cNvSpPr>
          <p:nvPr>
            <p:ph type="title"/>
          </p:nvPr>
        </p:nvSpPr>
        <p:spPr/>
        <p:txBody>
          <a:bodyPr/>
          <a:lstStyle/>
          <a:p>
            <a:pPr algn="l"/>
            <a:r>
              <a:rPr lang="en-US" dirty="0" smtClean="0">
                <a:latin typeface="AQA Chevin Pro Light" panose="020F0303030000060003" pitchFamily="34" charset="0"/>
              </a:rPr>
              <a:t>Put them together in summary</a:t>
            </a:r>
            <a:endParaRPr lang="en-US" dirty="0">
              <a:latin typeface="AQA Chevin Pro Light" panose="020F0303030000060003" pitchFamily="34" charset="0"/>
            </a:endParaRPr>
          </a:p>
        </p:txBody>
      </p:sp>
      <p:sp>
        <p:nvSpPr>
          <p:cNvPr id="8" name="Content Placeholder 7"/>
          <p:cNvSpPr>
            <a:spLocks noGrp="1"/>
          </p:cNvSpPr>
          <p:nvPr>
            <p:ph idx="1"/>
          </p:nvPr>
        </p:nvSpPr>
        <p:spPr>
          <a:xfrm>
            <a:off x="457200" y="1600200"/>
            <a:ext cx="8229600" cy="5022273"/>
          </a:xfrm>
        </p:spPr>
        <p:txBody>
          <a:bodyPr>
            <a:normAutofit/>
          </a:bodyPr>
          <a:lstStyle/>
          <a:p>
            <a:pPr marL="0" indent="0">
              <a:buNone/>
            </a:pPr>
            <a:r>
              <a:rPr lang="en-US" i="1" dirty="0" smtClean="0">
                <a:solidFill>
                  <a:srgbClr val="C8194B"/>
                </a:solidFill>
              </a:rPr>
              <a:t>Both</a:t>
            </a:r>
            <a:r>
              <a:rPr lang="en-US" dirty="0" smtClean="0">
                <a:solidFill>
                  <a:srgbClr val="C8194B"/>
                </a:solidFill>
              </a:rPr>
              <a:t> Glastonbury and Greenwich have a focus on outdoor fun, but whereas modern crowds can camp out at Glastonbury in </a:t>
            </a:r>
            <a:r>
              <a:rPr lang="en-US" dirty="0" smtClean="0">
                <a:solidFill>
                  <a:srgbClr val="2F71AC"/>
                </a:solidFill>
              </a:rPr>
              <a:t>‘a series of tents …’ </a:t>
            </a:r>
            <a:r>
              <a:rPr lang="en-US" dirty="0" smtClean="0">
                <a:solidFill>
                  <a:srgbClr val="4B9646"/>
                </a:solidFill>
              </a:rPr>
              <a:t>which could be chaotic because</a:t>
            </a:r>
            <a:r>
              <a:rPr lang="en-US" dirty="0" smtClean="0">
                <a:solidFill>
                  <a:srgbClr val="0070C0"/>
                </a:solidFill>
              </a:rPr>
              <a:t> </a:t>
            </a:r>
            <a:r>
              <a:rPr lang="en-US" dirty="0" smtClean="0">
                <a:solidFill>
                  <a:srgbClr val="2F71AC"/>
                </a:solidFill>
              </a:rPr>
              <a:t>“some lose their moorings”  </a:t>
            </a:r>
            <a:r>
              <a:rPr lang="en-US" dirty="0" smtClean="0">
                <a:solidFill>
                  <a:srgbClr val="C8194B"/>
                </a:solidFill>
              </a:rPr>
              <a:t>and go there to see bands like </a:t>
            </a:r>
            <a:r>
              <a:rPr lang="en-US" dirty="0" smtClean="0">
                <a:solidFill>
                  <a:srgbClr val="2F71AC"/>
                </a:solidFill>
              </a:rPr>
              <a:t>“Coldplay and The Killers”, </a:t>
            </a:r>
            <a:r>
              <a:rPr lang="en-US" dirty="0" smtClean="0">
                <a:solidFill>
                  <a:srgbClr val="C8194B"/>
                </a:solidFill>
              </a:rPr>
              <a:t>at Greenwich the crowd went for treats to eat</a:t>
            </a:r>
            <a:r>
              <a:rPr lang="en-US" dirty="0">
                <a:solidFill>
                  <a:srgbClr val="C8194B"/>
                </a:solidFill>
              </a:rPr>
              <a:t> </a:t>
            </a:r>
            <a:r>
              <a:rPr lang="en-US" dirty="0" smtClean="0">
                <a:solidFill>
                  <a:srgbClr val="C8194B"/>
                </a:solidFill>
              </a:rPr>
              <a:t>like </a:t>
            </a:r>
            <a:r>
              <a:rPr lang="en-US" dirty="0" smtClean="0">
                <a:solidFill>
                  <a:srgbClr val="2F71AC"/>
                </a:solidFill>
              </a:rPr>
              <a:t>“spice nuts” and “pennyworths of pickled salmon”. </a:t>
            </a:r>
            <a:r>
              <a:rPr lang="en-US" dirty="0" smtClean="0">
                <a:solidFill>
                  <a:srgbClr val="4B9646"/>
                </a:solidFill>
              </a:rPr>
              <a:t>This suggests people have more leisure time to spend at Glastonbury than the crowd at Greenwich who seem to be enjoying a rare day out…</a:t>
            </a:r>
            <a:endParaRPr lang="en-US" dirty="0">
              <a:solidFill>
                <a:srgbClr val="4B9646"/>
              </a:solidFill>
            </a:endParaRPr>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32</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449515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7" name="Title 6"/>
          <p:cNvSpPr>
            <a:spLocks noGrp="1"/>
          </p:cNvSpPr>
          <p:nvPr>
            <p:ph type="title"/>
          </p:nvPr>
        </p:nvSpPr>
        <p:spPr/>
        <p:txBody>
          <a:bodyPr/>
          <a:lstStyle/>
          <a:p>
            <a:pPr algn="l"/>
            <a:r>
              <a:rPr lang="en-US" dirty="0" smtClean="0">
                <a:latin typeface="AQA Chevin Pro Light" panose="020F0303030000060003" pitchFamily="34" charset="0"/>
              </a:rPr>
              <a:t>Paper 2 </a:t>
            </a:r>
            <a:r>
              <a:rPr lang="en-US" dirty="0" smtClean="0">
                <a:latin typeface="AQA Chevin Pro Light" panose="020F0303030000060003" pitchFamily="34" charset="0"/>
              </a:rPr>
              <a:t>Question </a:t>
            </a:r>
            <a:r>
              <a:rPr lang="en-US" dirty="0" smtClean="0">
                <a:latin typeface="AQA Chevin Pro Light" panose="020F0303030000060003" pitchFamily="34" charset="0"/>
              </a:rPr>
              <a:t>4: AO3 (comparison)</a:t>
            </a:r>
            <a:endParaRPr lang="en-US" dirty="0">
              <a:latin typeface="AQA Chevin Pro Light" panose="020F0303030000060003" pitchFamily="34" charset="0"/>
            </a:endParaRPr>
          </a:p>
        </p:txBody>
      </p:sp>
      <p:sp>
        <p:nvSpPr>
          <p:cNvPr id="8" name="Content Placeholder 7"/>
          <p:cNvSpPr>
            <a:spLocks noGrp="1"/>
          </p:cNvSpPr>
          <p:nvPr>
            <p:ph idx="1"/>
          </p:nvPr>
        </p:nvSpPr>
        <p:spPr/>
        <p:txBody>
          <a:bodyPr>
            <a:normAutofit/>
          </a:bodyPr>
          <a:lstStyle/>
          <a:p>
            <a:pPr marL="0" indent="0">
              <a:buNone/>
            </a:pPr>
            <a:r>
              <a:rPr lang="en-US" dirty="0" smtClean="0"/>
              <a:t>For this question you need to refer </a:t>
            </a:r>
            <a:r>
              <a:rPr lang="en-US" i="1" dirty="0" smtClean="0"/>
              <a:t>to the </a:t>
            </a:r>
            <a:r>
              <a:rPr lang="en-US" b="1" i="1" dirty="0" smtClean="0"/>
              <a:t>whole</a:t>
            </a:r>
            <a:r>
              <a:rPr lang="en-US" i="1" dirty="0" smtClean="0"/>
              <a:t> of source A together with the </a:t>
            </a:r>
            <a:r>
              <a:rPr lang="en-US" b="1" i="1" dirty="0" smtClean="0"/>
              <a:t>whole</a:t>
            </a:r>
            <a:r>
              <a:rPr lang="en-US" i="1" dirty="0" smtClean="0"/>
              <a:t> of source B. </a:t>
            </a:r>
          </a:p>
          <a:p>
            <a:pPr marL="0" indent="0">
              <a:buNone/>
            </a:pPr>
            <a:endParaRPr lang="en-US" dirty="0" smtClean="0"/>
          </a:p>
          <a:p>
            <a:pPr marL="0" indent="0">
              <a:buNone/>
            </a:pPr>
            <a:r>
              <a:rPr lang="en-US" i="1" dirty="0" smtClean="0"/>
              <a:t>Compare how </a:t>
            </a:r>
            <a:r>
              <a:rPr lang="en-US" dirty="0" smtClean="0"/>
              <a:t>the writers have</a:t>
            </a:r>
            <a:r>
              <a:rPr lang="en-US" i="1" dirty="0" smtClean="0"/>
              <a:t> conveyed </a:t>
            </a:r>
            <a:r>
              <a:rPr lang="en-US" dirty="0" smtClean="0"/>
              <a:t>their different views and experiences of the festival and fair they describe.</a:t>
            </a:r>
          </a:p>
          <a:p>
            <a:pPr marL="0" indent="0">
              <a:buNone/>
            </a:pPr>
            <a:endParaRPr lang="en-US" dirty="0" smtClean="0"/>
          </a:p>
          <a:p>
            <a:pPr marL="0" indent="0">
              <a:buNone/>
            </a:pPr>
            <a:r>
              <a:rPr lang="en-US" dirty="0" smtClean="0"/>
              <a:t>In your answer, you could:</a:t>
            </a:r>
          </a:p>
          <a:p>
            <a:pPr marL="0" indent="0">
              <a:buNone/>
            </a:pPr>
            <a:endParaRPr lang="en-US" dirty="0" smtClean="0"/>
          </a:p>
          <a:p>
            <a:r>
              <a:rPr lang="en-US" dirty="0"/>
              <a:t>c</a:t>
            </a:r>
            <a:r>
              <a:rPr lang="en-US" dirty="0" smtClean="0"/>
              <a:t>ompare their different experiences</a:t>
            </a:r>
          </a:p>
          <a:p>
            <a:r>
              <a:rPr lang="en-US" dirty="0"/>
              <a:t>c</a:t>
            </a:r>
            <a:r>
              <a:rPr lang="en-US" dirty="0" smtClean="0"/>
              <a:t>ompare the methods they use to convey those experiences</a:t>
            </a:r>
          </a:p>
          <a:p>
            <a:r>
              <a:rPr lang="en-US" dirty="0"/>
              <a:t>s</a:t>
            </a:r>
            <a:r>
              <a:rPr lang="en-US" dirty="0" smtClean="0"/>
              <a:t>upport your ideas with quotations from both texts.</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33</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306294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r="1412" b="14763"/>
          <a:stretch/>
        </p:blipFill>
        <p:spPr>
          <a:xfrm>
            <a:off x="2876550" y="2948263"/>
            <a:ext cx="6267449" cy="3391793"/>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How do you teach comparison?</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238251"/>
            <a:ext cx="8229600" cy="5290868"/>
          </a:xfrm>
        </p:spPr>
        <p:txBody>
          <a:bodyPr>
            <a:normAutofit/>
          </a:bodyPr>
          <a:lstStyle/>
          <a:p>
            <a:pPr marL="0" indent="0">
              <a:buNone/>
            </a:pPr>
            <a:r>
              <a:rPr lang="en-US" dirty="0" smtClean="0"/>
              <a:t>Look at the levels of response mark scheme, in particular, the content description:</a:t>
            </a:r>
          </a:p>
          <a:p>
            <a:pPr marL="0" indent="0">
              <a:buNone/>
            </a:pPr>
            <a:endParaRPr lang="en-US" dirty="0"/>
          </a:p>
          <a:p>
            <a:r>
              <a:rPr lang="en-US" dirty="0" smtClean="0"/>
              <a:t>How do you currently teach comparison skills?</a:t>
            </a:r>
          </a:p>
          <a:p>
            <a:r>
              <a:rPr lang="en-US" dirty="0" smtClean="0"/>
              <a:t>Share successful approaches with colleagues on your tables. </a:t>
            </a:r>
          </a:p>
          <a:p>
            <a:pPr marL="0" indent="0">
              <a:buNone/>
            </a:pPr>
            <a:endParaRPr lang="en-US" dirty="0"/>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34</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036961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p:txBody>
          <a:bodyPr>
            <a:normAutofit fontScale="90000"/>
          </a:bodyPr>
          <a:lstStyle/>
          <a:p>
            <a:pPr algn="l"/>
            <a:r>
              <a:rPr lang="en-US" sz="2900" dirty="0">
                <a:latin typeface="AQA Chevin Pro Light" panose="020F0303030000060003" pitchFamily="34" charset="0"/>
              </a:rPr>
              <a:t>An opportunity to explore in more </a:t>
            </a:r>
            <a:r>
              <a:rPr lang="en-US" sz="2900" dirty="0" smtClean="0">
                <a:latin typeface="AQA Chevin Pro Light" panose="020F0303030000060003" pitchFamily="34" charset="0"/>
              </a:rPr>
              <a:t>detail:</a:t>
            </a:r>
            <a:r>
              <a:rPr lang="en-US" sz="3200" dirty="0"/>
              <a:t/>
            </a:r>
            <a:br>
              <a:rPr lang="en-US" sz="3200" dirty="0"/>
            </a:br>
            <a:endParaRPr lang="en-US" sz="3200" dirty="0">
              <a:solidFill>
                <a:srgbClr val="7030A0"/>
              </a:solidFill>
            </a:endParaRPr>
          </a:p>
        </p:txBody>
      </p:sp>
      <p:sp>
        <p:nvSpPr>
          <p:cNvPr id="3" name="Content Placeholder 2"/>
          <p:cNvSpPr>
            <a:spLocks noGrp="1"/>
          </p:cNvSpPr>
          <p:nvPr>
            <p:ph idx="1"/>
          </p:nvPr>
        </p:nvSpPr>
        <p:spPr/>
        <p:txBody>
          <a:bodyPr>
            <a:normAutofit/>
          </a:bodyPr>
          <a:lstStyle/>
          <a:p>
            <a:pPr marL="0" indent="0">
              <a:buNone/>
            </a:pPr>
            <a:endParaRPr lang="en-US" dirty="0"/>
          </a:p>
          <a:p>
            <a:r>
              <a:rPr lang="en-US" dirty="0"/>
              <a:t>a</a:t>
            </a:r>
            <a:r>
              <a:rPr lang="en-US" dirty="0" smtClean="0"/>
              <a:t>n overview of both papers</a:t>
            </a:r>
          </a:p>
          <a:p>
            <a:r>
              <a:rPr lang="en-US" dirty="0"/>
              <a:t>t</a:t>
            </a:r>
            <a:r>
              <a:rPr lang="en-US" dirty="0" smtClean="0"/>
              <a:t>he importance of extract-to-whole assessment (Paper 1 Sections A and B)</a:t>
            </a:r>
          </a:p>
          <a:p>
            <a:r>
              <a:rPr lang="en-US" dirty="0"/>
              <a:t>t</a:t>
            </a:r>
            <a:r>
              <a:rPr lang="en-US" dirty="0" smtClean="0"/>
              <a:t>extual ‘references’ and assessment of  AO1 and AO2 in closed-book conditions</a:t>
            </a:r>
          </a:p>
          <a:p>
            <a:r>
              <a:rPr lang="en-US" dirty="0"/>
              <a:t>c</a:t>
            </a:r>
            <a:r>
              <a:rPr lang="en-US" dirty="0" smtClean="0"/>
              <a:t>omparison of seen (Paper 2 Section B) and unseen (Paper 2 Section C) poetry.</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35</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141346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02" y="441132"/>
            <a:ext cx="8045200" cy="431181"/>
          </a:xfrm>
          <a:solidFill>
            <a:schemeClr val="bg2"/>
          </a:solidFill>
        </p:spPr>
        <p:txBody>
          <a:bodyPr>
            <a:normAutofit/>
          </a:bodyPr>
          <a:lstStyle/>
          <a:p>
            <a:r>
              <a:rPr lang="en-GB" dirty="0" smtClean="0">
                <a:latin typeface="AQA Chevin Pro Light" panose="020F0303030000060003" pitchFamily="34" charset="0"/>
              </a:rPr>
              <a:t>English Literature specification at a glance</a:t>
            </a:r>
            <a:endParaRPr lang="en-GB" dirty="0">
              <a:latin typeface="AQA Chevin Pro Light" panose="020F0303030000060003" pitchFamily="34" charset="0"/>
            </a:endParaRPr>
          </a:p>
        </p:txBody>
      </p:sp>
      <p:sp>
        <p:nvSpPr>
          <p:cNvPr id="3" name="Footer Placeholder 2"/>
          <p:cNvSpPr>
            <a:spLocks noGrp="1"/>
          </p:cNvSpPr>
          <p:nvPr>
            <p:ph type="ftr" sz="quarter" idx="3"/>
          </p:nvPr>
        </p:nvSpPr>
        <p:spPr>
          <a:xfrm>
            <a:off x="1976438" y="6468967"/>
            <a:ext cx="2678400" cy="241200"/>
          </a:xfr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36</a:t>
            </a:r>
            <a:endParaRPr lang="en-US" sz="800" dirty="0"/>
          </a:p>
        </p:txBody>
      </p:sp>
      <p:graphicFrame>
        <p:nvGraphicFramePr>
          <p:cNvPr id="7" name="Table 6"/>
          <p:cNvGraphicFramePr>
            <a:graphicFrameLocks noGrp="1"/>
          </p:cNvGraphicFramePr>
          <p:nvPr>
            <p:extLst>
              <p:ext uri="{D42A27DB-BD31-4B8C-83A1-F6EECF244321}">
                <p14:modId xmlns:p14="http://schemas.microsoft.com/office/powerpoint/2010/main" val="2468259990"/>
              </p:ext>
            </p:extLst>
          </p:nvPr>
        </p:nvGraphicFramePr>
        <p:xfrm>
          <a:off x="1176973" y="2027555"/>
          <a:ext cx="6790055" cy="2802890"/>
        </p:xfrm>
        <a:graphic>
          <a:graphicData uri="http://schemas.openxmlformats.org/drawingml/2006/table">
            <a:tbl>
              <a:tblPr firstRow="1" firstCol="1" bandRow="1">
                <a:tableStyleId>{5940675A-B579-460E-94D1-54222C63F5DA}</a:tableStyleId>
              </a:tblPr>
              <a:tblGrid>
                <a:gridCol w="6790055"/>
              </a:tblGrid>
              <a:tr h="288290">
                <a:tc>
                  <a:txBody>
                    <a:bodyPr/>
                    <a:lstStyle/>
                    <a:p>
                      <a:pPr>
                        <a:lnSpc>
                          <a:spcPts val="1300"/>
                        </a:lnSpc>
                        <a:spcAft>
                          <a:spcPts val="0"/>
                        </a:spcAft>
                      </a:pPr>
                      <a:r>
                        <a:rPr lang="en-GB" sz="1100" b="1" dirty="0">
                          <a:solidFill>
                            <a:schemeClr val="bg1"/>
                          </a:solidFill>
                          <a:effectLst/>
                        </a:rPr>
                        <a:t>Paper 1: Shakespeare and the </a:t>
                      </a:r>
                      <a:r>
                        <a:rPr lang="en-GB" sz="1100" b="1" dirty="0" smtClean="0">
                          <a:solidFill>
                            <a:schemeClr val="bg1"/>
                          </a:solidFill>
                          <a:effectLst/>
                        </a:rPr>
                        <a:t>19</a:t>
                      </a:r>
                      <a:r>
                        <a:rPr lang="en-GB" sz="1100" b="1" baseline="30000" dirty="0" smtClean="0">
                          <a:solidFill>
                            <a:schemeClr val="bg1"/>
                          </a:solidFill>
                          <a:effectLst/>
                        </a:rPr>
                        <a:t>th</a:t>
                      </a:r>
                      <a:r>
                        <a:rPr lang="en-GB" sz="1100" b="1" dirty="0" smtClean="0">
                          <a:solidFill>
                            <a:schemeClr val="bg1"/>
                          </a:solidFill>
                          <a:effectLst/>
                        </a:rPr>
                        <a:t> century </a:t>
                      </a:r>
                      <a:r>
                        <a:rPr lang="en-GB" sz="1100" b="1" dirty="0">
                          <a:solidFill>
                            <a:schemeClr val="bg1"/>
                          </a:solidFill>
                          <a:effectLst/>
                        </a:rPr>
                        <a:t>novel</a:t>
                      </a:r>
                      <a:endParaRPr lang="en-GB" sz="1100" b="1" dirty="0">
                        <a:solidFill>
                          <a:schemeClr val="bg1"/>
                        </a:solidFill>
                        <a:effectLst/>
                        <a:latin typeface="Arial"/>
                        <a:ea typeface="Times New Roman"/>
                        <a:cs typeface="Times New Roman"/>
                      </a:endParaRPr>
                    </a:p>
                  </a:txBody>
                  <a:tcPr marL="68580" marR="68580" marT="0" marB="0" anchor="ctr">
                    <a:solidFill>
                      <a:srgbClr val="412878"/>
                    </a:solidFill>
                  </a:tcPr>
                </a:tc>
              </a:tr>
              <a:tr h="0">
                <a:tc>
                  <a:txBody>
                    <a:bodyPr/>
                    <a:lstStyle/>
                    <a:p>
                      <a:pPr>
                        <a:lnSpc>
                          <a:spcPts val="1300"/>
                        </a:lnSpc>
                        <a:spcBef>
                          <a:spcPts val="600"/>
                        </a:spcBef>
                        <a:spcAft>
                          <a:spcPts val="0"/>
                        </a:spcAft>
                      </a:pPr>
                      <a:r>
                        <a:rPr lang="en-GB" sz="1100" b="1" dirty="0">
                          <a:effectLst/>
                        </a:rPr>
                        <a:t>What’s assessed</a:t>
                      </a:r>
                    </a:p>
                    <a:p>
                      <a:pPr marL="342900" lvl="0" indent="-342900">
                        <a:lnSpc>
                          <a:spcPts val="1300"/>
                        </a:lnSpc>
                        <a:spcBef>
                          <a:spcPts val="600"/>
                        </a:spcBef>
                        <a:spcAft>
                          <a:spcPts val="0"/>
                        </a:spcAft>
                        <a:buFont typeface="Symbol"/>
                        <a:buChar char=""/>
                      </a:pPr>
                      <a:r>
                        <a:rPr lang="en-GB" sz="1100" dirty="0">
                          <a:effectLst/>
                        </a:rPr>
                        <a:t>Shakespeare (page 11)</a:t>
                      </a:r>
                    </a:p>
                    <a:p>
                      <a:pPr marL="342900" lvl="0" indent="-342900">
                        <a:lnSpc>
                          <a:spcPts val="1300"/>
                        </a:lnSpc>
                        <a:spcBef>
                          <a:spcPts val="600"/>
                        </a:spcBef>
                        <a:spcAft>
                          <a:spcPts val="0"/>
                        </a:spcAft>
                        <a:buFont typeface="Symbol"/>
                        <a:buChar char=""/>
                      </a:pPr>
                      <a:r>
                        <a:rPr lang="en-GB" sz="1100" dirty="0">
                          <a:effectLst/>
                        </a:rPr>
                        <a:t>The </a:t>
                      </a:r>
                      <a:r>
                        <a:rPr lang="en-GB" sz="1100" dirty="0" smtClean="0">
                          <a:effectLst/>
                        </a:rPr>
                        <a:t>19</a:t>
                      </a:r>
                      <a:r>
                        <a:rPr lang="en-GB" sz="1100" baseline="30000" dirty="0" smtClean="0">
                          <a:effectLst/>
                        </a:rPr>
                        <a:t>th</a:t>
                      </a:r>
                      <a:r>
                        <a:rPr lang="en-GB" sz="1100" dirty="0" smtClean="0">
                          <a:effectLst/>
                        </a:rPr>
                        <a:t> century </a:t>
                      </a:r>
                      <a:r>
                        <a:rPr lang="en-GB" sz="1100" dirty="0">
                          <a:effectLst/>
                        </a:rPr>
                        <a:t>novel (page 11)</a:t>
                      </a:r>
                      <a:endParaRPr lang="en-GB" sz="1100" dirty="0">
                        <a:effectLst/>
                        <a:latin typeface="Arial"/>
                        <a:ea typeface="Times New Roman"/>
                        <a:cs typeface="Times New Roman"/>
                      </a:endParaRPr>
                    </a:p>
                  </a:txBody>
                  <a:tcPr marL="68580" marR="68580" marT="0" marB="0"/>
                </a:tc>
              </a:tr>
              <a:tr h="0">
                <a:tc>
                  <a:txBody>
                    <a:bodyPr/>
                    <a:lstStyle/>
                    <a:p>
                      <a:pPr>
                        <a:lnSpc>
                          <a:spcPts val="1300"/>
                        </a:lnSpc>
                        <a:spcBef>
                          <a:spcPts val="600"/>
                        </a:spcBef>
                        <a:spcAft>
                          <a:spcPts val="0"/>
                        </a:spcAft>
                      </a:pPr>
                      <a:r>
                        <a:rPr lang="en-GB" sz="1100" b="1" dirty="0">
                          <a:effectLst/>
                        </a:rPr>
                        <a:t>How it’s assessed</a:t>
                      </a:r>
                    </a:p>
                    <a:p>
                      <a:pPr marL="342900" lvl="0" indent="-342900">
                        <a:lnSpc>
                          <a:spcPts val="1300"/>
                        </a:lnSpc>
                        <a:spcBef>
                          <a:spcPts val="600"/>
                        </a:spcBef>
                        <a:spcAft>
                          <a:spcPts val="0"/>
                        </a:spcAft>
                        <a:buFont typeface="Symbol"/>
                        <a:buChar char=""/>
                      </a:pPr>
                      <a:r>
                        <a:rPr lang="en-GB" sz="1100" dirty="0">
                          <a:effectLst/>
                        </a:rPr>
                        <a:t>1 hour 45 minute written exam</a:t>
                      </a:r>
                    </a:p>
                    <a:p>
                      <a:pPr marL="342900" lvl="0" indent="-342900">
                        <a:lnSpc>
                          <a:spcPts val="1300"/>
                        </a:lnSpc>
                        <a:spcBef>
                          <a:spcPts val="600"/>
                        </a:spcBef>
                        <a:spcAft>
                          <a:spcPts val="0"/>
                        </a:spcAft>
                        <a:buFont typeface="Symbol"/>
                        <a:buChar char=""/>
                      </a:pPr>
                      <a:r>
                        <a:rPr lang="en-GB" sz="1100" dirty="0">
                          <a:effectLst/>
                        </a:rPr>
                        <a:t>64 marks</a:t>
                      </a:r>
                    </a:p>
                    <a:p>
                      <a:pPr marL="342900" lvl="0" indent="-342900">
                        <a:lnSpc>
                          <a:spcPts val="1300"/>
                        </a:lnSpc>
                        <a:spcBef>
                          <a:spcPts val="600"/>
                        </a:spcBef>
                        <a:spcAft>
                          <a:spcPts val="0"/>
                        </a:spcAft>
                        <a:buFont typeface="Symbol"/>
                        <a:buChar char=""/>
                      </a:pPr>
                      <a:r>
                        <a:rPr lang="en-GB" sz="1100" dirty="0">
                          <a:effectLst/>
                        </a:rPr>
                        <a:t>40% of GCSE</a:t>
                      </a:r>
                      <a:endParaRPr lang="en-GB" sz="1100" dirty="0">
                        <a:effectLst/>
                        <a:latin typeface="Arial"/>
                        <a:ea typeface="Times New Roman"/>
                        <a:cs typeface="Times New Roman"/>
                      </a:endParaRPr>
                    </a:p>
                  </a:txBody>
                  <a:tcPr marL="68580" marR="68580" marT="0" marB="0"/>
                </a:tc>
              </a:tr>
              <a:tr h="0">
                <a:tc>
                  <a:txBody>
                    <a:bodyPr/>
                    <a:lstStyle/>
                    <a:p>
                      <a:pPr>
                        <a:lnSpc>
                          <a:spcPts val="1300"/>
                        </a:lnSpc>
                        <a:spcBef>
                          <a:spcPts val="600"/>
                        </a:spcBef>
                        <a:spcAft>
                          <a:spcPts val="0"/>
                        </a:spcAft>
                      </a:pPr>
                      <a:r>
                        <a:rPr lang="en-GB" sz="1100" b="1" dirty="0">
                          <a:effectLst/>
                        </a:rPr>
                        <a:t>Questions</a:t>
                      </a:r>
                    </a:p>
                    <a:p>
                      <a:pPr>
                        <a:lnSpc>
                          <a:spcPts val="1300"/>
                        </a:lnSpc>
                        <a:spcBef>
                          <a:spcPts val="600"/>
                        </a:spcBef>
                        <a:spcAft>
                          <a:spcPts val="0"/>
                        </a:spcAft>
                      </a:pPr>
                      <a:r>
                        <a:rPr lang="en-GB" sz="1100" b="1" dirty="0">
                          <a:effectLst/>
                        </a:rPr>
                        <a:t>Section A Shakespeare:</a:t>
                      </a:r>
                      <a:r>
                        <a:rPr lang="en-GB" sz="1100" dirty="0">
                          <a:effectLst/>
                        </a:rPr>
                        <a:t> students will answer one question on their play of choice. They will be required to write in detail about an extract from the play and then to write about the play as a whole.</a:t>
                      </a:r>
                    </a:p>
                    <a:p>
                      <a:pPr>
                        <a:lnSpc>
                          <a:spcPts val="1300"/>
                        </a:lnSpc>
                        <a:spcBef>
                          <a:spcPts val="600"/>
                        </a:spcBef>
                        <a:spcAft>
                          <a:spcPts val="0"/>
                        </a:spcAft>
                      </a:pPr>
                      <a:r>
                        <a:rPr lang="en-GB" sz="1100" b="1" dirty="0">
                          <a:effectLst/>
                        </a:rPr>
                        <a:t>Section B The </a:t>
                      </a:r>
                      <a:r>
                        <a:rPr lang="en-GB" sz="1100" b="1" dirty="0" smtClean="0">
                          <a:effectLst/>
                        </a:rPr>
                        <a:t>19</a:t>
                      </a:r>
                      <a:r>
                        <a:rPr lang="en-GB" sz="1100" b="1" baseline="30000" dirty="0" smtClean="0">
                          <a:effectLst/>
                        </a:rPr>
                        <a:t>th</a:t>
                      </a:r>
                      <a:r>
                        <a:rPr lang="en-GB" sz="1100" b="1" dirty="0" smtClean="0">
                          <a:effectLst/>
                        </a:rPr>
                        <a:t> century </a:t>
                      </a:r>
                      <a:r>
                        <a:rPr lang="en-GB" sz="1100" b="1" dirty="0">
                          <a:effectLst/>
                        </a:rPr>
                        <a:t>novel: </a:t>
                      </a:r>
                      <a:r>
                        <a:rPr lang="en-GB" sz="1100" dirty="0">
                          <a:effectLst/>
                        </a:rPr>
                        <a:t>students will answer one question on their novel of choice. They will be required to write in detail about an extract from the novel and then to write about the novel as a whole.</a:t>
                      </a:r>
                      <a:endParaRPr lang="en-GB" sz="11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8273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02" y="441132"/>
            <a:ext cx="8045200" cy="431181"/>
          </a:xfrm>
          <a:solidFill>
            <a:schemeClr val="bg2"/>
          </a:solidFill>
        </p:spPr>
        <p:txBody>
          <a:bodyPr>
            <a:normAutofit/>
          </a:bodyPr>
          <a:lstStyle/>
          <a:p>
            <a:r>
              <a:rPr lang="en-GB" dirty="0" smtClean="0">
                <a:latin typeface="AQA Chevin Pro Light" panose="020F0303030000060003" pitchFamily="34" charset="0"/>
              </a:rPr>
              <a:t>English Literature specification at a glance</a:t>
            </a:r>
            <a:endParaRPr lang="en-GB" dirty="0">
              <a:latin typeface="AQA Chevin Pro Light" panose="020F0303030000060003" pitchFamily="34" charset="0"/>
            </a:endParaRPr>
          </a:p>
        </p:txBody>
      </p:sp>
      <p:sp>
        <p:nvSpPr>
          <p:cNvPr id="3" name="Footer Placeholder 2"/>
          <p:cNvSpPr>
            <a:spLocks noGrp="1"/>
          </p:cNvSpPr>
          <p:nvPr>
            <p:ph type="ftr" sz="quarter" idx="3"/>
          </p:nvPr>
        </p:nvSpPr>
        <p:spPr>
          <a:xfrm>
            <a:off x="1976438" y="6468967"/>
            <a:ext cx="2678400" cy="241200"/>
          </a:xfrm>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37</a:t>
            </a:r>
            <a:endParaRPr lang="en-US" sz="800" dirty="0"/>
          </a:p>
        </p:txBody>
      </p:sp>
      <p:graphicFrame>
        <p:nvGraphicFramePr>
          <p:cNvPr id="4" name="Table 3"/>
          <p:cNvGraphicFramePr>
            <a:graphicFrameLocks noGrp="1"/>
          </p:cNvGraphicFramePr>
          <p:nvPr>
            <p:extLst>
              <p:ext uri="{D42A27DB-BD31-4B8C-83A1-F6EECF244321}">
                <p14:modId xmlns:p14="http://schemas.microsoft.com/office/powerpoint/2010/main" val="3639364659"/>
              </p:ext>
            </p:extLst>
          </p:nvPr>
        </p:nvGraphicFramePr>
        <p:xfrm>
          <a:off x="1176973" y="1703705"/>
          <a:ext cx="6790055" cy="3450590"/>
        </p:xfrm>
        <a:graphic>
          <a:graphicData uri="http://schemas.openxmlformats.org/drawingml/2006/table">
            <a:tbl>
              <a:tblPr firstRow="1" firstCol="1" bandRow="1">
                <a:tableStyleId>{5940675A-B579-460E-94D1-54222C63F5DA}</a:tableStyleId>
              </a:tblPr>
              <a:tblGrid>
                <a:gridCol w="6790055"/>
              </a:tblGrid>
              <a:tr h="288290">
                <a:tc>
                  <a:txBody>
                    <a:bodyPr/>
                    <a:lstStyle/>
                    <a:p>
                      <a:pPr>
                        <a:lnSpc>
                          <a:spcPts val="1300"/>
                        </a:lnSpc>
                        <a:spcAft>
                          <a:spcPts val="0"/>
                        </a:spcAft>
                      </a:pPr>
                      <a:r>
                        <a:rPr lang="en-GB" sz="1100" b="1" dirty="0">
                          <a:solidFill>
                            <a:schemeClr val="bg1"/>
                          </a:solidFill>
                          <a:effectLst/>
                        </a:rPr>
                        <a:t>Paper 2: Modern texts and poetry</a:t>
                      </a:r>
                      <a:endParaRPr lang="en-GB" sz="1100" b="1" dirty="0">
                        <a:solidFill>
                          <a:schemeClr val="bg1"/>
                        </a:solidFill>
                        <a:effectLst/>
                        <a:latin typeface="Arial"/>
                        <a:ea typeface="Times New Roman"/>
                        <a:cs typeface="Times New Roman"/>
                      </a:endParaRPr>
                    </a:p>
                  </a:txBody>
                  <a:tcPr marL="68580" marR="68580" marT="0" marB="0" anchor="ctr">
                    <a:solidFill>
                      <a:srgbClr val="412878"/>
                    </a:solidFill>
                  </a:tcPr>
                </a:tc>
              </a:tr>
              <a:tr h="0">
                <a:tc>
                  <a:txBody>
                    <a:bodyPr/>
                    <a:lstStyle/>
                    <a:p>
                      <a:pPr>
                        <a:lnSpc>
                          <a:spcPts val="1300"/>
                        </a:lnSpc>
                        <a:spcBef>
                          <a:spcPts val="600"/>
                        </a:spcBef>
                        <a:spcAft>
                          <a:spcPts val="0"/>
                        </a:spcAft>
                      </a:pPr>
                      <a:r>
                        <a:rPr lang="en-GB" sz="1100" b="1" dirty="0">
                          <a:effectLst/>
                        </a:rPr>
                        <a:t>What’s assessed</a:t>
                      </a:r>
                    </a:p>
                    <a:p>
                      <a:pPr marL="342900" lvl="0" indent="-342900">
                        <a:lnSpc>
                          <a:spcPts val="1300"/>
                        </a:lnSpc>
                        <a:spcBef>
                          <a:spcPts val="600"/>
                        </a:spcBef>
                        <a:spcAft>
                          <a:spcPts val="0"/>
                        </a:spcAft>
                        <a:buFont typeface="Symbol"/>
                        <a:buChar char=""/>
                      </a:pPr>
                      <a:r>
                        <a:rPr lang="en-GB" sz="1100" dirty="0">
                          <a:effectLst/>
                        </a:rPr>
                        <a:t>Modern texts (page 11)</a:t>
                      </a:r>
                    </a:p>
                    <a:p>
                      <a:pPr marL="342900" lvl="0" indent="-342900">
                        <a:lnSpc>
                          <a:spcPts val="1300"/>
                        </a:lnSpc>
                        <a:spcBef>
                          <a:spcPts val="600"/>
                        </a:spcBef>
                        <a:spcAft>
                          <a:spcPts val="0"/>
                        </a:spcAft>
                        <a:buFont typeface="Symbol"/>
                        <a:buChar char=""/>
                      </a:pPr>
                      <a:r>
                        <a:rPr lang="en-GB" sz="1100" dirty="0">
                          <a:effectLst/>
                        </a:rPr>
                        <a:t>Poetry (page 12)</a:t>
                      </a:r>
                    </a:p>
                    <a:p>
                      <a:pPr marL="342900" lvl="0" indent="-342900">
                        <a:lnSpc>
                          <a:spcPts val="1300"/>
                        </a:lnSpc>
                        <a:spcBef>
                          <a:spcPts val="600"/>
                        </a:spcBef>
                        <a:spcAft>
                          <a:spcPts val="0"/>
                        </a:spcAft>
                        <a:buFont typeface="Symbol"/>
                        <a:buChar char=""/>
                      </a:pPr>
                      <a:r>
                        <a:rPr lang="en-GB" sz="1100" dirty="0">
                          <a:effectLst/>
                        </a:rPr>
                        <a:t>Unseen poetry (page 12)</a:t>
                      </a:r>
                      <a:endParaRPr lang="en-GB" sz="1100" dirty="0">
                        <a:effectLst/>
                        <a:latin typeface="Arial"/>
                        <a:ea typeface="Times New Roman"/>
                        <a:cs typeface="Times New Roman"/>
                      </a:endParaRPr>
                    </a:p>
                  </a:txBody>
                  <a:tcPr marL="68580" marR="68580" marT="0" marB="0"/>
                </a:tc>
              </a:tr>
              <a:tr h="0">
                <a:tc>
                  <a:txBody>
                    <a:bodyPr/>
                    <a:lstStyle/>
                    <a:p>
                      <a:pPr>
                        <a:lnSpc>
                          <a:spcPts val="1300"/>
                        </a:lnSpc>
                        <a:spcBef>
                          <a:spcPts val="600"/>
                        </a:spcBef>
                        <a:spcAft>
                          <a:spcPts val="0"/>
                        </a:spcAft>
                      </a:pPr>
                      <a:r>
                        <a:rPr lang="en-GB" sz="1100" b="1" dirty="0">
                          <a:effectLst/>
                        </a:rPr>
                        <a:t>How it’s assessed</a:t>
                      </a:r>
                    </a:p>
                    <a:p>
                      <a:pPr marL="342900" lvl="0" indent="-342900">
                        <a:lnSpc>
                          <a:spcPts val="1300"/>
                        </a:lnSpc>
                        <a:spcBef>
                          <a:spcPts val="600"/>
                        </a:spcBef>
                        <a:spcAft>
                          <a:spcPts val="0"/>
                        </a:spcAft>
                        <a:buFont typeface="Symbol"/>
                        <a:buChar char=""/>
                      </a:pPr>
                      <a:r>
                        <a:rPr lang="en-GB" sz="1100" dirty="0">
                          <a:effectLst/>
                        </a:rPr>
                        <a:t>2 hour 15 minute written exam</a:t>
                      </a:r>
                    </a:p>
                    <a:p>
                      <a:pPr marL="342900" lvl="0" indent="-342900">
                        <a:lnSpc>
                          <a:spcPts val="1300"/>
                        </a:lnSpc>
                        <a:spcBef>
                          <a:spcPts val="600"/>
                        </a:spcBef>
                        <a:spcAft>
                          <a:spcPts val="0"/>
                        </a:spcAft>
                        <a:buFont typeface="Symbol"/>
                        <a:buChar char=""/>
                      </a:pPr>
                      <a:r>
                        <a:rPr lang="en-GB" sz="1100" dirty="0">
                          <a:effectLst/>
                        </a:rPr>
                        <a:t>96 marks</a:t>
                      </a:r>
                    </a:p>
                    <a:p>
                      <a:pPr marL="342900" lvl="0" indent="-342900">
                        <a:lnSpc>
                          <a:spcPts val="1300"/>
                        </a:lnSpc>
                        <a:spcBef>
                          <a:spcPts val="600"/>
                        </a:spcBef>
                        <a:spcAft>
                          <a:spcPts val="0"/>
                        </a:spcAft>
                        <a:buFont typeface="Symbol"/>
                        <a:buChar char=""/>
                      </a:pPr>
                      <a:r>
                        <a:rPr lang="en-GB" sz="1100" dirty="0">
                          <a:effectLst/>
                        </a:rPr>
                        <a:t>60% of GCSE</a:t>
                      </a:r>
                      <a:endParaRPr lang="en-GB" sz="1100" dirty="0">
                        <a:effectLst/>
                        <a:latin typeface="Arial"/>
                        <a:ea typeface="Times New Roman"/>
                        <a:cs typeface="Times New Roman"/>
                      </a:endParaRPr>
                    </a:p>
                  </a:txBody>
                  <a:tcPr marL="68580" marR="68580" marT="0" marB="0"/>
                </a:tc>
              </a:tr>
              <a:tr h="775335">
                <a:tc>
                  <a:txBody>
                    <a:bodyPr/>
                    <a:lstStyle/>
                    <a:p>
                      <a:pPr>
                        <a:lnSpc>
                          <a:spcPts val="1300"/>
                        </a:lnSpc>
                        <a:spcBef>
                          <a:spcPts val="600"/>
                        </a:spcBef>
                        <a:spcAft>
                          <a:spcPts val="0"/>
                        </a:spcAft>
                      </a:pPr>
                      <a:r>
                        <a:rPr lang="en-GB" sz="1100" b="1" dirty="0">
                          <a:effectLst/>
                        </a:rPr>
                        <a:t>Questions</a:t>
                      </a:r>
                    </a:p>
                    <a:p>
                      <a:pPr>
                        <a:lnSpc>
                          <a:spcPts val="1300"/>
                        </a:lnSpc>
                        <a:spcBef>
                          <a:spcPts val="600"/>
                        </a:spcBef>
                        <a:spcAft>
                          <a:spcPts val="0"/>
                        </a:spcAft>
                      </a:pPr>
                      <a:r>
                        <a:rPr lang="en-GB" sz="1100" b="1" dirty="0">
                          <a:effectLst/>
                        </a:rPr>
                        <a:t>Section A Modern texts: </a:t>
                      </a:r>
                      <a:r>
                        <a:rPr lang="en-GB" sz="1100" dirty="0">
                          <a:effectLst/>
                        </a:rPr>
                        <a:t>students will answer one essay question from a choice of two on their studied modern prose or drama text.</a:t>
                      </a:r>
                    </a:p>
                    <a:p>
                      <a:pPr>
                        <a:lnSpc>
                          <a:spcPts val="1300"/>
                        </a:lnSpc>
                        <a:spcBef>
                          <a:spcPts val="600"/>
                        </a:spcBef>
                        <a:spcAft>
                          <a:spcPts val="0"/>
                        </a:spcAft>
                      </a:pPr>
                      <a:r>
                        <a:rPr lang="en-GB" sz="1100" b="1" dirty="0">
                          <a:effectLst/>
                        </a:rPr>
                        <a:t>Section B Poetry: </a:t>
                      </a:r>
                      <a:r>
                        <a:rPr lang="en-GB" sz="1100" dirty="0">
                          <a:effectLst/>
                        </a:rPr>
                        <a:t>students will answer one comparative question on one named poem printed on the paper and one other poem from their chosen anthology cluster.</a:t>
                      </a:r>
                    </a:p>
                    <a:p>
                      <a:pPr>
                        <a:lnSpc>
                          <a:spcPts val="1300"/>
                        </a:lnSpc>
                        <a:spcBef>
                          <a:spcPts val="600"/>
                        </a:spcBef>
                        <a:spcAft>
                          <a:spcPts val="0"/>
                        </a:spcAft>
                      </a:pPr>
                      <a:r>
                        <a:rPr lang="en-GB" sz="1100" b="1" dirty="0">
                          <a:effectLst/>
                        </a:rPr>
                        <a:t>Section C Unseen poetry: </a:t>
                      </a:r>
                      <a:r>
                        <a:rPr lang="en-GB" sz="1100" dirty="0">
                          <a:effectLst/>
                        </a:rPr>
                        <a:t>Students will answer one question on one unseen poem and one question comparing this poem with a second unseen poem.</a:t>
                      </a:r>
                      <a:endParaRPr lang="en-GB" sz="11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49526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57200" y="406882"/>
            <a:ext cx="8686800" cy="438509"/>
          </a:xfrm>
        </p:spPr>
        <p:txBody>
          <a:bodyPr>
            <a:noAutofit/>
          </a:bodyPr>
          <a:lstStyle/>
          <a:p>
            <a:pPr algn="l"/>
            <a:r>
              <a:rPr lang="en-US" dirty="0" smtClean="0">
                <a:latin typeface="AQA Chevin Pro Light" panose="020F0303030000060003" pitchFamily="34" charset="0"/>
              </a:rPr>
              <a:t>Assessment </a:t>
            </a:r>
            <a:r>
              <a:rPr lang="en-US" dirty="0" smtClean="0">
                <a:latin typeface="AQA Chevin Pro Light" panose="020F0303030000060003" pitchFamily="34" charset="0"/>
              </a:rPr>
              <a:t>objective </a:t>
            </a:r>
            <a:r>
              <a:rPr lang="en-US" dirty="0" smtClean="0">
                <a:latin typeface="AQA Chevin Pro Light" panose="020F0303030000060003" pitchFamily="34" charset="0"/>
              </a:rPr>
              <a:t>1 (AO1)</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38</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5" name="Table 4"/>
          <p:cNvGraphicFramePr>
            <a:graphicFrameLocks noGrp="1"/>
          </p:cNvGraphicFramePr>
          <p:nvPr>
            <p:extLst>
              <p:ext uri="{D42A27DB-BD31-4B8C-83A1-F6EECF244321}">
                <p14:modId xmlns:p14="http://schemas.microsoft.com/office/powerpoint/2010/main" val="1072876178"/>
              </p:ext>
            </p:extLst>
          </p:nvPr>
        </p:nvGraphicFramePr>
        <p:xfrm>
          <a:off x="405261" y="1512702"/>
          <a:ext cx="8333478" cy="4297680"/>
        </p:xfrm>
        <a:graphic>
          <a:graphicData uri="http://schemas.openxmlformats.org/drawingml/2006/table">
            <a:tbl>
              <a:tblPr firstRow="1" bandRow="1">
                <a:tableStyleId>{5C22544A-7EE6-4342-B048-85BDC9FD1C3A}</a:tableStyleId>
              </a:tblPr>
              <a:tblGrid>
                <a:gridCol w="834726"/>
                <a:gridCol w="3749376"/>
                <a:gridCol w="3749376"/>
              </a:tblGrid>
              <a:tr h="630444">
                <a:tc>
                  <a:txBody>
                    <a:bodyPr/>
                    <a:lstStyle/>
                    <a:p>
                      <a:endParaRPr lang="en-GB" dirty="0"/>
                    </a:p>
                  </a:txBody>
                  <a:tcPr>
                    <a:solidFill>
                      <a:srgbClr val="412878"/>
                    </a:solidFill>
                  </a:tcPr>
                </a:tc>
                <a:tc>
                  <a:txBody>
                    <a:bodyPr/>
                    <a:lstStyle/>
                    <a:p>
                      <a:r>
                        <a:rPr lang="en-GB" dirty="0" smtClean="0">
                          <a:latin typeface="AQA Chevin Pro Bold" pitchFamily="34" charset="0"/>
                        </a:rPr>
                        <a:t>GCSE</a:t>
                      </a:r>
                      <a:r>
                        <a:rPr lang="en-GB" baseline="0" dirty="0" smtClean="0">
                          <a:latin typeface="AQA Chevin Pro Bold" pitchFamily="34" charset="0"/>
                        </a:rPr>
                        <a:t> English Literature Assessment </a:t>
                      </a:r>
                      <a:r>
                        <a:rPr lang="en-GB" baseline="0" dirty="0" smtClean="0">
                          <a:latin typeface="AQA Chevin Pro Bold" pitchFamily="34" charset="0"/>
                        </a:rPr>
                        <a:t>objective</a:t>
                      </a:r>
                      <a:endParaRPr lang="en-GB" dirty="0">
                        <a:latin typeface="AQA Chevin Pro Bold" pitchFamily="34" charset="0"/>
                      </a:endParaRPr>
                    </a:p>
                  </a:txBody>
                  <a:tcPr>
                    <a:solidFill>
                      <a:srgbClr val="412878"/>
                    </a:solidFill>
                  </a:tcPr>
                </a:tc>
                <a:tc>
                  <a:txBody>
                    <a:bodyPr/>
                    <a:lstStyle/>
                    <a:p>
                      <a:r>
                        <a:rPr lang="en-GB" dirty="0" smtClean="0">
                          <a:latin typeface="AQA Chevin Pro Bold" pitchFamily="34" charset="0"/>
                        </a:rPr>
                        <a:t>What this means</a:t>
                      </a:r>
                      <a:endParaRPr lang="en-GB" dirty="0">
                        <a:latin typeface="AQA Chevin Pro Bold" pitchFamily="34" charset="0"/>
                      </a:endParaRPr>
                    </a:p>
                  </a:txBody>
                  <a:tcPr>
                    <a:solidFill>
                      <a:srgbClr val="412878"/>
                    </a:solidFill>
                  </a:tcPr>
                </a:tc>
              </a:tr>
              <a:tr h="2496946">
                <a:tc>
                  <a:txBody>
                    <a:bodyPr/>
                    <a:lstStyle/>
                    <a:p>
                      <a:r>
                        <a:rPr lang="en-GB" dirty="0" smtClean="0"/>
                        <a:t>AO1</a:t>
                      </a:r>
                    </a:p>
                    <a:p>
                      <a:endParaRPr lang="en-GB" dirty="0" smtClean="0"/>
                    </a:p>
                    <a:p>
                      <a:r>
                        <a:rPr lang="en-GB" dirty="0" smtClean="0"/>
                        <a:t>40%</a:t>
                      </a:r>
                      <a:endParaRPr lang="en-GB" dirty="0"/>
                    </a:p>
                  </a:txBody>
                  <a:tcPr>
                    <a:solidFill>
                      <a:srgbClr val="D2C8E1">
                        <a:alpha val="50196"/>
                      </a:srgbClr>
                    </a:solidFill>
                  </a:tcPr>
                </a:tc>
                <a:tc>
                  <a:txBody>
                    <a:bodyPr/>
                    <a:lstStyle/>
                    <a:p>
                      <a:r>
                        <a:rPr lang="en-US" sz="1800" kern="1200" dirty="0" smtClean="0">
                          <a:solidFill>
                            <a:schemeClr val="dk1"/>
                          </a:solidFill>
                          <a:effectLst/>
                          <a:latin typeface="+mn-lt"/>
                          <a:ea typeface="+mn-ea"/>
                          <a:cs typeface="+mn-cs"/>
                        </a:rPr>
                        <a:t>Read, understand and respond to texts </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Students should be able to:</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pPr lvl="0"/>
                      <a:r>
                        <a:rPr lang="en-US" sz="1800" kern="1200" dirty="0" smtClean="0">
                          <a:solidFill>
                            <a:schemeClr val="dk1"/>
                          </a:solidFill>
                          <a:effectLst/>
                          <a:latin typeface="+mn-lt"/>
                          <a:ea typeface="+mn-ea"/>
                          <a:cs typeface="+mn-cs"/>
                        </a:rPr>
                        <a:t>maintain a critical style and develop an informed personal response</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pPr lvl="0"/>
                      <a:r>
                        <a:rPr lang="en-US" sz="1800" kern="1200" dirty="0" smtClean="0">
                          <a:solidFill>
                            <a:schemeClr val="dk1"/>
                          </a:solidFill>
                          <a:effectLst/>
                          <a:latin typeface="+mn-lt"/>
                          <a:ea typeface="+mn-ea"/>
                          <a:cs typeface="+mn-cs"/>
                        </a:rPr>
                        <a:t>use textual references, including quotations, to support and illustrate interpretations</a:t>
                      </a:r>
                      <a:endParaRPr lang="en-GB" sz="1800" kern="1200" dirty="0" smtClean="0">
                        <a:solidFill>
                          <a:schemeClr val="dk1"/>
                        </a:solidFill>
                        <a:effectLst/>
                        <a:latin typeface="+mn-lt"/>
                        <a:ea typeface="+mn-ea"/>
                        <a:cs typeface="+mn-cs"/>
                      </a:endParaRPr>
                    </a:p>
                    <a:p>
                      <a:endParaRPr lang="en-GB" dirty="0"/>
                    </a:p>
                  </a:txBody>
                  <a:tcPr>
                    <a:solidFill>
                      <a:srgbClr val="D2C8E1">
                        <a:alpha val="50196"/>
                      </a:srgbClr>
                    </a:solidFill>
                  </a:tcPr>
                </a:tc>
                <a:tc>
                  <a:txBody>
                    <a:bodyPr/>
                    <a:lstStyle/>
                    <a:p>
                      <a:r>
                        <a:rPr lang="en-GB" sz="1800" kern="1200" dirty="0" smtClean="0">
                          <a:solidFill>
                            <a:schemeClr val="dk1"/>
                          </a:solidFill>
                          <a:effectLst/>
                          <a:latin typeface="+mn-lt"/>
                          <a:ea typeface="+mn-ea"/>
                          <a:cs typeface="+mn-cs"/>
                        </a:rPr>
                        <a:t>This AO focuses on two areas of ‘response’:</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The student’s response to the text – the extent to which they understand the text and its meaning(s) to them as reader</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The student’s response to the task – the extent to which they produce a coherent response, supported with references to the text</a:t>
                      </a:r>
                    </a:p>
                    <a:p>
                      <a:endParaRPr lang="en-GB" dirty="0"/>
                    </a:p>
                  </a:txBody>
                  <a:tcPr>
                    <a:solidFill>
                      <a:srgbClr val="D2C8E1">
                        <a:alpha val="50196"/>
                      </a:srgbClr>
                    </a:solidFill>
                  </a:tcPr>
                </a:tc>
              </a:tr>
            </a:tbl>
          </a:graphicData>
        </a:graphic>
      </p:graphicFrame>
    </p:spTree>
    <p:custDataLst>
      <p:tags r:id="rId1"/>
    </p:custDataLst>
    <p:extLst>
      <p:ext uri="{BB962C8B-B14F-4D97-AF65-F5344CB8AC3E}">
        <p14:creationId xmlns:p14="http://schemas.microsoft.com/office/powerpoint/2010/main" val="3147385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57200" y="406882"/>
            <a:ext cx="8686800" cy="438509"/>
          </a:xfrm>
        </p:spPr>
        <p:txBody>
          <a:bodyPr>
            <a:noAutofit/>
          </a:bodyPr>
          <a:lstStyle/>
          <a:p>
            <a:pPr algn="l"/>
            <a:r>
              <a:rPr lang="en-US" dirty="0" smtClean="0">
                <a:latin typeface="AQA Chevin Pro Light" panose="020F0303030000060003" pitchFamily="34" charset="0"/>
              </a:rPr>
              <a:t>Assessment </a:t>
            </a:r>
            <a:r>
              <a:rPr lang="en-US" dirty="0" smtClean="0">
                <a:latin typeface="AQA Chevin Pro Light" panose="020F0303030000060003" pitchFamily="34" charset="0"/>
              </a:rPr>
              <a:t>objective </a:t>
            </a:r>
            <a:r>
              <a:rPr lang="en-US" dirty="0" smtClean="0">
                <a:latin typeface="AQA Chevin Pro Light" panose="020F0303030000060003" pitchFamily="34" charset="0"/>
              </a:rPr>
              <a:t>2 (AO2)</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39</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813988363"/>
              </p:ext>
            </p:extLst>
          </p:nvPr>
        </p:nvGraphicFramePr>
        <p:xfrm>
          <a:off x="405261" y="1531752"/>
          <a:ext cx="8333478" cy="3137026"/>
        </p:xfrm>
        <a:graphic>
          <a:graphicData uri="http://schemas.openxmlformats.org/drawingml/2006/table">
            <a:tbl>
              <a:tblPr firstRow="1" bandRow="1">
                <a:tableStyleId>{5C22544A-7EE6-4342-B048-85BDC9FD1C3A}</a:tableStyleId>
              </a:tblPr>
              <a:tblGrid>
                <a:gridCol w="834726"/>
                <a:gridCol w="3749376"/>
                <a:gridCol w="3749376"/>
              </a:tblGrid>
              <a:tr h="630444">
                <a:tc>
                  <a:txBody>
                    <a:bodyPr/>
                    <a:lstStyle/>
                    <a:p>
                      <a:endParaRPr lang="en-GB" dirty="0"/>
                    </a:p>
                  </a:txBody>
                  <a:tcPr>
                    <a:solidFill>
                      <a:srgbClr val="412878"/>
                    </a:solidFill>
                  </a:tcPr>
                </a:tc>
                <a:tc>
                  <a:txBody>
                    <a:bodyPr/>
                    <a:lstStyle/>
                    <a:p>
                      <a:r>
                        <a:rPr lang="en-GB" dirty="0" smtClean="0">
                          <a:latin typeface="AQA Chevin Pro Bold" pitchFamily="34" charset="0"/>
                        </a:rPr>
                        <a:t>GCSE</a:t>
                      </a:r>
                      <a:r>
                        <a:rPr lang="en-GB" baseline="0" dirty="0" smtClean="0">
                          <a:latin typeface="AQA Chevin Pro Bold" pitchFamily="34" charset="0"/>
                        </a:rPr>
                        <a:t> English Literature Assessment </a:t>
                      </a:r>
                      <a:r>
                        <a:rPr lang="en-GB" baseline="0" dirty="0" smtClean="0">
                          <a:latin typeface="AQA Chevin Pro Bold" pitchFamily="34" charset="0"/>
                        </a:rPr>
                        <a:t>objective</a:t>
                      </a:r>
                      <a:endParaRPr lang="en-GB" dirty="0">
                        <a:latin typeface="AQA Chevin Pro Bold" pitchFamily="34" charset="0"/>
                      </a:endParaRPr>
                    </a:p>
                  </a:txBody>
                  <a:tcPr>
                    <a:solidFill>
                      <a:srgbClr val="412878"/>
                    </a:solidFill>
                  </a:tcPr>
                </a:tc>
                <a:tc>
                  <a:txBody>
                    <a:bodyPr/>
                    <a:lstStyle/>
                    <a:p>
                      <a:r>
                        <a:rPr lang="en-GB" dirty="0" smtClean="0">
                          <a:latin typeface="AQA Chevin Pro Bold" pitchFamily="34" charset="0"/>
                        </a:rPr>
                        <a:t>What this means</a:t>
                      </a:r>
                      <a:endParaRPr lang="en-GB" dirty="0">
                        <a:latin typeface="AQA Chevin Pro Bold" pitchFamily="34" charset="0"/>
                      </a:endParaRPr>
                    </a:p>
                  </a:txBody>
                  <a:tcPr>
                    <a:solidFill>
                      <a:srgbClr val="412878"/>
                    </a:solidFill>
                  </a:tcPr>
                </a:tc>
              </a:tr>
              <a:tr h="2496946">
                <a:tc>
                  <a:txBody>
                    <a:bodyPr/>
                    <a:lstStyle/>
                    <a:p>
                      <a:r>
                        <a:rPr lang="en-GB" dirty="0" smtClean="0"/>
                        <a:t>AO2</a:t>
                      </a:r>
                    </a:p>
                    <a:p>
                      <a:endParaRPr lang="en-GB" dirty="0" smtClean="0"/>
                    </a:p>
                    <a:p>
                      <a:r>
                        <a:rPr lang="en-GB" dirty="0" smtClean="0"/>
                        <a:t>40%</a:t>
                      </a:r>
                      <a:endParaRPr lang="en-GB" dirty="0"/>
                    </a:p>
                  </a:txBody>
                  <a:tcPr>
                    <a:solidFill>
                      <a:srgbClr val="D2C8E1">
                        <a:alpha val="50196"/>
                      </a:srgbClr>
                    </a:solidFill>
                  </a:tcPr>
                </a:tc>
                <a:tc>
                  <a:txBody>
                    <a:bodyPr/>
                    <a:lstStyle/>
                    <a:p>
                      <a:r>
                        <a:rPr lang="en-US" sz="1800" kern="1200" dirty="0" err="1" smtClean="0">
                          <a:solidFill>
                            <a:schemeClr val="dk1"/>
                          </a:solidFill>
                          <a:effectLst/>
                          <a:latin typeface="+mn-lt"/>
                          <a:ea typeface="+mn-ea"/>
                          <a:cs typeface="+mn-cs"/>
                        </a:rPr>
                        <a:t>Analyse</a:t>
                      </a:r>
                      <a:r>
                        <a:rPr lang="en-US" sz="1800" kern="1200" dirty="0" smtClean="0">
                          <a:solidFill>
                            <a:schemeClr val="dk1"/>
                          </a:solidFill>
                          <a:effectLst/>
                          <a:latin typeface="+mn-lt"/>
                          <a:ea typeface="+mn-ea"/>
                          <a:cs typeface="+mn-cs"/>
                        </a:rPr>
                        <a:t> the language, form and structure used by a writer to create meanings and effects, using relevant subject terminology where appropriate</a:t>
                      </a:r>
                      <a:endParaRPr lang="en-GB" dirty="0"/>
                    </a:p>
                  </a:txBody>
                  <a:tcPr>
                    <a:solidFill>
                      <a:srgbClr val="D2C8E1">
                        <a:alpha val="50196"/>
                      </a:srgbClr>
                    </a:solidFill>
                  </a:tcPr>
                </a:tc>
                <a:tc>
                  <a:txBody>
                    <a:bodyPr/>
                    <a:lstStyle/>
                    <a:p>
                      <a:r>
                        <a:rPr lang="en-GB" sz="1800" kern="1200" dirty="0" smtClean="0">
                          <a:solidFill>
                            <a:schemeClr val="dk1"/>
                          </a:solidFill>
                          <a:effectLst/>
                          <a:latin typeface="+mn-lt"/>
                          <a:ea typeface="+mn-ea"/>
                          <a:cs typeface="+mn-cs"/>
                        </a:rPr>
                        <a:t>This AO focuses on writer’s craft: how the writer has communicated meanings to the reader.</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Ideally students will use subject terminology as a ‘shorthand’ to scaffold their analysis of craft.</a:t>
                      </a:r>
                    </a:p>
                    <a:p>
                      <a:endParaRPr lang="en-GB" dirty="0"/>
                    </a:p>
                  </a:txBody>
                  <a:tcPr>
                    <a:solidFill>
                      <a:srgbClr val="D2C8E1">
                        <a:alpha val="50196"/>
                      </a:srgbClr>
                    </a:solidFill>
                  </a:tcPr>
                </a:tc>
              </a:tr>
            </a:tbl>
          </a:graphicData>
        </a:graphic>
      </p:graphicFrame>
    </p:spTree>
    <p:custDataLst>
      <p:tags r:id="rId1"/>
    </p:custDataLst>
    <p:extLst>
      <p:ext uri="{BB962C8B-B14F-4D97-AF65-F5344CB8AC3E}">
        <p14:creationId xmlns:p14="http://schemas.microsoft.com/office/powerpoint/2010/main" val="367627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solidFill>
                  <a:srgbClr val="412878"/>
                </a:solidFill>
                <a:latin typeface="AQA Chevin Pro Light" panose="020F0303030000060003" pitchFamily="34" charset="0"/>
              </a:rPr>
              <a:t>English Language specification at a glance</a:t>
            </a:r>
            <a:endParaRPr lang="en-GB" dirty="0">
              <a:solidFill>
                <a:srgbClr val="412878"/>
              </a:solidFill>
              <a:latin typeface="AQA Chevin Pro Light" panose="020F0303030000060003" pitchFamily="34" charset="0"/>
            </a:endParaRPr>
          </a:p>
        </p:txBody>
      </p:sp>
      <p:sp>
        <p:nvSpPr>
          <p:cNvPr id="4" name="Text Placeholder 6"/>
          <p:cNvSpPr txBox="1">
            <a:spLocks/>
          </p:cNvSpPr>
          <p:nvPr/>
        </p:nvSpPr>
        <p:spPr>
          <a:xfrm>
            <a:off x="448574" y="1076325"/>
            <a:ext cx="8238227" cy="4475785"/>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buFont typeface="Arial" charset="0"/>
              <a:buChar char="•"/>
            </a:pPr>
            <a:endParaRPr lang="en-GB" sz="1800" dirty="0">
              <a:cs typeface="Arial" charset="0"/>
            </a:endParaRPr>
          </a:p>
          <a:p>
            <a:pPr marL="355600" indent="-35560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1057886108"/>
              </p:ext>
            </p:extLst>
          </p:nvPr>
        </p:nvGraphicFramePr>
        <p:xfrm>
          <a:off x="1415430" y="1695449"/>
          <a:ext cx="4941539" cy="4544349"/>
        </p:xfrm>
        <a:graphic>
          <a:graphicData uri="http://schemas.openxmlformats.org/drawingml/2006/table">
            <a:tbl>
              <a:tblPr firstRow="1" firstCol="1" bandRow="1">
                <a:tableStyleId>{5940675A-B579-460E-94D1-54222C63F5DA}</a:tableStyleId>
              </a:tblPr>
              <a:tblGrid>
                <a:gridCol w="1502220"/>
                <a:gridCol w="205817"/>
                <a:gridCol w="1502220"/>
                <a:gridCol w="229062"/>
                <a:gridCol w="1502220"/>
              </a:tblGrid>
              <a:tr h="484851">
                <a:tc>
                  <a:txBody>
                    <a:bodyPr/>
                    <a:lstStyle/>
                    <a:p>
                      <a:pPr>
                        <a:lnSpc>
                          <a:spcPts val="1300"/>
                        </a:lnSpc>
                        <a:spcAft>
                          <a:spcPts val="0"/>
                        </a:spcAft>
                      </a:pPr>
                      <a:r>
                        <a:rPr lang="en-GB" sz="900" dirty="0">
                          <a:solidFill>
                            <a:schemeClr val="bg1"/>
                          </a:solidFill>
                          <a:effectLst/>
                          <a:latin typeface="AQA Chevin Pro Bold" pitchFamily="34" charset="0"/>
                        </a:rPr>
                        <a:t>Paper 1: Explorations in Creative Reading and Writing</a:t>
                      </a:r>
                      <a:endParaRPr lang="en-GB" sz="900" dirty="0">
                        <a:solidFill>
                          <a:schemeClr val="bg1"/>
                        </a:solidFill>
                        <a:effectLst/>
                        <a:latin typeface="AQA Chevin Pro Bold" pitchFamily="34" charset="0"/>
                        <a:ea typeface="Times New Roman"/>
                        <a:cs typeface="Times New Roman"/>
                      </a:endParaRPr>
                    </a:p>
                  </a:txBody>
                  <a:tcPr marL="52302" marR="52302" marT="0" marB="0" anchor="b">
                    <a:solidFill>
                      <a:srgbClr val="412878"/>
                    </a:solidFill>
                  </a:tcPr>
                </a:tc>
                <a:tc>
                  <a:txBody>
                    <a:bodyPr/>
                    <a:lstStyle/>
                    <a:p>
                      <a:pPr>
                        <a:lnSpc>
                          <a:spcPts val="1300"/>
                        </a:lnSpc>
                        <a:spcAft>
                          <a:spcPts val="0"/>
                        </a:spcAft>
                      </a:pPr>
                      <a:r>
                        <a:rPr lang="en-GB" sz="1800" dirty="0">
                          <a:effectLst/>
                          <a:latin typeface="AQA Chevin Pro Bold" pitchFamily="34" charset="0"/>
                        </a:rPr>
                        <a:t>+</a:t>
                      </a:r>
                      <a:endParaRPr lang="en-GB" sz="900" dirty="0">
                        <a:effectLst/>
                        <a:latin typeface="AQA Chevin Pro Bold" pitchFamily="34" charset="0"/>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300"/>
                        </a:lnSpc>
                        <a:spcAft>
                          <a:spcPts val="0"/>
                        </a:spcAft>
                      </a:pPr>
                      <a:r>
                        <a:rPr lang="en-GB" sz="900" dirty="0">
                          <a:solidFill>
                            <a:schemeClr val="bg1"/>
                          </a:solidFill>
                          <a:effectLst/>
                          <a:latin typeface="AQA Chevin Pro Bold" pitchFamily="34" charset="0"/>
                        </a:rPr>
                        <a:t>Paper 2: Writers'</a:t>
                      </a:r>
                    </a:p>
                    <a:p>
                      <a:pPr>
                        <a:lnSpc>
                          <a:spcPts val="1300"/>
                        </a:lnSpc>
                        <a:spcAft>
                          <a:spcPts val="0"/>
                        </a:spcAft>
                      </a:pPr>
                      <a:r>
                        <a:rPr lang="en-GB" sz="900" dirty="0">
                          <a:solidFill>
                            <a:schemeClr val="bg1"/>
                          </a:solidFill>
                          <a:effectLst/>
                          <a:latin typeface="AQA Chevin Pro Bold" pitchFamily="34" charset="0"/>
                        </a:rPr>
                        <a:t>Viewpoints and</a:t>
                      </a:r>
                    </a:p>
                    <a:p>
                      <a:pPr>
                        <a:lnSpc>
                          <a:spcPts val="1300"/>
                        </a:lnSpc>
                        <a:spcAft>
                          <a:spcPts val="0"/>
                        </a:spcAft>
                      </a:pPr>
                      <a:r>
                        <a:rPr lang="en-GB" sz="900" dirty="0">
                          <a:solidFill>
                            <a:schemeClr val="bg1"/>
                          </a:solidFill>
                          <a:effectLst/>
                          <a:latin typeface="AQA Chevin Pro Bold" pitchFamily="34" charset="0"/>
                        </a:rPr>
                        <a:t>Perspectives</a:t>
                      </a:r>
                      <a:endParaRPr lang="en-GB" sz="900" dirty="0">
                        <a:solidFill>
                          <a:schemeClr val="bg1"/>
                        </a:solidFill>
                        <a:effectLst/>
                        <a:latin typeface="AQA Chevin Pro Bold" pitchFamily="34" charset="0"/>
                        <a:ea typeface="Times New Roman"/>
                        <a:cs typeface="Times New Roman"/>
                      </a:endParaRPr>
                    </a:p>
                  </a:txBody>
                  <a:tcPr marL="52302" marR="52302" marT="0" marB="0" anchor="ctr">
                    <a:solidFill>
                      <a:srgbClr val="412878"/>
                    </a:solidFill>
                  </a:tcPr>
                </a:tc>
                <a:tc>
                  <a:txBody>
                    <a:bodyPr/>
                    <a:lstStyle/>
                    <a:p>
                      <a:pPr>
                        <a:lnSpc>
                          <a:spcPts val="1300"/>
                        </a:lnSpc>
                        <a:spcAft>
                          <a:spcPts val="0"/>
                        </a:spcAft>
                      </a:pPr>
                      <a:r>
                        <a:rPr lang="en-GB" sz="1800" dirty="0">
                          <a:effectLst/>
                          <a:latin typeface="AQA Chevin Pro Bold" pitchFamily="34" charset="0"/>
                        </a:rPr>
                        <a:t>+</a:t>
                      </a:r>
                      <a:endParaRPr lang="en-GB" sz="900" dirty="0">
                        <a:effectLst/>
                        <a:latin typeface="AQA Chevin Pro Bold" pitchFamily="34" charset="0"/>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300"/>
                        </a:lnSpc>
                        <a:spcAft>
                          <a:spcPts val="0"/>
                        </a:spcAft>
                      </a:pPr>
                      <a:r>
                        <a:rPr lang="en-GB" sz="900" dirty="0">
                          <a:solidFill>
                            <a:schemeClr val="bg1"/>
                          </a:solidFill>
                          <a:effectLst/>
                          <a:latin typeface="AQA Chevin Pro Bold" pitchFamily="34" charset="0"/>
                        </a:rPr>
                        <a:t>Non-examination</a:t>
                      </a:r>
                    </a:p>
                    <a:p>
                      <a:pPr>
                        <a:lnSpc>
                          <a:spcPts val="1300"/>
                        </a:lnSpc>
                        <a:spcAft>
                          <a:spcPts val="0"/>
                        </a:spcAft>
                      </a:pPr>
                      <a:r>
                        <a:rPr lang="en-GB" sz="900" dirty="0">
                          <a:solidFill>
                            <a:schemeClr val="bg1"/>
                          </a:solidFill>
                          <a:effectLst/>
                          <a:latin typeface="AQA Chevin Pro Bold" pitchFamily="34" charset="0"/>
                        </a:rPr>
                        <a:t>Assessment: Spoken</a:t>
                      </a:r>
                    </a:p>
                    <a:p>
                      <a:pPr>
                        <a:lnSpc>
                          <a:spcPts val="1300"/>
                        </a:lnSpc>
                        <a:spcAft>
                          <a:spcPts val="0"/>
                        </a:spcAft>
                      </a:pPr>
                      <a:r>
                        <a:rPr lang="en-GB" sz="900" dirty="0">
                          <a:solidFill>
                            <a:schemeClr val="bg1"/>
                          </a:solidFill>
                          <a:effectLst/>
                          <a:latin typeface="AQA Chevin Pro Bold" pitchFamily="34" charset="0"/>
                        </a:rPr>
                        <a:t>Language</a:t>
                      </a:r>
                      <a:endParaRPr lang="en-GB" sz="900" dirty="0">
                        <a:solidFill>
                          <a:schemeClr val="bg1"/>
                        </a:solidFill>
                        <a:effectLst/>
                        <a:latin typeface="AQA Chevin Pro Bold" pitchFamily="34" charset="0"/>
                        <a:ea typeface="Times New Roman"/>
                        <a:cs typeface="Times New Roman"/>
                      </a:endParaRPr>
                    </a:p>
                  </a:txBody>
                  <a:tcPr marL="52302" marR="52302" marT="0" marB="0" anchor="ctr">
                    <a:solidFill>
                      <a:srgbClr val="412878"/>
                    </a:solidFill>
                  </a:tcPr>
                </a:tc>
              </a:tr>
              <a:tr h="1067520">
                <a:tc>
                  <a:txBody>
                    <a:bodyPr/>
                    <a:lstStyle/>
                    <a:p>
                      <a:pPr>
                        <a:lnSpc>
                          <a:spcPct val="100000"/>
                        </a:lnSpc>
                        <a:spcAft>
                          <a:spcPts val="0"/>
                        </a:spcAft>
                      </a:pPr>
                      <a:r>
                        <a:rPr lang="en-GB" sz="800" b="1" dirty="0">
                          <a:effectLst/>
                        </a:rPr>
                        <a:t>What's assessed</a:t>
                      </a:r>
                    </a:p>
                    <a:p>
                      <a:pPr>
                        <a:lnSpc>
                          <a:spcPct val="100000"/>
                        </a:lnSpc>
                        <a:spcAft>
                          <a:spcPts val="0"/>
                        </a:spcAft>
                      </a:pPr>
                      <a:r>
                        <a:rPr lang="en-GB" sz="800" dirty="0">
                          <a:effectLst/>
                        </a:rPr>
                        <a:t> </a:t>
                      </a:r>
                    </a:p>
                    <a:p>
                      <a:pPr>
                        <a:lnSpc>
                          <a:spcPct val="100000"/>
                        </a:lnSpc>
                        <a:spcAft>
                          <a:spcPts val="0"/>
                        </a:spcAft>
                      </a:pPr>
                      <a:r>
                        <a:rPr lang="en-GB" sz="800" b="1" dirty="0">
                          <a:effectLst/>
                        </a:rPr>
                        <a:t>Section A: Reading</a:t>
                      </a:r>
                    </a:p>
                    <a:p>
                      <a:pPr marL="171450" lvl="0" indent="-171450">
                        <a:lnSpc>
                          <a:spcPct val="100000"/>
                        </a:lnSpc>
                        <a:spcAft>
                          <a:spcPts val="0"/>
                        </a:spcAft>
                        <a:buClr>
                          <a:srgbClr val="9784BE"/>
                        </a:buClr>
                        <a:buSzPts val="1100"/>
                        <a:buFont typeface="Arial" pitchFamily="34" charset="0"/>
                        <a:buChar char="•"/>
                      </a:pPr>
                      <a:r>
                        <a:rPr lang="en-GB" sz="800" dirty="0">
                          <a:effectLst/>
                        </a:rPr>
                        <a:t>one literature fiction text</a:t>
                      </a:r>
                    </a:p>
                    <a:p>
                      <a:pPr>
                        <a:lnSpc>
                          <a:spcPct val="100000"/>
                        </a:lnSpc>
                        <a:spcAft>
                          <a:spcPts val="0"/>
                        </a:spcAft>
                      </a:pPr>
                      <a:r>
                        <a:rPr lang="en-GB" sz="800" b="1" dirty="0">
                          <a:effectLst/>
                        </a:rPr>
                        <a:t>Section B: Writing</a:t>
                      </a:r>
                    </a:p>
                    <a:p>
                      <a:pPr marL="171450" lvl="0" indent="-171450">
                        <a:lnSpc>
                          <a:spcPct val="100000"/>
                        </a:lnSpc>
                        <a:spcAft>
                          <a:spcPts val="0"/>
                        </a:spcAft>
                        <a:buClr>
                          <a:srgbClr val="9784BE"/>
                        </a:buClr>
                        <a:buSzPts val="1100"/>
                        <a:buFont typeface="Arial" pitchFamily="34" charset="0"/>
                        <a:buChar char="•"/>
                      </a:pPr>
                      <a:r>
                        <a:rPr lang="en-GB" sz="800" dirty="0">
                          <a:effectLst/>
                        </a:rPr>
                        <a:t>descriptive or narrative writing</a:t>
                      </a:r>
                      <a:endParaRPr lang="en-GB" sz="800" dirty="0">
                        <a:effectLst/>
                        <a:latin typeface="Arial"/>
                        <a:ea typeface="Times New Roman"/>
                        <a:cs typeface="Times New Roman"/>
                      </a:endParaRPr>
                    </a:p>
                  </a:txBody>
                  <a:tcPr marL="52302" marR="52302" marT="0" marB="0"/>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800" b="1" dirty="0">
                          <a:effectLst/>
                        </a:rPr>
                        <a:t>What's assessed</a:t>
                      </a:r>
                    </a:p>
                    <a:p>
                      <a:pPr>
                        <a:lnSpc>
                          <a:spcPct val="100000"/>
                        </a:lnSpc>
                        <a:spcAft>
                          <a:spcPts val="0"/>
                        </a:spcAft>
                      </a:pPr>
                      <a:r>
                        <a:rPr lang="en-GB" sz="800" dirty="0">
                          <a:effectLst/>
                        </a:rPr>
                        <a:t> </a:t>
                      </a:r>
                    </a:p>
                    <a:p>
                      <a:pPr>
                        <a:lnSpc>
                          <a:spcPct val="100000"/>
                        </a:lnSpc>
                        <a:spcAft>
                          <a:spcPts val="0"/>
                        </a:spcAft>
                      </a:pPr>
                      <a:r>
                        <a:rPr lang="en-GB" sz="800" b="1" dirty="0">
                          <a:effectLst/>
                        </a:rPr>
                        <a:t>Section A: Reading</a:t>
                      </a:r>
                    </a:p>
                    <a:p>
                      <a:pPr marL="171450" lvl="0" indent="-171450">
                        <a:lnSpc>
                          <a:spcPct val="100000"/>
                        </a:lnSpc>
                        <a:spcAft>
                          <a:spcPts val="0"/>
                        </a:spcAft>
                        <a:buClr>
                          <a:srgbClr val="9784BE"/>
                        </a:buClr>
                        <a:buSzPts val="1100"/>
                        <a:buFont typeface="Arial" pitchFamily="34" charset="0"/>
                        <a:buChar char="•"/>
                      </a:pPr>
                      <a:r>
                        <a:rPr lang="en-GB" sz="800" dirty="0">
                          <a:effectLst/>
                        </a:rPr>
                        <a:t>one non-fiction text and one literary non-fiction text</a:t>
                      </a:r>
                    </a:p>
                    <a:p>
                      <a:pPr>
                        <a:lnSpc>
                          <a:spcPct val="100000"/>
                        </a:lnSpc>
                        <a:spcAft>
                          <a:spcPts val="0"/>
                        </a:spcAft>
                      </a:pPr>
                      <a:r>
                        <a:rPr lang="en-GB" sz="800" b="1" dirty="0">
                          <a:effectLst/>
                        </a:rPr>
                        <a:t>Section B: Writing</a:t>
                      </a:r>
                    </a:p>
                    <a:p>
                      <a:pPr marL="171450" lvl="0" indent="-171450">
                        <a:lnSpc>
                          <a:spcPct val="100000"/>
                        </a:lnSpc>
                        <a:spcAft>
                          <a:spcPts val="0"/>
                        </a:spcAft>
                        <a:buClr>
                          <a:srgbClr val="9784BE"/>
                        </a:buClr>
                        <a:buSzPts val="1100"/>
                        <a:buFont typeface="Arial" pitchFamily="34" charset="0"/>
                        <a:buChar char="•"/>
                      </a:pPr>
                      <a:r>
                        <a:rPr lang="en-GB" sz="800" dirty="0">
                          <a:effectLst/>
                        </a:rPr>
                        <a:t>writing to present a viewpoint</a:t>
                      </a:r>
                      <a:endParaRPr lang="en-GB" sz="800" dirty="0">
                        <a:effectLst/>
                        <a:latin typeface="Arial"/>
                        <a:ea typeface="Times New Roman"/>
                        <a:cs typeface="Times New Roman"/>
                      </a:endParaRPr>
                    </a:p>
                  </a:txBody>
                  <a:tcPr marL="52302" marR="52302" marT="0" marB="0"/>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800" b="1" dirty="0">
                          <a:effectLst/>
                        </a:rPr>
                        <a:t>What's assessed</a:t>
                      </a:r>
                    </a:p>
                    <a:p>
                      <a:pPr>
                        <a:lnSpc>
                          <a:spcPct val="100000"/>
                        </a:lnSpc>
                        <a:spcAft>
                          <a:spcPts val="0"/>
                        </a:spcAft>
                      </a:pPr>
                      <a:r>
                        <a:rPr lang="en-GB" sz="800" dirty="0">
                          <a:effectLst/>
                        </a:rPr>
                        <a:t> </a:t>
                      </a:r>
                    </a:p>
                    <a:p>
                      <a:pPr>
                        <a:lnSpc>
                          <a:spcPct val="100000"/>
                        </a:lnSpc>
                        <a:spcAft>
                          <a:spcPts val="0"/>
                        </a:spcAft>
                      </a:pPr>
                      <a:r>
                        <a:rPr lang="en-GB" sz="800" dirty="0">
                          <a:effectLst/>
                        </a:rPr>
                        <a:t>(AO7-AO9)</a:t>
                      </a:r>
                    </a:p>
                    <a:p>
                      <a:pPr marL="171450" lvl="0" indent="-171450">
                        <a:lnSpc>
                          <a:spcPct val="100000"/>
                        </a:lnSpc>
                        <a:spcAft>
                          <a:spcPts val="0"/>
                        </a:spcAft>
                        <a:buClr>
                          <a:srgbClr val="9784BE"/>
                        </a:buClr>
                        <a:buSzPts val="1100"/>
                        <a:buFont typeface="Arial" pitchFamily="34" charset="0"/>
                        <a:buChar char="•"/>
                      </a:pPr>
                      <a:r>
                        <a:rPr lang="en-GB" sz="800" dirty="0">
                          <a:effectLst/>
                        </a:rPr>
                        <a:t>presenting</a:t>
                      </a:r>
                    </a:p>
                    <a:p>
                      <a:pPr marL="171450" lvl="0" indent="-171450">
                        <a:lnSpc>
                          <a:spcPct val="100000"/>
                        </a:lnSpc>
                        <a:spcAft>
                          <a:spcPts val="0"/>
                        </a:spcAft>
                        <a:buClr>
                          <a:srgbClr val="9784BE"/>
                        </a:buClr>
                        <a:buSzPts val="1100"/>
                        <a:buFont typeface="Arial" pitchFamily="34" charset="0"/>
                        <a:buChar char="•"/>
                      </a:pPr>
                      <a:r>
                        <a:rPr lang="en-GB" sz="800" dirty="0">
                          <a:effectLst/>
                        </a:rPr>
                        <a:t>responding to questions and feedback</a:t>
                      </a:r>
                    </a:p>
                    <a:p>
                      <a:pPr marL="171450" lvl="0" indent="-171450">
                        <a:lnSpc>
                          <a:spcPct val="100000"/>
                        </a:lnSpc>
                        <a:spcAft>
                          <a:spcPts val="0"/>
                        </a:spcAft>
                        <a:buClr>
                          <a:srgbClr val="9784BE"/>
                        </a:buClr>
                        <a:buSzPts val="1100"/>
                        <a:buFont typeface="Arial" pitchFamily="34" charset="0"/>
                        <a:buChar char="•"/>
                      </a:pPr>
                      <a:r>
                        <a:rPr lang="en-GB" sz="800" dirty="0">
                          <a:effectLst/>
                        </a:rPr>
                        <a:t>use of standard English</a:t>
                      </a:r>
                    </a:p>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tc>
              </a:tr>
              <a:tr h="965499">
                <a:tc>
                  <a:txBody>
                    <a:bodyPr/>
                    <a:lstStyle/>
                    <a:p>
                      <a:pPr>
                        <a:lnSpc>
                          <a:spcPct val="100000"/>
                        </a:lnSpc>
                        <a:spcAft>
                          <a:spcPts val="0"/>
                        </a:spcAft>
                      </a:pPr>
                      <a:r>
                        <a:rPr lang="en-GB" sz="800" b="1" dirty="0">
                          <a:effectLst/>
                        </a:rPr>
                        <a:t>Assessed </a:t>
                      </a:r>
                    </a:p>
                    <a:p>
                      <a:pPr>
                        <a:lnSpc>
                          <a:spcPct val="100000"/>
                        </a:lnSpc>
                        <a:spcAft>
                          <a:spcPts val="0"/>
                        </a:spcAft>
                      </a:pPr>
                      <a:r>
                        <a:rPr lang="en-GB" sz="800" dirty="0">
                          <a:effectLst/>
                        </a:rPr>
                        <a:t> </a:t>
                      </a:r>
                    </a:p>
                    <a:p>
                      <a:pPr marL="171450" lvl="0" indent="-171450">
                        <a:lnSpc>
                          <a:spcPct val="100000"/>
                        </a:lnSpc>
                        <a:spcAft>
                          <a:spcPts val="0"/>
                        </a:spcAft>
                        <a:buClr>
                          <a:srgbClr val="9784BE"/>
                        </a:buClr>
                        <a:buSzPts val="1100"/>
                        <a:buFont typeface="Arial" pitchFamily="34" charset="0"/>
                        <a:buChar char="•"/>
                      </a:pPr>
                      <a:r>
                        <a:rPr lang="en-GB" sz="800" dirty="0">
                          <a:effectLst/>
                        </a:rPr>
                        <a:t>written exam: 1 hour 45 minutes</a:t>
                      </a:r>
                    </a:p>
                    <a:p>
                      <a:pPr marL="171450" lvl="0" indent="-171450">
                        <a:lnSpc>
                          <a:spcPct val="100000"/>
                        </a:lnSpc>
                        <a:spcAft>
                          <a:spcPts val="0"/>
                        </a:spcAft>
                        <a:buClr>
                          <a:srgbClr val="9784BE"/>
                        </a:buClr>
                        <a:buSzPts val="1100"/>
                        <a:buFont typeface="Arial" pitchFamily="34" charset="0"/>
                        <a:buChar char="•"/>
                      </a:pPr>
                      <a:r>
                        <a:rPr lang="en-GB" sz="800" dirty="0">
                          <a:effectLst/>
                        </a:rPr>
                        <a:t>80 marks</a:t>
                      </a:r>
                    </a:p>
                    <a:p>
                      <a:pPr marL="171450" lvl="0" indent="-171450">
                        <a:lnSpc>
                          <a:spcPct val="100000"/>
                        </a:lnSpc>
                        <a:spcAft>
                          <a:spcPts val="0"/>
                        </a:spcAft>
                        <a:buClr>
                          <a:srgbClr val="9784BE"/>
                        </a:buClr>
                        <a:buSzPts val="1100"/>
                        <a:buFont typeface="Arial" pitchFamily="34" charset="0"/>
                        <a:buChar char="•"/>
                      </a:pPr>
                      <a:r>
                        <a:rPr lang="en-GB" sz="800" dirty="0">
                          <a:effectLst/>
                        </a:rPr>
                        <a:t>50% of GCSE</a:t>
                      </a:r>
                      <a:endParaRPr lang="en-GB" sz="800" dirty="0">
                        <a:effectLst/>
                        <a:latin typeface="Arial"/>
                        <a:ea typeface="Times New Roman"/>
                        <a:cs typeface="Times New Roman"/>
                      </a:endParaRPr>
                    </a:p>
                  </a:txBody>
                  <a:tcPr marL="52302" marR="52302" marT="0" marB="0"/>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800" b="1" dirty="0">
                          <a:effectLst/>
                        </a:rPr>
                        <a:t>Assessed </a:t>
                      </a:r>
                    </a:p>
                    <a:p>
                      <a:pPr>
                        <a:lnSpc>
                          <a:spcPct val="100000"/>
                        </a:lnSpc>
                        <a:spcAft>
                          <a:spcPts val="0"/>
                        </a:spcAft>
                      </a:pPr>
                      <a:r>
                        <a:rPr lang="en-GB" sz="800" dirty="0">
                          <a:effectLst/>
                        </a:rPr>
                        <a:t> </a:t>
                      </a:r>
                    </a:p>
                    <a:p>
                      <a:pPr marL="171450" lvl="0" indent="-171450">
                        <a:lnSpc>
                          <a:spcPct val="100000"/>
                        </a:lnSpc>
                        <a:spcAft>
                          <a:spcPts val="0"/>
                        </a:spcAft>
                        <a:buClr>
                          <a:srgbClr val="9784BE"/>
                        </a:buClr>
                        <a:buSzPts val="1100"/>
                        <a:buFont typeface="Arial" pitchFamily="34" charset="0"/>
                        <a:buChar char="•"/>
                      </a:pPr>
                      <a:r>
                        <a:rPr lang="en-GB" sz="800" dirty="0">
                          <a:effectLst/>
                        </a:rPr>
                        <a:t>written exam: 1 hour 45 minutes</a:t>
                      </a:r>
                    </a:p>
                    <a:p>
                      <a:pPr marL="171450" lvl="0" indent="-171450">
                        <a:lnSpc>
                          <a:spcPct val="100000"/>
                        </a:lnSpc>
                        <a:spcAft>
                          <a:spcPts val="0"/>
                        </a:spcAft>
                        <a:buClr>
                          <a:srgbClr val="9784BE"/>
                        </a:buClr>
                        <a:buSzPts val="1100"/>
                        <a:buFont typeface="Arial" pitchFamily="34" charset="0"/>
                        <a:buChar char="•"/>
                      </a:pPr>
                      <a:r>
                        <a:rPr lang="en-GB" sz="800" dirty="0">
                          <a:effectLst/>
                        </a:rPr>
                        <a:t>80 marks</a:t>
                      </a:r>
                    </a:p>
                    <a:p>
                      <a:pPr marL="171450" lvl="0" indent="-171450">
                        <a:lnSpc>
                          <a:spcPct val="100000"/>
                        </a:lnSpc>
                        <a:spcAft>
                          <a:spcPts val="0"/>
                        </a:spcAft>
                        <a:buClr>
                          <a:srgbClr val="9784BE"/>
                        </a:buClr>
                        <a:buSzPts val="1100"/>
                        <a:buFont typeface="Arial" pitchFamily="34" charset="0"/>
                        <a:buChar char="•"/>
                      </a:pPr>
                      <a:r>
                        <a:rPr lang="en-GB" sz="800" dirty="0">
                          <a:effectLst/>
                        </a:rPr>
                        <a:t>50% of GCSE</a:t>
                      </a:r>
                      <a:endParaRPr lang="en-GB" sz="800" dirty="0">
                        <a:effectLst/>
                        <a:latin typeface="Arial"/>
                        <a:ea typeface="Times New Roman"/>
                        <a:cs typeface="Times New Roman"/>
                      </a:endParaRPr>
                    </a:p>
                  </a:txBody>
                  <a:tcPr marL="52302" marR="52302" marT="0" marB="0"/>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800" b="1" dirty="0">
                          <a:effectLst/>
                        </a:rPr>
                        <a:t>Assessed </a:t>
                      </a:r>
                    </a:p>
                    <a:p>
                      <a:pPr>
                        <a:lnSpc>
                          <a:spcPct val="100000"/>
                        </a:lnSpc>
                        <a:spcAft>
                          <a:spcPts val="0"/>
                        </a:spcAft>
                      </a:pPr>
                      <a:r>
                        <a:rPr lang="en-GB" sz="800" dirty="0">
                          <a:effectLst/>
                        </a:rPr>
                        <a:t> </a:t>
                      </a:r>
                    </a:p>
                    <a:p>
                      <a:pPr marL="171450" lvl="0" indent="-171450">
                        <a:lnSpc>
                          <a:spcPct val="100000"/>
                        </a:lnSpc>
                        <a:spcAft>
                          <a:spcPts val="0"/>
                        </a:spcAft>
                        <a:buClr>
                          <a:srgbClr val="9784BE"/>
                        </a:buClr>
                        <a:buSzPts val="1100"/>
                        <a:buFont typeface="Arial" pitchFamily="34" charset="0"/>
                        <a:buChar char="•"/>
                      </a:pPr>
                      <a:r>
                        <a:rPr lang="en-GB" sz="800" dirty="0">
                          <a:effectLst/>
                        </a:rPr>
                        <a:t>Teacher set throughout course</a:t>
                      </a:r>
                    </a:p>
                    <a:p>
                      <a:pPr marL="171450" lvl="0" indent="-171450">
                        <a:lnSpc>
                          <a:spcPct val="100000"/>
                        </a:lnSpc>
                        <a:spcAft>
                          <a:spcPts val="0"/>
                        </a:spcAft>
                        <a:buClr>
                          <a:srgbClr val="9784BE"/>
                        </a:buClr>
                        <a:buSzPts val="1100"/>
                        <a:buFont typeface="Arial" pitchFamily="34" charset="0"/>
                        <a:buChar char="•"/>
                      </a:pPr>
                      <a:r>
                        <a:rPr lang="en-GB" sz="800" dirty="0">
                          <a:effectLst/>
                        </a:rPr>
                        <a:t>Marked by teacher</a:t>
                      </a:r>
                    </a:p>
                    <a:p>
                      <a:pPr marL="171450" lvl="0" indent="-171450">
                        <a:lnSpc>
                          <a:spcPct val="100000"/>
                        </a:lnSpc>
                        <a:spcAft>
                          <a:spcPts val="0"/>
                        </a:spcAft>
                        <a:buClr>
                          <a:srgbClr val="9784BE"/>
                        </a:buClr>
                        <a:buSzPts val="1100"/>
                        <a:buFont typeface="Arial" pitchFamily="34" charset="0"/>
                        <a:buChar char="•"/>
                      </a:pPr>
                      <a:r>
                        <a:rPr lang="en-GB" sz="800" dirty="0">
                          <a:effectLst/>
                        </a:rPr>
                        <a:t>Separate endorsement (0% weighting of GCSE)</a:t>
                      </a:r>
                      <a:endParaRPr lang="en-GB" sz="800" dirty="0">
                        <a:effectLst/>
                        <a:latin typeface="Arial"/>
                        <a:ea typeface="Times New Roman"/>
                        <a:cs typeface="Times New Roman"/>
                      </a:endParaRPr>
                    </a:p>
                  </a:txBody>
                  <a:tcPr marL="52302" marR="52302" marT="0" marB="0"/>
                </a:tc>
              </a:tr>
              <a:tr h="1317282">
                <a:tc>
                  <a:txBody>
                    <a:bodyPr/>
                    <a:lstStyle/>
                    <a:p>
                      <a:pPr>
                        <a:lnSpc>
                          <a:spcPct val="100000"/>
                        </a:lnSpc>
                        <a:spcAft>
                          <a:spcPts val="0"/>
                        </a:spcAft>
                      </a:pPr>
                      <a:r>
                        <a:rPr lang="en-GB" sz="800" b="1" dirty="0">
                          <a:effectLst/>
                        </a:rPr>
                        <a:t>Questions</a:t>
                      </a:r>
                    </a:p>
                    <a:p>
                      <a:pPr>
                        <a:lnSpc>
                          <a:spcPct val="100000"/>
                        </a:lnSpc>
                        <a:spcAft>
                          <a:spcPts val="0"/>
                        </a:spcAft>
                      </a:pPr>
                      <a:r>
                        <a:rPr lang="en-GB" sz="800" b="1" dirty="0">
                          <a:effectLst/>
                        </a:rPr>
                        <a:t> </a:t>
                      </a:r>
                    </a:p>
                    <a:p>
                      <a:pPr>
                        <a:lnSpc>
                          <a:spcPct val="100000"/>
                        </a:lnSpc>
                        <a:spcAft>
                          <a:spcPts val="0"/>
                        </a:spcAft>
                      </a:pPr>
                      <a:r>
                        <a:rPr lang="en-GB" sz="800" b="1" dirty="0">
                          <a:effectLst/>
                        </a:rPr>
                        <a:t>Reading (40 marks) (25%)</a:t>
                      </a:r>
                    </a:p>
                    <a:p>
                      <a:pPr>
                        <a:lnSpc>
                          <a:spcPct val="100000"/>
                        </a:lnSpc>
                        <a:spcAft>
                          <a:spcPts val="0"/>
                        </a:spcAft>
                      </a:pPr>
                      <a:r>
                        <a:rPr lang="en-GB" sz="800" dirty="0">
                          <a:effectLst/>
                        </a:rPr>
                        <a:t>– one single text</a:t>
                      </a:r>
                    </a:p>
                    <a:p>
                      <a:pPr marL="171450" lvl="0" indent="-171450">
                        <a:lnSpc>
                          <a:spcPct val="100000"/>
                        </a:lnSpc>
                        <a:spcAft>
                          <a:spcPts val="0"/>
                        </a:spcAft>
                        <a:buClr>
                          <a:srgbClr val="9784BE"/>
                        </a:buClr>
                        <a:buSzPts val="1100"/>
                        <a:buFont typeface="Arial" pitchFamily="34" charset="0"/>
                        <a:buChar char="•"/>
                      </a:pPr>
                      <a:r>
                        <a:rPr lang="en-GB" sz="800" dirty="0">
                          <a:effectLst/>
                        </a:rPr>
                        <a:t>1 short form question </a:t>
                      </a:r>
                      <a:endParaRPr lang="en-GB" sz="800" dirty="0" smtClean="0">
                        <a:effectLst/>
                      </a:endParaRPr>
                    </a:p>
                    <a:p>
                      <a:pPr marL="0" lvl="0" indent="0">
                        <a:lnSpc>
                          <a:spcPct val="100000"/>
                        </a:lnSpc>
                        <a:spcAft>
                          <a:spcPts val="0"/>
                        </a:spcAft>
                        <a:buClr>
                          <a:srgbClr val="9784BE"/>
                        </a:buClr>
                        <a:buSzPts val="1100"/>
                        <a:buFont typeface="Arial" pitchFamily="34" charset="0"/>
                        <a:buNone/>
                      </a:pPr>
                      <a:r>
                        <a:rPr lang="en-GB" sz="800" dirty="0" smtClean="0">
                          <a:effectLst/>
                        </a:rPr>
                        <a:t>(</a:t>
                      </a:r>
                      <a:r>
                        <a:rPr lang="en-GB" sz="800" dirty="0">
                          <a:effectLst/>
                        </a:rPr>
                        <a:t>1 x 4 marks)</a:t>
                      </a:r>
                    </a:p>
                    <a:p>
                      <a:pPr marL="171450" lvl="0" indent="-171450">
                        <a:lnSpc>
                          <a:spcPct val="100000"/>
                        </a:lnSpc>
                        <a:spcAft>
                          <a:spcPts val="0"/>
                        </a:spcAft>
                        <a:buClr>
                          <a:srgbClr val="9784BE"/>
                        </a:buClr>
                        <a:buSzPts val="1100"/>
                        <a:buFont typeface="Arial" pitchFamily="34" charset="0"/>
                        <a:buChar char="•"/>
                      </a:pPr>
                      <a:r>
                        <a:rPr lang="en-GB" sz="800" dirty="0">
                          <a:effectLst/>
                        </a:rPr>
                        <a:t>2 longer form questions </a:t>
                      </a:r>
                      <a:endParaRPr lang="en-GB" sz="800" dirty="0" smtClean="0">
                        <a:effectLst/>
                      </a:endParaRPr>
                    </a:p>
                    <a:p>
                      <a:pPr marL="0" lvl="0" indent="0">
                        <a:lnSpc>
                          <a:spcPct val="100000"/>
                        </a:lnSpc>
                        <a:spcAft>
                          <a:spcPts val="0"/>
                        </a:spcAft>
                        <a:buClr>
                          <a:srgbClr val="9784BE"/>
                        </a:buClr>
                        <a:buSzPts val="1100"/>
                        <a:buFont typeface="Arial" pitchFamily="34" charset="0"/>
                        <a:buNone/>
                      </a:pPr>
                      <a:r>
                        <a:rPr lang="en-GB" sz="800" dirty="0" smtClean="0">
                          <a:effectLst/>
                        </a:rPr>
                        <a:t>(</a:t>
                      </a:r>
                      <a:r>
                        <a:rPr lang="en-GB" sz="800" dirty="0">
                          <a:effectLst/>
                        </a:rPr>
                        <a:t>2 x 8 marks)</a:t>
                      </a:r>
                    </a:p>
                    <a:p>
                      <a:pPr marL="171450" lvl="0" indent="-171450">
                        <a:lnSpc>
                          <a:spcPct val="100000"/>
                        </a:lnSpc>
                        <a:spcAft>
                          <a:spcPts val="0"/>
                        </a:spcAft>
                        <a:buClr>
                          <a:srgbClr val="9784BE"/>
                        </a:buClr>
                        <a:buSzPts val="1100"/>
                        <a:buFont typeface="Arial" pitchFamily="34" charset="0"/>
                        <a:buChar char="•"/>
                      </a:pPr>
                      <a:r>
                        <a:rPr lang="en-GB" sz="800" dirty="0">
                          <a:effectLst/>
                        </a:rPr>
                        <a:t>1 extended question </a:t>
                      </a:r>
                      <a:endParaRPr lang="en-GB" sz="800" dirty="0" smtClean="0">
                        <a:effectLst/>
                      </a:endParaRPr>
                    </a:p>
                    <a:p>
                      <a:pPr marL="0" lvl="0" indent="0">
                        <a:lnSpc>
                          <a:spcPct val="100000"/>
                        </a:lnSpc>
                        <a:spcAft>
                          <a:spcPts val="0"/>
                        </a:spcAft>
                        <a:buClr>
                          <a:srgbClr val="9784BE"/>
                        </a:buClr>
                        <a:buSzPts val="1100"/>
                        <a:buFont typeface="Arial" pitchFamily="34" charset="0"/>
                        <a:buNone/>
                      </a:pPr>
                      <a:r>
                        <a:rPr lang="en-GB" sz="800" dirty="0" smtClean="0">
                          <a:effectLst/>
                        </a:rPr>
                        <a:t>(</a:t>
                      </a:r>
                      <a:r>
                        <a:rPr lang="en-GB" sz="800" dirty="0">
                          <a:effectLst/>
                        </a:rPr>
                        <a:t>1 x 20 marks)</a:t>
                      </a:r>
                      <a:endParaRPr lang="en-GB" sz="800" dirty="0">
                        <a:effectLst/>
                        <a:latin typeface="Arial"/>
                        <a:ea typeface="Times New Roman"/>
                        <a:cs typeface="Times New Roman"/>
                      </a:endParaRPr>
                    </a:p>
                  </a:txBody>
                  <a:tcPr marL="52302" marR="52302" marT="0" marB="0">
                    <a:lnB w="12700" cap="flat" cmpd="sng" algn="ctr">
                      <a:noFill/>
                      <a:prstDash val="solid"/>
                      <a:round/>
                      <a:headEnd type="none" w="med" len="med"/>
                      <a:tailEnd type="none" w="med" len="med"/>
                    </a:lnB>
                    <a:solidFill>
                      <a:srgbClr val="D2C8E1"/>
                    </a:solidFill>
                  </a:tcPr>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800" b="1" dirty="0">
                          <a:effectLst/>
                        </a:rPr>
                        <a:t>Questions</a:t>
                      </a:r>
                    </a:p>
                    <a:p>
                      <a:pPr>
                        <a:lnSpc>
                          <a:spcPct val="100000"/>
                        </a:lnSpc>
                        <a:spcAft>
                          <a:spcPts val="0"/>
                        </a:spcAft>
                      </a:pPr>
                      <a:r>
                        <a:rPr lang="en-GB" sz="800" b="1" dirty="0">
                          <a:effectLst/>
                        </a:rPr>
                        <a:t> </a:t>
                      </a:r>
                    </a:p>
                    <a:p>
                      <a:pPr>
                        <a:lnSpc>
                          <a:spcPct val="100000"/>
                        </a:lnSpc>
                        <a:spcAft>
                          <a:spcPts val="0"/>
                        </a:spcAft>
                      </a:pPr>
                      <a:r>
                        <a:rPr lang="en-GB" sz="800" b="1" dirty="0">
                          <a:effectLst/>
                        </a:rPr>
                        <a:t>Reading (40 marks) (25%)</a:t>
                      </a:r>
                    </a:p>
                    <a:p>
                      <a:pPr>
                        <a:lnSpc>
                          <a:spcPct val="100000"/>
                        </a:lnSpc>
                        <a:spcAft>
                          <a:spcPts val="0"/>
                        </a:spcAft>
                      </a:pPr>
                      <a:r>
                        <a:rPr lang="en-GB" sz="800" dirty="0">
                          <a:effectLst/>
                        </a:rPr>
                        <a:t>– two linked texts</a:t>
                      </a:r>
                    </a:p>
                    <a:p>
                      <a:pPr marL="171450" lvl="0" indent="-171450">
                        <a:lnSpc>
                          <a:spcPct val="100000"/>
                        </a:lnSpc>
                        <a:spcAft>
                          <a:spcPts val="0"/>
                        </a:spcAft>
                        <a:buClr>
                          <a:srgbClr val="9784BE"/>
                        </a:buClr>
                        <a:buSzPts val="1100"/>
                        <a:buFont typeface="Arial" pitchFamily="34" charset="0"/>
                        <a:buChar char="•"/>
                      </a:pPr>
                      <a:r>
                        <a:rPr lang="en-GB" sz="800" dirty="0">
                          <a:effectLst/>
                        </a:rPr>
                        <a:t>1 short form question </a:t>
                      </a:r>
                      <a:endParaRPr lang="en-GB" sz="800" dirty="0" smtClean="0">
                        <a:effectLst/>
                      </a:endParaRPr>
                    </a:p>
                    <a:p>
                      <a:pPr marL="0" lvl="0" indent="0">
                        <a:lnSpc>
                          <a:spcPct val="100000"/>
                        </a:lnSpc>
                        <a:spcAft>
                          <a:spcPts val="0"/>
                        </a:spcAft>
                        <a:buClr>
                          <a:srgbClr val="9784BE"/>
                        </a:buClr>
                        <a:buSzPts val="1100"/>
                        <a:buFont typeface="Arial" pitchFamily="34" charset="0"/>
                        <a:buNone/>
                      </a:pPr>
                      <a:r>
                        <a:rPr lang="en-GB" sz="800" dirty="0" smtClean="0">
                          <a:effectLst/>
                        </a:rPr>
                        <a:t>(</a:t>
                      </a:r>
                      <a:r>
                        <a:rPr lang="en-GB" sz="800" dirty="0">
                          <a:effectLst/>
                        </a:rPr>
                        <a:t>1 x 4 marks)</a:t>
                      </a:r>
                    </a:p>
                    <a:p>
                      <a:pPr marL="171450" lvl="0" indent="-171450">
                        <a:lnSpc>
                          <a:spcPct val="100000"/>
                        </a:lnSpc>
                        <a:spcAft>
                          <a:spcPts val="0"/>
                        </a:spcAft>
                        <a:buClr>
                          <a:srgbClr val="9784BE"/>
                        </a:buClr>
                        <a:buSzPts val="1100"/>
                        <a:buFont typeface="Arial" pitchFamily="34" charset="0"/>
                        <a:buChar char="•"/>
                      </a:pPr>
                      <a:r>
                        <a:rPr lang="en-GB" sz="800" dirty="0">
                          <a:effectLst/>
                        </a:rPr>
                        <a:t>2 longer form questions (1 x 8, 1 x 12 marks)</a:t>
                      </a:r>
                    </a:p>
                    <a:p>
                      <a:pPr marL="171450" lvl="0" indent="-171450">
                        <a:lnSpc>
                          <a:spcPct val="100000"/>
                        </a:lnSpc>
                        <a:spcAft>
                          <a:spcPts val="0"/>
                        </a:spcAft>
                        <a:buClr>
                          <a:srgbClr val="9784BE"/>
                        </a:buClr>
                        <a:buSzPts val="1100"/>
                        <a:buFont typeface="Arial" pitchFamily="34" charset="0"/>
                        <a:buChar char="•"/>
                      </a:pPr>
                      <a:r>
                        <a:rPr lang="en-GB" sz="800" dirty="0">
                          <a:effectLst/>
                        </a:rPr>
                        <a:t>1 extended question </a:t>
                      </a:r>
                    </a:p>
                    <a:p>
                      <a:pPr marL="259080">
                        <a:lnSpc>
                          <a:spcPct val="100000"/>
                        </a:lnSpc>
                        <a:spcAft>
                          <a:spcPts val="0"/>
                        </a:spcAft>
                      </a:pPr>
                      <a:r>
                        <a:rPr lang="en-GB" sz="800" dirty="0">
                          <a:effectLst/>
                        </a:rPr>
                        <a:t>(1 x 16 marks)</a:t>
                      </a:r>
                      <a:endParaRPr lang="en-GB" sz="800" dirty="0">
                        <a:effectLst/>
                        <a:latin typeface="Arial"/>
                        <a:ea typeface="Times New Roman"/>
                        <a:cs typeface="Times New Roman"/>
                      </a:endParaRPr>
                    </a:p>
                  </a:txBody>
                  <a:tcPr marL="52302" marR="52302" marT="0" marB="0">
                    <a:lnB w="12700" cap="flat" cmpd="sng" algn="ctr">
                      <a:noFill/>
                      <a:prstDash val="solid"/>
                      <a:round/>
                      <a:headEnd type="none" w="med" len="med"/>
                      <a:tailEnd type="none" w="med" len="med"/>
                    </a:lnB>
                    <a:solidFill>
                      <a:srgbClr val="D2C8E1"/>
                    </a:solidFill>
                  </a:tcPr>
                </a:tc>
                <a:tc>
                  <a:txBody>
                    <a:bodyPr/>
                    <a:lstStyle/>
                    <a:p>
                      <a:pPr>
                        <a:lnSpc>
                          <a:spcPts val="13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698748">
                <a:tc>
                  <a:txBody>
                    <a:bodyPr/>
                    <a:lstStyle/>
                    <a:p>
                      <a:pPr>
                        <a:lnSpc>
                          <a:spcPct val="100000"/>
                        </a:lnSpc>
                        <a:spcAft>
                          <a:spcPts val="0"/>
                        </a:spcAft>
                        <a:tabLst>
                          <a:tab pos="619125" algn="l"/>
                        </a:tabLst>
                      </a:pPr>
                      <a:r>
                        <a:rPr lang="en-GB" sz="800" b="1" dirty="0">
                          <a:effectLst/>
                        </a:rPr>
                        <a:t>Writing (40 marks) (25%)</a:t>
                      </a:r>
                    </a:p>
                    <a:p>
                      <a:pPr marL="0" lvl="0" indent="0">
                        <a:lnSpc>
                          <a:spcPct val="100000"/>
                        </a:lnSpc>
                        <a:spcAft>
                          <a:spcPts val="0"/>
                        </a:spcAft>
                        <a:buClr>
                          <a:srgbClr val="9784BE"/>
                        </a:buClr>
                        <a:buSzPts val="1100"/>
                        <a:buFont typeface="Symbol"/>
                        <a:buNone/>
                        <a:tabLst>
                          <a:tab pos="619125" algn="l"/>
                        </a:tabLst>
                      </a:pPr>
                      <a:r>
                        <a:rPr lang="en-GB" sz="800" dirty="0">
                          <a:effectLst/>
                        </a:rPr>
                        <a:t>1 extended writing question (24 marks for content, 16 marks for technical accuracy)</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solidFill>
                      <a:srgbClr val="D2C8E1"/>
                    </a:solidFill>
                  </a:tcPr>
                </a:tc>
                <a:tc>
                  <a:txBody>
                    <a:bodyPr/>
                    <a:lstStyle/>
                    <a:p>
                      <a:pPr>
                        <a:lnSpc>
                          <a:spcPct val="1000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tabLst>
                          <a:tab pos="619125" algn="l"/>
                        </a:tabLst>
                      </a:pPr>
                      <a:r>
                        <a:rPr lang="en-GB" sz="800" b="1" dirty="0">
                          <a:effectLst/>
                        </a:rPr>
                        <a:t>Writing (40 marks) (25%)</a:t>
                      </a:r>
                    </a:p>
                    <a:p>
                      <a:pPr marL="0" lvl="0" indent="0">
                        <a:lnSpc>
                          <a:spcPct val="100000"/>
                        </a:lnSpc>
                        <a:spcAft>
                          <a:spcPts val="0"/>
                        </a:spcAft>
                        <a:buClr>
                          <a:srgbClr val="9784BE"/>
                        </a:buClr>
                        <a:buSzPts val="1100"/>
                        <a:buFont typeface="Symbol"/>
                        <a:buNone/>
                      </a:pPr>
                      <a:r>
                        <a:rPr lang="en-GB" sz="800" dirty="0">
                          <a:effectLst/>
                        </a:rPr>
                        <a:t>1 extended writing question (24 marks for content, 16 marks for technical accuracy)</a:t>
                      </a:r>
                      <a:endParaRPr lang="en-GB" sz="800" dirty="0">
                        <a:effectLst/>
                        <a:latin typeface="Arial"/>
                        <a:ea typeface="Times New Roman"/>
                        <a:cs typeface="Times New Roman"/>
                      </a:endParaRPr>
                    </a:p>
                  </a:txBody>
                  <a:tcPr marL="52302" marR="52302" marT="0" marB="0">
                    <a:lnT w="12700" cap="flat" cmpd="sng" algn="ctr">
                      <a:noFill/>
                      <a:prstDash val="solid"/>
                      <a:round/>
                      <a:headEnd type="none" w="med" len="med"/>
                      <a:tailEnd type="none" w="med" len="med"/>
                    </a:lnT>
                    <a:solidFill>
                      <a:srgbClr val="D2C8E1"/>
                    </a:solidFill>
                  </a:tcPr>
                </a:tc>
                <a:tc>
                  <a:txBody>
                    <a:bodyPr/>
                    <a:lstStyle/>
                    <a:p>
                      <a:pPr>
                        <a:lnSpc>
                          <a:spcPts val="13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spcAft>
                          <a:spcPts val="0"/>
                        </a:spcAft>
                      </a:pPr>
                      <a:r>
                        <a:rPr lang="en-GB" sz="800" dirty="0">
                          <a:effectLst/>
                        </a:rPr>
                        <a:t> </a:t>
                      </a:r>
                      <a:endParaRPr lang="en-GB" sz="800" dirty="0">
                        <a:effectLst/>
                        <a:latin typeface="Arial"/>
                        <a:ea typeface="Times New Roman"/>
                        <a:cs typeface="Times New Roman"/>
                      </a:endParaRPr>
                    </a:p>
                  </a:txBody>
                  <a:tcPr marL="52302" marR="523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10" name="TextBox 9"/>
          <p:cNvSpPr txBox="1"/>
          <p:nvPr/>
        </p:nvSpPr>
        <p:spPr>
          <a:xfrm>
            <a:off x="466036" y="1002267"/>
            <a:ext cx="2847975" cy="369332"/>
          </a:xfrm>
          <a:prstGeom prst="rect">
            <a:avLst/>
          </a:prstGeom>
          <a:noFill/>
        </p:spPr>
        <p:txBody>
          <a:bodyPr wrap="square" rtlCol="0">
            <a:spAutoFit/>
          </a:bodyPr>
          <a:lstStyle/>
          <a:p>
            <a:r>
              <a:rPr lang="en-GB" dirty="0" smtClean="0"/>
              <a:t>Assessments</a:t>
            </a:r>
            <a:endParaRPr lang="en-GB" dirty="0"/>
          </a:p>
        </p:txBody>
      </p:sp>
      <p:sp>
        <p:nvSpPr>
          <p:cNvPr id="12" name="TextBox 11"/>
          <p:cNvSpPr txBox="1"/>
          <p:nvPr/>
        </p:nvSpPr>
        <p:spPr>
          <a:xfrm>
            <a:off x="458099" y="1333498"/>
            <a:ext cx="4466946" cy="307777"/>
          </a:xfrm>
          <a:prstGeom prst="rect">
            <a:avLst/>
          </a:prstGeom>
          <a:noFill/>
        </p:spPr>
        <p:txBody>
          <a:bodyPr wrap="square" rtlCol="0">
            <a:spAutoFit/>
          </a:bodyPr>
          <a:lstStyle/>
          <a:p>
            <a:r>
              <a:rPr lang="en-GB" sz="1400" dirty="0" smtClean="0"/>
              <a:t>All texts in the examination will be unseen</a:t>
            </a:r>
            <a:endParaRPr lang="en-GB" sz="1400" dirty="0"/>
          </a:p>
        </p:txBody>
      </p:sp>
    </p:spTree>
    <p:extLst>
      <p:ext uri="{BB962C8B-B14F-4D97-AF65-F5344CB8AC3E}">
        <p14:creationId xmlns:p14="http://schemas.microsoft.com/office/powerpoint/2010/main" val="2374543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57200" y="406882"/>
            <a:ext cx="8686800" cy="438509"/>
          </a:xfrm>
        </p:spPr>
        <p:txBody>
          <a:bodyPr>
            <a:noAutofit/>
          </a:bodyPr>
          <a:lstStyle/>
          <a:p>
            <a:pPr algn="l"/>
            <a:r>
              <a:rPr lang="en-US" dirty="0" smtClean="0">
                <a:latin typeface="AQA Chevin Pro Light" panose="020F0303030000060003" pitchFamily="34" charset="0"/>
              </a:rPr>
              <a:t>Assessment </a:t>
            </a:r>
            <a:r>
              <a:rPr lang="en-US" dirty="0" smtClean="0">
                <a:latin typeface="AQA Chevin Pro Light" panose="020F0303030000060003" pitchFamily="34" charset="0"/>
              </a:rPr>
              <a:t>objective </a:t>
            </a:r>
            <a:r>
              <a:rPr lang="en-US" dirty="0" smtClean="0">
                <a:latin typeface="AQA Chevin Pro Light" panose="020F0303030000060003" pitchFamily="34" charset="0"/>
              </a:rPr>
              <a:t>3 (AO3)</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40</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1097254974"/>
              </p:ext>
            </p:extLst>
          </p:nvPr>
        </p:nvGraphicFramePr>
        <p:xfrm>
          <a:off x="405261" y="1303152"/>
          <a:ext cx="8333478" cy="4846320"/>
        </p:xfrm>
        <a:graphic>
          <a:graphicData uri="http://schemas.openxmlformats.org/drawingml/2006/table">
            <a:tbl>
              <a:tblPr firstRow="1" bandRow="1">
                <a:tableStyleId>{5C22544A-7EE6-4342-B048-85BDC9FD1C3A}</a:tableStyleId>
              </a:tblPr>
              <a:tblGrid>
                <a:gridCol w="834726"/>
                <a:gridCol w="3749376"/>
                <a:gridCol w="3749376"/>
              </a:tblGrid>
              <a:tr h="630444">
                <a:tc>
                  <a:txBody>
                    <a:bodyPr/>
                    <a:lstStyle/>
                    <a:p>
                      <a:endParaRPr lang="en-GB" dirty="0"/>
                    </a:p>
                  </a:txBody>
                  <a:tcPr>
                    <a:solidFill>
                      <a:srgbClr val="412878"/>
                    </a:solidFill>
                  </a:tcPr>
                </a:tc>
                <a:tc>
                  <a:txBody>
                    <a:bodyPr/>
                    <a:lstStyle/>
                    <a:p>
                      <a:r>
                        <a:rPr lang="en-GB" dirty="0" smtClean="0">
                          <a:latin typeface="AQA Chevin Pro Bold" pitchFamily="34" charset="0"/>
                        </a:rPr>
                        <a:t>GCSE</a:t>
                      </a:r>
                      <a:r>
                        <a:rPr lang="en-GB" baseline="0" dirty="0" smtClean="0">
                          <a:latin typeface="AQA Chevin Pro Bold" pitchFamily="34" charset="0"/>
                        </a:rPr>
                        <a:t> English Literature Assessment </a:t>
                      </a:r>
                      <a:r>
                        <a:rPr lang="en-GB" baseline="0" dirty="0" smtClean="0">
                          <a:latin typeface="AQA Chevin Pro Bold" pitchFamily="34" charset="0"/>
                        </a:rPr>
                        <a:t>objective</a:t>
                      </a:r>
                      <a:endParaRPr lang="en-GB" dirty="0">
                        <a:latin typeface="AQA Chevin Pro Bold" pitchFamily="34" charset="0"/>
                      </a:endParaRPr>
                    </a:p>
                  </a:txBody>
                  <a:tcPr>
                    <a:solidFill>
                      <a:srgbClr val="412878"/>
                    </a:solidFill>
                  </a:tcPr>
                </a:tc>
                <a:tc>
                  <a:txBody>
                    <a:bodyPr/>
                    <a:lstStyle/>
                    <a:p>
                      <a:r>
                        <a:rPr lang="en-GB" dirty="0" smtClean="0">
                          <a:latin typeface="AQA Chevin Pro Bold" pitchFamily="34" charset="0"/>
                        </a:rPr>
                        <a:t>What this means</a:t>
                      </a:r>
                      <a:endParaRPr lang="en-GB" dirty="0">
                        <a:latin typeface="AQA Chevin Pro Bold" pitchFamily="34" charset="0"/>
                      </a:endParaRPr>
                    </a:p>
                  </a:txBody>
                  <a:tcPr>
                    <a:solidFill>
                      <a:srgbClr val="412878"/>
                    </a:solidFill>
                  </a:tcPr>
                </a:tc>
              </a:tr>
              <a:tr h="2496946">
                <a:tc>
                  <a:txBody>
                    <a:bodyPr/>
                    <a:lstStyle/>
                    <a:p>
                      <a:r>
                        <a:rPr lang="en-GB" dirty="0" smtClean="0"/>
                        <a:t>AO3</a:t>
                      </a:r>
                    </a:p>
                    <a:p>
                      <a:endParaRPr lang="en-GB" dirty="0" smtClean="0"/>
                    </a:p>
                    <a:p>
                      <a:r>
                        <a:rPr lang="en-GB" dirty="0" smtClean="0"/>
                        <a:t>15%</a:t>
                      </a:r>
                      <a:endParaRPr lang="en-GB" dirty="0"/>
                    </a:p>
                  </a:txBody>
                  <a:tcPr>
                    <a:solidFill>
                      <a:srgbClr val="D2C8E1">
                        <a:alpha val="50196"/>
                      </a:srgbClr>
                    </a:solidFill>
                  </a:tcPr>
                </a:tc>
                <a:tc>
                  <a:txBody>
                    <a:bodyPr/>
                    <a:lstStyle/>
                    <a:p>
                      <a:r>
                        <a:rPr lang="en-US" sz="1800" kern="1200" dirty="0" smtClean="0">
                          <a:solidFill>
                            <a:schemeClr val="dk1"/>
                          </a:solidFill>
                          <a:effectLst/>
                          <a:latin typeface="+mn-lt"/>
                          <a:ea typeface="+mn-ea"/>
                          <a:cs typeface="+mn-cs"/>
                        </a:rPr>
                        <a:t>Show understanding of the relationships between texts and the contexts in which they were written</a:t>
                      </a:r>
                      <a:endParaRPr lang="en-GB" dirty="0"/>
                    </a:p>
                  </a:txBody>
                  <a:tcPr>
                    <a:solidFill>
                      <a:srgbClr val="D2C8E1">
                        <a:alpha val="50196"/>
                      </a:srgbClr>
                    </a:solidFill>
                  </a:tcPr>
                </a:tc>
                <a:tc>
                  <a:txBody>
                    <a:bodyPr/>
                    <a:lstStyle/>
                    <a:p>
                      <a:r>
                        <a:rPr lang="en-GB" sz="1800" kern="1200" dirty="0" smtClean="0">
                          <a:solidFill>
                            <a:schemeClr val="dk1"/>
                          </a:solidFill>
                          <a:effectLst/>
                          <a:latin typeface="+mn-lt"/>
                          <a:ea typeface="+mn-ea"/>
                          <a:cs typeface="+mn-cs"/>
                        </a:rPr>
                        <a:t>AO3 is the understanding of the relationship between the ideas in the text and the contexts of the text, such as: </a:t>
                      </a:r>
                    </a:p>
                    <a:p>
                      <a:r>
                        <a:rPr lang="en-GB" sz="1800" kern="1200" dirty="0" smtClean="0">
                          <a:solidFill>
                            <a:schemeClr val="dk1"/>
                          </a:solidFill>
                          <a:effectLst/>
                          <a:latin typeface="+mn-lt"/>
                          <a:ea typeface="+mn-ea"/>
                          <a:cs typeface="+mn-cs"/>
                        </a:rPr>
                        <a:t> </a:t>
                      </a:r>
                    </a:p>
                    <a:p>
                      <a:pPr marL="285750" lvl="0" indent="-285750">
                        <a:buFont typeface="Arial" pitchFamily="34" charset="0"/>
                        <a:buChar char="•"/>
                      </a:pPr>
                      <a:r>
                        <a:rPr lang="en-GB" sz="1800" kern="1200" dirty="0" smtClean="0">
                          <a:solidFill>
                            <a:schemeClr val="dk1"/>
                          </a:solidFill>
                          <a:effectLst/>
                          <a:latin typeface="+mn-lt"/>
                          <a:ea typeface="+mn-ea"/>
                          <a:cs typeface="+mn-cs"/>
                        </a:rPr>
                        <a:t>the context in which the text was written</a:t>
                      </a:r>
                    </a:p>
                    <a:p>
                      <a:pPr marL="285750" lvl="0" indent="-285750">
                        <a:buFont typeface="Arial" pitchFamily="34" charset="0"/>
                        <a:buChar char="•"/>
                      </a:pPr>
                      <a:r>
                        <a:rPr lang="en-GB" sz="1800" kern="1200" dirty="0" smtClean="0">
                          <a:solidFill>
                            <a:schemeClr val="dk1"/>
                          </a:solidFill>
                          <a:effectLst/>
                          <a:latin typeface="+mn-lt"/>
                          <a:ea typeface="+mn-ea"/>
                          <a:cs typeface="+mn-cs"/>
                        </a:rPr>
                        <a:t>the context within which the text is set  (location / social structures and features / cultural contexts / periods in time)</a:t>
                      </a:r>
                    </a:p>
                    <a:p>
                      <a:pPr marL="285750" lvl="0" indent="-285750">
                        <a:buFont typeface="Arial" pitchFamily="34" charset="0"/>
                        <a:buChar char="•"/>
                      </a:pPr>
                      <a:r>
                        <a:rPr lang="en-GB" sz="1800" kern="1200" dirty="0" smtClean="0">
                          <a:solidFill>
                            <a:schemeClr val="dk1"/>
                          </a:solidFill>
                          <a:effectLst/>
                          <a:latin typeface="+mn-lt"/>
                          <a:ea typeface="+mn-ea"/>
                          <a:cs typeface="+mn-cs"/>
                        </a:rPr>
                        <a:t>literary contexts such as genres</a:t>
                      </a:r>
                    </a:p>
                    <a:p>
                      <a:pPr marL="285750" indent="-285750">
                        <a:buFont typeface="Arial" pitchFamily="34" charset="0"/>
                        <a:buChar char="•"/>
                      </a:pPr>
                      <a:r>
                        <a:rPr lang="en-GB" sz="1800" kern="1200" dirty="0" smtClean="0">
                          <a:solidFill>
                            <a:schemeClr val="dk1"/>
                          </a:solidFill>
                          <a:effectLst/>
                          <a:latin typeface="+mn-lt"/>
                          <a:ea typeface="+mn-ea"/>
                          <a:cs typeface="+mn-cs"/>
                        </a:rPr>
                        <a:t>the contexts in which texts are engaged with by different audiences.</a:t>
                      </a:r>
                      <a:endParaRPr lang="en-GB" dirty="0"/>
                    </a:p>
                  </a:txBody>
                  <a:tcPr>
                    <a:solidFill>
                      <a:srgbClr val="D2C8E1">
                        <a:alpha val="50196"/>
                      </a:srgbClr>
                    </a:solidFill>
                  </a:tcPr>
                </a:tc>
              </a:tr>
            </a:tbl>
          </a:graphicData>
        </a:graphic>
      </p:graphicFrame>
    </p:spTree>
    <p:custDataLst>
      <p:tags r:id="rId1"/>
    </p:custDataLst>
    <p:extLst>
      <p:ext uri="{BB962C8B-B14F-4D97-AF65-F5344CB8AC3E}">
        <p14:creationId xmlns:p14="http://schemas.microsoft.com/office/powerpoint/2010/main" val="3391734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57200" y="406882"/>
            <a:ext cx="8686800" cy="438509"/>
          </a:xfrm>
        </p:spPr>
        <p:txBody>
          <a:bodyPr>
            <a:noAutofit/>
          </a:bodyPr>
          <a:lstStyle/>
          <a:p>
            <a:pPr algn="l"/>
            <a:r>
              <a:rPr lang="en-US" dirty="0" smtClean="0">
                <a:latin typeface="AQA Chevin Pro Light" panose="020F0303030000060003" pitchFamily="34" charset="0"/>
              </a:rPr>
              <a:t>Assessment </a:t>
            </a:r>
            <a:r>
              <a:rPr lang="en-US" dirty="0" smtClean="0">
                <a:latin typeface="AQA Chevin Pro Light" panose="020F0303030000060003" pitchFamily="34" charset="0"/>
              </a:rPr>
              <a:t>objective </a:t>
            </a:r>
            <a:r>
              <a:rPr lang="en-US" dirty="0" smtClean="0">
                <a:latin typeface="AQA Chevin Pro Light" panose="020F0303030000060003" pitchFamily="34" charset="0"/>
              </a:rPr>
              <a:t>4 (AO4)</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41</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75130359"/>
              </p:ext>
            </p:extLst>
          </p:nvPr>
        </p:nvGraphicFramePr>
        <p:xfrm>
          <a:off x="405261" y="2556109"/>
          <a:ext cx="8333478" cy="2210865"/>
        </p:xfrm>
        <a:graphic>
          <a:graphicData uri="http://schemas.openxmlformats.org/drawingml/2006/table">
            <a:tbl>
              <a:tblPr firstRow="1" bandRow="1">
                <a:tableStyleId>{5C22544A-7EE6-4342-B048-85BDC9FD1C3A}</a:tableStyleId>
              </a:tblPr>
              <a:tblGrid>
                <a:gridCol w="834726"/>
                <a:gridCol w="3749376"/>
                <a:gridCol w="3749376"/>
              </a:tblGrid>
              <a:tr h="402663">
                <a:tc>
                  <a:txBody>
                    <a:bodyPr/>
                    <a:lstStyle/>
                    <a:p>
                      <a:endParaRPr lang="en-GB" dirty="0"/>
                    </a:p>
                  </a:txBody>
                  <a:tcPr>
                    <a:solidFill>
                      <a:srgbClr val="412878"/>
                    </a:solidFill>
                  </a:tcPr>
                </a:tc>
                <a:tc>
                  <a:txBody>
                    <a:bodyPr/>
                    <a:lstStyle/>
                    <a:p>
                      <a:r>
                        <a:rPr lang="en-GB" dirty="0" smtClean="0">
                          <a:latin typeface="AQA Chevin Pro Bold" pitchFamily="34" charset="0"/>
                        </a:rPr>
                        <a:t>GCSE</a:t>
                      </a:r>
                      <a:r>
                        <a:rPr lang="en-GB" baseline="0" dirty="0" smtClean="0">
                          <a:latin typeface="AQA Chevin Pro Bold" pitchFamily="34" charset="0"/>
                        </a:rPr>
                        <a:t> English Literature Assessment </a:t>
                      </a:r>
                      <a:r>
                        <a:rPr lang="en-GB" baseline="0" dirty="0" smtClean="0">
                          <a:latin typeface="AQA Chevin Pro Bold" pitchFamily="34" charset="0"/>
                        </a:rPr>
                        <a:t>objective</a:t>
                      </a:r>
                      <a:endParaRPr lang="en-GB" dirty="0">
                        <a:latin typeface="AQA Chevin Pro Bold" pitchFamily="34" charset="0"/>
                      </a:endParaRPr>
                    </a:p>
                  </a:txBody>
                  <a:tcPr>
                    <a:solidFill>
                      <a:srgbClr val="412878"/>
                    </a:solidFill>
                  </a:tcPr>
                </a:tc>
                <a:tc>
                  <a:txBody>
                    <a:bodyPr/>
                    <a:lstStyle/>
                    <a:p>
                      <a:r>
                        <a:rPr lang="en-GB" dirty="0" smtClean="0">
                          <a:latin typeface="AQA Chevin Pro Bold" pitchFamily="34" charset="0"/>
                        </a:rPr>
                        <a:t>What this means</a:t>
                      </a:r>
                      <a:endParaRPr lang="en-GB" dirty="0">
                        <a:latin typeface="AQA Chevin Pro Bold" pitchFamily="34" charset="0"/>
                      </a:endParaRPr>
                    </a:p>
                  </a:txBody>
                  <a:tcPr>
                    <a:solidFill>
                      <a:srgbClr val="412878"/>
                    </a:solidFill>
                  </a:tcPr>
                </a:tc>
              </a:tr>
              <a:tr h="1570785">
                <a:tc>
                  <a:txBody>
                    <a:bodyPr/>
                    <a:lstStyle/>
                    <a:p>
                      <a:r>
                        <a:rPr lang="en-GB" dirty="0" smtClean="0"/>
                        <a:t>AO4</a:t>
                      </a:r>
                    </a:p>
                    <a:p>
                      <a:endParaRPr lang="en-GB" dirty="0"/>
                    </a:p>
                  </a:txBody>
                  <a:tcPr>
                    <a:solidFill>
                      <a:srgbClr val="D2C8E1">
                        <a:alpha val="50196"/>
                      </a:srgbClr>
                    </a:solidFill>
                  </a:tcPr>
                </a:tc>
                <a:tc>
                  <a:txBody>
                    <a:bodyPr/>
                    <a:lstStyle/>
                    <a:p>
                      <a:r>
                        <a:rPr lang="en-US" sz="1800" kern="1200" dirty="0" smtClean="0">
                          <a:solidFill>
                            <a:schemeClr val="dk1"/>
                          </a:solidFill>
                          <a:effectLst/>
                          <a:latin typeface="+mn-lt"/>
                          <a:ea typeface="+mn-ea"/>
                          <a:cs typeface="+mn-cs"/>
                        </a:rPr>
                        <a:t>Use a range of vocabulary and sentence structures for clarity, purpose and effect, with accurate spelling and punctuation</a:t>
                      </a:r>
                      <a:endParaRPr lang="en-GB" dirty="0"/>
                    </a:p>
                  </a:txBody>
                  <a:tcPr>
                    <a:solidFill>
                      <a:srgbClr val="D2C8E1">
                        <a:alpha val="50196"/>
                      </a:srgbClr>
                    </a:solidFill>
                  </a:tcPr>
                </a:tc>
                <a:tc>
                  <a:txBody>
                    <a:bodyPr/>
                    <a:lstStyle/>
                    <a:p>
                      <a:r>
                        <a:rPr lang="en-GB" sz="1800" kern="1200" dirty="0" smtClean="0">
                          <a:solidFill>
                            <a:schemeClr val="dk1"/>
                          </a:solidFill>
                          <a:effectLst/>
                          <a:latin typeface="+mn-lt"/>
                          <a:ea typeface="+mn-ea"/>
                          <a:cs typeface="+mn-cs"/>
                        </a:rPr>
                        <a:t>This AO focuses on the student’s use of </a:t>
                      </a:r>
                      <a:r>
                        <a:rPr lang="en-GB" sz="1800" kern="1200" dirty="0" err="1" smtClean="0">
                          <a:solidFill>
                            <a:schemeClr val="dk1"/>
                          </a:solidFill>
                          <a:effectLst/>
                          <a:latin typeface="+mn-lt"/>
                          <a:ea typeface="+mn-ea"/>
                          <a:cs typeface="+mn-cs"/>
                        </a:rPr>
                        <a:t>SPaG</a:t>
                      </a:r>
                      <a:r>
                        <a:rPr lang="en-GB" sz="1800" kern="1200" dirty="0" smtClean="0">
                          <a:solidFill>
                            <a:schemeClr val="dk1"/>
                          </a:solidFill>
                          <a:effectLst/>
                          <a:latin typeface="+mn-lt"/>
                          <a:ea typeface="+mn-ea"/>
                          <a:cs typeface="+mn-cs"/>
                        </a:rPr>
                        <a:t> to communicate ideas to the reader.</a:t>
                      </a:r>
                      <a:endParaRPr lang="en-GB" dirty="0"/>
                    </a:p>
                  </a:txBody>
                  <a:tcPr>
                    <a:solidFill>
                      <a:srgbClr val="D2C8E1">
                        <a:alpha val="50196"/>
                      </a:srgbClr>
                    </a:solidFill>
                  </a:tcPr>
                </a:tc>
              </a:tr>
            </a:tbl>
          </a:graphicData>
        </a:graphic>
      </p:graphicFrame>
    </p:spTree>
    <p:custDataLst>
      <p:tags r:id="rId1"/>
    </p:custDataLst>
    <p:extLst>
      <p:ext uri="{BB962C8B-B14F-4D97-AF65-F5344CB8AC3E}">
        <p14:creationId xmlns:p14="http://schemas.microsoft.com/office/powerpoint/2010/main" val="1028153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57200" y="406882"/>
            <a:ext cx="8686800" cy="438509"/>
          </a:xfrm>
        </p:spPr>
        <p:txBody>
          <a:bodyPr>
            <a:noAutofit/>
          </a:bodyPr>
          <a:lstStyle/>
          <a:p>
            <a:pPr algn="l"/>
            <a:r>
              <a:rPr lang="en-US" dirty="0" smtClean="0">
                <a:latin typeface="AQA Chevin Pro Light" panose="020F0303030000060003" pitchFamily="34" charset="0"/>
              </a:rPr>
              <a:t>Comparison</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42</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374800927"/>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algn="l"/>
                      <a:endParaRPr lang="en-GB" dirty="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1800" b="0" dirty="0" smtClean="0">
                        <a:latin typeface="Arial" pitchFamily="34" charset="0"/>
                        <a:cs typeface="Arial" pitchFamily="34" charset="0"/>
                      </a:endParaRPr>
                    </a:p>
                    <a:p>
                      <a:pPr algn="l"/>
                      <a:r>
                        <a:rPr lang="en-GB" sz="1800" b="0" dirty="0" smtClean="0">
                          <a:latin typeface="Arial" pitchFamily="34" charset="0"/>
                          <a:cs typeface="Arial" pitchFamily="34" charset="0"/>
                        </a:rPr>
                        <a:t>“In each specification as a whole, 20-25% of the marks should require candidates to show the abilities described in AO1, AO2 and AO3 through tasks which require them to make comparisons across texts.”</a:t>
                      </a: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Tree>
    <p:custDataLst>
      <p:tags r:id="rId1"/>
    </p:custDataLst>
    <p:extLst>
      <p:ext uri="{BB962C8B-B14F-4D97-AF65-F5344CB8AC3E}">
        <p14:creationId xmlns:p14="http://schemas.microsoft.com/office/powerpoint/2010/main" val="3963239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a:xfrm>
            <a:off x="425700" y="441132"/>
            <a:ext cx="8045200" cy="431181"/>
          </a:xfrm>
        </p:spPr>
        <p:txBody>
          <a:bodyPr>
            <a:normAutofit fontScale="90000"/>
          </a:bodyPr>
          <a:lstStyle/>
          <a:p>
            <a:pPr algn="l"/>
            <a:r>
              <a:rPr lang="en-GB" sz="2900" dirty="0">
                <a:latin typeface="AQA Chevin Pro Light" panose="020F0303030000060003" pitchFamily="34" charset="0"/>
              </a:rPr>
              <a:t>Defining </a:t>
            </a:r>
            <a:r>
              <a:rPr lang="en-GB" sz="2900" dirty="0" smtClean="0">
                <a:latin typeface="AQA Chevin Pro Light" panose="020F0303030000060003" pitchFamily="34" charset="0"/>
              </a:rPr>
              <a:t>context </a:t>
            </a:r>
            <a:r>
              <a:rPr lang="en-GB" sz="2900" dirty="0">
                <a:latin typeface="AQA Chevin Pro Light" panose="020F0303030000060003" pitchFamily="34" charset="0"/>
              </a:rPr>
              <a:t>(AO3)</a:t>
            </a:r>
            <a:r>
              <a:rPr lang="en-GB" dirty="0"/>
              <a:t/>
            </a:r>
            <a:br>
              <a:rPr lang="en-GB" dirty="0"/>
            </a:br>
            <a:endParaRPr lang="en-US" dirty="0"/>
          </a:p>
        </p:txBody>
      </p:sp>
      <p:sp>
        <p:nvSpPr>
          <p:cNvPr id="3" name="Content Placeholder 2"/>
          <p:cNvSpPr>
            <a:spLocks noGrp="1"/>
          </p:cNvSpPr>
          <p:nvPr>
            <p:ph idx="1"/>
          </p:nvPr>
        </p:nvSpPr>
        <p:spPr>
          <a:xfrm>
            <a:off x="241160" y="1074651"/>
            <a:ext cx="8746086" cy="5716674"/>
          </a:xfrm>
        </p:spPr>
        <p:txBody>
          <a:bodyPr>
            <a:normAutofit/>
          </a:bodyPr>
          <a:lstStyle/>
          <a:p>
            <a:pPr marL="0" indent="0">
              <a:lnSpc>
                <a:spcPct val="100000"/>
              </a:lnSpc>
              <a:spcBef>
                <a:spcPts val="0"/>
              </a:spcBef>
              <a:buNone/>
            </a:pPr>
            <a:r>
              <a:rPr lang="en-GB" dirty="0" smtClean="0"/>
              <a:t>AO3 </a:t>
            </a:r>
            <a:r>
              <a:rPr lang="en-GB" dirty="0"/>
              <a:t>is </a:t>
            </a:r>
            <a:r>
              <a:rPr lang="en-GB" b="1" dirty="0"/>
              <a:t>the understanding of the relationship between the ideas in the text and the contexts of the text</a:t>
            </a:r>
            <a:r>
              <a:rPr lang="en-GB" dirty="0"/>
              <a:t>. </a:t>
            </a:r>
            <a:endParaRPr lang="en-GB" dirty="0" smtClean="0"/>
          </a:p>
          <a:p>
            <a:pPr marL="0" indent="0">
              <a:lnSpc>
                <a:spcPct val="100000"/>
              </a:lnSpc>
              <a:spcBef>
                <a:spcPts val="0"/>
              </a:spcBef>
              <a:buNone/>
            </a:pPr>
            <a:endParaRPr lang="en-GB" dirty="0" smtClean="0"/>
          </a:p>
          <a:p>
            <a:pPr marL="0" indent="0">
              <a:lnSpc>
                <a:spcPct val="100000"/>
              </a:lnSpc>
              <a:spcBef>
                <a:spcPts val="0"/>
              </a:spcBef>
              <a:buNone/>
            </a:pPr>
            <a:r>
              <a:rPr lang="en-GB" dirty="0" smtClean="0"/>
              <a:t>The </a:t>
            </a:r>
            <a:r>
              <a:rPr lang="en-GB" dirty="0"/>
              <a:t>range of contexts and relationships that is most relevant as part of AO3 will depend on the text, the author and the task. </a:t>
            </a:r>
            <a:endParaRPr lang="en-GB" dirty="0" smtClean="0"/>
          </a:p>
          <a:p>
            <a:pPr marL="0" indent="0">
              <a:lnSpc>
                <a:spcPct val="100000"/>
              </a:lnSpc>
              <a:spcBef>
                <a:spcPts val="0"/>
              </a:spcBef>
              <a:buNone/>
            </a:pPr>
            <a:endParaRPr lang="en-GB" dirty="0" smtClean="0"/>
          </a:p>
          <a:p>
            <a:pPr marL="0" indent="0">
              <a:lnSpc>
                <a:spcPct val="100000"/>
              </a:lnSpc>
              <a:spcBef>
                <a:spcPts val="0"/>
              </a:spcBef>
              <a:buNone/>
            </a:pPr>
            <a:r>
              <a:rPr lang="en-GB" dirty="0" smtClean="0"/>
              <a:t>In </a:t>
            </a:r>
            <a:r>
              <a:rPr lang="en-GB" dirty="0"/>
              <a:t>teaching and assessing AO3, teachers and students can consider context in a </a:t>
            </a:r>
            <a:r>
              <a:rPr lang="en-GB" dirty="0">
                <a:solidFill>
                  <a:srgbClr val="C8194B"/>
                </a:solidFill>
              </a:rPr>
              <a:t>flexible</a:t>
            </a:r>
            <a:r>
              <a:rPr lang="en-GB" dirty="0"/>
              <a:t> way,</a:t>
            </a:r>
            <a:r>
              <a:rPr lang="en-GB" dirty="0">
                <a:solidFill>
                  <a:srgbClr val="FF0000"/>
                </a:solidFill>
              </a:rPr>
              <a:t> </a:t>
            </a:r>
            <a:r>
              <a:rPr lang="en-GB" dirty="0">
                <a:solidFill>
                  <a:srgbClr val="C8194B"/>
                </a:solidFill>
              </a:rPr>
              <a:t>dependent on the text itself</a:t>
            </a:r>
            <a:r>
              <a:rPr lang="en-GB" dirty="0">
                <a:solidFill>
                  <a:srgbClr val="FF0000"/>
                </a:solidFill>
              </a:rPr>
              <a:t> </a:t>
            </a:r>
            <a:r>
              <a:rPr lang="en-GB" dirty="0"/>
              <a:t>and whichever contexts are the </a:t>
            </a:r>
            <a:r>
              <a:rPr lang="en-GB" dirty="0">
                <a:solidFill>
                  <a:srgbClr val="C8194B"/>
                </a:solidFill>
              </a:rPr>
              <a:t>most relevant</a:t>
            </a:r>
            <a:r>
              <a:rPr lang="en-GB" dirty="0">
                <a:solidFill>
                  <a:srgbClr val="FF0000"/>
                </a:solidFill>
              </a:rPr>
              <a:t> </a:t>
            </a:r>
            <a:r>
              <a:rPr lang="en-GB" dirty="0"/>
              <a:t>for that particular text.  </a:t>
            </a:r>
            <a:endParaRPr lang="en-GB" dirty="0" smtClean="0"/>
          </a:p>
          <a:p>
            <a:pPr marL="0" indent="0">
              <a:lnSpc>
                <a:spcPct val="100000"/>
              </a:lnSpc>
              <a:spcBef>
                <a:spcPts val="0"/>
              </a:spcBef>
              <a:buNone/>
            </a:pPr>
            <a:endParaRPr lang="en-GB" dirty="0" smtClean="0"/>
          </a:p>
          <a:p>
            <a:pPr marL="0" indent="0">
              <a:lnSpc>
                <a:spcPct val="100000"/>
              </a:lnSpc>
              <a:spcBef>
                <a:spcPts val="0"/>
              </a:spcBef>
              <a:buNone/>
            </a:pPr>
            <a:r>
              <a:rPr lang="en-GB" dirty="0" smtClean="0"/>
              <a:t>These </a:t>
            </a:r>
            <a:r>
              <a:rPr lang="en-GB" dirty="0"/>
              <a:t>contexts may relate to the relationship between the text and the context in which it was </a:t>
            </a:r>
            <a:r>
              <a:rPr lang="en-GB" dirty="0">
                <a:solidFill>
                  <a:srgbClr val="C8194B"/>
                </a:solidFill>
              </a:rPr>
              <a:t>written</a:t>
            </a:r>
            <a:r>
              <a:rPr lang="en-GB" dirty="0"/>
              <a:t>. </a:t>
            </a:r>
            <a:endParaRPr lang="en-GB" dirty="0" smtClean="0"/>
          </a:p>
          <a:p>
            <a:pPr marL="0" indent="0">
              <a:lnSpc>
                <a:spcPct val="100000"/>
              </a:lnSpc>
              <a:spcBef>
                <a:spcPts val="0"/>
              </a:spcBef>
              <a:buNone/>
            </a:pPr>
            <a:endParaRPr lang="en-GB" dirty="0" smtClean="0"/>
          </a:p>
          <a:p>
            <a:pPr marL="0" indent="0">
              <a:lnSpc>
                <a:spcPct val="100000"/>
              </a:lnSpc>
              <a:spcBef>
                <a:spcPts val="0"/>
              </a:spcBef>
              <a:buNone/>
            </a:pPr>
            <a:r>
              <a:rPr lang="en-GB" dirty="0" smtClean="0"/>
              <a:t>However</a:t>
            </a:r>
            <a:r>
              <a:rPr lang="en-GB" dirty="0"/>
              <a:t>, these contexts may also relate to the context within which the text is </a:t>
            </a:r>
            <a:r>
              <a:rPr lang="en-GB" dirty="0">
                <a:solidFill>
                  <a:srgbClr val="C8194B"/>
                </a:solidFill>
              </a:rPr>
              <a:t>set</a:t>
            </a:r>
            <a:r>
              <a:rPr lang="en-GB" dirty="0"/>
              <a:t>: location, social structures and features, cultural contexts, and periods in time. </a:t>
            </a:r>
            <a:endParaRPr lang="en-GB" dirty="0" smtClean="0"/>
          </a:p>
          <a:p>
            <a:pPr marL="0" indent="0">
              <a:lnSpc>
                <a:spcPct val="100000"/>
              </a:lnSpc>
              <a:spcBef>
                <a:spcPts val="0"/>
              </a:spcBef>
              <a:buNone/>
            </a:pPr>
            <a:endParaRPr lang="en-GB" dirty="0" smtClean="0"/>
          </a:p>
          <a:p>
            <a:pPr marL="0" indent="0">
              <a:lnSpc>
                <a:spcPct val="100000"/>
              </a:lnSpc>
              <a:spcBef>
                <a:spcPts val="0"/>
              </a:spcBef>
              <a:buNone/>
            </a:pPr>
            <a:r>
              <a:rPr lang="en-GB" dirty="0" smtClean="0"/>
              <a:t>Context</a:t>
            </a:r>
            <a:r>
              <a:rPr lang="en-GB" dirty="0"/>
              <a:t>, where relevant, may also apply to </a:t>
            </a:r>
            <a:r>
              <a:rPr lang="en-GB" dirty="0">
                <a:solidFill>
                  <a:srgbClr val="C8194B"/>
                </a:solidFill>
              </a:rPr>
              <a:t>literary contexts </a:t>
            </a:r>
            <a:r>
              <a:rPr lang="en-GB" dirty="0"/>
              <a:t>such as </a:t>
            </a:r>
            <a:r>
              <a:rPr lang="en-GB" dirty="0" smtClean="0"/>
              <a:t>genres</a:t>
            </a:r>
            <a:r>
              <a:rPr lang="en-GB" dirty="0"/>
              <a:t>.</a:t>
            </a:r>
            <a:r>
              <a:rPr lang="en-GB" dirty="0" smtClean="0"/>
              <a:t> </a:t>
            </a:r>
          </a:p>
          <a:p>
            <a:pPr marL="0" indent="0">
              <a:lnSpc>
                <a:spcPct val="100000"/>
              </a:lnSpc>
              <a:spcBef>
                <a:spcPts val="0"/>
              </a:spcBef>
              <a:buNone/>
            </a:pPr>
            <a:r>
              <a:rPr lang="en-GB" dirty="0" smtClean="0"/>
              <a:t>It may also apply to the </a:t>
            </a:r>
            <a:r>
              <a:rPr lang="en-GB" dirty="0"/>
              <a:t>contexts in which texts are engaged with by different </a:t>
            </a:r>
            <a:r>
              <a:rPr lang="en-GB" dirty="0">
                <a:solidFill>
                  <a:srgbClr val="C8194B"/>
                </a:solidFill>
              </a:rPr>
              <a:t>audiences</a:t>
            </a:r>
            <a:r>
              <a:rPr lang="en-GB" dirty="0"/>
              <a:t>.</a:t>
            </a:r>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43</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019078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48" t="13241"/>
          <a:stretch/>
        </p:blipFill>
        <p:spPr>
          <a:xfrm>
            <a:off x="0" y="993228"/>
            <a:ext cx="9131767" cy="5336628"/>
          </a:xfrm>
          <a:prstGeom prst="rect">
            <a:avLst/>
          </a:prstGeom>
        </p:spPr>
      </p:pic>
      <p:sp>
        <p:nvSpPr>
          <p:cNvPr id="2" name="Title 1"/>
          <p:cNvSpPr>
            <a:spLocks noGrp="1"/>
          </p:cNvSpPr>
          <p:nvPr>
            <p:ph type="title"/>
          </p:nvPr>
        </p:nvSpPr>
        <p:spPr/>
        <p:txBody>
          <a:bodyPr>
            <a:normAutofit/>
          </a:bodyPr>
          <a:lstStyle/>
          <a:p>
            <a:pPr algn="l"/>
            <a:r>
              <a:rPr lang="en-US" dirty="0">
                <a:latin typeface="AQA Chevin Pro Light" panose="020F0303030000060003" pitchFamily="34" charset="0"/>
              </a:rPr>
              <a:t>C</a:t>
            </a:r>
            <a:r>
              <a:rPr lang="en-US" dirty="0" smtClean="0">
                <a:latin typeface="AQA Chevin Pro Light" panose="020F0303030000060003" pitchFamily="34" charset="0"/>
              </a:rPr>
              <a:t>ontext in questions</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r>
              <a:rPr lang="en-US" dirty="0"/>
              <a:t>Starting with this speech, explain how far you think Shakespeare presents Macbeth </a:t>
            </a:r>
            <a:r>
              <a:rPr lang="en-US" dirty="0">
                <a:solidFill>
                  <a:srgbClr val="C8194B"/>
                </a:solidFill>
              </a:rPr>
              <a:t>as a hero. </a:t>
            </a:r>
            <a:endParaRPr lang="en-GB" dirty="0">
              <a:solidFill>
                <a:srgbClr val="C8194B"/>
              </a:solidFill>
            </a:endParaRPr>
          </a:p>
          <a:p>
            <a:endParaRPr lang="en-US" dirty="0" smtClean="0"/>
          </a:p>
          <a:p>
            <a:r>
              <a:rPr lang="en-GB" dirty="0"/>
              <a:t>At the start of </a:t>
            </a:r>
            <a:r>
              <a:rPr lang="en-GB" i="1" dirty="0"/>
              <a:t>Lord of the Flies</a:t>
            </a:r>
            <a:r>
              <a:rPr lang="en-GB" dirty="0"/>
              <a:t>, Piggy asks Ralph: ‘Aren’t there any grown-ups at all?</a:t>
            </a:r>
            <a:r>
              <a:rPr lang="en-GB" dirty="0" smtClean="0"/>
              <a:t>’ How </a:t>
            </a:r>
            <a:r>
              <a:rPr lang="en-GB" dirty="0"/>
              <a:t>does Golding present </a:t>
            </a:r>
            <a:r>
              <a:rPr lang="en-GB" dirty="0">
                <a:solidFill>
                  <a:srgbClr val="C8194B"/>
                </a:solidFill>
              </a:rPr>
              <a:t>ideas about being a ‘grown-up’ </a:t>
            </a:r>
            <a:r>
              <a:rPr lang="en-GB" dirty="0"/>
              <a:t>in Lord of the Flies?</a:t>
            </a:r>
          </a:p>
          <a:p>
            <a:pPr marL="0" indent="0">
              <a:buNone/>
            </a:pPr>
            <a:endParaRPr lang="en-GB" dirty="0"/>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44</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802319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166" b="7778"/>
          <a:stretch/>
        </p:blipFill>
        <p:spPr>
          <a:xfrm>
            <a:off x="2686422" y="2554341"/>
            <a:ext cx="6453228" cy="3781425"/>
          </a:xfrm>
          <a:prstGeom prst="rect">
            <a:avLst/>
          </a:prstGeom>
        </p:spPr>
      </p:pic>
      <p:sp>
        <p:nvSpPr>
          <p:cNvPr id="3" name="Content Placeholder 2"/>
          <p:cNvSpPr>
            <a:spLocks noGrp="1"/>
          </p:cNvSpPr>
          <p:nvPr>
            <p:ph idx="1"/>
          </p:nvPr>
        </p:nvSpPr>
        <p:spPr/>
        <p:txBody>
          <a:bodyPr>
            <a:normAutofit/>
          </a:bodyPr>
          <a:lstStyle/>
          <a:p>
            <a:pPr marL="0" indent="0">
              <a:buNone/>
            </a:pPr>
            <a:endParaRPr lang="en-GB" dirty="0"/>
          </a:p>
          <a:p>
            <a:endParaRPr lang="en-US" dirty="0"/>
          </a:p>
        </p:txBody>
      </p:sp>
      <p:sp>
        <p:nvSpPr>
          <p:cNvPr id="5" name="Title 4"/>
          <p:cNvSpPr txBox="1">
            <a:spLocks noGrp="1"/>
          </p:cNvSpPr>
          <p:nvPr>
            <p:ph type="title"/>
          </p:nvPr>
        </p:nvSpPr>
        <p:spPr>
          <a:xfrm>
            <a:off x="540000" y="441132"/>
            <a:ext cx="8045200" cy="362728"/>
          </a:xfrm>
          <a:prstGeom prst="rect">
            <a:avLst/>
          </a:prstGeom>
          <a:noFill/>
        </p:spPr>
        <p:txBody>
          <a:bodyPr wrap="square" rtlCol="0">
            <a:spAutoFit/>
          </a:bodyPr>
          <a:lstStyle/>
          <a:p>
            <a:r>
              <a:rPr lang="en-GB" dirty="0" smtClean="0">
                <a:latin typeface="AQA Chevin Pro Light" panose="020F0303030000060003" pitchFamily="34" charset="0"/>
              </a:rPr>
              <a:t>Paper 1: extract to whole assessment</a:t>
            </a:r>
            <a:endParaRPr lang="en-GB" dirty="0">
              <a:latin typeface="AQA Chevin Pro Light" panose="020F0303030000060003" pitchFamily="34" charset="0"/>
            </a:endParaRPr>
          </a:p>
        </p:txBody>
      </p:sp>
      <p:pic>
        <p:nvPicPr>
          <p:cNvPr id="6" name="Picture 2" descr="Macbeth (Wordsworth Classic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63" t="8898" r="19685" b="7380"/>
          <a:stretch/>
        </p:blipFill>
        <p:spPr bwMode="auto">
          <a:xfrm>
            <a:off x="2682878" y="2220048"/>
            <a:ext cx="2013813" cy="293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omeo and Juliet (Wordsworth Classics)">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58" t="9853" r="23584" b="6425"/>
          <a:stretch/>
        </p:blipFill>
        <p:spPr bwMode="auto">
          <a:xfrm>
            <a:off x="700762" y="2220048"/>
            <a:ext cx="1845638" cy="293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Frankenstein (Wordsworth Classics)">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110" t="9708" r="24032" b="6569"/>
          <a:stretch/>
        </p:blipFill>
        <p:spPr bwMode="auto">
          <a:xfrm>
            <a:off x="4772891" y="2220048"/>
            <a:ext cx="1731818" cy="293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Strange Case of Dr. Jekyll and Mr. Hyde">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0195" t="8270" r="21365" b="6051"/>
          <a:stretch/>
        </p:blipFill>
        <p:spPr bwMode="auto">
          <a:xfrm>
            <a:off x="6720932" y="2220048"/>
            <a:ext cx="1827323" cy="2937400"/>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45</a:t>
            </a:r>
            <a:endParaRPr lang="en-US" sz="800" dirty="0"/>
          </a:p>
        </p:txBody>
      </p:sp>
      <p:sp>
        <p:nvSpPr>
          <p:cNvPr id="12"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905243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166" b="7778"/>
          <a:stretch/>
        </p:blipFill>
        <p:spPr>
          <a:xfrm>
            <a:off x="2686422" y="2554341"/>
            <a:ext cx="6453228" cy="3781425"/>
          </a:xfrm>
          <a:prstGeom prst="rect">
            <a:avLst/>
          </a:prstGeom>
        </p:spPr>
      </p:pic>
      <p:sp>
        <p:nvSpPr>
          <p:cNvPr id="2" name="Title 1"/>
          <p:cNvSpPr>
            <a:spLocks noGrp="1"/>
          </p:cNvSpPr>
          <p:nvPr>
            <p:ph type="title"/>
          </p:nvPr>
        </p:nvSpPr>
        <p:spPr/>
        <p:txBody>
          <a:bodyPr>
            <a:noAutofit/>
          </a:bodyPr>
          <a:lstStyle/>
          <a:p>
            <a:pPr algn="l"/>
            <a:r>
              <a:rPr lang="en-US" dirty="0">
                <a:latin typeface="AQA Chevin Pro Light" panose="020F0303030000060003" pitchFamily="34" charset="0"/>
              </a:rPr>
              <a:t>A</a:t>
            </a:r>
            <a:r>
              <a:rPr lang="en-US" dirty="0" smtClean="0">
                <a:latin typeface="AQA Chevin Pro Light" panose="020F0303030000060003" pitchFamily="34" charset="0"/>
              </a:rPr>
              <a:t> holistic response to Paper 1 assessments</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a:t>C</a:t>
            </a:r>
            <a:r>
              <a:rPr lang="en-US" dirty="0" smtClean="0"/>
              <a:t>andidates can:</a:t>
            </a:r>
          </a:p>
          <a:p>
            <a:pPr marL="0" indent="0">
              <a:buNone/>
            </a:pPr>
            <a:endParaRPr lang="en-GB" dirty="0"/>
          </a:p>
          <a:p>
            <a:r>
              <a:rPr lang="en-US" dirty="0" smtClean="0"/>
              <a:t>spend </a:t>
            </a:r>
            <a:r>
              <a:rPr lang="en-US" dirty="0"/>
              <a:t>more time </a:t>
            </a:r>
            <a:r>
              <a:rPr lang="en-US" dirty="0" smtClean="0"/>
              <a:t>on the </a:t>
            </a:r>
            <a:r>
              <a:rPr lang="en-US" dirty="0"/>
              <a:t>extract</a:t>
            </a:r>
            <a:endParaRPr lang="en-GB" dirty="0"/>
          </a:p>
          <a:p>
            <a:r>
              <a:rPr lang="en-US" dirty="0"/>
              <a:t>o</a:t>
            </a:r>
            <a:r>
              <a:rPr lang="en-US" dirty="0" smtClean="0"/>
              <a:t>r, spend more </a:t>
            </a:r>
            <a:r>
              <a:rPr lang="en-US" dirty="0"/>
              <a:t>time on </a:t>
            </a:r>
            <a:r>
              <a:rPr lang="en-US" dirty="0" smtClean="0"/>
              <a:t>the whole</a:t>
            </a:r>
            <a:endParaRPr lang="en-GB" dirty="0"/>
          </a:p>
          <a:p>
            <a:r>
              <a:rPr lang="en-US" dirty="0"/>
              <a:t>write about </a:t>
            </a:r>
            <a:r>
              <a:rPr lang="en-US" dirty="0" smtClean="0"/>
              <a:t>the extract </a:t>
            </a:r>
            <a:r>
              <a:rPr lang="en-US" dirty="0"/>
              <a:t>and then </a:t>
            </a:r>
            <a:r>
              <a:rPr lang="en-US" dirty="0" smtClean="0"/>
              <a:t>the whole</a:t>
            </a:r>
            <a:endParaRPr lang="en-GB" dirty="0"/>
          </a:p>
          <a:p>
            <a:r>
              <a:rPr lang="en-US" dirty="0" smtClean="0"/>
              <a:t>approach </a:t>
            </a:r>
            <a:r>
              <a:rPr lang="en-US" dirty="0"/>
              <a:t>both </a:t>
            </a:r>
            <a:r>
              <a:rPr lang="en-US" dirty="0" smtClean="0"/>
              <a:t>together at the same time.</a:t>
            </a:r>
          </a:p>
          <a:p>
            <a:endParaRPr lang="en-US" dirty="0"/>
          </a:p>
          <a:p>
            <a:pPr marL="0" indent="0">
              <a:buNone/>
            </a:pPr>
            <a:r>
              <a:rPr lang="en-US" dirty="0" smtClean="0"/>
              <a:t>The response is marked as a whole. There is not a separate mark allocation for either of the two bullet points. </a:t>
            </a:r>
            <a:endParaRPr lang="en-GB" dirty="0"/>
          </a:p>
          <a:p>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46</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46029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 y="364808"/>
            <a:ext cx="2579552" cy="492443"/>
          </a:xfrm>
          <a:prstGeom prst="rect">
            <a:avLst/>
          </a:prstGeom>
          <a:noFill/>
        </p:spPr>
        <p:txBody>
          <a:bodyPr wrap="none" rtlCol="0">
            <a:spAutoFit/>
          </a:bodyPr>
          <a:lstStyle/>
          <a:p>
            <a:r>
              <a:rPr lang="en-US" sz="2600" dirty="0">
                <a:solidFill>
                  <a:schemeClr val="tx2"/>
                </a:solidFill>
                <a:latin typeface="AQA Chevin Pro Light" panose="020F0303030000060003" pitchFamily="34" charset="0"/>
              </a:rPr>
              <a:t>A</a:t>
            </a:r>
            <a:r>
              <a:rPr lang="en-US" sz="2600" dirty="0" smtClean="0">
                <a:solidFill>
                  <a:schemeClr val="tx2"/>
                </a:solidFill>
                <a:latin typeface="AQA Chevin Pro Light" panose="020F0303030000060003" pitchFamily="34" charset="0"/>
              </a:rPr>
              <a:t> skills hierarchy </a:t>
            </a:r>
            <a:endParaRPr lang="en-US" sz="2600" dirty="0">
              <a:solidFill>
                <a:schemeClr val="tx2"/>
              </a:solidFill>
              <a:latin typeface="AQA Chevin Pro Light" panose="020F03030300000600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07572923"/>
              </p:ext>
            </p:extLst>
          </p:nvPr>
        </p:nvGraphicFramePr>
        <p:xfrm>
          <a:off x="333375" y="1243384"/>
          <a:ext cx="7839075" cy="4910094"/>
        </p:xfrm>
        <a:graphic>
          <a:graphicData uri="http://schemas.openxmlformats.org/drawingml/2006/table">
            <a:tbl>
              <a:tblPr firstRow="1" bandRow="1">
                <a:tableStyleId>{5C22544A-7EE6-4342-B048-85BDC9FD1C3A}</a:tableStyleId>
              </a:tblPr>
              <a:tblGrid>
                <a:gridCol w="657225"/>
                <a:gridCol w="7181850"/>
              </a:tblGrid>
              <a:tr h="185052">
                <a:tc>
                  <a:txBody>
                    <a:bodyPr/>
                    <a:lstStyle/>
                    <a:p>
                      <a:pPr algn="l">
                        <a:lnSpc>
                          <a:spcPct val="115000"/>
                        </a:lnSpc>
                        <a:spcAft>
                          <a:spcPts val="0"/>
                        </a:spcAft>
                      </a:pPr>
                      <a:r>
                        <a:rPr lang="en-US" sz="1400" kern="1200" dirty="0">
                          <a:effectLst/>
                        </a:rPr>
                        <a:t>Level</a:t>
                      </a:r>
                      <a:endParaRPr lang="en-GB" sz="1400" dirty="0">
                        <a:effectLst/>
                        <a:latin typeface="Calibri"/>
                        <a:ea typeface="Calibri"/>
                        <a:cs typeface="Times New Roman"/>
                      </a:endParaRPr>
                    </a:p>
                  </a:txBody>
                  <a:tcPr marL="35454" marR="35454" marT="17727" marB="17727">
                    <a:solidFill>
                      <a:srgbClr val="412878"/>
                    </a:solidFill>
                  </a:tcPr>
                </a:tc>
                <a:tc>
                  <a:txBody>
                    <a:bodyPr/>
                    <a:lstStyle/>
                    <a:p>
                      <a:pPr algn="l">
                        <a:lnSpc>
                          <a:spcPct val="115000"/>
                        </a:lnSpc>
                        <a:spcAft>
                          <a:spcPts val="0"/>
                        </a:spcAft>
                      </a:pPr>
                      <a:r>
                        <a:rPr lang="en-US" sz="1400" kern="1200" dirty="0">
                          <a:effectLst/>
                        </a:rPr>
                        <a:t>Descriptor</a:t>
                      </a:r>
                      <a:endParaRPr lang="en-GB" sz="1400" dirty="0">
                        <a:effectLst/>
                        <a:latin typeface="Calibri"/>
                        <a:ea typeface="Calibri"/>
                        <a:cs typeface="Times New Roman"/>
                      </a:endParaRPr>
                    </a:p>
                  </a:txBody>
                  <a:tcPr marL="35454" marR="35454" marT="17727" marB="17727">
                    <a:solidFill>
                      <a:srgbClr val="412878"/>
                    </a:solidFill>
                  </a:tcPr>
                </a:tc>
              </a:tr>
              <a:tr h="720459">
                <a:tc>
                  <a:txBody>
                    <a:bodyPr/>
                    <a:lstStyle/>
                    <a:p>
                      <a:pPr algn="ctr">
                        <a:lnSpc>
                          <a:spcPct val="115000"/>
                        </a:lnSpc>
                        <a:spcAft>
                          <a:spcPts val="0"/>
                        </a:spcAft>
                      </a:pPr>
                      <a:r>
                        <a:rPr lang="en-US" sz="1400" kern="1200" dirty="0">
                          <a:effectLst/>
                        </a:rPr>
                        <a:t>6</a:t>
                      </a:r>
                      <a:endParaRPr lang="en-GB" sz="1400" dirty="0">
                        <a:effectLst/>
                        <a:latin typeface="Calibri"/>
                        <a:ea typeface="Calibri"/>
                        <a:cs typeface="Times New Roman"/>
                      </a:endParaRPr>
                    </a:p>
                  </a:txBody>
                  <a:tcPr marL="35454" marR="35454" marT="17727" marB="17727">
                    <a:solidFill>
                      <a:srgbClr val="D2C8E1"/>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Critical, exploratory, well-structured approach to task and whole text </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Conceptualised approach supported by judicious references from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Insightful analysis of language, structure and form </a:t>
                      </a:r>
                      <a:endParaRPr lang="en-GB" sz="1400" dirty="0">
                        <a:effectLst/>
                        <a:latin typeface="Calibri"/>
                        <a:cs typeface="Times New Roman"/>
                      </a:endParaRPr>
                    </a:p>
                  </a:txBody>
                  <a:tcPr marL="35454" marR="35454" marT="17727" marB="17727">
                    <a:solidFill>
                      <a:srgbClr val="D2C8E1"/>
                    </a:solidFill>
                  </a:tcPr>
                </a:tc>
              </a:tr>
              <a:tr h="723900">
                <a:tc>
                  <a:txBody>
                    <a:bodyPr/>
                    <a:lstStyle/>
                    <a:p>
                      <a:pPr algn="ctr">
                        <a:lnSpc>
                          <a:spcPct val="115000"/>
                        </a:lnSpc>
                        <a:spcAft>
                          <a:spcPts val="0"/>
                        </a:spcAft>
                      </a:pPr>
                      <a:r>
                        <a:rPr lang="en-US" sz="1400" kern="1200" dirty="0">
                          <a:effectLst/>
                        </a:rPr>
                        <a:t>5</a:t>
                      </a:r>
                      <a:endParaRPr lang="en-GB" sz="1400" dirty="0">
                        <a:effectLst/>
                        <a:latin typeface="Calibri"/>
                        <a:ea typeface="Calibri"/>
                        <a:cs typeface="Times New Roman"/>
                      </a:endParaRPr>
                    </a:p>
                  </a:txBody>
                  <a:tcPr marL="35454" marR="35454" marT="17727" marB="17727">
                    <a:solidFill>
                      <a:srgbClr val="D2C8E1">
                        <a:alpha val="50196"/>
                      </a:srgbClr>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Thoughtful, developed consideration of task and whole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References from text integrated into interpretation</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Detailed examination of effects of writer’s methods </a:t>
                      </a:r>
                      <a:endParaRPr lang="en-GB" sz="1400" dirty="0">
                        <a:effectLst/>
                        <a:latin typeface="Calibri"/>
                        <a:cs typeface="Times New Roman"/>
                      </a:endParaRPr>
                    </a:p>
                  </a:txBody>
                  <a:tcPr marL="35454" marR="35454" marT="17727" marB="17727">
                    <a:solidFill>
                      <a:srgbClr val="D2C8E1">
                        <a:alpha val="50196"/>
                      </a:srgbClr>
                    </a:solidFill>
                  </a:tcPr>
                </a:tc>
              </a:tr>
              <a:tr h="695325">
                <a:tc>
                  <a:txBody>
                    <a:bodyPr/>
                    <a:lstStyle/>
                    <a:p>
                      <a:pPr algn="ctr">
                        <a:lnSpc>
                          <a:spcPct val="115000"/>
                        </a:lnSpc>
                        <a:spcAft>
                          <a:spcPts val="0"/>
                        </a:spcAft>
                      </a:pPr>
                      <a:r>
                        <a:rPr lang="en-US" sz="1400" kern="1200" dirty="0">
                          <a:effectLst/>
                        </a:rPr>
                        <a:t>4</a:t>
                      </a:r>
                      <a:endParaRPr lang="en-GB" sz="1400" dirty="0">
                        <a:effectLst/>
                        <a:latin typeface="Calibri"/>
                        <a:ea typeface="Calibri"/>
                        <a:cs typeface="Times New Roman"/>
                      </a:endParaRPr>
                    </a:p>
                  </a:txBody>
                  <a:tcPr marL="35454" marR="35454" marT="17727" marB="17727">
                    <a:solidFill>
                      <a:srgbClr val="D2C8E1"/>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Clear, sustained understanding of task and whole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References from text used to support explanation </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Clear explanation of effects of range of writer’s methods</a:t>
                      </a:r>
                      <a:endParaRPr lang="en-GB" sz="1400" dirty="0">
                        <a:effectLst/>
                        <a:latin typeface="Calibri"/>
                        <a:cs typeface="Times New Roman"/>
                      </a:endParaRPr>
                    </a:p>
                  </a:txBody>
                  <a:tcPr marL="35454" marR="35454" marT="17727" marB="17727">
                    <a:solidFill>
                      <a:srgbClr val="D2C8E1"/>
                    </a:solidFill>
                  </a:tcPr>
                </a:tc>
              </a:tr>
              <a:tr h="742950">
                <a:tc>
                  <a:txBody>
                    <a:bodyPr/>
                    <a:lstStyle/>
                    <a:p>
                      <a:pPr algn="ctr">
                        <a:lnSpc>
                          <a:spcPct val="115000"/>
                        </a:lnSpc>
                        <a:spcAft>
                          <a:spcPts val="0"/>
                        </a:spcAft>
                      </a:pPr>
                      <a:r>
                        <a:rPr lang="en-US" sz="1400" kern="1200" dirty="0">
                          <a:effectLst/>
                        </a:rPr>
                        <a:t>3</a:t>
                      </a:r>
                      <a:endParaRPr lang="en-GB" sz="1400" dirty="0">
                        <a:effectLst/>
                        <a:latin typeface="Calibri"/>
                        <a:ea typeface="Calibri"/>
                        <a:cs typeface="Times New Roman"/>
                      </a:endParaRPr>
                    </a:p>
                  </a:txBody>
                  <a:tcPr marL="35454" marR="35454" marT="17727" marB="17727">
                    <a:solidFill>
                      <a:srgbClr val="D2C8E1">
                        <a:alpha val="50196"/>
                      </a:srgbClr>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Explained response to task and whole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Supported by range of relevant references to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Identification of effects of range of writer’s methods</a:t>
                      </a:r>
                      <a:endParaRPr lang="en-GB" sz="1400" dirty="0">
                        <a:effectLst/>
                        <a:latin typeface="Calibri"/>
                        <a:cs typeface="Times New Roman"/>
                      </a:endParaRPr>
                    </a:p>
                  </a:txBody>
                  <a:tcPr marL="35454" marR="35454" marT="17727" marB="17727">
                    <a:solidFill>
                      <a:srgbClr val="D2C8E1">
                        <a:alpha val="50196"/>
                      </a:srgbClr>
                    </a:solidFill>
                  </a:tcPr>
                </a:tc>
              </a:tr>
              <a:tr h="614025">
                <a:tc>
                  <a:txBody>
                    <a:bodyPr/>
                    <a:lstStyle/>
                    <a:p>
                      <a:pPr algn="ctr">
                        <a:lnSpc>
                          <a:spcPct val="115000"/>
                        </a:lnSpc>
                        <a:spcAft>
                          <a:spcPts val="0"/>
                        </a:spcAft>
                      </a:pPr>
                      <a:r>
                        <a:rPr lang="en-US" sz="1400" kern="1200" dirty="0">
                          <a:effectLst/>
                        </a:rPr>
                        <a:t>2</a:t>
                      </a:r>
                      <a:endParaRPr lang="en-GB" sz="1400" dirty="0">
                        <a:effectLst/>
                        <a:latin typeface="Calibri"/>
                        <a:ea typeface="Calibri"/>
                        <a:cs typeface="Times New Roman"/>
                      </a:endParaRPr>
                    </a:p>
                  </a:txBody>
                  <a:tcPr marL="35454" marR="35454" marT="17727" marB="17727">
                    <a:solidFill>
                      <a:srgbClr val="D2C8E1"/>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Supported, relevant comments on task and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Relevant references to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Identification of writer’s methods</a:t>
                      </a:r>
                      <a:endParaRPr lang="en-GB" sz="1400" dirty="0">
                        <a:effectLst/>
                        <a:latin typeface="Calibri"/>
                        <a:cs typeface="Times New Roman"/>
                      </a:endParaRPr>
                    </a:p>
                  </a:txBody>
                  <a:tcPr marL="35454" marR="35454" marT="17727" marB="17727">
                    <a:solidFill>
                      <a:srgbClr val="D2C8E1"/>
                    </a:solidFill>
                  </a:tcPr>
                </a:tc>
              </a:tr>
              <a:tr h="690160">
                <a:tc>
                  <a:txBody>
                    <a:bodyPr/>
                    <a:lstStyle/>
                    <a:p>
                      <a:pPr algn="ctr">
                        <a:lnSpc>
                          <a:spcPct val="115000"/>
                        </a:lnSpc>
                        <a:spcAft>
                          <a:spcPts val="0"/>
                        </a:spcAft>
                      </a:pPr>
                      <a:r>
                        <a:rPr lang="en-US" sz="1400" kern="1200" dirty="0">
                          <a:effectLst/>
                        </a:rPr>
                        <a:t>1</a:t>
                      </a:r>
                      <a:endParaRPr lang="en-GB" sz="1400" dirty="0">
                        <a:effectLst/>
                        <a:latin typeface="Calibri"/>
                        <a:ea typeface="Calibri"/>
                        <a:cs typeface="Times New Roman"/>
                      </a:endParaRPr>
                    </a:p>
                  </a:txBody>
                  <a:tcPr marL="35454" marR="35454" marT="17727" marB="17727">
                    <a:solidFill>
                      <a:srgbClr val="D2C8E1">
                        <a:alpha val="50196"/>
                      </a:srgbClr>
                    </a:solidFill>
                  </a:tcPr>
                </a:tc>
                <a:tc>
                  <a:txBody>
                    <a:bodyPr/>
                    <a:lstStyle/>
                    <a:p>
                      <a:pPr marL="342900" lvl="0" indent="-342900" algn="l">
                        <a:lnSpc>
                          <a:spcPct val="115000"/>
                        </a:lnSpc>
                        <a:spcAft>
                          <a:spcPts val="0"/>
                        </a:spcAft>
                        <a:buFont typeface="Arial"/>
                        <a:buChar char="•"/>
                        <a:tabLst>
                          <a:tab pos="457200" algn="l"/>
                        </a:tabLst>
                      </a:pPr>
                      <a:r>
                        <a:rPr lang="en-US" sz="1400" kern="1200" dirty="0">
                          <a:effectLst/>
                        </a:rPr>
                        <a:t>Simple, explicit comments showing  awareness of task and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Narrative / descriptive references to text</a:t>
                      </a:r>
                      <a:endParaRPr lang="en-GB" sz="1400" dirty="0">
                        <a:effectLst/>
                      </a:endParaRPr>
                    </a:p>
                    <a:p>
                      <a:pPr marL="342900" lvl="0" indent="-342900" algn="l">
                        <a:lnSpc>
                          <a:spcPct val="115000"/>
                        </a:lnSpc>
                        <a:spcAft>
                          <a:spcPts val="0"/>
                        </a:spcAft>
                        <a:buFont typeface="Arial"/>
                        <a:buChar char="•"/>
                        <a:tabLst>
                          <a:tab pos="457200" algn="l"/>
                        </a:tabLst>
                      </a:pPr>
                      <a:r>
                        <a:rPr lang="en-US" sz="1400" kern="1200" dirty="0">
                          <a:effectLst/>
                        </a:rPr>
                        <a:t>Awareness of writer making choices</a:t>
                      </a:r>
                      <a:endParaRPr lang="en-GB" sz="1400" dirty="0">
                        <a:effectLst/>
                        <a:latin typeface="Calibri"/>
                        <a:cs typeface="Times New Roman"/>
                      </a:endParaRPr>
                    </a:p>
                  </a:txBody>
                  <a:tcPr marL="35454" marR="35454" marT="17727" marB="17727">
                    <a:solidFill>
                      <a:srgbClr val="D2C8E1">
                        <a:alpha val="50196"/>
                      </a:srgbClr>
                    </a:solidFill>
                  </a:tcPr>
                </a:tc>
              </a:tr>
            </a:tbl>
          </a:graphicData>
        </a:graphic>
      </p:graphicFrame>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47</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144732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One way of approaching an extract </a:t>
            </a:r>
            <a:endParaRPr lang="en-US" dirty="0">
              <a:latin typeface="AQA Chevin Pro Light" panose="020F0303030000060003" pitchFamily="34" charset="0"/>
            </a:endParaRPr>
          </a:p>
        </p:txBody>
      </p:sp>
      <p:sp>
        <p:nvSpPr>
          <p:cNvPr id="3" name="Content Placeholder 2"/>
          <p:cNvSpPr>
            <a:spLocks noGrp="1"/>
          </p:cNvSpPr>
          <p:nvPr>
            <p:ph idx="1"/>
          </p:nvPr>
        </p:nvSpPr>
        <p:spPr/>
        <p:txBody>
          <a:bodyPr>
            <a:normAutofit/>
          </a:bodyPr>
          <a:lstStyle/>
          <a:p>
            <a:pPr marL="0" indent="0">
              <a:buNone/>
            </a:pPr>
            <a:r>
              <a:rPr lang="en-US" dirty="0"/>
              <a:t>T</a:t>
            </a:r>
            <a:r>
              <a:rPr lang="en-US" dirty="0" smtClean="0"/>
              <a:t>o engage students in similar ways to how they might approach extracts in the GCSE English Language papers:</a:t>
            </a:r>
          </a:p>
          <a:p>
            <a:pPr marL="0" indent="0">
              <a:buNone/>
            </a:pPr>
            <a:endParaRPr lang="en-US" dirty="0" smtClean="0"/>
          </a:p>
          <a:p>
            <a:r>
              <a:rPr lang="en-US" dirty="0">
                <a:solidFill>
                  <a:srgbClr val="C8194B"/>
                </a:solidFill>
              </a:rPr>
              <a:t>w</a:t>
            </a:r>
            <a:r>
              <a:rPr lang="en-US" dirty="0" smtClean="0">
                <a:solidFill>
                  <a:srgbClr val="C8194B"/>
                </a:solidFill>
              </a:rPr>
              <a:t>hat </a:t>
            </a:r>
            <a:r>
              <a:rPr lang="en-US" dirty="0" smtClean="0"/>
              <a:t>are the main ideas, themes or character that is being introduced, or developed?</a:t>
            </a:r>
          </a:p>
          <a:p>
            <a:r>
              <a:rPr lang="en-US" dirty="0">
                <a:solidFill>
                  <a:srgbClr val="C8194B"/>
                </a:solidFill>
              </a:rPr>
              <a:t>h</a:t>
            </a:r>
            <a:r>
              <a:rPr lang="en-US" dirty="0" smtClean="0">
                <a:solidFill>
                  <a:srgbClr val="C8194B"/>
                </a:solidFill>
              </a:rPr>
              <a:t>ow</a:t>
            </a:r>
            <a:r>
              <a:rPr lang="en-US" dirty="0" smtClean="0"/>
              <a:t> do particular choices of words, phrases, or lines within the extract </a:t>
            </a:r>
            <a:r>
              <a:rPr lang="en-US" dirty="0"/>
              <a:t>a</a:t>
            </a:r>
            <a:r>
              <a:rPr lang="en-US" dirty="0" smtClean="0"/>
              <a:t>ffect the reader? </a:t>
            </a:r>
          </a:p>
          <a:p>
            <a:r>
              <a:rPr lang="en-US" dirty="0">
                <a:solidFill>
                  <a:srgbClr val="C8194B"/>
                </a:solidFill>
              </a:rPr>
              <a:t>w</a:t>
            </a:r>
            <a:r>
              <a:rPr lang="en-US" dirty="0" smtClean="0">
                <a:solidFill>
                  <a:srgbClr val="C8194B"/>
                </a:solidFill>
              </a:rPr>
              <a:t>hy </a:t>
            </a:r>
            <a:r>
              <a:rPr lang="en-US" dirty="0" smtClean="0"/>
              <a:t>is the writer seeking to have this effect at this particular point in the play or novel?</a:t>
            </a:r>
          </a:p>
          <a:p>
            <a:r>
              <a:rPr lang="en-US" dirty="0">
                <a:solidFill>
                  <a:srgbClr val="C8194B"/>
                </a:solidFill>
              </a:rPr>
              <a:t>w</a:t>
            </a:r>
            <a:r>
              <a:rPr lang="en-US" dirty="0" smtClean="0">
                <a:solidFill>
                  <a:srgbClr val="C8194B"/>
                </a:solidFill>
              </a:rPr>
              <a:t>hat</a:t>
            </a:r>
            <a:r>
              <a:rPr lang="en-US" dirty="0" smtClean="0"/>
              <a:t> </a:t>
            </a:r>
            <a:r>
              <a:rPr lang="en-US" dirty="0"/>
              <a:t>other </a:t>
            </a:r>
            <a:r>
              <a:rPr lang="en-US" dirty="0" smtClean="0"/>
              <a:t>parts, or key pivotal moments </a:t>
            </a:r>
            <a:r>
              <a:rPr lang="en-US" dirty="0"/>
              <a:t>of the </a:t>
            </a:r>
            <a:r>
              <a:rPr lang="en-US" dirty="0" smtClean="0"/>
              <a:t>text does </a:t>
            </a:r>
            <a:r>
              <a:rPr lang="en-US" dirty="0"/>
              <a:t>it </a:t>
            </a:r>
            <a:r>
              <a:rPr lang="en-US" dirty="0" smtClean="0"/>
              <a:t>suggest? </a:t>
            </a:r>
          </a:p>
          <a:p>
            <a:r>
              <a:rPr lang="en-US" dirty="0">
                <a:solidFill>
                  <a:srgbClr val="C8194B"/>
                </a:solidFill>
              </a:rPr>
              <a:t>w</a:t>
            </a:r>
            <a:r>
              <a:rPr lang="en-US" dirty="0" smtClean="0">
                <a:solidFill>
                  <a:srgbClr val="C8194B"/>
                </a:solidFill>
              </a:rPr>
              <a:t>hen</a:t>
            </a:r>
            <a:r>
              <a:rPr lang="en-US" dirty="0" smtClean="0"/>
              <a:t> </a:t>
            </a:r>
            <a:r>
              <a:rPr lang="en-US" dirty="0"/>
              <a:t>I read this, </a:t>
            </a:r>
            <a:r>
              <a:rPr lang="en-US" dirty="0">
                <a:solidFill>
                  <a:srgbClr val="C8194B"/>
                </a:solidFill>
              </a:rPr>
              <a:t>what</a:t>
            </a:r>
            <a:r>
              <a:rPr lang="en-US" dirty="0"/>
              <a:t> do I think is important? </a:t>
            </a:r>
            <a:r>
              <a:rPr lang="en-US" dirty="0" smtClean="0">
                <a:solidFill>
                  <a:srgbClr val="C8194B"/>
                </a:solidFill>
              </a:rPr>
              <a:t>How</a:t>
            </a:r>
            <a:r>
              <a:rPr lang="en-US" dirty="0" smtClean="0"/>
              <a:t> does it add to, reinforce or change how I think about the character, relationships, themes or ideas that I have been studying?</a:t>
            </a:r>
          </a:p>
          <a:p>
            <a:pPr marL="0" indent="0">
              <a:buNone/>
            </a:pPr>
            <a:endParaRPr lang="en-GB" sz="2800" dirty="0"/>
          </a:p>
          <a:p>
            <a:pPr marL="0" indent="0">
              <a:buNone/>
            </a:pPr>
            <a:endParaRPr lang="en-US" dirty="0"/>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48</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941810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785" b="29923"/>
          <a:stretch/>
        </p:blipFill>
        <p:spPr>
          <a:xfrm>
            <a:off x="5684952" y="3068136"/>
            <a:ext cx="3411423" cy="3276908"/>
          </a:xfrm>
          <a:prstGeom prst="rect">
            <a:avLst/>
          </a:prstGeom>
        </p:spPr>
      </p:pic>
      <p:sp>
        <p:nvSpPr>
          <p:cNvPr id="3" name="Rectangle 2"/>
          <p:cNvSpPr/>
          <p:nvPr/>
        </p:nvSpPr>
        <p:spPr>
          <a:xfrm>
            <a:off x="419099" y="1148141"/>
            <a:ext cx="8315325" cy="4708981"/>
          </a:xfrm>
          <a:prstGeom prst="rect">
            <a:avLst/>
          </a:prstGeom>
        </p:spPr>
        <p:txBody>
          <a:bodyPr wrap="square">
            <a:spAutoFit/>
          </a:bodyPr>
          <a:lstStyle/>
          <a:p>
            <a:r>
              <a:rPr lang="en-US" dirty="0"/>
              <a:t>Read the following extract </a:t>
            </a:r>
            <a:r>
              <a:rPr lang="en-US" dirty="0" smtClean="0"/>
              <a:t>from Act </a:t>
            </a:r>
            <a:r>
              <a:rPr lang="en-US" dirty="0"/>
              <a:t>3 Scene 2 of </a:t>
            </a:r>
            <a:r>
              <a:rPr lang="en-US" i="1" dirty="0"/>
              <a:t>Romeo and Juliet</a:t>
            </a:r>
            <a:r>
              <a:rPr lang="en-US" dirty="0"/>
              <a:t> and then answer the question that follows. </a:t>
            </a:r>
            <a:endParaRPr lang="en-GB" dirty="0"/>
          </a:p>
          <a:p>
            <a:r>
              <a:rPr lang="en-US" dirty="0"/>
              <a:t> </a:t>
            </a:r>
            <a:endParaRPr lang="en-GB" dirty="0"/>
          </a:p>
          <a:p>
            <a:r>
              <a:rPr lang="en-US" dirty="0"/>
              <a:t>At this point in the play Juliet is waiting for the Nurse to come back from meeting Romeo. </a:t>
            </a:r>
            <a:endParaRPr lang="en-US" dirty="0" smtClean="0"/>
          </a:p>
          <a:p>
            <a:endParaRPr lang="en-US" dirty="0"/>
          </a:p>
          <a:p>
            <a:r>
              <a:rPr lang="en-US" dirty="0" smtClean="0"/>
              <a:t>Starting </a:t>
            </a:r>
            <a:r>
              <a:rPr lang="en-US" dirty="0"/>
              <a:t>with this </a:t>
            </a:r>
            <a:r>
              <a:rPr lang="en-US" dirty="0" smtClean="0"/>
              <a:t>speech, </a:t>
            </a:r>
            <a:r>
              <a:rPr lang="en-US" dirty="0"/>
              <a:t>explore how Shakespeare uses language to present attitudes towards love in </a:t>
            </a:r>
            <a:r>
              <a:rPr lang="en-US" i="1" dirty="0"/>
              <a:t>Romeo and Juliet</a:t>
            </a:r>
            <a:r>
              <a:rPr lang="en-US" dirty="0"/>
              <a:t>.</a:t>
            </a:r>
            <a:endParaRPr lang="en-GB" dirty="0"/>
          </a:p>
          <a:p>
            <a:r>
              <a:rPr lang="en-US" dirty="0"/>
              <a:t> </a:t>
            </a:r>
            <a:endParaRPr lang="en-GB" dirty="0"/>
          </a:p>
          <a:p>
            <a:r>
              <a:rPr lang="en-US" dirty="0"/>
              <a:t>Write about:</a:t>
            </a:r>
            <a:endParaRPr lang="en-GB" dirty="0"/>
          </a:p>
          <a:p>
            <a:r>
              <a:rPr lang="en-US" dirty="0"/>
              <a:t> </a:t>
            </a:r>
            <a:endParaRPr lang="en-GB" dirty="0"/>
          </a:p>
          <a:p>
            <a:pPr marL="342900" lvl="0" indent="-342900">
              <a:buFont typeface="Arial" panose="020B0604020202020204" pitchFamily="34" charset="0"/>
              <a:buChar char="•"/>
            </a:pPr>
            <a:r>
              <a:rPr lang="en-US" dirty="0"/>
              <a:t>what Juliet says about love in this </a:t>
            </a:r>
            <a:r>
              <a:rPr lang="en-US" dirty="0" smtClean="0"/>
              <a:t>speech</a:t>
            </a:r>
            <a:endParaRPr lang="en-GB" dirty="0"/>
          </a:p>
          <a:p>
            <a:pPr marL="342900" lvl="0" indent="-342900">
              <a:buFont typeface="Arial" panose="020B0604020202020204" pitchFamily="34" charset="0"/>
              <a:buChar char="•"/>
            </a:pPr>
            <a:r>
              <a:rPr lang="en-US" dirty="0"/>
              <a:t>how Shakespeare uses language to present </a:t>
            </a:r>
            <a:endParaRPr lang="en-US" dirty="0" smtClean="0"/>
          </a:p>
          <a:p>
            <a:pPr lvl="0"/>
            <a:r>
              <a:rPr lang="en-US" dirty="0" smtClean="0"/>
              <a:t>      attitudes </a:t>
            </a:r>
            <a:r>
              <a:rPr lang="en-US" dirty="0"/>
              <a:t>to love in the play as a whole.</a:t>
            </a:r>
            <a:endParaRPr lang="en-GB" dirty="0"/>
          </a:p>
          <a:p>
            <a:endParaRPr lang="en-GB" sz="2400" dirty="0"/>
          </a:p>
          <a:p>
            <a:endParaRPr lang="en-GB" sz="2400" dirty="0"/>
          </a:p>
        </p:txBody>
      </p:sp>
      <p:sp>
        <p:nvSpPr>
          <p:cNvPr id="4" name="Title 1"/>
          <p:cNvSpPr txBox="1">
            <a:spLocks/>
          </p:cNvSpPr>
          <p:nvPr/>
        </p:nvSpPr>
        <p:spPr>
          <a:xfrm>
            <a:off x="540000" y="441132"/>
            <a:ext cx="8045200" cy="431181"/>
          </a:xfrm>
          <a:prstGeom prst="rect">
            <a:avLst/>
          </a:prstGeom>
        </p:spPr>
        <p:txBody>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latin typeface="AQA Chevin Pro Light" panose="020F0303030000060003" pitchFamily="34" charset="0"/>
              </a:rPr>
              <a:t>One way of approaching an extract </a:t>
            </a:r>
            <a:endParaRPr lang="en-US" dirty="0">
              <a:latin typeface="AQA Chevin Pro Light" panose="020F0303030000060003" pitchFamily="34"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49</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34629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600" dirty="0" smtClean="0">
                <a:solidFill>
                  <a:schemeClr val="tx2"/>
                </a:solidFill>
                <a:latin typeface="AQA Chevin Pro Light" panose="020F0303030000060003" pitchFamily="34" charset="0"/>
              </a:rPr>
              <a:t>Assessment </a:t>
            </a:r>
            <a:r>
              <a:rPr lang="en-US" sz="2600" dirty="0" smtClean="0">
                <a:solidFill>
                  <a:schemeClr val="tx2"/>
                </a:solidFill>
                <a:latin typeface="AQA Chevin Pro Light" panose="020F0303030000060003" pitchFamily="34" charset="0"/>
              </a:rPr>
              <a:t>objective </a:t>
            </a:r>
            <a:r>
              <a:rPr lang="en-US" sz="2600" dirty="0" smtClean="0">
                <a:solidFill>
                  <a:schemeClr val="tx2"/>
                </a:solidFill>
                <a:latin typeface="AQA Chevin Pro Light" panose="020F0303030000060003" pitchFamily="34" charset="0"/>
              </a:rPr>
              <a:t>1 (AO1)</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5</a:t>
            </a:r>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685393967"/>
              </p:ext>
            </p:extLst>
          </p:nvPr>
        </p:nvGraphicFramePr>
        <p:xfrm>
          <a:off x="694317" y="15621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a:t>
                      </a:r>
                      <a:r>
                        <a:rPr lang="en-GB" dirty="0" smtClean="0">
                          <a:latin typeface="Arial" pitchFamily="34" charset="0"/>
                          <a:cs typeface="Arial" pitchFamily="34" charset="0"/>
                        </a:rPr>
                        <a:t>objective</a:t>
                      </a:r>
                      <a:endParaRPr lang="en-GB" dirty="0" smtClean="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7" name="Rectangle 6"/>
          <p:cNvSpPr/>
          <p:nvPr/>
        </p:nvSpPr>
        <p:spPr>
          <a:xfrm>
            <a:off x="771525" y="2166461"/>
            <a:ext cx="6647442" cy="1200329"/>
          </a:xfrm>
          <a:prstGeom prst="rect">
            <a:avLst/>
          </a:prstGeom>
        </p:spPr>
        <p:txBody>
          <a:bodyPr wrap="square">
            <a:spAutoFit/>
          </a:bodyPr>
          <a:lstStyle/>
          <a:p>
            <a:pPr marL="342900" indent="-342900">
              <a:buFont typeface="Arial" panose="020B0604020202020204" pitchFamily="34" charset="0"/>
              <a:buChar char="•"/>
              <a:defRPr/>
            </a:pPr>
            <a:r>
              <a:rPr lang="en-GB" dirty="0"/>
              <a:t>Identify and interpret explicit and implicit information and ideas.</a:t>
            </a:r>
          </a:p>
          <a:p>
            <a:pPr>
              <a:defRPr/>
            </a:pPr>
            <a:endParaRPr lang="en-GB" dirty="0"/>
          </a:p>
          <a:p>
            <a:pPr marL="342900" indent="-342900">
              <a:buFont typeface="Arial" panose="020B0604020202020204" pitchFamily="34" charset="0"/>
              <a:buChar char="•"/>
              <a:defRPr/>
            </a:pPr>
            <a:r>
              <a:rPr lang="en-GB" dirty="0"/>
              <a:t>Select and </a:t>
            </a:r>
            <a:r>
              <a:rPr lang="en-GB" i="1" dirty="0"/>
              <a:t>synthesise</a:t>
            </a:r>
            <a:r>
              <a:rPr lang="en-GB" dirty="0"/>
              <a:t> evidence from different texts. </a:t>
            </a:r>
          </a:p>
        </p:txBody>
      </p:sp>
    </p:spTree>
    <p:custDataLst>
      <p:tags r:id="rId1"/>
    </p:custDataLst>
    <p:extLst>
      <p:ext uri="{BB962C8B-B14F-4D97-AF65-F5344CB8AC3E}">
        <p14:creationId xmlns:p14="http://schemas.microsoft.com/office/powerpoint/2010/main" val="1967751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000" y="441132"/>
            <a:ext cx="8045200" cy="431181"/>
          </a:xfrm>
          <a:prstGeom prst="rect">
            <a:avLst/>
          </a:prstGeom>
        </p:spPr>
        <p:txBody>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latin typeface="AQA Chevin Pro Light" panose="020F0303030000060003" pitchFamily="34" charset="0"/>
              </a:rPr>
              <a:t>Romeo and Juliet extract</a:t>
            </a:r>
            <a:endParaRPr lang="en-US" dirty="0">
              <a:latin typeface="AQA Chevin Pro Light" panose="020F0303030000060003" pitchFamily="34" charset="0"/>
            </a:endParaRPr>
          </a:p>
        </p:txBody>
      </p:sp>
      <p:sp>
        <p:nvSpPr>
          <p:cNvPr id="3" name="Rectangle 2"/>
          <p:cNvSpPr/>
          <p:nvPr/>
        </p:nvSpPr>
        <p:spPr>
          <a:xfrm>
            <a:off x="540001" y="1181100"/>
            <a:ext cx="8045200" cy="5078313"/>
          </a:xfrm>
          <a:prstGeom prst="rect">
            <a:avLst/>
          </a:prstGeom>
        </p:spPr>
        <p:txBody>
          <a:bodyPr wrap="square">
            <a:spAutoFit/>
          </a:bodyPr>
          <a:lstStyle/>
          <a:p>
            <a:r>
              <a:rPr lang="en-US" b="1" dirty="0"/>
              <a:t>JULIET</a:t>
            </a:r>
            <a:endParaRPr lang="en-GB" dirty="0"/>
          </a:p>
          <a:p>
            <a:r>
              <a:rPr lang="en-US" dirty="0"/>
              <a:t>Come, night; come, Romeo; come, thou day in night;</a:t>
            </a:r>
            <a:endParaRPr lang="en-GB" dirty="0"/>
          </a:p>
          <a:p>
            <a:r>
              <a:rPr lang="en-US" dirty="0"/>
              <a:t>For thou wilt lie upon the wings of night</a:t>
            </a:r>
            <a:endParaRPr lang="en-GB" dirty="0"/>
          </a:p>
          <a:p>
            <a:r>
              <a:rPr lang="en-US" dirty="0"/>
              <a:t>Whiter than new snow on a raven's back.</a:t>
            </a:r>
            <a:endParaRPr lang="en-GB" dirty="0"/>
          </a:p>
          <a:p>
            <a:r>
              <a:rPr lang="en-US" dirty="0"/>
              <a:t>Come, gentle night, come, loving, black-brow'd night,</a:t>
            </a:r>
            <a:endParaRPr lang="en-GB" dirty="0"/>
          </a:p>
          <a:p>
            <a:r>
              <a:rPr lang="en-US" dirty="0"/>
              <a:t>Give me my Romeo; and, when he shall die,</a:t>
            </a:r>
            <a:endParaRPr lang="en-GB" dirty="0"/>
          </a:p>
          <a:p>
            <a:r>
              <a:rPr lang="en-US" dirty="0"/>
              <a:t>Take him and cut him out in little stars,</a:t>
            </a:r>
            <a:endParaRPr lang="en-GB" dirty="0"/>
          </a:p>
          <a:p>
            <a:r>
              <a:rPr lang="en-US" dirty="0"/>
              <a:t>And he will make the face of heaven so fine</a:t>
            </a:r>
            <a:endParaRPr lang="en-GB" dirty="0"/>
          </a:p>
          <a:p>
            <a:r>
              <a:rPr lang="en-US" dirty="0"/>
              <a:t>That all the world will be in love with night</a:t>
            </a:r>
            <a:endParaRPr lang="en-GB" dirty="0"/>
          </a:p>
          <a:p>
            <a:r>
              <a:rPr lang="en-US" dirty="0"/>
              <a:t>And pay no worship to the garish sun.</a:t>
            </a:r>
            <a:endParaRPr lang="en-GB" dirty="0"/>
          </a:p>
          <a:p>
            <a:r>
              <a:rPr lang="en-US" dirty="0"/>
              <a:t>O, I have bought the mansion of a love,</a:t>
            </a:r>
            <a:endParaRPr lang="en-GB" dirty="0"/>
          </a:p>
          <a:p>
            <a:r>
              <a:rPr lang="en-US" dirty="0"/>
              <a:t>But not possess'd it, and, though I am sold,</a:t>
            </a:r>
            <a:endParaRPr lang="en-GB" dirty="0"/>
          </a:p>
          <a:p>
            <a:r>
              <a:rPr lang="en-US" dirty="0"/>
              <a:t>Not yet enjoy'd: so tedious is this day</a:t>
            </a:r>
            <a:endParaRPr lang="en-GB" dirty="0"/>
          </a:p>
          <a:p>
            <a:r>
              <a:rPr lang="en-US" dirty="0"/>
              <a:t>As is the night before some festival</a:t>
            </a:r>
            <a:endParaRPr lang="en-GB" dirty="0"/>
          </a:p>
          <a:p>
            <a:r>
              <a:rPr lang="en-US" dirty="0"/>
              <a:t>To an impatient child that hath new robes</a:t>
            </a:r>
            <a:endParaRPr lang="en-GB" dirty="0"/>
          </a:p>
          <a:p>
            <a:r>
              <a:rPr lang="en-US" dirty="0"/>
              <a:t>And may not wear them. O, here comes my nurse,</a:t>
            </a:r>
            <a:endParaRPr lang="en-GB" dirty="0"/>
          </a:p>
          <a:p>
            <a:r>
              <a:rPr lang="en-US" dirty="0"/>
              <a:t>And she brings news; and every tongue that speaks</a:t>
            </a:r>
            <a:endParaRPr lang="en-GB" dirty="0"/>
          </a:p>
          <a:p>
            <a:r>
              <a:rPr lang="en-US" dirty="0"/>
              <a:t>But Romeo's name speaks heavenly eloquence. </a:t>
            </a:r>
            <a:endParaRPr lang="en-GB"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50</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1785" b="29923"/>
          <a:stretch/>
        </p:blipFill>
        <p:spPr>
          <a:xfrm>
            <a:off x="5684952" y="3068136"/>
            <a:ext cx="3411423" cy="3276908"/>
          </a:xfrm>
          <a:prstGeom prst="rect">
            <a:avLst/>
          </a:prstGeom>
        </p:spPr>
      </p:pic>
    </p:spTree>
    <p:extLst>
      <p:ext uri="{BB962C8B-B14F-4D97-AF65-F5344CB8AC3E}">
        <p14:creationId xmlns:p14="http://schemas.microsoft.com/office/powerpoint/2010/main" val="1830421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itle 1"/>
          <p:cNvSpPr>
            <a:spLocks noGrp="1"/>
          </p:cNvSpPr>
          <p:nvPr>
            <p:ph type="title"/>
          </p:nvPr>
        </p:nvSpPr>
        <p:spPr>
          <a:xfrm>
            <a:off x="457199" y="274638"/>
            <a:ext cx="8562109" cy="1143000"/>
          </a:xfrm>
        </p:spPr>
        <p:txBody>
          <a:bodyPr>
            <a:normAutofit/>
          </a:bodyPr>
          <a:lstStyle/>
          <a:p>
            <a:pPr algn="l"/>
            <a:r>
              <a:rPr lang="en-US" sz="3600" dirty="0">
                <a:solidFill>
                  <a:srgbClr val="7030A0"/>
                </a:solidFill>
              </a:rPr>
              <a:t/>
            </a:r>
            <a:br>
              <a:rPr lang="en-US" sz="3600" dirty="0">
                <a:solidFill>
                  <a:srgbClr val="7030A0"/>
                </a:solidFill>
              </a:rPr>
            </a:br>
            <a:r>
              <a:rPr lang="en-US" sz="3600" dirty="0" smtClean="0">
                <a:solidFill>
                  <a:srgbClr val="7030A0"/>
                </a:solidFill>
              </a:rPr>
              <a:t> </a:t>
            </a:r>
            <a:endParaRPr lang="en-US" sz="3600" dirty="0">
              <a:solidFill>
                <a:srgbClr val="7030A0"/>
              </a:solidFill>
            </a:endParaRPr>
          </a:p>
        </p:txBody>
      </p:sp>
      <p:pic>
        <p:nvPicPr>
          <p:cNvPr id="5" name="Picture 10" descr="Pigeon English">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50" t="10555" r="23135" b="6287"/>
          <a:stretch/>
        </p:blipFill>
        <p:spPr bwMode="auto">
          <a:xfrm>
            <a:off x="2855822" y="3338106"/>
            <a:ext cx="1517930" cy="2704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71285223"/>
              </p:ext>
            </p:extLst>
          </p:nvPr>
        </p:nvGraphicFramePr>
        <p:xfrm>
          <a:off x="457199" y="1532101"/>
          <a:ext cx="3234964" cy="1090281"/>
        </p:xfrm>
        <a:graphic>
          <a:graphicData uri="http://schemas.openxmlformats.org/drawingml/2006/table">
            <a:tbl>
              <a:tblPr firstRow="1" bandRow="1">
                <a:tableStyleId>{5C22544A-7EE6-4342-B048-85BDC9FD1C3A}</a:tableStyleId>
              </a:tblPr>
              <a:tblGrid>
                <a:gridCol w="613855"/>
                <a:gridCol w="2621109"/>
              </a:tblGrid>
              <a:tr h="468149">
                <a:tc>
                  <a:txBody>
                    <a:bodyPr/>
                    <a:lstStyle/>
                    <a:p>
                      <a:endParaRPr lang="en-US" sz="1600" dirty="0">
                        <a:solidFill>
                          <a:schemeClr val="tx2"/>
                        </a:solidFill>
                      </a:endParaRPr>
                    </a:p>
                  </a:txBody>
                  <a:tcPr marL="78226" marR="78226" marT="41459" marB="41459">
                    <a:lnB w="38100" cap="flat" cmpd="sng" algn="ctr">
                      <a:solidFill>
                        <a:srgbClr val="412878"/>
                      </a:solidFill>
                      <a:prstDash val="solid"/>
                      <a:round/>
                      <a:headEnd type="none" w="med" len="med"/>
                      <a:tailEnd type="none" w="med" len="med"/>
                    </a:lnB>
                    <a:solidFill>
                      <a:schemeClr val="bg1"/>
                    </a:solidFill>
                  </a:tcPr>
                </a:tc>
                <a:tc>
                  <a:txBody>
                    <a:bodyPr/>
                    <a:lstStyle/>
                    <a:p>
                      <a:pPr>
                        <a:lnSpc>
                          <a:spcPts val="3600"/>
                        </a:lnSpc>
                      </a:pPr>
                      <a:r>
                        <a:rPr lang="en-US" sz="3300" b="0" i="0" baseline="0" dirty="0" smtClean="0">
                          <a:solidFill>
                            <a:schemeClr val="tx2"/>
                          </a:solidFill>
                          <a:latin typeface="AQA Chevin Pro Light"/>
                        </a:rPr>
                        <a:t>Paper 2</a:t>
                      </a:r>
                    </a:p>
                  </a:txBody>
                  <a:tcPr marL="0" marR="0" marT="0" marB="114257">
                    <a:lnB w="38100" cap="flat" cmpd="sng" algn="ctr">
                      <a:solidFill>
                        <a:srgbClr val="412878"/>
                      </a:solidFill>
                      <a:prstDash val="solid"/>
                      <a:round/>
                      <a:headEnd type="none" w="med" len="med"/>
                      <a:tailEnd type="none" w="med" len="med"/>
                    </a:lnB>
                    <a:solidFill>
                      <a:schemeClr val="bg2"/>
                    </a:solidFill>
                  </a:tcPr>
                </a:tc>
              </a:tr>
              <a:tr h="495325">
                <a:tc>
                  <a:txBody>
                    <a:bodyPr/>
                    <a:lstStyle/>
                    <a:p>
                      <a:endParaRPr lang="en-US" sz="1600" dirty="0">
                        <a:solidFill>
                          <a:schemeClr val="tx2"/>
                        </a:solidFill>
                      </a:endParaRPr>
                    </a:p>
                  </a:txBody>
                  <a:tcPr marL="78226" marR="78226" marT="41459" marB="41459">
                    <a:lnT w="38100" cap="flat" cmpd="sng" algn="ctr">
                      <a:solidFill>
                        <a:srgbClr val="412878"/>
                      </a:solidFill>
                      <a:prstDash val="solid"/>
                      <a:round/>
                      <a:headEnd type="none" w="med" len="med"/>
                      <a:tailEnd type="none" w="med" len="med"/>
                    </a:lnT>
                    <a:lnB w="6350" cap="flat" cmpd="sng" algn="ctr">
                      <a:solidFill>
                        <a:srgbClr val="412878"/>
                      </a:solidFill>
                      <a:prstDash val="solid"/>
                      <a:round/>
                      <a:headEnd type="none" w="med" len="med"/>
                      <a:tailEnd type="none" w="med" len="med"/>
                    </a:lnB>
                    <a:solidFill>
                      <a:schemeClr val="bg1"/>
                    </a:solidFill>
                  </a:tcPr>
                </a:tc>
                <a:tc>
                  <a:txBody>
                    <a:bodyPr/>
                    <a:lstStyle/>
                    <a:p>
                      <a:pPr>
                        <a:lnSpc>
                          <a:spcPts val="1400"/>
                        </a:lnSpc>
                      </a:pPr>
                      <a:endParaRPr lang="en-US" sz="1800" dirty="0" smtClean="0">
                        <a:solidFill>
                          <a:schemeClr val="tx2"/>
                        </a:solidFill>
                        <a:latin typeface="AQA Chevin Pro DemiBold"/>
                      </a:endParaRPr>
                    </a:p>
                    <a:p>
                      <a:pPr>
                        <a:lnSpc>
                          <a:spcPts val="1400"/>
                        </a:lnSpc>
                      </a:pPr>
                      <a:r>
                        <a:rPr lang="en-US" sz="1800" dirty="0" smtClean="0">
                          <a:solidFill>
                            <a:schemeClr val="tx2"/>
                          </a:solidFill>
                          <a:latin typeface="AQA Chevin Pro DemiBold"/>
                        </a:rPr>
                        <a:t>Section A</a:t>
                      </a:r>
                      <a:endParaRPr lang="en-US" sz="1800" baseline="0" dirty="0" smtClean="0">
                        <a:solidFill>
                          <a:schemeClr val="tx2"/>
                        </a:solidFill>
                        <a:latin typeface="AQA Chevin Pro DemiBold"/>
                      </a:endParaRPr>
                    </a:p>
                  </a:txBody>
                  <a:tcPr marL="0" marR="0" marT="48967" marB="114257">
                    <a:lnT w="38100" cap="flat" cmpd="sng" algn="ctr">
                      <a:solidFill>
                        <a:srgbClr val="412878"/>
                      </a:solidFill>
                      <a:prstDash val="solid"/>
                      <a:round/>
                      <a:headEnd type="none" w="med" len="med"/>
                      <a:tailEnd type="none" w="med" len="med"/>
                    </a:lnT>
                    <a:lnB w="6350" cap="flat" cmpd="sng" algn="ctr">
                      <a:solidFill>
                        <a:srgbClr val="412878"/>
                      </a:solidFill>
                      <a:prstDash val="solid"/>
                      <a:round/>
                      <a:headEnd type="none" w="med" len="med"/>
                      <a:tailEnd type="none" w="med" len="med"/>
                    </a:lnB>
                    <a:solidFill>
                      <a:schemeClr val="bg2"/>
                    </a:solidFill>
                  </a:tcPr>
                </a:tc>
              </a:tr>
            </a:tbl>
          </a:graphicData>
        </a:graphic>
      </p:graphicFrame>
      <p:pic>
        <p:nvPicPr>
          <p:cNvPr id="7" name="Picture 2" descr="Lord of the Flies">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73" t="8762" r="21746" b="5905"/>
          <a:stretch/>
        </p:blipFill>
        <p:spPr bwMode="auto">
          <a:xfrm>
            <a:off x="990561" y="3330139"/>
            <a:ext cx="1685581" cy="270417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3"/>
          <p:cNvSpPr txBox="1">
            <a:spLocks/>
          </p:cNvSpPr>
          <p:nvPr/>
        </p:nvSpPr>
        <p:spPr>
          <a:xfrm>
            <a:off x="3920835" y="1416051"/>
            <a:ext cx="5098473"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smtClean="0">
                <a:solidFill>
                  <a:schemeClr val="tx2"/>
                </a:solidFill>
                <a:latin typeface="AQA Chevin Pro Light" panose="020F0303030000060003" pitchFamily="34" charset="0"/>
              </a:rPr>
              <a:t>Approaches to textual references and assessment of AO1/AO2 in closed-book conditions…</a:t>
            </a:r>
            <a:endParaRPr lang="en-US" sz="2600" dirty="0">
              <a:solidFill>
                <a:schemeClr val="tx2"/>
              </a:solidFill>
              <a:latin typeface="AQA Chevin Pro Light" panose="020F0303030000060003" pitchFamily="34" charset="0"/>
            </a:endParaRPr>
          </a:p>
        </p:txBody>
      </p:sp>
      <p:pic>
        <p:nvPicPr>
          <p:cNvPr id="9" name="Picture 2" descr="An Inspector Calls and Other Plays (Penguin Modern Classics)">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873" t="11429" r="21746" b="8190"/>
          <a:stretch/>
        </p:blipFill>
        <p:spPr bwMode="auto">
          <a:xfrm>
            <a:off x="4619962" y="3338106"/>
            <a:ext cx="1778889" cy="2688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he Curious Incident of the Dog in the Night-Time (Modern Plays)">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873" t="8899" r="19840" b="7942"/>
          <a:stretch/>
        </p:blipFill>
        <p:spPr bwMode="auto">
          <a:xfrm>
            <a:off x="6612200" y="3338107"/>
            <a:ext cx="1710097" cy="268823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51</a:t>
            </a:r>
            <a:endParaRPr lang="en-US" sz="800" dirty="0"/>
          </a:p>
        </p:txBody>
      </p:sp>
      <p:sp>
        <p:nvSpPr>
          <p:cNvPr id="13"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232191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extBox 1"/>
          <p:cNvSpPr txBox="1"/>
          <p:nvPr/>
        </p:nvSpPr>
        <p:spPr>
          <a:xfrm>
            <a:off x="340746" y="1292947"/>
            <a:ext cx="8534142" cy="2308324"/>
          </a:xfrm>
          <a:prstGeom prst="rect">
            <a:avLst/>
          </a:prstGeom>
          <a:noFill/>
        </p:spPr>
        <p:txBody>
          <a:bodyPr wrap="square" rtlCol="0">
            <a:spAutoFit/>
          </a:bodyPr>
          <a:lstStyle/>
          <a:p>
            <a:r>
              <a:rPr lang="en-US" dirty="0" smtClean="0"/>
              <a:t>How </a:t>
            </a:r>
            <a:r>
              <a:rPr lang="en-US" dirty="0"/>
              <a:t>does Priestley present some of the differences between the </a:t>
            </a:r>
            <a:r>
              <a:rPr lang="en-US" dirty="0" smtClean="0"/>
              <a:t>older and younger generations </a:t>
            </a:r>
            <a:r>
              <a:rPr lang="en-US" dirty="0"/>
              <a:t>in </a:t>
            </a:r>
            <a:r>
              <a:rPr lang="en-US" i="1" dirty="0"/>
              <a:t>An Inspector Calls</a:t>
            </a:r>
            <a:r>
              <a:rPr lang="en-US" dirty="0" smtClean="0"/>
              <a:t>?</a:t>
            </a:r>
          </a:p>
          <a:p>
            <a:endParaRPr lang="en-GB" dirty="0"/>
          </a:p>
          <a:p>
            <a:r>
              <a:rPr lang="en-US" dirty="0"/>
              <a:t>Write about:</a:t>
            </a:r>
            <a:endParaRPr lang="en-GB" dirty="0"/>
          </a:p>
          <a:p>
            <a:pPr marL="342900" indent="-342900">
              <a:buFont typeface="Arial"/>
              <a:buChar char="•"/>
            </a:pPr>
            <a:r>
              <a:rPr lang="en-US" dirty="0" smtClean="0"/>
              <a:t>how </a:t>
            </a:r>
            <a:r>
              <a:rPr lang="en-US" dirty="0"/>
              <a:t>the different generations respond to events and to each other</a:t>
            </a:r>
            <a:endParaRPr lang="en-GB" dirty="0"/>
          </a:p>
          <a:p>
            <a:pPr marL="342900" indent="-342900">
              <a:buFont typeface="Arial"/>
              <a:buChar char="•"/>
            </a:pPr>
            <a:r>
              <a:rPr lang="en-US" dirty="0" smtClean="0"/>
              <a:t>how </a:t>
            </a:r>
            <a:r>
              <a:rPr lang="en-US" dirty="0"/>
              <a:t>Priestley presents the different generations in the </a:t>
            </a:r>
            <a:r>
              <a:rPr lang="en-US" dirty="0" smtClean="0"/>
              <a:t>play.</a:t>
            </a:r>
            <a:endParaRPr lang="en-GB" dirty="0"/>
          </a:p>
          <a:p>
            <a:r>
              <a:rPr lang="en-US" dirty="0"/>
              <a:t> </a:t>
            </a:r>
            <a:endParaRPr lang="en-GB" dirty="0"/>
          </a:p>
          <a:p>
            <a:endParaRPr lang="en-US" dirty="0"/>
          </a:p>
        </p:txBody>
      </p:sp>
      <p:sp>
        <p:nvSpPr>
          <p:cNvPr id="3" name="Title 2"/>
          <p:cNvSpPr>
            <a:spLocks noGrp="1"/>
          </p:cNvSpPr>
          <p:nvPr>
            <p:ph type="title"/>
          </p:nvPr>
        </p:nvSpPr>
        <p:spPr/>
        <p:txBody>
          <a:bodyPr>
            <a:normAutofit/>
          </a:bodyPr>
          <a:lstStyle/>
          <a:p>
            <a:pPr algn="l"/>
            <a:r>
              <a:rPr lang="en-US" dirty="0" smtClean="0"/>
              <a:t>Paper 2 Section A </a:t>
            </a:r>
            <a:endParaRPr lang="en-US" dirty="0"/>
          </a:p>
        </p:txBody>
      </p:sp>
      <p:sp>
        <p:nvSpPr>
          <p:cNvPr id="4" name="Rectangle 3"/>
          <p:cNvSpPr/>
          <p:nvPr/>
        </p:nvSpPr>
        <p:spPr>
          <a:xfrm>
            <a:off x="340746" y="3309331"/>
            <a:ext cx="8417688" cy="2308324"/>
          </a:xfrm>
          <a:prstGeom prst="rect">
            <a:avLst/>
          </a:prstGeom>
        </p:spPr>
        <p:txBody>
          <a:bodyPr wrap="square">
            <a:spAutoFit/>
          </a:bodyPr>
          <a:lstStyle/>
          <a:p>
            <a:pPr>
              <a:defRPr/>
            </a:pPr>
            <a:r>
              <a:rPr lang="en-US" b="1" dirty="0" smtClean="0">
                <a:solidFill>
                  <a:schemeClr val="tx2"/>
                </a:solidFill>
              </a:rPr>
              <a:t>Activity:</a:t>
            </a:r>
          </a:p>
          <a:p>
            <a:pPr>
              <a:defRPr/>
            </a:pPr>
            <a:endParaRPr lang="en-US" dirty="0">
              <a:solidFill>
                <a:schemeClr val="tx2"/>
              </a:solidFill>
            </a:endParaRPr>
          </a:p>
          <a:p>
            <a:pPr>
              <a:defRPr/>
            </a:pPr>
            <a:r>
              <a:rPr lang="en-US" dirty="0" smtClean="0">
                <a:solidFill>
                  <a:schemeClr val="tx2"/>
                </a:solidFill>
              </a:rPr>
              <a:t>Use </a:t>
            </a:r>
            <a:r>
              <a:rPr lang="en-US" dirty="0">
                <a:solidFill>
                  <a:schemeClr val="tx2"/>
                </a:solidFill>
              </a:rPr>
              <a:t>the mark scheme </a:t>
            </a:r>
            <a:r>
              <a:rPr lang="en-US" dirty="0" smtClean="0">
                <a:solidFill>
                  <a:schemeClr val="tx2"/>
                </a:solidFill>
              </a:rPr>
              <a:t>to </a:t>
            </a:r>
            <a:r>
              <a:rPr lang="en-US" dirty="0">
                <a:solidFill>
                  <a:schemeClr val="tx2"/>
                </a:solidFill>
              </a:rPr>
              <a:t>rank order the </a:t>
            </a:r>
            <a:r>
              <a:rPr lang="en-US" dirty="0" smtClean="0">
                <a:solidFill>
                  <a:schemeClr val="tx2"/>
                </a:solidFill>
              </a:rPr>
              <a:t>two responses:</a:t>
            </a:r>
          </a:p>
          <a:p>
            <a:pPr>
              <a:defRPr/>
            </a:pPr>
            <a:endParaRPr lang="en-US" dirty="0">
              <a:solidFill>
                <a:schemeClr val="tx2"/>
              </a:solidFill>
            </a:endParaRPr>
          </a:p>
          <a:p>
            <a:pPr marL="342900" indent="-342900">
              <a:buFont typeface="Arial" panose="020B0604020202020204" pitchFamily="34" charset="0"/>
              <a:buChar char="•"/>
              <a:defRPr/>
            </a:pPr>
            <a:r>
              <a:rPr lang="en-US" dirty="0">
                <a:solidFill>
                  <a:schemeClr val="tx2"/>
                </a:solidFill>
              </a:rPr>
              <a:t>w</a:t>
            </a:r>
            <a:r>
              <a:rPr lang="en-US" dirty="0" smtClean="0">
                <a:solidFill>
                  <a:schemeClr val="tx2"/>
                </a:solidFill>
              </a:rPr>
              <a:t>hich makes more useful references to the text?</a:t>
            </a:r>
            <a:endParaRPr lang="en-US" dirty="0">
              <a:solidFill>
                <a:schemeClr val="tx2"/>
              </a:solidFill>
            </a:endParaRPr>
          </a:p>
          <a:p>
            <a:pPr marL="342900" indent="-342900">
              <a:buFont typeface="Arial" panose="020B0604020202020204" pitchFamily="34" charset="0"/>
              <a:buChar char="•"/>
              <a:defRPr/>
            </a:pPr>
            <a:r>
              <a:rPr lang="en-US" dirty="0">
                <a:solidFill>
                  <a:schemeClr val="tx2"/>
                </a:solidFill>
              </a:rPr>
              <a:t>w</a:t>
            </a:r>
            <a:r>
              <a:rPr lang="en-US" dirty="0" smtClean="0">
                <a:solidFill>
                  <a:schemeClr val="tx2"/>
                </a:solidFill>
              </a:rPr>
              <a:t>hich response shows that the candidate has better engagement with the question, and text?</a:t>
            </a:r>
            <a:endParaRPr lang="en-US" dirty="0">
              <a:solidFill>
                <a:schemeClr val="tx2"/>
              </a:solidFill>
            </a:endParaRPr>
          </a:p>
          <a:p>
            <a:endParaRPr lang="en-US" dirty="0">
              <a:solidFill>
                <a:schemeClr val="tx2"/>
              </a:solidFill>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52</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686209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32174755"/>
              </p:ext>
            </p:extLst>
          </p:nvPr>
        </p:nvGraphicFramePr>
        <p:xfrm>
          <a:off x="243981" y="1002082"/>
          <a:ext cx="8568966" cy="4932990"/>
        </p:xfrm>
        <a:graphic>
          <a:graphicData uri="http://schemas.openxmlformats.org/drawingml/2006/table">
            <a:tbl>
              <a:tblPr firstRow="1" bandRow="1">
                <a:tableStyleId>{5C22544A-7EE6-4342-B048-85BDC9FD1C3A}</a:tableStyleId>
              </a:tblPr>
              <a:tblGrid>
                <a:gridCol w="1273055"/>
                <a:gridCol w="7295911"/>
              </a:tblGrid>
              <a:tr h="307611">
                <a:tc>
                  <a:txBody>
                    <a:bodyPr/>
                    <a:lstStyle/>
                    <a:p>
                      <a:r>
                        <a:rPr lang="en-US" dirty="0" smtClean="0"/>
                        <a:t>Level</a:t>
                      </a:r>
                      <a:endParaRPr lang="en-US" dirty="0"/>
                    </a:p>
                  </a:txBody>
                  <a:tcPr>
                    <a:solidFill>
                      <a:srgbClr val="412878"/>
                    </a:solidFill>
                  </a:tcPr>
                </a:tc>
                <a:tc>
                  <a:txBody>
                    <a:bodyPr/>
                    <a:lstStyle/>
                    <a:p>
                      <a:r>
                        <a:rPr lang="en-US" dirty="0" smtClean="0"/>
                        <a:t>Descriptor</a:t>
                      </a:r>
                      <a:endParaRPr lang="en-US" dirty="0"/>
                    </a:p>
                  </a:txBody>
                  <a:tcPr>
                    <a:solidFill>
                      <a:srgbClr val="412878"/>
                    </a:solidFill>
                  </a:tcPr>
                </a:tc>
              </a:tr>
              <a:tr h="761205">
                <a:tc>
                  <a:txBody>
                    <a:bodyPr/>
                    <a:lstStyle/>
                    <a:p>
                      <a:pPr algn="ctr"/>
                      <a:r>
                        <a:rPr lang="en-US" sz="1400" dirty="0" smtClean="0"/>
                        <a:t>6</a:t>
                      </a:r>
                      <a:endParaRPr lang="en-US" sz="1400" dirty="0"/>
                    </a:p>
                  </a:txBody>
                  <a:tcPr>
                    <a:solidFill>
                      <a:srgbClr val="D2C8E1"/>
                    </a:solidFill>
                  </a:tcPr>
                </a:tc>
                <a:tc>
                  <a:txBody>
                    <a:bodyPr/>
                    <a:lstStyle/>
                    <a:p>
                      <a:pPr marL="285750" indent="-285750">
                        <a:buFont typeface="Arial"/>
                        <a:buChar char="•"/>
                      </a:pPr>
                      <a:r>
                        <a:rPr lang="en-US" sz="1400" dirty="0" smtClean="0"/>
                        <a:t>Critical, exploratory,</a:t>
                      </a:r>
                      <a:r>
                        <a:rPr lang="en-US" sz="1400" baseline="0" dirty="0" smtClean="0"/>
                        <a:t> well-structured approach to task and whole text </a:t>
                      </a:r>
                    </a:p>
                    <a:p>
                      <a:pPr marL="285750" indent="-285750">
                        <a:buFont typeface="Arial"/>
                        <a:buChar char="•"/>
                      </a:pPr>
                      <a:r>
                        <a:rPr lang="en-US" sz="1400" baseline="0" dirty="0" smtClean="0"/>
                        <a:t>Conceptualised approach supported by judicious references from text</a:t>
                      </a:r>
                    </a:p>
                    <a:p>
                      <a:pPr marL="285750" indent="-285750">
                        <a:buFont typeface="Arial"/>
                        <a:buChar char="•"/>
                      </a:pPr>
                      <a:r>
                        <a:rPr lang="en-US" sz="1400" baseline="0" dirty="0" smtClean="0"/>
                        <a:t>Insightful analysis of language, structure and form </a:t>
                      </a:r>
                    </a:p>
                  </a:txBody>
                  <a:tcPr>
                    <a:solidFill>
                      <a:srgbClr val="D2C8E1"/>
                    </a:solidFill>
                  </a:tcPr>
                </a:tc>
              </a:tr>
              <a:tr h="761205">
                <a:tc>
                  <a:txBody>
                    <a:bodyPr/>
                    <a:lstStyle/>
                    <a:p>
                      <a:pPr algn="ctr"/>
                      <a:r>
                        <a:rPr lang="en-US" sz="1400" dirty="0" smtClean="0"/>
                        <a:t>5</a:t>
                      </a:r>
                      <a:endParaRPr lang="en-US" sz="1400" dirty="0"/>
                    </a:p>
                  </a:txBody>
                  <a:tcPr>
                    <a:solidFill>
                      <a:srgbClr val="D2C8E1">
                        <a:alpha val="50196"/>
                      </a:srgbClr>
                    </a:solidFill>
                  </a:tcPr>
                </a:tc>
                <a:tc>
                  <a:txBody>
                    <a:bodyPr/>
                    <a:lstStyle/>
                    <a:p>
                      <a:pPr marL="285750" indent="-285750">
                        <a:buFont typeface="Arial"/>
                        <a:buChar char="•"/>
                      </a:pPr>
                      <a:r>
                        <a:rPr lang="en-US" sz="1400" dirty="0" smtClean="0"/>
                        <a:t>Thoughtful, developed consideration of task and whole text</a:t>
                      </a:r>
                    </a:p>
                    <a:p>
                      <a:pPr marL="285750" indent="-285750">
                        <a:buFont typeface="Arial"/>
                        <a:buChar char="•"/>
                      </a:pPr>
                      <a:r>
                        <a:rPr lang="en-US" sz="1400" dirty="0" smtClean="0"/>
                        <a:t>References from</a:t>
                      </a:r>
                      <a:r>
                        <a:rPr lang="en-US" sz="1400" baseline="0" dirty="0" smtClean="0"/>
                        <a:t> text integrated into interpretation</a:t>
                      </a:r>
                    </a:p>
                    <a:p>
                      <a:pPr marL="285750" indent="-285750">
                        <a:buFont typeface="Arial"/>
                        <a:buChar char="•"/>
                      </a:pPr>
                      <a:r>
                        <a:rPr lang="en-US" sz="1400" dirty="0" smtClean="0"/>
                        <a:t>Detailed examination of effects of writer’s methods </a:t>
                      </a:r>
                    </a:p>
                  </a:txBody>
                  <a:tcPr>
                    <a:solidFill>
                      <a:srgbClr val="D2C8E1">
                        <a:alpha val="50196"/>
                      </a:srgbClr>
                    </a:solidFill>
                  </a:tcPr>
                </a:tc>
              </a:tr>
              <a:tr h="761205">
                <a:tc>
                  <a:txBody>
                    <a:bodyPr/>
                    <a:lstStyle/>
                    <a:p>
                      <a:pPr algn="ctr"/>
                      <a:r>
                        <a:rPr lang="en-US" sz="1400" dirty="0" smtClean="0"/>
                        <a:t>4</a:t>
                      </a:r>
                      <a:endParaRPr lang="en-US" sz="1400" dirty="0"/>
                    </a:p>
                  </a:txBody>
                  <a:tcPr>
                    <a:solidFill>
                      <a:srgbClr val="D2C8E1"/>
                    </a:solidFill>
                  </a:tcPr>
                </a:tc>
                <a:tc>
                  <a:txBody>
                    <a:bodyPr/>
                    <a:lstStyle/>
                    <a:p>
                      <a:pPr marL="285750" indent="-285750">
                        <a:buFont typeface="Arial"/>
                        <a:buChar char="•"/>
                      </a:pPr>
                      <a:r>
                        <a:rPr lang="en-US" sz="1400" dirty="0" smtClean="0"/>
                        <a:t>Clear, sustained understanding</a:t>
                      </a:r>
                      <a:r>
                        <a:rPr lang="en-US" sz="1400" baseline="0" dirty="0" smtClean="0"/>
                        <a:t> of task and whole text</a:t>
                      </a:r>
                    </a:p>
                    <a:p>
                      <a:pPr marL="285750" indent="-285750">
                        <a:buFont typeface="Arial"/>
                        <a:buChar char="•"/>
                      </a:pPr>
                      <a:r>
                        <a:rPr lang="en-US" sz="1400" baseline="0" dirty="0" smtClean="0"/>
                        <a:t>References from text used to support explanation </a:t>
                      </a:r>
                    </a:p>
                    <a:p>
                      <a:pPr marL="285750" indent="-285750">
                        <a:buFont typeface="Arial"/>
                        <a:buChar char="•"/>
                      </a:pPr>
                      <a:r>
                        <a:rPr lang="en-US" sz="1400" baseline="0" dirty="0" smtClean="0"/>
                        <a:t>Clear explanation of effects of range of writer’s methods</a:t>
                      </a:r>
                    </a:p>
                  </a:txBody>
                  <a:tcPr>
                    <a:solidFill>
                      <a:srgbClr val="D2C8E1"/>
                    </a:solidFill>
                  </a:tcPr>
                </a:tc>
              </a:tr>
              <a:tr h="761205">
                <a:tc>
                  <a:txBody>
                    <a:bodyPr/>
                    <a:lstStyle/>
                    <a:p>
                      <a:pPr algn="ctr"/>
                      <a:r>
                        <a:rPr lang="en-US" sz="1400" dirty="0" smtClean="0"/>
                        <a:t>3</a:t>
                      </a:r>
                      <a:endParaRPr lang="en-US" sz="1400" dirty="0"/>
                    </a:p>
                  </a:txBody>
                  <a:tcPr>
                    <a:solidFill>
                      <a:srgbClr val="D2C8E1">
                        <a:alpha val="50196"/>
                      </a:srgbClr>
                    </a:solidFill>
                  </a:tcPr>
                </a:tc>
                <a:tc>
                  <a:txBody>
                    <a:bodyPr/>
                    <a:lstStyle/>
                    <a:p>
                      <a:pPr marL="285750" indent="-285750">
                        <a:buFont typeface="Arial"/>
                        <a:buChar char="•"/>
                      </a:pPr>
                      <a:r>
                        <a:rPr lang="en-US" sz="1400" dirty="0" smtClean="0"/>
                        <a:t>Explained</a:t>
                      </a:r>
                      <a:r>
                        <a:rPr lang="en-US" sz="1400" baseline="0" dirty="0" smtClean="0"/>
                        <a:t> response to task and whole text</a:t>
                      </a:r>
                    </a:p>
                    <a:p>
                      <a:pPr marL="285750" indent="-285750">
                        <a:buFont typeface="Arial"/>
                        <a:buChar char="•"/>
                      </a:pPr>
                      <a:r>
                        <a:rPr lang="en-US" sz="1400" baseline="0" dirty="0" smtClean="0"/>
                        <a:t>Supported by range of relevant references to text</a:t>
                      </a:r>
                    </a:p>
                    <a:p>
                      <a:pPr marL="285750" indent="-285750">
                        <a:buFont typeface="Arial"/>
                        <a:buChar char="•"/>
                      </a:pPr>
                      <a:r>
                        <a:rPr lang="en-US" sz="1400" baseline="0" dirty="0" smtClean="0"/>
                        <a:t>Identification of effects of range of writer’s methods</a:t>
                      </a:r>
                    </a:p>
                  </a:txBody>
                  <a:tcPr>
                    <a:solidFill>
                      <a:srgbClr val="D2C8E1">
                        <a:alpha val="50196"/>
                      </a:srgbClr>
                    </a:solidFill>
                  </a:tcPr>
                </a:tc>
              </a:tr>
              <a:tr h="761205">
                <a:tc>
                  <a:txBody>
                    <a:bodyPr/>
                    <a:lstStyle/>
                    <a:p>
                      <a:pPr algn="ctr"/>
                      <a:r>
                        <a:rPr lang="en-US" sz="1400" dirty="0" smtClean="0"/>
                        <a:t>2</a:t>
                      </a:r>
                      <a:endParaRPr lang="en-US" sz="1400" dirty="0"/>
                    </a:p>
                  </a:txBody>
                  <a:tcPr>
                    <a:solidFill>
                      <a:srgbClr val="D2C8E1"/>
                    </a:solidFill>
                  </a:tcPr>
                </a:tc>
                <a:tc>
                  <a:txBody>
                    <a:bodyPr/>
                    <a:lstStyle/>
                    <a:p>
                      <a:pPr marL="285750" indent="-285750">
                        <a:buFont typeface="Arial"/>
                        <a:buChar char="•"/>
                      </a:pPr>
                      <a:r>
                        <a:rPr lang="en-US" sz="1400" dirty="0" smtClean="0"/>
                        <a:t>Supported, relevant comments on task and text</a:t>
                      </a:r>
                    </a:p>
                    <a:p>
                      <a:pPr marL="285750" indent="-285750">
                        <a:buFont typeface="Arial"/>
                        <a:buChar char="•"/>
                      </a:pPr>
                      <a:r>
                        <a:rPr lang="en-US" sz="1400" dirty="0" smtClean="0"/>
                        <a:t>Relevant</a:t>
                      </a:r>
                      <a:r>
                        <a:rPr lang="en-US" sz="1400" baseline="0" dirty="0" smtClean="0"/>
                        <a:t> references to text</a:t>
                      </a:r>
                    </a:p>
                    <a:p>
                      <a:pPr marL="285750" indent="-285750">
                        <a:buFont typeface="Arial"/>
                        <a:buChar char="•"/>
                      </a:pPr>
                      <a:r>
                        <a:rPr lang="en-US" sz="1400" baseline="0" dirty="0" smtClean="0"/>
                        <a:t>Identification of writer’s methods</a:t>
                      </a:r>
                    </a:p>
                  </a:txBody>
                  <a:tcPr>
                    <a:solidFill>
                      <a:srgbClr val="D2C8E1"/>
                    </a:solidFill>
                  </a:tcPr>
                </a:tc>
              </a:tr>
              <a:tr h="761205">
                <a:tc>
                  <a:txBody>
                    <a:bodyPr/>
                    <a:lstStyle/>
                    <a:p>
                      <a:pPr algn="ctr"/>
                      <a:r>
                        <a:rPr lang="en-US" sz="1400" dirty="0" smtClean="0"/>
                        <a:t>1</a:t>
                      </a:r>
                      <a:endParaRPr lang="en-US" sz="1400" dirty="0"/>
                    </a:p>
                  </a:txBody>
                  <a:tcPr>
                    <a:solidFill>
                      <a:srgbClr val="D2C8E1">
                        <a:alpha val="50196"/>
                      </a:srgbClr>
                    </a:solidFill>
                  </a:tcPr>
                </a:tc>
                <a:tc>
                  <a:txBody>
                    <a:bodyPr/>
                    <a:lstStyle/>
                    <a:p>
                      <a:pPr marL="285750" indent="-285750">
                        <a:buFont typeface="Arial"/>
                        <a:buChar char="•"/>
                      </a:pPr>
                      <a:r>
                        <a:rPr lang="en-US" sz="1400" dirty="0" smtClean="0"/>
                        <a:t>Simple, explicit</a:t>
                      </a:r>
                      <a:r>
                        <a:rPr lang="en-US" sz="1400" baseline="0" dirty="0" smtClean="0"/>
                        <a:t> comments showing  awareness of task and text</a:t>
                      </a:r>
                      <a:endParaRPr lang="en-US" sz="1400" dirty="0" smtClean="0"/>
                    </a:p>
                    <a:p>
                      <a:pPr marL="285750" indent="-285750">
                        <a:buFont typeface="Arial"/>
                        <a:buChar char="•"/>
                      </a:pPr>
                      <a:r>
                        <a:rPr lang="en-US" sz="1400" dirty="0" smtClean="0"/>
                        <a:t>Narrative / descriptive references to text</a:t>
                      </a:r>
                    </a:p>
                    <a:p>
                      <a:pPr marL="285750" indent="-285750">
                        <a:buFont typeface="Arial"/>
                        <a:buChar char="•"/>
                      </a:pPr>
                      <a:r>
                        <a:rPr lang="en-US" sz="1400" dirty="0" smtClean="0"/>
                        <a:t>Awareness of writer making choices</a:t>
                      </a:r>
                      <a:endParaRPr lang="en-US" sz="1400" dirty="0"/>
                    </a:p>
                  </a:txBody>
                  <a:tcPr>
                    <a:solidFill>
                      <a:srgbClr val="D2C8E1">
                        <a:alpha val="50196"/>
                      </a:srgbClr>
                    </a:solidFill>
                  </a:tcPr>
                </a:tc>
              </a:tr>
            </a:tbl>
          </a:graphicData>
        </a:graphic>
      </p:graphicFrame>
      <p:sp>
        <p:nvSpPr>
          <p:cNvPr id="2" name="TextBox 1"/>
          <p:cNvSpPr txBox="1"/>
          <p:nvPr/>
        </p:nvSpPr>
        <p:spPr>
          <a:xfrm>
            <a:off x="424956" y="338545"/>
            <a:ext cx="2579552" cy="492443"/>
          </a:xfrm>
          <a:prstGeom prst="rect">
            <a:avLst/>
          </a:prstGeom>
          <a:noFill/>
        </p:spPr>
        <p:txBody>
          <a:bodyPr wrap="none" rtlCol="0">
            <a:spAutoFit/>
          </a:bodyPr>
          <a:lstStyle/>
          <a:p>
            <a:r>
              <a:rPr lang="en-US" sz="2600" dirty="0">
                <a:solidFill>
                  <a:schemeClr val="tx2"/>
                </a:solidFill>
                <a:latin typeface="AQA Chevin Pro Light" panose="020F0303030000060003" pitchFamily="34" charset="0"/>
              </a:rPr>
              <a:t>A</a:t>
            </a:r>
            <a:r>
              <a:rPr lang="en-US" sz="2600" dirty="0" smtClean="0">
                <a:solidFill>
                  <a:schemeClr val="tx2"/>
                </a:solidFill>
                <a:latin typeface="AQA Chevin Pro Light" panose="020F0303030000060003" pitchFamily="34" charset="0"/>
              </a:rPr>
              <a:t> skills </a:t>
            </a:r>
            <a:r>
              <a:rPr lang="en-US" sz="2600" dirty="0">
                <a:solidFill>
                  <a:schemeClr val="tx2"/>
                </a:solidFill>
                <a:latin typeface="AQA Chevin Pro Light" panose="020F0303030000060003" pitchFamily="34" charset="0"/>
              </a:rPr>
              <a:t>h</a:t>
            </a:r>
            <a:r>
              <a:rPr lang="en-US" sz="2600" dirty="0" smtClean="0">
                <a:solidFill>
                  <a:schemeClr val="tx2"/>
                </a:solidFill>
                <a:latin typeface="AQA Chevin Pro Light" panose="020F0303030000060003" pitchFamily="34" charset="0"/>
              </a:rPr>
              <a:t>ierarchy </a:t>
            </a:r>
            <a:endParaRPr lang="en-US" sz="2600" dirty="0">
              <a:solidFill>
                <a:schemeClr val="tx2"/>
              </a:solidFill>
              <a:latin typeface="AQA Chevin Pro Light" panose="020F0303030000060003" pitchFamily="34" charset="0"/>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53</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264350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956" y="338545"/>
            <a:ext cx="5190845" cy="492443"/>
          </a:xfrm>
          <a:prstGeom prst="rect">
            <a:avLst/>
          </a:prstGeom>
          <a:noFill/>
        </p:spPr>
        <p:txBody>
          <a:bodyPr wrap="none" rtlCol="0">
            <a:spAutoFit/>
          </a:bodyPr>
          <a:lstStyle/>
          <a:p>
            <a:r>
              <a:rPr lang="en-US" sz="2600" dirty="0" smtClean="0">
                <a:solidFill>
                  <a:schemeClr val="tx2"/>
                </a:solidFill>
                <a:latin typeface="AQA Chevin Pro Light" panose="020F0303030000060003" pitchFamily="34" charset="0"/>
              </a:rPr>
              <a:t>An Inspector Calls sample responses</a:t>
            </a:r>
            <a:endParaRPr lang="en-US" sz="2600" dirty="0">
              <a:solidFill>
                <a:schemeClr val="tx2"/>
              </a:solidFill>
              <a:latin typeface="AQA Chevin Pro Light" panose="020F0303030000060003" pitchFamily="34" charset="0"/>
            </a:endParaRPr>
          </a:p>
        </p:txBody>
      </p:sp>
      <p:sp>
        <p:nvSpPr>
          <p:cNvPr id="2" name="Rectangle 1"/>
          <p:cNvSpPr/>
          <p:nvPr/>
        </p:nvSpPr>
        <p:spPr>
          <a:xfrm>
            <a:off x="638174" y="1088053"/>
            <a:ext cx="7953375" cy="4278094"/>
          </a:xfrm>
          <a:prstGeom prst="rect">
            <a:avLst/>
          </a:prstGeom>
        </p:spPr>
        <p:txBody>
          <a:bodyPr wrap="square">
            <a:spAutoFit/>
          </a:bodyPr>
          <a:lstStyle/>
          <a:p>
            <a:r>
              <a:rPr lang="en-US" sz="1600" dirty="0"/>
              <a:t>Priestley shows lots of differences between the older and younger generations in </a:t>
            </a:r>
            <a:r>
              <a:rPr lang="en-US" sz="1600" i="1" dirty="0"/>
              <a:t>An Inspector Calls</a:t>
            </a:r>
            <a:r>
              <a:rPr lang="en-US" sz="1600" dirty="0"/>
              <a:t>. At the start of the play Mr Birling spends a lot of time saying what he thinks and giving advice. He says: ‘there is a lot of silly talk about these days’ about the war. He also says that ‘we’ve passed the worst of it’. This shows that he isn’t right because the war happened, so Priestley is showing that Mr Birling isn’t going to be right about anything. He then gives another long speech to Eric and Gerald. He says; ‘you’ve a lot to learn yet.’ This makes him sound as if he thinks he’s better than Eric and Gerald. He also says that he is a ‘hard-headed man of business’. Then he says; ‘a man has to mind his own business and look after himself and his own’. His famous quote is about the Titanic where he says ‘unsinkable, absolutely unsinkable’.  At the end of the play he says ‘the whole story’s just a lot of moonshine’. He also says ‘the famous younger generation who know it all. And they can’t even take a joke.’</a:t>
            </a:r>
          </a:p>
          <a:p>
            <a:r>
              <a:rPr lang="en-US" sz="1600" dirty="0"/>
              <a:t>Mrs Birling is the same because she tries to say that Eric and Sheila are just tired at the end of the play as if they are just children. ‘They’re over-tired’. </a:t>
            </a:r>
          </a:p>
          <a:p>
            <a:r>
              <a:rPr lang="en-US" sz="1600" dirty="0"/>
              <a:t>Sheila and Eric are different because they learn things from the Inspector. Eric learns because he says ‘we helped to kill her’ and Sheila says ‘I suppose we’re all nice people now’. </a:t>
            </a: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54</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602619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956" y="338545"/>
            <a:ext cx="5190845" cy="492443"/>
          </a:xfrm>
          <a:prstGeom prst="rect">
            <a:avLst/>
          </a:prstGeom>
          <a:noFill/>
        </p:spPr>
        <p:txBody>
          <a:bodyPr wrap="none" rtlCol="0">
            <a:spAutoFit/>
          </a:bodyPr>
          <a:lstStyle/>
          <a:p>
            <a:r>
              <a:rPr lang="en-US" sz="2600" dirty="0" smtClean="0">
                <a:solidFill>
                  <a:schemeClr val="tx2"/>
                </a:solidFill>
                <a:latin typeface="AQA Chevin Pro Light" panose="020F0303030000060003" pitchFamily="34" charset="0"/>
              </a:rPr>
              <a:t>An Inspector Calls sample responses</a:t>
            </a:r>
            <a:endParaRPr lang="en-US" sz="2600" dirty="0">
              <a:solidFill>
                <a:schemeClr val="tx2"/>
              </a:solidFill>
              <a:latin typeface="AQA Chevin Pro Light" panose="020F0303030000060003" pitchFamily="34" charset="0"/>
            </a:endParaRPr>
          </a:p>
        </p:txBody>
      </p:sp>
      <p:sp>
        <p:nvSpPr>
          <p:cNvPr id="2" name="Rectangle 1"/>
          <p:cNvSpPr/>
          <p:nvPr/>
        </p:nvSpPr>
        <p:spPr>
          <a:xfrm>
            <a:off x="638174" y="1088053"/>
            <a:ext cx="7953375" cy="5262979"/>
          </a:xfrm>
          <a:prstGeom prst="rect">
            <a:avLst/>
          </a:prstGeom>
        </p:spPr>
        <p:txBody>
          <a:bodyPr wrap="square">
            <a:spAutoFit/>
          </a:bodyPr>
          <a:lstStyle/>
          <a:p>
            <a:r>
              <a:rPr lang="en-US" sz="1600" dirty="0"/>
              <a:t>In </a:t>
            </a:r>
            <a:r>
              <a:rPr lang="en-US" sz="1600" i="1" dirty="0"/>
              <a:t>An Inspector Calls</a:t>
            </a:r>
            <a:r>
              <a:rPr lang="en-US" sz="1600" dirty="0"/>
              <a:t>, Priestley uses the contrast between the younger and older generations to explore his ideas about society and responsibility. As the play progresses, the contrast gets more extreme. At the start of the play, Eric is shown to be irresponsible through the presentation of him as a drinker. Sheila is getting engaged and is shown to be very excited about her engagement ring, although Priestley uses stage directions to  hint that there is a more serious side to her ‘half serious, half playful’. Because of what we later find out about Gerald and his similarity to Mr Birling, this direction shows that Sheila is quite wise and has good instincts. </a:t>
            </a:r>
          </a:p>
          <a:p>
            <a:endParaRPr lang="en-US" sz="1600" dirty="0"/>
          </a:p>
          <a:p>
            <a:r>
              <a:rPr lang="en-US" sz="1600" dirty="0"/>
              <a:t>On the other hand Mr Birling is shown to have very bad instincts in Act One. He keeps telling the ‘youngsters’ to listen to him, as if he is drawing attention to the wisdom of his years and experience. This repetition forces the audience to pay attention to the differences between the older and younger generations, as if Priestley is indicating that this is an important idea in the play. This is then highlighted even further with Mr Birling’s confident statements about the Titanic and the War: ‘unsinkable, absolutely unsinkable’ and ‘The Germans don’t want war’. These statements in particular allow Priestley to demonstrate the arrogance of people like Birling who think they know it all but are completely wrong. The language Birling uses is blunt and to the point, as if there is no room for argument in what he thinks. However, Priestley is using irony here to show how wrong he is and therefore not to be trusted, in contrast with Sheila who has very good instincts. </a:t>
            </a: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55</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113472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517"/>
          <a:stretch/>
        </p:blipFill>
        <p:spPr>
          <a:xfrm>
            <a:off x="5801711" y="1590453"/>
            <a:ext cx="3342289" cy="4696047"/>
          </a:xfrm>
          <a:prstGeom prst="rect">
            <a:avLst/>
          </a:prstGeom>
        </p:spPr>
      </p:pic>
      <p:sp>
        <p:nvSpPr>
          <p:cNvPr id="2" name="Title 1"/>
          <p:cNvSpPr>
            <a:spLocks noGrp="1"/>
          </p:cNvSpPr>
          <p:nvPr>
            <p:ph type="title"/>
          </p:nvPr>
        </p:nvSpPr>
        <p:spPr>
          <a:xfrm>
            <a:off x="457200" y="406880"/>
            <a:ext cx="8229600" cy="498894"/>
          </a:xfrm>
        </p:spPr>
        <p:txBody>
          <a:bodyPr>
            <a:normAutofit/>
          </a:bodyPr>
          <a:lstStyle/>
          <a:p>
            <a:pPr algn="l">
              <a:tabLst>
                <a:tab pos="85725" algn="l"/>
              </a:tabLst>
            </a:pPr>
            <a:r>
              <a:rPr lang="en-GB" dirty="0" smtClean="0">
                <a:latin typeface="AQA Chevin Pro Light" panose="020F0303030000060003" pitchFamily="34" charset="0"/>
              </a:rPr>
              <a:t>The English e-Library</a:t>
            </a:r>
            <a:endParaRPr lang="en-GB" dirty="0">
              <a:latin typeface="AQA Chevin Pro Light" panose="020F0303030000060003" pitchFamily="34" charset="0"/>
            </a:endParaRPr>
          </a:p>
        </p:txBody>
      </p:sp>
      <p:sp>
        <p:nvSpPr>
          <p:cNvPr id="4" name="Text Placeholder 6"/>
          <p:cNvSpPr txBox="1">
            <a:spLocks/>
          </p:cNvSpPr>
          <p:nvPr/>
        </p:nvSpPr>
        <p:spPr>
          <a:xfrm>
            <a:off x="448574" y="1222744"/>
            <a:ext cx="5088626" cy="476338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Font typeface="Arial" charset="0"/>
              <a:buChar char="•"/>
            </a:pPr>
            <a:endParaRPr lang="en-US" sz="1800" dirty="0" smtClean="0">
              <a:cs typeface="Arial" charset="0"/>
            </a:endParaRPr>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56</a:t>
            </a:r>
          </a:p>
          <a:p>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sp>
        <p:nvSpPr>
          <p:cNvPr id="9" name="TextBox 8"/>
          <p:cNvSpPr txBox="1"/>
          <p:nvPr/>
        </p:nvSpPr>
        <p:spPr>
          <a:xfrm>
            <a:off x="458966" y="1088694"/>
            <a:ext cx="8229600" cy="369332"/>
          </a:xfrm>
          <a:prstGeom prst="rect">
            <a:avLst/>
          </a:prstGeom>
          <a:noFill/>
        </p:spPr>
        <p:txBody>
          <a:bodyPr wrap="square" rtlCol="0">
            <a:spAutoFit/>
          </a:bodyPr>
          <a:lstStyle/>
          <a:p>
            <a:r>
              <a:rPr lang="en-GB" b="1" dirty="0" smtClean="0"/>
              <a:t>Because </a:t>
            </a:r>
            <a:r>
              <a:rPr lang="en-GB" b="1" dirty="0"/>
              <a:t>English is so much more than words on paper.</a:t>
            </a:r>
          </a:p>
        </p:txBody>
      </p:sp>
      <p:sp>
        <p:nvSpPr>
          <p:cNvPr id="10" name="TextBox 9"/>
          <p:cNvSpPr txBox="1"/>
          <p:nvPr/>
        </p:nvSpPr>
        <p:spPr>
          <a:xfrm>
            <a:off x="448574" y="1521502"/>
            <a:ext cx="5763040" cy="4555093"/>
          </a:xfrm>
          <a:prstGeom prst="rect">
            <a:avLst/>
          </a:prstGeom>
          <a:noFill/>
        </p:spPr>
        <p:txBody>
          <a:bodyPr wrap="square" rtlCol="0">
            <a:spAutoFit/>
          </a:bodyPr>
          <a:lstStyle/>
          <a:p>
            <a:pPr marL="342900" indent="-342900">
              <a:buFont typeface="Arial" panose="020B0604020202020204" pitchFamily="34" charset="0"/>
              <a:buChar char="•"/>
            </a:pPr>
            <a:r>
              <a:rPr lang="en-GB" dirty="0" smtClean="0"/>
              <a:t>Allows your students to interact with texts in new and exciting ways.</a:t>
            </a:r>
          </a:p>
          <a:p>
            <a:pPr marL="342900" lvl="0" indent="-342900">
              <a:buFont typeface="Arial" panose="020B0604020202020204" pitchFamily="34" charset="0"/>
              <a:buChar char="•"/>
            </a:pPr>
            <a:r>
              <a:rPr lang="en-US" dirty="0" smtClean="0"/>
              <a:t>Packed </a:t>
            </a:r>
            <a:r>
              <a:rPr lang="en-US" dirty="0"/>
              <a:t>with bespoke audio, video and image content, lesson plans and teaching ideas.</a:t>
            </a:r>
            <a:endParaRPr lang="en-GB" dirty="0"/>
          </a:p>
          <a:p>
            <a:pPr marL="342900" lvl="0" indent="-342900">
              <a:buFont typeface="Arial" panose="020B0604020202020204" pitchFamily="34" charset="0"/>
              <a:buChar char="•"/>
            </a:pPr>
            <a:r>
              <a:rPr lang="en-US" dirty="0"/>
              <a:t>Customisable resources </a:t>
            </a:r>
            <a:r>
              <a:rPr lang="en-US" dirty="0" smtClean="0"/>
              <a:t>– </a:t>
            </a:r>
            <a:r>
              <a:rPr lang="en-US" dirty="0"/>
              <a:t>highlight </a:t>
            </a:r>
            <a:r>
              <a:rPr lang="en-US" dirty="0" smtClean="0"/>
              <a:t>texts, </a:t>
            </a:r>
            <a:r>
              <a:rPr lang="en-US" dirty="0"/>
              <a:t>search for </a:t>
            </a:r>
            <a:r>
              <a:rPr lang="en-US" dirty="0" smtClean="0"/>
              <a:t>keywords</a:t>
            </a:r>
            <a:r>
              <a:rPr lang="en-US" dirty="0"/>
              <a:t>,</a:t>
            </a:r>
            <a:r>
              <a:rPr lang="en-US" dirty="0" smtClean="0"/>
              <a:t> add </a:t>
            </a:r>
            <a:r>
              <a:rPr lang="en-US" dirty="0"/>
              <a:t>and save </a:t>
            </a:r>
            <a:r>
              <a:rPr lang="en-US" dirty="0" smtClean="0"/>
              <a:t>annotations, </a:t>
            </a:r>
            <a:r>
              <a:rPr lang="en-US" dirty="0"/>
              <a:t>link resources and add </a:t>
            </a:r>
            <a:r>
              <a:rPr lang="en-US" dirty="0" smtClean="0"/>
              <a:t>weblinks, share </a:t>
            </a:r>
            <a:r>
              <a:rPr lang="en-US" dirty="0"/>
              <a:t>with individuals and groups.</a:t>
            </a:r>
            <a:endParaRPr lang="en-GB" dirty="0"/>
          </a:p>
          <a:p>
            <a:pPr marL="342900" lvl="0" indent="-342900">
              <a:buFont typeface="Arial" panose="020B0604020202020204" pitchFamily="34" charset="0"/>
              <a:buChar char="•"/>
            </a:pPr>
            <a:r>
              <a:rPr lang="en-US" dirty="0"/>
              <a:t>Authoritative content created for teachers, by teachers. </a:t>
            </a:r>
            <a:endParaRPr lang="en-US" dirty="0" smtClean="0"/>
          </a:p>
          <a:p>
            <a:pPr marL="342900" lvl="0" indent="-342900">
              <a:buFont typeface="Arial" panose="020B0604020202020204" pitchFamily="34" charset="0"/>
              <a:buChar char="•"/>
            </a:pPr>
            <a:r>
              <a:rPr lang="en-US" dirty="0" smtClean="0"/>
              <a:t>Video </a:t>
            </a:r>
            <a:r>
              <a:rPr lang="en-US" dirty="0"/>
              <a:t>clips can be used on and offline to introduce lessons, as homework, or as models for students to create their own </a:t>
            </a:r>
            <a:r>
              <a:rPr lang="en-US" dirty="0" smtClean="0"/>
              <a:t>content.</a:t>
            </a:r>
          </a:p>
          <a:p>
            <a:pPr marL="342900" lvl="0" indent="-342900">
              <a:buFont typeface="Arial" panose="020B0604020202020204" pitchFamily="34" charset="0"/>
              <a:buChar char="•"/>
            </a:pPr>
            <a:r>
              <a:rPr lang="en-US" dirty="0" smtClean="0"/>
              <a:t>Available exclusively and free of charge to those to commit to teaching with us.</a:t>
            </a:r>
            <a:endParaRPr lang="en-GB" dirty="0" smtClean="0"/>
          </a:p>
          <a:p>
            <a:endParaRPr lang="en-GB" sz="2000" dirty="0" smtClean="0"/>
          </a:p>
        </p:txBody>
      </p:sp>
    </p:spTree>
    <p:custDataLst>
      <p:tags r:id="rId1"/>
    </p:custDataLst>
    <p:extLst>
      <p:ext uri="{BB962C8B-B14F-4D97-AF65-F5344CB8AC3E}">
        <p14:creationId xmlns:p14="http://schemas.microsoft.com/office/powerpoint/2010/main" val="29733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itle 1"/>
          <p:cNvSpPr>
            <a:spLocks noGrp="1"/>
          </p:cNvSpPr>
          <p:nvPr>
            <p:ph type="title"/>
          </p:nvPr>
        </p:nvSpPr>
        <p:spPr>
          <a:xfrm>
            <a:off x="457199" y="412463"/>
            <a:ext cx="8229600" cy="930707"/>
          </a:xfrm>
        </p:spPr>
        <p:txBody>
          <a:bodyPr>
            <a:normAutofit/>
          </a:bodyPr>
          <a:lstStyle/>
          <a:p>
            <a:pPr algn="l"/>
            <a:r>
              <a:rPr lang="en-US" dirty="0" smtClean="0">
                <a:latin typeface="AQA Chevin Pro Light" panose="020F0303030000060003" pitchFamily="34" charset="0"/>
              </a:rPr>
              <a:t>Paper 2 Section B: comparison of studied poems </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199" y="1009650"/>
            <a:ext cx="8343901" cy="5619750"/>
          </a:xfrm>
        </p:spPr>
        <p:txBody>
          <a:bodyPr>
            <a:normAutofit fontScale="70000" lnSpcReduction="20000"/>
          </a:bodyPr>
          <a:lstStyle/>
          <a:p>
            <a:pPr marL="0" indent="0">
              <a:buNone/>
            </a:pPr>
            <a:r>
              <a:rPr lang="en-US" sz="2600" dirty="0" smtClean="0"/>
              <a:t>To help, we:</a:t>
            </a:r>
          </a:p>
          <a:p>
            <a:pPr marL="0" indent="0">
              <a:buNone/>
            </a:pPr>
            <a:endParaRPr lang="en-US" sz="2600" dirty="0" smtClean="0"/>
          </a:p>
          <a:p>
            <a:r>
              <a:rPr lang="en-US" sz="2600" dirty="0"/>
              <a:t>l</a:t>
            </a:r>
            <a:r>
              <a:rPr lang="en-US" sz="2600" dirty="0" smtClean="0"/>
              <a:t>ist the titles of poems in each cluster on the exam paper as a key reminder</a:t>
            </a:r>
          </a:p>
          <a:p>
            <a:r>
              <a:rPr lang="en-US" sz="2600" dirty="0"/>
              <a:t>p</a:t>
            </a:r>
            <a:r>
              <a:rPr lang="en-US" sz="2600" dirty="0" smtClean="0"/>
              <a:t>rint the poem named in the question on the exam paper.</a:t>
            </a:r>
          </a:p>
          <a:p>
            <a:endParaRPr lang="en-US" sz="2600" dirty="0"/>
          </a:p>
          <a:p>
            <a:pPr marL="0" indent="0">
              <a:buNone/>
            </a:pPr>
            <a:r>
              <a:rPr lang="en-US" sz="2600" dirty="0" smtClean="0"/>
              <a:t>Students need to:</a:t>
            </a:r>
          </a:p>
          <a:p>
            <a:pPr marL="0" indent="0">
              <a:buNone/>
            </a:pPr>
            <a:endParaRPr lang="en-US" sz="2600" dirty="0" smtClean="0"/>
          </a:p>
          <a:p>
            <a:r>
              <a:rPr lang="en-US" sz="2600" dirty="0" smtClean="0"/>
              <a:t>know their chosen cluster of poems holistically </a:t>
            </a:r>
          </a:p>
          <a:p>
            <a:r>
              <a:rPr lang="en-US" sz="2600" dirty="0"/>
              <a:t>b</a:t>
            </a:r>
            <a:r>
              <a:rPr lang="en-US" sz="2600" dirty="0" smtClean="0"/>
              <a:t>e able to make connections and comparisons between the poems and the theme of the cluster.</a:t>
            </a:r>
          </a:p>
          <a:p>
            <a:pPr marL="0" indent="0">
              <a:buNone/>
            </a:pPr>
            <a:endParaRPr lang="en-US" sz="2600" dirty="0" smtClean="0"/>
          </a:p>
          <a:p>
            <a:pPr marL="0" indent="0">
              <a:buNone/>
            </a:pPr>
            <a:r>
              <a:rPr lang="en-US" sz="2600" dirty="0" smtClean="0"/>
              <a:t>Students will need help to:</a:t>
            </a:r>
          </a:p>
          <a:p>
            <a:pPr marL="0" indent="0">
              <a:buNone/>
            </a:pPr>
            <a:endParaRPr lang="en-US" sz="2600" dirty="0" smtClean="0"/>
          </a:p>
          <a:p>
            <a:r>
              <a:rPr lang="en-US" sz="2600" dirty="0" smtClean="0"/>
              <a:t>use the named poem for close AO2 references in particular</a:t>
            </a:r>
          </a:p>
          <a:p>
            <a:r>
              <a:rPr lang="en-US" sz="2600" dirty="0"/>
              <a:t>focus on the named poem printed for them in the question paper as a starting </a:t>
            </a:r>
            <a:r>
              <a:rPr lang="en-US" sz="2600" dirty="0" smtClean="0"/>
              <a:t>point</a:t>
            </a:r>
          </a:p>
          <a:p>
            <a:r>
              <a:rPr lang="en-US" sz="2600" dirty="0"/>
              <a:t>c</a:t>
            </a:r>
            <a:r>
              <a:rPr lang="en-US" sz="2600" dirty="0" smtClean="0"/>
              <a:t>onsider how best to reference their own choice of poem for the purpose of comparison. </a:t>
            </a:r>
          </a:p>
          <a:p>
            <a:pPr marL="0" indent="0">
              <a:buNone/>
            </a:pPr>
            <a:endParaRPr lang="en-US" dirty="0" smtClean="0"/>
          </a:p>
          <a:p>
            <a:pPr marL="0" indent="0">
              <a:buNone/>
            </a:pP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57</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17724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itle 1"/>
          <p:cNvSpPr>
            <a:spLocks noGrp="1"/>
          </p:cNvSpPr>
          <p:nvPr>
            <p:ph type="title"/>
          </p:nvPr>
        </p:nvSpPr>
        <p:spPr/>
        <p:txBody>
          <a:bodyPr/>
          <a:lstStyle/>
          <a:p>
            <a:pPr algn="l"/>
            <a:r>
              <a:rPr lang="en-US" dirty="0" smtClean="0">
                <a:latin typeface="AQA Chevin Pro Light" panose="020F0303030000060003" pitchFamily="34" charset="0"/>
              </a:rPr>
              <a:t>Activity</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600200"/>
            <a:ext cx="8267700" cy="4525963"/>
          </a:xfrm>
        </p:spPr>
        <p:txBody>
          <a:bodyPr>
            <a:normAutofit/>
          </a:bodyPr>
          <a:lstStyle/>
          <a:p>
            <a:pPr marL="0" indent="0">
              <a:buNone/>
            </a:pPr>
            <a:r>
              <a:rPr lang="en-GB" dirty="0" smtClean="0"/>
              <a:t>1. Look at this question from the first set of specimen papers:</a:t>
            </a:r>
          </a:p>
          <a:p>
            <a:pPr marL="0" indent="0">
              <a:buNone/>
            </a:pPr>
            <a:endParaRPr lang="en-GB" i="1" dirty="0"/>
          </a:p>
          <a:p>
            <a:pPr marL="0" indent="0">
              <a:buNone/>
            </a:pPr>
            <a:r>
              <a:rPr lang="en-GB" i="1" dirty="0" smtClean="0"/>
              <a:t>Compare the </a:t>
            </a:r>
            <a:r>
              <a:rPr lang="en-GB" i="1" dirty="0"/>
              <a:t>ways poets present  ideas about power  in ‘Ozymandias’ and in </a:t>
            </a:r>
            <a:r>
              <a:rPr lang="en-GB" b="1" i="1" dirty="0"/>
              <a:t>one</a:t>
            </a:r>
            <a:r>
              <a:rPr lang="en-GB" i="1" dirty="0"/>
              <a:t> other poem from ‘Power and conflict’.</a:t>
            </a:r>
          </a:p>
          <a:p>
            <a:pPr marL="0" indent="0">
              <a:buNone/>
            </a:pPr>
            <a:endParaRPr lang="en-US" dirty="0" smtClean="0"/>
          </a:p>
          <a:p>
            <a:pPr marL="0" indent="0">
              <a:buNone/>
            </a:pPr>
            <a:r>
              <a:rPr lang="en-US" dirty="0" smtClean="0"/>
              <a:t>2. How is this student making effective references to the poems? See response in your pack.</a:t>
            </a:r>
          </a:p>
          <a:p>
            <a:pPr marL="0" indent="0">
              <a:buNone/>
            </a:pPr>
            <a:endParaRPr lang="en-US" dirty="0" smtClean="0"/>
          </a:p>
          <a:p>
            <a:pPr marL="0" indent="0">
              <a:buNone/>
            </a:pPr>
            <a:r>
              <a:rPr lang="en-US" dirty="0" smtClean="0"/>
              <a:t>3. Now look briefly at the questions in the second set of specimen papers: How are they establishing a similar degree of support for students to address AO1 and AO2?</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58</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785225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QA Chevin Pro Light" panose="020F0303030000060003" pitchFamily="34" charset="0"/>
              </a:rPr>
              <a:t>Activity</a:t>
            </a:r>
            <a:endParaRPr lang="en-US" dirty="0">
              <a:latin typeface="AQA Chevin Pro Light" panose="020F0303030000060003" pitchFamily="34" charset="0"/>
            </a:endParaRPr>
          </a:p>
        </p:txBody>
      </p:sp>
      <p:sp>
        <p:nvSpPr>
          <p:cNvPr id="3" name="Content Placeholder 2"/>
          <p:cNvSpPr>
            <a:spLocks noGrp="1"/>
          </p:cNvSpPr>
          <p:nvPr>
            <p:ph idx="1"/>
          </p:nvPr>
        </p:nvSpPr>
        <p:spPr>
          <a:xfrm>
            <a:off x="457200" y="1095375"/>
            <a:ext cx="8267700" cy="5145089"/>
          </a:xfrm>
        </p:spPr>
        <p:txBody>
          <a:bodyPr>
            <a:noAutofit/>
          </a:bodyPr>
          <a:lstStyle/>
          <a:p>
            <a:pPr marL="0" indent="0">
              <a:buNone/>
            </a:pPr>
            <a:r>
              <a:rPr lang="en-GB" sz="1400" dirty="0"/>
              <a:t>Both ‘Ozymandias’ and ‘My Last Duchess’ show the effects of power and how it corrupts. Shelley describes Ozymandias’ ‘sneer of cold command’ as if to suggest that he is a cruel and heartless leader, only concerned with his own power and the immortality it will bring. The Duke in ‘My Last Duchess’ is similarly concerned with his own power and status . Although the monologue is supposed to replicate a conversation, there is no opportunity for his listener to speak – Browning writes the monologue to show the Duke’s self-obsession and that he is not interested in anyone’s views other than his own.  </a:t>
            </a:r>
            <a:endParaRPr lang="en-GB" sz="1400" dirty="0" smtClean="0"/>
          </a:p>
          <a:p>
            <a:pPr marL="0" indent="0">
              <a:buNone/>
            </a:pPr>
            <a:r>
              <a:rPr lang="en-GB" sz="1400" dirty="0" smtClean="0"/>
              <a:t>Ozymandias </a:t>
            </a:r>
            <a:r>
              <a:rPr lang="en-GB" sz="1400" dirty="0"/>
              <a:t>might have had ‘cold command’ of his ‘lands’, just like the Duke ‘gave commands’. Both poets are concerned with the effects of power and how in the wrong hands it corrupts.  The Duke is shown to be misguided as Browning uses imagery to hint at the Duchess’ kindness and gentle spirit (white pony) to prove that she is innocent and has been killed for nothing.  Ozymandias is shown to also be cruel: ‘sneer of cold command’ – however he has been left with nothing: ‘the lone and level sands stretch far away’. It could be argued that the Duke has also been left with nothing:  he has a statue of ‘Neptune’ which is made of cold bronze. He doesn’t realise this himself however, as he cares nothing for human relationships and is far more concerned, like Ozymandias, with his pride and reputation.</a:t>
            </a:r>
          </a:p>
          <a:p>
            <a:pPr marL="0" indent="0">
              <a:buNone/>
            </a:pPr>
            <a:r>
              <a:rPr lang="en-GB" sz="1400" dirty="0" smtClean="0"/>
              <a:t>Ultimately </a:t>
            </a:r>
            <a:r>
              <a:rPr lang="en-GB" sz="1400" dirty="0"/>
              <a:t>both leaders are shown by the poets to be corrupt. Both poets feel that power in the wrong hands has devastating consequences on the innocent. However, although both poets show that this corruption is punished in the end, perhaps it is the Duke who is shown more clearly to be the true despot as Browning uses the dramatic monologue to show first hand how completely self absorbed he is. </a:t>
            </a: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59</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17382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600" dirty="0" smtClean="0">
                <a:solidFill>
                  <a:schemeClr val="tx2"/>
                </a:solidFill>
                <a:latin typeface="AQA Chevin Pro Light" panose="020F0303030000060003" pitchFamily="34" charset="0"/>
              </a:rPr>
              <a:t>Assessment </a:t>
            </a:r>
            <a:r>
              <a:rPr lang="en-US" sz="2600" dirty="0" smtClean="0">
                <a:solidFill>
                  <a:schemeClr val="tx2"/>
                </a:solidFill>
                <a:latin typeface="AQA Chevin Pro Light" panose="020F0303030000060003" pitchFamily="34" charset="0"/>
              </a:rPr>
              <a:t>objective </a:t>
            </a:r>
            <a:r>
              <a:rPr lang="en-US" sz="2600" dirty="0" smtClean="0">
                <a:solidFill>
                  <a:schemeClr val="tx2"/>
                </a:solidFill>
                <a:latin typeface="AQA Chevin Pro Light" panose="020F0303030000060003" pitchFamily="34" charset="0"/>
              </a:rPr>
              <a:t>2 (AO2)</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6</a:t>
            </a:r>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2853554257"/>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a:t>
                      </a:r>
                      <a:r>
                        <a:rPr lang="en-GB" dirty="0" smtClean="0">
                          <a:latin typeface="Arial" pitchFamily="34" charset="0"/>
                          <a:cs typeface="Arial" pitchFamily="34" charset="0"/>
                        </a:rPr>
                        <a:t>objective</a:t>
                      </a:r>
                      <a:endParaRPr lang="en-GB" dirty="0" smtClean="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71525" y="2166461"/>
            <a:ext cx="6647442" cy="923330"/>
          </a:xfrm>
          <a:prstGeom prst="rect">
            <a:avLst/>
          </a:prstGeom>
        </p:spPr>
        <p:txBody>
          <a:bodyPr wrap="square">
            <a:spAutoFit/>
          </a:bodyPr>
          <a:lstStyle/>
          <a:p>
            <a:r>
              <a:rPr lang="en-GB" dirty="0"/>
              <a:t>Explain, comment on and analyse how writers use language </a:t>
            </a:r>
            <a:r>
              <a:rPr lang="en-GB" i="1" dirty="0"/>
              <a:t>and structure </a:t>
            </a:r>
            <a:r>
              <a:rPr lang="en-GB" dirty="0"/>
              <a:t>to achieve effects and influence readers, using relevant subject terminology to support their views.</a:t>
            </a:r>
          </a:p>
        </p:txBody>
      </p:sp>
    </p:spTree>
    <p:custDataLst>
      <p:tags r:id="rId1"/>
    </p:custDataLst>
    <p:extLst>
      <p:ext uri="{BB962C8B-B14F-4D97-AF65-F5344CB8AC3E}">
        <p14:creationId xmlns:p14="http://schemas.microsoft.com/office/powerpoint/2010/main" val="3114211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3" name="Title 2"/>
          <p:cNvSpPr txBox="1">
            <a:spLocks/>
          </p:cNvSpPr>
          <p:nvPr/>
        </p:nvSpPr>
        <p:spPr>
          <a:xfrm>
            <a:off x="360991" y="367004"/>
            <a:ext cx="8375073" cy="499771"/>
          </a:xfrm>
          <a:prstGeom prst="rect">
            <a:avLst/>
          </a:prstGeom>
        </p:spPr>
        <p:txBody>
          <a:bodyPr>
            <a:norm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Paper 2 Section C: comparison of unseen poetry</a:t>
            </a:r>
            <a:endParaRPr lang="en-US" dirty="0"/>
          </a:p>
        </p:txBody>
      </p:sp>
      <p:sp>
        <p:nvSpPr>
          <p:cNvPr id="5" name="TextBox 4"/>
          <p:cNvSpPr txBox="1"/>
          <p:nvPr/>
        </p:nvSpPr>
        <p:spPr>
          <a:xfrm>
            <a:off x="360994" y="1382423"/>
            <a:ext cx="8513710" cy="4524315"/>
          </a:xfrm>
          <a:prstGeom prst="rect">
            <a:avLst/>
          </a:prstGeom>
          <a:noFill/>
        </p:spPr>
        <p:txBody>
          <a:bodyPr wrap="square" rtlCol="0">
            <a:spAutoFit/>
          </a:bodyPr>
          <a:lstStyle/>
          <a:p>
            <a:r>
              <a:rPr lang="en-GB" dirty="0" smtClean="0"/>
              <a:t>Students do really well, and seem to enjoy, responding to unseen poems.</a:t>
            </a:r>
          </a:p>
          <a:p>
            <a:endParaRPr lang="en-GB" dirty="0"/>
          </a:p>
          <a:p>
            <a:r>
              <a:rPr lang="en-GB" dirty="0" smtClean="0"/>
              <a:t>The response to unseen is the final task. In this way, it gives students the opportunity to demonstrate and use the skills they have learned throughout the course in a ‘synoptic’ way. </a:t>
            </a:r>
          </a:p>
          <a:p>
            <a:endParaRPr lang="en-GB" dirty="0" smtClean="0"/>
          </a:p>
          <a:p>
            <a:r>
              <a:rPr lang="en-GB" dirty="0"/>
              <a:t>Comparison of unseen texts is a requirement of the </a:t>
            </a:r>
            <a:r>
              <a:rPr lang="en-GB" dirty="0" smtClean="0"/>
              <a:t>qualification. However, this element of the qualification is worth 8 marks out of a total of 168.</a:t>
            </a:r>
          </a:p>
          <a:p>
            <a:endParaRPr lang="en-GB" dirty="0"/>
          </a:p>
          <a:p>
            <a:r>
              <a:rPr lang="en-GB" dirty="0" smtClean="0"/>
              <a:t>As students respond to the first unseen poem, they are mentally gathering ideas to use in the final 8 mark task.</a:t>
            </a:r>
          </a:p>
          <a:p>
            <a:endParaRPr lang="en-GB" dirty="0"/>
          </a:p>
          <a:p>
            <a:r>
              <a:rPr lang="en-GB" dirty="0" smtClean="0"/>
              <a:t>Both poems will have very clear links and connections in terms of ideas.</a:t>
            </a:r>
          </a:p>
          <a:p>
            <a:endParaRPr lang="en-GB" dirty="0"/>
          </a:p>
          <a:p>
            <a:r>
              <a:rPr lang="en-GB" dirty="0" smtClean="0"/>
              <a:t>The final 8 mark task will also make these main links and connections explicit.</a:t>
            </a:r>
            <a:endParaRPr lang="en-GB" dirty="0"/>
          </a:p>
          <a:p>
            <a:endParaRPr lang="en-GB"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60</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276111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itle 2"/>
          <p:cNvSpPr txBox="1">
            <a:spLocks/>
          </p:cNvSpPr>
          <p:nvPr/>
        </p:nvSpPr>
        <p:spPr>
          <a:xfrm>
            <a:off x="341941" y="367004"/>
            <a:ext cx="8375073" cy="499771"/>
          </a:xfrm>
          <a:prstGeom prst="rect">
            <a:avLst/>
          </a:prstGeom>
        </p:spPr>
        <p:txBody>
          <a:bodyPr>
            <a:norm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endParaRPr lang="en-GB" sz="2800" dirty="0">
              <a:latin typeface="AQA Chevin Pro Light" panose="020F0303030000060003" pitchFamily="34" charset="0"/>
            </a:endParaRPr>
          </a:p>
        </p:txBody>
      </p:sp>
      <p:sp>
        <p:nvSpPr>
          <p:cNvPr id="3" name="Rectangle 2"/>
          <p:cNvSpPr/>
          <p:nvPr/>
        </p:nvSpPr>
        <p:spPr>
          <a:xfrm>
            <a:off x="609598" y="1226046"/>
            <a:ext cx="8105775" cy="4770537"/>
          </a:xfrm>
          <a:prstGeom prst="rect">
            <a:avLst/>
          </a:prstGeom>
        </p:spPr>
        <p:txBody>
          <a:bodyPr wrap="square">
            <a:spAutoFit/>
          </a:bodyPr>
          <a:lstStyle/>
          <a:p>
            <a:r>
              <a:rPr lang="en-US" sz="1600" b="1" dirty="0"/>
              <a:t>How to Leave the World that Worships </a:t>
            </a:r>
            <a:r>
              <a:rPr lang="en-US" sz="1600" b="1" i="1" dirty="0"/>
              <a:t>Should</a:t>
            </a:r>
            <a:r>
              <a:rPr lang="en-US" sz="1600" b="1" dirty="0"/>
              <a:t>  </a:t>
            </a:r>
            <a:endParaRPr lang="en-GB" sz="1600" b="1" dirty="0"/>
          </a:p>
          <a:p>
            <a:endParaRPr lang="en-US" sz="1600" dirty="0" smtClean="0"/>
          </a:p>
          <a:p>
            <a:r>
              <a:rPr lang="en-US" sz="1600" dirty="0" smtClean="0"/>
              <a:t>Let faxes </a:t>
            </a:r>
            <a:r>
              <a:rPr lang="en-US" sz="1600" dirty="0"/>
              <a:t>butter-curl on dusty shelves.</a:t>
            </a:r>
            <a:br>
              <a:rPr lang="en-US" sz="1600" dirty="0"/>
            </a:br>
            <a:r>
              <a:rPr lang="en-US" sz="1600" dirty="0"/>
              <a:t>Let junkmail build its castles in the hush</a:t>
            </a:r>
            <a:br>
              <a:rPr lang="en-US" sz="1600" dirty="0"/>
            </a:br>
            <a:r>
              <a:rPr lang="en-US" sz="1600" dirty="0"/>
              <a:t>of other people’s halls. Let deadlines burst</a:t>
            </a:r>
            <a:br>
              <a:rPr lang="en-US" sz="1600" dirty="0"/>
            </a:br>
            <a:r>
              <a:rPr lang="en-US" sz="1600" dirty="0"/>
              <a:t>and flash like glorious fireworks somewhere else.</a:t>
            </a:r>
            <a:br>
              <a:rPr lang="en-US" sz="1600" dirty="0"/>
            </a:br>
            <a:r>
              <a:rPr lang="en-US" sz="1600" dirty="0"/>
              <a:t>As hours go softly by, let others curse</a:t>
            </a:r>
            <a:br>
              <a:rPr lang="en-US" sz="1600" dirty="0"/>
            </a:br>
            <a:r>
              <a:rPr lang="en-US" sz="1600" dirty="0"/>
              <a:t>the roads where distant drivers queue like sheep.</a:t>
            </a:r>
            <a:br>
              <a:rPr lang="en-US" sz="1600" dirty="0"/>
            </a:br>
            <a:r>
              <a:rPr lang="en-US" sz="1600" dirty="0"/>
              <a:t>Let e-mails fly like panicked, tiny birds.</a:t>
            </a:r>
            <a:br>
              <a:rPr lang="en-US" sz="1600" dirty="0"/>
            </a:br>
            <a:r>
              <a:rPr lang="en-US" sz="1600" dirty="0"/>
              <a:t>Let phones, unanswered, ring themselves to sleep.</a:t>
            </a:r>
            <a:br>
              <a:rPr lang="en-US" sz="1600" dirty="0"/>
            </a:br>
            <a:r>
              <a:rPr lang="en-US" sz="1600" dirty="0"/>
              <a:t/>
            </a:r>
            <a:br>
              <a:rPr lang="en-US" sz="1600" dirty="0"/>
            </a:br>
            <a:r>
              <a:rPr lang="en-US" sz="1600" dirty="0"/>
              <a:t>Above, the sky unrolls its telegram,</a:t>
            </a:r>
            <a:br>
              <a:rPr lang="en-US" sz="1600" dirty="0"/>
            </a:br>
            <a:r>
              <a:rPr lang="en-US" sz="1600" dirty="0"/>
              <a:t>immense and wordless, simply understood:</a:t>
            </a:r>
            <a:br>
              <a:rPr lang="en-US" sz="1600" dirty="0"/>
            </a:br>
            <a:r>
              <a:rPr lang="en-US" sz="1600" dirty="0"/>
              <a:t>you’ve made your mark like birdtracks in the sand -</a:t>
            </a:r>
            <a:br>
              <a:rPr lang="en-US" sz="1600" dirty="0"/>
            </a:br>
            <a:r>
              <a:rPr lang="en-US" sz="1600" dirty="0"/>
              <a:t>now make the air in your lungs your livelihood.</a:t>
            </a:r>
            <a:br>
              <a:rPr lang="en-US" sz="1600" dirty="0"/>
            </a:br>
            <a:r>
              <a:rPr lang="en-US" sz="1600" dirty="0"/>
              <a:t>See how each wave arrives at last to heave</a:t>
            </a:r>
            <a:br>
              <a:rPr lang="en-US" sz="1600" dirty="0"/>
            </a:br>
            <a:r>
              <a:rPr lang="en-US" sz="1600" dirty="0"/>
              <a:t>itself upon the beach and vanish. Breathe</a:t>
            </a:r>
            <a:r>
              <a:rPr lang="en-US" sz="1600" dirty="0" smtClean="0"/>
              <a:t>.</a:t>
            </a:r>
          </a:p>
          <a:p>
            <a:endParaRPr lang="en-US" sz="1600" dirty="0"/>
          </a:p>
          <a:p>
            <a:r>
              <a:rPr lang="en-GB" sz="1600" i="1" dirty="0" smtClean="0"/>
              <a:t>Ros Barber</a:t>
            </a:r>
            <a:endParaRPr lang="en-GB" sz="1600" i="1" dirty="0"/>
          </a:p>
        </p:txBody>
      </p:sp>
      <p:sp>
        <p:nvSpPr>
          <p:cNvPr id="7"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61</a:t>
            </a:r>
            <a:endParaRPr lang="en-US" sz="800" dirty="0"/>
          </a:p>
        </p:txBody>
      </p:sp>
      <p:sp>
        <p:nvSpPr>
          <p:cNvPr id="8"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
        <p:nvSpPr>
          <p:cNvPr id="10" name="Title 2"/>
          <p:cNvSpPr txBox="1">
            <a:spLocks/>
          </p:cNvSpPr>
          <p:nvPr/>
        </p:nvSpPr>
        <p:spPr>
          <a:xfrm>
            <a:off x="359350" y="367003"/>
            <a:ext cx="8375073" cy="499771"/>
          </a:xfrm>
          <a:prstGeom prst="rect">
            <a:avLst/>
          </a:prstGeom>
        </p:spPr>
        <p:txBody>
          <a:bodyPr>
            <a:norm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Paper 2 Section C: comparison of unseen poetry</a:t>
            </a:r>
            <a:endParaRPr lang="en-US" dirty="0"/>
          </a:p>
        </p:txBody>
      </p:sp>
    </p:spTree>
    <p:extLst>
      <p:ext uri="{BB962C8B-B14F-4D97-AF65-F5344CB8AC3E}">
        <p14:creationId xmlns:p14="http://schemas.microsoft.com/office/powerpoint/2010/main" val="33458850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8" y="1142953"/>
            <a:ext cx="8229601" cy="923330"/>
          </a:xfrm>
          <a:prstGeom prst="rect">
            <a:avLst/>
          </a:prstGeom>
          <a:noFill/>
        </p:spPr>
        <p:txBody>
          <a:bodyPr wrap="square" rtlCol="0">
            <a:spAutoFit/>
          </a:bodyPr>
          <a:lstStyle/>
          <a:p>
            <a:r>
              <a:rPr lang="en-GB" dirty="0"/>
              <a:t>27.1 </a:t>
            </a:r>
          </a:p>
          <a:p>
            <a:r>
              <a:rPr lang="en-GB" dirty="0" smtClean="0"/>
              <a:t>In </a:t>
            </a:r>
            <a:r>
              <a:rPr lang="en-GB" dirty="0"/>
              <a:t>‘How to Leave the World that Worships </a:t>
            </a:r>
            <a:r>
              <a:rPr lang="en-GB" i="1" dirty="0" smtClean="0"/>
              <a:t>Should</a:t>
            </a:r>
            <a:r>
              <a:rPr lang="en-GB" dirty="0"/>
              <a:t>,’ </a:t>
            </a:r>
            <a:r>
              <a:rPr lang="en-GB" dirty="0">
                <a:solidFill>
                  <a:srgbClr val="C8194B"/>
                </a:solidFill>
              </a:rPr>
              <a:t>how does the poet present ideas about </a:t>
            </a:r>
            <a:r>
              <a:rPr lang="en-GB" dirty="0"/>
              <a:t>the way we live and work in the modern world</a:t>
            </a:r>
            <a:r>
              <a:rPr lang="en-GB" dirty="0" smtClean="0"/>
              <a:t>?</a:t>
            </a:r>
            <a:endParaRPr lang="en-GB" dirty="0"/>
          </a:p>
        </p:txBody>
      </p:sp>
      <p:sp>
        <p:nvSpPr>
          <p:cNvPr id="3" name="Title 2"/>
          <p:cNvSpPr>
            <a:spLocks noGrp="1"/>
          </p:cNvSpPr>
          <p:nvPr>
            <p:ph type="title"/>
          </p:nvPr>
        </p:nvSpPr>
        <p:spPr/>
        <p:txBody>
          <a:bodyPr/>
          <a:lstStyle/>
          <a:p>
            <a:pPr algn="l"/>
            <a:r>
              <a:rPr lang="en-US" dirty="0" smtClean="0"/>
              <a:t>Sample Task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62</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008901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itle 2"/>
          <p:cNvSpPr txBox="1">
            <a:spLocks/>
          </p:cNvSpPr>
          <p:nvPr/>
        </p:nvSpPr>
        <p:spPr>
          <a:xfrm>
            <a:off x="540000" y="441132"/>
            <a:ext cx="8045200" cy="431181"/>
          </a:xfrm>
          <a:prstGeom prst="rect">
            <a:avLst/>
          </a:prstGeom>
        </p:spPr>
        <p:txBody>
          <a:bodyPr>
            <a:normAutofit fontScale="25000" lnSpcReduction="20000"/>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endParaRPr lang="en-US" dirty="0"/>
          </a:p>
        </p:txBody>
      </p:sp>
      <p:sp>
        <p:nvSpPr>
          <p:cNvPr id="3" name="Title 2"/>
          <p:cNvSpPr txBox="1">
            <a:spLocks/>
          </p:cNvSpPr>
          <p:nvPr/>
        </p:nvSpPr>
        <p:spPr>
          <a:xfrm>
            <a:off x="565650" y="358388"/>
            <a:ext cx="8045200" cy="431181"/>
          </a:xfrm>
          <a:prstGeom prst="rect">
            <a:avLst/>
          </a:prstGeom>
        </p:spPr>
        <p:txBody>
          <a:bodyPr>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endParaRPr lang="en-US" sz="2400" dirty="0"/>
          </a:p>
        </p:txBody>
      </p:sp>
      <p:sp>
        <p:nvSpPr>
          <p:cNvPr id="4" name="Rectangle 3"/>
          <p:cNvSpPr/>
          <p:nvPr/>
        </p:nvSpPr>
        <p:spPr>
          <a:xfrm>
            <a:off x="762000" y="1305342"/>
            <a:ext cx="7543800" cy="3693319"/>
          </a:xfrm>
          <a:prstGeom prst="rect">
            <a:avLst/>
          </a:prstGeom>
        </p:spPr>
        <p:txBody>
          <a:bodyPr wrap="square">
            <a:spAutoFit/>
          </a:bodyPr>
          <a:lstStyle/>
          <a:p>
            <a:r>
              <a:rPr lang="en-US" b="1" dirty="0"/>
              <a:t>The Rich Eat Three Full Meals</a:t>
            </a:r>
            <a:endParaRPr lang="en-GB" dirty="0"/>
          </a:p>
          <a:p>
            <a:r>
              <a:rPr lang="en-US" b="1" dirty="0"/>
              <a:t> </a:t>
            </a:r>
            <a:endParaRPr lang="en-GB" dirty="0"/>
          </a:p>
          <a:p>
            <a:r>
              <a:rPr lang="en-US" dirty="0"/>
              <a:t>The rich eat three full meals, the poor two small bowls</a:t>
            </a:r>
            <a:endParaRPr lang="en-GB" dirty="0"/>
          </a:p>
          <a:p>
            <a:r>
              <a:rPr lang="en-US" dirty="0"/>
              <a:t>But peace is what matters.</a:t>
            </a:r>
            <a:endParaRPr lang="en-GB" dirty="0"/>
          </a:p>
          <a:p>
            <a:r>
              <a:rPr lang="en-US" dirty="0"/>
              <a:t>Thirsty, I drink sweet plum tea;</a:t>
            </a:r>
            <a:endParaRPr lang="en-GB" dirty="0"/>
          </a:p>
          <a:p>
            <a:r>
              <a:rPr lang="en-US" dirty="0"/>
              <a:t>Warm, I lie in the shade, in the breeze;</a:t>
            </a:r>
            <a:endParaRPr lang="en-GB" dirty="0"/>
          </a:p>
          <a:p>
            <a:r>
              <a:rPr lang="en-US" dirty="0"/>
              <a:t>My paintings are mountains and rivers all around me,</a:t>
            </a:r>
            <a:endParaRPr lang="en-GB" dirty="0"/>
          </a:p>
          <a:p>
            <a:r>
              <a:rPr lang="en-US" dirty="0"/>
              <a:t>My damask*, embroidered, the grass.</a:t>
            </a:r>
            <a:endParaRPr lang="en-GB" dirty="0"/>
          </a:p>
          <a:p>
            <a:r>
              <a:rPr lang="en-US" dirty="0"/>
              <a:t>I rest at night, rest easy,</a:t>
            </a:r>
            <a:endParaRPr lang="en-GB" dirty="0"/>
          </a:p>
          <a:p>
            <a:r>
              <a:rPr lang="en-US" dirty="0"/>
              <a:t>Am awake with the sun</a:t>
            </a:r>
            <a:endParaRPr lang="en-GB" dirty="0"/>
          </a:p>
          <a:p>
            <a:r>
              <a:rPr lang="en-US" dirty="0"/>
              <a:t>And enjoying Heaven’s heaped-up favours.</a:t>
            </a:r>
            <a:endParaRPr lang="en-GB" dirty="0"/>
          </a:p>
          <a:p>
            <a:r>
              <a:rPr lang="en-US" b="1" dirty="0"/>
              <a:t> </a:t>
            </a:r>
            <a:endParaRPr lang="en-GB" dirty="0"/>
          </a:p>
          <a:p>
            <a:r>
              <a:rPr lang="en-US" i="1" dirty="0"/>
              <a:t>Nguyen Binh Khiem</a:t>
            </a:r>
            <a:r>
              <a:rPr lang="en-GB" i="1" dirty="0"/>
              <a:t> </a:t>
            </a:r>
            <a:endParaRPr lang="en-US" i="1" dirty="0"/>
          </a:p>
        </p:txBody>
      </p:sp>
      <p:sp>
        <p:nvSpPr>
          <p:cNvPr id="5" name="Title 2"/>
          <p:cNvSpPr txBox="1">
            <a:spLocks/>
          </p:cNvSpPr>
          <p:nvPr/>
        </p:nvSpPr>
        <p:spPr>
          <a:xfrm>
            <a:off x="360991" y="324092"/>
            <a:ext cx="8375073" cy="499771"/>
          </a:xfrm>
          <a:prstGeom prst="rect">
            <a:avLst/>
          </a:prstGeom>
        </p:spPr>
        <p:txBody>
          <a:bodyPr>
            <a:norm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Paper 2 Section C: comparison of unseen poetry</a:t>
            </a:r>
            <a:endParaRPr lang="en-US" dirty="0"/>
          </a:p>
        </p:txBody>
      </p:sp>
      <p:sp>
        <p:nvSpPr>
          <p:cNvPr id="7"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63</a:t>
            </a:r>
            <a:endParaRPr lang="en-US" sz="800" dirty="0"/>
          </a:p>
        </p:txBody>
      </p:sp>
      <p:sp>
        <p:nvSpPr>
          <p:cNvPr id="8"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23087802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extBox 1"/>
          <p:cNvSpPr txBox="1"/>
          <p:nvPr/>
        </p:nvSpPr>
        <p:spPr>
          <a:xfrm>
            <a:off x="457200" y="1322019"/>
            <a:ext cx="7930091" cy="2031325"/>
          </a:xfrm>
          <a:prstGeom prst="rect">
            <a:avLst/>
          </a:prstGeom>
          <a:noFill/>
        </p:spPr>
        <p:txBody>
          <a:bodyPr wrap="square" rtlCol="0">
            <a:spAutoFit/>
          </a:bodyPr>
          <a:lstStyle/>
          <a:p>
            <a:r>
              <a:rPr lang="en-US" dirty="0"/>
              <a:t>27.2 </a:t>
            </a:r>
          </a:p>
          <a:p>
            <a:r>
              <a:rPr lang="en-US" dirty="0" smtClean="0"/>
              <a:t>In </a:t>
            </a:r>
            <a:r>
              <a:rPr lang="en-US" dirty="0"/>
              <a:t>both </a:t>
            </a:r>
            <a:r>
              <a:rPr lang="en-US" dirty="0" smtClean="0"/>
              <a:t>‘The Rich Eat Three Full Meals’ </a:t>
            </a:r>
            <a:r>
              <a:rPr lang="en-US" dirty="0"/>
              <a:t>and ‘How to Leave the World that Worships </a:t>
            </a:r>
            <a:r>
              <a:rPr lang="en-US" i="1" dirty="0"/>
              <a:t>Should’</a:t>
            </a:r>
            <a:r>
              <a:rPr lang="en-US" dirty="0"/>
              <a:t>,</a:t>
            </a:r>
            <a:r>
              <a:rPr lang="en-US" dirty="0">
                <a:solidFill>
                  <a:srgbClr val="2F71AC"/>
                </a:solidFill>
              </a:rPr>
              <a:t> the speakers describe attitudes towards the world around us. </a:t>
            </a:r>
            <a:r>
              <a:rPr lang="en-US" dirty="0">
                <a:solidFill>
                  <a:srgbClr val="C8194B"/>
                </a:solidFill>
              </a:rPr>
              <a:t>What are the similarities </a:t>
            </a:r>
            <a:r>
              <a:rPr lang="en-US" dirty="0" smtClean="0">
                <a:solidFill>
                  <a:srgbClr val="C8194B"/>
                </a:solidFill>
              </a:rPr>
              <a:t>and/or </a:t>
            </a:r>
            <a:r>
              <a:rPr lang="en-US" dirty="0">
                <a:solidFill>
                  <a:srgbClr val="C8194B"/>
                </a:solidFill>
              </a:rPr>
              <a:t>differences between the ways the poets</a:t>
            </a:r>
            <a:r>
              <a:rPr lang="en-US" dirty="0">
                <a:solidFill>
                  <a:srgbClr val="FF0000"/>
                </a:solidFill>
              </a:rPr>
              <a:t> </a:t>
            </a:r>
            <a:r>
              <a:rPr lang="en-US" dirty="0"/>
              <a:t>present these attitudes?</a:t>
            </a:r>
            <a:endParaRPr lang="en-GB" dirty="0"/>
          </a:p>
          <a:p>
            <a:r>
              <a:rPr lang="en-US" dirty="0"/>
              <a:t> </a:t>
            </a:r>
            <a:endParaRPr lang="en-GB" dirty="0"/>
          </a:p>
          <a:p>
            <a:endParaRPr lang="en-US" dirty="0"/>
          </a:p>
        </p:txBody>
      </p:sp>
      <p:sp>
        <p:nvSpPr>
          <p:cNvPr id="3" name="Title 2"/>
          <p:cNvSpPr txBox="1">
            <a:spLocks/>
          </p:cNvSpPr>
          <p:nvPr/>
        </p:nvSpPr>
        <p:spPr>
          <a:xfrm>
            <a:off x="565650" y="358388"/>
            <a:ext cx="8045200" cy="431181"/>
          </a:xfrm>
          <a:prstGeom prst="rect">
            <a:avLst/>
          </a:prstGeom>
        </p:spPr>
        <p:txBody>
          <a:bodyPr>
            <a:no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endParaRPr lang="en-US" sz="2400" dirty="0"/>
          </a:p>
        </p:txBody>
      </p:sp>
      <p:sp>
        <p:nvSpPr>
          <p:cNvPr id="5" name="Title 2"/>
          <p:cNvSpPr txBox="1">
            <a:spLocks/>
          </p:cNvSpPr>
          <p:nvPr/>
        </p:nvSpPr>
        <p:spPr>
          <a:xfrm>
            <a:off x="360991" y="324092"/>
            <a:ext cx="8375073" cy="499771"/>
          </a:xfrm>
          <a:prstGeom prst="rect">
            <a:avLst/>
          </a:prstGeom>
        </p:spPr>
        <p:txBody>
          <a:bodyPr>
            <a:normAutofit/>
          </a:bodyPr>
          <a:lst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a:lstStyle>
          <a:p>
            <a:r>
              <a:rPr lang="en-US" dirty="0" smtClean="0"/>
              <a:t>Paper 2 Section C: comparison of unseen poetry</a:t>
            </a:r>
            <a:endParaRPr lang="en-US" dirty="0"/>
          </a:p>
        </p:txBody>
      </p:sp>
      <p:sp>
        <p:nvSpPr>
          <p:cNvPr id="7"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64</a:t>
            </a:r>
            <a:endParaRPr lang="en-US" sz="800" dirty="0"/>
          </a:p>
        </p:txBody>
      </p:sp>
      <p:sp>
        <p:nvSpPr>
          <p:cNvPr id="8"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41975745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763" y="2392279"/>
            <a:ext cx="5248886" cy="3940414"/>
          </a:xfrm>
          <a:prstGeom prst="rect">
            <a:avLst/>
          </a:prstGeom>
        </p:spPr>
      </p:pic>
      <p:sp>
        <p:nvSpPr>
          <p:cNvPr id="2" name="TextBox 1"/>
          <p:cNvSpPr txBox="1"/>
          <p:nvPr/>
        </p:nvSpPr>
        <p:spPr>
          <a:xfrm>
            <a:off x="676439" y="1375962"/>
            <a:ext cx="6648286" cy="1477328"/>
          </a:xfrm>
          <a:prstGeom prst="rect">
            <a:avLst/>
          </a:prstGeom>
          <a:noFill/>
        </p:spPr>
        <p:txBody>
          <a:bodyPr wrap="square" rtlCol="0">
            <a:spAutoFit/>
          </a:bodyPr>
          <a:lstStyle/>
          <a:p>
            <a:r>
              <a:rPr lang="en-US" dirty="0" smtClean="0"/>
              <a:t>Both…</a:t>
            </a:r>
          </a:p>
          <a:p>
            <a:endParaRPr lang="en-US" dirty="0"/>
          </a:p>
          <a:p>
            <a:r>
              <a:rPr lang="en-US" dirty="0" smtClean="0"/>
              <a:t>Both…</a:t>
            </a:r>
          </a:p>
          <a:p>
            <a:endParaRPr lang="en-US" dirty="0"/>
          </a:p>
          <a:p>
            <a:r>
              <a:rPr lang="en-US" dirty="0" smtClean="0"/>
              <a:t>However…</a:t>
            </a:r>
            <a:endParaRPr lang="en-US" dirty="0"/>
          </a:p>
        </p:txBody>
      </p:sp>
      <p:sp>
        <p:nvSpPr>
          <p:cNvPr id="3" name="Title 2"/>
          <p:cNvSpPr>
            <a:spLocks noGrp="1"/>
          </p:cNvSpPr>
          <p:nvPr>
            <p:ph type="title"/>
          </p:nvPr>
        </p:nvSpPr>
        <p:spPr/>
        <p:txBody>
          <a:bodyPr>
            <a:normAutofit/>
          </a:bodyPr>
          <a:lstStyle/>
          <a:p>
            <a:pPr algn="l"/>
            <a:r>
              <a:rPr lang="en-US" dirty="0" smtClean="0"/>
              <a:t>Forming a comparative response</a:t>
            </a:r>
            <a:endParaRPr lang="en-US" dirty="0"/>
          </a:p>
        </p:txBody>
      </p:sp>
      <p:sp>
        <p:nvSpPr>
          <p:cNvPr id="5"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65</a:t>
            </a:r>
            <a:endParaRPr lang="en-US" sz="800" dirty="0"/>
          </a:p>
        </p:txBody>
      </p:sp>
      <p:sp>
        <p:nvSpPr>
          <p:cNvPr id="6"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32673496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540000" y="441132"/>
            <a:ext cx="8045200" cy="431181"/>
          </a:xfrm>
        </p:spPr>
        <p:txBody>
          <a:bodyPr>
            <a:normAutofit/>
          </a:bodyPr>
          <a:lstStyle/>
          <a:p>
            <a:pPr algn="l"/>
            <a:r>
              <a:rPr lang="en-US" dirty="0" smtClean="0"/>
              <a:t>Paper 2 Section C top level three response</a:t>
            </a:r>
            <a:endParaRPr lang="en-US" dirty="0"/>
          </a:p>
        </p:txBody>
      </p:sp>
      <p:sp>
        <p:nvSpPr>
          <p:cNvPr id="3" name="Rectangle 2"/>
          <p:cNvSpPr/>
          <p:nvPr/>
        </p:nvSpPr>
        <p:spPr>
          <a:xfrm>
            <a:off x="590800" y="1181755"/>
            <a:ext cx="8039100" cy="5016758"/>
          </a:xfrm>
          <a:prstGeom prst="rect">
            <a:avLst/>
          </a:prstGeom>
        </p:spPr>
        <p:txBody>
          <a:bodyPr wrap="square">
            <a:spAutoFit/>
          </a:bodyPr>
          <a:lstStyle/>
          <a:p>
            <a:r>
              <a:rPr lang="en-US" sz="1600" dirty="0"/>
              <a:t>Both speakers are talking about how it is important to enjoy life and see the beauty of the natural world. In ‘The Rich…’ the poet uses positive images to show the beauty of the world for example ‘my paintings are mountains and rivers’ which gives the sense that he sees the world as a work of art and something precious to be admired. In ‘How to’, the poet also uses positive imagery although she uses them to show the power and size of the natural world such as ‘immense and wordless’, as if the natural world is bigger and much more important than the human world. This suggests that Barber sees the natural world as something bigger that we can’t own, but the poet in ‘The Rich’ seems to suggest something different through his images, as if the natural world belongs to humans. This is also suggested by the ways both poets position the idea of ‘peace’. In ‘The Rich’ it is on the second line but Barber puts the word ‘breathe’ right at the end of the poem. </a:t>
            </a:r>
          </a:p>
          <a:p>
            <a:r>
              <a:rPr lang="en-US" sz="1600" dirty="0"/>
              <a:t>Both suggest that it is the main point of their poem however, because in ‘The Rich’ it is a definite statement: ‘peace is what matters’ and in ‘How To’ it is a direct instruction in a single word sentence at the end of the poem.   </a:t>
            </a:r>
          </a:p>
          <a:p>
            <a:r>
              <a:rPr lang="en-US" sz="1600" dirty="0"/>
              <a:t>However, although both poems are about similar ideas, ‘How to’ seems more direct and as if it matters more. She uses second person and lots of instructions to the reader in the second verse, whereas ‘The Rich’ just describes his own way of looking at the world. This makes ‘How to’ seem more powerful and direct as if it is very important that we do as she says. </a:t>
            </a: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66</a:t>
            </a:r>
            <a:endParaRPr lang="en-US" sz="800" dirty="0"/>
          </a:p>
        </p:txBody>
      </p:sp>
      <p:sp>
        <p:nvSpPr>
          <p:cNvPr id="5"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1551888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448" t="13241"/>
          <a:stretch/>
        </p:blipFill>
        <p:spPr>
          <a:xfrm>
            <a:off x="7883" y="993228"/>
            <a:ext cx="9131767" cy="5336628"/>
          </a:xfrm>
          <a:prstGeom prst="rect">
            <a:avLst/>
          </a:prstGeom>
        </p:spPr>
      </p:pic>
      <p:sp>
        <p:nvSpPr>
          <p:cNvPr id="2" name="Title 1"/>
          <p:cNvSpPr>
            <a:spLocks noGrp="1"/>
          </p:cNvSpPr>
          <p:nvPr>
            <p:ph type="title"/>
          </p:nvPr>
        </p:nvSpPr>
        <p:spPr>
          <a:xfrm>
            <a:off x="457200" y="406880"/>
            <a:ext cx="8229600" cy="473015"/>
          </a:xfrm>
        </p:spPr>
        <p:txBody>
          <a:bodyPr>
            <a:normAutofit/>
          </a:bodyPr>
          <a:lstStyle/>
          <a:p>
            <a:pPr algn="l"/>
            <a:r>
              <a:rPr lang="en-GB" dirty="0" smtClean="0">
                <a:latin typeface="AQA Chevin Pro Light" panose="020F0303030000060003" pitchFamily="34" charset="0"/>
              </a:rPr>
              <a:t>Co-teachable skills</a:t>
            </a:r>
            <a:endParaRPr lang="en-GB" dirty="0">
              <a:latin typeface="AQA Chevin Pro Light" panose="020F0303030000060003" pitchFamily="34" charset="0"/>
            </a:endParaRPr>
          </a:p>
        </p:txBody>
      </p:sp>
      <p:sp>
        <p:nvSpPr>
          <p:cNvPr id="4" name="Text Placeholder 6"/>
          <p:cNvSpPr txBox="1">
            <a:spLocks/>
          </p:cNvSpPr>
          <p:nvPr/>
        </p:nvSpPr>
        <p:spPr>
          <a:xfrm>
            <a:off x="238126" y="1114426"/>
            <a:ext cx="8705850" cy="4800600"/>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buClr>
                <a:schemeClr val="tx1"/>
              </a:buClr>
              <a:defRPr/>
            </a:pPr>
            <a:endParaRPr lang="en-GB" sz="1800" dirty="0" smtClean="0"/>
          </a:p>
          <a:p>
            <a:pPr marL="0" indent="0">
              <a:buClr>
                <a:schemeClr val="tx1"/>
              </a:buClr>
              <a:buNone/>
              <a:defRPr/>
            </a:pPr>
            <a:endParaRPr lang="en-GB" sz="1800" i="1" dirty="0" smtClean="0"/>
          </a:p>
          <a:p>
            <a:pPr marL="0" indent="0">
              <a:buNone/>
            </a:pPr>
            <a:endParaRPr lang="en-US" dirty="0" smtClean="0"/>
          </a:p>
        </p:txBody>
      </p:sp>
      <p:sp>
        <p:nvSpPr>
          <p:cNvPr id="6"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 67</a:t>
            </a:r>
            <a:endParaRPr lang="en-US" sz="800" dirty="0"/>
          </a:p>
        </p:txBody>
      </p:sp>
      <p:sp>
        <p:nvSpPr>
          <p:cNvPr id="7"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3" name="Table 2"/>
          <p:cNvGraphicFramePr>
            <a:graphicFrameLocks noGrp="1"/>
          </p:cNvGraphicFramePr>
          <p:nvPr>
            <p:extLst>
              <p:ext uri="{D42A27DB-BD31-4B8C-83A1-F6EECF244321}">
                <p14:modId xmlns:p14="http://schemas.microsoft.com/office/powerpoint/2010/main" val="2475701783"/>
              </p:ext>
            </p:extLst>
          </p:nvPr>
        </p:nvGraphicFramePr>
        <p:xfrm>
          <a:off x="448574" y="1366455"/>
          <a:ext cx="8091269" cy="3749040"/>
        </p:xfrm>
        <a:graphic>
          <a:graphicData uri="http://schemas.openxmlformats.org/drawingml/2006/table">
            <a:tbl>
              <a:tblPr firstRow="1" bandRow="1">
                <a:tableStyleId>{5C22544A-7EE6-4342-B048-85BDC9FD1C3A}</a:tableStyleId>
              </a:tblPr>
              <a:tblGrid>
                <a:gridCol w="1605421"/>
                <a:gridCol w="3242924"/>
                <a:gridCol w="3242924"/>
              </a:tblGrid>
              <a:tr h="187554">
                <a:tc>
                  <a:txBody>
                    <a:bodyPr/>
                    <a:lstStyle/>
                    <a:p>
                      <a:r>
                        <a:rPr lang="en-GB" dirty="0" smtClean="0"/>
                        <a:t>AO</a:t>
                      </a:r>
                      <a:endParaRPr lang="en-GB" dirty="0"/>
                    </a:p>
                  </a:txBody>
                  <a:tcPr>
                    <a:solidFill>
                      <a:srgbClr val="412878"/>
                    </a:solidFill>
                  </a:tcPr>
                </a:tc>
                <a:tc>
                  <a:txBody>
                    <a:bodyPr/>
                    <a:lstStyle/>
                    <a:p>
                      <a:r>
                        <a:rPr lang="en-GB" dirty="0" smtClean="0"/>
                        <a:t>Skills</a:t>
                      </a:r>
                      <a:endParaRPr lang="en-GB" dirty="0"/>
                    </a:p>
                  </a:txBody>
                  <a:tcPr>
                    <a:solidFill>
                      <a:srgbClr val="412878"/>
                    </a:solidFill>
                  </a:tcPr>
                </a:tc>
                <a:tc>
                  <a:txBody>
                    <a:bodyPr/>
                    <a:lstStyle/>
                    <a:p>
                      <a:r>
                        <a:rPr lang="en-GB" dirty="0" smtClean="0"/>
                        <a:t>Planning</a:t>
                      </a:r>
                      <a:r>
                        <a:rPr lang="en-GB" baseline="0" dirty="0" smtClean="0"/>
                        <a:t> O</a:t>
                      </a:r>
                      <a:r>
                        <a:rPr lang="en-GB" dirty="0" smtClean="0"/>
                        <a:t>pportunities</a:t>
                      </a:r>
                      <a:endParaRPr lang="en-GB" dirty="0"/>
                    </a:p>
                  </a:txBody>
                  <a:tcPr>
                    <a:solidFill>
                      <a:srgbClr val="412878"/>
                    </a:solidFill>
                  </a:tcPr>
                </a:tc>
              </a:tr>
              <a:tr h="468885">
                <a:tc>
                  <a:txBody>
                    <a:bodyPr/>
                    <a:lstStyle/>
                    <a:p>
                      <a:r>
                        <a:rPr lang="en-GB" dirty="0" smtClean="0"/>
                        <a:t>Lang</a:t>
                      </a:r>
                      <a:r>
                        <a:rPr lang="en-GB" baseline="0" dirty="0" smtClean="0"/>
                        <a:t>  </a:t>
                      </a:r>
                      <a:r>
                        <a:rPr lang="en-GB" dirty="0" smtClean="0"/>
                        <a:t>AO1</a:t>
                      </a:r>
                    </a:p>
                    <a:p>
                      <a:r>
                        <a:rPr lang="en-GB" baseline="0" dirty="0" smtClean="0"/>
                        <a:t>Lit      AO1 </a:t>
                      </a:r>
                      <a:endParaRPr lang="en-GB" dirty="0"/>
                    </a:p>
                  </a:txBody>
                  <a:tcPr>
                    <a:solidFill>
                      <a:srgbClr val="D2C8E1"/>
                    </a:solidFill>
                  </a:tcPr>
                </a:tc>
                <a:tc>
                  <a:txBody>
                    <a:bodyPr/>
                    <a:lstStyle/>
                    <a:p>
                      <a:r>
                        <a:rPr lang="en-GB" dirty="0" smtClean="0"/>
                        <a:t>Having</a:t>
                      </a:r>
                      <a:r>
                        <a:rPr lang="en-GB" baseline="0" dirty="0" smtClean="0"/>
                        <a:t> a r</a:t>
                      </a:r>
                      <a:r>
                        <a:rPr lang="en-GB" dirty="0" smtClean="0"/>
                        <a:t>esponse to what</a:t>
                      </a:r>
                      <a:r>
                        <a:rPr lang="en-GB" baseline="0" dirty="0" smtClean="0"/>
                        <a:t> they read</a:t>
                      </a:r>
                      <a:endParaRPr lang="en-GB" dirty="0"/>
                    </a:p>
                  </a:txBody>
                  <a:tcPr>
                    <a:solidFill>
                      <a:srgbClr val="D2C8E1"/>
                    </a:solidFill>
                  </a:tcPr>
                </a:tc>
                <a:tc>
                  <a:txBody>
                    <a:bodyPr/>
                    <a:lstStyle/>
                    <a:p>
                      <a:r>
                        <a:rPr lang="en-GB" dirty="0" smtClean="0"/>
                        <a:t>Lang  1   Sec A</a:t>
                      </a:r>
                    </a:p>
                    <a:p>
                      <a:r>
                        <a:rPr lang="en-GB" dirty="0" smtClean="0"/>
                        <a:t>Lit </a:t>
                      </a:r>
                      <a:r>
                        <a:rPr lang="en-GB" baseline="0" dirty="0" smtClean="0"/>
                        <a:t>     </a:t>
                      </a:r>
                      <a:r>
                        <a:rPr lang="en-GB" dirty="0" smtClean="0"/>
                        <a:t>1   Sec</a:t>
                      </a:r>
                      <a:r>
                        <a:rPr lang="en-GB" baseline="0" dirty="0" smtClean="0"/>
                        <a:t> A, B</a:t>
                      </a:r>
                    </a:p>
                    <a:p>
                      <a:r>
                        <a:rPr lang="en-GB" baseline="0" dirty="0" smtClean="0"/>
                        <a:t>Lit      2   Sec A</a:t>
                      </a:r>
                      <a:endParaRPr lang="en-GB" dirty="0" smtClean="0"/>
                    </a:p>
                  </a:txBody>
                  <a:tcPr>
                    <a:solidFill>
                      <a:srgbClr val="D2C8E1"/>
                    </a:solidFill>
                  </a:tcPr>
                </a:tc>
              </a:tr>
              <a:tr h="468885">
                <a:tc>
                  <a:txBody>
                    <a:bodyPr/>
                    <a:lstStyle/>
                    <a:p>
                      <a:r>
                        <a:rPr lang="en-GB" dirty="0" smtClean="0"/>
                        <a:t>Lang  AO2</a:t>
                      </a:r>
                      <a:endParaRPr lang="en-GB" baseline="0" dirty="0" smtClean="0"/>
                    </a:p>
                    <a:p>
                      <a:r>
                        <a:rPr lang="en-GB" baseline="0" dirty="0" smtClean="0"/>
                        <a:t>Lit      AO2 </a:t>
                      </a:r>
                      <a:endParaRPr lang="en-GB" dirty="0"/>
                    </a:p>
                  </a:txBody>
                  <a:tcPr>
                    <a:solidFill>
                      <a:srgbClr val="E5DFED"/>
                    </a:solidFill>
                  </a:tcPr>
                </a:tc>
                <a:tc>
                  <a:txBody>
                    <a:bodyPr/>
                    <a:lstStyle/>
                    <a:p>
                      <a:r>
                        <a:rPr lang="en-GB" baseline="0" dirty="0" smtClean="0"/>
                        <a:t>Being able to analyse language and textual references</a:t>
                      </a:r>
                      <a:endParaRPr lang="en-GB" dirty="0"/>
                    </a:p>
                  </a:txBody>
                  <a:tcPr>
                    <a:solidFill>
                      <a:srgbClr val="E5DFED"/>
                    </a:solidFill>
                  </a:tcPr>
                </a:tc>
                <a:tc>
                  <a:txBody>
                    <a:bodyPr/>
                    <a:lstStyle/>
                    <a:p>
                      <a:r>
                        <a:rPr lang="en-GB" dirty="0" smtClean="0"/>
                        <a:t>Lang </a:t>
                      </a:r>
                      <a:r>
                        <a:rPr lang="en-GB" baseline="0" dirty="0" smtClean="0"/>
                        <a:t> </a:t>
                      </a:r>
                      <a:r>
                        <a:rPr lang="en-GB" dirty="0" smtClean="0"/>
                        <a:t>1   Sec</a:t>
                      </a:r>
                      <a:r>
                        <a:rPr lang="en-GB" baseline="0" dirty="0" smtClean="0"/>
                        <a:t> A</a:t>
                      </a:r>
                    </a:p>
                    <a:p>
                      <a:r>
                        <a:rPr lang="en-GB" baseline="0" dirty="0" smtClean="0"/>
                        <a:t>Lit      1   Sec A, B</a:t>
                      </a:r>
                    </a:p>
                    <a:p>
                      <a:r>
                        <a:rPr lang="en-GB" baseline="0" dirty="0" smtClean="0"/>
                        <a:t>Lit      2   Sec A, B, C</a:t>
                      </a:r>
                      <a:endParaRPr lang="en-GB" dirty="0" smtClean="0"/>
                    </a:p>
                  </a:txBody>
                  <a:tcPr>
                    <a:solidFill>
                      <a:srgbClr val="E5DFED"/>
                    </a:solidFill>
                  </a:tcPr>
                </a:tc>
              </a:tr>
              <a:tr h="468885">
                <a:tc>
                  <a:txBody>
                    <a:bodyPr/>
                    <a:lstStyle/>
                    <a:p>
                      <a:r>
                        <a:rPr lang="en-GB" dirty="0" smtClean="0"/>
                        <a:t>Lang  AO4</a:t>
                      </a:r>
                    </a:p>
                    <a:p>
                      <a:r>
                        <a:rPr lang="en-GB" dirty="0" smtClean="0"/>
                        <a:t>Lit      AO1 </a:t>
                      </a:r>
                      <a:endParaRPr lang="en-GB" dirty="0"/>
                    </a:p>
                  </a:txBody>
                  <a:tcPr>
                    <a:solidFill>
                      <a:srgbClr val="D2C8E1"/>
                    </a:solidFill>
                  </a:tcPr>
                </a:tc>
                <a:tc>
                  <a:txBody>
                    <a:bodyPr/>
                    <a:lstStyle/>
                    <a:p>
                      <a:r>
                        <a:rPr lang="en-GB" dirty="0" smtClean="0"/>
                        <a:t>Developing</a:t>
                      </a:r>
                      <a:r>
                        <a:rPr lang="en-GB" baseline="0" dirty="0" smtClean="0"/>
                        <a:t> a more c</a:t>
                      </a:r>
                      <a:r>
                        <a:rPr lang="en-GB" dirty="0" smtClean="0"/>
                        <a:t>ritical response</a:t>
                      </a:r>
                      <a:endParaRPr lang="en-GB" dirty="0"/>
                    </a:p>
                  </a:txBody>
                  <a:tcPr>
                    <a:solidFill>
                      <a:srgbClr val="D2C8E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Lang </a:t>
                      </a:r>
                      <a:r>
                        <a:rPr lang="en-GB" baseline="0" dirty="0" smtClean="0"/>
                        <a:t> </a:t>
                      </a:r>
                      <a:r>
                        <a:rPr lang="en-GB" dirty="0" smtClean="0"/>
                        <a:t>1   Sec</a:t>
                      </a:r>
                      <a:r>
                        <a:rPr lang="en-GB" baseline="0" dirty="0" smtClean="0"/>
                        <a:t> A</a:t>
                      </a:r>
                    </a:p>
                    <a:p>
                      <a:r>
                        <a:rPr lang="en-GB" baseline="0" dirty="0" smtClean="0"/>
                        <a:t>Lit      1   Sec A, B</a:t>
                      </a:r>
                    </a:p>
                    <a:p>
                      <a:r>
                        <a:rPr lang="en-GB" baseline="0" dirty="0" smtClean="0"/>
                        <a:t>Lit      2   Sec A, B, C</a:t>
                      </a:r>
                      <a:endParaRPr lang="en-GB" dirty="0" smtClean="0"/>
                    </a:p>
                  </a:txBody>
                  <a:tcPr>
                    <a:solidFill>
                      <a:srgbClr val="D2C8E1"/>
                    </a:solidFill>
                  </a:tcPr>
                </a:tc>
              </a:tr>
              <a:tr h="328220">
                <a:tc>
                  <a:txBody>
                    <a:bodyPr/>
                    <a:lstStyle/>
                    <a:p>
                      <a:r>
                        <a:rPr lang="en-GB" dirty="0" smtClean="0"/>
                        <a:t>Lang  AO3</a:t>
                      </a:r>
                    </a:p>
                    <a:p>
                      <a:r>
                        <a:rPr lang="en-GB" dirty="0" smtClean="0"/>
                        <a:t>Lit      AO2</a:t>
                      </a:r>
                      <a:endParaRPr lang="en-GB" dirty="0"/>
                    </a:p>
                  </a:txBody>
                  <a:tcPr>
                    <a:solidFill>
                      <a:srgbClr val="E5DFED"/>
                    </a:solidFill>
                  </a:tcPr>
                </a:tc>
                <a:tc>
                  <a:txBody>
                    <a:bodyPr/>
                    <a:lstStyle/>
                    <a:p>
                      <a:r>
                        <a:rPr lang="en-GB" dirty="0" smtClean="0"/>
                        <a:t>Being able to compare</a:t>
                      </a:r>
                      <a:r>
                        <a:rPr lang="en-GB" baseline="0" dirty="0" smtClean="0"/>
                        <a:t> ideas and texts</a:t>
                      </a:r>
                      <a:endParaRPr lang="en-GB" dirty="0"/>
                    </a:p>
                  </a:txBody>
                  <a:tcPr>
                    <a:solidFill>
                      <a:srgbClr val="E5DFED"/>
                    </a:solidFill>
                  </a:tcPr>
                </a:tc>
                <a:tc>
                  <a:txBody>
                    <a:bodyPr/>
                    <a:lstStyle/>
                    <a:p>
                      <a:r>
                        <a:rPr lang="en-GB" dirty="0" smtClean="0"/>
                        <a:t>Lang  2  </a:t>
                      </a:r>
                      <a:r>
                        <a:rPr lang="en-GB" baseline="0" dirty="0" smtClean="0"/>
                        <a:t> Sec A</a:t>
                      </a:r>
                    </a:p>
                    <a:p>
                      <a:r>
                        <a:rPr lang="en-GB" baseline="0" dirty="0" smtClean="0"/>
                        <a:t>Lit      2   Sec B, C</a:t>
                      </a:r>
                      <a:endParaRPr lang="en-GB" dirty="0" smtClean="0"/>
                    </a:p>
                  </a:txBody>
                  <a:tcPr>
                    <a:solidFill>
                      <a:srgbClr val="E5DFED"/>
                    </a:solidFill>
                  </a:tcPr>
                </a:tc>
              </a:tr>
            </a:tbl>
          </a:graphicData>
        </a:graphic>
      </p:graphicFrame>
    </p:spTree>
    <p:extLst>
      <p:ext uri="{BB962C8B-B14F-4D97-AF65-F5344CB8AC3E}">
        <p14:creationId xmlns:p14="http://schemas.microsoft.com/office/powerpoint/2010/main" val="41843393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927"/>
            <a:ext cx="8229600" cy="473015"/>
          </a:xfrm>
        </p:spPr>
        <p:txBody>
          <a:bodyPr>
            <a:normAutofit/>
          </a:bodyPr>
          <a:lstStyle/>
          <a:p>
            <a:pPr algn="l"/>
            <a:r>
              <a:rPr lang="en-GB" dirty="0" smtClean="0">
                <a:latin typeface="AQA Chevin Pro Light" panose="020F0303030000060003" pitchFamily="34" charset="0"/>
              </a:rPr>
              <a:t>Plenary activity</a:t>
            </a:r>
            <a:endParaRPr lang="en-GB" dirty="0">
              <a:latin typeface="AQA Chevin Pro Light" panose="020F0303030000060003" pitchFamily="34" charset="0"/>
            </a:endParaRPr>
          </a:p>
        </p:txBody>
      </p:sp>
      <p:sp>
        <p:nvSpPr>
          <p:cNvPr id="4" name="Text Placeholder 6"/>
          <p:cNvSpPr txBox="1">
            <a:spLocks/>
          </p:cNvSpPr>
          <p:nvPr/>
        </p:nvSpPr>
        <p:spPr>
          <a:xfrm>
            <a:off x="304800" y="1295400"/>
            <a:ext cx="8648700" cy="5000625"/>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endParaRPr lang="en-US" sz="1800" dirty="0" smtClean="0"/>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68</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
        <p:nvSpPr>
          <p:cNvPr id="3" name="TextBox 2"/>
          <p:cNvSpPr txBox="1"/>
          <p:nvPr/>
        </p:nvSpPr>
        <p:spPr>
          <a:xfrm>
            <a:off x="457200" y="1295400"/>
            <a:ext cx="8229600" cy="2616101"/>
          </a:xfrm>
          <a:prstGeom prst="rect">
            <a:avLst/>
          </a:prstGeom>
          <a:noFill/>
        </p:spPr>
        <p:txBody>
          <a:bodyPr wrap="square" rtlCol="0">
            <a:spAutoFit/>
          </a:bodyPr>
          <a:lstStyle/>
          <a:p>
            <a:endParaRPr lang="en-GB" sz="2000" dirty="0" smtClean="0"/>
          </a:p>
          <a:p>
            <a:r>
              <a:rPr lang="en-GB" dirty="0" smtClean="0"/>
              <a:t>Consider how you might co-teach for language and literature skills development:</a:t>
            </a:r>
          </a:p>
          <a:p>
            <a:endParaRPr lang="en-GB" dirty="0" smtClean="0"/>
          </a:p>
          <a:p>
            <a:endParaRPr lang="en-GB" dirty="0"/>
          </a:p>
          <a:p>
            <a:pPr marL="285750" indent="-285750">
              <a:buFont typeface="Arial" panose="020B0604020202020204" pitchFamily="34" charset="0"/>
              <a:buChar char="•"/>
            </a:pPr>
            <a:r>
              <a:rPr lang="en-GB" dirty="0"/>
              <a:t>c</a:t>
            </a:r>
            <a:r>
              <a:rPr lang="en-GB" dirty="0" smtClean="0"/>
              <a:t>lose reading responses to an extract </a:t>
            </a:r>
          </a:p>
          <a:p>
            <a:pPr marL="285750" indent="-285750">
              <a:buFont typeface="Arial" panose="020B0604020202020204" pitchFamily="34" charset="0"/>
              <a:buChar char="•"/>
            </a:pPr>
            <a:r>
              <a:rPr lang="en-GB" dirty="0"/>
              <a:t>c</a:t>
            </a:r>
            <a:r>
              <a:rPr lang="en-GB" dirty="0" smtClean="0"/>
              <a:t>ritical interpretations</a:t>
            </a:r>
          </a:p>
          <a:p>
            <a:pPr marL="285750" indent="-285750">
              <a:buFont typeface="Arial" panose="020B0604020202020204" pitchFamily="34" charset="0"/>
              <a:buChar char="•"/>
            </a:pPr>
            <a:r>
              <a:rPr lang="en-GB" dirty="0"/>
              <a:t>u</a:t>
            </a:r>
            <a:r>
              <a:rPr lang="en-GB" dirty="0" smtClean="0"/>
              <a:t>se of a literature set text to give coherence </a:t>
            </a:r>
            <a:endParaRPr lang="en-GB" dirty="0"/>
          </a:p>
          <a:p>
            <a:r>
              <a:rPr lang="en-GB" dirty="0"/>
              <a:t> </a:t>
            </a:r>
            <a:r>
              <a:rPr lang="en-GB" dirty="0" smtClean="0"/>
              <a:t>    (and content) within a unified course.</a:t>
            </a:r>
            <a:endParaRPr lang="en-GB"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 t="11129" r="918" b="18056"/>
          <a:stretch/>
        </p:blipFill>
        <p:spPr>
          <a:xfrm rot="20080005">
            <a:off x="3967022" y="2138448"/>
            <a:ext cx="5845497" cy="3834951"/>
          </a:xfrm>
          <a:prstGeom prst="rect">
            <a:avLst/>
          </a:prstGeom>
        </p:spPr>
      </p:pic>
    </p:spTree>
    <p:extLst>
      <p:ext uri="{BB962C8B-B14F-4D97-AF65-F5344CB8AC3E}">
        <p14:creationId xmlns:p14="http://schemas.microsoft.com/office/powerpoint/2010/main" val="131796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95400"/>
            <a:ext cx="8229600" cy="572464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GCSE </a:t>
            </a:r>
            <a:r>
              <a:rPr lang="en-US" dirty="0"/>
              <a:t>English subject team: </a:t>
            </a:r>
            <a:r>
              <a:rPr lang="en-US" dirty="0">
                <a:hlinkClick r:id="rId3"/>
              </a:rPr>
              <a:t>english-gcse@aqa.org.uk</a:t>
            </a:r>
            <a:r>
              <a:rPr lang="en-US" dirty="0"/>
              <a:t> / 0161 953 </a:t>
            </a:r>
            <a:r>
              <a:rPr lang="en-US" dirty="0" smtClean="0"/>
              <a:t>7504</a:t>
            </a:r>
          </a:p>
          <a:p>
            <a:endParaRPr lang="en-US" dirty="0"/>
          </a:p>
          <a:p>
            <a:pPr marL="285750" indent="-285750">
              <a:buFont typeface="Arial" panose="020B0604020202020204" pitchFamily="34" charset="0"/>
              <a:buChar char="•"/>
            </a:pPr>
            <a:r>
              <a:rPr lang="en-GB" dirty="0" smtClean="0"/>
              <a:t>One hour video presentations of the new GCSE English Language and Literature can </a:t>
            </a:r>
            <a:r>
              <a:rPr lang="en-GB" dirty="0"/>
              <a:t>be accessed </a:t>
            </a:r>
            <a:r>
              <a:rPr lang="en-GB" dirty="0" smtClean="0"/>
              <a:t>via the AQA website: </a:t>
            </a:r>
            <a:r>
              <a:rPr lang="en-GB" dirty="0" smtClean="0">
                <a:hlinkClick r:id="rId4"/>
              </a:rPr>
              <a:t>aqa.org.uk/subjects/</a:t>
            </a:r>
            <a:r>
              <a:rPr lang="en-GB" dirty="0" err="1" smtClean="0">
                <a:hlinkClick r:id="rId4"/>
              </a:rPr>
              <a:t>english</a:t>
            </a:r>
            <a:r>
              <a:rPr lang="en-GB" dirty="0" smtClean="0">
                <a:hlinkClick r:id="rId4"/>
              </a:rPr>
              <a:t>/</a:t>
            </a:r>
            <a:r>
              <a:rPr lang="en-GB" dirty="0" err="1" smtClean="0">
                <a:hlinkClick r:id="rId4"/>
              </a:rPr>
              <a:t>gcse</a:t>
            </a:r>
            <a:r>
              <a:rPr lang="en-GB" dirty="0" smtClean="0">
                <a:hlinkClick r:id="rId4"/>
              </a:rPr>
              <a:t>/</a:t>
            </a:r>
            <a:r>
              <a:rPr lang="en-GB" dirty="0" err="1" smtClean="0">
                <a:hlinkClick r:id="rId4"/>
              </a:rPr>
              <a:t>english</a:t>
            </a:r>
            <a:r>
              <a:rPr lang="en-GB" dirty="0" smtClean="0">
                <a:hlinkClick r:id="rId4"/>
              </a:rPr>
              <a:t>-language-specification-launch-webcast</a:t>
            </a:r>
            <a:endParaRPr lang="en-GB" dirty="0"/>
          </a:p>
          <a:p>
            <a:endParaRPr lang="en-GB" dirty="0"/>
          </a:p>
          <a:p>
            <a:pPr marL="266700"/>
            <a:r>
              <a:rPr lang="en-GB" dirty="0" smtClean="0">
                <a:hlinkClick r:id="rId5"/>
              </a:rPr>
              <a:t>aqa.org.uk/subjects/</a:t>
            </a:r>
            <a:r>
              <a:rPr lang="en-GB" dirty="0" err="1" smtClean="0">
                <a:hlinkClick r:id="rId5"/>
              </a:rPr>
              <a:t>english</a:t>
            </a:r>
            <a:r>
              <a:rPr lang="en-GB" dirty="0" smtClean="0">
                <a:hlinkClick r:id="rId5"/>
              </a:rPr>
              <a:t>/</a:t>
            </a:r>
            <a:r>
              <a:rPr lang="en-GB" dirty="0" err="1" smtClean="0">
                <a:hlinkClick r:id="rId5"/>
              </a:rPr>
              <a:t>gcse</a:t>
            </a:r>
            <a:r>
              <a:rPr lang="en-GB" dirty="0" smtClean="0">
                <a:hlinkClick r:id="rId5"/>
              </a:rPr>
              <a:t>/</a:t>
            </a:r>
            <a:r>
              <a:rPr lang="en-GB" dirty="0" err="1" smtClean="0">
                <a:hlinkClick r:id="rId5"/>
              </a:rPr>
              <a:t>english</a:t>
            </a:r>
            <a:r>
              <a:rPr lang="en-GB" dirty="0" smtClean="0">
                <a:hlinkClick r:id="rId5"/>
              </a:rPr>
              <a:t>-literature-specification-launch-webcast</a:t>
            </a:r>
            <a:endParaRPr lang="en-GB" dirty="0"/>
          </a:p>
          <a:p>
            <a:endParaRPr lang="en-GB" dirty="0" smtClean="0"/>
          </a:p>
          <a:p>
            <a:pPr marL="285750" indent="-285750">
              <a:buFont typeface="Arial" panose="020B0604020202020204" pitchFamily="34" charset="0"/>
              <a:buChar char="•"/>
            </a:pPr>
            <a:r>
              <a:rPr lang="en-GB" dirty="0" smtClean="0"/>
              <a:t>Resources on website for GCSE English Language and English Literature:</a:t>
            </a:r>
          </a:p>
          <a:p>
            <a:pPr marL="742950" lvl="1" indent="-285750">
              <a:buFont typeface="Arial" panose="020B0604020202020204" pitchFamily="34" charset="0"/>
              <a:buChar char="•"/>
            </a:pPr>
            <a:r>
              <a:rPr lang="en-GB" dirty="0"/>
              <a:t>p</a:t>
            </a:r>
            <a:r>
              <a:rPr lang="en-GB" dirty="0" smtClean="0"/>
              <a:t>lanning resources</a:t>
            </a:r>
          </a:p>
          <a:p>
            <a:pPr marL="742950" lvl="1" indent="-285750">
              <a:buFont typeface="Arial" panose="020B0604020202020204" pitchFamily="34" charset="0"/>
              <a:buChar char="•"/>
            </a:pPr>
            <a:r>
              <a:rPr lang="en-GB" dirty="0"/>
              <a:t>t</a:t>
            </a:r>
            <a:r>
              <a:rPr lang="en-GB" dirty="0" smtClean="0"/>
              <a:t>eaching resources</a:t>
            </a:r>
          </a:p>
          <a:p>
            <a:pPr marL="742950" lvl="1" indent="-285750">
              <a:buFont typeface="Arial" panose="020B0604020202020204" pitchFamily="34" charset="0"/>
              <a:buChar char="•"/>
            </a:pPr>
            <a:r>
              <a:rPr lang="en-GB" dirty="0"/>
              <a:t>a</a:t>
            </a:r>
            <a:r>
              <a:rPr lang="en-GB" dirty="0" smtClean="0"/>
              <a:t>ssessment resources.</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Details of further training courses can be </a:t>
            </a:r>
            <a:r>
              <a:rPr lang="en-US" dirty="0" smtClean="0"/>
              <a:t>found on the AQA </a:t>
            </a:r>
            <a:r>
              <a:rPr lang="en-US" dirty="0"/>
              <a:t>website: </a:t>
            </a:r>
            <a:r>
              <a:rPr lang="en-US" dirty="0">
                <a:hlinkClick r:id="rId6"/>
              </a:rPr>
              <a:t>www.aqa.org.uk/professional-development</a:t>
            </a:r>
            <a:endParaRPr lang="en-US"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a:p>
        </p:txBody>
      </p:sp>
      <p:sp>
        <p:nvSpPr>
          <p:cNvPr id="2" name="Title 1"/>
          <p:cNvSpPr>
            <a:spLocks noGrp="1"/>
          </p:cNvSpPr>
          <p:nvPr>
            <p:ph type="title"/>
          </p:nvPr>
        </p:nvSpPr>
        <p:spPr>
          <a:xfrm>
            <a:off x="457200" y="406927"/>
            <a:ext cx="8229600" cy="473015"/>
          </a:xfrm>
        </p:spPr>
        <p:txBody>
          <a:bodyPr>
            <a:normAutofit/>
          </a:bodyPr>
          <a:lstStyle/>
          <a:p>
            <a:pPr algn="l"/>
            <a:r>
              <a:rPr lang="en-GB" dirty="0" smtClean="0">
                <a:latin typeface="AQA Chevin Pro Light" panose="020F0303030000060003" pitchFamily="34" charset="0"/>
              </a:rPr>
              <a:t>Further support from AQA</a:t>
            </a:r>
            <a:endParaRPr lang="en-GB" dirty="0">
              <a:latin typeface="AQA Chevin Pro Light" panose="020F0303030000060003" pitchFamily="34" charset="0"/>
            </a:endParaRPr>
          </a:p>
        </p:txBody>
      </p:sp>
      <p:sp>
        <p:nvSpPr>
          <p:cNvPr id="4" name="Text Placeholder 6"/>
          <p:cNvSpPr txBox="1">
            <a:spLocks/>
          </p:cNvSpPr>
          <p:nvPr/>
        </p:nvSpPr>
        <p:spPr>
          <a:xfrm>
            <a:off x="304800" y="1295400"/>
            <a:ext cx="8648700" cy="5000625"/>
          </a:xfrm>
          <a:prstGeom prst="rect">
            <a:avLst/>
          </a:prstGeom>
        </p:spPr>
        <p:txBody>
          <a:bodyPr vert="horz" lIns="90835" tIns="45445" rIns="90835" bIns="45445"/>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None/>
            </a:pPr>
            <a:endParaRPr lang="en-US" sz="1800" dirty="0" smtClean="0"/>
          </a:p>
        </p:txBody>
      </p:sp>
      <p:sp>
        <p:nvSpPr>
          <p:cNvPr id="6" name="Date Placeholder 7"/>
          <p:cNvSpPr txBox="1">
            <a:spLocks/>
          </p:cNvSpPr>
          <p:nvPr/>
        </p:nvSpPr>
        <p:spPr>
          <a:xfrm>
            <a:off x="448574" y="6413739"/>
            <a:ext cx="1422400" cy="347873"/>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69</a:t>
            </a:r>
            <a:endParaRPr lang="en-US" sz="800" dirty="0"/>
          </a:p>
        </p:txBody>
      </p:sp>
      <p:sp>
        <p:nvSpPr>
          <p:cNvPr id="7" name="Footer Placeholder 3"/>
          <p:cNvSpPr txBox="1">
            <a:spLocks/>
          </p:cNvSpPr>
          <p:nvPr/>
        </p:nvSpPr>
        <p:spPr>
          <a:xfrm>
            <a:off x="2088580" y="6413739"/>
            <a:ext cx="2678112" cy="241300"/>
          </a:xfrm>
          <a:prstGeom prst="rect">
            <a:avLst/>
          </a:prstGeom>
        </p:spPr>
        <p:txBody>
          <a:bodyPr lIns="90835" tIns="45445" rIns="90835" bIns="4544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spTree>
    <p:extLst>
      <p:ext uri="{BB962C8B-B14F-4D97-AF65-F5344CB8AC3E}">
        <p14:creationId xmlns:p14="http://schemas.microsoft.com/office/powerpoint/2010/main" val="59011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600" dirty="0" smtClean="0">
                <a:solidFill>
                  <a:schemeClr val="tx2"/>
                </a:solidFill>
                <a:latin typeface="AQA Chevin Pro Light" panose="020F0303030000060003" pitchFamily="34" charset="0"/>
              </a:rPr>
              <a:t>Assessment </a:t>
            </a:r>
            <a:r>
              <a:rPr lang="en-US" sz="2600" dirty="0" smtClean="0">
                <a:solidFill>
                  <a:schemeClr val="tx2"/>
                </a:solidFill>
                <a:latin typeface="AQA Chevin Pro Light" panose="020F0303030000060003" pitchFamily="34" charset="0"/>
              </a:rPr>
              <a:t>objective </a:t>
            </a:r>
            <a:r>
              <a:rPr lang="en-US" sz="2600" dirty="0" smtClean="0">
                <a:solidFill>
                  <a:schemeClr val="tx2"/>
                </a:solidFill>
                <a:latin typeface="AQA Chevin Pro Light" panose="020F0303030000060003" pitchFamily="34" charset="0"/>
              </a:rPr>
              <a:t>3 (AO3)</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7</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2079627374"/>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a:t>
                      </a:r>
                      <a:r>
                        <a:rPr lang="en-GB" dirty="0" smtClean="0">
                          <a:latin typeface="Arial" pitchFamily="34" charset="0"/>
                          <a:cs typeface="Arial" pitchFamily="34" charset="0"/>
                        </a:rPr>
                        <a:t>objective</a:t>
                      </a:r>
                      <a:endParaRPr lang="en-GB" dirty="0" smtClean="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62000" y="2167235"/>
            <a:ext cx="6590292" cy="646331"/>
          </a:xfrm>
          <a:prstGeom prst="rect">
            <a:avLst/>
          </a:prstGeom>
        </p:spPr>
        <p:txBody>
          <a:bodyPr wrap="square">
            <a:spAutoFit/>
          </a:bodyPr>
          <a:lstStyle/>
          <a:p>
            <a:r>
              <a:rPr lang="en-GB" dirty="0"/>
              <a:t>Compare writers’ ideas and perspectives, as well as how these are </a:t>
            </a:r>
            <a:r>
              <a:rPr lang="en-GB" i="1" dirty="0"/>
              <a:t>conveyed</a:t>
            </a:r>
            <a:r>
              <a:rPr lang="en-GB" dirty="0"/>
              <a:t>, across two or more texts.</a:t>
            </a:r>
          </a:p>
        </p:txBody>
      </p:sp>
    </p:spTree>
    <p:custDataLst>
      <p:tags r:id="rId1"/>
    </p:custDataLst>
    <p:extLst>
      <p:ext uri="{BB962C8B-B14F-4D97-AF65-F5344CB8AC3E}">
        <p14:creationId xmlns:p14="http://schemas.microsoft.com/office/powerpoint/2010/main" val="2273308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600" dirty="0" smtClean="0">
                <a:solidFill>
                  <a:schemeClr val="tx2"/>
                </a:solidFill>
                <a:latin typeface="AQA Chevin Pro Light" panose="020F0303030000060003" pitchFamily="34" charset="0"/>
              </a:rPr>
              <a:t>Assessment </a:t>
            </a:r>
            <a:r>
              <a:rPr lang="en-US" sz="2600" dirty="0" smtClean="0">
                <a:solidFill>
                  <a:schemeClr val="tx2"/>
                </a:solidFill>
                <a:latin typeface="AQA Chevin Pro Light" panose="020F0303030000060003" pitchFamily="34" charset="0"/>
              </a:rPr>
              <a:t>objective </a:t>
            </a:r>
            <a:r>
              <a:rPr lang="en-US" sz="2600" dirty="0" smtClean="0">
                <a:solidFill>
                  <a:schemeClr val="tx2"/>
                </a:solidFill>
                <a:latin typeface="AQA Chevin Pro Light" panose="020F0303030000060003" pitchFamily="34" charset="0"/>
              </a:rPr>
              <a:t>4 (AO4)</a:t>
            </a:r>
            <a:r>
              <a:rPr lang="en-GB" sz="2400" dirty="0" smtClean="0">
                <a:latin typeface="+mj-lt"/>
              </a:rPr>
              <a:t/>
            </a:r>
            <a:br>
              <a:rPr lang="en-GB" sz="2400" dirty="0" smtClean="0">
                <a:latin typeface="+mj-lt"/>
              </a:rPr>
            </a:br>
            <a:endParaRPr lang="en-GB" sz="2400"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8</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47199762"/>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a:t>
                      </a:r>
                      <a:r>
                        <a:rPr lang="en-GB" dirty="0" smtClean="0">
                          <a:latin typeface="Arial" pitchFamily="34" charset="0"/>
                          <a:cs typeface="Arial" pitchFamily="34" charset="0"/>
                        </a:rPr>
                        <a:t>objective</a:t>
                      </a:r>
                      <a:endParaRPr lang="en-GB" dirty="0" smtClean="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33425" y="2162860"/>
            <a:ext cx="6723642" cy="646331"/>
          </a:xfrm>
          <a:prstGeom prst="rect">
            <a:avLst/>
          </a:prstGeom>
        </p:spPr>
        <p:txBody>
          <a:bodyPr wrap="square">
            <a:spAutoFit/>
          </a:bodyPr>
          <a:lstStyle/>
          <a:p>
            <a:r>
              <a:rPr lang="en-GB" i="1" dirty="0"/>
              <a:t>Evaluate</a:t>
            </a:r>
            <a:r>
              <a:rPr lang="en-GB" dirty="0"/>
              <a:t> texts critically and support this with appropriate textual references.</a:t>
            </a:r>
          </a:p>
        </p:txBody>
      </p:sp>
    </p:spTree>
    <p:custDataLst>
      <p:tags r:id="rId1"/>
    </p:custDataLst>
    <p:extLst>
      <p:ext uri="{BB962C8B-B14F-4D97-AF65-F5344CB8AC3E}">
        <p14:creationId xmlns:p14="http://schemas.microsoft.com/office/powerpoint/2010/main" val="3421984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2"/>
            <a:ext cx="8686800" cy="438509"/>
          </a:xfrm>
        </p:spPr>
        <p:txBody>
          <a:bodyPr>
            <a:noAutofit/>
          </a:bodyPr>
          <a:lstStyle/>
          <a:p>
            <a:r>
              <a:rPr lang="en-US" sz="2600" dirty="0" smtClean="0">
                <a:solidFill>
                  <a:schemeClr val="tx2"/>
                </a:solidFill>
                <a:latin typeface="AQA Chevin Pro Light" panose="020F0303030000060003" pitchFamily="34" charset="0"/>
              </a:rPr>
              <a:t>Assessment </a:t>
            </a:r>
            <a:r>
              <a:rPr lang="en-US" sz="2600" dirty="0" smtClean="0">
                <a:solidFill>
                  <a:schemeClr val="tx2"/>
                </a:solidFill>
                <a:latin typeface="AQA Chevin Pro Light" panose="020F0303030000060003" pitchFamily="34" charset="0"/>
              </a:rPr>
              <a:t>objective </a:t>
            </a:r>
            <a:r>
              <a:rPr lang="en-US" sz="2600" dirty="0" smtClean="0">
                <a:solidFill>
                  <a:schemeClr val="tx2"/>
                </a:solidFill>
                <a:latin typeface="AQA Chevin Pro Light" panose="020F0303030000060003" pitchFamily="34" charset="0"/>
              </a:rPr>
              <a:t>5 and 6 (AO5 and AO6)</a:t>
            </a:r>
            <a:r>
              <a:rPr lang="en-GB" dirty="0" smtClean="0">
                <a:latin typeface="+mj-lt"/>
              </a:rPr>
              <a:t/>
            </a:r>
            <a:br>
              <a:rPr lang="en-GB" dirty="0" smtClean="0">
                <a:latin typeface="+mj-lt"/>
              </a:rPr>
            </a:br>
            <a:endParaRPr lang="en-GB" dirty="0">
              <a:latin typeface="+mj-lt"/>
            </a:endParaRPr>
          </a:p>
        </p:txBody>
      </p:sp>
      <p:sp>
        <p:nvSpPr>
          <p:cNvPr id="4"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a:t>
            </a:r>
            <a:r>
              <a:rPr lang="en-US" sz="800" dirty="0" smtClean="0"/>
              <a:t>9</a:t>
            </a:r>
            <a:endParaRPr lang="en-US" sz="800" dirty="0"/>
          </a:p>
        </p:txBody>
      </p:sp>
      <p:sp>
        <p:nvSpPr>
          <p:cNvPr id="6"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smtClean="0"/>
              <a:t>Copyright © AQA and its licensors. All rights reserved.</a:t>
            </a:r>
            <a:endParaRPr lang="en-US" sz="800" dirty="0"/>
          </a:p>
        </p:txBody>
      </p:sp>
      <p:graphicFrame>
        <p:nvGraphicFramePr>
          <p:cNvPr id="9" name="Table 8"/>
          <p:cNvGraphicFramePr>
            <a:graphicFrameLocks noGrp="1"/>
          </p:cNvGraphicFramePr>
          <p:nvPr>
            <p:extLst>
              <p:ext uri="{D42A27DB-BD31-4B8C-83A1-F6EECF244321}">
                <p14:modId xmlns:p14="http://schemas.microsoft.com/office/powerpoint/2010/main" val="3330211301"/>
              </p:ext>
            </p:extLst>
          </p:nvPr>
        </p:nvGraphicFramePr>
        <p:xfrm>
          <a:off x="560967" y="1447800"/>
          <a:ext cx="7384776" cy="4357464"/>
        </p:xfrm>
        <a:graphic>
          <a:graphicData uri="http://schemas.openxmlformats.org/drawingml/2006/table">
            <a:tbl>
              <a:tblPr firstRow="1" bandRow="1">
                <a:tableStyleId>{FABFCF23-3B69-468F-B69F-88F6DE6A72F2}</a:tableStyleId>
              </a:tblPr>
              <a:tblGrid>
                <a:gridCol w="7384776"/>
              </a:tblGrid>
              <a:tr h="4093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Assessment </a:t>
                      </a:r>
                      <a:r>
                        <a:rPr lang="en-GB" dirty="0" smtClean="0">
                          <a:latin typeface="Arial" pitchFamily="34" charset="0"/>
                          <a:cs typeface="Arial" pitchFamily="34" charset="0"/>
                        </a:rPr>
                        <a:t>objectives </a:t>
                      </a:r>
                      <a:endParaRPr lang="en-GB" dirty="0" smtClean="0">
                        <a:latin typeface="Arial" pitchFamily="34" charset="0"/>
                        <a:cs typeface="Arial"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tr>
              <a:tr h="3948153">
                <a:tc>
                  <a:txBody>
                    <a:bodyPr/>
                    <a:lstStyle/>
                    <a:p>
                      <a:pPr algn="l"/>
                      <a:r>
                        <a:rPr lang="en-GB" sz="1800" b="1" dirty="0" smtClean="0">
                          <a:latin typeface="Arial" pitchFamily="34" charset="0"/>
                          <a:cs typeface="Arial" pitchFamily="34" charset="0"/>
                        </a:rPr>
                        <a:t>AO5</a:t>
                      </a: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endParaRPr lang="en-GB" sz="2000" b="1" dirty="0" smtClean="0">
                        <a:latin typeface="Arial" pitchFamily="34" charset="0"/>
                        <a:cs typeface="Arial" pitchFamily="34" charset="0"/>
                      </a:endParaRPr>
                    </a:p>
                    <a:p>
                      <a:pPr algn="l"/>
                      <a:r>
                        <a:rPr lang="en-GB" sz="1800" b="1" dirty="0" smtClean="0">
                          <a:latin typeface="Arial" pitchFamily="34" charset="0"/>
                          <a:cs typeface="Arial" pitchFamily="34" charset="0"/>
                        </a:rPr>
                        <a:t>AO6</a:t>
                      </a:r>
                    </a:p>
                    <a:p>
                      <a:pPr algn="l"/>
                      <a:endParaRPr lang="en-GB" sz="2000" b="1" dirty="0" smtClean="0">
                        <a:latin typeface="Arial" pitchFamily="34" charset="0"/>
                        <a:cs typeface="Arial" pitchFamily="34" charset="0"/>
                      </a:endParaRPr>
                    </a:p>
                    <a:p>
                      <a:pPr algn="l"/>
                      <a:endParaRPr lang="en-GB" sz="2000" b="1" dirty="0">
                        <a:latin typeface="Arial" pitchFamily="34" charset="0"/>
                        <a:cs typeface="Arial"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2">
                        <a:lumMod val="20000"/>
                        <a:lumOff val="80000"/>
                        <a:alpha val="60000"/>
                      </a:schemeClr>
                    </a:solidFill>
                  </a:tcPr>
                </a:tc>
              </a:tr>
            </a:tbl>
          </a:graphicData>
        </a:graphic>
      </p:graphicFrame>
      <p:sp>
        <p:nvSpPr>
          <p:cNvPr id="3" name="Rectangle 2"/>
          <p:cNvSpPr/>
          <p:nvPr/>
        </p:nvSpPr>
        <p:spPr>
          <a:xfrm>
            <a:off x="761999" y="2160538"/>
            <a:ext cx="6981825" cy="3139321"/>
          </a:xfrm>
          <a:prstGeom prst="rect">
            <a:avLst/>
          </a:prstGeom>
        </p:spPr>
        <p:txBody>
          <a:bodyPr wrap="square">
            <a:spAutoFit/>
          </a:bodyPr>
          <a:lstStyle/>
          <a:p>
            <a:pPr marL="285750" indent="-285750">
              <a:buFont typeface="Arial" panose="020B0604020202020204" pitchFamily="34" charset="0"/>
              <a:buChar char="•"/>
            </a:pPr>
            <a:r>
              <a:rPr lang="en-GB" dirty="0"/>
              <a:t>Communicate clearly, effectively and imaginatively, selecting and adapting tone, style and register for different forms, purposes and </a:t>
            </a:r>
            <a:r>
              <a:rPr lang="en-GB" dirty="0" smtClean="0"/>
              <a:t>audiences.</a:t>
            </a:r>
          </a:p>
          <a:p>
            <a:endParaRPr lang="en-GB" dirty="0" smtClean="0"/>
          </a:p>
          <a:p>
            <a:pPr marL="285750" indent="-285750">
              <a:buFont typeface="Arial" panose="020B0604020202020204" pitchFamily="34" charset="0"/>
              <a:buChar char="•"/>
            </a:pPr>
            <a:r>
              <a:rPr lang="en-GB" dirty="0" smtClean="0"/>
              <a:t>Organise </a:t>
            </a:r>
            <a:r>
              <a:rPr lang="en-GB" dirty="0"/>
              <a:t>information and ideas, using structural and grammatical features to support coherence and cohesion of </a:t>
            </a:r>
            <a:r>
              <a:rPr lang="en-GB" dirty="0" smtClean="0"/>
              <a:t>texts.</a:t>
            </a:r>
          </a:p>
          <a:p>
            <a:endParaRPr lang="en-GB" dirty="0" smtClean="0"/>
          </a:p>
          <a:p>
            <a:pPr marL="285750" indent="-285750">
              <a:buFont typeface="Arial" panose="020B0604020202020204" pitchFamily="34" charset="0"/>
              <a:buChar char="•"/>
            </a:pPr>
            <a:endParaRPr lang="en-GB" dirty="0" smtClean="0"/>
          </a:p>
          <a:p>
            <a:r>
              <a:rPr lang="en-GB" dirty="0" smtClean="0"/>
              <a:t>Use a range of vocabulary and sentence structures for clarity, purpose and effect, with accurate spelling and punctuation.</a:t>
            </a:r>
            <a:endParaRPr lang="en-GB" dirty="0"/>
          </a:p>
        </p:txBody>
      </p:sp>
    </p:spTree>
    <p:custDataLst>
      <p:tags r:id="rId1"/>
    </p:custDataLst>
    <p:extLst>
      <p:ext uri="{BB962C8B-B14F-4D97-AF65-F5344CB8AC3E}">
        <p14:creationId xmlns:p14="http://schemas.microsoft.com/office/powerpoint/2010/main" val="1558864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bba5d65d-bea3-4df6-8407-1e1b228e55b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1307</TotalTime>
  <Words>6398</Words>
  <Application>Microsoft Office PowerPoint</Application>
  <PresentationFormat>On-screen Show (4:3)</PresentationFormat>
  <Paragraphs>947</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AQA Presentation</vt:lpstr>
      <vt:lpstr>for first assessment in 2017 </vt:lpstr>
      <vt:lpstr>Something for every learner</vt:lpstr>
      <vt:lpstr>How this session will work </vt:lpstr>
      <vt:lpstr>English Language specification at a glance</vt:lpstr>
      <vt:lpstr>Assessment objective 1 (AO1) </vt:lpstr>
      <vt:lpstr>Assessment objective 2 (AO2) </vt:lpstr>
      <vt:lpstr>Assessment objective 3 (AO3) </vt:lpstr>
      <vt:lpstr>Assessment objective 4 (AO4) </vt:lpstr>
      <vt:lpstr>Assessment objective 5 and 6 (AO5 and AO6) </vt:lpstr>
      <vt:lpstr>English Language AOs symmetry grid </vt:lpstr>
      <vt:lpstr>Self-reference pack </vt:lpstr>
      <vt:lpstr>What is new? </vt:lpstr>
      <vt:lpstr>Paper 1 Question 3: AO2 (structure)</vt:lpstr>
      <vt:lpstr>A reminder about AO2</vt:lpstr>
      <vt:lpstr>Thinking about a ladder of skills progression:  level of response 3</vt:lpstr>
      <vt:lpstr>What is structure? </vt:lpstr>
      <vt:lpstr>What can the structure of a text reveal?</vt:lpstr>
      <vt:lpstr>For our students this might translate to…</vt:lpstr>
      <vt:lpstr>Paper 1 Question 4: AO4 (critical evaluation)</vt:lpstr>
      <vt:lpstr>Being critical and evaluative</vt:lpstr>
      <vt:lpstr>Thinking Prompts: what? </vt:lpstr>
      <vt:lpstr>Thinking Prompts: how? </vt:lpstr>
      <vt:lpstr>Thinking Prompts: what and how?</vt:lpstr>
      <vt:lpstr>Paper 1 Question 4 mark scheme: content description</vt:lpstr>
      <vt:lpstr>Paper 1 Question 5</vt:lpstr>
      <vt:lpstr>Paper 2 Question 2: AO1 and Question 4: AO3</vt:lpstr>
      <vt:lpstr>Paper 2 Question 2: AO1 (synthesis)</vt:lpstr>
      <vt:lpstr>The mark scheme: level of response 3</vt:lpstr>
      <vt:lpstr>The SQI method</vt:lpstr>
      <vt:lpstr>Details: different things to see and do</vt:lpstr>
      <vt:lpstr>Adding statements</vt:lpstr>
      <vt:lpstr>Put them together in summary</vt:lpstr>
      <vt:lpstr>Paper 2 Question 4: AO3 (comparison)</vt:lpstr>
      <vt:lpstr>How do you teach comparison?</vt:lpstr>
      <vt:lpstr>An opportunity to explore in more detail: </vt:lpstr>
      <vt:lpstr>English Literature specification at a glance</vt:lpstr>
      <vt:lpstr>English Literature specification at a glance</vt:lpstr>
      <vt:lpstr>Assessment objective 1 (AO1) </vt:lpstr>
      <vt:lpstr>Assessment objective 2 (AO2) </vt:lpstr>
      <vt:lpstr>Assessment objective 3 (AO3) </vt:lpstr>
      <vt:lpstr>Assessment objective 4 (AO4) </vt:lpstr>
      <vt:lpstr>Comparison </vt:lpstr>
      <vt:lpstr>Defining context (AO3) </vt:lpstr>
      <vt:lpstr>Context in questions</vt:lpstr>
      <vt:lpstr>Paper 1: extract to whole assessment</vt:lpstr>
      <vt:lpstr>A holistic response to Paper 1 assessments</vt:lpstr>
      <vt:lpstr>PowerPoint Presentation</vt:lpstr>
      <vt:lpstr>One way of approaching an extract </vt:lpstr>
      <vt:lpstr>PowerPoint Presentation</vt:lpstr>
      <vt:lpstr>PowerPoint Presentation</vt:lpstr>
      <vt:lpstr>  </vt:lpstr>
      <vt:lpstr>Paper 2 Section A </vt:lpstr>
      <vt:lpstr>PowerPoint Presentation</vt:lpstr>
      <vt:lpstr>PowerPoint Presentation</vt:lpstr>
      <vt:lpstr>PowerPoint Presentation</vt:lpstr>
      <vt:lpstr>The English e-Library</vt:lpstr>
      <vt:lpstr>Paper 2 Section B: comparison of studied poems </vt:lpstr>
      <vt:lpstr>Activity</vt:lpstr>
      <vt:lpstr>Activity</vt:lpstr>
      <vt:lpstr>PowerPoint Presentation</vt:lpstr>
      <vt:lpstr>PowerPoint Presentation</vt:lpstr>
      <vt:lpstr>Sample Task</vt:lpstr>
      <vt:lpstr>PowerPoint Presentation</vt:lpstr>
      <vt:lpstr>PowerPoint Presentation</vt:lpstr>
      <vt:lpstr>Forming a comparative response</vt:lpstr>
      <vt:lpstr>Paper 2 Section C top level three response</vt:lpstr>
      <vt:lpstr>Co-teachable skills</vt:lpstr>
      <vt:lpstr>Plenary activity</vt:lpstr>
      <vt:lpstr>Further support from AQA</vt:lpstr>
    </vt:vector>
  </TitlesOfParts>
  <Company>AQA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hbarrett</dc:creator>
  <cp:lastModifiedBy>False</cp:lastModifiedBy>
  <cp:revision>94</cp:revision>
  <dcterms:created xsi:type="dcterms:W3CDTF">2013-02-14T11:30:02Z</dcterms:created>
  <dcterms:modified xsi:type="dcterms:W3CDTF">2017-09-27T13:52:14Z</dcterms:modified>
</cp:coreProperties>
</file>