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8" r:id="rId2"/>
    <p:sldId id="276" r:id="rId3"/>
    <p:sldId id="278" r:id="rId4"/>
    <p:sldId id="279" r:id="rId5"/>
    <p:sldId id="280" r:id="rId6"/>
    <p:sldId id="289" r:id="rId7"/>
    <p:sldId id="29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63" userDrawn="1">
          <p15:clr>
            <a:srgbClr val="A4A3A4"/>
          </p15:clr>
        </p15:guide>
        <p15:guide id="2" pos="6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QA" initials="A" lastIdx="1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9F1"/>
    <a:srgbClr val="FAC090"/>
    <a:srgbClr val="F0D18E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1" autoAdjust="0"/>
    <p:restoredTop sz="81937" autoAdjust="0"/>
  </p:normalViewPr>
  <p:slideViewPr>
    <p:cSldViewPr snapToGrid="0">
      <p:cViewPr varScale="1">
        <p:scale>
          <a:sx n="79" d="100"/>
          <a:sy n="79" d="100"/>
        </p:scale>
        <p:origin x="-1104" y="-90"/>
      </p:cViewPr>
      <p:guideLst>
        <p:guide orient="horz" pos="3350"/>
        <p:guide pos="288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6E17-4271-4867-8924-41F754D2F2DD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8EB75-8025-47D1-B3D1-342EC9D2C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82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349549"/>
            <a:ext cx="9144000" cy="513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495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e Placeholder 8"/>
          <p:cNvSpPr>
            <a:spLocks noGrp="1"/>
          </p:cNvSpPr>
          <p:nvPr userDrawn="1"/>
        </p:nvSpPr>
        <p:spPr>
          <a:xfrm>
            <a:off x="56829" y="6480646"/>
            <a:ext cx="3660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2015 AQA. Created by </a:t>
            </a:r>
            <a:r>
              <a:rPr lang="en-US" dirty="0" err="1" smtClean="0"/>
              <a:t>Teachit</a:t>
            </a:r>
            <a:r>
              <a:rPr lang="en-US" dirty="0" smtClean="0"/>
              <a:t> for AQA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nch-linguistics.co.uk/grammar/subjunctive_irregular_forms.s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550" y="1591734"/>
            <a:ext cx="7168094" cy="39962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subjunctive is not a tense but a </a:t>
            </a:r>
            <a:r>
              <a:rPr lang="en-GB" sz="2800" dirty="0" smtClean="0"/>
              <a:t>mood! </a:t>
            </a:r>
          </a:p>
          <a:p>
            <a:endParaRPr lang="en-GB" sz="2800" dirty="0"/>
          </a:p>
          <a:p>
            <a:r>
              <a:rPr lang="en-GB" sz="2800" dirty="0" smtClean="0"/>
              <a:t>In </a:t>
            </a:r>
            <a:r>
              <a:rPr lang="en-GB" sz="2800" dirty="0"/>
              <a:t>fact, the subjunctive can be used in several tenses but here we shall concentrate on the present</a:t>
            </a:r>
            <a:r>
              <a:rPr lang="en-GB" sz="2800" dirty="0" smtClean="0"/>
              <a:t>.  </a:t>
            </a:r>
            <a:r>
              <a:rPr lang="en-GB" sz="2800" dirty="0"/>
              <a:t>It is used to express:</a:t>
            </a:r>
          </a:p>
          <a:p>
            <a:r>
              <a:rPr lang="en-GB" sz="2800" dirty="0"/>
              <a:t> </a:t>
            </a:r>
          </a:p>
          <a:p>
            <a:pPr marL="457200" lvl="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what is </a:t>
            </a:r>
            <a:r>
              <a:rPr lang="en-GB" sz="2800" dirty="0" smtClean="0"/>
              <a:t>thought/felt </a:t>
            </a:r>
            <a:r>
              <a:rPr lang="en-GB" sz="2800" dirty="0"/>
              <a:t>to be the case </a:t>
            </a:r>
            <a:endParaRPr lang="en-GB" sz="2800" dirty="0" smtClean="0"/>
          </a:p>
          <a:p>
            <a:pPr marL="457200" lvl="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800" dirty="0" smtClean="0"/>
              <a:t>how </a:t>
            </a:r>
            <a:r>
              <a:rPr lang="en-GB" sz="2800" dirty="0"/>
              <a:t>certain actions or situations are considered to be (certain/uncertain,  possible/probable, possible/impossible etc</a:t>
            </a:r>
            <a:r>
              <a:rPr lang="en-GB" sz="2800" dirty="0" smtClean="0"/>
              <a:t>.)</a:t>
            </a:r>
            <a:endParaRPr lang="en-GB" sz="28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0" y="6390000"/>
            <a:ext cx="1260000" cy="5051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2865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5" y="1593850"/>
            <a:ext cx="7207305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GB" sz="3200" b="1" dirty="0" smtClean="0">
                <a:solidFill>
                  <a:schemeClr val="accent1"/>
                </a:solidFill>
              </a:rPr>
              <a:t>A will, wish or necessity</a:t>
            </a:r>
            <a:endParaRPr lang="en-GB" sz="3200" b="1" dirty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GB" sz="3200" dirty="0" smtClean="0"/>
              <a:t>V</a:t>
            </a:r>
            <a:r>
              <a:rPr lang="en-US" sz="3200" i="1" dirty="0" err="1" smtClean="0"/>
              <a:t>ouloir</a:t>
            </a:r>
            <a:r>
              <a:rPr lang="en-US" sz="3200" i="1" dirty="0"/>
              <a:t>, </a:t>
            </a:r>
            <a:r>
              <a:rPr lang="en-US" sz="3200" i="1" dirty="0" err="1"/>
              <a:t>ordonner</a:t>
            </a:r>
            <a:r>
              <a:rPr lang="en-US" sz="3200" i="1" dirty="0"/>
              <a:t>, </a:t>
            </a:r>
            <a:r>
              <a:rPr lang="en-US" sz="3200" i="1" dirty="0" err="1"/>
              <a:t>exiger</a:t>
            </a:r>
            <a:r>
              <a:rPr lang="en-US" sz="3200" i="1" dirty="0"/>
              <a:t>, </a:t>
            </a:r>
            <a:r>
              <a:rPr lang="en-US" sz="3200" i="1" dirty="0" err="1"/>
              <a:t>souhaiter</a:t>
            </a:r>
            <a:r>
              <a:rPr lang="en-US" sz="3200" i="1" dirty="0"/>
              <a:t>, </a:t>
            </a:r>
            <a:r>
              <a:rPr lang="en-US" sz="3200" i="1" dirty="0" err="1"/>
              <a:t>désirer</a:t>
            </a:r>
            <a:r>
              <a:rPr lang="en-US" sz="3200" i="1" dirty="0"/>
              <a:t>, </a:t>
            </a:r>
            <a:r>
              <a:rPr lang="en-US" sz="3200" i="1" dirty="0" err="1"/>
              <a:t>suggérer</a:t>
            </a:r>
            <a:r>
              <a:rPr lang="en-US" sz="3200" i="1" dirty="0"/>
              <a:t>, proposer, </a:t>
            </a:r>
            <a:r>
              <a:rPr lang="en-US" sz="3200" i="1" dirty="0" err="1" smtClean="0"/>
              <a:t>conseiller</a:t>
            </a:r>
            <a:r>
              <a:rPr lang="en-US" sz="3200" i="1" dirty="0" smtClean="0"/>
              <a:t> + </a:t>
            </a:r>
            <a:r>
              <a:rPr lang="en-US" sz="3200" i="1" dirty="0" err="1" smtClean="0"/>
              <a:t>que</a:t>
            </a:r>
            <a:endParaRPr lang="en-US" sz="3200" i="1" dirty="0" smtClean="0"/>
          </a:p>
          <a:p>
            <a:pPr>
              <a:lnSpc>
                <a:spcPct val="120000"/>
              </a:lnSpc>
              <a:spcAft>
                <a:spcPts val="300"/>
              </a:spcAft>
            </a:pPr>
            <a:endParaRPr lang="en-GB" sz="3200" dirty="0"/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fr-FR" sz="3200" i="1" dirty="0"/>
              <a:t>Il voudrait que tu restes avec </a:t>
            </a:r>
            <a:r>
              <a:rPr lang="fr-FR" sz="3200" i="1" dirty="0" smtClean="0"/>
              <a:t>lui.</a:t>
            </a:r>
            <a:endParaRPr lang="en-US" sz="3200" i="1" dirty="0"/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GB" sz="3200" dirty="0" smtClean="0"/>
              <a:t>-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endParaRPr lang="en-GB" sz="3200" dirty="0"/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fr-FR" sz="3200" i="1" dirty="0"/>
              <a:t>Je suggère qu’il </a:t>
            </a:r>
            <a:r>
              <a:rPr lang="fr-FR" sz="3200" i="1" dirty="0" smtClean="0"/>
              <a:t>parte </a:t>
            </a:r>
            <a:r>
              <a:rPr lang="fr-FR" sz="3200" i="1" dirty="0"/>
              <a:t>aussitôt que possible.</a:t>
            </a:r>
            <a:r>
              <a:rPr lang="en-US" sz="3200" i="1" dirty="0"/>
              <a:t> </a:t>
            </a:r>
            <a:endParaRPr lang="en-US" sz="3200" i="1" dirty="0" smtClean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GB" dirty="0"/>
              <a:t>-</a:t>
            </a:r>
            <a:endParaRPr lang="en-GB" dirty="0" smtClean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3226" y="3725336"/>
            <a:ext cx="4423006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dirty="0"/>
              <a:t>He would like you to stay with him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93226" y="5001388"/>
            <a:ext cx="5652509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 suggest that he leaves as soon as possible.</a:t>
            </a:r>
          </a:p>
        </p:txBody>
      </p:sp>
    </p:spTree>
    <p:extLst>
      <p:ext uri="{BB962C8B-B14F-4D97-AF65-F5344CB8AC3E}">
        <p14:creationId xmlns:p14="http://schemas.microsoft.com/office/powerpoint/2010/main" val="388834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593850"/>
            <a:ext cx="7231119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n-GB" sz="3200" b="1" dirty="0" smtClean="0">
                <a:solidFill>
                  <a:schemeClr val="accent1"/>
                </a:solidFill>
              </a:rPr>
              <a:t>A doubt or fear</a:t>
            </a:r>
            <a:endParaRPr lang="en-GB" sz="3200" b="1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3200" i="1" dirty="0" err="1" smtClean="0"/>
              <a:t>Douter</a:t>
            </a:r>
            <a:r>
              <a:rPr lang="en-US" sz="3200" i="1" dirty="0" smtClean="0"/>
              <a:t>, </a:t>
            </a:r>
            <a:r>
              <a:rPr lang="en-US" sz="3200" i="1" dirty="0" err="1"/>
              <a:t>avoir</a:t>
            </a:r>
            <a:r>
              <a:rPr lang="en-US" sz="3200" i="1" dirty="0"/>
              <a:t> </a:t>
            </a:r>
            <a:r>
              <a:rPr lang="en-US" sz="3200" i="1" dirty="0" err="1"/>
              <a:t>peur</a:t>
            </a:r>
            <a:r>
              <a:rPr lang="en-US" sz="3200" i="1" dirty="0"/>
              <a:t>, </a:t>
            </a:r>
            <a:r>
              <a:rPr lang="en-US" sz="3200" i="1" dirty="0" err="1" smtClean="0"/>
              <a:t>craindre</a:t>
            </a:r>
            <a:r>
              <a:rPr lang="en-US" sz="3200" i="1" dirty="0" smtClean="0"/>
              <a:t> + </a:t>
            </a:r>
            <a:r>
              <a:rPr lang="en-US" sz="3200" i="1" dirty="0" err="1" smtClean="0"/>
              <a:t>que</a:t>
            </a:r>
            <a:endParaRPr lang="en-US" sz="3200" i="1" dirty="0"/>
          </a:p>
          <a:p>
            <a:pPr>
              <a:lnSpc>
                <a:spcPct val="100000"/>
              </a:lnSpc>
            </a:pPr>
            <a:endParaRPr lang="en-GB" sz="3200" dirty="0"/>
          </a:p>
          <a:p>
            <a:pPr>
              <a:lnSpc>
                <a:spcPct val="100000"/>
              </a:lnSpc>
            </a:pPr>
            <a:r>
              <a:rPr lang="fr-FR" sz="3200" i="1" dirty="0"/>
              <a:t>Je doute qu’il ait </a:t>
            </a:r>
            <a:r>
              <a:rPr lang="fr-FR" sz="3200" i="1" dirty="0" smtClean="0"/>
              <a:t>raison.</a:t>
            </a:r>
            <a:endParaRPr lang="en-US" sz="3200" i="1" dirty="0"/>
          </a:p>
          <a:p>
            <a:pPr>
              <a:lnSpc>
                <a:spcPct val="100000"/>
              </a:lnSpc>
            </a:pPr>
            <a:r>
              <a:rPr lang="en-US" sz="3200" dirty="0" smtClean="0"/>
              <a:t>-</a:t>
            </a:r>
          </a:p>
          <a:p>
            <a:pPr>
              <a:lnSpc>
                <a:spcPct val="100000"/>
              </a:lnSpc>
            </a:pPr>
            <a:endParaRPr lang="en-GB" sz="3200" dirty="0"/>
          </a:p>
          <a:p>
            <a:pPr>
              <a:lnSpc>
                <a:spcPct val="100000"/>
              </a:lnSpc>
            </a:pPr>
            <a:r>
              <a:rPr lang="fr-FR" sz="3200" i="1" dirty="0"/>
              <a:t>J’ai peur qu’elle soit trop </a:t>
            </a:r>
            <a:r>
              <a:rPr lang="fr-FR" sz="3200" i="1" dirty="0" smtClean="0"/>
              <a:t>timide.</a:t>
            </a:r>
            <a:endParaRPr lang="en-US" sz="3200" i="1" dirty="0"/>
          </a:p>
          <a:p>
            <a:pPr>
              <a:lnSpc>
                <a:spcPct val="100000"/>
              </a:lnSpc>
            </a:pPr>
            <a:r>
              <a:rPr lang="en-US" sz="3200" dirty="0" smtClean="0"/>
              <a:t>-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293226" y="3725336"/>
            <a:ext cx="286341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 doubt that he’s right.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3226" y="5118070"/>
            <a:ext cx="4546629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I’m afraid that she might be too shy.</a:t>
            </a:r>
          </a:p>
        </p:txBody>
      </p:sp>
    </p:spTree>
    <p:extLst>
      <p:ext uri="{BB962C8B-B14F-4D97-AF65-F5344CB8AC3E}">
        <p14:creationId xmlns:p14="http://schemas.microsoft.com/office/powerpoint/2010/main" val="66789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593850"/>
            <a:ext cx="7231119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3200" b="1" dirty="0">
                <a:solidFill>
                  <a:schemeClr val="accent1"/>
                </a:solidFill>
              </a:rPr>
              <a:t>Emotions or opinions</a:t>
            </a:r>
          </a:p>
          <a:p>
            <a:pPr>
              <a:lnSpc>
                <a:spcPct val="100000"/>
              </a:lnSpc>
            </a:pPr>
            <a:r>
              <a:rPr lang="en-US" sz="3200" i="1" dirty="0"/>
              <a:t>Adorer, aimer, </a:t>
            </a:r>
            <a:r>
              <a:rPr lang="en-US" sz="3200" i="1" dirty="0" err="1"/>
              <a:t>préférer</a:t>
            </a:r>
            <a:r>
              <a:rPr lang="en-US" sz="3200" i="1" dirty="0"/>
              <a:t>, </a:t>
            </a:r>
            <a:r>
              <a:rPr lang="en-US" sz="3200" i="1" dirty="0" err="1"/>
              <a:t>détester</a:t>
            </a:r>
            <a:r>
              <a:rPr lang="en-US" sz="3200" i="1" dirty="0"/>
              <a:t> + </a:t>
            </a:r>
            <a:r>
              <a:rPr lang="en-US" sz="3200" i="1" dirty="0" err="1"/>
              <a:t>que</a:t>
            </a:r>
            <a:endParaRPr lang="en-US" sz="3200" i="1" dirty="0"/>
          </a:p>
          <a:p>
            <a:pPr>
              <a:lnSpc>
                <a:spcPct val="100000"/>
              </a:lnSpc>
            </a:pPr>
            <a:endParaRPr lang="en-GB" sz="3200" i="1" dirty="0"/>
          </a:p>
          <a:p>
            <a:pPr>
              <a:lnSpc>
                <a:spcPct val="100000"/>
              </a:lnSpc>
            </a:pPr>
            <a:r>
              <a:rPr lang="fr-FR" sz="2500" i="1" dirty="0"/>
              <a:t>Je </a:t>
            </a:r>
            <a:r>
              <a:rPr lang="fr-FR" sz="2500" i="1" dirty="0" smtClean="0"/>
              <a:t>préférerais </a:t>
            </a:r>
            <a:r>
              <a:rPr lang="fr-FR" sz="2500" i="1" dirty="0"/>
              <a:t>qu’il soit moins difficile.</a:t>
            </a:r>
            <a:endParaRPr lang="en-US" sz="2500" i="1" dirty="0"/>
          </a:p>
          <a:p>
            <a:pPr>
              <a:lnSpc>
                <a:spcPct val="100000"/>
              </a:lnSpc>
            </a:pPr>
            <a:r>
              <a:rPr lang="en-US" sz="2500" i="1" dirty="0" smtClean="0"/>
              <a:t>-</a:t>
            </a:r>
          </a:p>
          <a:p>
            <a:pPr>
              <a:lnSpc>
                <a:spcPct val="100000"/>
              </a:lnSpc>
            </a:pPr>
            <a:endParaRPr lang="en-US" sz="2500" i="1" dirty="0"/>
          </a:p>
          <a:p>
            <a:pPr>
              <a:lnSpc>
                <a:spcPct val="100000"/>
              </a:lnSpc>
            </a:pPr>
            <a:r>
              <a:rPr lang="en-US" sz="2500" i="1" dirty="0" err="1"/>
              <a:t>J’adore</a:t>
            </a:r>
            <a:r>
              <a:rPr lang="en-US" sz="2500" i="1" dirty="0"/>
              <a:t> </a:t>
            </a:r>
            <a:r>
              <a:rPr lang="en-US" sz="2500" i="1" dirty="0" smtClean="0"/>
              <a:t>le fait </a:t>
            </a:r>
            <a:r>
              <a:rPr lang="en-US" sz="2500" i="1" dirty="0" err="1" smtClean="0"/>
              <a:t>qu’elle</a:t>
            </a:r>
            <a:r>
              <a:rPr lang="en-US" sz="2500" i="1" dirty="0" smtClean="0"/>
              <a:t> </a:t>
            </a:r>
            <a:r>
              <a:rPr lang="en-US" sz="2500" i="1" dirty="0"/>
              <a:t>ne </a:t>
            </a:r>
            <a:r>
              <a:rPr lang="en-US" sz="2500" i="1" dirty="0" err="1"/>
              <a:t>soit</a:t>
            </a:r>
            <a:r>
              <a:rPr lang="en-US" sz="2500" i="1" dirty="0"/>
              <a:t> pas </a:t>
            </a:r>
            <a:r>
              <a:rPr lang="en-US" sz="2500" i="1" dirty="0" err="1" smtClean="0"/>
              <a:t>orgueilleuse</a:t>
            </a:r>
            <a:r>
              <a:rPr lang="en-US" sz="2500" i="1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2500" i="1" dirty="0" smtClean="0"/>
              <a:t>-</a:t>
            </a:r>
            <a:endParaRPr lang="en-GB" sz="25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30725" y="3525447"/>
            <a:ext cx="4477508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I’d rather that he were less difficult.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45928" y="4617650"/>
            <a:ext cx="4415119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 love </a:t>
            </a:r>
            <a:r>
              <a:rPr lang="en-GB" sz="2000" b="1" dirty="0" smtClean="0"/>
              <a:t>the fact that </a:t>
            </a:r>
            <a:r>
              <a:rPr lang="en-GB" sz="2000" b="1" dirty="0"/>
              <a:t>she’s not proud.</a:t>
            </a:r>
          </a:p>
        </p:txBody>
      </p:sp>
    </p:spTree>
    <p:extLst>
      <p:ext uri="{BB962C8B-B14F-4D97-AF65-F5344CB8AC3E}">
        <p14:creationId xmlns:p14="http://schemas.microsoft.com/office/powerpoint/2010/main" val="612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550" y="1593850"/>
            <a:ext cx="7231063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3400" b="1" dirty="0">
                <a:solidFill>
                  <a:schemeClr val="accent1"/>
                </a:solidFill>
              </a:rPr>
              <a:t>Regret or happiness</a:t>
            </a:r>
          </a:p>
          <a:p>
            <a:pPr>
              <a:lnSpc>
                <a:spcPct val="110000"/>
              </a:lnSpc>
            </a:pPr>
            <a:r>
              <a:rPr lang="en-US" sz="3400" i="1" dirty="0" err="1"/>
              <a:t>Regretter</a:t>
            </a:r>
            <a:r>
              <a:rPr lang="en-US" sz="3400" i="1" dirty="0"/>
              <a:t>, </a:t>
            </a:r>
            <a:r>
              <a:rPr lang="en-US" sz="3400" i="1" dirty="0" err="1"/>
              <a:t>être</a:t>
            </a:r>
            <a:r>
              <a:rPr lang="en-US" sz="3400" i="1" dirty="0"/>
              <a:t> </a:t>
            </a:r>
            <a:r>
              <a:rPr lang="en-US" sz="3400" i="1" dirty="0" err="1"/>
              <a:t>désolé</a:t>
            </a:r>
            <a:r>
              <a:rPr lang="en-US" sz="3400" i="1" dirty="0"/>
              <a:t>, </a:t>
            </a:r>
            <a:r>
              <a:rPr lang="en-US" sz="3400" i="1" dirty="0" err="1"/>
              <a:t>être</a:t>
            </a:r>
            <a:r>
              <a:rPr lang="en-US" sz="3400" i="1" dirty="0"/>
              <a:t> content</a:t>
            </a:r>
            <a:r>
              <a:rPr lang="en-GB" sz="3400" i="1" dirty="0"/>
              <a:t> </a:t>
            </a:r>
            <a:r>
              <a:rPr lang="en-US" sz="3400" i="1" dirty="0"/>
              <a:t>+ </a:t>
            </a:r>
            <a:r>
              <a:rPr lang="en-US" sz="3400" i="1" dirty="0" err="1"/>
              <a:t>que</a:t>
            </a:r>
            <a:endParaRPr lang="en-US" sz="3400" i="1" dirty="0"/>
          </a:p>
          <a:p>
            <a:pPr>
              <a:lnSpc>
                <a:spcPct val="110000"/>
              </a:lnSpc>
            </a:pPr>
            <a:endParaRPr lang="en-GB" sz="3400" i="1" dirty="0"/>
          </a:p>
          <a:p>
            <a:pPr>
              <a:lnSpc>
                <a:spcPct val="110000"/>
              </a:lnSpc>
            </a:pPr>
            <a:r>
              <a:rPr lang="fr-FR" sz="3400" i="1" dirty="0"/>
              <a:t>Ils regrettent </a:t>
            </a:r>
            <a:r>
              <a:rPr lang="fr-FR" sz="3400" i="1" dirty="0" smtClean="0"/>
              <a:t>que leurs enfants </a:t>
            </a:r>
            <a:r>
              <a:rPr lang="fr-FR" sz="3400" i="1" dirty="0"/>
              <a:t>ne soient pas là pour la fête.</a:t>
            </a:r>
            <a:endParaRPr lang="en-US" sz="3400" i="1" dirty="0"/>
          </a:p>
          <a:p>
            <a:pPr>
              <a:lnSpc>
                <a:spcPct val="110000"/>
              </a:lnSpc>
            </a:pPr>
            <a:r>
              <a:rPr lang="en-US" sz="3400" i="1" dirty="0" smtClean="0"/>
              <a:t>-</a:t>
            </a:r>
          </a:p>
          <a:p>
            <a:pPr>
              <a:lnSpc>
                <a:spcPct val="110000"/>
              </a:lnSpc>
            </a:pPr>
            <a:endParaRPr lang="en-GB" sz="3400" i="1" dirty="0"/>
          </a:p>
          <a:p>
            <a:pPr>
              <a:lnSpc>
                <a:spcPct val="110000"/>
              </a:lnSpc>
            </a:pPr>
            <a:r>
              <a:rPr lang="fr-FR" sz="3400" i="1" dirty="0"/>
              <a:t>Moi, je suis contente qu’elle ait un petit </a:t>
            </a:r>
            <a:r>
              <a:rPr lang="fr-FR" sz="3400" i="1" dirty="0" smtClean="0"/>
              <a:t>ami.</a:t>
            </a:r>
            <a:endParaRPr lang="en-US" sz="3400" i="1" dirty="0"/>
          </a:p>
          <a:p>
            <a:pPr>
              <a:lnSpc>
                <a:spcPct val="110000"/>
              </a:lnSpc>
            </a:pPr>
            <a:r>
              <a:rPr lang="en-US" sz="3400" i="1" dirty="0" smtClean="0"/>
              <a:t>-</a:t>
            </a:r>
            <a:endParaRPr lang="en-GB" sz="3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3226" y="3725336"/>
            <a:ext cx="670779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b="1" dirty="0"/>
              <a:t>They are sorry that </a:t>
            </a:r>
            <a:r>
              <a:rPr lang="en-GB" b="1" dirty="0" smtClean="0"/>
              <a:t>their children </a:t>
            </a:r>
            <a:r>
              <a:rPr lang="en-GB" b="1" dirty="0"/>
              <a:t>are not there for the party</a:t>
            </a:r>
            <a:r>
              <a:rPr lang="en-GB" b="1" dirty="0" smtClean="0"/>
              <a:t>.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93226" y="4911728"/>
            <a:ext cx="446949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I’m happy that she has a boyfriend.</a:t>
            </a:r>
          </a:p>
        </p:txBody>
      </p:sp>
    </p:spTree>
    <p:extLst>
      <p:ext uri="{BB962C8B-B14F-4D97-AF65-F5344CB8AC3E}">
        <p14:creationId xmlns:p14="http://schemas.microsoft.com/office/powerpoint/2010/main" val="24229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5" y="1593850"/>
            <a:ext cx="7207306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3200" b="1" dirty="0">
                <a:solidFill>
                  <a:schemeClr val="accent1"/>
                </a:solidFill>
              </a:rPr>
              <a:t>Certain impersonal expressions</a:t>
            </a:r>
          </a:p>
          <a:p>
            <a:pPr>
              <a:lnSpc>
                <a:spcPct val="110000"/>
              </a:lnSpc>
            </a:pPr>
            <a:r>
              <a:rPr lang="en-GB" sz="3200" i="1" dirty="0"/>
              <a:t>Il </a:t>
            </a:r>
            <a:r>
              <a:rPr lang="en-GB" sz="3200" i="1" dirty="0" err="1"/>
              <a:t>faut</a:t>
            </a:r>
            <a:r>
              <a:rPr lang="en-GB" sz="3200" i="1" dirty="0"/>
              <a:t>, </a:t>
            </a:r>
            <a:r>
              <a:rPr lang="en-GB" sz="3200" i="1" dirty="0" err="1"/>
              <a:t>il</a:t>
            </a:r>
            <a:r>
              <a:rPr lang="en-GB" sz="3200" i="1" dirty="0"/>
              <a:t> </a:t>
            </a:r>
            <a:r>
              <a:rPr lang="en-GB" sz="3200" i="1" dirty="0" err="1"/>
              <a:t>vaut</a:t>
            </a:r>
            <a:r>
              <a:rPr lang="en-GB" sz="3200" i="1" dirty="0"/>
              <a:t>, </a:t>
            </a:r>
            <a:r>
              <a:rPr lang="en-GB" sz="3200" i="1" dirty="0" err="1"/>
              <a:t>il</a:t>
            </a:r>
            <a:r>
              <a:rPr lang="en-GB" sz="3200" i="1" dirty="0"/>
              <a:t> </a:t>
            </a:r>
            <a:r>
              <a:rPr lang="en-GB" sz="3200" i="1" dirty="0" err="1"/>
              <a:t>semble</a:t>
            </a:r>
            <a:r>
              <a:rPr lang="en-GB" sz="3200" i="1" dirty="0"/>
              <a:t>, </a:t>
            </a:r>
            <a:r>
              <a:rPr lang="en-GB" sz="3200" i="1" dirty="0" err="1"/>
              <a:t>il</a:t>
            </a:r>
            <a:r>
              <a:rPr lang="en-GB" sz="3200" i="1" dirty="0"/>
              <a:t> </a:t>
            </a:r>
            <a:r>
              <a:rPr lang="en-GB" sz="3200" i="1" dirty="0" err="1"/>
              <a:t>est</a:t>
            </a:r>
            <a:r>
              <a:rPr lang="en-GB" sz="3200" i="1" dirty="0"/>
              <a:t> important </a:t>
            </a:r>
            <a:r>
              <a:rPr lang="en-US" sz="3200" i="1" dirty="0"/>
              <a:t>+ </a:t>
            </a:r>
            <a:r>
              <a:rPr lang="en-US" sz="3200" i="1" dirty="0" err="1"/>
              <a:t>que</a:t>
            </a:r>
            <a:endParaRPr lang="en-US" sz="3200" i="1" dirty="0"/>
          </a:p>
          <a:p>
            <a:pPr>
              <a:lnSpc>
                <a:spcPct val="110000"/>
              </a:lnSpc>
            </a:pPr>
            <a:endParaRPr lang="en-GB" sz="3200" i="1" dirty="0"/>
          </a:p>
          <a:p>
            <a:pPr>
              <a:lnSpc>
                <a:spcPct val="110000"/>
              </a:lnSpc>
            </a:pPr>
            <a:r>
              <a:rPr lang="fr-FR" sz="3200" i="1" dirty="0"/>
              <a:t>Il faut que tu sois plus sage!</a:t>
            </a:r>
            <a:r>
              <a:rPr lang="en-GB" sz="3200" i="1" dirty="0"/>
              <a:t> </a:t>
            </a:r>
          </a:p>
          <a:p>
            <a:pPr>
              <a:lnSpc>
                <a:spcPct val="110000"/>
              </a:lnSpc>
            </a:pPr>
            <a:r>
              <a:rPr lang="en-GB" sz="3200" i="1" dirty="0" smtClean="0"/>
              <a:t>-</a:t>
            </a:r>
          </a:p>
          <a:p>
            <a:pPr>
              <a:lnSpc>
                <a:spcPct val="110000"/>
              </a:lnSpc>
            </a:pPr>
            <a:endParaRPr lang="en-GB" sz="3200" i="1" dirty="0"/>
          </a:p>
          <a:p>
            <a:pPr>
              <a:lnSpc>
                <a:spcPct val="110000"/>
              </a:lnSpc>
            </a:pPr>
            <a:r>
              <a:rPr lang="fr-FR" sz="3200" i="1" dirty="0"/>
              <a:t>Il vaut mieux qu’on reste ensemble.</a:t>
            </a:r>
            <a:r>
              <a:rPr lang="en-GB" sz="3200" i="1" dirty="0"/>
              <a:t> </a:t>
            </a:r>
          </a:p>
          <a:p>
            <a:pPr>
              <a:lnSpc>
                <a:spcPct val="110000"/>
              </a:lnSpc>
            </a:pPr>
            <a:r>
              <a:rPr lang="en-GB" sz="3200" i="1" dirty="0" smtClean="0"/>
              <a:t>-</a:t>
            </a:r>
            <a:endParaRPr lang="en-GB" sz="3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3226" y="3725336"/>
            <a:ext cx="3669787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You must be better behaved.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3225" y="4927597"/>
            <a:ext cx="4835234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It would be better if we stuck together.</a:t>
            </a:r>
          </a:p>
        </p:txBody>
      </p:sp>
    </p:spTree>
    <p:extLst>
      <p:ext uri="{BB962C8B-B14F-4D97-AF65-F5344CB8AC3E}">
        <p14:creationId xmlns:p14="http://schemas.microsoft.com/office/powerpoint/2010/main" val="238488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593850"/>
            <a:ext cx="7231119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3400" b="1" dirty="0">
                <a:solidFill>
                  <a:schemeClr val="accent1"/>
                </a:solidFill>
              </a:rPr>
              <a:t>Sentence starter with </a:t>
            </a:r>
            <a:r>
              <a:rPr lang="en-GB" sz="3400" b="1" dirty="0" err="1">
                <a:solidFill>
                  <a:schemeClr val="accent1"/>
                </a:solidFill>
              </a:rPr>
              <a:t>que</a:t>
            </a:r>
            <a:endParaRPr lang="en-GB" sz="3400" b="1" dirty="0">
              <a:solidFill>
                <a:schemeClr val="accent1"/>
              </a:solidFill>
            </a:endParaRPr>
          </a:p>
          <a:p>
            <a:pPr>
              <a:lnSpc>
                <a:spcPct val="110000"/>
              </a:lnSpc>
            </a:pPr>
            <a:r>
              <a:rPr lang="es-ES_tradnl" sz="3400" i="1" dirty="0" err="1"/>
              <a:t>qui</a:t>
            </a:r>
            <a:r>
              <a:rPr lang="es-ES_tradnl" sz="3400" i="1" dirty="0"/>
              <a:t> que, </a:t>
            </a:r>
            <a:r>
              <a:rPr lang="es-ES_tradnl" sz="3400" i="1" dirty="0" err="1"/>
              <a:t>quel</a:t>
            </a:r>
            <a:r>
              <a:rPr lang="es-ES_tradnl" sz="3400" i="1" dirty="0"/>
              <a:t> que, </a:t>
            </a:r>
            <a:r>
              <a:rPr lang="es-ES_tradnl" sz="3400" i="1" dirty="0" err="1"/>
              <a:t>quoi</a:t>
            </a:r>
            <a:r>
              <a:rPr lang="es-ES_tradnl" sz="3400" i="1" dirty="0"/>
              <a:t> que, </a:t>
            </a:r>
            <a:r>
              <a:rPr lang="es-ES_tradnl" sz="3400" i="1" dirty="0" err="1"/>
              <a:t>où</a:t>
            </a:r>
            <a:r>
              <a:rPr lang="es-ES_tradnl" sz="3400" i="1" dirty="0"/>
              <a:t> que, que</a:t>
            </a:r>
          </a:p>
          <a:p>
            <a:pPr>
              <a:lnSpc>
                <a:spcPct val="110000"/>
              </a:lnSpc>
            </a:pPr>
            <a:endParaRPr lang="en-GB" sz="3400" i="1" dirty="0"/>
          </a:p>
          <a:p>
            <a:pPr>
              <a:lnSpc>
                <a:spcPct val="110000"/>
              </a:lnSpc>
            </a:pPr>
            <a:r>
              <a:rPr lang="fr-FR" sz="3400" i="1" dirty="0" smtClean="0"/>
              <a:t>Quel </a:t>
            </a:r>
            <a:r>
              <a:rPr lang="fr-FR" sz="3400" i="1" dirty="0"/>
              <a:t>que soit le prix, je viens!</a:t>
            </a:r>
            <a:endParaRPr lang="en-GB" sz="3400" i="1" dirty="0"/>
          </a:p>
          <a:p>
            <a:pPr>
              <a:lnSpc>
                <a:spcPct val="110000"/>
              </a:lnSpc>
            </a:pPr>
            <a:r>
              <a:rPr lang="en-GB" sz="3400" i="1" dirty="0" smtClean="0"/>
              <a:t>-</a:t>
            </a:r>
          </a:p>
          <a:p>
            <a:pPr>
              <a:lnSpc>
                <a:spcPct val="110000"/>
              </a:lnSpc>
            </a:pPr>
            <a:endParaRPr lang="en-GB" sz="3400" i="1" dirty="0"/>
          </a:p>
          <a:p>
            <a:pPr>
              <a:lnSpc>
                <a:spcPct val="110000"/>
              </a:lnSpc>
            </a:pPr>
            <a:r>
              <a:rPr lang="fr-FR" sz="3400" i="1" dirty="0"/>
              <a:t>Que je finisse ou pas, je suis </a:t>
            </a:r>
            <a:r>
              <a:rPr lang="fr-FR" sz="3400" i="1" dirty="0" smtClean="0"/>
              <a:t>content d’avoir essayé</a:t>
            </a:r>
            <a:r>
              <a:rPr lang="en-GB" sz="3400" i="1" dirty="0"/>
              <a:t>.</a:t>
            </a:r>
          </a:p>
          <a:p>
            <a:pPr>
              <a:lnSpc>
                <a:spcPct val="110000"/>
              </a:lnSpc>
            </a:pPr>
            <a:r>
              <a:rPr lang="en-GB" sz="3400" i="1" dirty="0" smtClean="0"/>
              <a:t>-</a:t>
            </a:r>
            <a:endParaRPr lang="en-GB" sz="3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3226" y="3318944"/>
            <a:ext cx="3969356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Whatever the cost, I’m coming!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3226" y="4876796"/>
            <a:ext cx="6067687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Whether I finish it or not, I’m happy that I tried it.</a:t>
            </a:r>
          </a:p>
        </p:txBody>
      </p:sp>
    </p:spTree>
    <p:extLst>
      <p:ext uri="{BB962C8B-B14F-4D97-AF65-F5344CB8AC3E}">
        <p14:creationId xmlns:p14="http://schemas.microsoft.com/office/powerpoint/2010/main" val="28403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495" y="349624"/>
            <a:ext cx="719037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Subjunctive or indicative?</a:t>
            </a:r>
            <a:endParaRPr lang="en-GB" sz="4000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971550" y="1591732"/>
            <a:ext cx="7190317" cy="39624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/>
              <a:t>If something is known for sure to be </a:t>
            </a:r>
            <a:r>
              <a:rPr lang="en-GB" sz="3200" dirty="0" smtClean="0"/>
              <a:t>reality =</a:t>
            </a:r>
          </a:p>
          <a:p>
            <a:endParaRPr lang="en-GB" sz="3200" dirty="0"/>
          </a:p>
          <a:p>
            <a:r>
              <a:rPr lang="en-GB" sz="3200" dirty="0"/>
              <a:t>If the chance of the action becoming a reality is over 70</a:t>
            </a:r>
            <a:r>
              <a:rPr lang="en-GB" sz="3200" dirty="0" smtClean="0"/>
              <a:t>% =</a:t>
            </a:r>
          </a:p>
          <a:p>
            <a:endParaRPr lang="en-GB" sz="3200" dirty="0"/>
          </a:p>
          <a:p>
            <a:r>
              <a:rPr lang="en-GB" sz="3200" dirty="0"/>
              <a:t>If the chance of the action becoming a reality is under 70% </a:t>
            </a:r>
            <a:r>
              <a:rPr lang="en-GB" sz="3200" dirty="0" smtClean="0"/>
              <a:t>=</a:t>
            </a:r>
            <a:endParaRPr lang="en-GB" sz="32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20585" y="1970702"/>
            <a:ext cx="2129109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100" b="1" dirty="0"/>
              <a:t>indicative.</a:t>
            </a:r>
            <a:endParaRPr lang="en-GB" sz="3100" dirty="0"/>
          </a:p>
        </p:txBody>
      </p:sp>
      <p:sp>
        <p:nvSpPr>
          <p:cNvPr id="6" name="Rectangle 5"/>
          <p:cNvSpPr/>
          <p:nvPr/>
        </p:nvSpPr>
        <p:spPr>
          <a:xfrm>
            <a:off x="4699182" y="3257634"/>
            <a:ext cx="2129109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100" b="1" dirty="0"/>
              <a:t>indicative.</a:t>
            </a:r>
            <a:endParaRPr lang="en-GB" sz="3100" dirty="0"/>
          </a:p>
        </p:txBody>
      </p:sp>
      <p:sp>
        <p:nvSpPr>
          <p:cNvPr id="7" name="Rectangle 6"/>
          <p:cNvSpPr/>
          <p:nvPr/>
        </p:nvSpPr>
        <p:spPr>
          <a:xfrm>
            <a:off x="4933077" y="4534288"/>
            <a:ext cx="2502608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100" b="1" dirty="0"/>
              <a:t>subjunctive.</a:t>
            </a: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304234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550" y="1593851"/>
            <a:ext cx="7207250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i="1" dirty="0" smtClean="0"/>
          </a:p>
          <a:p>
            <a:r>
              <a:rPr lang="fr-FR" sz="3200" i="1" dirty="0" smtClean="0"/>
              <a:t>Je </a:t>
            </a:r>
            <a:r>
              <a:rPr lang="fr-FR" sz="3200" i="1" dirty="0"/>
              <a:t>suis certain qu’il a le talent </a:t>
            </a:r>
            <a:r>
              <a:rPr lang="fr-FR" sz="3200" i="1" dirty="0" smtClean="0"/>
              <a:t>nécessaire pour réussir</a:t>
            </a:r>
            <a:r>
              <a:rPr lang="en-GB" sz="3200" dirty="0" smtClean="0"/>
              <a:t>. </a:t>
            </a:r>
          </a:p>
          <a:p>
            <a:endParaRPr lang="en-GB" sz="3200" dirty="0"/>
          </a:p>
          <a:p>
            <a:r>
              <a:rPr lang="en-GB" sz="3200" dirty="0" smtClean="0"/>
              <a:t>_____ chance </a:t>
            </a:r>
            <a:r>
              <a:rPr lang="en-GB" sz="3200" dirty="0"/>
              <a:t>of becoming a </a:t>
            </a:r>
            <a:r>
              <a:rPr lang="en-GB" sz="3200" dirty="0" smtClean="0"/>
              <a:t>reality = </a:t>
            </a:r>
          </a:p>
          <a:p>
            <a:endParaRPr lang="en-GB" sz="32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1022349" y="3172359"/>
            <a:ext cx="1206440" cy="5000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 smtClean="0"/>
              <a:t>100%</a:t>
            </a:r>
            <a:endParaRPr lang="en-GB" sz="3000" b="1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3276797" y="4033781"/>
            <a:ext cx="2579765" cy="12613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 smtClean="0"/>
              <a:t>indicative</a:t>
            </a:r>
            <a:endParaRPr lang="en-GB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1495" y="349624"/>
            <a:ext cx="719037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Subjunctive or indicative?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6137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550" y="1593851"/>
            <a:ext cx="7231063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i="1" dirty="0" smtClean="0"/>
          </a:p>
          <a:p>
            <a:r>
              <a:rPr lang="fr-FR" sz="3200" i="1" dirty="0"/>
              <a:t>Il est probable qu’il a le talent </a:t>
            </a:r>
            <a:r>
              <a:rPr lang="fr-FR" sz="3200" i="1" dirty="0" smtClean="0"/>
              <a:t>nécessaire pour réussir</a:t>
            </a:r>
            <a:r>
              <a:rPr lang="en-GB" sz="3200" dirty="0" smtClean="0"/>
              <a:t>.</a:t>
            </a:r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_____ chance of </a:t>
            </a:r>
            <a:r>
              <a:rPr lang="en-GB" sz="3200" dirty="0" smtClean="0"/>
              <a:t>becoming a reality =</a:t>
            </a:r>
            <a:endParaRPr lang="en-GB" sz="3200" dirty="0"/>
          </a:p>
          <a:p>
            <a:endParaRPr lang="en-GB" sz="32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1039813" y="3152299"/>
            <a:ext cx="1206440" cy="5000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 smtClean="0"/>
              <a:t>75%</a:t>
            </a:r>
            <a:endParaRPr lang="en-GB" sz="3000" b="1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3276798" y="4056749"/>
            <a:ext cx="2579765" cy="12613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 smtClean="0"/>
              <a:t>indicative</a:t>
            </a:r>
            <a:endParaRPr lang="en-GB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1495" y="349624"/>
            <a:ext cx="719037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Subjunctive or indicative?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31824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593851"/>
            <a:ext cx="7190373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i="1" dirty="0" smtClean="0"/>
          </a:p>
          <a:p>
            <a:r>
              <a:rPr lang="fr-FR" sz="3200" i="1" dirty="0"/>
              <a:t>Il est possible qu’il ait le talent </a:t>
            </a:r>
            <a:r>
              <a:rPr lang="fr-FR" sz="3200" i="1" dirty="0" smtClean="0"/>
              <a:t>nécessaire</a:t>
            </a:r>
            <a:r>
              <a:rPr lang="en-GB" sz="3200" dirty="0" smtClean="0"/>
              <a:t> </a:t>
            </a:r>
            <a:r>
              <a:rPr lang="en-GB" sz="3200" i="1" dirty="0" smtClean="0"/>
              <a:t>pour </a:t>
            </a:r>
            <a:r>
              <a:rPr lang="en-GB" sz="3200" i="1" dirty="0" err="1" smtClean="0"/>
              <a:t>réussir</a:t>
            </a:r>
            <a:r>
              <a:rPr lang="en-GB" sz="3200" i="1" dirty="0" smtClean="0"/>
              <a:t>.</a:t>
            </a:r>
            <a:endParaRPr lang="en-GB" sz="3200" dirty="0" smtClean="0"/>
          </a:p>
          <a:p>
            <a:endParaRPr lang="en-GB" sz="3200" dirty="0"/>
          </a:p>
          <a:p>
            <a:r>
              <a:rPr lang="en-GB" sz="3200" dirty="0" smtClean="0"/>
              <a:t>____   chance </a:t>
            </a:r>
            <a:r>
              <a:rPr lang="en-GB" sz="3200" dirty="0"/>
              <a:t>of becoming a reality =</a:t>
            </a:r>
          </a:p>
          <a:p>
            <a:endParaRPr lang="en-GB" sz="3200" dirty="0"/>
          </a:p>
          <a:p>
            <a:endParaRPr lang="en-GB" sz="32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1039813" y="3161185"/>
            <a:ext cx="1206440" cy="5000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 smtClean="0"/>
              <a:t>50%</a:t>
            </a:r>
            <a:endParaRPr lang="en-GB" sz="3000" b="1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3276797" y="4056749"/>
            <a:ext cx="2579765" cy="12613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 smtClean="0"/>
              <a:t>subjunctive</a:t>
            </a:r>
            <a:endParaRPr lang="en-GB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1495" y="349624"/>
            <a:ext cx="719037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Subjunctive or indicative?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51564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How to form the subjunctive</a:t>
            </a:r>
            <a:endParaRPr lang="en-GB" sz="4000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971550" y="1593850"/>
            <a:ext cx="7207250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solidFill>
                  <a:schemeClr val="accent1"/>
                </a:solidFill>
              </a:rPr>
              <a:t>Regular verbs:</a:t>
            </a:r>
          </a:p>
          <a:p>
            <a:endParaRPr lang="en-GB" sz="3200" dirty="0" smtClean="0"/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en-GB" sz="3200" dirty="0" smtClean="0"/>
              <a:t>take </a:t>
            </a:r>
            <a:r>
              <a:rPr lang="en-GB" sz="3200" dirty="0"/>
              <a:t>the </a:t>
            </a:r>
            <a:r>
              <a:rPr lang="en-GB" sz="3200" i="1" dirty="0" err="1"/>
              <a:t>ils</a:t>
            </a:r>
            <a:r>
              <a:rPr lang="en-GB" sz="3200" dirty="0"/>
              <a:t> form of the present tense of the </a:t>
            </a:r>
            <a:r>
              <a:rPr lang="en-GB" sz="3200" dirty="0" smtClean="0"/>
              <a:t>verb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en-GB" sz="3200" dirty="0" smtClean="0"/>
              <a:t>drop </a:t>
            </a:r>
            <a:r>
              <a:rPr lang="en-GB" sz="3200" dirty="0"/>
              <a:t>the -</a:t>
            </a:r>
            <a:r>
              <a:rPr lang="en-GB" sz="3200" i="1" dirty="0" err="1"/>
              <a:t>ent</a:t>
            </a:r>
            <a:r>
              <a:rPr lang="en-GB" sz="3200" dirty="0"/>
              <a:t> ending to form the </a:t>
            </a:r>
            <a:r>
              <a:rPr lang="en-GB" sz="3200" dirty="0" smtClean="0"/>
              <a:t>stem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en-GB" sz="3200" dirty="0" smtClean="0"/>
              <a:t>add </a:t>
            </a:r>
            <a:r>
              <a:rPr lang="en-GB" sz="3200" dirty="0"/>
              <a:t>the subjunctive endings </a:t>
            </a:r>
            <a:r>
              <a:rPr lang="en-GB" sz="3200" i="1" dirty="0"/>
              <a:t>-e, -</a:t>
            </a:r>
            <a:r>
              <a:rPr lang="en-GB" sz="3200" i="1" dirty="0" err="1"/>
              <a:t>es</a:t>
            </a:r>
            <a:r>
              <a:rPr lang="en-GB" sz="3200" i="1" dirty="0"/>
              <a:t>, </a:t>
            </a:r>
            <a:endParaRPr lang="en-GB" sz="3200" i="1" dirty="0" smtClean="0"/>
          </a:p>
          <a:p>
            <a:pPr>
              <a:buClr>
                <a:schemeClr val="accent1"/>
              </a:buClr>
            </a:pPr>
            <a:r>
              <a:rPr lang="en-GB" sz="3200" i="1" dirty="0" smtClean="0"/>
              <a:t>     -</a:t>
            </a:r>
            <a:r>
              <a:rPr lang="en-GB" sz="3200" i="1" dirty="0"/>
              <a:t>e</a:t>
            </a:r>
            <a:r>
              <a:rPr lang="en-GB" sz="3200" i="1" dirty="0" smtClean="0"/>
              <a:t>,  -ions</a:t>
            </a:r>
            <a:r>
              <a:rPr lang="en-GB" sz="3200" i="1" dirty="0"/>
              <a:t>, -</a:t>
            </a:r>
            <a:r>
              <a:rPr lang="en-GB" sz="3200" i="1" dirty="0" err="1"/>
              <a:t>iez</a:t>
            </a:r>
            <a:r>
              <a:rPr lang="en-GB" sz="3200" i="1" dirty="0"/>
              <a:t>, -</a:t>
            </a:r>
            <a:r>
              <a:rPr lang="en-GB" sz="3200" i="1" dirty="0" err="1" smtClean="0"/>
              <a:t>ent</a:t>
            </a:r>
            <a:endParaRPr lang="en-GB" sz="3200" i="1" dirty="0"/>
          </a:p>
          <a:p>
            <a:endParaRPr lang="en-GB" sz="3200" dirty="0"/>
          </a:p>
          <a:p>
            <a:r>
              <a:rPr lang="fr-FR" sz="2700" dirty="0" err="1"/>
              <a:t>e.g</a:t>
            </a:r>
            <a:r>
              <a:rPr lang="fr-FR" sz="2700" dirty="0"/>
              <a:t>. </a:t>
            </a:r>
            <a:r>
              <a:rPr lang="fr-FR" sz="2700" i="1" dirty="0"/>
              <a:t>Ils </a:t>
            </a:r>
            <a:r>
              <a:rPr lang="fr-FR" sz="2700" i="1" dirty="0" smtClean="0"/>
              <a:t>deviennent </a:t>
            </a:r>
            <a:r>
              <a:rPr lang="fr-FR" sz="2700" dirty="0" smtClean="0"/>
              <a:t> </a:t>
            </a:r>
            <a:r>
              <a:rPr lang="fr-FR" sz="2700" dirty="0"/>
              <a:t>&gt;  </a:t>
            </a:r>
            <a:r>
              <a:rPr lang="fr-FR" sz="2700" i="1" dirty="0" err="1" smtClean="0"/>
              <a:t>devienn</a:t>
            </a:r>
            <a:r>
              <a:rPr lang="fr-FR" sz="2700" i="1" dirty="0" smtClean="0"/>
              <a:t>-</a:t>
            </a:r>
            <a:r>
              <a:rPr lang="fr-FR" sz="2700" dirty="0" smtClean="0"/>
              <a:t>  </a:t>
            </a:r>
            <a:r>
              <a:rPr lang="fr-FR" sz="2700" dirty="0"/>
              <a:t>&gt; </a:t>
            </a:r>
            <a:r>
              <a:rPr lang="fr-FR" sz="2700" i="1" dirty="0"/>
              <a:t> je</a:t>
            </a:r>
            <a:r>
              <a:rPr lang="fr-FR" sz="2700" dirty="0"/>
              <a:t> </a:t>
            </a:r>
            <a:r>
              <a:rPr lang="fr-FR" sz="2700" i="1" dirty="0"/>
              <a:t>devienne.</a:t>
            </a:r>
            <a:endParaRPr lang="en-GB" sz="27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61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593850"/>
            <a:ext cx="7231119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solidFill>
                  <a:schemeClr val="accent1"/>
                </a:solidFill>
              </a:rPr>
              <a:t>Irregular verbs</a:t>
            </a:r>
          </a:p>
          <a:p>
            <a:endParaRPr lang="en-GB" sz="3200" dirty="0"/>
          </a:p>
          <a:p>
            <a:r>
              <a:rPr lang="en-GB" sz="3200" dirty="0" smtClean="0"/>
              <a:t>Use a verb table or </a:t>
            </a:r>
            <a:r>
              <a:rPr lang="en-GB" sz="3200" dirty="0" smtClean="0">
                <a:hlinkClick r:id="rId3"/>
              </a:rPr>
              <a:t>website</a:t>
            </a:r>
            <a:r>
              <a:rPr lang="en-GB" sz="3200" dirty="0" smtClean="0"/>
              <a:t> to look up the subjunctive forms for the following verbs:</a:t>
            </a:r>
          </a:p>
          <a:p>
            <a:endParaRPr lang="en-GB" sz="3200" dirty="0"/>
          </a:p>
          <a:p>
            <a:r>
              <a:rPr lang="en-GB" sz="3200" i="1" dirty="0" err="1" smtClean="0"/>
              <a:t>Être</a:t>
            </a:r>
            <a:r>
              <a:rPr lang="en-GB" sz="3200" i="1" dirty="0" smtClean="0"/>
              <a:t>, </a:t>
            </a:r>
            <a:r>
              <a:rPr lang="en-GB" sz="3200" i="1" dirty="0" err="1" smtClean="0"/>
              <a:t>avoir</a:t>
            </a:r>
            <a:r>
              <a:rPr lang="en-GB" sz="3200" i="1" dirty="0" smtClean="0"/>
              <a:t>, faire, </a:t>
            </a:r>
            <a:r>
              <a:rPr lang="en-GB" sz="3200" i="1" dirty="0" err="1" smtClean="0"/>
              <a:t>aller</a:t>
            </a:r>
            <a:r>
              <a:rPr lang="en-GB" sz="3200" i="1" dirty="0" smtClean="0"/>
              <a:t>, </a:t>
            </a:r>
            <a:r>
              <a:rPr lang="en-GB" sz="3200" i="1" dirty="0" err="1" smtClean="0"/>
              <a:t>pouvoir</a:t>
            </a:r>
            <a:r>
              <a:rPr lang="en-GB" sz="3200" i="1" dirty="0" smtClean="0"/>
              <a:t>, savoir, </a:t>
            </a:r>
            <a:r>
              <a:rPr lang="en-GB" sz="3200" i="1" dirty="0" err="1" smtClean="0"/>
              <a:t>vouloir</a:t>
            </a:r>
            <a:r>
              <a:rPr lang="en-GB" sz="3200" i="1" dirty="0" smtClean="0"/>
              <a:t>, </a:t>
            </a:r>
            <a:r>
              <a:rPr lang="en-GB" sz="3200" i="1" dirty="0" err="1" smtClean="0"/>
              <a:t>valoir</a:t>
            </a:r>
            <a:r>
              <a:rPr lang="en-GB" sz="3200" i="1" dirty="0" smtClean="0"/>
              <a:t>, </a:t>
            </a:r>
            <a:r>
              <a:rPr lang="en-GB" sz="3200" i="1" dirty="0" err="1" smtClean="0"/>
              <a:t>falloir</a:t>
            </a:r>
            <a:r>
              <a:rPr lang="en-GB" sz="3200" i="1" dirty="0" smtClean="0"/>
              <a:t>.</a:t>
            </a:r>
            <a:endParaRPr lang="en-GB" sz="3200" i="1" dirty="0"/>
          </a:p>
          <a:p>
            <a:endParaRPr lang="en-GB" sz="3200" i="1" dirty="0" smtClean="0"/>
          </a:p>
          <a:p>
            <a:r>
              <a:rPr lang="en-GB" sz="3200" dirty="0" smtClean="0"/>
              <a:t>Do you notice any patterns?</a:t>
            </a:r>
            <a:endParaRPr lang="en-GB" sz="32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How to form the subjunctive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81126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971495" y="1593850"/>
            <a:ext cx="7207306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/>
              <a:t>The verb that requires conjugation usually appears in a subordinate clause (the second part of a sentence) and is very often preceded by </a:t>
            </a:r>
            <a:r>
              <a:rPr lang="en-GB" sz="3200" i="1" dirty="0" err="1"/>
              <a:t>que.</a:t>
            </a:r>
            <a:r>
              <a:rPr lang="en-GB" sz="3200" dirty="0"/>
              <a:t> 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It is used in a broad range of situations, and widely used in spoken and written French.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2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593850"/>
            <a:ext cx="7231119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Aft>
                <a:spcPts val="600"/>
              </a:spcAft>
            </a:pPr>
            <a:r>
              <a:rPr lang="en-GB" sz="4700" b="1" dirty="0">
                <a:solidFill>
                  <a:schemeClr val="accent1"/>
                </a:solidFill>
              </a:rPr>
              <a:t>After certain </a:t>
            </a:r>
            <a:r>
              <a:rPr lang="en-GB" sz="4700" b="1" dirty="0" smtClean="0">
                <a:solidFill>
                  <a:schemeClr val="accent1"/>
                </a:solidFill>
              </a:rPr>
              <a:t>conjunctions with </a:t>
            </a:r>
            <a:r>
              <a:rPr lang="en-GB" sz="4700" b="1" i="1" dirty="0" smtClean="0">
                <a:solidFill>
                  <a:schemeClr val="accent1"/>
                </a:solidFill>
              </a:rPr>
              <a:t>que</a:t>
            </a:r>
          </a:p>
          <a:p>
            <a:pPr marL="457200" lvl="0" indent="-457200">
              <a:lnSpc>
                <a:spcPct val="120000"/>
              </a:lnSpc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4000" dirty="0" smtClean="0"/>
              <a:t>Conceding something: </a:t>
            </a:r>
            <a:r>
              <a:rPr lang="en-GB" sz="4000" i="1" dirty="0" err="1" smtClean="0"/>
              <a:t>bien</a:t>
            </a:r>
            <a:r>
              <a:rPr lang="en-GB" sz="4000" i="1" dirty="0" smtClean="0"/>
              <a:t> que / </a:t>
            </a:r>
            <a:r>
              <a:rPr lang="en-GB" sz="4000" i="1" dirty="0" err="1" smtClean="0"/>
              <a:t>quoique</a:t>
            </a:r>
            <a:r>
              <a:rPr lang="en-GB" sz="4000" i="1" dirty="0" smtClean="0"/>
              <a:t> </a:t>
            </a:r>
            <a:r>
              <a:rPr lang="en-GB" sz="4000" dirty="0"/>
              <a:t>(</a:t>
            </a:r>
            <a:r>
              <a:rPr lang="en-GB" sz="4000" dirty="0" smtClean="0"/>
              <a:t>although)</a:t>
            </a:r>
          </a:p>
          <a:p>
            <a:pPr marL="457200" lvl="0" indent="-457200">
              <a:lnSpc>
                <a:spcPct val="120000"/>
              </a:lnSpc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4000" dirty="0" smtClean="0"/>
              <a:t>Indicating </a:t>
            </a:r>
            <a:r>
              <a:rPr lang="en-GB" sz="4000" dirty="0"/>
              <a:t>an </a:t>
            </a:r>
            <a:r>
              <a:rPr lang="en-GB" sz="4000" dirty="0" smtClean="0"/>
              <a:t>aim: </a:t>
            </a:r>
            <a:r>
              <a:rPr lang="en-GB" sz="4000" i="1" dirty="0" err="1" smtClean="0"/>
              <a:t>afin</a:t>
            </a:r>
            <a:r>
              <a:rPr lang="en-GB" sz="4000" i="1" dirty="0" smtClean="0"/>
              <a:t> </a:t>
            </a:r>
            <a:r>
              <a:rPr lang="en-GB" sz="4000" i="1" dirty="0" err="1"/>
              <a:t>que</a:t>
            </a:r>
            <a:r>
              <a:rPr lang="en-GB" sz="4000" i="1" dirty="0"/>
              <a:t> </a:t>
            </a:r>
            <a:r>
              <a:rPr lang="en-GB" sz="4000" dirty="0"/>
              <a:t>(so that), </a:t>
            </a:r>
            <a:r>
              <a:rPr lang="en-GB" sz="4000" i="1" dirty="0"/>
              <a:t>pour </a:t>
            </a:r>
            <a:r>
              <a:rPr lang="en-GB" sz="4000" i="1" dirty="0" err="1"/>
              <a:t>que</a:t>
            </a:r>
            <a:r>
              <a:rPr lang="en-GB" sz="4000" i="1" dirty="0"/>
              <a:t> </a:t>
            </a:r>
            <a:r>
              <a:rPr lang="en-GB" sz="4000" dirty="0"/>
              <a:t>(in order that)</a:t>
            </a:r>
          </a:p>
          <a:p>
            <a:pPr marL="457200" lvl="0" indent="-457200">
              <a:lnSpc>
                <a:spcPct val="120000"/>
              </a:lnSpc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4000" dirty="0" smtClean="0"/>
              <a:t>Time phrases: </a:t>
            </a:r>
            <a:r>
              <a:rPr lang="en-GB" sz="4000" i="1" dirty="0" err="1" smtClean="0"/>
              <a:t>avant</a:t>
            </a:r>
            <a:r>
              <a:rPr lang="en-GB" sz="4000" i="1" dirty="0" smtClean="0"/>
              <a:t> </a:t>
            </a:r>
            <a:r>
              <a:rPr lang="en-GB" sz="4000" i="1" dirty="0" err="1"/>
              <a:t>que</a:t>
            </a:r>
            <a:r>
              <a:rPr lang="en-GB" sz="4000" i="1" dirty="0"/>
              <a:t> </a:t>
            </a:r>
            <a:r>
              <a:rPr lang="en-GB" sz="4000" dirty="0"/>
              <a:t>(before), </a:t>
            </a:r>
            <a:r>
              <a:rPr lang="en-GB" sz="4000" i="1" dirty="0" err="1"/>
              <a:t>jusqu’à</a:t>
            </a:r>
            <a:r>
              <a:rPr lang="en-GB" sz="4000" i="1" dirty="0"/>
              <a:t> </a:t>
            </a:r>
            <a:r>
              <a:rPr lang="en-GB" sz="4000" i="1" dirty="0" err="1"/>
              <a:t>ce</a:t>
            </a:r>
            <a:r>
              <a:rPr lang="en-GB" sz="4000" i="1" dirty="0"/>
              <a:t> </a:t>
            </a:r>
            <a:r>
              <a:rPr lang="en-GB" sz="4000" i="1" dirty="0" err="1"/>
              <a:t>que</a:t>
            </a:r>
            <a:r>
              <a:rPr lang="en-GB" sz="4000" dirty="0"/>
              <a:t> (until)</a:t>
            </a:r>
          </a:p>
          <a:p>
            <a:pPr marL="457200" lvl="0" indent="-457200">
              <a:lnSpc>
                <a:spcPct val="120000"/>
              </a:lnSpc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4000" dirty="0" smtClean="0"/>
              <a:t>Conditions: </a:t>
            </a:r>
            <a:r>
              <a:rPr lang="en-GB" sz="4000" i="1" dirty="0" smtClean="0"/>
              <a:t>à </a:t>
            </a:r>
            <a:r>
              <a:rPr lang="en-GB" sz="4000" i="1" dirty="0" err="1"/>
              <a:t>moins</a:t>
            </a:r>
            <a:r>
              <a:rPr lang="en-GB" sz="4000" i="1" dirty="0"/>
              <a:t> </a:t>
            </a:r>
            <a:r>
              <a:rPr lang="en-GB" sz="4000" i="1" dirty="0" err="1"/>
              <a:t>que</a:t>
            </a:r>
            <a:r>
              <a:rPr lang="en-GB" sz="4000" i="1" dirty="0"/>
              <a:t> </a:t>
            </a:r>
            <a:r>
              <a:rPr lang="en-GB" sz="4000" dirty="0"/>
              <a:t>(unless), </a:t>
            </a:r>
            <a:r>
              <a:rPr lang="en-GB" sz="4000" i="1" dirty="0" err="1"/>
              <a:t>pourvu</a:t>
            </a:r>
            <a:r>
              <a:rPr lang="en-GB" sz="4000" i="1" dirty="0"/>
              <a:t> </a:t>
            </a:r>
            <a:r>
              <a:rPr lang="en-GB" sz="4000" i="1" dirty="0" err="1"/>
              <a:t>que</a:t>
            </a:r>
            <a:r>
              <a:rPr lang="en-GB" sz="4000" i="1" dirty="0"/>
              <a:t> </a:t>
            </a:r>
            <a:r>
              <a:rPr lang="en-GB" sz="4000" dirty="0"/>
              <a:t>(provided that), </a:t>
            </a:r>
            <a:r>
              <a:rPr lang="en-GB" sz="4000" i="1" dirty="0" smtClean="0"/>
              <a:t>à </a:t>
            </a:r>
            <a:r>
              <a:rPr lang="en-GB" sz="4000" i="1" dirty="0"/>
              <a:t>condition </a:t>
            </a:r>
            <a:r>
              <a:rPr lang="en-GB" sz="4000" i="1" dirty="0" err="1"/>
              <a:t>que</a:t>
            </a:r>
            <a:r>
              <a:rPr lang="en-GB" sz="4000" dirty="0"/>
              <a:t> (on condition that)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4507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QA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12878"/>
      </a:accent1>
      <a:accent2>
        <a:srgbClr val="C8194B"/>
      </a:accent2>
      <a:accent3>
        <a:srgbClr val="D2C8E1"/>
      </a:accent3>
      <a:accent4>
        <a:srgbClr val="9784BE"/>
      </a:accent4>
      <a:accent5>
        <a:srgbClr val="6D51A1"/>
      </a:accent5>
      <a:accent6>
        <a:srgbClr val="2F71AC"/>
      </a:accent6>
      <a:hlink>
        <a:srgbClr val="2F71AC"/>
      </a:hlink>
      <a:folHlink>
        <a:srgbClr val="41287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QA powerpoint REISSUE" id="{F2C4CAD8-2BC4-4215-A0E1-16A4B7E43E21}" vid="{82266D6C-1DEC-4A9E-8661-C0E18B6FCE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AQA powerpoint REISSUE</Template>
  <TotalTime>427</TotalTime>
  <Words>741</Words>
  <Application>Microsoft Office PowerPoint</Application>
  <PresentationFormat>On-screen Show (4:3)</PresentationFormat>
  <Paragraphs>146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2015-05-29T10:21:36Z</cp:lastPrinted>
  <dcterms:created xsi:type="dcterms:W3CDTF">2015-03-06T11:41:38Z</dcterms:created>
  <dcterms:modified xsi:type="dcterms:W3CDTF">2016-05-13T11:43:34Z</dcterms:modified>
</cp:coreProperties>
</file>