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96" d="100"/>
          <a:sy n="96" d="100"/>
        </p:scale>
        <p:origin x="-546" y="-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740419-B0D4-4696-82CC-C455B610DB4D}" type="datetimeFigureOut">
              <a:rPr lang="en-GB" smtClean="0"/>
              <a:t>05/06/2015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98DA4-B5CC-4515-9954-19711E980F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36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498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B98DA4-B5CC-4515-9954-19711E980F50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79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051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2F35F"/>
            </a:gs>
            <a:gs pos="62000">
              <a:srgbClr val="92BE3F"/>
            </a:gs>
            <a:gs pos="100000">
              <a:srgbClr val="80A33D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49549"/>
            <a:ext cx="9144000" cy="5137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25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63495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 userDrawn="1"/>
        </p:nvSpPr>
        <p:spPr>
          <a:xfrm>
            <a:off x="56829" y="6480646"/>
            <a:ext cx="3660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© 2015 AQA. Created by </a:t>
            </a:r>
            <a:r>
              <a:rPr lang="en-US" dirty="0" err="1" smtClean="0"/>
              <a:t>Teachit</a:t>
            </a:r>
            <a:r>
              <a:rPr lang="en-US" dirty="0" smtClean="0"/>
              <a:t> for AQA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4237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4.png"/><Relationship Id="rId7" Type="http://schemas.openxmlformats.org/officeDocument/2006/relationships/image" Target="../media/image17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21.jpeg"/><Relationship Id="rId5" Type="http://schemas.openxmlformats.org/officeDocument/2006/relationships/image" Target="../media/image3.wmf"/><Relationship Id="rId10" Type="http://schemas.openxmlformats.org/officeDocument/2006/relationships/image" Target="../media/image26.jpeg"/><Relationship Id="rId4" Type="http://schemas.openxmlformats.org/officeDocument/2006/relationships/image" Target="../media/image4.wmf"/><Relationship Id="rId9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333375"/>
            <a:ext cx="8229600" cy="573487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 smtClean="0">
              <a:solidFill>
                <a:srgbClr val="FFFFFF"/>
              </a:solidFill>
              <a:latin typeface="Century Gothic" pitchFamily="34" charset="0"/>
            </a:endParaRPr>
          </a:p>
        </p:txBody>
      </p:sp>
      <p:pic>
        <p:nvPicPr>
          <p:cNvPr id="11" name="Picture 14" descr="j015776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953437"/>
            <a:ext cx="1773238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3276600" y="2846388"/>
            <a:ext cx="28924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 typeface="Wingdings 2" panose="05020102010507070707" pitchFamily="18" charset="2"/>
              <a:buNone/>
            </a:pPr>
            <a:r>
              <a:rPr lang="cy-GB" altLang="en-US" sz="4000" b="1" i="1">
                <a:solidFill>
                  <a:srgbClr val="000000"/>
                </a:solidFill>
                <a:latin typeface="Arial" panose="020B0604020202020204" pitchFamily="34" charset="0"/>
              </a:rPr>
              <a:t>Où est …?</a:t>
            </a:r>
            <a:endParaRPr lang="en-US" altLang="en-US" sz="40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Plaque 3"/>
          <p:cNvSpPr>
            <a:spLocks noChangeArrowheads="1"/>
          </p:cNvSpPr>
          <p:nvPr/>
        </p:nvSpPr>
        <p:spPr bwMode="auto">
          <a:xfrm>
            <a:off x="1524000" y="1295400"/>
            <a:ext cx="6096000" cy="12192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187450" y="1412875"/>
            <a:ext cx="676910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cy-GB" altLang="en-US" sz="5400" b="1">
                <a:solidFill>
                  <a:srgbClr val="000000"/>
                </a:solidFill>
                <a:latin typeface="Arial" panose="020B0604020202020204" pitchFamily="34" charset="0"/>
              </a:rPr>
              <a:t>Les directions</a:t>
            </a:r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0" b="31084"/>
          <a:stretch/>
        </p:blipFill>
        <p:spPr bwMode="auto">
          <a:xfrm>
            <a:off x="7827171" y="6436927"/>
            <a:ext cx="1260000" cy="3594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306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113516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10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06506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Plaque 3"/>
          <p:cNvSpPr>
            <a:spLocks noChangeArrowheads="1"/>
          </p:cNvSpPr>
          <p:nvPr/>
        </p:nvSpPr>
        <p:spPr bwMode="auto">
          <a:xfrm>
            <a:off x="685800" y="4684063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838200" y="4836463"/>
            <a:ext cx="7772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cath</a:t>
            </a:r>
            <a:r>
              <a:rPr lang="cy-GB" altLang="ja-JP" sz="3200">
                <a:solidFill>
                  <a:srgbClr val="000000"/>
                </a:solidFill>
                <a:latin typeface="Arial" panose="020B0604020202020204" pitchFamily="34" charset="0"/>
              </a:rPr>
              <a:t>édrale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est  </a:t>
            </a:r>
            <a:r>
              <a:rPr lang="cy-GB" altLang="en-US" sz="3200">
                <a:solidFill>
                  <a:srgbClr val="3333C5"/>
                </a:solidFill>
                <a:latin typeface="Arial" panose="020B0604020202020204" pitchFamily="34" charset="0"/>
              </a:rPr>
              <a:t>___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 la place d’Italie. </a:t>
            </a:r>
            <a:r>
              <a:rPr lang="en-US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676400" y="1524000"/>
            <a:ext cx="1814513" cy="1652588"/>
          </a:xfrm>
          <a:prstGeom prst="rect">
            <a:avLst/>
          </a:prstGeom>
          <a:solidFill>
            <a:srgbClr val="FFFFFF"/>
          </a:solidFill>
          <a:ln w="762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Place d’Italie</a:t>
            </a:r>
          </a:p>
        </p:txBody>
      </p:sp>
      <p:pic>
        <p:nvPicPr>
          <p:cNvPr id="29" name="Picture 77" descr="tr0063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17688"/>
            <a:ext cx="1570038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15"/>
          <p:cNvSpPr>
            <a:spLocks noChangeArrowheads="1"/>
          </p:cNvSpPr>
          <p:nvPr/>
        </p:nvSpPr>
        <p:spPr bwMode="auto">
          <a:xfrm>
            <a:off x="4191000" y="4785663"/>
            <a:ext cx="9144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u="sng">
                <a:solidFill>
                  <a:srgbClr val="0000FF"/>
                </a:solidFill>
                <a:latin typeface="Arial" panose="020B0604020202020204" pitchFamily="34" charset="0"/>
              </a:rPr>
              <a:t>sur</a:t>
            </a:r>
            <a:endParaRPr lang="en-US" altLang="en-US" sz="32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F34D98-34B9-48C0-8AB3-04F48780C1C8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61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2249288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11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2200835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Plaque 3"/>
          <p:cNvSpPr>
            <a:spLocks noChangeArrowheads="1"/>
          </p:cNvSpPr>
          <p:nvPr/>
        </p:nvSpPr>
        <p:spPr bwMode="auto">
          <a:xfrm>
            <a:off x="457200" y="1819835"/>
            <a:ext cx="8153400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9600" y="1951598"/>
            <a:ext cx="3810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Le théâtre est …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4343400" y="3943350"/>
            <a:ext cx="2557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Boulevard Saint-Michel</a:t>
            </a:r>
          </a:p>
        </p:txBody>
      </p:sp>
      <p:pic>
        <p:nvPicPr>
          <p:cNvPr id="29" name="Picture 2" descr="EN00378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525" y="4097338"/>
            <a:ext cx="1603375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3124200" y="1951598"/>
            <a:ext cx="52578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000" u="sng">
                <a:solidFill>
                  <a:srgbClr val="0000FF"/>
                </a:solidFill>
                <a:latin typeface="Arial" panose="020B0604020202020204" pitchFamily="34" charset="0"/>
              </a:rPr>
              <a:t>sur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000">
                <a:latin typeface="Arial" panose="020B0604020202020204" pitchFamily="34" charset="0"/>
              </a:rPr>
              <a:t>le boulevard Saint-Michel.</a:t>
            </a:r>
            <a:endParaRPr lang="en-US" altLang="en-US" sz="30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D7331C-440B-4C4F-8D40-CED308441D4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68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086622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12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5" name="Picture 6" descr="npo0000c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775" y="1795463"/>
            <a:ext cx="1216025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6" name="Object 23"/>
          <p:cNvGraphicFramePr>
            <a:graphicFrameLocks noChangeAspect="1"/>
          </p:cNvGraphicFramePr>
          <p:nvPr/>
        </p:nvGraphicFramePr>
        <p:xfrm>
          <a:off x="595313" y="1752600"/>
          <a:ext cx="1304925" cy="127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lip" r:id="rId4" imgW="1349115" imgH="1450639" progId="MS_ClipArt_Gallery.2">
                  <p:embed/>
                </p:oleObj>
              </mc:Choice>
              <mc:Fallback>
                <p:oleObj name="Clip" r:id="rId4" imgW="1349115" imgH="14506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313" y="1752600"/>
                        <a:ext cx="1304925" cy="1271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1143000" y="3657600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1816100" y="3276600"/>
            <a:ext cx="215900" cy="2365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Plaque 3"/>
          <p:cNvSpPr>
            <a:spLocks noChangeArrowheads="1"/>
          </p:cNvSpPr>
          <p:nvPr/>
        </p:nvSpPr>
        <p:spPr bwMode="auto">
          <a:xfrm>
            <a:off x="685800" y="4657169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838200" y="4766707"/>
            <a:ext cx="7391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Le jardin public est  </a:t>
            </a:r>
            <a:r>
              <a:rPr lang="cy-GB" altLang="en-US" sz="3000" u="sng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3000" u="sng">
                <a:solidFill>
                  <a:srgbClr val="0000FF"/>
                </a:solidFill>
                <a:latin typeface="Arial" panose="020B0604020202020204" pitchFamily="34" charset="0"/>
              </a:rPr>
              <a:t>                 </a:t>
            </a:r>
            <a:r>
              <a:rPr lang="en-GB" altLang="en-US" sz="3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l’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église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29"/>
          <p:cNvSpPr>
            <a:spLocks noChangeArrowheads="1"/>
          </p:cNvSpPr>
          <p:nvPr/>
        </p:nvSpPr>
        <p:spPr bwMode="auto">
          <a:xfrm>
            <a:off x="4267200" y="4788932"/>
            <a:ext cx="19812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à côté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000">
                <a:solidFill>
                  <a:srgbClr val="0000FF"/>
                </a:solidFill>
                <a:latin typeface="Arial" panose="020B0604020202020204" pitchFamily="34" charset="0"/>
              </a:rPr>
              <a:t>de</a:t>
            </a:r>
            <a:endParaRPr lang="en-US" altLang="en-US" sz="30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E368BEB-8D70-4BE4-9BD8-3310F63E3F38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0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140410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13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5" name="Picture 6" descr="npo0000c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2133600"/>
            <a:ext cx="930275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276475"/>
            <a:ext cx="122396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078038" y="3282950"/>
            <a:ext cx="215900" cy="2365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371600" y="3657600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</a:p>
        </p:txBody>
      </p:sp>
      <p:sp>
        <p:nvSpPr>
          <p:cNvPr id="29" name="Plaque 3"/>
          <p:cNvSpPr>
            <a:spLocks noChangeArrowheads="1"/>
          </p:cNvSpPr>
          <p:nvPr/>
        </p:nvSpPr>
        <p:spPr bwMode="auto">
          <a:xfrm>
            <a:off x="685800" y="4710957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838200" y="4820495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L’</a:t>
            </a: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église est ..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505200" y="4812557"/>
            <a:ext cx="31242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à côté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200" u="sng">
                <a:solidFill>
                  <a:srgbClr val="0000FF"/>
                </a:solidFill>
                <a:latin typeface="Arial" panose="020B0604020202020204" pitchFamily="34" charset="0"/>
              </a:rPr>
              <a:t>du</a:t>
            </a:r>
            <a:r>
              <a:rPr lang="cy-GB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200">
                <a:latin typeface="Arial" panose="020B0604020202020204" pitchFamily="34" charset="0"/>
              </a:rPr>
              <a:t>pont.</a:t>
            </a:r>
            <a:endParaRPr lang="en-US" altLang="en-US" sz="32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7208D37-3137-4CE5-B7B3-BD2BF8D930B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26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086622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14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038169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22" descr="MCj030365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935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5" descr="BS01783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87513"/>
            <a:ext cx="1182688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Plaque 3"/>
          <p:cNvSpPr>
            <a:spLocks noChangeArrowheads="1"/>
          </p:cNvSpPr>
          <p:nvPr/>
        </p:nvSpPr>
        <p:spPr bwMode="auto">
          <a:xfrm>
            <a:off x="457200" y="4657169"/>
            <a:ext cx="8162365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57200" y="4788932"/>
            <a:ext cx="805815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L’office de tourisme est  </a:t>
            </a:r>
            <a:r>
              <a:rPr lang="en-US" altLang="en-US" sz="3000" u="sng">
                <a:solidFill>
                  <a:srgbClr val="0000FF"/>
                </a:solidFill>
                <a:latin typeface="Arial" panose="020B0604020202020204" pitchFamily="34" charset="0"/>
              </a:rPr>
              <a:t>                  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poste.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4572000" y="4788932"/>
            <a:ext cx="21336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en face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000">
                <a:solidFill>
                  <a:srgbClr val="0000FF"/>
                </a:solidFill>
                <a:latin typeface="Arial" panose="020B0604020202020204" pitchFamily="34" charset="0"/>
              </a:rPr>
              <a:t>de</a:t>
            </a:r>
            <a:endParaRPr lang="en-US" altLang="en-US" sz="30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1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25729B2-FDE7-4A00-A884-918731D0EBE0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315221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15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26676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4" descr="npo0000c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429000"/>
            <a:ext cx="1344613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5" descr="MCj0326640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688" y="1489075"/>
            <a:ext cx="138271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Plaque 3"/>
          <p:cNvSpPr>
            <a:spLocks noChangeArrowheads="1"/>
          </p:cNvSpPr>
          <p:nvPr/>
        </p:nvSpPr>
        <p:spPr bwMode="auto">
          <a:xfrm>
            <a:off x="304800" y="4885768"/>
            <a:ext cx="8534400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57200" y="5017531"/>
            <a:ext cx="838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La station-service est … 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4724400" y="5017531"/>
            <a:ext cx="36576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en face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000" u="sng">
                <a:solidFill>
                  <a:srgbClr val="0000FF"/>
                </a:solidFill>
                <a:latin typeface="Arial" panose="020B0604020202020204" pitchFamily="34" charset="0"/>
              </a:rPr>
              <a:t>du</a:t>
            </a:r>
            <a:r>
              <a:rPr lang="cy-GB" altLang="en-US" sz="3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000">
                <a:latin typeface="Arial" panose="020B0604020202020204" pitchFamily="34" charset="0"/>
              </a:rPr>
              <a:t>march</a:t>
            </a:r>
            <a:r>
              <a:rPr lang="cy-GB" altLang="ja-JP" sz="3000">
                <a:latin typeface="Arial" panose="020B0604020202020204" pitchFamily="34" charset="0"/>
              </a:rPr>
              <a:t>é.</a:t>
            </a:r>
            <a:endParaRPr lang="en-US" altLang="en-US" sz="30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1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B01D8B2-EA8B-45C1-92A2-81BBF3DB3DB4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4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584161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16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53570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Plaque 3"/>
          <p:cNvSpPr>
            <a:spLocks noChangeArrowheads="1"/>
          </p:cNvSpPr>
          <p:nvPr/>
        </p:nvSpPr>
        <p:spPr bwMode="auto">
          <a:xfrm>
            <a:off x="533400" y="4621308"/>
            <a:ext cx="8077200" cy="13557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838200" y="4762596"/>
            <a:ext cx="7315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gare routière est  </a:t>
            </a:r>
            <a:r>
              <a:rPr lang="cy-GB" altLang="en-US" sz="3200">
                <a:solidFill>
                  <a:srgbClr val="0000FF"/>
                </a:solidFill>
                <a:latin typeface="Arial" panose="020B0604020202020204" pitchFamily="34" charset="0"/>
              </a:rPr>
              <a:t>___________ </a:t>
            </a:r>
            <a:br>
              <a:rPr lang="cy-GB" altLang="en-US" sz="3200">
                <a:solidFill>
                  <a:srgbClr val="0000FF"/>
                </a:solidFill>
                <a:latin typeface="Arial" panose="020B0604020202020204" pitchFamily="34" charset="0"/>
              </a:rPr>
            </a:b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rue de la Paix.</a:t>
            </a:r>
            <a:endParaRPr lang="en-US" altLang="en-US" sz="32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" name="Picture 67" descr="bd07283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07975"/>
            <a:ext cx="18240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406775" y="354171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4648200" y="4773708"/>
            <a:ext cx="28956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au bout de la</a:t>
            </a: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 rot="16200000">
            <a:off x="1917700" y="2495550"/>
            <a:ext cx="35194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x </a:t>
            </a:r>
            <a:endParaRPr lang="en-US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F6F3395-84FF-4D3A-846F-800F51567D5B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15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4965599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17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4917146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Plaque 3"/>
          <p:cNvSpPr>
            <a:spLocks noChangeArrowheads="1"/>
          </p:cNvSpPr>
          <p:nvPr/>
        </p:nvSpPr>
        <p:spPr bwMode="auto">
          <a:xfrm>
            <a:off x="304800" y="4536146"/>
            <a:ext cx="8534400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457200" y="4667909"/>
            <a:ext cx="83820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L’a</a:t>
            </a:r>
            <a:r>
              <a:rPr lang="cy-GB" altLang="ja-JP" sz="3000">
                <a:solidFill>
                  <a:srgbClr val="000000"/>
                </a:solidFill>
                <a:latin typeface="Arial" panose="020B0604020202020204" pitchFamily="34" charset="0"/>
              </a:rPr>
              <a:t>éroport est …</a:t>
            </a:r>
            <a:endParaRPr lang="en-US" altLang="en-US" sz="3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28" name="Picture 27" descr="Airp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1516063" cy="15176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br" rotWithShape="0">
              <a:srgbClr val="808080">
                <a:alpha val="42998"/>
              </a:srgbClr>
            </a:outerShdw>
          </a:effectLst>
          <a:extLst/>
        </p:spPr>
      </p:pic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006600" y="1077913"/>
            <a:ext cx="18272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Rue St-Jacques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3116263" y="32639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Rectangle 15"/>
          <p:cNvSpPr>
            <a:spLocks noChangeArrowheads="1"/>
          </p:cNvSpPr>
          <p:nvPr/>
        </p:nvSpPr>
        <p:spPr bwMode="auto">
          <a:xfrm>
            <a:off x="3429000" y="4667909"/>
            <a:ext cx="51816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dirty="0">
                <a:solidFill>
                  <a:srgbClr val="0000FF"/>
                </a:solidFill>
                <a:latin typeface="Arial" panose="020B0604020202020204" pitchFamily="34" charset="0"/>
              </a:rPr>
              <a:t>au bout de la</a:t>
            </a:r>
            <a:r>
              <a:rPr lang="cy-GB" altLang="en-US" sz="30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cy-GB" altLang="en-US" sz="3000">
                <a:latin typeface="Arial" panose="020B0604020202020204" pitchFamily="34" charset="0"/>
              </a:rPr>
              <a:t>rue </a:t>
            </a:r>
            <a:r>
              <a:rPr lang="cy-GB" altLang="en-US" sz="3000" smtClean="0">
                <a:latin typeface="Arial" panose="020B0604020202020204" pitchFamily="34" charset="0"/>
              </a:rPr>
              <a:t>St-Jacques</a:t>
            </a:r>
            <a:r>
              <a:rPr lang="cy-GB" altLang="en-US" sz="3000">
                <a:latin typeface="Arial" panose="020B0604020202020204" pitchFamily="34" charset="0"/>
              </a:rPr>
              <a:t>.</a:t>
            </a:r>
            <a:endParaRPr lang="en-US" altLang="en-US" sz="3000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5E3669-6A5A-4A64-A4C7-3627B26C1A7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06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758972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18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710519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Plaque 3"/>
          <p:cNvSpPr>
            <a:spLocks noChangeArrowheads="1"/>
          </p:cNvSpPr>
          <p:nvPr/>
        </p:nvSpPr>
        <p:spPr bwMode="auto">
          <a:xfrm>
            <a:off x="685800" y="4719919"/>
            <a:ext cx="7848600" cy="14319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1066800" y="4848507"/>
            <a:ext cx="7239000" cy="116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L’hôpital est  </a:t>
            </a:r>
            <a:r>
              <a:rPr lang="cy-GB" altLang="en-US" sz="3200">
                <a:solidFill>
                  <a:srgbClr val="0000FF"/>
                </a:solidFill>
                <a:latin typeface="Arial" panose="020B0604020202020204" pitchFamily="34" charset="0"/>
              </a:rPr>
              <a:t>_________  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rue de la Paix</a:t>
            </a: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et de la rue de la Ronde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en-US" sz="32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041775" y="2833688"/>
            <a:ext cx="23018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Rue de la Ronde</a:t>
            </a:r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9" name="Picture 2" descr="npo0000c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779463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3249613" y="29670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429000" y="4872319"/>
            <a:ext cx="2209800" cy="585788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au coin de</a:t>
            </a: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 rot="16200000">
            <a:off x="1917700" y="2495550"/>
            <a:ext cx="35194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x </a:t>
            </a:r>
            <a:endParaRPr lang="en-US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8F1A0AF-95F2-4319-9BD2-476E85806FC1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8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772419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19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723966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" name="Plaque 3"/>
          <p:cNvSpPr>
            <a:spLocks noChangeArrowheads="1"/>
          </p:cNvSpPr>
          <p:nvPr/>
        </p:nvSpPr>
        <p:spPr bwMode="auto">
          <a:xfrm>
            <a:off x="304800" y="4580966"/>
            <a:ext cx="8534400" cy="1584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609600" y="4752416"/>
            <a:ext cx="7239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L’office de tourisme est …</a:t>
            </a:r>
            <a:endParaRPr lang="en-US" altLang="en-US" sz="3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 rot="16200000">
            <a:off x="1917700" y="2495550"/>
            <a:ext cx="35194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u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</a:p>
          <a:p>
            <a:pPr algn="ctr" eaLnBrk="1" hangingPunct="1">
              <a:lnSpc>
                <a:spcPct val="70000"/>
              </a:lnSpc>
            </a:pP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i</a:t>
            </a:r>
            <a:b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y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x </a:t>
            </a:r>
            <a:endParaRPr lang="en-US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3249613" y="29670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0" name="Picture 39" descr="MCj030365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447800"/>
            <a:ext cx="935038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4724400" y="941388"/>
            <a:ext cx="23796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Rue de Versailles</a:t>
            </a:r>
            <a:r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5181600" y="4733366"/>
            <a:ext cx="3200400" cy="554038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au coin de</a:t>
            </a:r>
            <a:r>
              <a:rPr lang="en-US" altLang="en-US" sz="3000">
                <a:latin typeface="Arial" panose="020B0604020202020204" pitchFamily="34" charset="0"/>
              </a:rPr>
              <a:t> la rue</a:t>
            </a:r>
            <a:endParaRPr lang="en-US" altLang="en-US" sz="300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33" name="Rectangle 19"/>
          <p:cNvSpPr>
            <a:spLocks noChangeArrowheads="1"/>
          </p:cNvSpPr>
          <p:nvPr/>
        </p:nvSpPr>
        <p:spPr bwMode="auto">
          <a:xfrm>
            <a:off x="685800" y="5427104"/>
            <a:ext cx="68580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000">
                <a:latin typeface="Arial" panose="020B0604020202020204" pitchFamily="34" charset="0"/>
              </a:rPr>
              <a:t>de la Paix et de la rue de Versailles.</a:t>
            </a:r>
          </a:p>
        </p:txBody>
      </p:sp>
      <p:sp>
        <p:nvSpPr>
          <p:cNvPr id="34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9BBBC2A-7DE9-4392-938A-ED0BFDF800B2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345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691737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2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6" name="Picture 27" descr="BS01783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63" y="1528763"/>
            <a:ext cx="1436687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8" descr="j008968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524000"/>
            <a:ext cx="10795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9" descr="Filename: j0216662.wmf&#10;Keywords: drug stores, healthcare, medicine ...&#10;File Size: 23 K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113" y="1554163"/>
            <a:ext cx="1116012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laque 3"/>
          <p:cNvSpPr>
            <a:spLocks noChangeArrowheads="1"/>
          </p:cNvSpPr>
          <p:nvPr/>
        </p:nvSpPr>
        <p:spPr bwMode="auto">
          <a:xfrm>
            <a:off x="685800" y="4728884"/>
            <a:ext cx="7704138" cy="13557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1143000" y="4811434"/>
            <a:ext cx="6858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pharmacie est  </a:t>
            </a:r>
            <a:r>
              <a:rPr lang="cy-GB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          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le supermarch</a:t>
            </a: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é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et la poste.</a:t>
            </a:r>
            <a:endParaRPr lang="en-US" altLang="en-US" sz="32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5410200" y="4805084"/>
            <a:ext cx="12192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cy-GB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entre</a:t>
            </a:r>
            <a:endParaRPr lang="en-US" altLang="en-US" sz="3200" u="sng">
              <a:solidFill>
                <a:srgbClr val="3333C5"/>
              </a:solidFill>
              <a:latin typeface="Arial" panose="020B0604020202020204" pitchFamily="34" charset="0"/>
            </a:endParaRPr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7CF3EA-358E-4629-B392-574B353CDC0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20</a:t>
            </a:fld>
            <a:endParaRPr lang="en-GB"/>
          </a:p>
        </p:txBody>
      </p:sp>
      <p:sp>
        <p:nvSpPr>
          <p:cNvPr id="6" name="Rectangle 32"/>
          <p:cNvSpPr>
            <a:spLocks noChangeArrowheads="1"/>
          </p:cNvSpPr>
          <p:nvPr userDrawn="1"/>
        </p:nvSpPr>
        <p:spPr bwMode="auto">
          <a:xfrm>
            <a:off x="381000" y="228600"/>
            <a:ext cx="8382000" cy="57912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sp>
        <p:nvSpPr>
          <p:cNvPr id="26" name="Rectangle 26"/>
          <p:cNvSpPr>
            <a:spLocks noChangeArrowheads="1"/>
          </p:cNvSpPr>
          <p:nvPr/>
        </p:nvSpPr>
        <p:spPr bwMode="auto">
          <a:xfrm>
            <a:off x="457200" y="3747248"/>
            <a:ext cx="8229600" cy="2156012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3048000" y="60198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Plaque 3"/>
          <p:cNvSpPr>
            <a:spLocks noChangeArrowheads="1"/>
          </p:cNvSpPr>
          <p:nvPr/>
        </p:nvSpPr>
        <p:spPr bwMode="auto">
          <a:xfrm>
            <a:off x="685800" y="152400"/>
            <a:ext cx="7848600" cy="6858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066800" y="152400"/>
            <a:ext cx="72390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cy-GB" altLang="en-US" sz="3600" b="1">
                <a:solidFill>
                  <a:srgbClr val="000000"/>
                </a:solidFill>
                <a:latin typeface="Arial" panose="020B0604020202020204" pitchFamily="34" charset="0"/>
              </a:rPr>
              <a:t>Prepositions</a:t>
            </a:r>
            <a:endParaRPr lang="en-US" altLang="en-US" sz="36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3249613" y="29670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7"/>
          <p:cNvSpPr txBox="1">
            <a:spLocks noChangeArrowheads="1"/>
          </p:cNvSpPr>
          <p:nvPr/>
        </p:nvSpPr>
        <p:spPr bwMode="auto">
          <a:xfrm>
            <a:off x="4765675" y="3827651"/>
            <a:ext cx="40735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pharmacie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3333CC"/>
                </a:solidFill>
                <a:latin typeface="Arial" panose="020B0604020202020204" pitchFamily="34" charset="0"/>
              </a:rPr>
              <a:t>entre 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cinéma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et </a:t>
            </a:r>
            <a:b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l’hôpital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jardin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public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3333CC"/>
                </a:solidFill>
                <a:latin typeface="Arial" panose="020B0604020202020204" pitchFamily="34" charset="0"/>
              </a:rPr>
              <a:t>devant</a:t>
            </a:r>
            <a:r>
              <a:rPr lang="en-GB" altLang="en-US" sz="1600" dirty="0">
                <a:solidFill>
                  <a:srgbClr val="990099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château.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La piscine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3333CC"/>
                </a:solidFill>
                <a:latin typeface="Arial" panose="020B0604020202020204" pitchFamily="34" charset="0"/>
              </a:rPr>
              <a:t>après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gare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stade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3333CC"/>
                </a:solidFill>
                <a:latin typeface="Arial" panose="020B0604020202020204" pitchFamily="34" charset="0"/>
              </a:rPr>
              <a:t>derrière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la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gare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routière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musée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3333CC"/>
                </a:solidFill>
                <a:latin typeface="Arial" panose="020B0604020202020204" pitchFamily="34" charset="0"/>
              </a:rPr>
              <a:t>sur</a:t>
            </a:r>
            <a:r>
              <a:rPr lang="en-GB" altLang="en-US" sz="1600" dirty="0">
                <a:solidFill>
                  <a:srgbClr val="3333CC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la place.</a:t>
            </a:r>
            <a:endParaRPr lang="en-GB" alt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574675" y="3841098"/>
            <a:ext cx="4225925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chemist’s is between the cinema and </a:t>
            </a:r>
            <a:b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hospital.                        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park is in front of the castle.   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swimming pool is after the station.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stadium is behind the bus station.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museum is on the square.</a:t>
            </a:r>
            <a:endParaRPr lang="en-GB" alt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3505200" y="1066800"/>
            <a:ext cx="4800600" cy="24923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entre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après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sur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devant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derrière</a:t>
            </a:r>
            <a:endParaRPr lang="en-GB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817563" y="1085850"/>
            <a:ext cx="35052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between	=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after		=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on		=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in front of	=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behind	=</a:t>
            </a:r>
            <a:endParaRPr lang="en-GB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69063" y="2133600"/>
            <a:ext cx="1781175" cy="4619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la, le, l’ , les</a:t>
            </a:r>
          </a:p>
        </p:txBody>
      </p:sp>
      <p:cxnSp>
        <p:nvCxnSpPr>
          <p:cNvPr id="36" name="Straight Arrow Connector 3"/>
          <p:cNvCxnSpPr>
            <a:cxnSpLocks noChangeShapeType="1"/>
          </p:cNvCxnSpPr>
          <p:nvPr/>
        </p:nvCxnSpPr>
        <p:spPr bwMode="auto">
          <a:xfrm>
            <a:off x="4502150" y="1233488"/>
            <a:ext cx="1951038" cy="747712"/>
          </a:xfrm>
          <a:prstGeom prst="straightConnector1">
            <a:avLst/>
          </a:prstGeom>
          <a:noFill/>
          <a:ln w="25400">
            <a:solidFill>
              <a:srgbClr val="3333C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37" name="Straight Arrow Connector 36"/>
          <p:cNvCxnSpPr>
            <a:cxnSpLocks noChangeShapeType="1"/>
          </p:cNvCxnSpPr>
          <p:nvPr/>
        </p:nvCxnSpPr>
        <p:spPr bwMode="auto">
          <a:xfrm flipV="1">
            <a:off x="4873625" y="2743200"/>
            <a:ext cx="1579563" cy="695325"/>
          </a:xfrm>
          <a:prstGeom prst="straightConnector1">
            <a:avLst/>
          </a:prstGeom>
          <a:noFill/>
          <a:ln w="25400">
            <a:solidFill>
              <a:srgbClr val="3333C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4591050" y="1752600"/>
            <a:ext cx="1636713" cy="420688"/>
          </a:xfrm>
          <a:prstGeom prst="straightConnector1">
            <a:avLst/>
          </a:prstGeom>
          <a:noFill/>
          <a:ln w="25400">
            <a:solidFill>
              <a:srgbClr val="3333C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39" name="Straight Arrow Connector 38"/>
          <p:cNvCxnSpPr>
            <a:cxnSpLocks noChangeShapeType="1"/>
          </p:cNvCxnSpPr>
          <p:nvPr/>
        </p:nvCxnSpPr>
        <p:spPr bwMode="auto">
          <a:xfrm>
            <a:off x="4503738" y="2286000"/>
            <a:ext cx="1820862" cy="92075"/>
          </a:xfrm>
          <a:prstGeom prst="straightConnector1">
            <a:avLst/>
          </a:prstGeom>
          <a:noFill/>
          <a:ln w="25400">
            <a:solidFill>
              <a:srgbClr val="3333C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 flipV="1">
            <a:off x="4765675" y="2590800"/>
            <a:ext cx="1558925" cy="211138"/>
          </a:xfrm>
          <a:prstGeom prst="straightConnector1">
            <a:avLst/>
          </a:prstGeom>
          <a:noFill/>
          <a:ln w="25400">
            <a:solidFill>
              <a:srgbClr val="3333C5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/>
        </p:spPr>
      </p:cxnSp>
    </p:spTree>
    <p:extLst>
      <p:ext uri="{BB962C8B-B14F-4D97-AF65-F5344CB8AC3E}">
        <p14:creationId xmlns:p14="http://schemas.microsoft.com/office/powerpoint/2010/main" val="389889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21</a:t>
            </a:fld>
            <a:endParaRPr lang="en-GB" dirty="0"/>
          </a:p>
        </p:txBody>
      </p:sp>
      <p:sp>
        <p:nvSpPr>
          <p:cNvPr id="6" name="Rectangle 32"/>
          <p:cNvSpPr>
            <a:spLocks noChangeArrowheads="1"/>
          </p:cNvSpPr>
          <p:nvPr userDrawn="1"/>
        </p:nvSpPr>
        <p:spPr bwMode="auto">
          <a:xfrm>
            <a:off x="381000" y="228599"/>
            <a:ext cx="8382000" cy="5839653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57200" y="4312025"/>
            <a:ext cx="8229600" cy="1641100"/>
          </a:xfrm>
          <a:prstGeom prst="rect">
            <a:avLst/>
          </a:prstGeom>
          <a:solidFill>
            <a:schemeClr val="bg1"/>
          </a:solidFill>
          <a:ln w="22225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3048000" y="60198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" name="Plaque 3"/>
          <p:cNvSpPr>
            <a:spLocks noChangeArrowheads="1"/>
          </p:cNvSpPr>
          <p:nvPr/>
        </p:nvSpPr>
        <p:spPr bwMode="auto">
          <a:xfrm>
            <a:off x="685800" y="152400"/>
            <a:ext cx="7848600" cy="6858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066800" y="152400"/>
            <a:ext cx="7239000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cy-GB" altLang="en-US" sz="3600" b="1">
                <a:solidFill>
                  <a:srgbClr val="000000"/>
                </a:solidFill>
                <a:latin typeface="Arial" panose="020B0604020202020204" pitchFamily="34" charset="0"/>
              </a:rPr>
              <a:t>Prepositions with </a:t>
            </a:r>
            <a:r>
              <a:rPr lang="cy-GB" altLang="en-US" sz="3600" b="1" i="1">
                <a:solidFill>
                  <a:srgbClr val="000000"/>
                </a:solidFill>
                <a:latin typeface="Arial" panose="020B0604020202020204" pitchFamily="34" charset="0"/>
              </a:rPr>
              <a:t>de</a:t>
            </a:r>
            <a:endParaRPr lang="en-US" altLang="en-US" sz="36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3249613" y="2967038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4918075" y="4371884"/>
            <a:ext cx="36163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salon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en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face </a:t>
            </a:r>
            <a:r>
              <a:rPr lang="en-GB" altLang="en-US" sz="1600" dirty="0">
                <a:solidFill>
                  <a:srgbClr val="3333CC"/>
                </a:solidFill>
                <a:latin typeface="Arial" panose="020B0604020202020204" pitchFamily="34" charset="0"/>
              </a:rPr>
              <a:t>du café. </a:t>
            </a:r>
            <a:endParaRPr lang="en-GB" altLang="en-US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banque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à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droite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990099"/>
                </a:solidFill>
                <a:latin typeface="Arial" panose="020B0604020202020204" pitchFamily="34" charset="0"/>
              </a:rPr>
              <a:t>de </a:t>
            </a:r>
            <a:r>
              <a:rPr lang="en-GB" altLang="en-US" sz="1600" dirty="0" err="1">
                <a:solidFill>
                  <a:srgbClr val="990099"/>
                </a:solidFill>
                <a:latin typeface="Arial" panose="020B0604020202020204" pitchFamily="34" charset="0"/>
              </a:rPr>
              <a:t>l’école</a:t>
            </a:r>
            <a:r>
              <a:rPr lang="en-GB" altLang="en-US" sz="1600" dirty="0">
                <a:solidFill>
                  <a:srgbClr val="990099"/>
                </a:solidFill>
                <a:latin typeface="Arial" panose="020B0604020202020204" pitchFamily="34" charset="0"/>
              </a:rPr>
              <a:t>. 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Le café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à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côté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009900"/>
                </a:solidFill>
                <a:latin typeface="Arial" panose="020B0604020202020204" pitchFamily="34" charset="0"/>
              </a:rPr>
              <a:t>des </a:t>
            </a:r>
            <a:r>
              <a:rPr lang="en-GB" altLang="en-US" sz="1600" dirty="0" err="1">
                <a:solidFill>
                  <a:srgbClr val="009900"/>
                </a:solidFill>
                <a:latin typeface="Arial" panose="020B0604020202020204" pitchFamily="34" charset="0"/>
              </a:rPr>
              <a:t>magasins</a:t>
            </a:r>
            <a:r>
              <a:rPr lang="en-GB" altLang="en-US" sz="1600" dirty="0">
                <a:solidFill>
                  <a:srgbClr val="009900"/>
                </a:solidFill>
                <a:latin typeface="Arial" panose="020B0604020202020204" pitchFamily="34" charset="0"/>
              </a:rPr>
              <a:t>.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La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gare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au coin </a:t>
            </a:r>
            <a:r>
              <a:rPr lang="en-GB" altLang="en-US" sz="1600" dirty="0">
                <a:solidFill>
                  <a:srgbClr val="CC0000"/>
                </a:solidFill>
                <a:latin typeface="Arial" panose="020B0604020202020204" pitchFamily="34" charset="0"/>
              </a:rPr>
              <a:t>de la</a:t>
            </a: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sz="1600" dirty="0">
                <a:solidFill>
                  <a:srgbClr val="CC0000"/>
                </a:solidFill>
                <a:latin typeface="Arial" panose="020B0604020202020204" pitchFamily="34" charset="0"/>
              </a:rPr>
              <a:t>place.</a:t>
            </a:r>
            <a:endParaRPr lang="en-GB" altLang="en-US" sz="1600" dirty="0">
              <a:solidFill>
                <a:srgbClr val="CC0000"/>
              </a:solidFill>
              <a:latin typeface="Verdana" panose="020B0604030504040204" pitchFamily="34" charset="0"/>
            </a:endParaRP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650875" y="4395603"/>
            <a:ext cx="4225925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salon is opposite the café.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bank is on the right of the school. 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café is next to the shops.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The station is on the corner of the square.</a:t>
            </a:r>
            <a:endParaRPr lang="en-GB" alt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4953000" y="1000125"/>
            <a:ext cx="2057400" cy="27336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en face de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à côté de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à droite de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à gauche de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au coin de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au bout de</a:t>
            </a:r>
            <a:endParaRPr lang="en-GB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5" name="Text Box 4"/>
          <p:cNvSpPr txBox="1">
            <a:spLocks noChangeArrowheads="1"/>
          </p:cNvSpPr>
          <p:nvPr/>
        </p:nvSpPr>
        <p:spPr bwMode="auto">
          <a:xfrm>
            <a:off x="1524000" y="1057275"/>
            <a:ext cx="32004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opposite	   	=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next to	   	=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on the right of	=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on the left of		=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at the corner of	=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at the end of		=</a:t>
            </a:r>
            <a:endParaRPr lang="en-GB" altLang="en-US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401638" y="3846514"/>
            <a:ext cx="8208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400" b="1" dirty="0">
                <a:latin typeface="Arial" panose="020B0604020202020204" pitchFamily="34" charset="0"/>
              </a:rPr>
              <a:t>Remember</a:t>
            </a:r>
            <a:r>
              <a:rPr lang="en-GB" altLang="en-US" sz="2400" dirty="0">
                <a:latin typeface="Arial" panose="020B0604020202020204" pitchFamily="34" charset="0"/>
              </a:rPr>
              <a:t> that ‘de’ becomes </a:t>
            </a:r>
            <a:r>
              <a:rPr lang="en-GB" altLang="en-US" sz="2400" dirty="0">
                <a:solidFill>
                  <a:srgbClr val="3333CC"/>
                </a:solidFill>
                <a:latin typeface="Arial" panose="020B0604020202020204" pitchFamily="34" charset="0"/>
              </a:rPr>
              <a:t>du</a:t>
            </a: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GB" altLang="en-US" sz="2400" dirty="0">
                <a:solidFill>
                  <a:srgbClr val="CC0000"/>
                </a:solidFill>
                <a:latin typeface="Arial" panose="020B0604020202020204" pitchFamily="34" charset="0"/>
              </a:rPr>
              <a:t>de la</a:t>
            </a: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GB" altLang="en-US" sz="2400" dirty="0">
                <a:solidFill>
                  <a:srgbClr val="990099"/>
                </a:solidFill>
                <a:latin typeface="Arial" panose="020B0604020202020204" pitchFamily="34" charset="0"/>
              </a:rPr>
              <a:t>de l’</a:t>
            </a:r>
            <a:r>
              <a:rPr lang="en-GB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/ </a:t>
            </a:r>
            <a:r>
              <a:rPr lang="en-GB" altLang="en-US" sz="2400" dirty="0">
                <a:solidFill>
                  <a:srgbClr val="009900"/>
                </a:solidFill>
                <a:latin typeface="Arial" panose="020B0604020202020204" pitchFamily="34" charset="0"/>
              </a:rPr>
              <a:t>des</a:t>
            </a:r>
            <a:endParaRPr lang="en-GB" altLang="en-US" sz="2400" dirty="0">
              <a:solidFill>
                <a:srgbClr val="0099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91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22</a:t>
            </a:fld>
            <a:endParaRPr lang="en-GB"/>
          </a:p>
        </p:txBody>
      </p:sp>
      <p:sp>
        <p:nvSpPr>
          <p:cNvPr id="6" name="Rectangle 32"/>
          <p:cNvSpPr>
            <a:spLocks noChangeArrowheads="1"/>
          </p:cNvSpPr>
          <p:nvPr userDrawn="1"/>
        </p:nvSpPr>
        <p:spPr bwMode="auto">
          <a:xfrm>
            <a:off x="381000" y="228600"/>
            <a:ext cx="8382000" cy="5562600"/>
          </a:xfrm>
          <a:prstGeom prst="rect">
            <a:avLst/>
          </a:prstGeom>
          <a:solidFill>
            <a:srgbClr val="FFFFCC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3048000" y="60198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Plaque 3"/>
          <p:cNvSpPr>
            <a:spLocks noChangeArrowheads="1"/>
          </p:cNvSpPr>
          <p:nvPr/>
        </p:nvSpPr>
        <p:spPr bwMode="auto">
          <a:xfrm>
            <a:off x="685800" y="152400"/>
            <a:ext cx="7848600" cy="685800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762000" y="304800"/>
            <a:ext cx="76962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GB" altLang="en-US" sz="1900" b="1">
                <a:solidFill>
                  <a:srgbClr val="000000"/>
                </a:solidFill>
                <a:latin typeface="Arial" panose="020B0604020202020204" pitchFamily="34" charset="0"/>
              </a:rPr>
              <a:t>Travail à deux: Posez des questions pour compléter votre carte.</a:t>
            </a:r>
          </a:p>
        </p:txBody>
      </p:sp>
      <p:sp>
        <p:nvSpPr>
          <p:cNvPr id="30" name="Text Box 41"/>
          <p:cNvSpPr txBox="1">
            <a:spLocks noChangeArrowheads="1"/>
          </p:cNvSpPr>
          <p:nvPr/>
        </p:nvSpPr>
        <p:spPr bwMode="auto">
          <a:xfrm>
            <a:off x="598488" y="963146"/>
            <a:ext cx="1981200" cy="461963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cy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Partenaire A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Text Box 41"/>
          <p:cNvSpPr txBox="1">
            <a:spLocks noChangeArrowheads="1"/>
          </p:cNvSpPr>
          <p:nvPr/>
        </p:nvSpPr>
        <p:spPr bwMode="auto">
          <a:xfrm>
            <a:off x="5815013" y="950446"/>
            <a:ext cx="1981200" cy="461963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cy-GB" altLang="en-US" sz="2400">
                <a:solidFill>
                  <a:srgbClr val="000000"/>
                </a:solidFill>
                <a:latin typeface="Arial" panose="020B0604020202020204" pitchFamily="34" charset="0"/>
              </a:rPr>
              <a:t>Partenaire B</a:t>
            </a:r>
            <a:endParaRPr lang="en-US" altLang="en-US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1066800" y="5047131"/>
            <a:ext cx="1524000" cy="461963"/>
          </a:xfrm>
          <a:prstGeom prst="rect">
            <a:avLst/>
          </a:prstGeom>
          <a:solidFill>
            <a:schemeClr val="bg1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Exemple:</a:t>
            </a:r>
            <a:endParaRPr lang="en-US" alt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Oval Callout 32"/>
          <p:cNvSpPr/>
          <p:nvPr/>
        </p:nvSpPr>
        <p:spPr>
          <a:xfrm>
            <a:off x="2805113" y="4473391"/>
            <a:ext cx="2376487" cy="893763"/>
          </a:xfrm>
          <a:prstGeom prst="wedgeEllipseCallout">
            <a:avLst>
              <a:gd name="adj1" fmla="val 37998"/>
              <a:gd name="adj2" fmla="val 81192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GB" altLang="en-US" sz="1800" smtClean="0">
                <a:solidFill>
                  <a:srgbClr val="000000"/>
                </a:solidFill>
                <a:latin typeface="Arial" pitchFamily="34" charset="0"/>
              </a:rPr>
              <a:t>A: Où est la pharmacie?</a:t>
            </a:r>
          </a:p>
        </p:txBody>
      </p:sp>
      <p:pic>
        <p:nvPicPr>
          <p:cNvPr id="34" name="Picture 36" descr="Filename: j0216662.wmf&#10;Keywords: drug stores, healthcare, medicine ...&#10;File Size: 23 K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25" y="1714034"/>
            <a:ext cx="782638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4" descr="Airpor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7038" y="1715995"/>
            <a:ext cx="1358900" cy="13589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br" rotWithShape="0">
              <a:srgbClr val="808080">
                <a:alpha val="42998"/>
              </a:srgbClr>
            </a:outerShdw>
          </a:effectLst>
          <a:extLst/>
        </p:spPr>
      </p:pic>
      <p:pic>
        <p:nvPicPr>
          <p:cNvPr id="36" name="Picture 32" descr="j0089684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684745"/>
            <a:ext cx="80645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9" descr="BS01783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42767"/>
            <a:ext cx="1182688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6" descr="npo0000c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513" y="3182472"/>
            <a:ext cx="7159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77" descr="tr00637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1521293"/>
            <a:ext cx="1317625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9" descr="npo0000c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25" y="1625415"/>
            <a:ext cx="782638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9" descr="MCj03036570000[1]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915305"/>
            <a:ext cx="93503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 descr="npo0000c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8838" y="2514603"/>
            <a:ext cx="7921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4" descr="npo0000c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8" y="3091426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Oval Callout 1"/>
          <p:cNvSpPr>
            <a:spLocks noChangeArrowheads="1"/>
          </p:cNvSpPr>
          <p:nvPr/>
        </p:nvSpPr>
        <p:spPr bwMode="auto">
          <a:xfrm>
            <a:off x="5486400" y="4052050"/>
            <a:ext cx="3048000" cy="1274763"/>
          </a:xfrm>
          <a:prstGeom prst="wedgeEllipseCallout">
            <a:avLst>
              <a:gd name="adj1" fmla="val -43644"/>
              <a:gd name="adj2" fmla="val 78144"/>
            </a:avLst>
          </a:prstGeom>
          <a:solidFill>
            <a:srgbClr val="92D050"/>
          </a:solidFill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</a:rPr>
              <a:t>B: La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pharmacie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est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altLang="en-US" dirty="0">
                <a:solidFill>
                  <a:srgbClr val="FF0000"/>
                </a:solidFill>
                <a:latin typeface="Arial" panose="020B0604020202020204" pitchFamily="34" charset="0"/>
              </a:rPr>
              <a:t>entre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le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cinéma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et </a:t>
            </a:r>
            <a:r>
              <a:rPr lang="en-GB" alt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l’hôpital</a:t>
            </a:r>
            <a:r>
              <a:rPr lang="en-GB" altLang="en-US" dirty="0">
                <a:solidFill>
                  <a:srgbClr val="000000"/>
                </a:solidFill>
                <a:latin typeface="Arial" panose="020B0604020202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66617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2719936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3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3048000" y="267148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33" name="Picture 25" descr="IN00321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64050"/>
            <a:ext cx="1130300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6" descr="j033924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4464050"/>
            <a:ext cx="1009650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7" descr="j02290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64050"/>
            <a:ext cx="1173163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Plaque 3"/>
          <p:cNvSpPr>
            <a:spLocks noChangeArrowheads="1"/>
          </p:cNvSpPr>
          <p:nvPr/>
        </p:nvSpPr>
        <p:spPr bwMode="auto">
          <a:xfrm>
            <a:off x="685800" y="2290483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755650" y="2385733"/>
            <a:ext cx="747395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000">
                <a:latin typeface="Arial" panose="020B0604020202020204" pitchFamily="34" charset="0"/>
              </a:rPr>
              <a:t>Le café est …</a:t>
            </a:r>
            <a:endParaRPr lang="en-US" altLang="en-US" sz="300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Rectangle 28"/>
          <p:cNvSpPr>
            <a:spLocks noChangeArrowheads="1"/>
          </p:cNvSpPr>
          <p:nvPr/>
        </p:nvSpPr>
        <p:spPr bwMode="auto">
          <a:xfrm>
            <a:off x="3200400" y="2366683"/>
            <a:ext cx="4953000" cy="554038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000" dirty="0">
                <a:solidFill>
                  <a:srgbClr val="3333C5"/>
                </a:solidFill>
                <a:latin typeface="Arial" panose="020B0604020202020204" pitchFamily="34" charset="0"/>
              </a:rPr>
              <a:t>entre</a:t>
            </a:r>
            <a:r>
              <a:rPr lang="en-US" altLang="en-US" sz="3000" dirty="0">
                <a:latin typeface="Arial" panose="020B0604020202020204" pitchFamily="34" charset="0"/>
              </a:rPr>
              <a:t> le </a:t>
            </a:r>
            <a:r>
              <a:rPr lang="en-US" altLang="en-US" sz="3000" dirty="0" err="1">
                <a:latin typeface="Arial" panose="020B0604020202020204" pitchFamily="34" charset="0"/>
              </a:rPr>
              <a:t>musée</a:t>
            </a:r>
            <a:r>
              <a:rPr lang="en-US" altLang="en-US" sz="3000" dirty="0">
                <a:latin typeface="Arial" panose="020B0604020202020204" pitchFamily="34" charset="0"/>
              </a:rPr>
              <a:t> et la piscine.</a:t>
            </a:r>
            <a:endParaRPr lang="en-US" altLang="en-US" sz="3000" u="sng" dirty="0">
              <a:solidFill>
                <a:srgbClr val="3333C5"/>
              </a:solidFill>
              <a:latin typeface="Arial" panose="020B0604020202020204" pitchFamily="34" charset="0"/>
            </a:endParaRPr>
          </a:p>
        </p:txBody>
      </p:sp>
      <p:sp>
        <p:nvSpPr>
          <p:cNvPr id="39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27BF23-1C2E-4554-894E-A9F4EF966F7B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956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3204030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4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3155577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25" descr="j021200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191000"/>
            <a:ext cx="12287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2286000" y="4267200"/>
          <a:ext cx="952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4" imgW="1349115" imgH="1450639" progId="MS_ClipArt_Gallery.2">
                  <p:embed/>
                </p:oleObj>
              </mc:Choice>
              <mc:Fallback>
                <p:oleObj name="Clip" r:id="rId4" imgW="1349115" imgH="145063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267200"/>
                        <a:ext cx="9525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Oval 27"/>
          <p:cNvSpPr/>
          <p:nvPr/>
        </p:nvSpPr>
        <p:spPr>
          <a:xfrm>
            <a:off x="3563938" y="5013325"/>
            <a:ext cx="215900" cy="23653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3886200" y="4921250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</a:p>
        </p:txBody>
      </p:sp>
      <p:sp>
        <p:nvSpPr>
          <p:cNvPr id="30" name="Plaque 3"/>
          <p:cNvSpPr>
            <a:spLocks noChangeArrowheads="1"/>
          </p:cNvSpPr>
          <p:nvPr/>
        </p:nvSpPr>
        <p:spPr bwMode="auto">
          <a:xfrm>
            <a:off x="685800" y="2774577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38200" y="2850777"/>
            <a:ext cx="76200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Le ch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âteau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est </a:t>
            </a:r>
            <a:r>
              <a:rPr lang="en-US" altLang="en-US" sz="3000" u="sng">
                <a:solidFill>
                  <a:srgbClr val="3333C5"/>
                </a:solidFill>
                <a:latin typeface="Arial" panose="020B0604020202020204" pitchFamily="34" charset="0"/>
              </a:rPr>
              <a:t>d             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le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jardin public.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527425" y="2850777"/>
            <a:ext cx="1600200" cy="554038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u="sng">
                <a:solidFill>
                  <a:srgbClr val="3333C5"/>
                </a:solidFill>
                <a:latin typeface="Arial" panose="020B0604020202020204" pitchFamily="34" charset="0"/>
              </a:rPr>
              <a:t>derrière</a:t>
            </a:r>
          </a:p>
        </p:txBody>
      </p:sp>
      <p:sp>
        <p:nvSpPr>
          <p:cNvPr id="33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B0EBEC-F4EC-4947-92D3-0FA006A8ADA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4732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2222395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5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60198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25" descr="j029777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40138"/>
            <a:ext cx="1562100" cy="95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 descr="j03654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652963"/>
            <a:ext cx="1219200" cy="8715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/>
          <p:cNvSpPr/>
          <p:nvPr/>
        </p:nvSpPr>
        <p:spPr>
          <a:xfrm>
            <a:off x="1643063" y="3252788"/>
            <a:ext cx="215900" cy="2365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66813" y="2708275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</a:p>
        </p:txBody>
      </p:sp>
      <p:sp>
        <p:nvSpPr>
          <p:cNvPr id="30" name="Plaque 3"/>
          <p:cNvSpPr>
            <a:spLocks noChangeArrowheads="1"/>
          </p:cNvSpPr>
          <p:nvPr/>
        </p:nvSpPr>
        <p:spPr bwMode="auto">
          <a:xfrm>
            <a:off x="685800" y="1792942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38200" y="1869142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Le stade est  </a:t>
            </a:r>
            <a:r>
              <a:rPr lang="en-US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              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gare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0"/>
          <p:cNvSpPr>
            <a:spLocks noChangeArrowheads="1"/>
          </p:cNvSpPr>
          <p:nvPr/>
        </p:nvSpPr>
        <p:spPr bwMode="auto">
          <a:xfrm>
            <a:off x="3276600" y="1869142"/>
            <a:ext cx="1728788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derrière</a:t>
            </a:r>
          </a:p>
        </p:txBody>
      </p:sp>
      <p:sp>
        <p:nvSpPr>
          <p:cNvPr id="33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27BC31-A81D-4CD1-8ED8-3C3D39748D9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837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100069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6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5051616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24" descr="BS01783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671638"/>
            <a:ext cx="1182687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 descr="npo0000c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814513"/>
            <a:ext cx="936625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3971925" y="2057400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</a:p>
        </p:txBody>
      </p:sp>
      <p:sp>
        <p:nvSpPr>
          <p:cNvPr id="29" name="Oval 28"/>
          <p:cNvSpPr/>
          <p:nvPr/>
        </p:nvSpPr>
        <p:spPr>
          <a:xfrm>
            <a:off x="3533775" y="2125663"/>
            <a:ext cx="215900" cy="2365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" name="Plaque 3"/>
          <p:cNvSpPr>
            <a:spLocks noChangeArrowheads="1"/>
          </p:cNvSpPr>
          <p:nvPr/>
        </p:nvSpPr>
        <p:spPr bwMode="auto">
          <a:xfrm>
            <a:off x="685800" y="4670616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990600" y="4746816"/>
            <a:ext cx="7239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poste est  </a:t>
            </a:r>
            <a:r>
              <a:rPr lang="en-US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d          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le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 cin</a:t>
            </a:r>
            <a:r>
              <a:rPr lang="cy-GB" altLang="ja-JP" sz="3200">
                <a:solidFill>
                  <a:srgbClr val="000000"/>
                </a:solidFill>
                <a:latin typeface="Arial" panose="020B0604020202020204" pitchFamily="34" charset="0"/>
              </a:rPr>
              <a:t>é</a:t>
            </a:r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ma.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3429000" y="4746816"/>
            <a:ext cx="15240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200" u="sng">
                <a:solidFill>
                  <a:srgbClr val="3333C5"/>
                </a:solidFill>
                <a:latin typeface="Arial" panose="020B0604020202020204" pitchFamily="34" charset="0"/>
              </a:rPr>
              <a:t>devant</a:t>
            </a:r>
          </a:p>
        </p:txBody>
      </p:sp>
      <p:sp>
        <p:nvSpPr>
          <p:cNvPr id="33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0249A5-7A3D-48F8-8EFB-31B7828EFFA3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47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2249296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7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5" name="Picture 23" descr="j0355417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363" y="4370388"/>
            <a:ext cx="1290637" cy="103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9" descr="npo0000c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138" y="4395788"/>
            <a:ext cx="1008062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3597275" y="4745038"/>
            <a:ext cx="215900" cy="2365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763713" y="4613275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</a:p>
        </p:txBody>
      </p:sp>
      <p:sp>
        <p:nvSpPr>
          <p:cNvPr id="29" name="Plaque 3"/>
          <p:cNvSpPr>
            <a:spLocks noChangeArrowheads="1"/>
          </p:cNvSpPr>
          <p:nvPr/>
        </p:nvSpPr>
        <p:spPr bwMode="auto">
          <a:xfrm>
            <a:off x="685800" y="1819843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914400" y="1951606"/>
            <a:ext cx="7391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L’arr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êt de bus</a:t>
            </a:r>
            <a:r>
              <a:rPr lang="cy-GB" altLang="en-US" sz="300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est  </a:t>
            </a:r>
            <a:r>
              <a:rPr lang="en-US" altLang="en-US" sz="3000" u="sng">
                <a:solidFill>
                  <a:srgbClr val="3333C5"/>
                </a:solidFill>
                <a:latin typeface="Arial" panose="020B0604020202020204" pitchFamily="34" charset="0"/>
              </a:rPr>
              <a:t>           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la banque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4114800" y="1972243"/>
            <a:ext cx="1371600" cy="554038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u="sng">
                <a:solidFill>
                  <a:srgbClr val="3333C5"/>
                </a:solidFill>
                <a:latin typeface="Arial" panose="020B0604020202020204" pitchFamily="34" charset="0"/>
              </a:rPr>
              <a:t>devant</a:t>
            </a:r>
          </a:p>
        </p:txBody>
      </p:sp>
      <p:sp>
        <p:nvSpPr>
          <p:cNvPr id="32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BE8A420-BA7F-46B9-8AB2-C823E3D0C40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35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5086622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8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124200" y="3810000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2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63713"/>
            <a:ext cx="12239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5" descr="j0089684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1600200"/>
            <a:ext cx="9747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Oval 27"/>
          <p:cNvSpPr/>
          <p:nvPr/>
        </p:nvSpPr>
        <p:spPr>
          <a:xfrm>
            <a:off x="4146550" y="2963863"/>
            <a:ext cx="215900" cy="2365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3854450" y="2293938"/>
            <a:ext cx="17811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</a:p>
        </p:txBody>
      </p:sp>
      <p:sp>
        <p:nvSpPr>
          <p:cNvPr id="30" name="Plaque 3"/>
          <p:cNvSpPr>
            <a:spLocks noChangeArrowheads="1"/>
          </p:cNvSpPr>
          <p:nvPr/>
        </p:nvSpPr>
        <p:spPr bwMode="auto">
          <a:xfrm>
            <a:off x="685800" y="4657169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838200" y="4766707"/>
            <a:ext cx="73914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Le supermarch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é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 est  </a:t>
            </a:r>
            <a:r>
              <a:rPr lang="en-US" altLang="en-US" sz="3000">
                <a:solidFill>
                  <a:srgbClr val="0000FF"/>
                </a:solidFill>
                <a:latin typeface="Arial" panose="020B0604020202020204" pitchFamily="34" charset="0"/>
              </a:rPr>
              <a:t>a____  </a:t>
            </a:r>
            <a:r>
              <a:rPr lang="en-US" altLang="en-US" sz="3000">
                <a:solidFill>
                  <a:srgbClr val="000000"/>
                </a:solidFill>
                <a:latin typeface="Arial" panose="020B0604020202020204" pitchFamily="34" charset="0"/>
              </a:rPr>
              <a:t>le pont</a:t>
            </a:r>
            <a:r>
              <a:rPr lang="cy-GB" altLang="en-US" sz="300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altLang="en-US" sz="30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2"/>
          <p:cNvSpPr>
            <a:spLocks noChangeArrowheads="1"/>
          </p:cNvSpPr>
          <p:nvPr/>
        </p:nvSpPr>
        <p:spPr bwMode="auto">
          <a:xfrm>
            <a:off x="4419600" y="4788932"/>
            <a:ext cx="1219200" cy="554037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u="sng">
                <a:solidFill>
                  <a:srgbClr val="0000FF"/>
                </a:solidFill>
                <a:latin typeface="Arial" panose="020B0604020202020204" pitchFamily="34" charset="0"/>
              </a:rPr>
              <a:t>après</a:t>
            </a:r>
            <a:endParaRPr lang="en-US" altLang="en-US" sz="30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1FCA8F2-BBFE-4DDA-B39A-B826F164C49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740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2276186"/>
            <a:ext cx="2057400" cy="365125"/>
          </a:xfrm>
          <a:prstGeom prst="rect">
            <a:avLst/>
          </a:prstGeom>
        </p:spPr>
        <p:txBody>
          <a:bodyPr/>
          <a:lstStyle/>
          <a:p>
            <a:fld id="{3E965D10-87EA-42FC-A04B-873CEE6BCBB4}" type="slidenum">
              <a:rPr lang="en-GB" smtClean="0"/>
              <a:t>9</a:t>
            </a:fld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381000" y="228600"/>
            <a:ext cx="8382000" cy="5562600"/>
            <a:chOff x="381000" y="228600"/>
            <a:chExt cx="8382000" cy="5562600"/>
          </a:xfrm>
        </p:grpSpPr>
        <p:sp>
          <p:nvSpPr>
            <p:cNvPr id="6" name="Rectangle 32"/>
            <p:cNvSpPr>
              <a:spLocks noChangeArrowheads="1"/>
            </p:cNvSpPr>
            <p:nvPr userDrawn="1"/>
          </p:nvSpPr>
          <p:spPr bwMode="auto">
            <a:xfrm>
              <a:off x="381000" y="228600"/>
              <a:ext cx="8382000" cy="5562600"/>
            </a:xfrm>
            <a:prstGeom prst="rect">
              <a:avLst/>
            </a:prstGeom>
            <a:solidFill>
              <a:srgbClr val="FFFFCC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2pPr>
              <a:lvl3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3pPr>
              <a:lvl4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4pPr>
              <a:lvl5pPr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defRPr>
              </a:lvl9pPr>
            </a:lstStyle>
            <a:p>
              <a:pPr>
                <a:defRPr/>
              </a:pPr>
              <a:endParaRPr lang="en-US" altLang="en-US" sz="1800" smtClean="0"/>
            </a:p>
          </p:txBody>
        </p:sp>
        <p:sp>
          <p:nvSpPr>
            <p:cNvPr id="7" name="Line 2"/>
            <p:cNvSpPr>
              <a:spLocks noChangeShapeType="1"/>
            </p:cNvSpPr>
            <p:nvPr userDrawn="1"/>
          </p:nvSpPr>
          <p:spPr bwMode="auto">
            <a:xfrm flipV="1">
              <a:off x="3490913" y="4233863"/>
              <a:ext cx="12700" cy="1352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Line 3"/>
            <p:cNvSpPr>
              <a:spLocks noChangeShapeType="1"/>
            </p:cNvSpPr>
            <p:nvPr userDrawn="1"/>
          </p:nvSpPr>
          <p:spPr bwMode="auto">
            <a:xfrm flipH="1">
              <a:off x="3873500" y="4308475"/>
              <a:ext cx="0" cy="133032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4"/>
            <p:cNvSpPr>
              <a:spLocks noChangeShapeType="1"/>
            </p:cNvSpPr>
            <p:nvPr userDrawn="1"/>
          </p:nvSpPr>
          <p:spPr bwMode="auto">
            <a:xfrm>
              <a:off x="3873500" y="43084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" name="Line 5"/>
            <p:cNvSpPr>
              <a:spLocks noChangeShapeType="1"/>
            </p:cNvSpPr>
            <p:nvPr userDrawn="1"/>
          </p:nvSpPr>
          <p:spPr bwMode="auto">
            <a:xfrm>
              <a:off x="3873500" y="39385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Line 6"/>
            <p:cNvSpPr>
              <a:spLocks noChangeShapeType="1"/>
            </p:cNvSpPr>
            <p:nvPr userDrawn="1"/>
          </p:nvSpPr>
          <p:spPr bwMode="auto">
            <a:xfrm flipV="1">
              <a:off x="3873500" y="3271838"/>
              <a:ext cx="0" cy="6667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Line 7"/>
            <p:cNvSpPr>
              <a:spLocks noChangeShapeType="1"/>
            </p:cNvSpPr>
            <p:nvPr userDrawn="1"/>
          </p:nvSpPr>
          <p:spPr bwMode="auto">
            <a:xfrm>
              <a:off x="3873500" y="327183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" name="Line 8"/>
            <p:cNvSpPr>
              <a:spLocks noChangeShapeType="1"/>
            </p:cNvSpPr>
            <p:nvPr userDrawn="1"/>
          </p:nvSpPr>
          <p:spPr bwMode="auto">
            <a:xfrm>
              <a:off x="3873500" y="282892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 userDrawn="1"/>
          </p:nvSpPr>
          <p:spPr bwMode="auto">
            <a:xfrm flipV="1">
              <a:off x="3503613" y="3568700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5" name="Line 10"/>
            <p:cNvSpPr>
              <a:spLocks noChangeShapeType="1"/>
            </p:cNvSpPr>
            <p:nvPr userDrawn="1"/>
          </p:nvSpPr>
          <p:spPr bwMode="auto">
            <a:xfrm flipH="1">
              <a:off x="1066800" y="3568700"/>
              <a:ext cx="24368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6" name="Line 11"/>
            <p:cNvSpPr>
              <a:spLocks noChangeShapeType="1"/>
            </p:cNvSpPr>
            <p:nvPr userDrawn="1"/>
          </p:nvSpPr>
          <p:spPr bwMode="auto">
            <a:xfrm flipH="1">
              <a:off x="1062038" y="3198813"/>
              <a:ext cx="2441575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Line 12"/>
            <p:cNvSpPr>
              <a:spLocks noChangeShapeType="1"/>
            </p:cNvSpPr>
            <p:nvPr userDrawn="1"/>
          </p:nvSpPr>
          <p:spPr bwMode="auto">
            <a:xfrm flipV="1">
              <a:off x="3503613" y="1497013"/>
              <a:ext cx="0" cy="1701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Line 13"/>
            <p:cNvSpPr>
              <a:spLocks noChangeShapeType="1"/>
            </p:cNvSpPr>
            <p:nvPr userDrawn="1"/>
          </p:nvSpPr>
          <p:spPr bwMode="auto">
            <a:xfrm flipV="1">
              <a:off x="3873500" y="1349375"/>
              <a:ext cx="0" cy="147955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9" name="Line 14"/>
            <p:cNvSpPr>
              <a:spLocks noChangeShapeType="1"/>
            </p:cNvSpPr>
            <p:nvPr userDrawn="1"/>
          </p:nvSpPr>
          <p:spPr bwMode="auto">
            <a:xfrm>
              <a:off x="3873500" y="1349375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" name="Line 15"/>
            <p:cNvSpPr>
              <a:spLocks noChangeShapeType="1"/>
            </p:cNvSpPr>
            <p:nvPr userDrawn="1"/>
          </p:nvSpPr>
          <p:spPr bwMode="auto">
            <a:xfrm>
              <a:off x="3873500" y="979488"/>
              <a:ext cx="4584700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16"/>
            <p:cNvSpPr>
              <a:spLocks noChangeShapeType="1"/>
            </p:cNvSpPr>
            <p:nvPr userDrawn="1"/>
          </p:nvSpPr>
          <p:spPr bwMode="auto">
            <a:xfrm flipV="1">
              <a:off x="3873500" y="314325"/>
              <a:ext cx="0" cy="66516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2"/>
            <p:cNvSpPr>
              <a:spLocks noChangeShapeType="1"/>
            </p:cNvSpPr>
            <p:nvPr userDrawn="1"/>
          </p:nvSpPr>
          <p:spPr bwMode="auto">
            <a:xfrm flipH="1">
              <a:off x="914400" y="1497013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Line 23"/>
            <p:cNvSpPr>
              <a:spLocks noChangeShapeType="1"/>
            </p:cNvSpPr>
            <p:nvPr userDrawn="1"/>
          </p:nvSpPr>
          <p:spPr bwMode="auto">
            <a:xfrm flipH="1">
              <a:off x="914400" y="1127125"/>
              <a:ext cx="2589213" cy="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4" name="Line 24"/>
            <p:cNvSpPr>
              <a:spLocks noChangeShapeType="1"/>
            </p:cNvSpPr>
            <p:nvPr userDrawn="1"/>
          </p:nvSpPr>
          <p:spPr bwMode="auto">
            <a:xfrm flipV="1">
              <a:off x="3503613" y="314325"/>
              <a:ext cx="0" cy="8128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048000" y="2227733"/>
            <a:ext cx="109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fr-FR" altLang="en-US" sz="3600" b="1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endParaRPr lang="en-GB" altLang="en-US" sz="36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6" name="Picture 26" descr="IN00321_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0"/>
            <a:ext cx="11430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3886200" y="3429000"/>
            <a:ext cx="1781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GB" altLang="en-US" sz="2200">
                <a:solidFill>
                  <a:srgbClr val="000000"/>
                </a:solidFill>
                <a:latin typeface="Arial" panose="020B0604020202020204" pitchFamily="34" charset="0"/>
              </a:rPr>
              <a:t>Vous êtes ici</a:t>
            </a:r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4146550" y="3995738"/>
            <a:ext cx="215900" cy="236537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GB" altLang="en-US" sz="2000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9" name="Picture 25" descr="j029777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13" y="4419600"/>
            <a:ext cx="1931987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Plaque 3"/>
          <p:cNvSpPr>
            <a:spLocks noChangeArrowheads="1"/>
          </p:cNvSpPr>
          <p:nvPr/>
        </p:nvSpPr>
        <p:spPr bwMode="auto">
          <a:xfrm>
            <a:off x="685800" y="1846733"/>
            <a:ext cx="7704138" cy="822325"/>
          </a:xfrm>
          <a:prstGeom prst="plaque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endParaRPr lang="en-GB" altLang="en-US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838200" y="1956271"/>
            <a:ext cx="7391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cy-GB" altLang="en-US" sz="3200">
                <a:solidFill>
                  <a:srgbClr val="000000"/>
                </a:solidFill>
                <a:latin typeface="Arial" panose="020B0604020202020204" pitchFamily="34" charset="0"/>
              </a:rPr>
              <a:t>La piscine est …</a:t>
            </a:r>
            <a:endParaRPr lang="en-US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4038600" y="1948333"/>
            <a:ext cx="2743200" cy="584200"/>
          </a:xfrm>
          <a:prstGeom prst="rect">
            <a:avLst/>
          </a:prstGeom>
          <a:solidFill>
            <a:schemeClr val="bg1"/>
          </a:solidFill>
          <a:ln w="25400">
            <a:solidFill>
              <a:srgbClr val="3333C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3200" u="sng">
                <a:solidFill>
                  <a:srgbClr val="0000FF"/>
                </a:solidFill>
                <a:latin typeface="Arial" panose="020B0604020202020204" pitchFamily="34" charset="0"/>
              </a:rPr>
              <a:t>après</a:t>
            </a:r>
            <a:r>
              <a:rPr lang="en-US" altLang="en-US" sz="320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la gare.</a:t>
            </a:r>
            <a:endParaRPr lang="en-US" altLang="en-US" sz="320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Slide Number Placeholder 2"/>
          <p:cNvSpPr txBox="1">
            <a:spLocks/>
          </p:cNvSpPr>
          <p:nvPr/>
        </p:nvSpPr>
        <p:spPr>
          <a:xfrm>
            <a:off x="6457950" y="60682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178828-A748-443C-89A0-A3F062C28D63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63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QA powerpoint REISSUE" id="{F2C4CAD8-2BC4-4215-A0E1-16A4B7E43E21}" vid="{82266D6C-1DEC-4A9E-8661-C0E18B6FCE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AQA powerpoint REISSUED</Template>
  <TotalTime>31</TotalTime>
  <Words>446</Words>
  <Application>Microsoft Office PowerPoint</Application>
  <PresentationFormat>On-screen Show (4:3)</PresentationFormat>
  <Paragraphs>178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2015-03-11T11:05:25Z</dcterms:created>
  <dcterms:modified xsi:type="dcterms:W3CDTF">2015-06-05T07:00:27Z</dcterms:modified>
</cp:coreProperties>
</file>