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0"/>
    <a:srgbClr val="D1F3FF"/>
    <a:srgbClr val="A7E8FF"/>
    <a:srgbClr val="7DDDFF"/>
    <a:srgbClr val="FFF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384" y="60"/>
      </p:cViewPr>
      <p:guideLst>
        <p:guide orient="horz" pos="1049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DA3033-8C60-42CE-8887-56D0F2528C67}" type="datetimeFigureOut">
              <a:rPr lang="en-GB"/>
              <a:pPr>
                <a:defRPr/>
              </a:pPr>
              <a:t>22/04/2015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D60EDA8-F963-4720-9FFC-AD96E437D5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539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3C90DDC-FF6D-4F41-8779-8E316A076D56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46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BDF46ED-2BF9-4091-98D6-DD3A49442F78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121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02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  <a:prstGeom prst="rect">
            <a:avLst/>
          </a:prstGeom>
        </p:spPr>
        <p:txBody>
          <a:bodyPr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E43EB-1E18-4E7F-9832-F9FD8229F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02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8663A-C886-4C48-ACF5-9FC463F53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01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E5FFB-D819-46ED-AA65-5FA53556D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89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E09F-932F-4B89-949F-0838DEC1A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57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52807-4C2C-4493-81A4-2BA449DCA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61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  <a:prstGeom prst="rect">
            <a:avLst/>
          </a:prstGeo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65C34-0E9A-464F-A16A-7355FF38A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7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53F3-A807-486B-9839-065B16595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6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F0D7-7EC0-42FD-81DA-384ABCD8D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46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9FE7C-7674-43AC-811A-DF3741A47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64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80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  <a:prstGeom prst="rect">
            <a:avLst/>
          </a:prstGeom>
        </p:spPr>
        <p:txBody>
          <a:bodyPr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23279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CB55-FAEC-4560-A86D-43077493C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57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3F9FC"/>
            </a:gs>
            <a:gs pos="23000">
              <a:srgbClr val="7DDDFF"/>
            </a:gs>
            <a:gs pos="39999">
              <a:srgbClr val="D1F3FF"/>
            </a:gs>
            <a:gs pos="55000">
              <a:srgbClr val="7DDDFF"/>
            </a:gs>
            <a:gs pos="83000">
              <a:srgbClr val="FFFF6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930" y="4805012"/>
            <a:ext cx="1401763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2"/>
          <p:cNvSpPr txBox="1">
            <a:spLocks/>
          </p:cNvSpPr>
          <p:nvPr userDrawn="1"/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kern="1200">
                <a:solidFill>
                  <a:srgbClr val="595959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kern="1200">
                <a:solidFill>
                  <a:srgbClr val="595959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MS PGothic" pitchFamily="34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2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515938" y="1697038"/>
            <a:ext cx="8112125" cy="2044700"/>
          </a:xfrm>
          <a:prstGeom prst="rect">
            <a:avLst/>
          </a:prstGeom>
        </p:spPr>
        <p:txBody>
          <a:bodyPr anchor="t"/>
          <a:lstStyle/>
          <a:p>
            <a:r>
              <a:rPr lang="en-US" altLang="en-US" sz="6600" smtClean="0">
                <a:solidFill>
                  <a:srgbClr val="005370"/>
                </a:solidFill>
                <a:latin typeface="Trebuchet MS" panose="020B0603020202020204" pitchFamily="34" charset="0"/>
              </a:rPr>
              <a:t>The imperfect tense in French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803275" y="3970338"/>
            <a:ext cx="7537450" cy="6016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When to use the </a:t>
            </a:r>
            <a:r>
              <a:rPr lang="en-US" altLang="en-US" b="1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 tense 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and how to form it</a:t>
            </a:r>
          </a:p>
        </p:txBody>
      </p:sp>
      <p:pic>
        <p:nvPicPr>
          <p:cNvPr id="410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0906">
            <a:off x="6829425" y="14288"/>
            <a:ext cx="1266825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0" b="31084"/>
          <a:stretch/>
        </p:blipFill>
        <p:spPr bwMode="auto">
          <a:xfrm>
            <a:off x="7827171" y="6436927"/>
            <a:ext cx="1260000" cy="3594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963863" y="0"/>
            <a:ext cx="6180137" cy="1665288"/>
          </a:xfrm>
        </p:spPr>
        <p:txBody>
          <a:bodyPr anchor="ctr"/>
          <a:lstStyle/>
          <a:p>
            <a:pPr eaLnBrk="1" hangingPunct="1"/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One irregular verb to remember!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5288"/>
            <a:ext cx="8042275" cy="4278312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There is only one irregular </a:t>
            </a:r>
            <a:r>
              <a:rPr lang="en-US" altLang="en-US" b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 tense 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and that is for the verb </a:t>
            </a:r>
            <a:r>
              <a:rPr lang="fr-FR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être</a:t>
            </a:r>
            <a:r>
              <a:rPr lang="fr-FR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.  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There is nothing irregular about the endings, as these are the same for all verbs, but look at the part of the verb </a:t>
            </a:r>
            <a:r>
              <a:rPr lang="en-US" altLang="en-US" b="1" u="sng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in front of the endings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: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j’</a:t>
            </a:r>
            <a:r>
              <a:rPr lang="en-US" altLang="ja-JP" b="1" u="sng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ét</a:t>
            </a:r>
            <a:r>
              <a:rPr lang="en-US" altLang="ja-JP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ais</a:t>
            </a:r>
            <a:r>
              <a:rPr lang="en-US" altLang="ja-JP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		nous </a:t>
            </a:r>
            <a:r>
              <a:rPr lang="en-US" altLang="en-US" b="1" u="sng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ét</a:t>
            </a:r>
            <a:r>
              <a:rPr lang="en-US" altLang="ja-JP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ions</a:t>
            </a:r>
            <a:endParaRPr lang="en-US" altLang="ja-JP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tu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ét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ais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vous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ét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iez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/on </a:t>
            </a:r>
            <a:r>
              <a:rPr lang="en-US" altLang="en-US" b="1" u="sng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ét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ait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ét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aient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  <p:pic>
        <p:nvPicPr>
          <p:cNvPr id="1536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817">
            <a:off x="465138" y="-525463"/>
            <a:ext cx="1266825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5" cy="1641475"/>
          </a:xfrm>
        </p:spPr>
        <p:txBody>
          <a:bodyPr anchor="ctr"/>
          <a:lstStyle/>
          <a:p>
            <a:pPr eaLnBrk="1" hangingPunct="1"/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 tense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5288"/>
            <a:ext cx="8042275" cy="4278312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What is this tense used for?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What is the first step to forming it?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What happens to the </a:t>
            </a:r>
            <a:r>
              <a:rPr lang="en-US" altLang="en-US" i="1" smtClean="0">
                <a:solidFill>
                  <a:srgbClr val="005370"/>
                </a:solidFill>
                <a:latin typeface="Trebuchet MS" panose="020B0603020202020204" pitchFamily="34" charset="0"/>
              </a:rPr>
              <a:t>-ons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?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What are the </a:t>
            </a:r>
            <a:r>
              <a:rPr lang="en-US" altLang="en-US" b="1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 tense 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endings?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Which is the only irregular </a:t>
            </a:r>
            <a:r>
              <a:rPr lang="en-US" altLang="en-US" b="1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 verb in French?</a:t>
            </a:r>
          </a:p>
        </p:txBody>
      </p:sp>
      <p:pic>
        <p:nvPicPr>
          <p:cNvPr id="1638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1923">
            <a:off x="117475" y="-1063625"/>
            <a:ext cx="12668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0863" y="1703388"/>
            <a:ext cx="8042275" cy="908050"/>
          </a:xfrm>
        </p:spPr>
        <p:txBody>
          <a:bodyPr anchor="t"/>
          <a:lstStyle/>
          <a:p>
            <a:pPr eaLnBrk="1" hangingPunct="1"/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When to use the imperfect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741613"/>
            <a:ext cx="8042275" cy="3333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The </a:t>
            </a:r>
            <a:r>
              <a:rPr lang="en-US" b="1" dirty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i</a:t>
            </a:r>
            <a:r>
              <a:rPr lang="en-US" b="1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mperfect </a:t>
            </a:r>
            <a:r>
              <a:rPr lang="en-US" b="1" dirty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t</a:t>
            </a:r>
            <a:r>
              <a:rPr lang="en-US" b="1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ense 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is a past tense that describes: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005370"/>
              </a:buClr>
              <a:buFont typeface="Wingdings" panose="05000000000000000000" pitchFamily="2" charset="2"/>
              <a:buChar char=""/>
              <a:defRPr/>
            </a:pPr>
            <a:r>
              <a:rPr lang="en-US" dirty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w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hat happened repeatedly or what people did repeatedly in the past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005370"/>
              </a:buClr>
              <a:buFont typeface="Wingdings" panose="05000000000000000000" pitchFamily="2" charset="2"/>
              <a:buChar char=""/>
              <a:defRPr/>
            </a:pPr>
            <a:r>
              <a:rPr lang="en-US" dirty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h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ow things were in the past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005370"/>
              </a:buClr>
              <a:buFont typeface="Wingdings" panose="05000000000000000000" pitchFamily="2" charset="2"/>
              <a:buChar char=""/>
              <a:defRPr/>
            </a:pPr>
            <a:r>
              <a:rPr lang="en-US" dirty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w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hat was happening or what people were doing.</a:t>
            </a:r>
          </a:p>
        </p:txBody>
      </p:sp>
      <p:pic>
        <p:nvPicPr>
          <p:cNvPr id="614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6292">
            <a:off x="6388100" y="-169863"/>
            <a:ext cx="1266825" cy="159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50863" y="1697038"/>
            <a:ext cx="8042275" cy="854075"/>
          </a:xfrm>
        </p:spPr>
        <p:txBody>
          <a:bodyPr anchor="t"/>
          <a:lstStyle/>
          <a:p>
            <a:pPr eaLnBrk="1" hangingPunct="1"/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Three steps to the imperfect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49275" y="2851150"/>
            <a:ext cx="8042275" cy="2200275"/>
          </a:xfrm>
        </p:spPr>
        <p:txBody>
          <a:bodyPr/>
          <a:lstStyle/>
          <a:p>
            <a:pPr marL="514350" indent="-514350" eaLnBrk="1" hangingPunct="1">
              <a:buClr>
                <a:srgbClr val="005370"/>
              </a:buClr>
              <a:buFont typeface="News Gothic MT" pitchFamily="1" charset="0"/>
              <a:buAutoNum type="arabicPeriod"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Take the </a:t>
            </a:r>
            <a:r>
              <a:rPr lang="en-US" altLang="en-US" i="1" smtClean="0">
                <a:solidFill>
                  <a:srgbClr val="005370"/>
                </a:solidFill>
                <a:latin typeface="Trebuchet MS" panose="020B0603020202020204" pitchFamily="34" charset="0"/>
              </a:rPr>
              <a:t>nous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 form of the </a:t>
            </a:r>
            <a:r>
              <a:rPr lang="en-US" altLang="en-US" b="1" smtClean="0">
                <a:solidFill>
                  <a:srgbClr val="005370"/>
                </a:solidFill>
                <a:latin typeface="Trebuchet MS" panose="020B0603020202020204" pitchFamily="34" charset="0"/>
              </a:rPr>
              <a:t>present tense 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of the verb you’re using.</a:t>
            </a:r>
          </a:p>
          <a:p>
            <a:pPr marL="514350" indent="-514350" eaLnBrk="1" hangingPunct="1">
              <a:buClr>
                <a:srgbClr val="005370"/>
              </a:buClr>
              <a:buFont typeface="News Gothic MT" pitchFamily="1" charset="0"/>
              <a:buAutoNum type="arabicPeriod"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Remove the </a:t>
            </a:r>
            <a:r>
              <a:rPr lang="en-US" altLang="en-US" i="1" smtClean="0">
                <a:solidFill>
                  <a:srgbClr val="005370"/>
                </a:solidFill>
                <a:latin typeface="Trebuchet MS" panose="020B0603020202020204" pitchFamily="34" charset="0"/>
              </a:rPr>
              <a:t>–ons 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from the </a:t>
            </a:r>
            <a:r>
              <a:rPr lang="en-US" altLang="en-US" i="1" smtClean="0">
                <a:solidFill>
                  <a:srgbClr val="005370"/>
                </a:solidFill>
                <a:latin typeface="Trebuchet MS" panose="020B0603020202020204" pitchFamily="34" charset="0"/>
              </a:rPr>
              <a:t>nous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 form.</a:t>
            </a:r>
          </a:p>
          <a:p>
            <a:pPr marL="514350" indent="-514350" eaLnBrk="1" hangingPunct="1">
              <a:buClr>
                <a:srgbClr val="005370"/>
              </a:buClr>
              <a:buFont typeface="News Gothic MT" pitchFamily="1" charset="0"/>
              <a:buAutoNum type="arabicPeriod"/>
            </a:pP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Add the correct </a:t>
            </a:r>
            <a:r>
              <a:rPr lang="en-US" altLang="en-US" b="1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 tense </a:t>
            </a:r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endings.</a:t>
            </a:r>
          </a:p>
        </p:txBody>
      </p:sp>
      <p:pic>
        <p:nvPicPr>
          <p:cNvPr id="717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9357">
            <a:off x="5837238" y="-296863"/>
            <a:ext cx="1265237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5563" y="1712913"/>
            <a:ext cx="9032875" cy="869950"/>
          </a:xfrm>
        </p:spPr>
        <p:txBody>
          <a:bodyPr anchor="t"/>
          <a:lstStyle/>
          <a:p>
            <a:pPr eaLnBrk="1" hangingPunct="1"/>
            <a:r>
              <a:rPr lang="en-US" altLang="en-US" smtClean="0">
                <a:solidFill>
                  <a:srgbClr val="005370"/>
                </a:solidFill>
                <a:latin typeface="Trebuchet MS" panose="020B0603020202020204" pitchFamily="34" charset="0"/>
              </a:rPr>
              <a:t>How to form the imperfect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463" y="2609850"/>
            <a:ext cx="3775075" cy="36607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Imperfect tense endings: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je			-</a:t>
            </a: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ais</a:t>
            </a:r>
            <a:endParaRPr lang="en-US" dirty="0" smtClean="0">
              <a:solidFill>
                <a:srgbClr val="005370"/>
              </a:solidFill>
              <a:latin typeface="Trebuchet MS" panose="020B0603020202020204" pitchFamily="34" charset="0"/>
              <a:ea typeface="+mn-ea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tu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			-</a:t>
            </a: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ais</a:t>
            </a:r>
            <a:endParaRPr lang="en-US" dirty="0" smtClean="0">
              <a:solidFill>
                <a:srgbClr val="005370"/>
              </a:solidFill>
              <a:latin typeface="Trebuchet MS" panose="020B0603020202020204" pitchFamily="34" charset="0"/>
              <a:ea typeface="+mn-ea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il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/</a:t>
            </a: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elle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/on		-</a:t>
            </a: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ait</a:t>
            </a:r>
            <a:endParaRPr lang="en-US" dirty="0" smtClean="0">
              <a:solidFill>
                <a:srgbClr val="005370"/>
              </a:solidFill>
              <a:latin typeface="Trebuchet MS" panose="020B0603020202020204" pitchFamily="34" charset="0"/>
              <a:ea typeface="+mn-ea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nous			-ions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vous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			-</a:t>
            </a: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iez</a:t>
            </a:r>
            <a:endParaRPr lang="en-US" dirty="0" smtClean="0">
              <a:solidFill>
                <a:srgbClr val="005370"/>
              </a:solidFill>
              <a:latin typeface="Trebuchet MS" panose="020B0603020202020204" pitchFamily="34" charset="0"/>
              <a:ea typeface="+mn-ea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ils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/</a:t>
            </a: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elles</a:t>
            </a:r>
            <a:r>
              <a:rPr lang="en-US" dirty="0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		-</a:t>
            </a:r>
            <a:r>
              <a:rPr lang="en-US" dirty="0" err="1" smtClean="0">
                <a:solidFill>
                  <a:srgbClr val="005370"/>
                </a:solidFill>
                <a:latin typeface="Trebuchet MS" panose="020B0603020202020204" pitchFamily="34" charset="0"/>
                <a:ea typeface="+mn-ea"/>
              </a:rPr>
              <a:t>aient</a:t>
            </a:r>
            <a:endParaRPr lang="en-US" dirty="0" smtClean="0">
              <a:solidFill>
                <a:srgbClr val="005370"/>
              </a:solidFill>
              <a:latin typeface="Trebuchet MS" panose="020B0603020202020204" pitchFamily="34" charset="0"/>
              <a:ea typeface="+mn-ea"/>
            </a:endParaRPr>
          </a:p>
        </p:txBody>
      </p:sp>
      <p:pic>
        <p:nvPicPr>
          <p:cNvPr id="922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2405">
            <a:off x="5084763" y="-296863"/>
            <a:ext cx="1265237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49275" y="1681163"/>
            <a:ext cx="8042275" cy="947737"/>
          </a:xfrm>
        </p:spPr>
        <p:txBody>
          <a:bodyPr anchor="t"/>
          <a:lstStyle/>
          <a:p>
            <a:pPr eaLnBrk="1" hangingPunct="1"/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Example 1: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aller</a:t>
            </a:r>
            <a:endParaRPr lang="en-US" altLang="en-US" i="1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628900"/>
            <a:ext cx="8042275" cy="27114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1.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Nous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form of the </a:t>
            </a:r>
            <a:r>
              <a:rPr lang="en-US" altLang="en-US" b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present tense 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is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allons</a:t>
            </a:r>
            <a:endParaRPr lang="en-US" altLang="en-US" i="1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2. With the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-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ons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removed this gives us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all-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3. Add the endings to get the </a:t>
            </a:r>
            <a:r>
              <a:rPr lang="en-US" altLang="en-US" b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of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aller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j’allais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	nous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allions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tu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allais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vous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alliez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/on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allait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allaient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</p:txBody>
      </p:sp>
      <p:pic>
        <p:nvPicPr>
          <p:cNvPr id="1024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2084">
            <a:off x="2876550" y="-25400"/>
            <a:ext cx="1266825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50863" y="1689100"/>
            <a:ext cx="8042275" cy="838200"/>
          </a:xfrm>
        </p:spPr>
        <p:txBody>
          <a:bodyPr anchor="t"/>
          <a:lstStyle/>
          <a:p>
            <a:pPr eaLnBrk="1" hangingPunct="1"/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Example 2: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avoir</a:t>
            </a:r>
            <a:endParaRPr lang="en-US" altLang="en-US" i="1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2555875"/>
            <a:ext cx="7631112" cy="3538538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1.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Nous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form of the </a:t>
            </a:r>
            <a:r>
              <a:rPr lang="en-US" altLang="en-US" b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present tense 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is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avons</a:t>
            </a:r>
            <a:endParaRPr lang="en-US" altLang="en-US" i="1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2. With the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-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ons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removed this gives us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-</a:t>
            </a: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3. Add the endings to get the </a:t>
            </a:r>
            <a:r>
              <a:rPr lang="en-US" altLang="en-US" b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of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avoir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:</a:t>
            </a: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j’avais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		nous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avions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tu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avais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vous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aviez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/on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avait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avaient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109538"/>
            <a:ext cx="1266825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50863" y="1695450"/>
            <a:ext cx="8042275" cy="852488"/>
          </a:xfrm>
        </p:spPr>
        <p:txBody>
          <a:bodyPr anchor="t"/>
          <a:lstStyle/>
          <a:p>
            <a:pPr eaLnBrk="1" hangingPunct="1"/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Example 3: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faire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2547938"/>
            <a:ext cx="8042275" cy="3089275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1.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Nous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form of the </a:t>
            </a:r>
            <a:r>
              <a:rPr lang="en-US" altLang="en-US" b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present tense 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is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faisons</a:t>
            </a:r>
            <a:endParaRPr lang="en-US" altLang="en-US" i="1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2. With the -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ons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removed this gives us </a:t>
            </a:r>
            <a:r>
              <a:rPr lang="en-US" altLang="en-US" i="1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-</a:t>
            </a: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Step 3. Add the endings to get the </a:t>
            </a:r>
            <a:r>
              <a:rPr lang="en-US" altLang="en-US" b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of </a:t>
            </a:r>
            <a:r>
              <a:rPr lang="en-US" altLang="en-US" i="1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faire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:</a:t>
            </a: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je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faisais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nous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faisions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tu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faisais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vous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faisiez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/on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faisait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ils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/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elles</a:t>
            </a:r>
            <a:r>
              <a:rPr lang="en-US" altLang="en-US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faisaient</a:t>
            </a:r>
            <a:endParaRPr lang="en-US" altLang="en-US" dirty="0" smtClean="0">
              <a:solidFill>
                <a:srgbClr val="005370"/>
              </a:solidFill>
              <a:latin typeface="Trebuchet MS" panose="020B0603020202020204" pitchFamily="34" charset="0"/>
            </a:endParaRPr>
          </a:p>
        </p:txBody>
      </p:sp>
      <p:pic>
        <p:nvPicPr>
          <p:cNvPr id="1229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84327">
            <a:off x="4532313" y="-20638"/>
            <a:ext cx="1266825" cy="159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162425" y="0"/>
            <a:ext cx="4981575" cy="1665288"/>
          </a:xfrm>
        </p:spPr>
        <p:txBody>
          <a:bodyPr anchor="ctr"/>
          <a:lstStyle/>
          <a:p>
            <a:pPr eaLnBrk="1" hangingPunct="1"/>
            <a:r>
              <a:rPr lang="en-US" altLang="en-US" sz="2800" smtClean="0">
                <a:solidFill>
                  <a:srgbClr val="005370"/>
                </a:solidFill>
                <a:latin typeface="Trebuchet MS" panose="020B0603020202020204" pitchFamily="34" charset="0"/>
              </a:rPr>
              <a:t>Try these!  Put the verbs in brackets into the correct form of the </a:t>
            </a:r>
            <a:r>
              <a:rPr lang="en-US" altLang="en-US" sz="28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imperfect tense</a:t>
            </a:r>
            <a:r>
              <a:rPr lang="en-US" altLang="en-US" sz="2800" smtClean="0">
                <a:solidFill>
                  <a:srgbClr val="005370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5288"/>
            <a:ext cx="8042275" cy="42783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Je ………………. (passer) mes vacances en France.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J’ ……………….  (aller) en Dordogne.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Nous ………………. (loger) dans un hôtel.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Je ……………….  (faire) du kayak sur la rivière.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Nous ………………. (jouer) dans l’eau.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On ………………. (manger) au restaurant.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Il ……………….  (faire) beau.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Il y ………………. (avoir) du soleil.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smtClean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smtClean="0"/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263">
            <a:off x="2278063" y="-168275"/>
            <a:ext cx="1266825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63900" y="0"/>
            <a:ext cx="5880100" cy="1665288"/>
          </a:xfrm>
        </p:spPr>
        <p:txBody>
          <a:bodyPr anchor="ctr"/>
          <a:lstStyle/>
          <a:p>
            <a:pPr eaLnBrk="1" hangingPunct="1"/>
            <a:r>
              <a:rPr lang="en-US" altLang="en-US" sz="3200" dirty="0" smtClean="0">
                <a:solidFill>
                  <a:srgbClr val="005370"/>
                </a:solidFill>
                <a:latin typeface="Trebuchet MS" panose="020B0603020202020204" pitchFamily="34" charset="0"/>
              </a:rPr>
              <a:t>Check your answers: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5288"/>
            <a:ext cx="8042275" cy="42783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Je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passais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 mes vacances en France.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J’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allais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 en Dordogne.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Nous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logions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 dans un hôtel.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Je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faisais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 du kayak sur la rivière.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Nous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jouions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 dans l’eau.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On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mangeait 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au restaurant.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Il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faisait 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beau.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Il y </a:t>
            </a:r>
            <a:r>
              <a:rPr lang="fr-FR" altLang="en-US" sz="2200" b="1" smtClean="0">
                <a:solidFill>
                  <a:srgbClr val="005370"/>
                </a:solidFill>
                <a:latin typeface="Trebuchet MS" panose="020B0603020202020204" pitchFamily="34" charset="0"/>
              </a:rPr>
              <a:t>avait</a:t>
            </a:r>
            <a:r>
              <a:rPr lang="fr-FR" altLang="en-US" sz="2200" smtClean="0">
                <a:solidFill>
                  <a:srgbClr val="005370"/>
                </a:solidFill>
                <a:latin typeface="Trebuchet MS" panose="020B0603020202020204" pitchFamily="34" charset="0"/>
              </a:rPr>
              <a:t> du soleil.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smtClean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smtClean="0"/>
          </a:p>
        </p:txBody>
      </p:sp>
      <p:pic>
        <p:nvPicPr>
          <p:cNvPr id="1434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263">
            <a:off x="1143000" y="-446088"/>
            <a:ext cx="1266825" cy="159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459</Words>
  <Application>Microsoft Office PowerPoint</Application>
  <PresentationFormat>On-screen Show (4:3)</PresentationFormat>
  <Paragraphs>71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News Gothic MT</vt:lpstr>
      <vt:lpstr>Trebuchet MS</vt:lpstr>
      <vt:lpstr>Wingdings</vt:lpstr>
      <vt:lpstr>Wingdings 2</vt:lpstr>
      <vt:lpstr>Breeze</vt:lpstr>
      <vt:lpstr>The imperfect tense in French</vt:lpstr>
      <vt:lpstr>When to use the imperfect</vt:lpstr>
      <vt:lpstr>Three steps to the imperfect</vt:lpstr>
      <vt:lpstr>How to form the imperfect tense</vt:lpstr>
      <vt:lpstr>Example 1: aller</vt:lpstr>
      <vt:lpstr>Example 2: avoir</vt:lpstr>
      <vt:lpstr>Example 3: faire</vt:lpstr>
      <vt:lpstr>Try these!  Put the verbs in brackets into the correct form of the imperfect tense.</vt:lpstr>
      <vt:lpstr>Check your answers:</vt:lpstr>
      <vt:lpstr>One irregular verb to remember!</vt:lpstr>
      <vt:lpstr>Imperfect tense quiz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2014-08-13T08:52:12Z</dcterms:created>
  <dcterms:modified xsi:type="dcterms:W3CDTF">2015-04-22T09:48:06Z</dcterms:modified>
</cp:coreProperties>
</file>