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8" r:id="rId15"/>
    <p:sldId id="279" r:id="rId16"/>
    <p:sldId id="269" r:id="rId17"/>
    <p:sldId id="270" r:id="rId18"/>
    <p:sldId id="280" r:id="rId19"/>
    <p:sldId id="271" r:id="rId20"/>
    <p:sldId id="272" r:id="rId21"/>
    <p:sldId id="273" r:id="rId22"/>
    <p:sldId id="274" r:id="rId23"/>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663" userDrawn="1">
          <p15:clr>
            <a:srgbClr val="A4A3A4"/>
          </p15:clr>
        </p15:guide>
        <p15:guide id="2" pos="61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D9F1"/>
    <a:srgbClr val="FAC090"/>
    <a:srgbClr val="F0D18E"/>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6" autoAdjust="0"/>
    <p:restoredTop sz="83309" autoAdjust="0"/>
  </p:normalViewPr>
  <p:slideViewPr>
    <p:cSldViewPr snapToGrid="0">
      <p:cViewPr varScale="1">
        <p:scale>
          <a:sx n="61" d="100"/>
          <a:sy n="61" d="100"/>
        </p:scale>
        <p:origin x="-600" y="-96"/>
      </p:cViewPr>
      <p:guideLst>
        <p:guide orient="horz" pos="663"/>
        <p:guide pos="612"/>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5300"/>
          </a:xfrm>
          <a:prstGeom prst="rect">
            <a:avLst/>
          </a:prstGeom>
        </p:spPr>
        <p:txBody>
          <a:bodyPr vert="horz" lIns="91440" tIns="45720" rIns="91440" bIns="45720" rtlCol="0"/>
          <a:lstStyle>
            <a:lvl1pPr algn="r">
              <a:defRPr sz="1200"/>
            </a:lvl1pPr>
          </a:lstStyle>
          <a:p>
            <a:fld id="{B8326E17-4271-4867-8924-41F754D2F2DD}" type="datetimeFigureOut">
              <a:rPr lang="en-GB" smtClean="0"/>
              <a:t>04/09/2015</a:t>
            </a:fld>
            <a:endParaRPr lang="en-GB"/>
          </a:p>
        </p:txBody>
      </p:sp>
      <p:sp>
        <p:nvSpPr>
          <p:cNvPr id="4" name="Footer Placeholder 3"/>
          <p:cNvSpPr>
            <a:spLocks noGrp="1"/>
          </p:cNvSpPr>
          <p:nvPr>
            <p:ph type="ftr" sz="quarter" idx="2"/>
          </p:nvPr>
        </p:nvSpPr>
        <p:spPr>
          <a:xfrm>
            <a:off x="0" y="9377363"/>
            <a:ext cx="2946400" cy="4953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377363"/>
            <a:ext cx="2946400" cy="495300"/>
          </a:xfrm>
          <a:prstGeom prst="rect">
            <a:avLst/>
          </a:prstGeom>
        </p:spPr>
        <p:txBody>
          <a:bodyPr vert="horz" lIns="91440" tIns="45720" rIns="91440" bIns="45720" rtlCol="0" anchor="b"/>
          <a:lstStyle>
            <a:lvl1pPr algn="r">
              <a:defRPr sz="1200"/>
            </a:lvl1pPr>
          </a:lstStyle>
          <a:p>
            <a:fld id="{A908EB75-8025-47D1-B3D1-342EC9D2C256}" type="slidenum">
              <a:rPr lang="en-GB" smtClean="0"/>
              <a:t>‹#›</a:t>
            </a:fld>
            <a:endParaRPr lang="en-GB"/>
          </a:p>
        </p:txBody>
      </p:sp>
    </p:spTree>
    <p:extLst>
      <p:ext uri="{BB962C8B-B14F-4D97-AF65-F5344CB8AC3E}">
        <p14:creationId xmlns:p14="http://schemas.microsoft.com/office/powerpoint/2010/main" val="33688234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19740419-B0D4-4696-82CC-C455B610DB4D}" type="datetimeFigureOut">
              <a:rPr lang="en-GB" smtClean="0"/>
              <a:t>04/09/2015</a:t>
            </a:fld>
            <a:endParaRPr lang="en-GB"/>
          </a:p>
        </p:txBody>
      </p:sp>
      <p:sp>
        <p:nvSpPr>
          <p:cNvPr id="4" name="Slide Image Placeholder 3"/>
          <p:cNvSpPr>
            <a:spLocks noGrp="1" noRot="1" noChangeAspect="1"/>
          </p:cNvSpPr>
          <p:nvPr>
            <p:ph type="sldImg" idx="2"/>
          </p:nvPr>
        </p:nvSpPr>
        <p:spPr>
          <a:xfrm>
            <a:off x="1177925" y="1233488"/>
            <a:ext cx="4441825" cy="33321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vl1pPr>
          </a:lstStyle>
          <a:p>
            <a:fld id="{01B98DA4-B5CC-4515-9954-19711E980F50}" type="slidenum">
              <a:rPr lang="en-GB" smtClean="0"/>
              <a:t>‹#›</a:t>
            </a:fld>
            <a:endParaRPr lang="en-GB"/>
          </a:p>
        </p:txBody>
      </p:sp>
    </p:spTree>
    <p:extLst>
      <p:ext uri="{BB962C8B-B14F-4D97-AF65-F5344CB8AC3E}">
        <p14:creationId xmlns:p14="http://schemas.microsoft.com/office/powerpoint/2010/main" val="827736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This resource is designed to revise the verbs </a:t>
            </a:r>
            <a:r>
              <a:rPr lang="en-GB" sz="1200" i="1" kern="1200" dirty="0" err="1" smtClean="0">
                <a:solidFill>
                  <a:schemeClr val="tx1"/>
                </a:solidFill>
                <a:effectLst/>
                <a:latin typeface="+mn-lt"/>
                <a:ea typeface="+mn-ea"/>
                <a:cs typeface="+mn-cs"/>
              </a:rPr>
              <a:t>aller</a:t>
            </a:r>
            <a:r>
              <a:rPr lang="en-GB" sz="1200" kern="1200" dirty="0" smtClean="0">
                <a:solidFill>
                  <a:schemeClr val="tx1"/>
                </a:solidFill>
                <a:effectLst/>
                <a:latin typeface="+mn-lt"/>
                <a:ea typeface="+mn-ea"/>
                <a:cs typeface="+mn-cs"/>
              </a:rPr>
              <a:t> and </a:t>
            </a:r>
            <a:r>
              <a:rPr lang="en-GB" sz="1200" i="1" kern="1200" dirty="0" smtClean="0">
                <a:solidFill>
                  <a:schemeClr val="tx1"/>
                </a:solidFill>
                <a:effectLst/>
                <a:latin typeface="+mn-lt"/>
                <a:ea typeface="+mn-ea"/>
                <a:cs typeface="+mn-cs"/>
              </a:rPr>
              <a:t>faire</a:t>
            </a:r>
            <a:r>
              <a:rPr lang="en-GB" sz="1200" kern="1200" dirty="0" smtClean="0">
                <a:solidFill>
                  <a:schemeClr val="tx1"/>
                </a:solidFill>
                <a:effectLst/>
                <a:latin typeface="+mn-lt"/>
                <a:ea typeface="+mn-ea"/>
                <a:cs typeface="+mn-cs"/>
              </a:rPr>
              <a:t> in the context of the home, town and region topic.  The PowerPoint presents the present, perfect, near future and imperfect tenses of these verbs with practice activities and noughts and crosses game templates.  The Word document offers grammar and translation exercises using </a:t>
            </a:r>
            <a:r>
              <a:rPr lang="en-GB" sz="1200" i="1" kern="1200" dirty="0" err="1" smtClean="0">
                <a:solidFill>
                  <a:schemeClr val="tx1"/>
                </a:solidFill>
                <a:effectLst/>
                <a:latin typeface="+mn-lt"/>
                <a:ea typeface="+mn-ea"/>
                <a:cs typeface="+mn-cs"/>
              </a:rPr>
              <a:t>aller</a:t>
            </a:r>
            <a:r>
              <a:rPr lang="en-GB" sz="1200" kern="1200" dirty="0" smtClean="0">
                <a:solidFill>
                  <a:schemeClr val="tx1"/>
                </a:solidFill>
                <a:effectLst/>
                <a:latin typeface="+mn-lt"/>
                <a:ea typeface="+mn-ea"/>
                <a:cs typeface="+mn-cs"/>
              </a:rPr>
              <a:t> and </a:t>
            </a:r>
            <a:r>
              <a:rPr lang="en-GB" sz="1200" i="1" kern="1200" dirty="0" smtClean="0">
                <a:solidFill>
                  <a:schemeClr val="tx1"/>
                </a:solidFill>
                <a:effectLst/>
                <a:latin typeface="+mn-lt"/>
                <a:ea typeface="+mn-ea"/>
                <a:cs typeface="+mn-cs"/>
              </a:rPr>
              <a:t>faire</a:t>
            </a:r>
            <a:r>
              <a:rPr lang="en-GB" sz="1200" kern="1200" dirty="0" smtClean="0">
                <a:solidFill>
                  <a:schemeClr val="tx1"/>
                </a:solidFill>
                <a:effectLst/>
                <a:latin typeface="+mn-lt"/>
                <a:ea typeface="+mn-ea"/>
                <a:cs typeface="+mn-cs"/>
              </a:rPr>
              <a:t> in these four tenses.  However, you could also dip in to the relevant sections of the PowerPoint to focus on just one tense</a:t>
            </a:r>
            <a:r>
              <a:rPr lang="en-GB" sz="1200" kern="1200" baseline="0" dirty="0" smtClean="0">
                <a:solidFill>
                  <a:schemeClr val="tx1"/>
                </a:solidFill>
                <a:effectLst/>
                <a:latin typeface="+mn-lt"/>
                <a:ea typeface="+mn-ea"/>
                <a:cs typeface="+mn-cs"/>
              </a:rPr>
              <a:t> – see teaching notes for guidance. </a:t>
            </a:r>
            <a:r>
              <a:rPr lang="en-GB" sz="1200" kern="1200" dirty="0" smtClean="0">
                <a:solidFill>
                  <a:schemeClr val="tx1"/>
                </a:solidFill>
                <a:effectLst/>
                <a:latin typeface="+mn-lt"/>
                <a:ea typeface="+mn-ea"/>
                <a:cs typeface="+mn-cs"/>
              </a:rPr>
              <a:t>A handout version of </a:t>
            </a:r>
            <a:r>
              <a:rPr lang="en-GB" sz="1200" i="1" kern="1200" dirty="0" err="1" smtClean="0">
                <a:solidFill>
                  <a:schemeClr val="tx1"/>
                </a:solidFill>
                <a:effectLst/>
                <a:latin typeface="+mn-lt"/>
                <a:ea typeface="+mn-ea"/>
                <a:cs typeface="+mn-cs"/>
              </a:rPr>
              <a:t>aller</a:t>
            </a:r>
            <a:r>
              <a:rPr lang="en-GB" sz="1200" kern="1200" dirty="0" smtClean="0">
                <a:solidFill>
                  <a:schemeClr val="tx1"/>
                </a:solidFill>
                <a:effectLst/>
                <a:latin typeface="+mn-lt"/>
                <a:ea typeface="+mn-ea"/>
                <a:cs typeface="+mn-cs"/>
              </a:rPr>
              <a:t> and </a:t>
            </a:r>
            <a:r>
              <a:rPr lang="en-GB" sz="1200" i="1" kern="1200" dirty="0" smtClean="0">
                <a:solidFill>
                  <a:schemeClr val="tx1"/>
                </a:solidFill>
                <a:effectLst/>
                <a:latin typeface="+mn-lt"/>
                <a:ea typeface="+mn-ea"/>
                <a:cs typeface="+mn-cs"/>
              </a:rPr>
              <a:t>faire</a:t>
            </a:r>
            <a:r>
              <a:rPr lang="en-GB" sz="1200" kern="1200" dirty="0" smtClean="0">
                <a:solidFill>
                  <a:schemeClr val="tx1"/>
                </a:solidFill>
                <a:effectLst/>
                <a:latin typeface="+mn-lt"/>
                <a:ea typeface="+mn-ea"/>
                <a:cs typeface="+mn-cs"/>
              </a:rPr>
              <a:t> conjugated in each of the four tenses covered (as seen on slides 2, 5, 7 and 9) is provided on p.5 of the Word document to support students during the lesson.</a:t>
            </a:r>
          </a:p>
          <a:p>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1</a:t>
            </a:fld>
            <a:endParaRPr lang="en-GB"/>
          </a:p>
        </p:txBody>
      </p:sp>
    </p:spTree>
    <p:extLst>
      <p:ext uri="{BB962C8B-B14F-4D97-AF65-F5344CB8AC3E}">
        <p14:creationId xmlns:p14="http://schemas.microsoft.com/office/powerpoint/2010/main" val="3937498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Five sentences for students to match to their translations, perhaps</a:t>
            </a:r>
            <a:r>
              <a:rPr lang="en-GB" baseline="0" dirty="0" smtClean="0"/>
              <a:t> by noting the numbers and letters on mini whiteboards.  Colour coded answers appear on the next slide.</a:t>
            </a:r>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10</a:t>
            </a:fld>
            <a:endParaRPr lang="en-GB"/>
          </a:p>
        </p:txBody>
      </p:sp>
    </p:spTree>
    <p:extLst>
      <p:ext uri="{BB962C8B-B14F-4D97-AF65-F5344CB8AC3E}">
        <p14:creationId xmlns:p14="http://schemas.microsoft.com/office/powerpoint/2010/main" val="856006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Rules</a:t>
            </a:r>
            <a:r>
              <a:rPr lang="en-GB" baseline="0" dirty="0" smtClean="0"/>
              <a:t> for the noughts and crosses team games on the following slides.  These slides could also be printed out and used for pair </a:t>
            </a:r>
            <a:r>
              <a:rPr lang="en-GB" baseline="0" smtClean="0"/>
              <a:t>work games.</a:t>
            </a:r>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12</a:t>
            </a:fld>
            <a:endParaRPr lang="en-GB"/>
          </a:p>
        </p:txBody>
      </p:sp>
    </p:spTree>
    <p:extLst>
      <p:ext uri="{BB962C8B-B14F-4D97-AF65-F5344CB8AC3E}">
        <p14:creationId xmlns:p14="http://schemas.microsoft.com/office/powerpoint/2010/main" val="27605543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cs typeface="Arial" charset="0"/>
              </a:rPr>
              <a:t>Teams can only claim the square if they can put the word into </a:t>
            </a:r>
            <a:r>
              <a:rPr lang="en-GB" sz="1200" dirty="0" smtClean="0">
                <a:solidFill>
                  <a:schemeClr val="accent1"/>
                </a:solidFill>
                <a:cs typeface="Arial" charset="0"/>
              </a:rPr>
              <a:t>a full sentence </a:t>
            </a:r>
            <a:r>
              <a:rPr lang="en-GB" sz="1200" dirty="0" smtClean="0">
                <a:cs typeface="Arial" charset="0"/>
              </a:rPr>
              <a:t>in French, using </a:t>
            </a:r>
            <a:r>
              <a:rPr lang="en-GB" sz="1200" i="1" dirty="0" err="1" smtClean="0">
                <a:cs typeface="Arial" charset="0"/>
              </a:rPr>
              <a:t>aller</a:t>
            </a:r>
            <a:r>
              <a:rPr lang="en-GB" sz="1200" dirty="0" smtClean="0">
                <a:cs typeface="Arial" charset="0"/>
              </a:rPr>
              <a:t> or </a:t>
            </a:r>
            <a:r>
              <a:rPr lang="en-GB" sz="1200" i="1" dirty="0" smtClean="0">
                <a:cs typeface="Arial" charset="0"/>
              </a:rPr>
              <a:t>faire</a:t>
            </a:r>
            <a:r>
              <a:rPr lang="en-GB" sz="1200" dirty="0" smtClean="0">
                <a:cs typeface="Arial" charset="0"/>
              </a:rPr>
              <a:t> in the tense required (as shown by colour coding).</a:t>
            </a:r>
          </a:p>
          <a:p>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13</a:t>
            </a:fld>
            <a:endParaRPr lang="en-GB"/>
          </a:p>
        </p:txBody>
      </p:sp>
    </p:spTree>
    <p:extLst>
      <p:ext uri="{BB962C8B-B14F-4D97-AF65-F5344CB8AC3E}">
        <p14:creationId xmlns:p14="http://schemas.microsoft.com/office/powerpoint/2010/main" val="34404758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cs typeface="Arial" charset="0"/>
              </a:rPr>
              <a:t>Teams can only claim the square if they can put the word into </a:t>
            </a:r>
            <a:r>
              <a:rPr lang="en-GB" sz="1200" dirty="0" smtClean="0">
                <a:solidFill>
                  <a:schemeClr val="accent1"/>
                </a:solidFill>
                <a:cs typeface="Arial" charset="0"/>
              </a:rPr>
              <a:t>a full sentence </a:t>
            </a:r>
            <a:r>
              <a:rPr lang="en-GB" sz="1200" dirty="0" smtClean="0">
                <a:cs typeface="Arial" charset="0"/>
              </a:rPr>
              <a:t>in French, using </a:t>
            </a:r>
            <a:r>
              <a:rPr lang="en-GB" sz="1200" i="1" dirty="0" err="1" smtClean="0">
                <a:cs typeface="Arial" charset="0"/>
              </a:rPr>
              <a:t>aller</a:t>
            </a:r>
            <a:r>
              <a:rPr lang="en-GB" sz="1200" dirty="0" smtClean="0">
                <a:cs typeface="Arial" charset="0"/>
              </a:rPr>
              <a:t> or </a:t>
            </a:r>
            <a:r>
              <a:rPr lang="en-GB" sz="1200" i="1" dirty="0" smtClean="0">
                <a:cs typeface="Arial" charset="0"/>
              </a:rPr>
              <a:t>faire</a:t>
            </a:r>
            <a:r>
              <a:rPr lang="en-GB" sz="1200" dirty="0" smtClean="0">
                <a:cs typeface="Arial" charset="0"/>
              </a:rPr>
              <a:t> in the tense required (as shown by colour coding).</a:t>
            </a:r>
          </a:p>
          <a:p>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14</a:t>
            </a:fld>
            <a:endParaRPr lang="en-GB"/>
          </a:p>
        </p:txBody>
      </p:sp>
    </p:spTree>
    <p:extLst>
      <p:ext uri="{BB962C8B-B14F-4D97-AF65-F5344CB8AC3E}">
        <p14:creationId xmlns:p14="http://schemas.microsoft.com/office/powerpoint/2010/main" val="1475154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cs typeface="Arial" charset="0"/>
              </a:rPr>
              <a:t>Teams can only claim the square if they can put the word into </a:t>
            </a:r>
            <a:r>
              <a:rPr lang="en-GB" sz="1200" dirty="0" smtClean="0">
                <a:solidFill>
                  <a:schemeClr val="accent1"/>
                </a:solidFill>
                <a:cs typeface="Arial" charset="0"/>
              </a:rPr>
              <a:t>a full sentence </a:t>
            </a:r>
            <a:r>
              <a:rPr lang="en-GB" sz="1200" dirty="0" smtClean="0">
                <a:cs typeface="Arial" charset="0"/>
              </a:rPr>
              <a:t>in French, using </a:t>
            </a:r>
            <a:r>
              <a:rPr lang="en-GB" sz="1200" i="1" dirty="0" err="1" smtClean="0">
                <a:cs typeface="Arial" charset="0"/>
              </a:rPr>
              <a:t>aller</a:t>
            </a:r>
            <a:r>
              <a:rPr lang="en-GB" sz="1200" dirty="0" smtClean="0">
                <a:cs typeface="Arial" charset="0"/>
              </a:rPr>
              <a:t> or </a:t>
            </a:r>
            <a:r>
              <a:rPr lang="en-GB" sz="1200" i="1" dirty="0" smtClean="0">
                <a:cs typeface="Arial" charset="0"/>
              </a:rPr>
              <a:t>faire</a:t>
            </a:r>
            <a:r>
              <a:rPr lang="en-GB" sz="1200" dirty="0" smtClean="0">
                <a:cs typeface="Arial" charset="0"/>
              </a:rPr>
              <a:t> in the tense required.</a:t>
            </a:r>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15</a:t>
            </a:fld>
            <a:endParaRPr lang="en-GB"/>
          </a:p>
        </p:txBody>
      </p:sp>
    </p:spTree>
    <p:extLst>
      <p:ext uri="{BB962C8B-B14F-4D97-AF65-F5344CB8AC3E}">
        <p14:creationId xmlns:p14="http://schemas.microsoft.com/office/powerpoint/2010/main" val="20856400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cs typeface="Arial" charset="0"/>
              </a:rPr>
              <a:t>Teams can only claim the square if they can put the word into </a:t>
            </a:r>
            <a:r>
              <a:rPr lang="en-GB" sz="1200" dirty="0" smtClean="0">
                <a:solidFill>
                  <a:schemeClr val="accent1"/>
                </a:solidFill>
                <a:cs typeface="Arial" charset="0"/>
              </a:rPr>
              <a:t>a full sentence </a:t>
            </a:r>
            <a:r>
              <a:rPr lang="en-GB" sz="1200" dirty="0" smtClean="0">
                <a:cs typeface="Arial" charset="0"/>
              </a:rPr>
              <a:t>in French, using </a:t>
            </a:r>
            <a:r>
              <a:rPr lang="en-GB" sz="1200" i="1" dirty="0" err="1" smtClean="0">
                <a:cs typeface="Arial" charset="0"/>
              </a:rPr>
              <a:t>aller</a:t>
            </a:r>
            <a:r>
              <a:rPr lang="en-GB" sz="1200" dirty="0" smtClean="0">
                <a:cs typeface="Arial" charset="0"/>
              </a:rPr>
              <a:t> or </a:t>
            </a:r>
            <a:r>
              <a:rPr lang="en-GB" sz="1200" i="1" dirty="0" smtClean="0">
                <a:cs typeface="Arial" charset="0"/>
              </a:rPr>
              <a:t>faire</a:t>
            </a:r>
            <a:r>
              <a:rPr lang="en-GB" sz="1200" dirty="0" smtClean="0">
                <a:cs typeface="Arial" charset="0"/>
              </a:rPr>
              <a:t> in the tense required.</a:t>
            </a:r>
            <a:endParaRPr lang="en-GB" dirty="0" smtClean="0"/>
          </a:p>
          <a:p>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16</a:t>
            </a:fld>
            <a:endParaRPr lang="en-GB"/>
          </a:p>
        </p:txBody>
      </p:sp>
    </p:spTree>
    <p:extLst>
      <p:ext uri="{BB962C8B-B14F-4D97-AF65-F5344CB8AC3E}">
        <p14:creationId xmlns:p14="http://schemas.microsoft.com/office/powerpoint/2010/main" val="12828766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cs typeface="Arial" charset="0"/>
              </a:rPr>
              <a:t>Teams can only claim the square if they can put the word/phrase into </a:t>
            </a:r>
            <a:r>
              <a:rPr lang="en-GB" sz="1200" dirty="0" smtClean="0">
                <a:solidFill>
                  <a:schemeClr val="accent1"/>
                </a:solidFill>
                <a:cs typeface="Arial" charset="0"/>
              </a:rPr>
              <a:t>a full sentence </a:t>
            </a:r>
            <a:r>
              <a:rPr lang="en-GB" sz="1200" dirty="0" smtClean="0">
                <a:cs typeface="Arial" charset="0"/>
              </a:rPr>
              <a:t>in French, using </a:t>
            </a:r>
            <a:r>
              <a:rPr lang="en-GB" sz="1200" i="1" dirty="0" err="1" smtClean="0">
                <a:cs typeface="Arial" charset="0"/>
              </a:rPr>
              <a:t>aller</a:t>
            </a:r>
            <a:r>
              <a:rPr lang="en-GB" sz="1200" dirty="0" smtClean="0">
                <a:cs typeface="Arial" charset="0"/>
              </a:rPr>
              <a:t> or </a:t>
            </a:r>
            <a:r>
              <a:rPr lang="en-GB" sz="1200" i="1" dirty="0" smtClean="0">
                <a:cs typeface="Arial" charset="0"/>
              </a:rPr>
              <a:t>faire</a:t>
            </a:r>
            <a:r>
              <a:rPr lang="en-GB" sz="1200" dirty="0" smtClean="0">
                <a:cs typeface="Arial" charset="0"/>
              </a:rPr>
              <a:t> in any tense.</a:t>
            </a:r>
            <a:endParaRPr lang="en-GB" dirty="0" smtClean="0"/>
          </a:p>
          <a:p>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17</a:t>
            </a:fld>
            <a:endParaRPr lang="en-GB"/>
          </a:p>
        </p:txBody>
      </p:sp>
    </p:spTree>
    <p:extLst>
      <p:ext uri="{BB962C8B-B14F-4D97-AF65-F5344CB8AC3E}">
        <p14:creationId xmlns:p14="http://schemas.microsoft.com/office/powerpoint/2010/main" val="39478182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cs typeface="Arial" charset="0"/>
              </a:rPr>
              <a:t>Teams can only claim the square if they can put the word/phrase into </a:t>
            </a:r>
            <a:r>
              <a:rPr lang="en-GB" sz="1200" dirty="0" smtClean="0">
                <a:solidFill>
                  <a:schemeClr val="accent1"/>
                </a:solidFill>
                <a:cs typeface="Arial" charset="0"/>
              </a:rPr>
              <a:t>a full sentence </a:t>
            </a:r>
            <a:r>
              <a:rPr lang="en-GB" sz="1200" dirty="0" smtClean="0">
                <a:cs typeface="Arial" charset="0"/>
              </a:rPr>
              <a:t>in French, using </a:t>
            </a:r>
            <a:r>
              <a:rPr lang="en-GB" sz="1200" i="1" dirty="0" err="1" smtClean="0">
                <a:cs typeface="Arial" charset="0"/>
              </a:rPr>
              <a:t>aller</a:t>
            </a:r>
            <a:r>
              <a:rPr lang="en-GB" sz="1200" dirty="0" smtClean="0">
                <a:cs typeface="Arial" charset="0"/>
              </a:rPr>
              <a:t> or </a:t>
            </a:r>
            <a:r>
              <a:rPr lang="en-GB" sz="1200" i="1" dirty="0" smtClean="0">
                <a:cs typeface="Arial" charset="0"/>
              </a:rPr>
              <a:t>faire</a:t>
            </a:r>
            <a:r>
              <a:rPr lang="en-GB" sz="1200" dirty="0" smtClean="0">
                <a:cs typeface="Arial" charset="0"/>
              </a:rPr>
              <a:t> in any tense.</a:t>
            </a:r>
            <a:endParaRPr lang="en-GB" dirty="0" smtClean="0"/>
          </a:p>
          <a:p>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18</a:t>
            </a:fld>
            <a:endParaRPr lang="en-GB"/>
          </a:p>
        </p:txBody>
      </p:sp>
    </p:spTree>
    <p:extLst>
      <p:ext uri="{BB962C8B-B14F-4D97-AF65-F5344CB8AC3E}">
        <p14:creationId xmlns:p14="http://schemas.microsoft.com/office/powerpoint/2010/main" val="3235042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cs typeface="Arial" charset="0"/>
              </a:rPr>
              <a:t>Teams can only claim the square if they can put the word/phrase into </a:t>
            </a:r>
            <a:r>
              <a:rPr lang="en-GB" sz="1200" dirty="0" smtClean="0">
                <a:solidFill>
                  <a:schemeClr val="accent1"/>
                </a:solidFill>
                <a:cs typeface="Arial" charset="0"/>
              </a:rPr>
              <a:t>a full sentence </a:t>
            </a:r>
            <a:r>
              <a:rPr lang="en-GB" sz="1200" dirty="0" smtClean="0">
                <a:cs typeface="Arial" charset="0"/>
              </a:rPr>
              <a:t>in French, using </a:t>
            </a:r>
            <a:r>
              <a:rPr lang="en-GB" sz="1200" i="1" dirty="0" err="1" smtClean="0">
                <a:cs typeface="Arial" charset="0"/>
              </a:rPr>
              <a:t>aller</a:t>
            </a:r>
            <a:r>
              <a:rPr lang="en-GB" sz="1200" dirty="0" smtClean="0">
                <a:cs typeface="Arial" charset="0"/>
              </a:rPr>
              <a:t> or </a:t>
            </a:r>
            <a:r>
              <a:rPr lang="en-GB" sz="1200" i="1" dirty="0" smtClean="0">
                <a:cs typeface="Arial" charset="0"/>
              </a:rPr>
              <a:t>faire</a:t>
            </a:r>
            <a:r>
              <a:rPr lang="en-GB" sz="1200" dirty="0" smtClean="0">
                <a:cs typeface="Arial" charset="0"/>
              </a:rPr>
              <a:t> in any tense.</a:t>
            </a:r>
            <a:endParaRPr lang="en-GB" dirty="0" smtClean="0"/>
          </a:p>
          <a:p>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19</a:t>
            </a:fld>
            <a:endParaRPr lang="en-GB"/>
          </a:p>
        </p:txBody>
      </p:sp>
    </p:spTree>
    <p:extLst>
      <p:ext uri="{BB962C8B-B14F-4D97-AF65-F5344CB8AC3E}">
        <p14:creationId xmlns:p14="http://schemas.microsoft.com/office/powerpoint/2010/main" val="159047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cs typeface="Arial" charset="0"/>
              </a:rPr>
              <a:t>Team A to suggest words for each square.  Teams can only claim the square if they can put the word into </a:t>
            </a:r>
            <a:r>
              <a:rPr lang="en-GB" sz="1200" dirty="0" smtClean="0">
                <a:solidFill>
                  <a:schemeClr val="accent1"/>
                </a:solidFill>
                <a:cs typeface="Arial" charset="0"/>
              </a:rPr>
              <a:t>a full sentence </a:t>
            </a:r>
            <a:r>
              <a:rPr lang="en-GB" sz="1200" dirty="0" smtClean="0">
                <a:cs typeface="Arial" charset="0"/>
              </a:rPr>
              <a:t>in French, using </a:t>
            </a:r>
            <a:r>
              <a:rPr lang="en-GB" sz="1200" i="1" dirty="0" err="1" smtClean="0">
                <a:cs typeface="Arial" charset="0"/>
              </a:rPr>
              <a:t>aller</a:t>
            </a:r>
            <a:r>
              <a:rPr lang="en-GB" sz="1200" dirty="0" smtClean="0">
                <a:cs typeface="Arial" charset="0"/>
              </a:rPr>
              <a:t> or </a:t>
            </a:r>
            <a:r>
              <a:rPr lang="en-GB" sz="1200" i="1" dirty="0" smtClean="0">
                <a:cs typeface="Arial" charset="0"/>
              </a:rPr>
              <a:t>faire</a:t>
            </a:r>
            <a:r>
              <a:rPr lang="en-GB" sz="1200" dirty="0" smtClean="0">
                <a:cs typeface="Arial" charset="0"/>
              </a:rPr>
              <a:t> in any tense.</a:t>
            </a:r>
            <a:endParaRPr lang="en-GB" dirty="0" smtClean="0"/>
          </a:p>
          <a:p>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20</a:t>
            </a:fld>
            <a:endParaRPr lang="en-GB"/>
          </a:p>
        </p:txBody>
      </p:sp>
    </p:spTree>
    <p:extLst>
      <p:ext uri="{BB962C8B-B14F-4D97-AF65-F5344CB8AC3E}">
        <p14:creationId xmlns:p14="http://schemas.microsoft.com/office/powerpoint/2010/main" val="819683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present tense of </a:t>
            </a:r>
            <a:r>
              <a:rPr lang="en-GB" sz="1200" i="1" kern="1200" dirty="0" err="1" smtClean="0">
                <a:solidFill>
                  <a:schemeClr val="tx1"/>
                </a:solidFill>
                <a:effectLst/>
                <a:latin typeface="+mn-lt"/>
                <a:ea typeface="+mn-ea"/>
                <a:cs typeface="+mn-cs"/>
              </a:rPr>
              <a:t>aller</a:t>
            </a:r>
            <a:r>
              <a:rPr lang="en-GB" sz="1200" kern="1200" dirty="0" smtClean="0">
                <a:solidFill>
                  <a:schemeClr val="tx1"/>
                </a:solidFill>
                <a:effectLst/>
                <a:latin typeface="+mn-lt"/>
                <a:ea typeface="+mn-ea"/>
                <a:cs typeface="+mn-cs"/>
              </a:rPr>
              <a:t> and </a:t>
            </a:r>
            <a:r>
              <a:rPr lang="en-GB" sz="1200" i="1" kern="1200" dirty="0" smtClean="0">
                <a:solidFill>
                  <a:schemeClr val="tx1"/>
                </a:solidFill>
                <a:effectLst/>
                <a:latin typeface="+mn-lt"/>
                <a:ea typeface="+mn-ea"/>
                <a:cs typeface="+mn-cs"/>
              </a:rPr>
              <a:t>faire</a:t>
            </a:r>
            <a:r>
              <a:rPr lang="en-GB" sz="1200" kern="1200" dirty="0" smtClean="0">
                <a:solidFill>
                  <a:schemeClr val="tx1"/>
                </a:solidFill>
                <a:effectLst/>
                <a:latin typeface="+mn-lt"/>
                <a:ea typeface="+mn-ea"/>
                <a:cs typeface="+mn-cs"/>
              </a:rPr>
              <a:t> is presented, with each</a:t>
            </a:r>
            <a:r>
              <a:rPr lang="en-GB" sz="1200" kern="1200" baseline="0" dirty="0" smtClean="0">
                <a:solidFill>
                  <a:schemeClr val="tx1"/>
                </a:solidFill>
                <a:effectLst/>
                <a:latin typeface="+mn-lt"/>
                <a:ea typeface="+mn-ea"/>
                <a:cs typeface="+mn-cs"/>
              </a:rPr>
              <a:t> form appearing on touch/click.</a:t>
            </a:r>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2</a:t>
            </a:fld>
            <a:endParaRPr lang="en-GB"/>
          </a:p>
        </p:txBody>
      </p:sp>
    </p:spTree>
    <p:extLst>
      <p:ext uri="{BB962C8B-B14F-4D97-AF65-F5344CB8AC3E}">
        <p14:creationId xmlns:p14="http://schemas.microsoft.com/office/powerpoint/2010/main" val="11236271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cs typeface="Arial" charset="0"/>
              </a:rPr>
              <a:t>Team B to suggest words for each square.  Teams can only claim the square if they can put the word into </a:t>
            </a:r>
            <a:r>
              <a:rPr lang="en-GB" sz="1200" dirty="0" smtClean="0">
                <a:solidFill>
                  <a:schemeClr val="accent1"/>
                </a:solidFill>
                <a:cs typeface="Arial" charset="0"/>
              </a:rPr>
              <a:t>a full sentence </a:t>
            </a:r>
            <a:r>
              <a:rPr lang="en-GB" sz="1200" dirty="0" smtClean="0">
                <a:cs typeface="Arial" charset="0"/>
              </a:rPr>
              <a:t>in French, using </a:t>
            </a:r>
            <a:r>
              <a:rPr lang="en-GB" sz="1200" i="1" dirty="0" err="1" smtClean="0">
                <a:cs typeface="Arial" charset="0"/>
              </a:rPr>
              <a:t>aller</a:t>
            </a:r>
            <a:r>
              <a:rPr lang="en-GB" sz="1200" dirty="0" smtClean="0">
                <a:cs typeface="Arial" charset="0"/>
              </a:rPr>
              <a:t> or </a:t>
            </a:r>
            <a:r>
              <a:rPr lang="en-GB" sz="1200" i="1" dirty="0" smtClean="0">
                <a:cs typeface="Arial" charset="0"/>
              </a:rPr>
              <a:t>faire</a:t>
            </a:r>
            <a:r>
              <a:rPr lang="en-GB" sz="1200" dirty="0" smtClean="0">
                <a:cs typeface="Arial" charset="0"/>
              </a:rPr>
              <a:t> in any tense.</a:t>
            </a:r>
            <a:endParaRPr lang="en-GB" dirty="0" smtClean="0"/>
          </a:p>
          <a:p>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21</a:t>
            </a:fld>
            <a:endParaRPr lang="en-GB"/>
          </a:p>
        </p:txBody>
      </p:sp>
    </p:spTree>
    <p:extLst>
      <p:ext uri="{BB962C8B-B14F-4D97-AF65-F5344CB8AC3E}">
        <p14:creationId xmlns:p14="http://schemas.microsoft.com/office/powerpoint/2010/main" val="29735743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cs typeface="Arial" charset="0"/>
              </a:rPr>
              <a:t>Both teams to suggest words for each square.  Teams can only claim the square if they can put the word into </a:t>
            </a:r>
            <a:r>
              <a:rPr lang="en-GB" sz="1200" dirty="0" smtClean="0">
                <a:solidFill>
                  <a:schemeClr val="accent1"/>
                </a:solidFill>
                <a:cs typeface="Arial" charset="0"/>
              </a:rPr>
              <a:t>a full sentence </a:t>
            </a:r>
            <a:r>
              <a:rPr lang="en-GB" sz="1200" dirty="0" smtClean="0">
                <a:cs typeface="Arial" charset="0"/>
              </a:rPr>
              <a:t>in French, using </a:t>
            </a:r>
            <a:r>
              <a:rPr lang="en-GB" sz="1200" i="1" dirty="0" err="1" smtClean="0">
                <a:cs typeface="Arial" charset="0"/>
              </a:rPr>
              <a:t>aller</a:t>
            </a:r>
            <a:r>
              <a:rPr lang="en-GB" sz="1200" dirty="0" smtClean="0">
                <a:cs typeface="Arial" charset="0"/>
              </a:rPr>
              <a:t> or </a:t>
            </a:r>
            <a:r>
              <a:rPr lang="en-GB" sz="1200" i="1" dirty="0" smtClean="0">
                <a:cs typeface="Arial" charset="0"/>
              </a:rPr>
              <a:t>faire</a:t>
            </a:r>
            <a:r>
              <a:rPr lang="en-GB" sz="1200" dirty="0" smtClean="0">
                <a:cs typeface="Arial" charset="0"/>
              </a:rPr>
              <a:t> in any tense.</a:t>
            </a:r>
            <a:endParaRPr lang="en-GB" dirty="0" smtClean="0"/>
          </a:p>
          <a:p>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22</a:t>
            </a:fld>
            <a:endParaRPr lang="en-GB"/>
          </a:p>
        </p:txBody>
      </p:sp>
    </p:spTree>
    <p:extLst>
      <p:ext uri="{BB962C8B-B14F-4D97-AF65-F5344CB8AC3E}">
        <p14:creationId xmlns:p14="http://schemas.microsoft.com/office/powerpoint/2010/main" val="554034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Four gap fill sentences.  Answers appear on touch/click.</a:t>
            </a:r>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3</a:t>
            </a:fld>
            <a:endParaRPr lang="en-GB"/>
          </a:p>
        </p:txBody>
      </p:sp>
    </p:spTree>
    <p:extLst>
      <p:ext uri="{BB962C8B-B14F-4D97-AF65-F5344CB8AC3E}">
        <p14:creationId xmlns:p14="http://schemas.microsoft.com/office/powerpoint/2010/main" val="340997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Four gap fill sentences.  Answers appear on touch/click.</a:t>
            </a:r>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4</a:t>
            </a:fld>
            <a:endParaRPr lang="en-GB"/>
          </a:p>
        </p:txBody>
      </p:sp>
    </p:spTree>
    <p:extLst>
      <p:ext uri="{BB962C8B-B14F-4D97-AF65-F5344CB8AC3E}">
        <p14:creationId xmlns:p14="http://schemas.microsoft.com/office/powerpoint/2010/main" val="23815198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perfect tense of </a:t>
            </a:r>
            <a:r>
              <a:rPr lang="en-GB" sz="1200" i="1" kern="1200" dirty="0" err="1" smtClean="0">
                <a:solidFill>
                  <a:schemeClr val="tx1"/>
                </a:solidFill>
                <a:effectLst/>
                <a:latin typeface="+mn-lt"/>
                <a:ea typeface="+mn-ea"/>
                <a:cs typeface="+mn-cs"/>
              </a:rPr>
              <a:t>aller</a:t>
            </a:r>
            <a:r>
              <a:rPr lang="en-GB" sz="1200" kern="1200" dirty="0" smtClean="0">
                <a:solidFill>
                  <a:schemeClr val="tx1"/>
                </a:solidFill>
                <a:effectLst/>
                <a:latin typeface="+mn-lt"/>
                <a:ea typeface="+mn-ea"/>
                <a:cs typeface="+mn-cs"/>
              </a:rPr>
              <a:t> and </a:t>
            </a:r>
            <a:r>
              <a:rPr lang="en-GB" sz="1200" i="1" kern="1200" dirty="0" smtClean="0">
                <a:solidFill>
                  <a:schemeClr val="tx1"/>
                </a:solidFill>
                <a:effectLst/>
                <a:latin typeface="+mn-lt"/>
                <a:ea typeface="+mn-ea"/>
                <a:cs typeface="+mn-cs"/>
              </a:rPr>
              <a:t>faire</a:t>
            </a:r>
            <a:r>
              <a:rPr lang="en-GB" sz="1200" kern="1200" dirty="0" smtClean="0">
                <a:solidFill>
                  <a:schemeClr val="tx1"/>
                </a:solidFill>
                <a:effectLst/>
                <a:latin typeface="+mn-lt"/>
                <a:ea typeface="+mn-ea"/>
                <a:cs typeface="+mn-cs"/>
              </a:rPr>
              <a:t> is presented, with each</a:t>
            </a:r>
            <a:r>
              <a:rPr lang="en-GB" sz="1200" kern="1200" baseline="0" dirty="0" smtClean="0">
                <a:solidFill>
                  <a:schemeClr val="tx1"/>
                </a:solidFill>
                <a:effectLst/>
                <a:latin typeface="+mn-lt"/>
                <a:ea typeface="+mn-ea"/>
                <a:cs typeface="+mn-cs"/>
              </a:rPr>
              <a:t> form appearing on touch/click.</a:t>
            </a:r>
            <a:endParaRPr lang="en-GB" dirty="0" smtClean="0"/>
          </a:p>
          <a:p>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5</a:t>
            </a:fld>
            <a:endParaRPr lang="en-GB"/>
          </a:p>
        </p:txBody>
      </p:sp>
    </p:spTree>
    <p:extLst>
      <p:ext uri="{BB962C8B-B14F-4D97-AF65-F5344CB8AC3E}">
        <p14:creationId xmlns:p14="http://schemas.microsoft.com/office/powerpoint/2010/main" val="2982254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Students must distinguish between present</a:t>
            </a:r>
            <a:r>
              <a:rPr lang="en-GB" baseline="0" dirty="0" smtClean="0"/>
              <a:t> and perfect forms as they appear.  Touch/click again to reveal the answer, which is colour coded to match the title of the slide.</a:t>
            </a:r>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6</a:t>
            </a:fld>
            <a:endParaRPr lang="en-GB"/>
          </a:p>
        </p:txBody>
      </p:sp>
    </p:spTree>
    <p:extLst>
      <p:ext uri="{BB962C8B-B14F-4D97-AF65-F5344CB8AC3E}">
        <p14:creationId xmlns:p14="http://schemas.microsoft.com/office/powerpoint/2010/main" val="2905656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near future tense of </a:t>
            </a:r>
            <a:r>
              <a:rPr lang="en-GB" sz="1200" i="1" kern="1200" dirty="0" err="1" smtClean="0">
                <a:solidFill>
                  <a:schemeClr val="tx1"/>
                </a:solidFill>
                <a:effectLst/>
                <a:latin typeface="+mn-lt"/>
                <a:ea typeface="+mn-ea"/>
                <a:cs typeface="+mn-cs"/>
              </a:rPr>
              <a:t>aller</a:t>
            </a:r>
            <a:r>
              <a:rPr lang="en-GB" sz="1200" kern="1200" dirty="0" smtClean="0">
                <a:solidFill>
                  <a:schemeClr val="tx1"/>
                </a:solidFill>
                <a:effectLst/>
                <a:latin typeface="+mn-lt"/>
                <a:ea typeface="+mn-ea"/>
                <a:cs typeface="+mn-cs"/>
              </a:rPr>
              <a:t> and </a:t>
            </a:r>
            <a:r>
              <a:rPr lang="en-GB" sz="1200" i="1" kern="1200" dirty="0" smtClean="0">
                <a:solidFill>
                  <a:schemeClr val="tx1"/>
                </a:solidFill>
                <a:effectLst/>
                <a:latin typeface="+mn-lt"/>
                <a:ea typeface="+mn-ea"/>
                <a:cs typeface="+mn-cs"/>
              </a:rPr>
              <a:t>faire</a:t>
            </a:r>
            <a:r>
              <a:rPr lang="en-GB" sz="1200" kern="1200" dirty="0" smtClean="0">
                <a:solidFill>
                  <a:schemeClr val="tx1"/>
                </a:solidFill>
                <a:effectLst/>
                <a:latin typeface="+mn-lt"/>
                <a:ea typeface="+mn-ea"/>
                <a:cs typeface="+mn-cs"/>
              </a:rPr>
              <a:t> is presented, with each</a:t>
            </a:r>
            <a:r>
              <a:rPr lang="en-GB" sz="1200" kern="1200" baseline="0" dirty="0" smtClean="0">
                <a:solidFill>
                  <a:schemeClr val="tx1"/>
                </a:solidFill>
                <a:effectLst/>
                <a:latin typeface="+mn-lt"/>
                <a:ea typeface="+mn-ea"/>
                <a:cs typeface="+mn-cs"/>
              </a:rPr>
              <a:t> form appearing on a click of the mouse.</a:t>
            </a:r>
            <a:endParaRPr lang="en-GB" dirty="0" smtClean="0"/>
          </a:p>
          <a:p>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7</a:t>
            </a:fld>
            <a:endParaRPr lang="en-GB"/>
          </a:p>
        </p:txBody>
      </p:sp>
    </p:spTree>
    <p:extLst>
      <p:ext uri="{BB962C8B-B14F-4D97-AF65-F5344CB8AC3E}">
        <p14:creationId xmlns:p14="http://schemas.microsoft.com/office/powerpoint/2010/main" val="134359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Memory activity. </a:t>
            </a:r>
            <a:r>
              <a:rPr lang="en-GB" sz="1200" kern="1200" dirty="0" smtClean="0">
                <a:solidFill>
                  <a:schemeClr val="tx1"/>
                </a:solidFill>
                <a:effectLst/>
                <a:latin typeface="+mn-lt"/>
                <a:ea typeface="+mn-ea"/>
                <a:cs typeface="+mn-cs"/>
              </a:rPr>
              <a:t>Allow two minutes for students to work in groups to memorise the sentences,</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before clicking to make one sentence disappear.  Can they identify the missing sentence?</a:t>
            </a:r>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8</a:t>
            </a:fld>
            <a:endParaRPr lang="en-GB"/>
          </a:p>
        </p:txBody>
      </p:sp>
    </p:spTree>
    <p:extLst>
      <p:ext uri="{BB962C8B-B14F-4D97-AF65-F5344CB8AC3E}">
        <p14:creationId xmlns:p14="http://schemas.microsoft.com/office/powerpoint/2010/main" val="3326391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imperfect tense of </a:t>
            </a:r>
            <a:r>
              <a:rPr lang="en-GB" sz="1200" i="1" kern="1200" dirty="0" err="1" smtClean="0">
                <a:solidFill>
                  <a:schemeClr val="tx1"/>
                </a:solidFill>
                <a:effectLst/>
                <a:latin typeface="+mn-lt"/>
                <a:ea typeface="+mn-ea"/>
                <a:cs typeface="+mn-cs"/>
              </a:rPr>
              <a:t>aller</a:t>
            </a:r>
            <a:r>
              <a:rPr lang="en-GB" sz="1200" kern="1200" dirty="0" smtClean="0">
                <a:solidFill>
                  <a:schemeClr val="tx1"/>
                </a:solidFill>
                <a:effectLst/>
                <a:latin typeface="+mn-lt"/>
                <a:ea typeface="+mn-ea"/>
                <a:cs typeface="+mn-cs"/>
              </a:rPr>
              <a:t> and </a:t>
            </a:r>
            <a:r>
              <a:rPr lang="en-GB" sz="1200" i="1" kern="1200" dirty="0" smtClean="0">
                <a:solidFill>
                  <a:schemeClr val="tx1"/>
                </a:solidFill>
                <a:effectLst/>
                <a:latin typeface="+mn-lt"/>
                <a:ea typeface="+mn-ea"/>
                <a:cs typeface="+mn-cs"/>
              </a:rPr>
              <a:t>faire</a:t>
            </a:r>
            <a:r>
              <a:rPr lang="en-GB" sz="1200" kern="1200" dirty="0" smtClean="0">
                <a:solidFill>
                  <a:schemeClr val="tx1"/>
                </a:solidFill>
                <a:effectLst/>
                <a:latin typeface="+mn-lt"/>
                <a:ea typeface="+mn-ea"/>
                <a:cs typeface="+mn-cs"/>
              </a:rPr>
              <a:t> is presented, with each</a:t>
            </a:r>
            <a:r>
              <a:rPr lang="en-GB" sz="1200" kern="1200" baseline="0" dirty="0" smtClean="0">
                <a:solidFill>
                  <a:schemeClr val="tx1"/>
                </a:solidFill>
                <a:effectLst/>
                <a:latin typeface="+mn-lt"/>
                <a:ea typeface="+mn-ea"/>
                <a:cs typeface="+mn-cs"/>
              </a:rPr>
              <a:t> form appearing on a click of the mouse.</a:t>
            </a:r>
            <a:endParaRPr lang="en-GB" dirty="0" smtClean="0"/>
          </a:p>
          <a:p>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9</a:t>
            </a:fld>
            <a:endParaRPr lang="en-GB"/>
          </a:p>
        </p:txBody>
      </p:sp>
    </p:spTree>
    <p:extLst>
      <p:ext uri="{BB962C8B-B14F-4D97-AF65-F5344CB8AC3E}">
        <p14:creationId xmlns:p14="http://schemas.microsoft.com/office/powerpoint/2010/main" val="3079140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705152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1" name="Rectangle 10"/>
          <p:cNvSpPr/>
          <p:nvPr userDrawn="1"/>
        </p:nvSpPr>
        <p:spPr>
          <a:xfrm>
            <a:off x="0" y="6349549"/>
            <a:ext cx="9144000" cy="5137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02583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0" name="Straight Connector 9"/>
          <p:cNvCxnSpPr/>
          <p:nvPr userDrawn="1"/>
        </p:nvCxnSpPr>
        <p:spPr>
          <a:xfrm>
            <a:off x="0" y="6349548"/>
            <a:ext cx="9144000" cy="0"/>
          </a:xfrm>
          <a:prstGeom prst="line">
            <a:avLst/>
          </a:prstGeom>
        </p:spPr>
        <p:style>
          <a:lnRef idx="1">
            <a:schemeClr val="dk1"/>
          </a:lnRef>
          <a:fillRef idx="0">
            <a:schemeClr val="dk1"/>
          </a:fillRef>
          <a:effectRef idx="0">
            <a:schemeClr val="dk1"/>
          </a:effectRef>
          <a:fontRef idx="minor">
            <a:schemeClr val="tx1"/>
          </a:fontRef>
        </p:style>
      </p:cxnSp>
      <p:sp>
        <p:nvSpPr>
          <p:cNvPr id="7" name="Date Placeholder 8"/>
          <p:cNvSpPr>
            <a:spLocks noGrp="1"/>
          </p:cNvSpPr>
          <p:nvPr userDrawn="1"/>
        </p:nvSpPr>
        <p:spPr>
          <a:xfrm>
            <a:off x="56829" y="6480646"/>
            <a:ext cx="3660546" cy="365125"/>
          </a:xfrm>
          <a:prstGeom prst="rect">
            <a:avLst/>
          </a:prstGeom>
        </p:spPr>
        <p:txBody>
          <a:bodyPr vert="horz" lIns="91440" tIns="45720" rIns="91440" bIns="45720" rtlCol="0" anchor="ctr"/>
          <a:lstStyle>
            <a:defPPr>
              <a:defRPr lang="en-US"/>
            </a:defPPr>
            <a:lvl1pPr marL="0" algn="l" defTabSz="914400" rtl="0" eaLnBrk="1" latinLnBrk="0" hangingPunct="1">
              <a:defRPr sz="10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 2015 AQA. Created by </a:t>
            </a:r>
            <a:r>
              <a:rPr lang="en-US" dirty="0" err="1" smtClean="0"/>
              <a:t>Teachit</a:t>
            </a:r>
            <a:r>
              <a:rPr lang="en-US" dirty="0" smtClean="0"/>
              <a:t> for AQA</a:t>
            </a:r>
            <a:endParaRPr lang="en-GB" dirty="0"/>
          </a:p>
        </p:txBody>
      </p:sp>
    </p:spTree>
    <p:extLst>
      <p:ext uri="{BB962C8B-B14F-4D97-AF65-F5344CB8AC3E}">
        <p14:creationId xmlns:p14="http://schemas.microsoft.com/office/powerpoint/2010/main" val="352423758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0000" y="6390000"/>
            <a:ext cx="1260000" cy="505189"/>
          </a:xfrm>
          <a:prstGeom prst="rect">
            <a:avLst/>
          </a:prstGeom>
        </p:spPr>
      </p:pic>
      <p:sp>
        <p:nvSpPr>
          <p:cNvPr id="2" name="TextBox 1"/>
          <p:cNvSpPr txBox="1"/>
          <p:nvPr/>
        </p:nvSpPr>
        <p:spPr>
          <a:xfrm>
            <a:off x="856881" y="349624"/>
            <a:ext cx="7430239" cy="707886"/>
          </a:xfrm>
          <a:prstGeom prst="rect">
            <a:avLst/>
          </a:prstGeom>
          <a:solidFill>
            <a:schemeClr val="accent1">
              <a:lumMod val="40000"/>
              <a:lumOff val="60000"/>
            </a:schemeClr>
          </a:solidFill>
        </p:spPr>
        <p:txBody>
          <a:bodyPr wrap="none" rtlCol="0">
            <a:spAutoFit/>
          </a:bodyPr>
          <a:lstStyle/>
          <a:p>
            <a:r>
              <a:rPr lang="en-GB" sz="4000" b="1" dirty="0">
                <a:latin typeface="+mj-lt"/>
              </a:rPr>
              <a:t>Irregular verbs: </a:t>
            </a:r>
            <a:r>
              <a:rPr lang="en-GB" sz="4000" b="1" i="1" dirty="0" err="1">
                <a:latin typeface="+mj-lt"/>
              </a:rPr>
              <a:t>aller</a:t>
            </a:r>
            <a:r>
              <a:rPr lang="en-GB" sz="4000" b="1" dirty="0">
                <a:latin typeface="+mj-lt"/>
              </a:rPr>
              <a:t> and </a:t>
            </a:r>
            <a:r>
              <a:rPr lang="en-GB" sz="4000" b="1" i="1" dirty="0">
                <a:latin typeface="+mj-lt"/>
              </a:rPr>
              <a:t>faire</a:t>
            </a:r>
            <a:endParaRPr lang="en-GB" sz="4000" dirty="0">
              <a:latin typeface="+mj-lt"/>
            </a:endParaRP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6881" y="2113510"/>
            <a:ext cx="4539822" cy="302536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extBox 5"/>
          <p:cNvSpPr txBox="1"/>
          <p:nvPr/>
        </p:nvSpPr>
        <p:spPr>
          <a:xfrm>
            <a:off x="5970494" y="2933696"/>
            <a:ext cx="2316626" cy="1384995"/>
          </a:xfrm>
          <a:prstGeom prst="rect">
            <a:avLst/>
          </a:prstGeom>
          <a:solidFill>
            <a:schemeClr val="bg1"/>
          </a:solidFill>
          <a:ln>
            <a:noFill/>
          </a:ln>
        </p:spPr>
        <p:txBody>
          <a:bodyPr wrap="square" rtlCol="0">
            <a:spAutoFit/>
          </a:bodyPr>
          <a:lstStyle/>
          <a:p>
            <a:r>
              <a:rPr lang="en-GB" sz="2800" b="1" dirty="0">
                <a:solidFill>
                  <a:schemeClr val="accent1"/>
                </a:solidFill>
              </a:rPr>
              <a:t>Context: </a:t>
            </a:r>
            <a:r>
              <a:rPr lang="en-GB" sz="2800" dirty="0"/>
              <a:t>home, town, and region</a:t>
            </a:r>
          </a:p>
        </p:txBody>
      </p:sp>
    </p:spTree>
    <p:extLst>
      <p:ext uri="{BB962C8B-B14F-4D97-AF65-F5344CB8AC3E}">
        <p14:creationId xmlns:p14="http://schemas.microsoft.com/office/powerpoint/2010/main" val="3130690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4064" y="384885"/>
            <a:ext cx="8395872" cy="461665"/>
          </a:xfrm>
          <a:prstGeom prst="rect">
            <a:avLst/>
          </a:prstGeom>
          <a:solidFill>
            <a:schemeClr val="accent1">
              <a:lumMod val="40000"/>
              <a:lumOff val="60000"/>
            </a:schemeClr>
          </a:solidFill>
          <a:ln>
            <a:noFill/>
          </a:ln>
        </p:spPr>
        <p:style>
          <a:lnRef idx="2">
            <a:schemeClr val="dk1"/>
          </a:lnRef>
          <a:fillRef idx="1">
            <a:schemeClr val="lt1"/>
          </a:fillRef>
          <a:effectRef idx="0">
            <a:schemeClr val="dk1"/>
          </a:effectRef>
          <a:fontRef idx="minor">
            <a:schemeClr val="dk1"/>
          </a:fontRef>
        </p:style>
        <p:txBody>
          <a:bodyPr wrap="square" anchor="ctr" anchorCtr="0">
            <a:spAutoFit/>
          </a:bodyPr>
          <a:lstStyle/>
          <a:p>
            <a:pPr algn="ctr" fontAlgn="auto">
              <a:spcBef>
                <a:spcPts val="0"/>
              </a:spcBef>
              <a:spcAft>
                <a:spcPts val="0"/>
              </a:spcAft>
              <a:defRPr/>
            </a:pPr>
            <a:r>
              <a:rPr lang="en-GB" sz="2400" b="1" dirty="0"/>
              <a:t>Match up the French and English (imperfect tense</a:t>
            </a:r>
            <a:r>
              <a:rPr lang="en-GB" sz="2400" b="1" dirty="0" smtClean="0"/>
              <a:t>)</a:t>
            </a:r>
            <a:endParaRPr lang="en-GB" sz="2400" b="1" dirty="0"/>
          </a:p>
        </p:txBody>
      </p:sp>
      <p:sp>
        <p:nvSpPr>
          <p:cNvPr id="3" name="TextBox 2"/>
          <p:cNvSpPr txBox="1"/>
          <p:nvPr/>
        </p:nvSpPr>
        <p:spPr>
          <a:xfrm>
            <a:off x="374064" y="1146175"/>
            <a:ext cx="3832176" cy="707886"/>
          </a:xfrm>
          <a:prstGeom prst="rect">
            <a:avLst/>
          </a:prstGeom>
          <a:solidFill>
            <a:schemeClr val="accent4">
              <a:lumMod val="20000"/>
              <a:lumOff val="80000"/>
            </a:schemeClr>
          </a:solidFill>
          <a:ln>
            <a:noFill/>
          </a:ln>
        </p:spPr>
        <p:style>
          <a:lnRef idx="2">
            <a:schemeClr val="dk1"/>
          </a:lnRef>
          <a:fillRef idx="1">
            <a:schemeClr val="lt1"/>
          </a:fillRef>
          <a:effectRef idx="0">
            <a:schemeClr val="dk1"/>
          </a:effectRef>
          <a:fontRef idx="minor">
            <a:schemeClr val="dk1"/>
          </a:fontRef>
        </p:style>
        <p:txBody>
          <a:bodyPr wrap="square">
            <a:spAutoFit/>
          </a:bodyPr>
          <a:lstStyle/>
          <a:p>
            <a:pPr fontAlgn="auto">
              <a:spcBef>
                <a:spcPts val="0"/>
              </a:spcBef>
              <a:spcAft>
                <a:spcPts val="0"/>
              </a:spcAft>
              <a:defRPr/>
            </a:pPr>
            <a:r>
              <a:rPr lang="en-GB" sz="2000" dirty="0"/>
              <a:t>1. Je </a:t>
            </a:r>
            <a:r>
              <a:rPr lang="en-GB" sz="2000" dirty="0" err="1"/>
              <a:t>faisais</a:t>
            </a:r>
            <a:r>
              <a:rPr lang="en-GB" sz="2000" dirty="0"/>
              <a:t> </a:t>
            </a:r>
            <a:r>
              <a:rPr lang="en-GB" sz="2000" dirty="0" err="1"/>
              <a:t>mes</a:t>
            </a:r>
            <a:r>
              <a:rPr lang="en-GB" sz="2000" dirty="0"/>
              <a:t> devoirs </a:t>
            </a:r>
            <a:r>
              <a:rPr lang="en-GB" sz="2000" dirty="0" err="1"/>
              <a:t>quand</a:t>
            </a:r>
            <a:r>
              <a:rPr lang="en-GB" sz="2000" dirty="0"/>
              <a:t> le </a:t>
            </a:r>
            <a:r>
              <a:rPr lang="en-GB" sz="2000" dirty="0" err="1"/>
              <a:t>téléphone</a:t>
            </a:r>
            <a:r>
              <a:rPr lang="en-GB" sz="2000" dirty="0"/>
              <a:t> a </a:t>
            </a:r>
            <a:r>
              <a:rPr lang="en-GB" sz="2000" dirty="0" err="1"/>
              <a:t>sonné</a:t>
            </a:r>
            <a:r>
              <a:rPr lang="en-GB" sz="2000" dirty="0"/>
              <a:t>.</a:t>
            </a:r>
          </a:p>
        </p:txBody>
      </p:sp>
      <p:sp>
        <p:nvSpPr>
          <p:cNvPr id="4" name="TextBox 3"/>
          <p:cNvSpPr txBox="1"/>
          <p:nvPr/>
        </p:nvSpPr>
        <p:spPr>
          <a:xfrm>
            <a:off x="4937760" y="1146175"/>
            <a:ext cx="3832176" cy="707886"/>
          </a:xfrm>
          <a:prstGeom prst="rect">
            <a:avLst/>
          </a:prstGeom>
          <a:solidFill>
            <a:schemeClr val="accent4">
              <a:lumMod val="20000"/>
              <a:lumOff val="80000"/>
            </a:schemeClr>
          </a:solidFill>
          <a:ln>
            <a:noFill/>
          </a:ln>
        </p:spPr>
        <p:style>
          <a:lnRef idx="2">
            <a:schemeClr val="dk1"/>
          </a:lnRef>
          <a:fillRef idx="1">
            <a:schemeClr val="lt1"/>
          </a:fillRef>
          <a:effectRef idx="0">
            <a:schemeClr val="dk1"/>
          </a:effectRef>
          <a:fontRef idx="minor">
            <a:schemeClr val="dk1"/>
          </a:fontRef>
        </p:style>
        <p:txBody>
          <a:bodyPr wrap="square">
            <a:spAutoFit/>
          </a:bodyPr>
          <a:lstStyle/>
          <a:p>
            <a:pPr fontAlgn="auto">
              <a:spcBef>
                <a:spcPts val="0"/>
              </a:spcBef>
              <a:spcAft>
                <a:spcPts val="0"/>
              </a:spcAft>
              <a:defRPr/>
            </a:pPr>
            <a:r>
              <a:rPr lang="en-GB" sz="2000" dirty="0"/>
              <a:t>A. We used to go to the park every evening.</a:t>
            </a:r>
          </a:p>
        </p:txBody>
      </p:sp>
      <p:sp>
        <p:nvSpPr>
          <p:cNvPr id="5" name="TextBox 4"/>
          <p:cNvSpPr txBox="1"/>
          <p:nvPr/>
        </p:nvSpPr>
        <p:spPr>
          <a:xfrm>
            <a:off x="374064" y="2146349"/>
            <a:ext cx="3832176" cy="1015663"/>
          </a:xfrm>
          <a:prstGeom prst="rect">
            <a:avLst/>
          </a:prstGeom>
          <a:solidFill>
            <a:schemeClr val="accent4">
              <a:lumMod val="20000"/>
              <a:lumOff val="80000"/>
            </a:schemeClr>
          </a:solidFill>
          <a:ln>
            <a:noFill/>
          </a:ln>
        </p:spPr>
        <p:style>
          <a:lnRef idx="2">
            <a:schemeClr val="dk1"/>
          </a:lnRef>
          <a:fillRef idx="1">
            <a:schemeClr val="lt1"/>
          </a:fillRef>
          <a:effectRef idx="0">
            <a:schemeClr val="dk1"/>
          </a:effectRef>
          <a:fontRef idx="minor">
            <a:schemeClr val="dk1"/>
          </a:fontRef>
        </p:style>
        <p:txBody>
          <a:bodyPr wrap="square">
            <a:spAutoFit/>
          </a:bodyPr>
          <a:lstStyle/>
          <a:p>
            <a:pPr fontAlgn="auto">
              <a:spcBef>
                <a:spcPts val="0"/>
              </a:spcBef>
              <a:spcAft>
                <a:spcPts val="0"/>
              </a:spcAft>
              <a:defRPr/>
            </a:pPr>
            <a:r>
              <a:rPr lang="en-GB" sz="2000" dirty="0"/>
              <a:t>2. </a:t>
            </a:r>
            <a:r>
              <a:rPr lang="en-GB" sz="2000" dirty="0" err="1"/>
              <a:t>Quand</a:t>
            </a:r>
            <a:r>
              <a:rPr lang="en-GB" sz="2000" dirty="0"/>
              <a:t> </a:t>
            </a:r>
            <a:r>
              <a:rPr lang="en-GB" sz="2000" dirty="0" err="1"/>
              <a:t>j’étais</a:t>
            </a:r>
            <a:r>
              <a:rPr lang="en-GB" sz="2000" dirty="0"/>
              <a:t> </a:t>
            </a:r>
            <a:r>
              <a:rPr lang="en-GB" sz="2000" dirty="0" err="1"/>
              <a:t>jeune</a:t>
            </a:r>
            <a:r>
              <a:rPr lang="en-GB" sz="2000" dirty="0"/>
              <a:t> </a:t>
            </a:r>
            <a:r>
              <a:rPr lang="en-GB" sz="2000" dirty="0" err="1"/>
              <a:t>j’allais</a:t>
            </a:r>
            <a:r>
              <a:rPr lang="en-GB" sz="2000" dirty="0"/>
              <a:t> à la </a:t>
            </a:r>
            <a:r>
              <a:rPr lang="en-GB" sz="2000" dirty="0" err="1"/>
              <a:t>patinoire</a:t>
            </a:r>
            <a:r>
              <a:rPr lang="en-GB" sz="2000" dirty="0"/>
              <a:t> avec ma grand-</a:t>
            </a:r>
            <a:r>
              <a:rPr lang="en-GB" sz="2000" dirty="0" err="1"/>
              <a:t>mère</a:t>
            </a:r>
            <a:r>
              <a:rPr lang="en-GB" sz="2000" dirty="0"/>
              <a:t>.</a:t>
            </a:r>
          </a:p>
        </p:txBody>
      </p:sp>
      <p:sp>
        <p:nvSpPr>
          <p:cNvPr id="6" name="TextBox 5"/>
          <p:cNvSpPr txBox="1"/>
          <p:nvPr/>
        </p:nvSpPr>
        <p:spPr>
          <a:xfrm>
            <a:off x="374064" y="3454300"/>
            <a:ext cx="3832176" cy="707886"/>
          </a:xfrm>
          <a:prstGeom prst="rect">
            <a:avLst/>
          </a:prstGeom>
          <a:solidFill>
            <a:schemeClr val="accent4">
              <a:lumMod val="20000"/>
              <a:lumOff val="80000"/>
            </a:schemeClr>
          </a:solidFill>
          <a:ln>
            <a:noFill/>
          </a:ln>
        </p:spPr>
        <p:style>
          <a:lnRef idx="2">
            <a:schemeClr val="dk1"/>
          </a:lnRef>
          <a:fillRef idx="1">
            <a:schemeClr val="lt1"/>
          </a:fillRef>
          <a:effectRef idx="0">
            <a:schemeClr val="dk1"/>
          </a:effectRef>
          <a:fontRef idx="minor">
            <a:schemeClr val="dk1"/>
          </a:fontRef>
        </p:style>
        <p:txBody>
          <a:bodyPr wrap="square">
            <a:spAutoFit/>
          </a:bodyPr>
          <a:lstStyle/>
          <a:p>
            <a:pPr fontAlgn="auto">
              <a:spcBef>
                <a:spcPts val="0"/>
              </a:spcBef>
              <a:spcAft>
                <a:spcPts val="0"/>
              </a:spcAft>
              <a:defRPr/>
            </a:pPr>
            <a:r>
              <a:rPr lang="en-GB" sz="2000" dirty="0"/>
              <a:t>3. Il </a:t>
            </a:r>
            <a:r>
              <a:rPr lang="en-GB" sz="2000" dirty="0" err="1"/>
              <a:t>faisait</a:t>
            </a:r>
            <a:r>
              <a:rPr lang="en-GB" sz="2000" dirty="0"/>
              <a:t> du bricolage </a:t>
            </a:r>
            <a:r>
              <a:rPr lang="en-GB" sz="2000" dirty="0" err="1"/>
              <a:t>quand</a:t>
            </a:r>
            <a:r>
              <a:rPr lang="en-GB" sz="2000" dirty="0"/>
              <a:t> </a:t>
            </a:r>
            <a:r>
              <a:rPr lang="en-GB" sz="2000" dirty="0" err="1"/>
              <a:t>il</a:t>
            </a:r>
            <a:r>
              <a:rPr lang="en-GB" sz="2000" dirty="0"/>
              <a:t> </a:t>
            </a:r>
            <a:r>
              <a:rPr lang="en-GB" sz="2000" dirty="0" err="1"/>
              <a:t>est</a:t>
            </a:r>
            <a:r>
              <a:rPr lang="en-GB" sz="2000" dirty="0"/>
              <a:t> </a:t>
            </a:r>
            <a:r>
              <a:rPr lang="en-GB" sz="2000" dirty="0" err="1"/>
              <a:t>tombé</a:t>
            </a:r>
            <a:r>
              <a:rPr lang="en-GB" sz="2000" dirty="0"/>
              <a:t> de </a:t>
            </a:r>
            <a:r>
              <a:rPr lang="en-GB" sz="2000" dirty="0" err="1"/>
              <a:t>l’échelle</a:t>
            </a:r>
            <a:r>
              <a:rPr lang="en-GB" sz="2000" dirty="0"/>
              <a:t>.</a:t>
            </a:r>
          </a:p>
        </p:txBody>
      </p:sp>
      <p:sp>
        <p:nvSpPr>
          <p:cNvPr id="7" name="TextBox 6"/>
          <p:cNvSpPr txBox="1"/>
          <p:nvPr/>
        </p:nvSpPr>
        <p:spPr>
          <a:xfrm>
            <a:off x="374064" y="4454474"/>
            <a:ext cx="3832176" cy="707886"/>
          </a:xfrm>
          <a:prstGeom prst="rect">
            <a:avLst/>
          </a:prstGeom>
          <a:solidFill>
            <a:schemeClr val="accent4">
              <a:lumMod val="20000"/>
              <a:lumOff val="80000"/>
            </a:schemeClr>
          </a:solidFill>
          <a:ln>
            <a:noFill/>
          </a:ln>
        </p:spPr>
        <p:style>
          <a:lnRef idx="2">
            <a:schemeClr val="dk1"/>
          </a:lnRef>
          <a:fillRef idx="1">
            <a:schemeClr val="lt1"/>
          </a:fillRef>
          <a:effectRef idx="0">
            <a:schemeClr val="dk1"/>
          </a:effectRef>
          <a:fontRef idx="minor">
            <a:schemeClr val="dk1"/>
          </a:fontRef>
        </p:style>
        <p:txBody>
          <a:bodyPr wrap="square">
            <a:spAutoFit/>
          </a:bodyPr>
          <a:lstStyle/>
          <a:p>
            <a:pPr fontAlgn="auto">
              <a:spcBef>
                <a:spcPts val="0"/>
              </a:spcBef>
              <a:spcAft>
                <a:spcPts val="0"/>
              </a:spcAft>
              <a:defRPr/>
            </a:pPr>
            <a:r>
              <a:rPr lang="en-GB" sz="2000" dirty="0"/>
              <a:t>4. Nous </a:t>
            </a:r>
            <a:r>
              <a:rPr lang="en-GB" sz="2000" dirty="0" err="1"/>
              <a:t>allions</a:t>
            </a:r>
            <a:r>
              <a:rPr lang="en-GB" sz="2000" dirty="0"/>
              <a:t> au </a:t>
            </a:r>
            <a:r>
              <a:rPr lang="en-GB" sz="2000" dirty="0" err="1"/>
              <a:t>parc</a:t>
            </a:r>
            <a:r>
              <a:rPr lang="en-GB" sz="2000" dirty="0"/>
              <a:t> </a:t>
            </a:r>
            <a:r>
              <a:rPr lang="en-GB" sz="2000" dirty="0" err="1"/>
              <a:t>tous</a:t>
            </a:r>
            <a:r>
              <a:rPr lang="en-GB" sz="2000" dirty="0"/>
              <a:t> les </a:t>
            </a:r>
            <a:r>
              <a:rPr lang="en-GB" sz="2000" dirty="0" err="1"/>
              <a:t>soirs</a:t>
            </a:r>
            <a:r>
              <a:rPr lang="en-GB" sz="2000" dirty="0"/>
              <a:t>.</a:t>
            </a:r>
          </a:p>
        </p:txBody>
      </p:sp>
      <p:sp>
        <p:nvSpPr>
          <p:cNvPr id="8" name="TextBox 7"/>
          <p:cNvSpPr txBox="1"/>
          <p:nvPr/>
        </p:nvSpPr>
        <p:spPr>
          <a:xfrm>
            <a:off x="374064" y="5454650"/>
            <a:ext cx="3832176" cy="707886"/>
          </a:xfrm>
          <a:prstGeom prst="rect">
            <a:avLst/>
          </a:prstGeom>
          <a:solidFill>
            <a:schemeClr val="accent4">
              <a:lumMod val="20000"/>
              <a:lumOff val="80000"/>
            </a:schemeClr>
          </a:solidFill>
          <a:ln>
            <a:noFill/>
          </a:ln>
        </p:spPr>
        <p:style>
          <a:lnRef idx="2">
            <a:schemeClr val="dk1"/>
          </a:lnRef>
          <a:fillRef idx="1">
            <a:schemeClr val="lt1"/>
          </a:fillRef>
          <a:effectRef idx="0">
            <a:schemeClr val="dk1"/>
          </a:effectRef>
          <a:fontRef idx="minor">
            <a:schemeClr val="dk1"/>
          </a:fontRef>
        </p:style>
        <p:txBody>
          <a:bodyPr wrap="square">
            <a:spAutoFit/>
          </a:bodyPr>
          <a:lstStyle/>
          <a:p>
            <a:pPr fontAlgn="auto">
              <a:spcBef>
                <a:spcPts val="0"/>
              </a:spcBef>
              <a:spcAft>
                <a:spcPts val="0"/>
              </a:spcAft>
              <a:defRPr/>
            </a:pPr>
            <a:r>
              <a:rPr lang="en-GB" sz="2000" dirty="0"/>
              <a:t>5. Elle </a:t>
            </a:r>
            <a:r>
              <a:rPr lang="en-GB" sz="2000" dirty="0" err="1"/>
              <a:t>allait</a:t>
            </a:r>
            <a:r>
              <a:rPr lang="en-GB" sz="2000" dirty="0"/>
              <a:t> faire </a:t>
            </a:r>
            <a:r>
              <a:rPr lang="en-GB" sz="2000" dirty="0" err="1"/>
              <a:t>ses</a:t>
            </a:r>
            <a:r>
              <a:rPr lang="en-GB" sz="2000" dirty="0"/>
              <a:t> devoirs </a:t>
            </a:r>
            <a:r>
              <a:rPr lang="en-GB" sz="2000" dirty="0" err="1"/>
              <a:t>mais</a:t>
            </a:r>
            <a:r>
              <a:rPr lang="en-GB" sz="2000" dirty="0"/>
              <a:t> </a:t>
            </a:r>
            <a:r>
              <a:rPr lang="en-GB" sz="2000" dirty="0" err="1"/>
              <a:t>elle</a:t>
            </a:r>
            <a:r>
              <a:rPr lang="en-GB" sz="2000" dirty="0"/>
              <a:t> </a:t>
            </a:r>
            <a:r>
              <a:rPr lang="en-GB" sz="2000" dirty="0" err="1"/>
              <a:t>était</a:t>
            </a:r>
            <a:r>
              <a:rPr lang="en-GB" sz="2000" dirty="0"/>
              <a:t> trop </a:t>
            </a:r>
            <a:r>
              <a:rPr lang="en-GB" sz="2000" dirty="0" err="1"/>
              <a:t>fatiguée</a:t>
            </a:r>
            <a:r>
              <a:rPr lang="en-GB" sz="2000" dirty="0"/>
              <a:t>.</a:t>
            </a:r>
          </a:p>
        </p:txBody>
      </p:sp>
      <p:sp>
        <p:nvSpPr>
          <p:cNvPr id="9" name="TextBox 8"/>
          <p:cNvSpPr txBox="1"/>
          <p:nvPr/>
        </p:nvSpPr>
        <p:spPr>
          <a:xfrm>
            <a:off x="4937761" y="2069405"/>
            <a:ext cx="3832176" cy="707886"/>
          </a:xfrm>
          <a:prstGeom prst="rect">
            <a:avLst/>
          </a:prstGeom>
          <a:solidFill>
            <a:schemeClr val="accent4">
              <a:lumMod val="20000"/>
              <a:lumOff val="80000"/>
            </a:schemeClr>
          </a:solidFill>
          <a:ln>
            <a:noFill/>
          </a:ln>
        </p:spPr>
        <p:style>
          <a:lnRef idx="2">
            <a:schemeClr val="dk1"/>
          </a:lnRef>
          <a:fillRef idx="1">
            <a:schemeClr val="lt1"/>
          </a:fillRef>
          <a:effectRef idx="0">
            <a:schemeClr val="dk1"/>
          </a:effectRef>
          <a:fontRef idx="minor">
            <a:schemeClr val="dk1"/>
          </a:fontRef>
        </p:style>
        <p:txBody>
          <a:bodyPr wrap="square">
            <a:spAutoFit/>
          </a:bodyPr>
          <a:lstStyle/>
          <a:p>
            <a:pPr fontAlgn="auto">
              <a:spcBef>
                <a:spcPts val="0"/>
              </a:spcBef>
              <a:spcAft>
                <a:spcPts val="0"/>
              </a:spcAft>
              <a:defRPr/>
            </a:pPr>
            <a:r>
              <a:rPr lang="en-GB" sz="2000" dirty="0"/>
              <a:t>B. He was doing DIY when  he fell off the ladder.</a:t>
            </a:r>
          </a:p>
        </p:txBody>
      </p:sp>
      <p:sp>
        <p:nvSpPr>
          <p:cNvPr id="10" name="TextBox 9"/>
          <p:cNvSpPr txBox="1"/>
          <p:nvPr/>
        </p:nvSpPr>
        <p:spPr>
          <a:xfrm>
            <a:off x="4937761" y="2992635"/>
            <a:ext cx="3832176" cy="1015663"/>
          </a:xfrm>
          <a:prstGeom prst="rect">
            <a:avLst/>
          </a:prstGeom>
          <a:solidFill>
            <a:schemeClr val="accent4">
              <a:lumMod val="20000"/>
              <a:lumOff val="80000"/>
            </a:schemeClr>
          </a:solidFill>
          <a:ln>
            <a:noFill/>
          </a:ln>
        </p:spPr>
        <p:style>
          <a:lnRef idx="2">
            <a:schemeClr val="dk1"/>
          </a:lnRef>
          <a:fillRef idx="1">
            <a:schemeClr val="lt1"/>
          </a:fillRef>
          <a:effectRef idx="0">
            <a:schemeClr val="dk1"/>
          </a:effectRef>
          <a:fontRef idx="minor">
            <a:schemeClr val="dk1"/>
          </a:fontRef>
        </p:style>
        <p:txBody>
          <a:bodyPr wrap="square">
            <a:spAutoFit/>
          </a:bodyPr>
          <a:lstStyle/>
          <a:p>
            <a:pPr fontAlgn="auto">
              <a:spcBef>
                <a:spcPts val="0"/>
              </a:spcBef>
              <a:spcAft>
                <a:spcPts val="0"/>
              </a:spcAft>
              <a:defRPr/>
            </a:pPr>
            <a:r>
              <a:rPr lang="en-GB" sz="2000" dirty="0"/>
              <a:t>C. When I was young I used to go to the ice rink with my granny.</a:t>
            </a:r>
          </a:p>
        </p:txBody>
      </p:sp>
      <p:sp>
        <p:nvSpPr>
          <p:cNvPr id="11" name="TextBox 10"/>
          <p:cNvSpPr txBox="1"/>
          <p:nvPr/>
        </p:nvSpPr>
        <p:spPr>
          <a:xfrm>
            <a:off x="4937761" y="4223642"/>
            <a:ext cx="3832176" cy="1015663"/>
          </a:xfrm>
          <a:prstGeom prst="rect">
            <a:avLst/>
          </a:prstGeom>
          <a:solidFill>
            <a:schemeClr val="accent4">
              <a:lumMod val="20000"/>
              <a:lumOff val="80000"/>
            </a:schemeClr>
          </a:solidFill>
          <a:ln>
            <a:noFill/>
          </a:ln>
        </p:spPr>
        <p:style>
          <a:lnRef idx="2">
            <a:schemeClr val="dk1"/>
          </a:lnRef>
          <a:fillRef idx="1">
            <a:schemeClr val="lt1"/>
          </a:fillRef>
          <a:effectRef idx="0">
            <a:schemeClr val="dk1"/>
          </a:effectRef>
          <a:fontRef idx="minor">
            <a:schemeClr val="dk1"/>
          </a:fontRef>
        </p:style>
        <p:txBody>
          <a:bodyPr wrap="square">
            <a:spAutoFit/>
          </a:bodyPr>
          <a:lstStyle/>
          <a:p>
            <a:pPr fontAlgn="auto">
              <a:spcBef>
                <a:spcPts val="0"/>
              </a:spcBef>
              <a:spcAft>
                <a:spcPts val="0"/>
              </a:spcAft>
              <a:defRPr/>
            </a:pPr>
            <a:r>
              <a:rPr lang="en-GB" sz="2000" dirty="0"/>
              <a:t>D. She was going to do her homework but she was too tired.</a:t>
            </a:r>
          </a:p>
        </p:txBody>
      </p:sp>
      <p:sp>
        <p:nvSpPr>
          <p:cNvPr id="12" name="TextBox 11"/>
          <p:cNvSpPr txBox="1"/>
          <p:nvPr/>
        </p:nvSpPr>
        <p:spPr>
          <a:xfrm>
            <a:off x="4937760" y="5454650"/>
            <a:ext cx="3832176" cy="707886"/>
          </a:xfrm>
          <a:prstGeom prst="rect">
            <a:avLst/>
          </a:prstGeom>
          <a:solidFill>
            <a:schemeClr val="accent4">
              <a:lumMod val="20000"/>
              <a:lumOff val="80000"/>
            </a:schemeClr>
          </a:solidFill>
          <a:ln>
            <a:noFill/>
          </a:ln>
        </p:spPr>
        <p:style>
          <a:lnRef idx="2">
            <a:schemeClr val="dk1"/>
          </a:lnRef>
          <a:fillRef idx="1">
            <a:schemeClr val="lt1"/>
          </a:fillRef>
          <a:effectRef idx="0">
            <a:schemeClr val="dk1"/>
          </a:effectRef>
          <a:fontRef idx="minor">
            <a:schemeClr val="dk1"/>
          </a:fontRef>
        </p:style>
        <p:txBody>
          <a:bodyPr wrap="square">
            <a:spAutoFit/>
          </a:bodyPr>
          <a:lstStyle/>
          <a:p>
            <a:pPr fontAlgn="auto">
              <a:spcBef>
                <a:spcPts val="0"/>
              </a:spcBef>
              <a:spcAft>
                <a:spcPts val="0"/>
              </a:spcAft>
              <a:defRPr/>
            </a:pPr>
            <a:r>
              <a:rPr lang="en-GB" sz="2000" dirty="0"/>
              <a:t>E. I was doing my homework when the phone rang.</a:t>
            </a:r>
          </a:p>
        </p:txBody>
      </p:sp>
    </p:spTree>
    <p:extLst>
      <p:ext uri="{BB962C8B-B14F-4D97-AF65-F5344CB8AC3E}">
        <p14:creationId xmlns:p14="http://schemas.microsoft.com/office/powerpoint/2010/main" val="611399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4064" y="384885"/>
            <a:ext cx="8395872" cy="461665"/>
          </a:xfrm>
          <a:prstGeom prst="rect">
            <a:avLst/>
          </a:prstGeom>
          <a:solidFill>
            <a:schemeClr val="accent1">
              <a:lumMod val="40000"/>
              <a:lumOff val="60000"/>
            </a:schemeClr>
          </a:solidFill>
          <a:ln>
            <a:noFill/>
          </a:ln>
        </p:spPr>
        <p:style>
          <a:lnRef idx="2">
            <a:schemeClr val="dk1"/>
          </a:lnRef>
          <a:fillRef idx="1">
            <a:schemeClr val="lt1"/>
          </a:fillRef>
          <a:effectRef idx="0">
            <a:schemeClr val="dk1"/>
          </a:effectRef>
          <a:fontRef idx="minor">
            <a:schemeClr val="dk1"/>
          </a:fontRef>
        </p:style>
        <p:txBody>
          <a:bodyPr wrap="square" anchor="ctr" anchorCtr="0">
            <a:spAutoFit/>
          </a:bodyPr>
          <a:lstStyle/>
          <a:p>
            <a:pPr algn="ctr" fontAlgn="auto">
              <a:spcBef>
                <a:spcPts val="0"/>
              </a:spcBef>
              <a:spcAft>
                <a:spcPts val="0"/>
              </a:spcAft>
              <a:defRPr/>
            </a:pPr>
            <a:r>
              <a:rPr lang="en-GB" sz="2400" b="1" dirty="0"/>
              <a:t>Match up the French and English (imperfect tense</a:t>
            </a:r>
            <a:r>
              <a:rPr lang="en-GB" sz="2400" b="1" dirty="0" smtClean="0"/>
              <a:t>)</a:t>
            </a:r>
            <a:endParaRPr lang="en-GB" sz="2400" b="1" dirty="0"/>
          </a:p>
        </p:txBody>
      </p:sp>
      <p:sp>
        <p:nvSpPr>
          <p:cNvPr id="3" name="TextBox 2"/>
          <p:cNvSpPr txBox="1"/>
          <p:nvPr/>
        </p:nvSpPr>
        <p:spPr>
          <a:xfrm>
            <a:off x="374064" y="1146175"/>
            <a:ext cx="3832176" cy="707886"/>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fontAlgn="auto">
              <a:spcBef>
                <a:spcPts val="0"/>
              </a:spcBef>
              <a:spcAft>
                <a:spcPts val="0"/>
              </a:spcAft>
              <a:defRPr/>
            </a:pPr>
            <a:r>
              <a:rPr lang="en-GB" sz="2000" dirty="0"/>
              <a:t>1. Je </a:t>
            </a:r>
            <a:r>
              <a:rPr lang="en-GB" sz="2000" dirty="0" err="1"/>
              <a:t>faisais</a:t>
            </a:r>
            <a:r>
              <a:rPr lang="en-GB" sz="2000" dirty="0"/>
              <a:t> </a:t>
            </a:r>
            <a:r>
              <a:rPr lang="en-GB" sz="2000" dirty="0" err="1"/>
              <a:t>mes</a:t>
            </a:r>
            <a:r>
              <a:rPr lang="en-GB" sz="2000" dirty="0"/>
              <a:t> devoirs </a:t>
            </a:r>
            <a:r>
              <a:rPr lang="en-GB" sz="2000" dirty="0" err="1"/>
              <a:t>quand</a:t>
            </a:r>
            <a:r>
              <a:rPr lang="en-GB" sz="2000" dirty="0"/>
              <a:t> le </a:t>
            </a:r>
            <a:r>
              <a:rPr lang="en-GB" sz="2000" dirty="0" err="1"/>
              <a:t>téléphone</a:t>
            </a:r>
            <a:r>
              <a:rPr lang="en-GB" sz="2000" dirty="0"/>
              <a:t> a </a:t>
            </a:r>
            <a:r>
              <a:rPr lang="en-GB" sz="2000" dirty="0" err="1"/>
              <a:t>sonné</a:t>
            </a:r>
            <a:r>
              <a:rPr lang="en-GB" sz="2000" dirty="0"/>
              <a:t>.</a:t>
            </a:r>
          </a:p>
        </p:txBody>
      </p:sp>
      <p:sp>
        <p:nvSpPr>
          <p:cNvPr id="4" name="TextBox 3"/>
          <p:cNvSpPr txBox="1"/>
          <p:nvPr/>
        </p:nvSpPr>
        <p:spPr>
          <a:xfrm>
            <a:off x="4937760" y="1146175"/>
            <a:ext cx="3832176" cy="707886"/>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pPr fontAlgn="auto">
              <a:spcBef>
                <a:spcPts val="0"/>
              </a:spcBef>
              <a:spcAft>
                <a:spcPts val="0"/>
              </a:spcAft>
              <a:defRPr/>
            </a:pPr>
            <a:r>
              <a:rPr lang="en-GB" sz="2000" dirty="0">
                <a:solidFill>
                  <a:sysClr val="windowText" lastClr="000000"/>
                </a:solidFill>
              </a:rPr>
              <a:t>A. We used to go to the park every evening.</a:t>
            </a:r>
          </a:p>
        </p:txBody>
      </p:sp>
      <p:sp>
        <p:nvSpPr>
          <p:cNvPr id="5" name="TextBox 4"/>
          <p:cNvSpPr txBox="1"/>
          <p:nvPr/>
        </p:nvSpPr>
        <p:spPr>
          <a:xfrm>
            <a:off x="374064" y="2146349"/>
            <a:ext cx="3832176" cy="1015663"/>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fontAlgn="auto">
              <a:spcBef>
                <a:spcPts val="0"/>
              </a:spcBef>
              <a:spcAft>
                <a:spcPts val="0"/>
              </a:spcAft>
              <a:defRPr/>
            </a:pPr>
            <a:r>
              <a:rPr lang="en-GB" sz="2000" dirty="0"/>
              <a:t>2. </a:t>
            </a:r>
            <a:r>
              <a:rPr lang="en-GB" sz="2000" dirty="0" err="1"/>
              <a:t>Quand</a:t>
            </a:r>
            <a:r>
              <a:rPr lang="en-GB" sz="2000" dirty="0"/>
              <a:t> </a:t>
            </a:r>
            <a:r>
              <a:rPr lang="en-GB" sz="2000" dirty="0" err="1"/>
              <a:t>j’étais</a:t>
            </a:r>
            <a:r>
              <a:rPr lang="en-GB" sz="2000" dirty="0"/>
              <a:t> </a:t>
            </a:r>
            <a:r>
              <a:rPr lang="en-GB" sz="2000" dirty="0" err="1"/>
              <a:t>jeune</a:t>
            </a:r>
            <a:r>
              <a:rPr lang="en-GB" sz="2000" dirty="0"/>
              <a:t> </a:t>
            </a:r>
            <a:r>
              <a:rPr lang="en-GB" sz="2000" dirty="0" err="1"/>
              <a:t>j’allais</a:t>
            </a:r>
            <a:r>
              <a:rPr lang="en-GB" sz="2000" dirty="0"/>
              <a:t> à la </a:t>
            </a:r>
            <a:r>
              <a:rPr lang="en-GB" sz="2000" dirty="0" err="1"/>
              <a:t>patinoire</a:t>
            </a:r>
            <a:r>
              <a:rPr lang="en-GB" sz="2000" dirty="0"/>
              <a:t> avec ma grand-</a:t>
            </a:r>
            <a:r>
              <a:rPr lang="en-GB" sz="2000" dirty="0" err="1"/>
              <a:t>mère</a:t>
            </a:r>
            <a:r>
              <a:rPr lang="en-GB" sz="2000" dirty="0"/>
              <a:t>.</a:t>
            </a:r>
          </a:p>
        </p:txBody>
      </p:sp>
      <p:sp>
        <p:nvSpPr>
          <p:cNvPr id="6" name="TextBox 5"/>
          <p:cNvSpPr txBox="1"/>
          <p:nvPr/>
        </p:nvSpPr>
        <p:spPr>
          <a:xfrm>
            <a:off x="374064" y="3454300"/>
            <a:ext cx="3832176" cy="707886"/>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pPr fontAlgn="auto">
              <a:spcBef>
                <a:spcPts val="0"/>
              </a:spcBef>
              <a:spcAft>
                <a:spcPts val="0"/>
              </a:spcAft>
              <a:defRPr/>
            </a:pPr>
            <a:r>
              <a:rPr lang="en-GB" sz="2000" dirty="0"/>
              <a:t>3. Il </a:t>
            </a:r>
            <a:r>
              <a:rPr lang="en-GB" sz="2000" dirty="0" err="1"/>
              <a:t>faisait</a:t>
            </a:r>
            <a:r>
              <a:rPr lang="en-GB" sz="2000" dirty="0"/>
              <a:t> du bricolage </a:t>
            </a:r>
            <a:r>
              <a:rPr lang="en-GB" sz="2000" dirty="0" err="1"/>
              <a:t>quand</a:t>
            </a:r>
            <a:r>
              <a:rPr lang="en-GB" sz="2000" dirty="0"/>
              <a:t> </a:t>
            </a:r>
            <a:r>
              <a:rPr lang="en-GB" sz="2000" dirty="0" err="1"/>
              <a:t>il</a:t>
            </a:r>
            <a:r>
              <a:rPr lang="en-GB" sz="2000" dirty="0"/>
              <a:t> </a:t>
            </a:r>
            <a:r>
              <a:rPr lang="en-GB" sz="2000" dirty="0" err="1"/>
              <a:t>est</a:t>
            </a:r>
            <a:r>
              <a:rPr lang="en-GB" sz="2000" dirty="0"/>
              <a:t> </a:t>
            </a:r>
            <a:r>
              <a:rPr lang="en-GB" sz="2000" dirty="0" err="1"/>
              <a:t>tombé</a:t>
            </a:r>
            <a:r>
              <a:rPr lang="en-GB" sz="2000" dirty="0"/>
              <a:t> de </a:t>
            </a:r>
            <a:r>
              <a:rPr lang="en-GB" sz="2000" dirty="0" err="1"/>
              <a:t>l’échelle</a:t>
            </a:r>
            <a:r>
              <a:rPr lang="en-GB" sz="2000" dirty="0"/>
              <a:t>.</a:t>
            </a:r>
          </a:p>
        </p:txBody>
      </p:sp>
      <p:sp>
        <p:nvSpPr>
          <p:cNvPr id="7" name="TextBox 6"/>
          <p:cNvSpPr txBox="1"/>
          <p:nvPr/>
        </p:nvSpPr>
        <p:spPr>
          <a:xfrm>
            <a:off x="374064" y="4454474"/>
            <a:ext cx="3832176" cy="707886"/>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pPr fontAlgn="auto">
              <a:spcBef>
                <a:spcPts val="0"/>
              </a:spcBef>
              <a:spcAft>
                <a:spcPts val="0"/>
              </a:spcAft>
              <a:defRPr/>
            </a:pPr>
            <a:r>
              <a:rPr lang="en-GB" sz="2000" dirty="0">
                <a:solidFill>
                  <a:sysClr val="windowText" lastClr="000000"/>
                </a:solidFill>
              </a:rPr>
              <a:t>4. Nous </a:t>
            </a:r>
            <a:r>
              <a:rPr lang="en-GB" sz="2000" dirty="0" err="1">
                <a:solidFill>
                  <a:sysClr val="windowText" lastClr="000000"/>
                </a:solidFill>
              </a:rPr>
              <a:t>allions</a:t>
            </a:r>
            <a:r>
              <a:rPr lang="en-GB" sz="2000" dirty="0">
                <a:solidFill>
                  <a:sysClr val="windowText" lastClr="000000"/>
                </a:solidFill>
              </a:rPr>
              <a:t> au </a:t>
            </a:r>
            <a:r>
              <a:rPr lang="en-GB" sz="2000" dirty="0" err="1">
                <a:solidFill>
                  <a:sysClr val="windowText" lastClr="000000"/>
                </a:solidFill>
              </a:rPr>
              <a:t>parc</a:t>
            </a:r>
            <a:r>
              <a:rPr lang="en-GB" sz="2000" dirty="0">
                <a:solidFill>
                  <a:sysClr val="windowText" lastClr="000000"/>
                </a:solidFill>
              </a:rPr>
              <a:t> </a:t>
            </a:r>
            <a:r>
              <a:rPr lang="en-GB" sz="2000" dirty="0" err="1">
                <a:solidFill>
                  <a:sysClr val="windowText" lastClr="000000"/>
                </a:solidFill>
              </a:rPr>
              <a:t>tous</a:t>
            </a:r>
            <a:r>
              <a:rPr lang="en-GB" sz="2000" dirty="0">
                <a:solidFill>
                  <a:sysClr val="windowText" lastClr="000000"/>
                </a:solidFill>
              </a:rPr>
              <a:t> les </a:t>
            </a:r>
            <a:r>
              <a:rPr lang="en-GB" sz="2000" dirty="0" err="1">
                <a:solidFill>
                  <a:sysClr val="windowText" lastClr="000000"/>
                </a:solidFill>
              </a:rPr>
              <a:t>soirs</a:t>
            </a:r>
            <a:r>
              <a:rPr lang="en-GB" sz="2000" dirty="0">
                <a:solidFill>
                  <a:sysClr val="windowText" lastClr="000000"/>
                </a:solidFill>
              </a:rPr>
              <a:t>.</a:t>
            </a:r>
          </a:p>
        </p:txBody>
      </p:sp>
      <p:sp>
        <p:nvSpPr>
          <p:cNvPr id="8" name="TextBox 7"/>
          <p:cNvSpPr txBox="1"/>
          <p:nvPr/>
        </p:nvSpPr>
        <p:spPr>
          <a:xfrm>
            <a:off x="374064" y="5454650"/>
            <a:ext cx="3832176" cy="707886"/>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fontAlgn="auto">
              <a:spcBef>
                <a:spcPts val="0"/>
              </a:spcBef>
              <a:spcAft>
                <a:spcPts val="0"/>
              </a:spcAft>
              <a:defRPr/>
            </a:pPr>
            <a:r>
              <a:rPr lang="en-GB" sz="2000" dirty="0"/>
              <a:t>5. Elle </a:t>
            </a:r>
            <a:r>
              <a:rPr lang="en-GB" sz="2000" dirty="0" err="1"/>
              <a:t>allait</a:t>
            </a:r>
            <a:r>
              <a:rPr lang="en-GB" sz="2000" dirty="0"/>
              <a:t> faire </a:t>
            </a:r>
            <a:r>
              <a:rPr lang="en-GB" sz="2000" dirty="0" err="1"/>
              <a:t>ses</a:t>
            </a:r>
            <a:r>
              <a:rPr lang="en-GB" sz="2000" dirty="0"/>
              <a:t> devoirs </a:t>
            </a:r>
            <a:r>
              <a:rPr lang="en-GB" sz="2000" dirty="0" err="1"/>
              <a:t>mais</a:t>
            </a:r>
            <a:r>
              <a:rPr lang="en-GB" sz="2000" dirty="0"/>
              <a:t> </a:t>
            </a:r>
            <a:r>
              <a:rPr lang="en-GB" sz="2000" dirty="0" err="1"/>
              <a:t>elle</a:t>
            </a:r>
            <a:r>
              <a:rPr lang="en-GB" sz="2000" dirty="0"/>
              <a:t> </a:t>
            </a:r>
            <a:r>
              <a:rPr lang="en-GB" sz="2000" dirty="0" err="1"/>
              <a:t>était</a:t>
            </a:r>
            <a:r>
              <a:rPr lang="en-GB" sz="2000" dirty="0"/>
              <a:t> trop </a:t>
            </a:r>
            <a:r>
              <a:rPr lang="en-GB" sz="2000" dirty="0" err="1"/>
              <a:t>fatiguée</a:t>
            </a:r>
            <a:r>
              <a:rPr lang="en-GB" sz="2000" dirty="0"/>
              <a:t>.</a:t>
            </a:r>
          </a:p>
        </p:txBody>
      </p:sp>
      <p:sp>
        <p:nvSpPr>
          <p:cNvPr id="9" name="TextBox 8"/>
          <p:cNvSpPr txBox="1"/>
          <p:nvPr/>
        </p:nvSpPr>
        <p:spPr>
          <a:xfrm>
            <a:off x="4937761" y="2069405"/>
            <a:ext cx="3832176" cy="707886"/>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pPr fontAlgn="auto">
              <a:spcBef>
                <a:spcPts val="0"/>
              </a:spcBef>
              <a:spcAft>
                <a:spcPts val="0"/>
              </a:spcAft>
              <a:defRPr/>
            </a:pPr>
            <a:r>
              <a:rPr lang="en-GB" sz="2000" dirty="0"/>
              <a:t>B. He was doing DIY when  he fell off the ladder.</a:t>
            </a:r>
          </a:p>
        </p:txBody>
      </p:sp>
      <p:sp>
        <p:nvSpPr>
          <p:cNvPr id="10" name="TextBox 9"/>
          <p:cNvSpPr txBox="1"/>
          <p:nvPr/>
        </p:nvSpPr>
        <p:spPr>
          <a:xfrm>
            <a:off x="4937761" y="2992635"/>
            <a:ext cx="3832176" cy="1015663"/>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fontAlgn="auto">
              <a:spcBef>
                <a:spcPts val="0"/>
              </a:spcBef>
              <a:spcAft>
                <a:spcPts val="0"/>
              </a:spcAft>
              <a:defRPr/>
            </a:pPr>
            <a:r>
              <a:rPr lang="en-GB" sz="2000" dirty="0"/>
              <a:t>C. When I was young I used to go to the ice rink with my granny.</a:t>
            </a:r>
          </a:p>
        </p:txBody>
      </p:sp>
      <p:sp>
        <p:nvSpPr>
          <p:cNvPr id="11" name="TextBox 10"/>
          <p:cNvSpPr txBox="1"/>
          <p:nvPr/>
        </p:nvSpPr>
        <p:spPr>
          <a:xfrm>
            <a:off x="4937761" y="4223642"/>
            <a:ext cx="3832176" cy="1015663"/>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fontAlgn="auto">
              <a:spcBef>
                <a:spcPts val="0"/>
              </a:spcBef>
              <a:spcAft>
                <a:spcPts val="0"/>
              </a:spcAft>
              <a:defRPr/>
            </a:pPr>
            <a:r>
              <a:rPr lang="en-GB" sz="2000" dirty="0"/>
              <a:t>D. She was going to do her homework but she was too tired.</a:t>
            </a:r>
          </a:p>
        </p:txBody>
      </p:sp>
      <p:sp>
        <p:nvSpPr>
          <p:cNvPr id="12" name="TextBox 11"/>
          <p:cNvSpPr txBox="1"/>
          <p:nvPr/>
        </p:nvSpPr>
        <p:spPr>
          <a:xfrm>
            <a:off x="4937760" y="5454650"/>
            <a:ext cx="3832176" cy="707886"/>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fontAlgn="auto">
              <a:spcBef>
                <a:spcPts val="0"/>
              </a:spcBef>
              <a:spcAft>
                <a:spcPts val="0"/>
              </a:spcAft>
              <a:defRPr/>
            </a:pPr>
            <a:r>
              <a:rPr lang="en-GB" sz="2000" dirty="0"/>
              <a:t>E. I was doing my homework when the phone rang.</a:t>
            </a:r>
          </a:p>
        </p:txBody>
      </p:sp>
    </p:spTree>
    <p:extLst>
      <p:ext uri="{BB962C8B-B14F-4D97-AF65-F5344CB8AC3E}">
        <p14:creationId xmlns:p14="http://schemas.microsoft.com/office/powerpoint/2010/main" val="20956850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p:nvPr/>
        </p:nvPicPr>
        <p:blipFill rotWithShape="1">
          <a:blip r:embed="rId3" cstate="print">
            <a:extLst>
              <a:ext uri="{28A0092B-C50C-407E-A947-70E740481C1C}">
                <a14:useLocalDpi xmlns:a14="http://schemas.microsoft.com/office/drawing/2010/main" val="0"/>
              </a:ext>
            </a:extLst>
          </a:blip>
          <a:srcRect t="18650" b="31084"/>
          <a:stretch/>
        </p:blipFill>
        <p:spPr bwMode="auto">
          <a:xfrm>
            <a:off x="7827171" y="6436927"/>
            <a:ext cx="1260000" cy="359410"/>
          </a:xfrm>
          <a:prstGeom prst="rect">
            <a:avLst/>
          </a:prstGeom>
          <a:noFill/>
          <a:ln>
            <a:noFill/>
          </a:ln>
          <a:extLst>
            <a:ext uri="{53640926-AAD7-44D8-BBD7-CCE9431645EC}">
              <a14:shadowObscured xmlns:a14="http://schemas.microsoft.com/office/drawing/2010/main"/>
            </a:ext>
          </a:extLst>
        </p:spPr>
      </p:pic>
      <p:sp>
        <p:nvSpPr>
          <p:cNvPr id="2" name="TextBox 1"/>
          <p:cNvSpPr txBox="1"/>
          <p:nvPr/>
        </p:nvSpPr>
        <p:spPr>
          <a:xfrm>
            <a:off x="856881" y="349624"/>
            <a:ext cx="7430239" cy="1323439"/>
          </a:xfrm>
          <a:prstGeom prst="rect">
            <a:avLst/>
          </a:prstGeom>
          <a:solidFill>
            <a:schemeClr val="accent1">
              <a:lumMod val="40000"/>
              <a:lumOff val="60000"/>
            </a:schemeClr>
          </a:solidFill>
        </p:spPr>
        <p:txBody>
          <a:bodyPr wrap="none" rtlCol="0">
            <a:spAutoFit/>
          </a:bodyPr>
          <a:lstStyle/>
          <a:p>
            <a:r>
              <a:rPr lang="en-GB" sz="4000" b="1" dirty="0">
                <a:latin typeface="+mj-lt"/>
              </a:rPr>
              <a:t>Irregular verbs: </a:t>
            </a:r>
            <a:r>
              <a:rPr lang="en-GB" sz="4000" b="1" i="1" dirty="0" err="1">
                <a:latin typeface="+mj-lt"/>
              </a:rPr>
              <a:t>aller</a:t>
            </a:r>
            <a:r>
              <a:rPr lang="en-GB" sz="4000" b="1" dirty="0">
                <a:latin typeface="+mj-lt"/>
              </a:rPr>
              <a:t> and </a:t>
            </a:r>
            <a:r>
              <a:rPr lang="en-GB" sz="4000" b="1" i="1" dirty="0" smtClean="0">
                <a:latin typeface="+mj-lt"/>
              </a:rPr>
              <a:t>faire</a:t>
            </a:r>
          </a:p>
          <a:p>
            <a:pPr algn="ctr"/>
            <a:r>
              <a:rPr lang="en-GB" sz="4000" dirty="0" smtClean="0">
                <a:latin typeface="+mj-lt"/>
              </a:rPr>
              <a:t>Team game</a:t>
            </a:r>
            <a:endParaRPr lang="en-GB" sz="4000" dirty="0">
              <a:latin typeface="+mj-lt"/>
            </a:endParaRPr>
          </a:p>
        </p:txBody>
      </p:sp>
      <p:sp>
        <p:nvSpPr>
          <p:cNvPr id="4" name="TextBox 3"/>
          <p:cNvSpPr txBox="1"/>
          <p:nvPr/>
        </p:nvSpPr>
        <p:spPr>
          <a:xfrm>
            <a:off x="856881" y="1984040"/>
            <a:ext cx="7430238" cy="4154984"/>
          </a:xfrm>
          <a:prstGeom prst="rect">
            <a:avLst/>
          </a:prstGeom>
          <a:solidFill>
            <a:schemeClr val="accent4">
              <a:lumMod val="20000"/>
              <a:lumOff val="80000"/>
            </a:schemeClr>
          </a:solidFill>
          <a:ln w="6350">
            <a:noFill/>
          </a:ln>
        </p:spPr>
        <p:txBody>
          <a:bodyPr wrap="square">
            <a:spAutoFit/>
          </a:bodyPr>
          <a:lstStyle/>
          <a:p>
            <a:pPr>
              <a:defRPr/>
            </a:pPr>
            <a:r>
              <a:rPr lang="en-GB" sz="2400" dirty="0">
                <a:cs typeface="Arial" charset="0"/>
              </a:rPr>
              <a:t>Divide the class into two </a:t>
            </a:r>
            <a:r>
              <a:rPr lang="en-GB" sz="2400" dirty="0" smtClean="0">
                <a:cs typeface="Arial" charset="0"/>
              </a:rPr>
              <a:t>teams and play </a:t>
            </a:r>
            <a:r>
              <a:rPr lang="en-GB" sz="2400" dirty="0">
                <a:cs typeface="Arial" charset="0"/>
              </a:rPr>
              <a:t>noughts and crosses with the following grids</a:t>
            </a:r>
            <a:r>
              <a:rPr lang="en-GB" sz="2400" dirty="0" smtClean="0">
                <a:cs typeface="Arial" charset="0"/>
              </a:rPr>
              <a:t>.</a:t>
            </a:r>
          </a:p>
          <a:p>
            <a:pPr>
              <a:defRPr/>
            </a:pPr>
            <a:endParaRPr lang="en-GB" sz="2400" dirty="0">
              <a:cs typeface="Arial" charset="0"/>
            </a:endParaRPr>
          </a:p>
          <a:p>
            <a:pPr>
              <a:defRPr/>
            </a:pPr>
            <a:r>
              <a:rPr lang="en-GB" sz="2400" dirty="0" smtClean="0">
                <a:cs typeface="Arial" charset="0"/>
              </a:rPr>
              <a:t>Teams could be given 5 minutes to prepare written answers for each grid before play begins.</a:t>
            </a:r>
            <a:endParaRPr lang="en-GB" sz="2400" dirty="0">
              <a:cs typeface="Arial" charset="0"/>
            </a:endParaRPr>
          </a:p>
          <a:p>
            <a:pPr marL="457200" indent="-457200">
              <a:buFont typeface="Arial" panose="020B0604020202020204" pitchFamily="34" charset="0"/>
              <a:buChar char="•"/>
              <a:defRPr/>
            </a:pPr>
            <a:endParaRPr lang="en-GB" sz="2400" dirty="0">
              <a:cs typeface="Arial" charset="0"/>
            </a:endParaRPr>
          </a:p>
          <a:p>
            <a:pPr>
              <a:defRPr/>
            </a:pPr>
            <a:r>
              <a:rPr lang="en-GB" sz="2400" dirty="0">
                <a:cs typeface="Arial" charset="0"/>
              </a:rPr>
              <a:t>Teams can only claim the square if they can put the word into </a:t>
            </a:r>
            <a:r>
              <a:rPr lang="en-GB" sz="2400" dirty="0">
                <a:solidFill>
                  <a:schemeClr val="accent1"/>
                </a:solidFill>
                <a:cs typeface="Arial" charset="0"/>
              </a:rPr>
              <a:t>a full sentence </a:t>
            </a:r>
            <a:r>
              <a:rPr lang="en-GB" sz="2400" dirty="0">
                <a:cs typeface="Arial" charset="0"/>
              </a:rPr>
              <a:t>in </a:t>
            </a:r>
            <a:r>
              <a:rPr lang="en-GB" sz="2400" dirty="0" smtClean="0">
                <a:cs typeface="Arial" charset="0"/>
              </a:rPr>
              <a:t>French, using </a:t>
            </a:r>
            <a:r>
              <a:rPr lang="en-GB" sz="2400" i="1" dirty="0" err="1" smtClean="0">
                <a:cs typeface="Arial" charset="0"/>
              </a:rPr>
              <a:t>aller</a:t>
            </a:r>
            <a:r>
              <a:rPr lang="en-GB" sz="2400" dirty="0" smtClean="0">
                <a:cs typeface="Arial" charset="0"/>
              </a:rPr>
              <a:t> or </a:t>
            </a:r>
            <a:r>
              <a:rPr lang="en-GB" sz="2400" i="1" dirty="0" smtClean="0">
                <a:cs typeface="Arial" charset="0"/>
              </a:rPr>
              <a:t>faire</a:t>
            </a:r>
            <a:r>
              <a:rPr lang="en-GB" sz="2400" dirty="0" smtClean="0">
                <a:cs typeface="Arial" charset="0"/>
              </a:rPr>
              <a:t> in the tense required.</a:t>
            </a:r>
          </a:p>
          <a:p>
            <a:pPr>
              <a:defRPr/>
            </a:pPr>
            <a:endParaRPr lang="en-GB" sz="2400" dirty="0">
              <a:cs typeface="Arial" charset="0"/>
            </a:endParaRPr>
          </a:p>
          <a:p>
            <a:pPr>
              <a:defRPr/>
            </a:pPr>
            <a:r>
              <a:rPr lang="en-GB" sz="2400" dirty="0" smtClean="0">
                <a:cs typeface="Arial" charset="0"/>
              </a:rPr>
              <a:t>Repetition of vocabulary is not allowed!</a:t>
            </a:r>
            <a:endParaRPr lang="en-GB" sz="2400" dirty="0">
              <a:cs typeface="Arial" charset="0"/>
            </a:endParaRPr>
          </a:p>
        </p:txBody>
      </p:sp>
    </p:spTree>
    <p:extLst>
      <p:ext uri="{BB962C8B-B14F-4D97-AF65-F5344CB8AC3E}">
        <p14:creationId xmlns:p14="http://schemas.microsoft.com/office/powerpoint/2010/main" val="607295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1199" y="530226"/>
            <a:ext cx="6101603" cy="522287"/>
          </a:xfrm>
          <a:prstGeom prst="rect">
            <a:avLst/>
          </a:prstGeom>
          <a:solidFill>
            <a:schemeClr val="accent1">
              <a:lumMod val="40000"/>
              <a:lumOff val="60000"/>
            </a:schemeClr>
          </a:solidFill>
        </p:spPr>
        <p:txBody>
          <a:bodyPr wrap="square">
            <a:spAutoFit/>
          </a:bodyPr>
          <a:lstStyle/>
          <a:p>
            <a:pPr>
              <a:defRPr/>
            </a:pPr>
            <a:r>
              <a:rPr lang="en-US" sz="2800" dirty="0">
                <a:ln w="0"/>
                <a:cs typeface="Arial" charset="0"/>
              </a:rPr>
              <a:t>Present tense (</a:t>
            </a:r>
            <a:r>
              <a:rPr lang="en-US" sz="2800" b="1" i="1" dirty="0" err="1">
                <a:ln w="0"/>
                <a:solidFill>
                  <a:schemeClr val="accent1">
                    <a:lumMod val="75000"/>
                  </a:schemeClr>
                </a:solidFill>
                <a:cs typeface="Arial" charset="0"/>
              </a:rPr>
              <a:t>aller</a:t>
            </a:r>
            <a:r>
              <a:rPr lang="en-US" sz="2800" dirty="0">
                <a:ln w="0"/>
                <a:cs typeface="Arial" charset="0"/>
              </a:rPr>
              <a:t> and </a:t>
            </a:r>
            <a:r>
              <a:rPr lang="en-US" sz="2800" b="1" i="1" dirty="0">
                <a:ln w="0"/>
                <a:solidFill>
                  <a:schemeClr val="accent2"/>
                </a:solidFill>
                <a:cs typeface="Arial" charset="0"/>
              </a:rPr>
              <a:t>faire</a:t>
            </a:r>
            <a:r>
              <a:rPr lang="en-US" sz="2800" dirty="0">
                <a:ln w="0"/>
                <a:cs typeface="Arial" charset="0"/>
              </a:rPr>
              <a:t>)</a:t>
            </a:r>
            <a:endParaRPr lang="en-US" sz="1600" dirty="0">
              <a:ln w="0"/>
              <a:cs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554987179"/>
              </p:ext>
            </p:extLst>
          </p:nvPr>
        </p:nvGraphicFramePr>
        <p:xfrm>
          <a:off x="1535114" y="1308941"/>
          <a:ext cx="6073773" cy="4809471"/>
        </p:xfrm>
        <a:graphic>
          <a:graphicData uri="http://schemas.openxmlformats.org/drawingml/2006/table">
            <a:tbl>
              <a:tblPr/>
              <a:tblGrid>
                <a:gridCol w="2024591"/>
                <a:gridCol w="2024591"/>
                <a:gridCol w="2024591"/>
              </a:tblGrid>
              <a:tr h="160315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5400" b="0" i="0" u="none" strike="noStrike" cap="none" normalizeH="0" baseline="0" dirty="0" err="1" smtClean="0">
                          <a:ln>
                            <a:noFill/>
                          </a:ln>
                          <a:solidFill>
                            <a:schemeClr val="accent2"/>
                          </a:solidFill>
                          <a:effectLst/>
                          <a:latin typeface="+mn-lt"/>
                        </a:rPr>
                        <a:t>Vous</a:t>
                      </a:r>
                      <a:endParaRPr kumimoji="0" lang="en-US" sz="5400" b="0" i="0" u="none" strike="noStrike" cap="none" normalizeH="0" baseline="0" dirty="0" smtClean="0">
                        <a:ln>
                          <a:noFill/>
                        </a:ln>
                        <a:solidFill>
                          <a:schemeClr val="accent2"/>
                        </a:solidFill>
                        <a:effectLst/>
                        <a:latin typeface="+mn-lt"/>
                      </a:endParaRPr>
                    </a:p>
                  </a:txBody>
                  <a:tcPr marL="91446" marR="91446"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5400" dirty="0" smtClean="0">
                          <a:solidFill>
                            <a:srgbClr val="7030A0"/>
                          </a:solidFill>
                          <a:latin typeface="+mn-lt"/>
                        </a:rPr>
                        <a:t>Il</a:t>
                      </a:r>
                      <a:endParaRPr lang="en-GB" sz="5400" dirty="0">
                        <a:solidFill>
                          <a:srgbClr val="7030A0"/>
                        </a:solidFill>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5400" dirty="0" smtClean="0">
                          <a:solidFill>
                            <a:srgbClr val="7030A0"/>
                          </a:solidFill>
                          <a:latin typeface="+mn-lt"/>
                        </a:rPr>
                        <a:t>Je</a:t>
                      </a:r>
                      <a:endParaRPr lang="en-GB" sz="5400" dirty="0">
                        <a:solidFill>
                          <a:srgbClr val="7030A0"/>
                        </a:solidFill>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603157">
                <a:tc>
                  <a:txBody>
                    <a:bodyPr/>
                    <a:lstStyle/>
                    <a:p>
                      <a:pPr algn="ctr"/>
                      <a:r>
                        <a:rPr lang="en-GB" sz="5400" dirty="0" smtClean="0">
                          <a:solidFill>
                            <a:srgbClr val="7030A0"/>
                          </a:solidFill>
                          <a:latin typeface="+mn-lt"/>
                        </a:rPr>
                        <a:t>On</a:t>
                      </a:r>
                      <a:endParaRPr lang="en-GB" sz="5400" dirty="0">
                        <a:solidFill>
                          <a:srgbClr val="7030A0"/>
                        </a:solidFill>
                        <a:latin typeface="+mn-lt"/>
                      </a:endParaRPr>
                    </a:p>
                  </a:txBody>
                  <a:tcPr marL="91446" marR="91446"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5400" dirty="0" smtClean="0">
                          <a:solidFill>
                            <a:schemeClr val="accent2"/>
                          </a:solidFill>
                          <a:latin typeface="+mn-lt"/>
                        </a:rPr>
                        <a:t>Elle</a:t>
                      </a:r>
                      <a:endParaRPr lang="en-GB" sz="5400" dirty="0">
                        <a:solidFill>
                          <a:schemeClr val="accent2"/>
                        </a:solidFill>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5400" dirty="0" err="1" smtClean="0">
                          <a:solidFill>
                            <a:srgbClr val="7030A0"/>
                          </a:solidFill>
                          <a:latin typeface="+mn-lt"/>
                        </a:rPr>
                        <a:t>Elles</a:t>
                      </a:r>
                      <a:endParaRPr lang="en-GB" sz="5400" dirty="0">
                        <a:solidFill>
                          <a:srgbClr val="7030A0"/>
                        </a:solidFill>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603157">
                <a:tc>
                  <a:txBody>
                    <a:bodyPr/>
                    <a:lstStyle/>
                    <a:p>
                      <a:pPr algn="ctr"/>
                      <a:r>
                        <a:rPr lang="en-GB" sz="5400" dirty="0" err="1" smtClean="0">
                          <a:solidFill>
                            <a:schemeClr val="accent2"/>
                          </a:solidFill>
                          <a:latin typeface="+mn-lt"/>
                        </a:rPr>
                        <a:t>Tu</a:t>
                      </a:r>
                      <a:endParaRPr lang="en-GB" sz="5400" dirty="0">
                        <a:solidFill>
                          <a:schemeClr val="accent2"/>
                        </a:solidFill>
                        <a:latin typeface="+mn-lt"/>
                      </a:endParaRPr>
                    </a:p>
                  </a:txBody>
                  <a:tcPr marL="91446" marR="91446"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5400" dirty="0" err="1" smtClean="0">
                          <a:solidFill>
                            <a:schemeClr val="accent2"/>
                          </a:solidFill>
                          <a:latin typeface="+mn-lt"/>
                        </a:rPr>
                        <a:t>Ils</a:t>
                      </a:r>
                      <a:endParaRPr lang="en-GB" sz="5400" dirty="0">
                        <a:solidFill>
                          <a:schemeClr val="accent2"/>
                        </a:solidFill>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5400" dirty="0" smtClean="0">
                          <a:solidFill>
                            <a:srgbClr val="7030A0"/>
                          </a:solidFill>
                          <a:latin typeface="+mn-lt"/>
                        </a:rPr>
                        <a:t>Nous</a:t>
                      </a:r>
                      <a:endParaRPr lang="en-GB" sz="5400" dirty="0">
                        <a:solidFill>
                          <a:srgbClr val="7030A0"/>
                        </a:solidFill>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10661104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1199" y="530226"/>
            <a:ext cx="6101603" cy="522287"/>
          </a:xfrm>
          <a:prstGeom prst="rect">
            <a:avLst/>
          </a:prstGeom>
          <a:solidFill>
            <a:schemeClr val="accent1">
              <a:lumMod val="40000"/>
              <a:lumOff val="60000"/>
            </a:schemeClr>
          </a:solidFill>
        </p:spPr>
        <p:txBody>
          <a:bodyPr wrap="square">
            <a:spAutoFit/>
          </a:bodyPr>
          <a:lstStyle/>
          <a:p>
            <a:pPr>
              <a:defRPr/>
            </a:pPr>
            <a:r>
              <a:rPr lang="en-US" sz="2800" dirty="0" smtClean="0">
                <a:ln w="0"/>
                <a:cs typeface="Arial" charset="0"/>
              </a:rPr>
              <a:t>Perfect </a:t>
            </a:r>
            <a:r>
              <a:rPr lang="en-US" sz="2800" dirty="0">
                <a:ln w="0"/>
                <a:cs typeface="Arial" charset="0"/>
              </a:rPr>
              <a:t>tense (</a:t>
            </a:r>
            <a:r>
              <a:rPr lang="en-US" sz="2800" b="1" i="1" dirty="0" err="1">
                <a:ln w="0"/>
                <a:solidFill>
                  <a:schemeClr val="accent1">
                    <a:lumMod val="75000"/>
                  </a:schemeClr>
                </a:solidFill>
                <a:cs typeface="Arial" charset="0"/>
              </a:rPr>
              <a:t>aller</a:t>
            </a:r>
            <a:r>
              <a:rPr lang="en-US" sz="2800" dirty="0">
                <a:ln w="0"/>
                <a:cs typeface="Arial" charset="0"/>
              </a:rPr>
              <a:t> and </a:t>
            </a:r>
            <a:r>
              <a:rPr lang="en-US" sz="2800" b="1" i="1" dirty="0">
                <a:ln w="0"/>
                <a:solidFill>
                  <a:schemeClr val="accent2"/>
                </a:solidFill>
                <a:cs typeface="Arial" charset="0"/>
              </a:rPr>
              <a:t>faire</a:t>
            </a:r>
            <a:r>
              <a:rPr lang="en-US" sz="2800" dirty="0">
                <a:ln w="0"/>
                <a:cs typeface="Arial" charset="0"/>
              </a:rPr>
              <a:t>)</a:t>
            </a:r>
            <a:endParaRPr lang="en-US" sz="1600" dirty="0">
              <a:ln w="0"/>
              <a:cs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567248867"/>
              </p:ext>
            </p:extLst>
          </p:nvPr>
        </p:nvGraphicFramePr>
        <p:xfrm>
          <a:off x="1535114" y="1308941"/>
          <a:ext cx="6073773" cy="4809471"/>
        </p:xfrm>
        <a:graphic>
          <a:graphicData uri="http://schemas.openxmlformats.org/drawingml/2006/table">
            <a:tbl>
              <a:tblPr/>
              <a:tblGrid>
                <a:gridCol w="2024591"/>
                <a:gridCol w="2024591"/>
                <a:gridCol w="2024591"/>
              </a:tblGrid>
              <a:tr h="160315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5400" b="0" i="0" u="none" strike="noStrike" cap="none" normalizeH="0" baseline="0" dirty="0" err="1" smtClean="0">
                          <a:ln>
                            <a:noFill/>
                          </a:ln>
                          <a:solidFill>
                            <a:schemeClr val="accent2"/>
                          </a:solidFill>
                          <a:effectLst/>
                          <a:latin typeface="+mn-lt"/>
                        </a:rPr>
                        <a:t>Tu</a:t>
                      </a:r>
                      <a:endParaRPr kumimoji="0" lang="en-US" sz="5400" b="0" i="0" u="none" strike="noStrike" cap="none" normalizeH="0" baseline="0" dirty="0" smtClean="0">
                        <a:ln>
                          <a:noFill/>
                        </a:ln>
                        <a:solidFill>
                          <a:schemeClr val="accent2"/>
                        </a:solidFill>
                        <a:effectLst/>
                        <a:latin typeface="+mn-lt"/>
                      </a:endParaRPr>
                    </a:p>
                  </a:txBody>
                  <a:tcPr marL="91446" marR="91446"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5400" dirty="0" smtClean="0">
                          <a:solidFill>
                            <a:srgbClr val="7030A0"/>
                          </a:solidFill>
                          <a:latin typeface="+mn-lt"/>
                        </a:rPr>
                        <a:t>Nous</a:t>
                      </a:r>
                      <a:endParaRPr lang="en-GB" sz="5400" dirty="0">
                        <a:solidFill>
                          <a:srgbClr val="7030A0"/>
                        </a:solidFill>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5400" dirty="0" err="1" smtClean="0">
                          <a:solidFill>
                            <a:schemeClr val="accent2"/>
                          </a:solidFill>
                          <a:latin typeface="+mn-lt"/>
                        </a:rPr>
                        <a:t>Ils</a:t>
                      </a:r>
                      <a:endParaRPr lang="en-GB" sz="5400" dirty="0">
                        <a:solidFill>
                          <a:schemeClr val="accent2"/>
                        </a:solidFill>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603157">
                <a:tc>
                  <a:txBody>
                    <a:bodyPr/>
                    <a:lstStyle/>
                    <a:p>
                      <a:pPr algn="ctr"/>
                      <a:r>
                        <a:rPr lang="en-GB" sz="5400" dirty="0" err="1" smtClean="0">
                          <a:solidFill>
                            <a:srgbClr val="7030A0"/>
                          </a:solidFill>
                          <a:latin typeface="+mn-lt"/>
                        </a:rPr>
                        <a:t>Elles</a:t>
                      </a:r>
                      <a:endParaRPr lang="en-GB" sz="5400" dirty="0">
                        <a:solidFill>
                          <a:srgbClr val="7030A0"/>
                        </a:solidFill>
                        <a:latin typeface="+mn-lt"/>
                      </a:endParaRPr>
                    </a:p>
                  </a:txBody>
                  <a:tcPr marL="91446" marR="91446"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5400" dirty="0" err="1" smtClean="0">
                          <a:solidFill>
                            <a:schemeClr val="accent2"/>
                          </a:solidFill>
                          <a:latin typeface="+mn-lt"/>
                        </a:rPr>
                        <a:t>Vous</a:t>
                      </a:r>
                      <a:endParaRPr lang="en-GB" sz="5400" dirty="0">
                        <a:solidFill>
                          <a:schemeClr val="accent2"/>
                        </a:solidFill>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5400" dirty="0" smtClean="0">
                          <a:solidFill>
                            <a:srgbClr val="7030A0"/>
                          </a:solidFill>
                          <a:latin typeface="+mn-lt"/>
                        </a:rPr>
                        <a:t>Je</a:t>
                      </a:r>
                      <a:endParaRPr lang="en-GB" sz="5400" dirty="0">
                        <a:solidFill>
                          <a:srgbClr val="7030A0"/>
                        </a:solidFill>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603157">
                <a:tc>
                  <a:txBody>
                    <a:bodyPr/>
                    <a:lstStyle/>
                    <a:p>
                      <a:pPr algn="ctr"/>
                      <a:r>
                        <a:rPr lang="en-GB" sz="5400" dirty="0" smtClean="0">
                          <a:solidFill>
                            <a:schemeClr val="accent2"/>
                          </a:solidFill>
                          <a:latin typeface="+mn-lt"/>
                        </a:rPr>
                        <a:t>On</a:t>
                      </a:r>
                      <a:endParaRPr lang="en-GB" sz="5400" dirty="0">
                        <a:solidFill>
                          <a:schemeClr val="accent2"/>
                        </a:solidFill>
                        <a:latin typeface="+mn-lt"/>
                      </a:endParaRPr>
                    </a:p>
                  </a:txBody>
                  <a:tcPr marL="91446" marR="91446"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5400" dirty="0" smtClean="0">
                          <a:solidFill>
                            <a:schemeClr val="accent2"/>
                          </a:solidFill>
                          <a:latin typeface="+mn-lt"/>
                        </a:rPr>
                        <a:t>Il</a:t>
                      </a:r>
                      <a:endParaRPr lang="en-GB" sz="5400" dirty="0">
                        <a:solidFill>
                          <a:schemeClr val="accent2"/>
                        </a:solidFill>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5400" dirty="0" smtClean="0">
                          <a:solidFill>
                            <a:srgbClr val="7030A0"/>
                          </a:solidFill>
                          <a:latin typeface="+mn-lt"/>
                        </a:rPr>
                        <a:t>Elle</a:t>
                      </a:r>
                      <a:endParaRPr lang="en-GB" sz="5400" dirty="0">
                        <a:solidFill>
                          <a:srgbClr val="7030A0"/>
                        </a:solidFill>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21527771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1199" y="530226"/>
            <a:ext cx="6101603" cy="522287"/>
          </a:xfrm>
          <a:prstGeom prst="rect">
            <a:avLst/>
          </a:prstGeom>
          <a:solidFill>
            <a:schemeClr val="accent1">
              <a:lumMod val="40000"/>
              <a:lumOff val="60000"/>
            </a:schemeClr>
          </a:solidFill>
        </p:spPr>
        <p:txBody>
          <a:bodyPr wrap="square">
            <a:spAutoFit/>
          </a:bodyPr>
          <a:lstStyle/>
          <a:p>
            <a:pPr>
              <a:defRPr/>
            </a:pPr>
            <a:r>
              <a:rPr lang="en-US" sz="2800" dirty="0">
                <a:ln w="0"/>
                <a:cs typeface="Arial" charset="0"/>
              </a:rPr>
              <a:t>Near future tense (</a:t>
            </a:r>
            <a:r>
              <a:rPr lang="en-US" sz="2800" b="1" i="1" dirty="0" err="1">
                <a:ln w="0"/>
                <a:solidFill>
                  <a:schemeClr val="accent1">
                    <a:lumMod val="75000"/>
                  </a:schemeClr>
                </a:solidFill>
                <a:cs typeface="Arial" charset="0"/>
              </a:rPr>
              <a:t>aller</a:t>
            </a:r>
            <a:r>
              <a:rPr lang="en-US" sz="2800" dirty="0">
                <a:ln w="0"/>
                <a:cs typeface="Arial" charset="0"/>
              </a:rPr>
              <a:t> and </a:t>
            </a:r>
            <a:r>
              <a:rPr lang="en-US" sz="2800" b="1" i="1" dirty="0">
                <a:ln w="0"/>
                <a:cs typeface="Arial" charset="0"/>
              </a:rPr>
              <a:t>faire</a:t>
            </a:r>
            <a:r>
              <a:rPr lang="en-US" sz="2800" dirty="0">
                <a:ln w="0"/>
                <a:cs typeface="Arial" charset="0"/>
              </a:rPr>
              <a:t>)</a:t>
            </a:r>
            <a:endParaRPr lang="en-US" sz="1600" dirty="0">
              <a:ln w="0"/>
              <a:cs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65477076"/>
              </p:ext>
            </p:extLst>
          </p:nvPr>
        </p:nvGraphicFramePr>
        <p:xfrm>
          <a:off x="1535114" y="1308941"/>
          <a:ext cx="6073773" cy="4809471"/>
        </p:xfrm>
        <a:graphic>
          <a:graphicData uri="http://schemas.openxmlformats.org/drawingml/2006/table">
            <a:tbl>
              <a:tblPr/>
              <a:tblGrid>
                <a:gridCol w="2024591"/>
                <a:gridCol w="2024591"/>
                <a:gridCol w="2024591"/>
              </a:tblGrid>
              <a:tr h="160315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charset="0"/>
                        </a:rPr>
                        <a:t>Mon </a:t>
                      </a:r>
                      <a:r>
                        <a:rPr kumimoji="0" lang="en-US" sz="3200" b="0" i="0" u="none" strike="noStrike" cap="none" normalizeH="0" baseline="0" dirty="0" err="1" smtClean="0">
                          <a:ln>
                            <a:noFill/>
                          </a:ln>
                          <a:solidFill>
                            <a:schemeClr val="tx1"/>
                          </a:solidFill>
                          <a:effectLst/>
                          <a:latin typeface="Arial" charset="0"/>
                        </a:rPr>
                        <a:t>copain</a:t>
                      </a:r>
                      <a:endParaRPr kumimoji="0" lang="en-US" sz="3200" b="0" i="0" u="none" strike="noStrike" cap="none" normalizeH="0" baseline="0" dirty="0" smtClean="0">
                        <a:ln>
                          <a:noFill/>
                        </a:ln>
                        <a:solidFill>
                          <a:schemeClr val="tx1"/>
                        </a:solidFill>
                        <a:effectLst/>
                        <a:latin typeface="Arial" charset="0"/>
                      </a:endParaRPr>
                    </a:p>
                  </a:txBody>
                  <a:tcPr marL="91446" marR="91446"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3200" dirty="0" smtClean="0"/>
                        <a:t>Ma </a:t>
                      </a:r>
                      <a:r>
                        <a:rPr lang="en-GB" sz="3200" dirty="0" err="1" smtClean="0"/>
                        <a:t>tante</a:t>
                      </a:r>
                      <a:endParaRPr lang="en-GB" sz="3200" dirty="0"/>
                    </a:p>
                  </a:txBody>
                  <a:tcPr marL="91446" marR="91446"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3200" dirty="0" smtClean="0"/>
                        <a:t>Le </a:t>
                      </a:r>
                      <a:r>
                        <a:rPr lang="en-GB" sz="3200" dirty="0" err="1" smtClean="0"/>
                        <a:t>chien</a:t>
                      </a:r>
                      <a:endParaRPr lang="en-GB" sz="3200" dirty="0"/>
                    </a:p>
                  </a:txBody>
                  <a:tcPr marL="91446" marR="91446"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603157">
                <a:tc>
                  <a:txBody>
                    <a:bodyPr/>
                    <a:lstStyle/>
                    <a:p>
                      <a:pPr algn="ctr"/>
                      <a:r>
                        <a:rPr lang="en-GB" sz="3200" dirty="0" smtClean="0"/>
                        <a:t>Mon frère et </a:t>
                      </a:r>
                      <a:r>
                        <a:rPr lang="en-GB" sz="3200" dirty="0" err="1" smtClean="0"/>
                        <a:t>moi</a:t>
                      </a:r>
                      <a:endParaRPr lang="en-GB" sz="3200" dirty="0"/>
                    </a:p>
                  </a:txBody>
                  <a:tcPr marL="91446" marR="91446"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3200" dirty="0" err="1" smtClean="0"/>
                        <a:t>Mes</a:t>
                      </a:r>
                      <a:r>
                        <a:rPr lang="en-GB" sz="3200" dirty="0" smtClean="0"/>
                        <a:t> parents</a:t>
                      </a:r>
                      <a:endParaRPr lang="en-GB" sz="3200" dirty="0"/>
                    </a:p>
                  </a:txBody>
                  <a:tcPr marL="91446" marR="91446"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3200" dirty="0" smtClean="0"/>
                        <a:t>Mon</a:t>
                      </a:r>
                      <a:r>
                        <a:rPr lang="en-GB" sz="3200" baseline="0" dirty="0" smtClean="0"/>
                        <a:t> </a:t>
                      </a:r>
                      <a:r>
                        <a:rPr lang="en-GB" sz="3200" baseline="0" dirty="0" err="1" smtClean="0"/>
                        <a:t>oncle</a:t>
                      </a:r>
                      <a:endParaRPr lang="en-GB" sz="3200" dirty="0"/>
                    </a:p>
                  </a:txBody>
                  <a:tcPr marL="91446" marR="91446"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603157">
                <a:tc>
                  <a:txBody>
                    <a:bodyPr/>
                    <a:lstStyle/>
                    <a:p>
                      <a:pPr algn="ctr"/>
                      <a:r>
                        <a:rPr lang="en-GB" sz="3200" dirty="0" smtClean="0"/>
                        <a:t>Le </a:t>
                      </a:r>
                      <a:r>
                        <a:rPr lang="en-GB" sz="3200" dirty="0" err="1" smtClean="0"/>
                        <a:t>voisi</a:t>
                      </a:r>
                      <a:r>
                        <a:rPr lang="en-GB" sz="3200" baseline="0" dirty="0" err="1" smtClean="0"/>
                        <a:t>n</a:t>
                      </a:r>
                      <a:endParaRPr lang="en-GB" sz="3200" dirty="0"/>
                    </a:p>
                  </a:txBody>
                  <a:tcPr marL="91446" marR="91446"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3200" dirty="0" smtClean="0"/>
                        <a:t>Ma belle-</a:t>
                      </a:r>
                      <a:r>
                        <a:rPr lang="en-GB" sz="3200" dirty="0" err="1" smtClean="0"/>
                        <a:t>mère</a:t>
                      </a:r>
                      <a:endParaRPr lang="en-GB" sz="3200" dirty="0"/>
                    </a:p>
                  </a:txBody>
                  <a:tcPr marL="91446" marR="91446"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3200" dirty="0" err="1" smtClean="0"/>
                        <a:t>Nos</a:t>
                      </a:r>
                      <a:r>
                        <a:rPr lang="en-GB" sz="3200" dirty="0" smtClean="0"/>
                        <a:t> cousins</a:t>
                      </a:r>
                      <a:endParaRPr lang="en-GB" sz="3200" dirty="0"/>
                    </a:p>
                  </a:txBody>
                  <a:tcPr marL="91446" marR="91446"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238051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1199" y="530226"/>
            <a:ext cx="6101603" cy="522287"/>
          </a:xfrm>
          <a:prstGeom prst="rect">
            <a:avLst/>
          </a:prstGeom>
          <a:solidFill>
            <a:schemeClr val="accent1">
              <a:lumMod val="40000"/>
              <a:lumOff val="60000"/>
            </a:schemeClr>
          </a:solidFill>
        </p:spPr>
        <p:txBody>
          <a:bodyPr wrap="square">
            <a:spAutoFit/>
          </a:bodyPr>
          <a:lstStyle/>
          <a:p>
            <a:pPr>
              <a:defRPr/>
            </a:pPr>
            <a:r>
              <a:rPr lang="en-US" sz="2800" dirty="0" smtClean="0">
                <a:ln w="0"/>
                <a:cs typeface="Arial" charset="0"/>
              </a:rPr>
              <a:t>Imperfect tense </a:t>
            </a:r>
            <a:r>
              <a:rPr lang="en-US" sz="2800" dirty="0">
                <a:ln w="0"/>
                <a:cs typeface="Arial" charset="0"/>
              </a:rPr>
              <a:t>(</a:t>
            </a:r>
            <a:r>
              <a:rPr lang="en-US" sz="2800" b="1" i="1" dirty="0" err="1">
                <a:ln w="0"/>
                <a:solidFill>
                  <a:schemeClr val="accent1">
                    <a:lumMod val="75000"/>
                  </a:schemeClr>
                </a:solidFill>
                <a:cs typeface="Arial" charset="0"/>
              </a:rPr>
              <a:t>aller</a:t>
            </a:r>
            <a:r>
              <a:rPr lang="en-US" sz="2800" dirty="0">
                <a:ln w="0"/>
                <a:cs typeface="Arial" charset="0"/>
              </a:rPr>
              <a:t> and </a:t>
            </a:r>
            <a:r>
              <a:rPr lang="en-US" sz="2800" b="1" i="1" dirty="0">
                <a:ln w="0"/>
                <a:cs typeface="Arial" charset="0"/>
              </a:rPr>
              <a:t>faire</a:t>
            </a:r>
            <a:r>
              <a:rPr lang="en-US" sz="2800" dirty="0">
                <a:ln w="0"/>
                <a:cs typeface="Arial" charset="0"/>
              </a:rPr>
              <a:t>)</a:t>
            </a:r>
            <a:endParaRPr lang="en-US" sz="1600" dirty="0">
              <a:ln w="0"/>
              <a:cs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523125044"/>
              </p:ext>
            </p:extLst>
          </p:nvPr>
        </p:nvGraphicFramePr>
        <p:xfrm>
          <a:off x="1535114" y="1308941"/>
          <a:ext cx="6073773" cy="4809471"/>
        </p:xfrm>
        <a:graphic>
          <a:graphicData uri="http://schemas.openxmlformats.org/drawingml/2006/table">
            <a:tbl>
              <a:tblPr/>
              <a:tblGrid>
                <a:gridCol w="2024591"/>
                <a:gridCol w="2024591"/>
                <a:gridCol w="2024591"/>
              </a:tblGrid>
              <a:tr h="160315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mn-lt"/>
                        </a:rPr>
                        <a:t>Ma </a:t>
                      </a:r>
                      <a:r>
                        <a:rPr kumimoji="0" lang="en-US" sz="3200" b="0" i="0" u="none" strike="noStrike" cap="none" normalizeH="0" baseline="0" dirty="0" err="1" smtClean="0">
                          <a:ln>
                            <a:noFill/>
                          </a:ln>
                          <a:solidFill>
                            <a:schemeClr val="tx1"/>
                          </a:solidFill>
                          <a:effectLst/>
                          <a:latin typeface="+mn-lt"/>
                        </a:rPr>
                        <a:t>copine</a:t>
                      </a:r>
                      <a:endParaRPr kumimoji="0" lang="en-US" sz="3200" b="0" i="0" u="none" strike="noStrike" cap="none" normalizeH="0" baseline="0" dirty="0" smtClean="0">
                        <a:ln>
                          <a:noFill/>
                        </a:ln>
                        <a:solidFill>
                          <a:schemeClr val="tx1"/>
                        </a:solidFill>
                        <a:effectLst/>
                        <a:latin typeface="+mn-lt"/>
                      </a:endParaRPr>
                    </a:p>
                  </a:txBody>
                  <a:tcPr marL="91446" marR="91446"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3200" dirty="0" smtClean="0">
                          <a:latin typeface="+mn-lt"/>
                        </a:rPr>
                        <a:t>Ma </a:t>
                      </a:r>
                      <a:r>
                        <a:rPr lang="en-GB" sz="3200" dirty="0" err="1" smtClean="0">
                          <a:latin typeface="+mn-lt"/>
                        </a:rPr>
                        <a:t>mère</a:t>
                      </a:r>
                      <a:r>
                        <a:rPr lang="en-GB" sz="3200" dirty="0" smtClean="0">
                          <a:latin typeface="+mn-lt"/>
                        </a:rPr>
                        <a:t> et </a:t>
                      </a:r>
                      <a:r>
                        <a:rPr lang="en-GB" sz="3200" dirty="0" err="1" smtClean="0">
                          <a:latin typeface="+mn-lt"/>
                        </a:rPr>
                        <a:t>moi</a:t>
                      </a:r>
                      <a:endParaRPr lang="en-GB" sz="3200" dirty="0">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3200" dirty="0" smtClean="0">
                          <a:latin typeface="+mn-lt"/>
                        </a:rPr>
                        <a:t>Le</a:t>
                      </a:r>
                      <a:r>
                        <a:rPr lang="en-GB" sz="3200" baseline="0" dirty="0" smtClean="0">
                          <a:latin typeface="+mn-lt"/>
                        </a:rPr>
                        <a:t> chat</a:t>
                      </a:r>
                      <a:endParaRPr lang="en-GB" sz="3200" dirty="0">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603157">
                <a:tc>
                  <a:txBody>
                    <a:bodyPr/>
                    <a:lstStyle/>
                    <a:p>
                      <a:pPr algn="ctr"/>
                      <a:r>
                        <a:rPr lang="en-GB" sz="3200" dirty="0" err="1" smtClean="0">
                          <a:latin typeface="+mn-lt"/>
                        </a:rPr>
                        <a:t>Mes</a:t>
                      </a:r>
                      <a:r>
                        <a:rPr lang="en-GB" sz="3200" baseline="0" dirty="0" smtClean="0">
                          <a:latin typeface="+mn-lt"/>
                        </a:rPr>
                        <a:t> parents</a:t>
                      </a:r>
                      <a:endParaRPr lang="en-GB" sz="3200" dirty="0">
                        <a:latin typeface="+mn-lt"/>
                      </a:endParaRPr>
                    </a:p>
                  </a:txBody>
                  <a:tcPr marL="91446" marR="91446"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3200" dirty="0" smtClean="0">
                          <a:latin typeface="+mn-lt"/>
                        </a:rPr>
                        <a:t>Mon </a:t>
                      </a:r>
                      <a:r>
                        <a:rPr lang="en-GB" sz="3200" dirty="0" err="1" smtClean="0">
                          <a:latin typeface="+mn-lt"/>
                        </a:rPr>
                        <a:t>père</a:t>
                      </a:r>
                      <a:endParaRPr lang="en-GB" sz="3200" dirty="0">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3200" dirty="0" smtClean="0">
                          <a:latin typeface="+mn-lt"/>
                        </a:rPr>
                        <a:t>Mon </a:t>
                      </a:r>
                      <a:r>
                        <a:rPr lang="en-GB" sz="3200" dirty="0" err="1" smtClean="0">
                          <a:latin typeface="+mn-lt"/>
                        </a:rPr>
                        <a:t>neveu</a:t>
                      </a:r>
                      <a:endParaRPr lang="en-GB" sz="3200" dirty="0">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603157">
                <a:tc>
                  <a:txBody>
                    <a:bodyPr/>
                    <a:lstStyle/>
                    <a:p>
                      <a:pPr algn="ctr"/>
                      <a:r>
                        <a:rPr lang="en-GB" sz="3200" dirty="0" smtClean="0">
                          <a:latin typeface="+mn-lt"/>
                        </a:rPr>
                        <a:t>La </a:t>
                      </a:r>
                      <a:r>
                        <a:rPr lang="en-GB" sz="3200" dirty="0" err="1" smtClean="0">
                          <a:latin typeface="+mn-lt"/>
                        </a:rPr>
                        <a:t>tortue</a:t>
                      </a:r>
                      <a:endParaRPr lang="en-GB" sz="3200" dirty="0">
                        <a:latin typeface="+mn-lt"/>
                      </a:endParaRPr>
                    </a:p>
                  </a:txBody>
                  <a:tcPr marL="91446" marR="91446"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3200" dirty="0" smtClean="0">
                          <a:latin typeface="+mn-lt"/>
                        </a:rPr>
                        <a:t>Les </a:t>
                      </a:r>
                      <a:r>
                        <a:rPr lang="en-GB" sz="3200" dirty="0" err="1" smtClean="0">
                          <a:latin typeface="+mn-lt"/>
                        </a:rPr>
                        <a:t>voisins</a:t>
                      </a:r>
                      <a:endParaRPr lang="en-GB" sz="3200" dirty="0">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3200" dirty="0" smtClean="0">
                          <a:latin typeface="+mn-lt"/>
                        </a:rPr>
                        <a:t>Mon </a:t>
                      </a:r>
                      <a:r>
                        <a:rPr lang="en-GB" sz="3200" dirty="0" err="1" smtClean="0">
                          <a:latin typeface="+mn-lt"/>
                        </a:rPr>
                        <a:t>ami</a:t>
                      </a:r>
                      <a:endParaRPr lang="en-GB" sz="3200" dirty="0">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13162283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1199" y="530226"/>
            <a:ext cx="6101603" cy="522287"/>
          </a:xfrm>
          <a:prstGeom prst="rect">
            <a:avLst/>
          </a:prstGeom>
          <a:solidFill>
            <a:schemeClr val="accent1">
              <a:lumMod val="40000"/>
              <a:lumOff val="60000"/>
            </a:schemeClr>
          </a:solidFill>
        </p:spPr>
        <p:txBody>
          <a:bodyPr wrap="square">
            <a:spAutoFit/>
          </a:bodyPr>
          <a:lstStyle/>
          <a:p>
            <a:pPr>
              <a:defRPr/>
            </a:pPr>
            <a:r>
              <a:rPr lang="en-US" sz="2800" dirty="0" smtClean="0">
                <a:ln w="0"/>
                <a:cs typeface="Arial" charset="0"/>
              </a:rPr>
              <a:t>Any tense (</a:t>
            </a:r>
            <a:r>
              <a:rPr lang="en-US" sz="2800" b="1" i="1" dirty="0" err="1" smtClean="0">
                <a:ln w="0"/>
                <a:solidFill>
                  <a:schemeClr val="accent1">
                    <a:lumMod val="75000"/>
                  </a:schemeClr>
                </a:solidFill>
                <a:cs typeface="Arial" charset="0"/>
              </a:rPr>
              <a:t>aller</a:t>
            </a:r>
            <a:r>
              <a:rPr lang="en-US" sz="2800" dirty="0" smtClean="0">
                <a:ln w="0"/>
                <a:cs typeface="Arial" charset="0"/>
              </a:rPr>
              <a:t> </a:t>
            </a:r>
            <a:r>
              <a:rPr lang="en-US" sz="2800" dirty="0">
                <a:ln w="0"/>
                <a:cs typeface="Arial" charset="0"/>
              </a:rPr>
              <a:t>and </a:t>
            </a:r>
            <a:r>
              <a:rPr lang="en-US" sz="2800" b="1" i="1" dirty="0">
                <a:ln w="0"/>
                <a:cs typeface="Arial" charset="0"/>
              </a:rPr>
              <a:t>faire</a:t>
            </a:r>
            <a:r>
              <a:rPr lang="en-US" sz="2800" dirty="0">
                <a:ln w="0"/>
                <a:cs typeface="Arial" charset="0"/>
              </a:rPr>
              <a:t>)</a:t>
            </a:r>
            <a:endParaRPr lang="en-US" sz="1600" dirty="0">
              <a:ln w="0"/>
              <a:cs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231596216"/>
              </p:ext>
            </p:extLst>
          </p:nvPr>
        </p:nvGraphicFramePr>
        <p:xfrm>
          <a:off x="1535114" y="1308941"/>
          <a:ext cx="6073773" cy="4809471"/>
        </p:xfrm>
        <a:graphic>
          <a:graphicData uri="http://schemas.openxmlformats.org/drawingml/2006/table">
            <a:tbl>
              <a:tblPr/>
              <a:tblGrid>
                <a:gridCol w="2024591"/>
                <a:gridCol w="2024591"/>
                <a:gridCol w="2024591"/>
              </a:tblGrid>
              <a:tr h="160315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rPr>
                        <a:t>les devoirs </a:t>
                      </a:r>
                      <a:r>
                        <a:rPr kumimoji="0" lang="en-US" sz="2000" b="0" i="0" u="none" strike="noStrike" cap="none" normalizeH="0" baseline="0" dirty="0" err="1" smtClean="0">
                          <a:ln>
                            <a:noFill/>
                          </a:ln>
                          <a:solidFill>
                            <a:schemeClr val="tx1"/>
                          </a:solidFill>
                          <a:effectLst/>
                          <a:latin typeface="+mn-lt"/>
                        </a:rPr>
                        <a:t>dans</a:t>
                      </a:r>
                      <a:r>
                        <a:rPr kumimoji="0" lang="en-US" sz="2000" b="0" i="0" u="none" strike="noStrike" cap="none" normalizeH="0" baseline="0" dirty="0" smtClean="0">
                          <a:ln>
                            <a:noFill/>
                          </a:ln>
                          <a:solidFill>
                            <a:schemeClr val="tx1"/>
                          </a:solidFill>
                          <a:effectLst/>
                          <a:latin typeface="+mn-lt"/>
                        </a:rPr>
                        <a:t> le salon</a:t>
                      </a:r>
                    </a:p>
                  </a:txBody>
                  <a:tcPr marL="91446" marR="91446"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2000" dirty="0" smtClean="0">
                          <a:latin typeface="+mn-lt"/>
                        </a:rPr>
                        <a:t>la cuisine avec </a:t>
                      </a:r>
                      <a:r>
                        <a:rPr lang="en-GB" sz="2000" dirty="0" err="1" smtClean="0">
                          <a:latin typeface="+mn-lt"/>
                        </a:rPr>
                        <a:t>une</a:t>
                      </a:r>
                      <a:r>
                        <a:rPr lang="en-GB" sz="2000" baseline="0" dirty="0" smtClean="0">
                          <a:latin typeface="+mn-lt"/>
                        </a:rPr>
                        <a:t> </a:t>
                      </a:r>
                      <a:r>
                        <a:rPr lang="en-GB" sz="2000" baseline="0" dirty="0" err="1" smtClean="0">
                          <a:latin typeface="+mn-lt"/>
                        </a:rPr>
                        <a:t>amie</a:t>
                      </a:r>
                      <a:endParaRPr lang="en-GB" sz="2000" dirty="0">
                        <a:latin typeface="+mn-lt"/>
                      </a:endParaRPr>
                    </a:p>
                  </a:txBody>
                  <a:tcPr marL="91446" marR="91446"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2000" dirty="0" smtClean="0">
                          <a:latin typeface="+mn-lt"/>
                        </a:rPr>
                        <a:t>la</a:t>
                      </a:r>
                      <a:r>
                        <a:rPr lang="en-GB" sz="2000" baseline="0" dirty="0" smtClean="0">
                          <a:latin typeface="+mn-lt"/>
                        </a:rPr>
                        <a:t> </a:t>
                      </a:r>
                      <a:r>
                        <a:rPr lang="en-GB" sz="2000" baseline="0" dirty="0" err="1" smtClean="0">
                          <a:latin typeface="+mn-lt"/>
                        </a:rPr>
                        <a:t>vaisselle</a:t>
                      </a:r>
                      <a:r>
                        <a:rPr lang="en-GB" sz="2000" baseline="0" dirty="0" smtClean="0">
                          <a:latin typeface="+mn-lt"/>
                        </a:rPr>
                        <a:t> après le </a:t>
                      </a:r>
                      <a:r>
                        <a:rPr lang="en-GB" sz="2000" baseline="0" dirty="0" err="1" smtClean="0">
                          <a:latin typeface="+mn-lt"/>
                        </a:rPr>
                        <a:t>repas</a:t>
                      </a:r>
                      <a:endParaRPr lang="en-GB" sz="2000" dirty="0">
                        <a:latin typeface="+mn-lt"/>
                      </a:endParaRPr>
                    </a:p>
                  </a:txBody>
                  <a:tcPr marL="91446" marR="91446"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603157">
                <a:tc>
                  <a:txBody>
                    <a:bodyPr/>
                    <a:lstStyle/>
                    <a:p>
                      <a:pPr algn="ctr"/>
                      <a:r>
                        <a:rPr lang="en-GB" sz="2000" dirty="0" smtClean="0">
                          <a:latin typeface="+mn-lt"/>
                        </a:rPr>
                        <a:t>de</a:t>
                      </a:r>
                      <a:r>
                        <a:rPr lang="en-GB" sz="2000" baseline="0" dirty="0" smtClean="0">
                          <a:latin typeface="+mn-lt"/>
                        </a:rPr>
                        <a:t> la natation à la piscine</a:t>
                      </a:r>
                      <a:endParaRPr lang="en-GB" sz="2000" dirty="0">
                        <a:latin typeface="+mn-lt"/>
                      </a:endParaRPr>
                    </a:p>
                  </a:txBody>
                  <a:tcPr marL="91446" marR="91446"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2000" dirty="0" smtClean="0">
                          <a:latin typeface="+mn-lt"/>
                        </a:rPr>
                        <a:t>du </a:t>
                      </a:r>
                      <a:r>
                        <a:rPr lang="en-GB" sz="2000" dirty="0" err="1" smtClean="0">
                          <a:latin typeface="+mn-lt"/>
                        </a:rPr>
                        <a:t>bricolage</a:t>
                      </a:r>
                      <a:endParaRPr lang="en-GB" sz="2000" dirty="0">
                        <a:latin typeface="+mn-lt"/>
                      </a:endParaRPr>
                    </a:p>
                  </a:txBody>
                  <a:tcPr marL="91446" marR="91446"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2000" dirty="0" smtClean="0">
                          <a:latin typeface="+mn-lt"/>
                        </a:rPr>
                        <a:t>en </a:t>
                      </a:r>
                      <a:r>
                        <a:rPr lang="en-GB" sz="2000" dirty="0" err="1" smtClean="0">
                          <a:latin typeface="+mn-lt"/>
                        </a:rPr>
                        <a:t>ville</a:t>
                      </a:r>
                      <a:r>
                        <a:rPr lang="en-GB" sz="2000" dirty="0" smtClean="0">
                          <a:latin typeface="+mn-lt"/>
                        </a:rPr>
                        <a:t> avec des </a:t>
                      </a:r>
                      <a:r>
                        <a:rPr lang="en-GB" sz="2000" dirty="0" err="1" smtClean="0">
                          <a:latin typeface="+mn-lt"/>
                        </a:rPr>
                        <a:t>amis</a:t>
                      </a:r>
                      <a:endParaRPr lang="en-GB" sz="2000" dirty="0">
                        <a:latin typeface="+mn-lt"/>
                      </a:endParaRPr>
                    </a:p>
                  </a:txBody>
                  <a:tcPr marL="91446" marR="91446"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603157">
                <a:tc>
                  <a:txBody>
                    <a:bodyPr/>
                    <a:lstStyle/>
                    <a:p>
                      <a:pPr algn="ctr"/>
                      <a:r>
                        <a:rPr lang="en-GB" sz="2000" dirty="0" smtClean="0">
                          <a:latin typeface="+mn-lt"/>
                        </a:rPr>
                        <a:t>du VTT </a:t>
                      </a:r>
                      <a:r>
                        <a:rPr lang="en-GB" sz="2000" dirty="0" err="1" smtClean="0">
                          <a:latin typeface="+mn-lt"/>
                        </a:rPr>
                        <a:t>dans</a:t>
                      </a:r>
                      <a:r>
                        <a:rPr lang="en-GB" sz="2000" dirty="0" smtClean="0">
                          <a:latin typeface="+mn-lt"/>
                        </a:rPr>
                        <a:t> la </a:t>
                      </a:r>
                      <a:r>
                        <a:rPr lang="en-GB" sz="2000" dirty="0" err="1" smtClean="0">
                          <a:latin typeface="+mn-lt"/>
                        </a:rPr>
                        <a:t>forêt</a:t>
                      </a:r>
                      <a:endParaRPr lang="en-GB" sz="2000" dirty="0">
                        <a:latin typeface="+mn-lt"/>
                      </a:endParaRPr>
                    </a:p>
                  </a:txBody>
                  <a:tcPr marL="91446" marR="91446"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2000" dirty="0" smtClean="0">
                          <a:latin typeface="+mn-lt"/>
                        </a:rPr>
                        <a:t>à la </a:t>
                      </a:r>
                      <a:r>
                        <a:rPr lang="en-GB" sz="2000" dirty="0" err="1" smtClean="0">
                          <a:latin typeface="+mn-lt"/>
                        </a:rPr>
                        <a:t>bibliothèque</a:t>
                      </a:r>
                      <a:r>
                        <a:rPr lang="en-GB" sz="2000" dirty="0" smtClean="0">
                          <a:latin typeface="+mn-lt"/>
                        </a:rPr>
                        <a:t> pour </a:t>
                      </a:r>
                      <a:r>
                        <a:rPr lang="en-GB" sz="2000" dirty="0" err="1" smtClean="0">
                          <a:latin typeface="+mn-lt"/>
                        </a:rPr>
                        <a:t>chercher</a:t>
                      </a:r>
                      <a:r>
                        <a:rPr lang="en-GB" sz="2000" dirty="0" smtClean="0">
                          <a:latin typeface="+mn-lt"/>
                        </a:rPr>
                        <a:t> un </a:t>
                      </a:r>
                      <a:r>
                        <a:rPr lang="en-GB" sz="2000" dirty="0" err="1" smtClean="0">
                          <a:latin typeface="+mn-lt"/>
                        </a:rPr>
                        <a:t>livre</a:t>
                      </a:r>
                      <a:endParaRPr lang="en-GB" sz="2000" dirty="0">
                        <a:latin typeface="+mn-lt"/>
                      </a:endParaRPr>
                    </a:p>
                  </a:txBody>
                  <a:tcPr marL="91446" marR="91446"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2000" dirty="0" smtClean="0">
                          <a:latin typeface="+mn-lt"/>
                        </a:rPr>
                        <a:t>du </a:t>
                      </a:r>
                      <a:r>
                        <a:rPr lang="en-GB" sz="2000" dirty="0" err="1" smtClean="0">
                          <a:latin typeface="+mn-lt"/>
                        </a:rPr>
                        <a:t>jardinage</a:t>
                      </a:r>
                      <a:r>
                        <a:rPr lang="en-GB" sz="2000" dirty="0" smtClean="0">
                          <a:latin typeface="+mn-lt"/>
                        </a:rPr>
                        <a:t> </a:t>
                      </a:r>
                      <a:endParaRPr lang="en-GB" sz="2000" dirty="0">
                        <a:latin typeface="+mn-lt"/>
                      </a:endParaRPr>
                    </a:p>
                  </a:txBody>
                  <a:tcPr marL="91446" marR="91446"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1239972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1199" y="530226"/>
            <a:ext cx="6101603" cy="522287"/>
          </a:xfrm>
          <a:prstGeom prst="rect">
            <a:avLst/>
          </a:prstGeom>
          <a:solidFill>
            <a:schemeClr val="accent1">
              <a:lumMod val="40000"/>
              <a:lumOff val="60000"/>
            </a:schemeClr>
          </a:solidFill>
        </p:spPr>
        <p:txBody>
          <a:bodyPr wrap="square" anchor="ctr" anchorCtr="0">
            <a:noAutofit/>
          </a:bodyPr>
          <a:lstStyle/>
          <a:p>
            <a:pPr>
              <a:defRPr/>
            </a:pPr>
            <a:r>
              <a:rPr lang="en-US" sz="2800" dirty="0">
                <a:ln w="0"/>
                <a:cs typeface="Arial" charset="0"/>
              </a:rPr>
              <a:t>Any tense (</a:t>
            </a:r>
            <a:r>
              <a:rPr lang="en-US" sz="2800" b="1" i="1" dirty="0" err="1">
                <a:ln w="0"/>
                <a:solidFill>
                  <a:schemeClr val="accent1">
                    <a:lumMod val="75000"/>
                  </a:schemeClr>
                </a:solidFill>
                <a:cs typeface="Arial" charset="0"/>
              </a:rPr>
              <a:t>aller</a:t>
            </a:r>
            <a:r>
              <a:rPr lang="en-US" sz="2800" dirty="0">
                <a:ln w="0"/>
                <a:cs typeface="Arial" charset="0"/>
              </a:rPr>
              <a:t> and </a:t>
            </a:r>
            <a:r>
              <a:rPr lang="en-US" sz="2800" b="1" i="1" dirty="0">
                <a:ln w="0"/>
                <a:cs typeface="Arial" charset="0"/>
              </a:rPr>
              <a:t>faire</a:t>
            </a:r>
            <a:r>
              <a:rPr lang="en-US" sz="2800" dirty="0">
                <a:ln w="0"/>
                <a:cs typeface="Arial" charset="0"/>
              </a:rPr>
              <a:t>)</a:t>
            </a:r>
          </a:p>
        </p:txBody>
      </p:sp>
      <p:graphicFrame>
        <p:nvGraphicFramePr>
          <p:cNvPr id="3" name="Table 2"/>
          <p:cNvGraphicFramePr>
            <a:graphicFrameLocks noGrp="1"/>
          </p:cNvGraphicFramePr>
          <p:nvPr>
            <p:extLst>
              <p:ext uri="{D42A27DB-BD31-4B8C-83A1-F6EECF244321}">
                <p14:modId xmlns:p14="http://schemas.microsoft.com/office/powerpoint/2010/main" val="3615138297"/>
              </p:ext>
            </p:extLst>
          </p:nvPr>
        </p:nvGraphicFramePr>
        <p:xfrm>
          <a:off x="1535114" y="1308941"/>
          <a:ext cx="6073773" cy="4809471"/>
        </p:xfrm>
        <a:graphic>
          <a:graphicData uri="http://schemas.openxmlformats.org/drawingml/2006/table">
            <a:tbl>
              <a:tblPr/>
              <a:tblGrid>
                <a:gridCol w="2024591"/>
                <a:gridCol w="2024591"/>
                <a:gridCol w="2024591"/>
              </a:tblGrid>
              <a:tr h="160315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mn-lt"/>
                        </a:rPr>
                        <a:t>dans</a:t>
                      </a:r>
                      <a:r>
                        <a:rPr kumimoji="0" lang="en-US" sz="2800" b="0" i="0" u="none" strike="noStrike" cap="none" normalizeH="0" baseline="0" dirty="0" smtClean="0">
                          <a:ln>
                            <a:noFill/>
                          </a:ln>
                          <a:solidFill>
                            <a:schemeClr val="tx1"/>
                          </a:solidFill>
                          <a:effectLst/>
                          <a:latin typeface="+mn-lt"/>
                        </a:rPr>
                        <a:t> le </a:t>
                      </a:r>
                      <a:r>
                        <a:rPr kumimoji="0" lang="en-US" sz="2800" b="0" i="0" u="none" strike="noStrike" cap="none" normalizeH="0" baseline="0" dirty="0" err="1" smtClean="0">
                          <a:ln>
                            <a:noFill/>
                          </a:ln>
                          <a:solidFill>
                            <a:schemeClr val="tx1"/>
                          </a:solidFill>
                          <a:effectLst/>
                          <a:latin typeface="+mn-lt"/>
                        </a:rPr>
                        <a:t>jardin</a:t>
                      </a:r>
                      <a:endParaRPr kumimoji="0" lang="en-US" sz="2800" b="0" i="0" u="none" strike="noStrike" cap="none" normalizeH="0" baseline="0" dirty="0" smtClean="0">
                        <a:ln>
                          <a:noFill/>
                        </a:ln>
                        <a:solidFill>
                          <a:schemeClr val="tx1"/>
                        </a:solidFill>
                        <a:effectLst/>
                        <a:latin typeface="+mn-lt"/>
                      </a:endParaRPr>
                    </a:p>
                  </a:txBody>
                  <a:tcPr marL="91446" marR="91446"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2800" dirty="0" smtClean="0">
                          <a:latin typeface="+mn-lt"/>
                        </a:rPr>
                        <a:t>après le </a:t>
                      </a:r>
                      <a:r>
                        <a:rPr lang="en-GB" sz="2800" dirty="0" err="1" smtClean="0">
                          <a:latin typeface="+mn-lt"/>
                        </a:rPr>
                        <a:t>repas</a:t>
                      </a:r>
                      <a:endParaRPr lang="en-GB" sz="2800" dirty="0">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2800" dirty="0" err="1" smtClean="0">
                          <a:latin typeface="+mn-lt"/>
                        </a:rPr>
                        <a:t>dans</a:t>
                      </a:r>
                      <a:r>
                        <a:rPr lang="en-GB" sz="2800" dirty="0" smtClean="0">
                          <a:latin typeface="+mn-lt"/>
                        </a:rPr>
                        <a:t> la cuisine</a:t>
                      </a:r>
                      <a:endParaRPr lang="en-GB" sz="2800" dirty="0">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603157">
                <a:tc>
                  <a:txBody>
                    <a:bodyPr/>
                    <a:lstStyle/>
                    <a:p>
                      <a:pPr algn="ctr"/>
                      <a:r>
                        <a:rPr lang="en-GB" sz="2800" dirty="0" err="1" smtClean="0">
                          <a:latin typeface="+mn-lt"/>
                        </a:rPr>
                        <a:t>avant</a:t>
                      </a:r>
                      <a:r>
                        <a:rPr lang="en-GB" sz="2800" dirty="0" smtClean="0">
                          <a:latin typeface="+mn-lt"/>
                        </a:rPr>
                        <a:t> </a:t>
                      </a:r>
                      <a:r>
                        <a:rPr lang="en-GB" sz="2800" dirty="0" err="1" smtClean="0">
                          <a:latin typeface="+mn-lt"/>
                        </a:rPr>
                        <a:t>d’aller</a:t>
                      </a:r>
                      <a:r>
                        <a:rPr lang="en-GB" sz="2800" dirty="0" smtClean="0">
                          <a:latin typeface="+mn-lt"/>
                        </a:rPr>
                        <a:t> au lit</a:t>
                      </a:r>
                      <a:endParaRPr lang="en-GB" sz="2800" dirty="0">
                        <a:latin typeface="+mn-lt"/>
                      </a:endParaRPr>
                    </a:p>
                  </a:txBody>
                  <a:tcPr marL="91446" marR="91446"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2800" dirty="0" err="1" smtClean="0">
                          <a:latin typeface="+mn-lt"/>
                        </a:rPr>
                        <a:t>dans</a:t>
                      </a:r>
                      <a:r>
                        <a:rPr lang="en-GB" sz="2800" dirty="0" smtClean="0">
                          <a:latin typeface="+mn-lt"/>
                        </a:rPr>
                        <a:t> ma </a:t>
                      </a:r>
                      <a:r>
                        <a:rPr lang="en-GB" sz="2800" dirty="0" err="1" smtClean="0">
                          <a:latin typeface="+mn-lt"/>
                        </a:rPr>
                        <a:t>chambre</a:t>
                      </a:r>
                      <a:endParaRPr lang="en-GB" sz="2800" dirty="0">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2800" dirty="0" smtClean="0">
                          <a:latin typeface="+mn-lt"/>
                        </a:rPr>
                        <a:t>avec le </a:t>
                      </a:r>
                      <a:r>
                        <a:rPr lang="en-GB" sz="2800" dirty="0" err="1" smtClean="0">
                          <a:latin typeface="+mn-lt"/>
                        </a:rPr>
                        <a:t>chien</a:t>
                      </a:r>
                      <a:endParaRPr lang="en-GB" sz="2800" dirty="0">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603157">
                <a:tc>
                  <a:txBody>
                    <a:bodyPr/>
                    <a:lstStyle/>
                    <a:p>
                      <a:pPr algn="ctr"/>
                      <a:r>
                        <a:rPr lang="en-GB" sz="2800" dirty="0" smtClean="0">
                          <a:latin typeface="+mn-lt"/>
                        </a:rPr>
                        <a:t>du </a:t>
                      </a:r>
                      <a:r>
                        <a:rPr lang="en-GB" sz="2800" dirty="0" err="1" smtClean="0">
                          <a:latin typeface="+mn-lt"/>
                        </a:rPr>
                        <a:t>bricolage</a:t>
                      </a:r>
                      <a:endParaRPr lang="en-GB" sz="2800" dirty="0">
                        <a:latin typeface="+mn-lt"/>
                      </a:endParaRPr>
                    </a:p>
                  </a:txBody>
                  <a:tcPr marL="91446" marR="91446"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2800" dirty="0" smtClean="0">
                          <a:latin typeface="+mn-lt"/>
                        </a:rPr>
                        <a:t>du </a:t>
                      </a:r>
                      <a:r>
                        <a:rPr lang="en-GB" sz="2800" dirty="0" err="1" smtClean="0">
                          <a:latin typeface="+mn-lt"/>
                        </a:rPr>
                        <a:t>jardinage</a:t>
                      </a:r>
                      <a:endParaRPr lang="en-GB" sz="2800" dirty="0">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2800" dirty="0" err="1" smtClean="0">
                          <a:latin typeface="+mn-lt"/>
                        </a:rPr>
                        <a:t>dans</a:t>
                      </a:r>
                      <a:r>
                        <a:rPr lang="en-GB" sz="2800" dirty="0" smtClean="0">
                          <a:latin typeface="+mn-lt"/>
                        </a:rPr>
                        <a:t> le salon </a:t>
                      </a:r>
                      <a:endParaRPr lang="en-GB" sz="2800" dirty="0">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25819443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1199" y="530226"/>
            <a:ext cx="6101603" cy="522287"/>
          </a:xfrm>
          <a:prstGeom prst="rect">
            <a:avLst/>
          </a:prstGeom>
          <a:solidFill>
            <a:schemeClr val="accent1">
              <a:lumMod val="40000"/>
              <a:lumOff val="60000"/>
            </a:schemeClr>
          </a:solidFill>
        </p:spPr>
        <p:txBody>
          <a:bodyPr wrap="square" anchor="ctr" anchorCtr="0">
            <a:noAutofit/>
          </a:bodyPr>
          <a:lstStyle/>
          <a:p>
            <a:pPr>
              <a:defRPr/>
            </a:pPr>
            <a:r>
              <a:rPr lang="en-US" sz="2800" dirty="0">
                <a:ln w="0"/>
                <a:cs typeface="Arial" charset="0"/>
              </a:rPr>
              <a:t>Any tense (</a:t>
            </a:r>
            <a:r>
              <a:rPr lang="en-US" sz="2800" b="1" i="1" dirty="0" err="1">
                <a:ln w="0"/>
                <a:solidFill>
                  <a:schemeClr val="accent1">
                    <a:lumMod val="75000"/>
                  </a:schemeClr>
                </a:solidFill>
                <a:cs typeface="Arial" charset="0"/>
              </a:rPr>
              <a:t>aller</a:t>
            </a:r>
            <a:r>
              <a:rPr lang="en-US" sz="2800" dirty="0">
                <a:ln w="0"/>
                <a:cs typeface="Arial" charset="0"/>
              </a:rPr>
              <a:t> and </a:t>
            </a:r>
            <a:r>
              <a:rPr lang="en-US" sz="2800" b="1" i="1" dirty="0">
                <a:ln w="0"/>
                <a:cs typeface="Arial" charset="0"/>
              </a:rPr>
              <a:t>faire</a:t>
            </a:r>
            <a:r>
              <a:rPr lang="en-US" sz="2800" dirty="0">
                <a:ln w="0"/>
                <a:cs typeface="Arial" charset="0"/>
              </a:rPr>
              <a:t>)</a:t>
            </a:r>
          </a:p>
        </p:txBody>
      </p:sp>
      <p:graphicFrame>
        <p:nvGraphicFramePr>
          <p:cNvPr id="3" name="Table 2"/>
          <p:cNvGraphicFramePr>
            <a:graphicFrameLocks noGrp="1"/>
          </p:cNvGraphicFramePr>
          <p:nvPr>
            <p:extLst>
              <p:ext uri="{D42A27DB-BD31-4B8C-83A1-F6EECF244321}">
                <p14:modId xmlns:p14="http://schemas.microsoft.com/office/powerpoint/2010/main" val="3986063684"/>
              </p:ext>
            </p:extLst>
          </p:nvPr>
        </p:nvGraphicFramePr>
        <p:xfrm>
          <a:off x="1535114" y="1308941"/>
          <a:ext cx="6073773" cy="4809471"/>
        </p:xfrm>
        <a:graphic>
          <a:graphicData uri="http://schemas.openxmlformats.org/drawingml/2006/table">
            <a:tbl>
              <a:tblPr/>
              <a:tblGrid>
                <a:gridCol w="2024591"/>
                <a:gridCol w="2024591"/>
                <a:gridCol w="2024591"/>
              </a:tblGrid>
              <a:tr h="160315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mn-lt"/>
                        </a:rPr>
                        <a:t>avec des </a:t>
                      </a:r>
                      <a:r>
                        <a:rPr kumimoji="0" lang="en-US" sz="2400" b="0" i="0" u="none" strike="noStrike" cap="none" normalizeH="0" baseline="0" dirty="0" err="1" smtClean="0">
                          <a:ln>
                            <a:noFill/>
                          </a:ln>
                          <a:solidFill>
                            <a:schemeClr val="tx1"/>
                          </a:solidFill>
                          <a:effectLst/>
                          <a:latin typeface="+mn-lt"/>
                        </a:rPr>
                        <a:t>amis</a:t>
                      </a:r>
                      <a:endParaRPr kumimoji="0" lang="en-US" sz="2400" b="0" i="0" u="none" strike="noStrike" cap="none" normalizeH="0" baseline="0" dirty="0" smtClean="0">
                        <a:ln>
                          <a:noFill/>
                        </a:ln>
                        <a:solidFill>
                          <a:schemeClr val="tx1"/>
                        </a:solidFill>
                        <a:effectLst/>
                        <a:latin typeface="+mn-lt"/>
                      </a:endParaRPr>
                    </a:p>
                  </a:txBody>
                  <a:tcPr marL="91446" marR="91446"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2400" dirty="0" smtClean="0">
                          <a:latin typeface="+mn-lt"/>
                        </a:rPr>
                        <a:t>à la </a:t>
                      </a:r>
                      <a:r>
                        <a:rPr lang="en-GB" sz="2400" dirty="0" err="1" smtClean="0">
                          <a:latin typeface="+mn-lt"/>
                        </a:rPr>
                        <a:t>bibliothèque</a:t>
                      </a:r>
                      <a:endParaRPr lang="en-GB" sz="2400" dirty="0">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2400" dirty="0" smtClean="0">
                          <a:latin typeface="+mn-lt"/>
                        </a:rPr>
                        <a:t>à</a:t>
                      </a:r>
                      <a:r>
                        <a:rPr lang="en-GB" sz="2400" baseline="0" dirty="0" smtClean="0">
                          <a:latin typeface="+mn-lt"/>
                        </a:rPr>
                        <a:t> la </a:t>
                      </a:r>
                      <a:r>
                        <a:rPr lang="en-GB" sz="2400" baseline="0" dirty="0" err="1" smtClean="0">
                          <a:latin typeface="+mn-lt"/>
                        </a:rPr>
                        <a:t>plage</a:t>
                      </a:r>
                      <a:endParaRPr lang="en-GB" sz="2400" dirty="0">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603157">
                <a:tc>
                  <a:txBody>
                    <a:bodyPr/>
                    <a:lstStyle/>
                    <a:p>
                      <a:pPr algn="ctr"/>
                      <a:r>
                        <a:rPr lang="en-GB" sz="2400" dirty="0" smtClean="0">
                          <a:latin typeface="+mn-lt"/>
                        </a:rPr>
                        <a:t>au</a:t>
                      </a:r>
                      <a:r>
                        <a:rPr lang="en-GB" sz="2400" baseline="0" dirty="0" smtClean="0">
                          <a:latin typeface="+mn-lt"/>
                        </a:rPr>
                        <a:t> </a:t>
                      </a:r>
                      <a:r>
                        <a:rPr lang="en-GB" sz="2400" baseline="0" dirty="0" err="1" smtClean="0">
                          <a:latin typeface="+mn-lt"/>
                        </a:rPr>
                        <a:t>parc</a:t>
                      </a:r>
                      <a:endParaRPr lang="en-GB" sz="2400" dirty="0">
                        <a:latin typeface="+mn-lt"/>
                      </a:endParaRPr>
                    </a:p>
                  </a:txBody>
                  <a:tcPr marL="91446" marR="91446"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2400" dirty="0" smtClean="0">
                          <a:latin typeface="+mn-lt"/>
                        </a:rPr>
                        <a:t>au </a:t>
                      </a:r>
                      <a:r>
                        <a:rPr lang="en-GB" sz="2400" dirty="0" err="1" smtClean="0">
                          <a:latin typeface="+mn-lt"/>
                        </a:rPr>
                        <a:t>stade</a:t>
                      </a:r>
                      <a:endParaRPr lang="en-GB" sz="2400" dirty="0">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2400" dirty="0" smtClean="0">
                          <a:latin typeface="+mn-lt"/>
                        </a:rPr>
                        <a:t>avec un </a:t>
                      </a:r>
                      <a:r>
                        <a:rPr lang="en-GB" sz="2400" dirty="0" err="1" smtClean="0">
                          <a:latin typeface="+mn-lt"/>
                        </a:rPr>
                        <a:t>copain</a:t>
                      </a:r>
                      <a:endParaRPr lang="en-GB" sz="2400" dirty="0">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603157">
                <a:tc>
                  <a:txBody>
                    <a:bodyPr/>
                    <a:lstStyle/>
                    <a:p>
                      <a:pPr algn="ctr"/>
                      <a:r>
                        <a:rPr lang="en-GB" sz="2400" dirty="0" smtClean="0">
                          <a:latin typeface="+mn-lt"/>
                        </a:rPr>
                        <a:t>à la piscine</a:t>
                      </a:r>
                      <a:endParaRPr lang="en-GB" sz="2400" dirty="0">
                        <a:latin typeface="+mn-lt"/>
                      </a:endParaRPr>
                    </a:p>
                  </a:txBody>
                  <a:tcPr marL="91446" marR="91446"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2400" dirty="0" err="1" smtClean="0">
                          <a:latin typeface="+mn-lt"/>
                        </a:rPr>
                        <a:t>dans</a:t>
                      </a:r>
                      <a:r>
                        <a:rPr lang="en-GB" sz="2400" dirty="0" smtClean="0">
                          <a:latin typeface="+mn-lt"/>
                        </a:rPr>
                        <a:t> la </a:t>
                      </a:r>
                      <a:r>
                        <a:rPr lang="en-GB" sz="2400" dirty="0" err="1" smtClean="0">
                          <a:latin typeface="+mn-lt"/>
                        </a:rPr>
                        <a:t>forêt</a:t>
                      </a:r>
                      <a:endParaRPr lang="en-GB" sz="2400" dirty="0">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GB" sz="2400" dirty="0" smtClean="0">
                          <a:latin typeface="+mn-lt"/>
                        </a:rPr>
                        <a:t>aux</a:t>
                      </a:r>
                      <a:r>
                        <a:rPr lang="en-GB" sz="2400" baseline="0" dirty="0" smtClean="0">
                          <a:latin typeface="+mn-lt"/>
                        </a:rPr>
                        <a:t> </a:t>
                      </a:r>
                      <a:r>
                        <a:rPr lang="en-GB" sz="2400" baseline="0" dirty="0" err="1" smtClean="0">
                          <a:latin typeface="+mn-lt"/>
                        </a:rPr>
                        <a:t>magasins</a:t>
                      </a:r>
                      <a:endParaRPr lang="en-GB" sz="2400" dirty="0">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17201446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495" y="349624"/>
            <a:ext cx="7201010" cy="707886"/>
          </a:xfrm>
          <a:prstGeom prst="rect">
            <a:avLst/>
          </a:prstGeom>
          <a:solidFill>
            <a:schemeClr val="accent1">
              <a:lumMod val="40000"/>
              <a:lumOff val="60000"/>
            </a:schemeClr>
          </a:solidFill>
        </p:spPr>
        <p:txBody>
          <a:bodyPr wrap="none" rtlCol="0">
            <a:spAutoFit/>
          </a:bodyPr>
          <a:lstStyle/>
          <a:p>
            <a:r>
              <a:rPr lang="en-GB" sz="4000" b="1" dirty="0"/>
              <a:t>Present tense: </a:t>
            </a:r>
            <a:r>
              <a:rPr lang="en-GB" sz="4000" b="1" i="1" dirty="0" err="1"/>
              <a:t>aller</a:t>
            </a:r>
            <a:r>
              <a:rPr lang="en-GB" sz="4000" b="1" i="1" dirty="0"/>
              <a:t> </a:t>
            </a:r>
            <a:r>
              <a:rPr lang="en-GB" sz="4000" b="1" dirty="0"/>
              <a:t>and </a:t>
            </a:r>
            <a:r>
              <a:rPr lang="en-GB" sz="4000" b="1" i="1" dirty="0"/>
              <a:t>faire</a:t>
            </a:r>
            <a:endParaRPr lang="en-GB" sz="4000" dirty="0">
              <a:latin typeface="+mj-lt"/>
            </a:endParaRPr>
          </a:p>
        </p:txBody>
      </p:sp>
      <p:sp>
        <p:nvSpPr>
          <p:cNvPr id="4" name="Title 2"/>
          <p:cNvSpPr txBox="1">
            <a:spLocks/>
          </p:cNvSpPr>
          <p:nvPr/>
        </p:nvSpPr>
        <p:spPr>
          <a:xfrm>
            <a:off x="971495" y="1301658"/>
            <a:ext cx="3425693" cy="4737100"/>
          </a:xfrm>
          <a:prstGeom prst="rect">
            <a:avLst/>
          </a:prstGeom>
          <a:solidFill>
            <a:schemeClr val="accent4">
              <a:lumMod val="20000"/>
              <a:lumOff val="80000"/>
            </a:schemeClr>
          </a:solidFill>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defRPr/>
            </a:pPr>
            <a:r>
              <a:rPr lang="en-GB" sz="2800" b="1" i="1" u="sng" dirty="0" err="1" smtClean="0"/>
              <a:t>aller</a:t>
            </a:r>
            <a:r>
              <a:rPr lang="en-GB" sz="2800" b="1" u="sng" dirty="0" smtClean="0"/>
              <a:t> (to go)</a:t>
            </a:r>
          </a:p>
          <a:p>
            <a:pPr fontAlgn="auto">
              <a:lnSpc>
                <a:spcPct val="100000"/>
              </a:lnSpc>
              <a:spcAft>
                <a:spcPts val="0"/>
              </a:spcAft>
              <a:defRPr/>
            </a:pPr>
            <a:endParaRPr lang="en-GB" sz="2800" u="sng" dirty="0" smtClean="0"/>
          </a:p>
          <a:p>
            <a:pPr fontAlgn="auto">
              <a:lnSpc>
                <a:spcPct val="100000"/>
              </a:lnSpc>
              <a:spcAft>
                <a:spcPts val="0"/>
              </a:spcAft>
              <a:defRPr/>
            </a:pPr>
            <a:r>
              <a:rPr lang="en-GB" sz="2800" dirty="0" smtClean="0"/>
              <a:t>Je </a:t>
            </a:r>
            <a:r>
              <a:rPr lang="en-GB" sz="2800" b="1" dirty="0" err="1" smtClean="0"/>
              <a:t>vais</a:t>
            </a:r>
            <a:endParaRPr lang="en-GB" sz="2800" b="1" dirty="0" smtClean="0"/>
          </a:p>
          <a:p>
            <a:pPr fontAlgn="auto">
              <a:lnSpc>
                <a:spcPct val="100000"/>
              </a:lnSpc>
              <a:spcAft>
                <a:spcPts val="0"/>
              </a:spcAft>
              <a:defRPr/>
            </a:pPr>
            <a:r>
              <a:rPr lang="en-GB" sz="2800" dirty="0" err="1" smtClean="0"/>
              <a:t>Tu</a:t>
            </a:r>
            <a:r>
              <a:rPr lang="en-GB" sz="2800" dirty="0" smtClean="0"/>
              <a:t> </a:t>
            </a:r>
            <a:r>
              <a:rPr lang="en-GB" sz="2800" b="1" dirty="0" smtClean="0"/>
              <a:t>vas </a:t>
            </a:r>
          </a:p>
          <a:p>
            <a:pPr fontAlgn="auto">
              <a:lnSpc>
                <a:spcPct val="100000"/>
              </a:lnSpc>
              <a:spcAft>
                <a:spcPts val="0"/>
              </a:spcAft>
              <a:defRPr/>
            </a:pPr>
            <a:r>
              <a:rPr lang="en-GB" sz="2800" dirty="0" smtClean="0"/>
              <a:t>Il/Elle/On </a:t>
            </a:r>
            <a:r>
              <a:rPr lang="en-GB" sz="2800" b="1" dirty="0" err="1" smtClean="0"/>
              <a:t>va</a:t>
            </a:r>
            <a:endParaRPr lang="en-GB" sz="2800" b="1" dirty="0" smtClean="0"/>
          </a:p>
          <a:p>
            <a:pPr fontAlgn="auto">
              <a:lnSpc>
                <a:spcPct val="100000"/>
              </a:lnSpc>
              <a:spcAft>
                <a:spcPts val="0"/>
              </a:spcAft>
              <a:defRPr/>
            </a:pPr>
            <a:endParaRPr lang="en-GB" sz="2800" dirty="0" smtClean="0"/>
          </a:p>
          <a:p>
            <a:pPr fontAlgn="auto">
              <a:lnSpc>
                <a:spcPct val="100000"/>
              </a:lnSpc>
              <a:spcAft>
                <a:spcPts val="0"/>
              </a:spcAft>
              <a:defRPr/>
            </a:pPr>
            <a:r>
              <a:rPr lang="en-GB" sz="2800" dirty="0" smtClean="0"/>
              <a:t>Nous </a:t>
            </a:r>
            <a:r>
              <a:rPr lang="en-GB" sz="2800" b="1" dirty="0" err="1" smtClean="0"/>
              <a:t>allons</a:t>
            </a:r>
            <a:endParaRPr lang="en-GB" sz="2800" b="1" dirty="0" smtClean="0"/>
          </a:p>
          <a:p>
            <a:pPr fontAlgn="auto">
              <a:lnSpc>
                <a:spcPct val="100000"/>
              </a:lnSpc>
              <a:spcAft>
                <a:spcPts val="0"/>
              </a:spcAft>
              <a:defRPr/>
            </a:pPr>
            <a:r>
              <a:rPr lang="en-GB" sz="2800" dirty="0" err="1" smtClean="0"/>
              <a:t>Vous</a:t>
            </a:r>
            <a:r>
              <a:rPr lang="en-GB" sz="2800" dirty="0" smtClean="0"/>
              <a:t> </a:t>
            </a:r>
            <a:r>
              <a:rPr lang="en-GB" sz="2800" b="1" dirty="0" err="1" smtClean="0"/>
              <a:t>allez</a:t>
            </a:r>
            <a:endParaRPr lang="en-GB" sz="2800" b="1" dirty="0" smtClean="0"/>
          </a:p>
          <a:p>
            <a:pPr fontAlgn="auto">
              <a:lnSpc>
                <a:spcPct val="100000"/>
              </a:lnSpc>
              <a:spcAft>
                <a:spcPts val="0"/>
              </a:spcAft>
              <a:defRPr/>
            </a:pPr>
            <a:r>
              <a:rPr lang="en-GB" sz="2800" dirty="0" err="1" smtClean="0"/>
              <a:t>Ils</a:t>
            </a:r>
            <a:r>
              <a:rPr lang="en-GB" sz="2800" dirty="0" smtClean="0"/>
              <a:t>/</a:t>
            </a:r>
            <a:r>
              <a:rPr lang="en-GB" sz="2800" dirty="0" err="1" smtClean="0"/>
              <a:t>Elles</a:t>
            </a:r>
            <a:r>
              <a:rPr lang="en-GB" sz="2800" dirty="0" smtClean="0"/>
              <a:t> </a:t>
            </a:r>
            <a:r>
              <a:rPr lang="en-GB" sz="2800" b="1" dirty="0" err="1" smtClean="0"/>
              <a:t>vont</a:t>
            </a:r>
            <a:endParaRPr lang="en-GB" sz="2800" b="1" dirty="0"/>
          </a:p>
        </p:txBody>
      </p:sp>
      <p:sp>
        <p:nvSpPr>
          <p:cNvPr id="5" name="Title 2"/>
          <p:cNvSpPr txBox="1">
            <a:spLocks/>
          </p:cNvSpPr>
          <p:nvPr/>
        </p:nvSpPr>
        <p:spPr>
          <a:xfrm>
            <a:off x="4659683" y="1301658"/>
            <a:ext cx="3512822" cy="4737100"/>
          </a:xfrm>
          <a:prstGeom prst="rect">
            <a:avLst/>
          </a:prstGeom>
          <a:solidFill>
            <a:schemeClr val="accent4">
              <a:lumMod val="20000"/>
              <a:lumOff val="80000"/>
            </a:schemeClr>
          </a:solidFill>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defRPr/>
            </a:pPr>
            <a:r>
              <a:rPr lang="en-GB" sz="2800" b="1" i="1" u="sng" dirty="0" smtClean="0"/>
              <a:t>faire</a:t>
            </a:r>
            <a:r>
              <a:rPr lang="en-GB" sz="2800" b="1" u="sng" dirty="0" smtClean="0"/>
              <a:t> (to do/make)</a:t>
            </a:r>
          </a:p>
          <a:p>
            <a:pPr fontAlgn="auto">
              <a:lnSpc>
                <a:spcPct val="100000"/>
              </a:lnSpc>
              <a:spcAft>
                <a:spcPts val="0"/>
              </a:spcAft>
              <a:defRPr/>
            </a:pPr>
            <a:endParaRPr lang="en-GB" sz="2800" u="sng" dirty="0" smtClean="0"/>
          </a:p>
          <a:p>
            <a:pPr fontAlgn="auto">
              <a:lnSpc>
                <a:spcPct val="100000"/>
              </a:lnSpc>
              <a:spcAft>
                <a:spcPts val="0"/>
              </a:spcAft>
              <a:defRPr/>
            </a:pPr>
            <a:r>
              <a:rPr lang="en-GB" sz="2800" dirty="0" smtClean="0"/>
              <a:t>Je </a:t>
            </a:r>
            <a:r>
              <a:rPr lang="en-GB" sz="2800" b="1" dirty="0" err="1" smtClean="0"/>
              <a:t>fais</a:t>
            </a:r>
            <a:endParaRPr lang="en-GB" sz="2800" b="1" dirty="0" smtClean="0"/>
          </a:p>
          <a:p>
            <a:pPr fontAlgn="auto">
              <a:lnSpc>
                <a:spcPct val="100000"/>
              </a:lnSpc>
              <a:spcAft>
                <a:spcPts val="0"/>
              </a:spcAft>
              <a:defRPr/>
            </a:pPr>
            <a:r>
              <a:rPr lang="en-GB" sz="2800" dirty="0" err="1" smtClean="0"/>
              <a:t>Tu</a:t>
            </a:r>
            <a:r>
              <a:rPr lang="en-GB" sz="2800" dirty="0" smtClean="0"/>
              <a:t> </a:t>
            </a:r>
            <a:r>
              <a:rPr lang="en-GB" sz="2800" b="1" dirty="0" err="1" smtClean="0"/>
              <a:t>fais</a:t>
            </a:r>
            <a:endParaRPr lang="en-GB" sz="2800" b="1" dirty="0" smtClean="0"/>
          </a:p>
          <a:p>
            <a:pPr fontAlgn="auto">
              <a:lnSpc>
                <a:spcPct val="100000"/>
              </a:lnSpc>
              <a:spcAft>
                <a:spcPts val="0"/>
              </a:spcAft>
              <a:defRPr/>
            </a:pPr>
            <a:r>
              <a:rPr lang="en-GB" sz="2800" dirty="0" smtClean="0"/>
              <a:t>Il/Elle/On </a:t>
            </a:r>
            <a:r>
              <a:rPr lang="en-GB" sz="2800" b="1" dirty="0" smtClean="0"/>
              <a:t>fait</a:t>
            </a:r>
          </a:p>
          <a:p>
            <a:pPr fontAlgn="auto">
              <a:lnSpc>
                <a:spcPct val="100000"/>
              </a:lnSpc>
              <a:spcAft>
                <a:spcPts val="0"/>
              </a:spcAft>
              <a:defRPr/>
            </a:pPr>
            <a:endParaRPr lang="en-GB" sz="2800" dirty="0" smtClean="0"/>
          </a:p>
          <a:p>
            <a:pPr fontAlgn="auto">
              <a:lnSpc>
                <a:spcPct val="100000"/>
              </a:lnSpc>
              <a:spcAft>
                <a:spcPts val="0"/>
              </a:spcAft>
              <a:defRPr/>
            </a:pPr>
            <a:r>
              <a:rPr lang="en-GB" sz="2800" dirty="0" smtClean="0"/>
              <a:t>Nous </a:t>
            </a:r>
            <a:r>
              <a:rPr lang="en-GB" sz="2800" b="1" dirty="0" err="1" smtClean="0"/>
              <a:t>faisons</a:t>
            </a:r>
            <a:endParaRPr lang="en-GB" sz="2800" b="1" dirty="0" smtClean="0"/>
          </a:p>
          <a:p>
            <a:pPr fontAlgn="auto">
              <a:lnSpc>
                <a:spcPct val="100000"/>
              </a:lnSpc>
              <a:spcAft>
                <a:spcPts val="0"/>
              </a:spcAft>
              <a:defRPr/>
            </a:pPr>
            <a:r>
              <a:rPr lang="en-GB" sz="2800" dirty="0" err="1" smtClean="0"/>
              <a:t>Vous</a:t>
            </a:r>
            <a:r>
              <a:rPr lang="en-GB" sz="2800" dirty="0" smtClean="0"/>
              <a:t> </a:t>
            </a:r>
            <a:r>
              <a:rPr lang="en-GB" sz="2800" b="1" dirty="0" err="1" smtClean="0"/>
              <a:t>faites</a:t>
            </a:r>
            <a:endParaRPr lang="en-GB" sz="2800" b="1" dirty="0" smtClean="0"/>
          </a:p>
          <a:p>
            <a:pPr fontAlgn="auto">
              <a:lnSpc>
                <a:spcPct val="100000"/>
              </a:lnSpc>
              <a:spcAft>
                <a:spcPts val="0"/>
              </a:spcAft>
              <a:defRPr/>
            </a:pPr>
            <a:r>
              <a:rPr lang="en-GB" sz="2800" dirty="0" err="1" smtClean="0"/>
              <a:t>Ils</a:t>
            </a:r>
            <a:r>
              <a:rPr lang="en-GB" sz="2800" dirty="0" smtClean="0"/>
              <a:t>/</a:t>
            </a:r>
            <a:r>
              <a:rPr lang="en-GB" sz="2800" dirty="0" err="1" smtClean="0"/>
              <a:t>Elles</a:t>
            </a:r>
            <a:r>
              <a:rPr lang="en-GB" sz="2800" dirty="0" smtClean="0"/>
              <a:t> </a:t>
            </a:r>
            <a:r>
              <a:rPr lang="en-GB" sz="2800" b="1" dirty="0" smtClean="0"/>
              <a:t>font</a:t>
            </a:r>
            <a:endParaRPr lang="en-GB" sz="2800" b="1" dirty="0"/>
          </a:p>
        </p:txBody>
      </p:sp>
    </p:spTree>
    <p:extLst>
      <p:ext uri="{BB962C8B-B14F-4D97-AF65-F5344CB8AC3E}">
        <p14:creationId xmlns:p14="http://schemas.microsoft.com/office/powerpoint/2010/main" val="3330813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 calcmode="lin" valueType="num">
                                      <p:cBhvr additive="base">
                                        <p:cTn id="3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 calcmode="lin" valueType="num">
                                      <p:cBhvr additive="base">
                                        <p:cTn id="3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2" end="2"/>
                                            </p:txEl>
                                          </p:spTgt>
                                        </p:tgtEl>
                                        <p:attrNameLst>
                                          <p:attrName>style.visibility</p:attrName>
                                        </p:attrNameLst>
                                      </p:cBhvr>
                                      <p:to>
                                        <p:strVal val="visible"/>
                                      </p:to>
                                    </p:set>
                                    <p:anim calcmode="lin" valueType="num">
                                      <p:cBhvr additive="base">
                                        <p:cTn id="4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3" end="3"/>
                                            </p:txEl>
                                          </p:spTgt>
                                        </p:tgtEl>
                                        <p:attrNameLst>
                                          <p:attrName>style.visibility</p:attrName>
                                        </p:attrNameLst>
                                      </p:cBhvr>
                                      <p:to>
                                        <p:strVal val="visible"/>
                                      </p:to>
                                    </p:set>
                                    <p:anim calcmode="lin" valueType="num">
                                      <p:cBhvr additive="base">
                                        <p:cTn id="4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4" end="4"/>
                                            </p:txEl>
                                          </p:spTgt>
                                        </p:tgtEl>
                                        <p:attrNameLst>
                                          <p:attrName>style.visibility</p:attrName>
                                        </p:attrNameLst>
                                      </p:cBhvr>
                                      <p:to>
                                        <p:strVal val="visible"/>
                                      </p:to>
                                    </p:set>
                                    <p:anim calcmode="lin" valueType="num">
                                      <p:cBhvr additive="base">
                                        <p:cTn id="5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
                                            <p:txEl>
                                              <p:pRg st="6" end="6"/>
                                            </p:txEl>
                                          </p:spTgt>
                                        </p:tgtEl>
                                        <p:attrNameLst>
                                          <p:attrName>style.visibility</p:attrName>
                                        </p:attrNameLst>
                                      </p:cBhvr>
                                      <p:to>
                                        <p:strVal val="visible"/>
                                      </p:to>
                                    </p:set>
                                    <p:anim calcmode="lin" valueType="num">
                                      <p:cBhvr additive="base">
                                        <p:cTn id="6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
                                            <p:txEl>
                                              <p:pRg st="7" end="7"/>
                                            </p:txEl>
                                          </p:spTgt>
                                        </p:tgtEl>
                                        <p:attrNameLst>
                                          <p:attrName>style.visibility</p:attrName>
                                        </p:attrNameLst>
                                      </p:cBhvr>
                                      <p:to>
                                        <p:strVal val="visible"/>
                                      </p:to>
                                    </p:set>
                                    <p:anim calcmode="lin" valueType="num">
                                      <p:cBhvr additive="base">
                                        <p:cTn id="6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
                                            <p:txEl>
                                              <p:pRg st="8" end="8"/>
                                            </p:txEl>
                                          </p:spTgt>
                                        </p:tgtEl>
                                        <p:attrNameLst>
                                          <p:attrName>style.visibility</p:attrName>
                                        </p:attrNameLst>
                                      </p:cBhvr>
                                      <p:to>
                                        <p:strVal val="visible"/>
                                      </p:to>
                                    </p:set>
                                    <p:anim calcmode="lin" valueType="num">
                                      <p:cBhvr additive="base">
                                        <p:cTn id="73"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1199" y="134472"/>
            <a:ext cx="6101603" cy="918042"/>
          </a:xfrm>
          <a:prstGeom prst="rect">
            <a:avLst/>
          </a:prstGeom>
          <a:solidFill>
            <a:schemeClr val="accent1">
              <a:lumMod val="40000"/>
              <a:lumOff val="60000"/>
            </a:schemeClr>
          </a:solidFill>
        </p:spPr>
        <p:txBody>
          <a:bodyPr wrap="square" anchor="ctr" anchorCtr="0">
            <a:noAutofit/>
          </a:bodyPr>
          <a:lstStyle/>
          <a:p>
            <a:pPr>
              <a:defRPr/>
            </a:pPr>
            <a:r>
              <a:rPr lang="en-GB" sz="2400" dirty="0">
                <a:ln w="0"/>
                <a:cs typeface="Arial" charset="0"/>
              </a:rPr>
              <a:t>Team A to provide </a:t>
            </a:r>
            <a:r>
              <a:rPr lang="en-GB" sz="2400" dirty="0" smtClean="0">
                <a:ln w="0"/>
                <a:cs typeface="Arial" charset="0"/>
              </a:rPr>
              <a:t>words</a:t>
            </a:r>
          </a:p>
          <a:p>
            <a:pPr>
              <a:defRPr/>
            </a:pPr>
            <a:r>
              <a:rPr lang="en-US" sz="2400" dirty="0" smtClean="0">
                <a:ln w="0"/>
                <a:cs typeface="Arial" charset="0"/>
              </a:rPr>
              <a:t>(</a:t>
            </a:r>
            <a:r>
              <a:rPr lang="en-US" sz="2400" b="1" i="1" dirty="0" err="1" smtClean="0">
                <a:ln w="0"/>
                <a:solidFill>
                  <a:schemeClr val="accent1">
                    <a:lumMod val="75000"/>
                  </a:schemeClr>
                </a:solidFill>
                <a:cs typeface="Arial" charset="0"/>
              </a:rPr>
              <a:t>aller</a:t>
            </a:r>
            <a:r>
              <a:rPr lang="en-US" sz="2400" dirty="0" smtClean="0">
                <a:ln w="0"/>
                <a:cs typeface="Arial" charset="0"/>
              </a:rPr>
              <a:t> and </a:t>
            </a:r>
            <a:r>
              <a:rPr lang="en-US" sz="2400" b="1" i="1" dirty="0" smtClean="0">
                <a:ln w="0"/>
                <a:cs typeface="Arial" charset="0"/>
              </a:rPr>
              <a:t>faire</a:t>
            </a:r>
            <a:r>
              <a:rPr lang="en-US" sz="2400" dirty="0">
                <a:ln w="0"/>
                <a:cs typeface="Arial" charset="0"/>
              </a:rPr>
              <a:t>, any tense)</a:t>
            </a:r>
          </a:p>
        </p:txBody>
      </p:sp>
      <p:graphicFrame>
        <p:nvGraphicFramePr>
          <p:cNvPr id="3" name="Table 2"/>
          <p:cNvGraphicFramePr>
            <a:graphicFrameLocks noGrp="1"/>
          </p:cNvGraphicFramePr>
          <p:nvPr>
            <p:extLst>
              <p:ext uri="{D42A27DB-BD31-4B8C-83A1-F6EECF244321}">
                <p14:modId xmlns:p14="http://schemas.microsoft.com/office/powerpoint/2010/main" val="1668801137"/>
              </p:ext>
            </p:extLst>
          </p:nvPr>
        </p:nvGraphicFramePr>
        <p:xfrm>
          <a:off x="1535114" y="1308941"/>
          <a:ext cx="6073773" cy="4809471"/>
        </p:xfrm>
        <a:graphic>
          <a:graphicData uri="http://schemas.openxmlformats.org/drawingml/2006/table">
            <a:tbl>
              <a:tblPr/>
              <a:tblGrid>
                <a:gridCol w="2024591"/>
                <a:gridCol w="2024591"/>
                <a:gridCol w="2024591"/>
              </a:tblGrid>
              <a:tr h="1603157">
                <a:tc>
                  <a:txBody>
                    <a:bodyPr/>
                    <a:lstStyle/>
                    <a:p>
                      <a:endParaRPr lang="en-GB" dirty="0"/>
                    </a:p>
                  </a:txBody>
                  <a:tcPr marL="91446" marR="91446"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lang="en-GB" dirty="0"/>
                    </a:p>
                  </a:txBody>
                  <a:tcPr marL="91446" marR="91446"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endParaRPr lang="en-GB" sz="2400" dirty="0">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603157">
                <a:tc>
                  <a:txBody>
                    <a:bodyPr/>
                    <a:lstStyle/>
                    <a:p>
                      <a:endParaRPr lang="en-GB" dirty="0"/>
                    </a:p>
                  </a:txBody>
                  <a:tcPr marL="91446" marR="91446"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lang="en-GB" dirty="0"/>
                    </a:p>
                  </a:txBody>
                  <a:tcPr marL="91446" marR="91446"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endParaRPr lang="en-GB" sz="2400" dirty="0">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603157">
                <a:tc>
                  <a:txBody>
                    <a:bodyPr/>
                    <a:lstStyle/>
                    <a:p>
                      <a:endParaRPr lang="en-GB" dirty="0"/>
                    </a:p>
                  </a:txBody>
                  <a:tcPr marL="91446" marR="91446"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lang="en-GB" dirty="0"/>
                    </a:p>
                  </a:txBody>
                  <a:tcPr marL="91446" marR="91446"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endParaRPr lang="en-GB" sz="2400" dirty="0">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9851969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1199" y="134472"/>
            <a:ext cx="6101603" cy="918042"/>
          </a:xfrm>
          <a:prstGeom prst="rect">
            <a:avLst/>
          </a:prstGeom>
          <a:solidFill>
            <a:schemeClr val="accent1">
              <a:lumMod val="40000"/>
              <a:lumOff val="60000"/>
            </a:schemeClr>
          </a:solidFill>
        </p:spPr>
        <p:txBody>
          <a:bodyPr wrap="square" anchor="ctr" anchorCtr="0">
            <a:noAutofit/>
          </a:bodyPr>
          <a:lstStyle/>
          <a:p>
            <a:pPr>
              <a:defRPr/>
            </a:pPr>
            <a:r>
              <a:rPr lang="en-GB" sz="2400" dirty="0">
                <a:ln w="0"/>
                <a:cs typeface="Arial" charset="0"/>
              </a:rPr>
              <a:t>Team </a:t>
            </a:r>
            <a:r>
              <a:rPr lang="en-GB" sz="2400" dirty="0" smtClean="0">
                <a:ln w="0"/>
                <a:cs typeface="Arial" charset="0"/>
              </a:rPr>
              <a:t>B </a:t>
            </a:r>
            <a:r>
              <a:rPr lang="en-GB" sz="2400" dirty="0">
                <a:ln w="0"/>
                <a:cs typeface="Arial" charset="0"/>
              </a:rPr>
              <a:t>to provide </a:t>
            </a:r>
            <a:r>
              <a:rPr lang="en-GB" sz="2400" dirty="0" smtClean="0">
                <a:ln w="0"/>
                <a:cs typeface="Arial" charset="0"/>
              </a:rPr>
              <a:t>words</a:t>
            </a:r>
          </a:p>
          <a:p>
            <a:pPr>
              <a:defRPr/>
            </a:pPr>
            <a:r>
              <a:rPr lang="en-US" sz="2400" dirty="0" smtClean="0">
                <a:ln w="0"/>
                <a:cs typeface="Arial" charset="0"/>
              </a:rPr>
              <a:t>(</a:t>
            </a:r>
            <a:r>
              <a:rPr lang="en-US" sz="2400" b="1" i="1" dirty="0" err="1" smtClean="0">
                <a:ln w="0"/>
                <a:solidFill>
                  <a:schemeClr val="accent1">
                    <a:lumMod val="75000"/>
                  </a:schemeClr>
                </a:solidFill>
                <a:cs typeface="Arial" charset="0"/>
              </a:rPr>
              <a:t>aller</a:t>
            </a:r>
            <a:r>
              <a:rPr lang="en-US" sz="2400" dirty="0" smtClean="0">
                <a:ln w="0"/>
                <a:cs typeface="Arial" charset="0"/>
              </a:rPr>
              <a:t> and </a:t>
            </a:r>
            <a:r>
              <a:rPr lang="en-US" sz="2400" b="1" i="1" dirty="0" smtClean="0">
                <a:ln w="0"/>
                <a:cs typeface="Arial" charset="0"/>
              </a:rPr>
              <a:t>faire</a:t>
            </a:r>
            <a:r>
              <a:rPr lang="en-US" sz="2400" dirty="0">
                <a:ln w="0"/>
                <a:cs typeface="Arial" charset="0"/>
              </a:rPr>
              <a:t>, any tense)</a:t>
            </a:r>
          </a:p>
        </p:txBody>
      </p:sp>
      <p:graphicFrame>
        <p:nvGraphicFramePr>
          <p:cNvPr id="3" name="Table 2"/>
          <p:cNvGraphicFramePr>
            <a:graphicFrameLocks noGrp="1"/>
          </p:cNvGraphicFramePr>
          <p:nvPr>
            <p:extLst>
              <p:ext uri="{D42A27DB-BD31-4B8C-83A1-F6EECF244321}">
                <p14:modId xmlns:p14="http://schemas.microsoft.com/office/powerpoint/2010/main" val="3770339367"/>
              </p:ext>
            </p:extLst>
          </p:nvPr>
        </p:nvGraphicFramePr>
        <p:xfrm>
          <a:off x="1535114" y="1308941"/>
          <a:ext cx="6073773" cy="4809471"/>
        </p:xfrm>
        <a:graphic>
          <a:graphicData uri="http://schemas.openxmlformats.org/drawingml/2006/table">
            <a:tbl>
              <a:tblPr/>
              <a:tblGrid>
                <a:gridCol w="2024591"/>
                <a:gridCol w="2024591"/>
                <a:gridCol w="2024591"/>
              </a:tblGrid>
              <a:tr h="1603157">
                <a:tc>
                  <a:txBody>
                    <a:bodyPr/>
                    <a:lstStyle/>
                    <a:p>
                      <a:endParaRPr lang="en-GB" dirty="0"/>
                    </a:p>
                  </a:txBody>
                  <a:tcPr marL="91446" marR="91446"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lang="en-GB" dirty="0"/>
                    </a:p>
                  </a:txBody>
                  <a:tcPr marL="91446" marR="91446"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endParaRPr lang="en-GB" sz="2400" dirty="0">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603157">
                <a:tc>
                  <a:txBody>
                    <a:bodyPr/>
                    <a:lstStyle/>
                    <a:p>
                      <a:endParaRPr lang="en-GB" dirty="0"/>
                    </a:p>
                  </a:txBody>
                  <a:tcPr marL="91446" marR="91446"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lang="en-GB" dirty="0"/>
                    </a:p>
                  </a:txBody>
                  <a:tcPr marL="91446" marR="91446"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endParaRPr lang="en-GB" sz="2400" dirty="0">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603157">
                <a:tc>
                  <a:txBody>
                    <a:bodyPr/>
                    <a:lstStyle/>
                    <a:p>
                      <a:endParaRPr lang="en-GB" dirty="0"/>
                    </a:p>
                  </a:txBody>
                  <a:tcPr marL="91446" marR="91446"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lang="en-GB" dirty="0"/>
                    </a:p>
                  </a:txBody>
                  <a:tcPr marL="91446" marR="91446"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endParaRPr lang="en-GB" sz="2400" dirty="0">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3375470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1199" y="134472"/>
            <a:ext cx="6101603" cy="918042"/>
          </a:xfrm>
          <a:prstGeom prst="rect">
            <a:avLst/>
          </a:prstGeom>
          <a:solidFill>
            <a:schemeClr val="accent1">
              <a:lumMod val="40000"/>
              <a:lumOff val="60000"/>
            </a:schemeClr>
          </a:solidFill>
        </p:spPr>
        <p:txBody>
          <a:bodyPr wrap="square" anchor="ctr" anchorCtr="0">
            <a:noAutofit/>
          </a:bodyPr>
          <a:lstStyle/>
          <a:p>
            <a:pPr>
              <a:defRPr/>
            </a:pPr>
            <a:r>
              <a:rPr lang="en-GB" sz="2400" dirty="0" smtClean="0">
                <a:ln w="0"/>
                <a:cs typeface="Arial" charset="0"/>
              </a:rPr>
              <a:t>Both teams to </a:t>
            </a:r>
            <a:r>
              <a:rPr lang="en-GB" sz="2400" dirty="0">
                <a:ln w="0"/>
                <a:cs typeface="Arial" charset="0"/>
              </a:rPr>
              <a:t>provide </a:t>
            </a:r>
            <a:r>
              <a:rPr lang="en-GB" sz="2400" dirty="0" smtClean="0">
                <a:ln w="0"/>
                <a:cs typeface="Arial" charset="0"/>
              </a:rPr>
              <a:t>words</a:t>
            </a:r>
          </a:p>
          <a:p>
            <a:pPr>
              <a:defRPr/>
            </a:pPr>
            <a:r>
              <a:rPr lang="en-US" sz="2400" dirty="0" smtClean="0">
                <a:ln w="0"/>
                <a:cs typeface="Arial" charset="0"/>
              </a:rPr>
              <a:t>(</a:t>
            </a:r>
            <a:r>
              <a:rPr lang="en-US" sz="2400" b="1" i="1" dirty="0" err="1" smtClean="0">
                <a:ln w="0"/>
                <a:solidFill>
                  <a:schemeClr val="accent1">
                    <a:lumMod val="75000"/>
                  </a:schemeClr>
                </a:solidFill>
                <a:cs typeface="Arial" charset="0"/>
              </a:rPr>
              <a:t>aller</a:t>
            </a:r>
            <a:r>
              <a:rPr lang="en-US" sz="2400" dirty="0" smtClean="0">
                <a:ln w="0"/>
                <a:cs typeface="Arial" charset="0"/>
              </a:rPr>
              <a:t> and </a:t>
            </a:r>
            <a:r>
              <a:rPr lang="en-US" sz="2400" b="1" i="1" dirty="0" smtClean="0">
                <a:ln w="0"/>
                <a:cs typeface="Arial" charset="0"/>
              </a:rPr>
              <a:t>faire</a:t>
            </a:r>
            <a:r>
              <a:rPr lang="en-US" sz="2400" dirty="0">
                <a:ln w="0"/>
                <a:cs typeface="Arial" charset="0"/>
              </a:rPr>
              <a:t>, any tense)</a:t>
            </a:r>
          </a:p>
        </p:txBody>
      </p:sp>
      <p:graphicFrame>
        <p:nvGraphicFramePr>
          <p:cNvPr id="3" name="Table 2"/>
          <p:cNvGraphicFramePr>
            <a:graphicFrameLocks noGrp="1"/>
          </p:cNvGraphicFramePr>
          <p:nvPr>
            <p:extLst>
              <p:ext uri="{D42A27DB-BD31-4B8C-83A1-F6EECF244321}">
                <p14:modId xmlns:p14="http://schemas.microsoft.com/office/powerpoint/2010/main" val="603351743"/>
              </p:ext>
            </p:extLst>
          </p:nvPr>
        </p:nvGraphicFramePr>
        <p:xfrm>
          <a:off x="1535114" y="1308941"/>
          <a:ext cx="6073773" cy="4809471"/>
        </p:xfrm>
        <a:graphic>
          <a:graphicData uri="http://schemas.openxmlformats.org/drawingml/2006/table">
            <a:tbl>
              <a:tblPr/>
              <a:tblGrid>
                <a:gridCol w="2024591"/>
                <a:gridCol w="2024591"/>
                <a:gridCol w="2024591"/>
              </a:tblGrid>
              <a:tr h="1603157">
                <a:tc>
                  <a:txBody>
                    <a:bodyPr/>
                    <a:lstStyle/>
                    <a:p>
                      <a:endParaRPr lang="en-GB" dirty="0"/>
                    </a:p>
                  </a:txBody>
                  <a:tcPr marL="91446" marR="91446"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lang="en-GB" dirty="0"/>
                    </a:p>
                  </a:txBody>
                  <a:tcPr marL="91446" marR="91446"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endParaRPr lang="en-GB" sz="2400" dirty="0">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603157">
                <a:tc>
                  <a:txBody>
                    <a:bodyPr/>
                    <a:lstStyle/>
                    <a:p>
                      <a:endParaRPr lang="en-GB" dirty="0"/>
                    </a:p>
                  </a:txBody>
                  <a:tcPr marL="91446" marR="91446"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lang="en-GB" dirty="0"/>
                    </a:p>
                  </a:txBody>
                  <a:tcPr marL="91446" marR="91446"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endParaRPr lang="en-GB" sz="2400" dirty="0">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603157">
                <a:tc>
                  <a:txBody>
                    <a:bodyPr/>
                    <a:lstStyle/>
                    <a:p>
                      <a:endParaRPr lang="en-GB" dirty="0"/>
                    </a:p>
                  </a:txBody>
                  <a:tcPr marL="91446" marR="91446"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lang="en-GB" dirty="0"/>
                    </a:p>
                  </a:txBody>
                  <a:tcPr marL="91446" marR="91446"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endParaRPr lang="en-GB" sz="2400" dirty="0">
                        <a:latin typeface="+mn-lt"/>
                      </a:endParaRPr>
                    </a:p>
                  </a:txBody>
                  <a:tcPr marL="91446" marR="91446"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2136666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495" y="349624"/>
            <a:ext cx="3950120" cy="707886"/>
          </a:xfrm>
          <a:prstGeom prst="rect">
            <a:avLst/>
          </a:prstGeom>
          <a:solidFill>
            <a:schemeClr val="accent1">
              <a:lumMod val="40000"/>
              <a:lumOff val="60000"/>
            </a:schemeClr>
          </a:solidFill>
        </p:spPr>
        <p:txBody>
          <a:bodyPr wrap="none" rtlCol="0">
            <a:spAutoFit/>
          </a:bodyPr>
          <a:lstStyle/>
          <a:p>
            <a:r>
              <a:rPr lang="en-GB" sz="4000" b="1" dirty="0"/>
              <a:t>Examples: </a:t>
            </a:r>
            <a:r>
              <a:rPr lang="en-GB" sz="4000" b="1" i="1" dirty="0" err="1"/>
              <a:t>aller</a:t>
            </a:r>
            <a:endParaRPr lang="en-GB" sz="4000" dirty="0">
              <a:latin typeface="+mj-lt"/>
            </a:endParaRPr>
          </a:p>
        </p:txBody>
      </p:sp>
      <p:sp>
        <p:nvSpPr>
          <p:cNvPr id="3" name="Title 2"/>
          <p:cNvSpPr txBox="1">
            <a:spLocks/>
          </p:cNvSpPr>
          <p:nvPr/>
        </p:nvSpPr>
        <p:spPr>
          <a:xfrm>
            <a:off x="971549" y="1271216"/>
            <a:ext cx="7446309" cy="4536888"/>
          </a:xfrm>
          <a:prstGeom prst="rect">
            <a:avLst/>
          </a:prstGeom>
          <a:solidFill>
            <a:schemeClr val="accent4">
              <a:lumMod val="20000"/>
              <a:lumOff val="80000"/>
            </a:schemeClr>
          </a:solidFill>
          <a:effectLst/>
        </p:spPr>
        <p:txBody>
          <a:bodyP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10000"/>
              </a:lnSpc>
              <a:spcAft>
                <a:spcPts val="0"/>
              </a:spcAft>
              <a:buFont typeface="+mj-lt"/>
              <a:buAutoNum type="arabicPeriod"/>
              <a:defRPr/>
            </a:pPr>
            <a:endParaRPr lang="en-GB" sz="3100" dirty="0" smtClean="0"/>
          </a:p>
          <a:p>
            <a:pPr fontAlgn="auto">
              <a:lnSpc>
                <a:spcPct val="110000"/>
              </a:lnSpc>
              <a:spcAft>
                <a:spcPts val="0"/>
              </a:spcAft>
              <a:buFont typeface="+mj-lt"/>
              <a:buAutoNum type="arabicPeriod"/>
              <a:defRPr/>
            </a:pPr>
            <a:r>
              <a:rPr lang="en-GB" sz="3100" dirty="0" smtClean="0"/>
              <a:t>Je </a:t>
            </a:r>
            <a:r>
              <a:rPr lang="en-GB" sz="3100" dirty="0"/>
              <a:t>_______</a:t>
            </a:r>
            <a:r>
              <a:rPr lang="en-GB" sz="3100" dirty="0" smtClean="0"/>
              <a:t> </a:t>
            </a:r>
            <a:r>
              <a:rPr lang="en-GB" sz="3100" dirty="0" err="1" smtClean="0"/>
              <a:t>en</a:t>
            </a:r>
            <a:r>
              <a:rPr lang="en-GB" sz="3100" dirty="0" smtClean="0"/>
              <a:t> </a:t>
            </a:r>
            <a:r>
              <a:rPr lang="en-GB" sz="3100" dirty="0" err="1" smtClean="0"/>
              <a:t>ville</a:t>
            </a:r>
            <a:r>
              <a:rPr lang="en-GB" sz="3100" dirty="0" smtClean="0"/>
              <a:t> </a:t>
            </a:r>
            <a:r>
              <a:rPr lang="en-GB" sz="3100" dirty="0" err="1" smtClean="0"/>
              <a:t>tous</a:t>
            </a:r>
            <a:r>
              <a:rPr lang="en-GB" sz="3100" dirty="0" smtClean="0"/>
              <a:t> les </a:t>
            </a:r>
            <a:r>
              <a:rPr lang="en-GB" sz="3100" dirty="0" err="1" smtClean="0"/>
              <a:t>samedis</a:t>
            </a:r>
            <a:r>
              <a:rPr lang="en-GB" sz="3100" dirty="0" smtClean="0"/>
              <a:t> pour faire les </a:t>
            </a:r>
            <a:r>
              <a:rPr lang="en-GB" sz="3100" dirty="0" err="1" smtClean="0"/>
              <a:t>magasins</a:t>
            </a:r>
            <a:r>
              <a:rPr lang="en-GB" sz="3100" dirty="0" smtClean="0"/>
              <a:t>.</a:t>
            </a:r>
          </a:p>
          <a:p>
            <a:pPr fontAlgn="auto">
              <a:lnSpc>
                <a:spcPct val="110000"/>
              </a:lnSpc>
              <a:spcAft>
                <a:spcPts val="0"/>
              </a:spcAft>
              <a:buFont typeface="+mj-lt"/>
              <a:buAutoNum type="arabicPeriod"/>
              <a:defRPr/>
            </a:pPr>
            <a:endParaRPr lang="en-GB" sz="3100" dirty="0" smtClean="0"/>
          </a:p>
          <a:p>
            <a:pPr fontAlgn="auto">
              <a:lnSpc>
                <a:spcPct val="110000"/>
              </a:lnSpc>
              <a:spcAft>
                <a:spcPts val="0"/>
              </a:spcAft>
              <a:buFont typeface="+mj-lt"/>
              <a:buAutoNum type="arabicPeriod"/>
              <a:defRPr/>
            </a:pPr>
            <a:r>
              <a:rPr lang="en-GB" sz="3100" dirty="0" smtClean="0"/>
              <a:t>Pour </a:t>
            </a:r>
            <a:r>
              <a:rPr lang="en-GB" sz="3100" dirty="0" err="1" smtClean="0"/>
              <a:t>acheter</a:t>
            </a:r>
            <a:r>
              <a:rPr lang="en-GB" sz="3100" dirty="0" smtClean="0"/>
              <a:t> de la </a:t>
            </a:r>
            <a:r>
              <a:rPr lang="en-GB" sz="3100" dirty="0" err="1" smtClean="0"/>
              <a:t>nourriture</a:t>
            </a:r>
            <a:r>
              <a:rPr lang="en-GB" sz="3100" dirty="0" smtClean="0"/>
              <a:t> nous _______ au </a:t>
            </a:r>
            <a:r>
              <a:rPr lang="en-GB" sz="3100" dirty="0" err="1" smtClean="0"/>
              <a:t>supermarché</a:t>
            </a:r>
            <a:r>
              <a:rPr lang="en-GB" sz="3100" dirty="0" smtClean="0"/>
              <a:t>.</a:t>
            </a:r>
          </a:p>
          <a:p>
            <a:pPr fontAlgn="auto">
              <a:lnSpc>
                <a:spcPct val="110000"/>
              </a:lnSpc>
              <a:spcAft>
                <a:spcPts val="0"/>
              </a:spcAft>
              <a:buFont typeface="+mj-lt"/>
              <a:buAutoNum type="arabicPeriod"/>
              <a:defRPr/>
            </a:pPr>
            <a:endParaRPr lang="en-GB" sz="3100" dirty="0" smtClean="0"/>
          </a:p>
          <a:p>
            <a:pPr fontAlgn="auto">
              <a:lnSpc>
                <a:spcPct val="110000"/>
              </a:lnSpc>
              <a:spcAft>
                <a:spcPts val="0"/>
              </a:spcAft>
              <a:buFont typeface="+mj-lt"/>
              <a:buAutoNum type="arabicPeriod"/>
              <a:defRPr/>
            </a:pPr>
            <a:r>
              <a:rPr lang="en-GB" sz="3100" dirty="0" smtClean="0"/>
              <a:t>Mon </a:t>
            </a:r>
            <a:r>
              <a:rPr lang="en-GB" sz="3100" dirty="0" err="1" smtClean="0"/>
              <a:t>père</a:t>
            </a:r>
            <a:r>
              <a:rPr lang="en-GB" sz="3100" dirty="0" smtClean="0"/>
              <a:t> </a:t>
            </a:r>
            <a:r>
              <a:rPr lang="en-GB" sz="3100" dirty="0"/>
              <a:t>_______ </a:t>
            </a:r>
            <a:r>
              <a:rPr lang="en-GB" sz="3100" dirty="0" smtClean="0"/>
              <a:t>au travail à </a:t>
            </a:r>
            <a:r>
              <a:rPr lang="en-GB" sz="3100" dirty="0" err="1" smtClean="0"/>
              <a:t>huit</a:t>
            </a:r>
            <a:r>
              <a:rPr lang="en-GB" sz="3100" dirty="0" smtClean="0"/>
              <a:t> </a:t>
            </a:r>
            <a:r>
              <a:rPr lang="en-GB" sz="3100" dirty="0" err="1" smtClean="0"/>
              <a:t>heures</a:t>
            </a:r>
            <a:r>
              <a:rPr lang="en-GB" sz="3100" dirty="0" smtClean="0"/>
              <a:t>.</a:t>
            </a:r>
          </a:p>
          <a:p>
            <a:pPr fontAlgn="auto">
              <a:lnSpc>
                <a:spcPct val="110000"/>
              </a:lnSpc>
              <a:spcAft>
                <a:spcPts val="0"/>
              </a:spcAft>
              <a:buFont typeface="+mj-lt"/>
              <a:buAutoNum type="arabicPeriod"/>
              <a:defRPr/>
            </a:pPr>
            <a:endParaRPr lang="en-GB" sz="3100" dirty="0"/>
          </a:p>
          <a:p>
            <a:pPr fontAlgn="auto">
              <a:lnSpc>
                <a:spcPct val="110000"/>
              </a:lnSpc>
              <a:spcAft>
                <a:spcPts val="0"/>
              </a:spcAft>
              <a:buFont typeface="+mj-lt"/>
              <a:buAutoNum type="arabicPeriod"/>
              <a:defRPr/>
            </a:pPr>
            <a:r>
              <a:rPr lang="en-GB" sz="3100" dirty="0" err="1" smtClean="0"/>
              <a:t>Ils</a:t>
            </a:r>
            <a:r>
              <a:rPr lang="en-GB" sz="3100" dirty="0" smtClean="0"/>
              <a:t> </a:t>
            </a:r>
            <a:r>
              <a:rPr lang="en-GB" sz="3100" dirty="0"/>
              <a:t>_______ </a:t>
            </a:r>
            <a:r>
              <a:rPr lang="en-GB" sz="3100" dirty="0" smtClean="0"/>
              <a:t>au </a:t>
            </a:r>
            <a:r>
              <a:rPr lang="en-GB" sz="3100" dirty="0" err="1" smtClean="0"/>
              <a:t>stade</a:t>
            </a:r>
            <a:r>
              <a:rPr lang="en-GB" sz="3100" dirty="0" smtClean="0"/>
              <a:t> pour </a:t>
            </a:r>
            <a:r>
              <a:rPr lang="en-GB" sz="3100" dirty="0" err="1" smtClean="0"/>
              <a:t>regarder</a:t>
            </a:r>
            <a:r>
              <a:rPr lang="en-GB" sz="3100" dirty="0" smtClean="0"/>
              <a:t> le match de football.</a:t>
            </a:r>
            <a:endParaRPr lang="en-GB" sz="3300" dirty="0" smtClean="0"/>
          </a:p>
          <a:p>
            <a:pPr marL="571500" indent="-571500" fontAlgn="auto">
              <a:spcAft>
                <a:spcPts val="0"/>
              </a:spcAft>
              <a:buFont typeface="Arial" panose="020B0604020202020204" pitchFamily="34" charset="0"/>
              <a:buChar char="•"/>
              <a:defRPr/>
            </a:pPr>
            <a:endParaRPr lang="en-GB" dirty="0"/>
          </a:p>
        </p:txBody>
      </p:sp>
      <p:sp>
        <p:nvSpPr>
          <p:cNvPr id="4" name="Flowchart: Alternate Process 3"/>
          <p:cNvSpPr/>
          <p:nvPr/>
        </p:nvSpPr>
        <p:spPr>
          <a:xfrm>
            <a:off x="2015287" y="1554609"/>
            <a:ext cx="985056" cy="50006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3000" b="1" dirty="0" err="1"/>
              <a:t>vais</a:t>
            </a:r>
            <a:endParaRPr lang="en-GB" sz="3000" b="1" dirty="0"/>
          </a:p>
        </p:txBody>
      </p:sp>
      <p:sp>
        <p:nvSpPr>
          <p:cNvPr id="5" name="Flowchart: Alternate Process 4"/>
          <p:cNvSpPr/>
          <p:nvPr/>
        </p:nvSpPr>
        <p:spPr>
          <a:xfrm>
            <a:off x="6831106" y="2724502"/>
            <a:ext cx="1452282" cy="500063"/>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3200" b="1" dirty="0" err="1"/>
              <a:t>allons</a:t>
            </a:r>
            <a:endParaRPr lang="en-GB" sz="3200" b="1" dirty="0"/>
          </a:p>
        </p:txBody>
      </p:sp>
      <p:sp>
        <p:nvSpPr>
          <p:cNvPr id="6" name="Flowchart: Alternate Process 5"/>
          <p:cNvSpPr/>
          <p:nvPr/>
        </p:nvSpPr>
        <p:spPr>
          <a:xfrm>
            <a:off x="1956485" y="4636505"/>
            <a:ext cx="1102659" cy="50006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3000" b="1" dirty="0" err="1"/>
              <a:t>vont</a:t>
            </a:r>
            <a:endParaRPr lang="en-GB" sz="3000" b="1" dirty="0"/>
          </a:p>
        </p:txBody>
      </p:sp>
      <p:sp>
        <p:nvSpPr>
          <p:cNvPr id="7" name="Flowchart: Alternate Process 6"/>
          <p:cNvSpPr/>
          <p:nvPr/>
        </p:nvSpPr>
        <p:spPr>
          <a:xfrm>
            <a:off x="3281081" y="3862039"/>
            <a:ext cx="678423" cy="50006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3000" b="1" dirty="0" err="1"/>
              <a:t>va</a:t>
            </a:r>
            <a:endParaRPr lang="en-GB" sz="3000" b="1" dirty="0"/>
          </a:p>
        </p:txBody>
      </p:sp>
    </p:spTree>
    <p:extLst>
      <p:ext uri="{BB962C8B-B14F-4D97-AF65-F5344CB8AC3E}">
        <p14:creationId xmlns:p14="http://schemas.microsoft.com/office/powerpoint/2010/main" val="975418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495" y="349624"/>
            <a:ext cx="3978974" cy="707886"/>
          </a:xfrm>
          <a:prstGeom prst="rect">
            <a:avLst/>
          </a:prstGeom>
          <a:solidFill>
            <a:schemeClr val="accent1">
              <a:lumMod val="40000"/>
              <a:lumOff val="60000"/>
            </a:schemeClr>
          </a:solidFill>
        </p:spPr>
        <p:txBody>
          <a:bodyPr wrap="none" rtlCol="0">
            <a:spAutoFit/>
          </a:bodyPr>
          <a:lstStyle/>
          <a:p>
            <a:r>
              <a:rPr lang="en-GB" sz="4000" b="1" dirty="0"/>
              <a:t>Examples: </a:t>
            </a:r>
            <a:r>
              <a:rPr lang="en-GB" sz="4000" b="1" i="1" dirty="0" smtClean="0"/>
              <a:t>faire</a:t>
            </a:r>
            <a:endParaRPr lang="en-GB" sz="4000" dirty="0">
              <a:latin typeface="+mj-lt"/>
            </a:endParaRPr>
          </a:p>
        </p:txBody>
      </p:sp>
      <p:sp>
        <p:nvSpPr>
          <p:cNvPr id="3" name="Title 2"/>
          <p:cNvSpPr txBox="1">
            <a:spLocks/>
          </p:cNvSpPr>
          <p:nvPr/>
        </p:nvSpPr>
        <p:spPr>
          <a:xfrm>
            <a:off x="971550" y="1295588"/>
            <a:ext cx="7204262" cy="4422775"/>
          </a:xfrm>
          <a:prstGeom prst="rect">
            <a:avLst/>
          </a:prstGeom>
          <a:solidFill>
            <a:schemeClr val="accent4">
              <a:lumMod val="20000"/>
              <a:lumOff val="80000"/>
            </a:schemeClr>
          </a:solidFill>
          <a:effectLst/>
        </p:spPr>
        <p:txBody>
          <a:bodyP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10000"/>
              </a:lnSpc>
              <a:spcAft>
                <a:spcPts val="0"/>
              </a:spcAft>
              <a:buFont typeface="Arial" panose="020B0604020202020204" pitchFamily="34" charset="0"/>
              <a:buChar char="•"/>
              <a:defRPr/>
            </a:pPr>
            <a:endParaRPr lang="en-GB" sz="3300" dirty="0" smtClean="0"/>
          </a:p>
          <a:p>
            <a:pPr fontAlgn="auto">
              <a:lnSpc>
                <a:spcPct val="110000"/>
              </a:lnSpc>
              <a:spcAft>
                <a:spcPts val="0"/>
              </a:spcAft>
              <a:buFont typeface="+mj-lt"/>
              <a:buAutoNum type="arabicPeriod"/>
              <a:defRPr/>
            </a:pPr>
            <a:r>
              <a:rPr lang="en-GB" sz="3100" dirty="0" err="1" smtClean="0"/>
              <a:t>Tous</a:t>
            </a:r>
            <a:r>
              <a:rPr lang="en-GB" sz="3100" dirty="0" smtClean="0"/>
              <a:t> les weekends </a:t>
            </a:r>
            <a:r>
              <a:rPr lang="en-GB" sz="3100" dirty="0" err="1" smtClean="0"/>
              <a:t>mes</a:t>
            </a:r>
            <a:r>
              <a:rPr lang="en-GB" sz="3100" dirty="0" smtClean="0"/>
              <a:t> parents </a:t>
            </a:r>
            <a:r>
              <a:rPr lang="en-GB" sz="3100" dirty="0"/>
              <a:t>_________</a:t>
            </a:r>
            <a:r>
              <a:rPr lang="en-GB" sz="3100" dirty="0" smtClean="0"/>
              <a:t> du bricolage.</a:t>
            </a:r>
          </a:p>
          <a:p>
            <a:pPr fontAlgn="auto">
              <a:lnSpc>
                <a:spcPct val="110000"/>
              </a:lnSpc>
              <a:spcAft>
                <a:spcPts val="0"/>
              </a:spcAft>
              <a:buFont typeface="+mj-lt"/>
              <a:buAutoNum type="arabicPeriod"/>
              <a:defRPr/>
            </a:pPr>
            <a:endParaRPr lang="en-GB" sz="3100" dirty="0"/>
          </a:p>
          <a:p>
            <a:pPr fontAlgn="auto">
              <a:lnSpc>
                <a:spcPct val="110000"/>
              </a:lnSpc>
              <a:spcAft>
                <a:spcPts val="0"/>
              </a:spcAft>
              <a:buFont typeface="+mj-lt"/>
              <a:buAutoNum type="arabicPeriod"/>
              <a:defRPr/>
            </a:pPr>
            <a:r>
              <a:rPr lang="en-GB" sz="3100" dirty="0" smtClean="0"/>
              <a:t>Il y a un petit bureau </a:t>
            </a:r>
            <a:r>
              <a:rPr lang="en-GB" sz="3100" dirty="0" err="1" smtClean="0"/>
              <a:t>où</a:t>
            </a:r>
            <a:r>
              <a:rPr lang="en-GB" sz="3100" dirty="0" smtClean="0"/>
              <a:t> je </a:t>
            </a:r>
            <a:r>
              <a:rPr lang="en-GB" sz="3100" dirty="0"/>
              <a:t>_________</a:t>
            </a:r>
            <a:r>
              <a:rPr lang="en-GB" sz="3100" dirty="0" smtClean="0"/>
              <a:t> </a:t>
            </a:r>
            <a:r>
              <a:rPr lang="en-GB" sz="3100" dirty="0" err="1" smtClean="0"/>
              <a:t>mes</a:t>
            </a:r>
            <a:r>
              <a:rPr lang="en-GB" sz="3100" dirty="0" smtClean="0"/>
              <a:t> devoirs.</a:t>
            </a:r>
          </a:p>
          <a:p>
            <a:pPr fontAlgn="auto">
              <a:lnSpc>
                <a:spcPct val="110000"/>
              </a:lnSpc>
              <a:spcAft>
                <a:spcPts val="0"/>
              </a:spcAft>
              <a:buFont typeface="+mj-lt"/>
              <a:buAutoNum type="arabicPeriod"/>
              <a:defRPr/>
            </a:pPr>
            <a:endParaRPr lang="en-GB" sz="3100" dirty="0" smtClean="0"/>
          </a:p>
          <a:p>
            <a:pPr fontAlgn="auto">
              <a:lnSpc>
                <a:spcPct val="110000"/>
              </a:lnSpc>
              <a:spcAft>
                <a:spcPts val="0"/>
              </a:spcAft>
              <a:buFont typeface="+mj-lt"/>
              <a:buAutoNum type="arabicPeriod"/>
              <a:defRPr/>
            </a:pPr>
            <a:r>
              <a:rPr lang="en-GB" sz="3100" dirty="0" smtClean="0"/>
              <a:t>Qui </a:t>
            </a:r>
            <a:r>
              <a:rPr lang="en-GB" sz="3100" dirty="0"/>
              <a:t>_________</a:t>
            </a:r>
            <a:r>
              <a:rPr lang="en-GB" sz="3100" dirty="0" smtClean="0"/>
              <a:t> le </a:t>
            </a:r>
            <a:r>
              <a:rPr lang="en-GB" sz="3100" dirty="0" err="1" smtClean="0"/>
              <a:t>jardinage</a:t>
            </a:r>
            <a:r>
              <a:rPr lang="en-GB" sz="3100" dirty="0" smtClean="0"/>
              <a:t>? Le </a:t>
            </a:r>
            <a:r>
              <a:rPr lang="en-GB" sz="3100" dirty="0" err="1" smtClean="0"/>
              <a:t>jardin</a:t>
            </a:r>
            <a:r>
              <a:rPr lang="en-GB" sz="3100" dirty="0" smtClean="0"/>
              <a:t> </a:t>
            </a:r>
            <a:r>
              <a:rPr lang="en-GB" sz="3100" dirty="0" err="1" smtClean="0"/>
              <a:t>est</a:t>
            </a:r>
            <a:r>
              <a:rPr lang="en-GB" sz="3100" dirty="0" smtClean="0"/>
              <a:t> </a:t>
            </a:r>
            <a:r>
              <a:rPr lang="en-GB" sz="3100" dirty="0" err="1" smtClean="0"/>
              <a:t>magnifique</a:t>
            </a:r>
            <a:r>
              <a:rPr lang="en-GB" sz="3100" dirty="0" smtClean="0"/>
              <a:t>!</a:t>
            </a:r>
          </a:p>
          <a:p>
            <a:pPr fontAlgn="auto">
              <a:lnSpc>
                <a:spcPct val="110000"/>
              </a:lnSpc>
              <a:spcAft>
                <a:spcPts val="0"/>
              </a:spcAft>
              <a:buFont typeface="+mj-lt"/>
              <a:buAutoNum type="arabicPeriod"/>
              <a:defRPr/>
            </a:pPr>
            <a:endParaRPr lang="en-GB" sz="3100" dirty="0"/>
          </a:p>
          <a:p>
            <a:pPr fontAlgn="auto">
              <a:lnSpc>
                <a:spcPct val="110000"/>
              </a:lnSpc>
              <a:spcAft>
                <a:spcPts val="0"/>
              </a:spcAft>
              <a:buFont typeface="+mj-lt"/>
              <a:buAutoNum type="arabicPeriod"/>
              <a:defRPr/>
            </a:pPr>
            <a:r>
              <a:rPr lang="en-GB" sz="3100" dirty="0" smtClean="0"/>
              <a:t>Après </a:t>
            </a:r>
            <a:r>
              <a:rPr lang="en-GB" sz="3100" dirty="0" err="1" smtClean="0"/>
              <a:t>avoir</a:t>
            </a:r>
            <a:r>
              <a:rPr lang="en-GB" sz="3100" dirty="0" smtClean="0"/>
              <a:t> </a:t>
            </a:r>
            <a:r>
              <a:rPr lang="en-GB" sz="3100" dirty="0" err="1" smtClean="0"/>
              <a:t>mangé</a:t>
            </a:r>
            <a:r>
              <a:rPr lang="en-GB" sz="3100" dirty="0" smtClean="0"/>
              <a:t> nous _________ la </a:t>
            </a:r>
            <a:r>
              <a:rPr lang="en-GB" sz="3100" dirty="0" err="1" smtClean="0"/>
              <a:t>vaisselle</a:t>
            </a:r>
            <a:r>
              <a:rPr lang="en-GB" sz="3100" dirty="0" smtClean="0"/>
              <a:t>.</a:t>
            </a:r>
          </a:p>
        </p:txBody>
      </p:sp>
      <p:sp>
        <p:nvSpPr>
          <p:cNvPr id="4" name="Flowchart: Alternate Process 3"/>
          <p:cNvSpPr/>
          <p:nvPr/>
        </p:nvSpPr>
        <p:spPr>
          <a:xfrm>
            <a:off x="6454448" y="1536559"/>
            <a:ext cx="968281" cy="500063"/>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3000" b="1" dirty="0"/>
              <a:t>font</a:t>
            </a:r>
          </a:p>
        </p:txBody>
      </p:sp>
      <p:sp>
        <p:nvSpPr>
          <p:cNvPr id="5" name="Flowchart: Alternate Process 4"/>
          <p:cNvSpPr/>
          <p:nvPr/>
        </p:nvSpPr>
        <p:spPr>
          <a:xfrm>
            <a:off x="5554336" y="2632471"/>
            <a:ext cx="900112" cy="49847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3000" b="1" dirty="0" err="1"/>
              <a:t>fais</a:t>
            </a:r>
            <a:endParaRPr lang="en-GB" sz="3000" b="1" dirty="0"/>
          </a:p>
        </p:txBody>
      </p:sp>
      <p:sp>
        <p:nvSpPr>
          <p:cNvPr id="6" name="Flowchart: Alternate Process 5"/>
          <p:cNvSpPr/>
          <p:nvPr/>
        </p:nvSpPr>
        <p:spPr>
          <a:xfrm>
            <a:off x="2306731" y="3700694"/>
            <a:ext cx="900113" cy="500063"/>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3000" b="1" dirty="0"/>
              <a:t>fait</a:t>
            </a:r>
          </a:p>
        </p:txBody>
      </p:sp>
      <p:sp>
        <p:nvSpPr>
          <p:cNvPr id="7" name="Flowchart: Alternate Process 6"/>
          <p:cNvSpPr/>
          <p:nvPr/>
        </p:nvSpPr>
        <p:spPr>
          <a:xfrm>
            <a:off x="5039330" y="4777110"/>
            <a:ext cx="1589928" cy="500063"/>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3000" b="1" dirty="0" err="1"/>
              <a:t>faisons</a:t>
            </a:r>
            <a:endParaRPr lang="en-GB" sz="3000" b="1" dirty="0"/>
          </a:p>
        </p:txBody>
      </p:sp>
    </p:spTree>
    <p:extLst>
      <p:ext uri="{BB962C8B-B14F-4D97-AF65-F5344CB8AC3E}">
        <p14:creationId xmlns:p14="http://schemas.microsoft.com/office/powerpoint/2010/main" val="3259742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0750" y="349624"/>
            <a:ext cx="7762500" cy="707886"/>
          </a:xfrm>
          <a:prstGeom prst="rect">
            <a:avLst/>
          </a:prstGeom>
          <a:solidFill>
            <a:schemeClr val="accent1">
              <a:lumMod val="40000"/>
              <a:lumOff val="60000"/>
            </a:schemeClr>
          </a:solidFill>
        </p:spPr>
        <p:txBody>
          <a:bodyPr wrap="square" rtlCol="0">
            <a:spAutoFit/>
          </a:bodyPr>
          <a:lstStyle/>
          <a:p>
            <a:r>
              <a:rPr lang="en-GB" sz="4000" b="1" dirty="0" smtClean="0"/>
              <a:t>Perfect </a:t>
            </a:r>
            <a:r>
              <a:rPr lang="en-GB" sz="4000" b="1" dirty="0"/>
              <a:t>tense: </a:t>
            </a:r>
            <a:r>
              <a:rPr lang="en-GB" sz="4000" b="1" i="1" dirty="0" err="1"/>
              <a:t>aller</a:t>
            </a:r>
            <a:r>
              <a:rPr lang="en-GB" sz="4000" b="1" i="1" dirty="0"/>
              <a:t> </a:t>
            </a:r>
            <a:r>
              <a:rPr lang="en-GB" sz="4000" b="1" dirty="0"/>
              <a:t>and </a:t>
            </a:r>
            <a:r>
              <a:rPr lang="en-GB" sz="4000" b="1" i="1" dirty="0"/>
              <a:t>faire</a:t>
            </a:r>
            <a:endParaRPr lang="en-GB" sz="4000" dirty="0">
              <a:latin typeface="+mj-lt"/>
            </a:endParaRPr>
          </a:p>
        </p:txBody>
      </p:sp>
      <p:sp>
        <p:nvSpPr>
          <p:cNvPr id="3" name="Title 2"/>
          <p:cNvSpPr txBox="1">
            <a:spLocks/>
          </p:cNvSpPr>
          <p:nvPr/>
        </p:nvSpPr>
        <p:spPr>
          <a:xfrm>
            <a:off x="690751" y="1301658"/>
            <a:ext cx="3706438" cy="4737100"/>
          </a:xfrm>
          <a:prstGeom prst="rect">
            <a:avLst/>
          </a:prstGeom>
          <a:solidFill>
            <a:schemeClr val="accent4">
              <a:lumMod val="20000"/>
              <a:lumOff val="80000"/>
            </a:schemeClr>
          </a:solidFill>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14000"/>
              </a:lnSpc>
              <a:spcAft>
                <a:spcPts val="0"/>
              </a:spcAft>
              <a:defRPr/>
            </a:pPr>
            <a:r>
              <a:rPr lang="en-GB" sz="2600" b="1" i="1" u="sng" dirty="0" err="1" smtClean="0"/>
              <a:t>aller</a:t>
            </a:r>
            <a:r>
              <a:rPr lang="en-GB" sz="2600" b="1" u="sng" dirty="0" smtClean="0"/>
              <a:t> (to go)</a:t>
            </a:r>
          </a:p>
          <a:p>
            <a:pPr fontAlgn="auto">
              <a:lnSpc>
                <a:spcPct val="114000"/>
              </a:lnSpc>
              <a:spcAft>
                <a:spcPts val="0"/>
              </a:spcAft>
              <a:defRPr/>
            </a:pPr>
            <a:endParaRPr lang="en-GB" sz="2600" u="sng" dirty="0" smtClean="0"/>
          </a:p>
          <a:p>
            <a:pPr fontAlgn="auto">
              <a:lnSpc>
                <a:spcPct val="114000"/>
              </a:lnSpc>
              <a:spcAft>
                <a:spcPts val="0"/>
              </a:spcAft>
              <a:defRPr/>
            </a:pPr>
            <a:r>
              <a:rPr lang="fr-FR" sz="2600" dirty="0"/>
              <a:t>Je </a:t>
            </a:r>
            <a:r>
              <a:rPr lang="fr-FR" sz="2600" b="1" dirty="0"/>
              <a:t>suis allé(e)</a:t>
            </a:r>
          </a:p>
          <a:p>
            <a:pPr fontAlgn="auto">
              <a:lnSpc>
                <a:spcPct val="114000"/>
              </a:lnSpc>
              <a:spcAft>
                <a:spcPts val="0"/>
              </a:spcAft>
              <a:defRPr/>
            </a:pPr>
            <a:r>
              <a:rPr lang="fr-FR" sz="2600" dirty="0"/>
              <a:t>Tu </a:t>
            </a:r>
            <a:r>
              <a:rPr lang="fr-FR" sz="2600" b="1" dirty="0"/>
              <a:t>es allé(e)</a:t>
            </a:r>
          </a:p>
          <a:p>
            <a:pPr fontAlgn="auto">
              <a:lnSpc>
                <a:spcPct val="114000"/>
              </a:lnSpc>
              <a:spcAft>
                <a:spcPts val="0"/>
              </a:spcAft>
              <a:defRPr/>
            </a:pPr>
            <a:r>
              <a:rPr lang="fr-FR" sz="2600" dirty="0"/>
              <a:t>Il/Elle/On </a:t>
            </a:r>
            <a:r>
              <a:rPr lang="fr-FR" sz="2600" b="1" dirty="0"/>
              <a:t>est allé(e)(s)</a:t>
            </a:r>
          </a:p>
          <a:p>
            <a:pPr fontAlgn="auto">
              <a:lnSpc>
                <a:spcPct val="114000"/>
              </a:lnSpc>
              <a:spcAft>
                <a:spcPts val="0"/>
              </a:spcAft>
              <a:defRPr/>
            </a:pPr>
            <a:endParaRPr lang="fr-FR" sz="2600" dirty="0"/>
          </a:p>
          <a:p>
            <a:pPr fontAlgn="auto">
              <a:lnSpc>
                <a:spcPct val="114000"/>
              </a:lnSpc>
              <a:spcAft>
                <a:spcPts val="0"/>
              </a:spcAft>
              <a:defRPr/>
            </a:pPr>
            <a:r>
              <a:rPr lang="fr-FR" sz="2600" dirty="0"/>
              <a:t>Nous </a:t>
            </a:r>
            <a:r>
              <a:rPr lang="fr-FR" sz="2600" b="1" dirty="0"/>
              <a:t>sommes allé(e)s</a:t>
            </a:r>
          </a:p>
          <a:p>
            <a:pPr fontAlgn="auto">
              <a:lnSpc>
                <a:spcPct val="114000"/>
              </a:lnSpc>
              <a:spcAft>
                <a:spcPts val="0"/>
              </a:spcAft>
              <a:defRPr/>
            </a:pPr>
            <a:r>
              <a:rPr lang="fr-FR" sz="2600" dirty="0" smtClean="0"/>
              <a:t>Vous </a:t>
            </a:r>
            <a:r>
              <a:rPr lang="fr-FR" sz="2600" b="1" dirty="0" smtClean="0"/>
              <a:t>êtes allé(e)(s)</a:t>
            </a:r>
          </a:p>
          <a:p>
            <a:pPr fontAlgn="auto">
              <a:lnSpc>
                <a:spcPct val="114000"/>
              </a:lnSpc>
              <a:spcAft>
                <a:spcPts val="0"/>
              </a:spcAft>
              <a:defRPr/>
            </a:pPr>
            <a:r>
              <a:rPr lang="fr-FR" sz="2600" dirty="0" smtClean="0"/>
              <a:t>Ils/Elles </a:t>
            </a:r>
            <a:r>
              <a:rPr lang="fr-FR" sz="2600" b="1" dirty="0"/>
              <a:t>sont allé(e)s</a:t>
            </a:r>
            <a:endParaRPr lang="fr-FR" sz="2600" b="1" dirty="0" smtClean="0"/>
          </a:p>
        </p:txBody>
      </p:sp>
      <p:sp>
        <p:nvSpPr>
          <p:cNvPr id="4" name="Title 2"/>
          <p:cNvSpPr txBox="1">
            <a:spLocks/>
          </p:cNvSpPr>
          <p:nvPr/>
        </p:nvSpPr>
        <p:spPr>
          <a:xfrm>
            <a:off x="4773706" y="1301658"/>
            <a:ext cx="3679544" cy="4737100"/>
          </a:xfrm>
          <a:prstGeom prst="rect">
            <a:avLst/>
          </a:prstGeom>
          <a:solidFill>
            <a:schemeClr val="accent4">
              <a:lumMod val="20000"/>
              <a:lumOff val="80000"/>
            </a:schemeClr>
          </a:solidFill>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14000"/>
              </a:lnSpc>
              <a:spcAft>
                <a:spcPts val="0"/>
              </a:spcAft>
              <a:defRPr/>
            </a:pPr>
            <a:r>
              <a:rPr lang="en-GB" sz="2600" b="1" i="1" u="sng" dirty="0" smtClean="0"/>
              <a:t>faire</a:t>
            </a:r>
            <a:r>
              <a:rPr lang="en-GB" sz="2600" b="1" u="sng" dirty="0" smtClean="0"/>
              <a:t> (to do/make)</a:t>
            </a:r>
          </a:p>
          <a:p>
            <a:pPr fontAlgn="auto">
              <a:lnSpc>
                <a:spcPct val="114000"/>
              </a:lnSpc>
              <a:spcAft>
                <a:spcPts val="0"/>
              </a:spcAft>
              <a:defRPr/>
            </a:pPr>
            <a:endParaRPr lang="en-GB" sz="2600" u="sng" dirty="0" smtClean="0"/>
          </a:p>
          <a:p>
            <a:pPr fontAlgn="auto">
              <a:lnSpc>
                <a:spcPct val="114000"/>
              </a:lnSpc>
              <a:spcAft>
                <a:spcPts val="0"/>
              </a:spcAft>
              <a:defRPr/>
            </a:pPr>
            <a:r>
              <a:rPr lang="fr-FR" sz="2600" dirty="0"/>
              <a:t>J’</a:t>
            </a:r>
            <a:r>
              <a:rPr lang="fr-FR" sz="2600" b="1" dirty="0"/>
              <a:t>ai</a:t>
            </a:r>
            <a:r>
              <a:rPr lang="fr-FR" sz="2600" dirty="0"/>
              <a:t> </a:t>
            </a:r>
            <a:r>
              <a:rPr lang="fr-FR" sz="2600" b="1" dirty="0"/>
              <a:t>fait</a:t>
            </a:r>
          </a:p>
          <a:p>
            <a:pPr fontAlgn="auto">
              <a:lnSpc>
                <a:spcPct val="114000"/>
              </a:lnSpc>
              <a:spcAft>
                <a:spcPts val="0"/>
              </a:spcAft>
              <a:defRPr/>
            </a:pPr>
            <a:r>
              <a:rPr lang="fr-FR" sz="2600" dirty="0"/>
              <a:t>Tu </a:t>
            </a:r>
            <a:r>
              <a:rPr lang="fr-FR" sz="2600" b="1" dirty="0"/>
              <a:t>as fait</a:t>
            </a:r>
          </a:p>
          <a:p>
            <a:pPr fontAlgn="auto">
              <a:lnSpc>
                <a:spcPct val="114000"/>
              </a:lnSpc>
              <a:spcAft>
                <a:spcPts val="0"/>
              </a:spcAft>
              <a:defRPr/>
            </a:pPr>
            <a:r>
              <a:rPr lang="fr-FR" sz="2600" dirty="0"/>
              <a:t>Il/Elle/On </a:t>
            </a:r>
            <a:r>
              <a:rPr lang="fr-FR" sz="2600" b="1" dirty="0"/>
              <a:t>a fait</a:t>
            </a:r>
          </a:p>
          <a:p>
            <a:pPr fontAlgn="auto">
              <a:lnSpc>
                <a:spcPct val="114000"/>
              </a:lnSpc>
              <a:spcAft>
                <a:spcPts val="0"/>
              </a:spcAft>
              <a:defRPr/>
            </a:pPr>
            <a:endParaRPr lang="fr-FR" sz="2600" dirty="0"/>
          </a:p>
          <a:p>
            <a:pPr fontAlgn="auto">
              <a:lnSpc>
                <a:spcPct val="114000"/>
              </a:lnSpc>
              <a:spcAft>
                <a:spcPts val="0"/>
              </a:spcAft>
              <a:defRPr/>
            </a:pPr>
            <a:r>
              <a:rPr lang="fr-FR" sz="2600" dirty="0"/>
              <a:t>Nous </a:t>
            </a:r>
            <a:r>
              <a:rPr lang="fr-FR" sz="2600" b="1" dirty="0"/>
              <a:t>avons fait</a:t>
            </a:r>
          </a:p>
          <a:p>
            <a:pPr fontAlgn="auto">
              <a:lnSpc>
                <a:spcPct val="114000"/>
              </a:lnSpc>
              <a:spcAft>
                <a:spcPts val="0"/>
              </a:spcAft>
              <a:defRPr/>
            </a:pPr>
            <a:r>
              <a:rPr lang="fr-FR" sz="2600" dirty="0"/>
              <a:t>Vous </a:t>
            </a:r>
            <a:r>
              <a:rPr lang="fr-FR" sz="2600" b="1" dirty="0"/>
              <a:t>avez fait</a:t>
            </a:r>
          </a:p>
          <a:p>
            <a:pPr fontAlgn="auto">
              <a:lnSpc>
                <a:spcPct val="114000"/>
              </a:lnSpc>
              <a:spcAft>
                <a:spcPts val="0"/>
              </a:spcAft>
              <a:defRPr/>
            </a:pPr>
            <a:r>
              <a:rPr lang="fr-FR" sz="2600" dirty="0"/>
              <a:t>Ils/Elles </a:t>
            </a:r>
            <a:r>
              <a:rPr lang="fr-FR" sz="2600" b="1" dirty="0"/>
              <a:t>ont fait</a:t>
            </a:r>
          </a:p>
        </p:txBody>
      </p:sp>
    </p:spTree>
    <p:extLst>
      <p:ext uri="{BB962C8B-B14F-4D97-AF65-F5344CB8AC3E}">
        <p14:creationId xmlns:p14="http://schemas.microsoft.com/office/powerpoint/2010/main" val="402137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 calcmode="lin" valueType="num">
                                      <p:cBhvr additive="base">
                                        <p:cTn id="4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3" end="3"/>
                                            </p:txEl>
                                          </p:spTgt>
                                        </p:tgtEl>
                                        <p:attrNameLst>
                                          <p:attrName>style.visibility</p:attrName>
                                        </p:attrNameLst>
                                      </p:cBhvr>
                                      <p:to>
                                        <p:strVal val="visible"/>
                                      </p:to>
                                    </p:set>
                                    <p:anim calcmode="lin" valueType="num">
                                      <p:cBhvr additive="base">
                                        <p:cTn id="4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4" end="4"/>
                                            </p:txEl>
                                          </p:spTgt>
                                        </p:tgtEl>
                                        <p:attrNameLst>
                                          <p:attrName>style.visibility</p:attrName>
                                        </p:attrNameLst>
                                      </p:cBhvr>
                                      <p:to>
                                        <p:strVal val="visible"/>
                                      </p:to>
                                    </p:set>
                                    <p:anim calcmode="lin" valueType="num">
                                      <p:cBhvr additive="base">
                                        <p:cTn id="5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txEl>
                                              <p:pRg st="6" end="6"/>
                                            </p:txEl>
                                          </p:spTgt>
                                        </p:tgtEl>
                                        <p:attrNameLst>
                                          <p:attrName>style.visibility</p:attrName>
                                        </p:attrNameLst>
                                      </p:cBhvr>
                                      <p:to>
                                        <p:strVal val="visible"/>
                                      </p:to>
                                    </p:set>
                                    <p:anim calcmode="lin" valueType="num">
                                      <p:cBhvr additive="base">
                                        <p:cTn id="6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
                                            <p:txEl>
                                              <p:pRg st="7" end="7"/>
                                            </p:txEl>
                                          </p:spTgt>
                                        </p:tgtEl>
                                        <p:attrNameLst>
                                          <p:attrName>style.visibility</p:attrName>
                                        </p:attrNameLst>
                                      </p:cBhvr>
                                      <p:to>
                                        <p:strVal val="visible"/>
                                      </p:to>
                                    </p:set>
                                    <p:anim calcmode="lin" valueType="num">
                                      <p:cBhvr additive="base">
                                        <p:cTn id="6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
                                            <p:txEl>
                                              <p:pRg st="8" end="8"/>
                                            </p:txEl>
                                          </p:spTgt>
                                        </p:tgtEl>
                                        <p:attrNameLst>
                                          <p:attrName>style.visibility</p:attrName>
                                        </p:attrNameLst>
                                      </p:cBhvr>
                                      <p:to>
                                        <p:strVal val="visible"/>
                                      </p:to>
                                    </p:set>
                                    <p:anim calcmode="lin" valueType="num">
                                      <p:cBhvr additive="base">
                                        <p:cTn id="7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495" y="349624"/>
            <a:ext cx="4889480" cy="707886"/>
          </a:xfrm>
          <a:prstGeom prst="rect">
            <a:avLst/>
          </a:prstGeom>
          <a:solidFill>
            <a:schemeClr val="accent1">
              <a:lumMod val="40000"/>
              <a:lumOff val="60000"/>
            </a:schemeClr>
          </a:solidFill>
        </p:spPr>
        <p:txBody>
          <a:bodyPr wrap="none" rtlCol="0">
            <a:spAutoFit/>
          </a:bodyPr>
          <a:lstStyle/>
          <a:p>
            <a:r>
              <a:rPr lang="en-GB" sz="4000" b="1" dirty="0">
                <a:solidFill>
                  <a:schemeClr val="accent1"/>
                </a:solidFill>
              </a:rPr>
              <a:t>Present</a:t>
            </a:r>
            <a:r>
              <a:rPr lang="en-GB" sz="4000" b="1" dirty="0"/>
              <a:t> </a:t>
            </a:r>
            <a:r>
              <a:rPr lang="en-GB" sz="4000" b="1" dirty="0" smtClean="0">
                <a:solidFill>
                  <a:schemeClr val="bg1"/>
                </a:solidFill>
              </a:rPr>
              <a:t>or</a:t>
            </a:r>
            <a:r>
              <a:rPr lang="en-GB" sz="4000" b="1" dirty="0" smtClean="0"/>
              <a:t> perfect</a:t>
            </a:r>
            <a:r>
              <a:rPr lang="en-GB" sz="4000" b="1" dirty="0" smtClean="0">
                <a:solidFill>
                  <a:schemeClr val="bg1"/>
                </a:solidFill>
              </a:rPr>
              <a:t>?</a:t>
            </a:r>
            <a:endParaRPr lang="en-GB" sz="4000" dirty="0">
              <a:solidFill>
                <a:schemeClr val="bg1"/>
              </a:solidFill>
              <a:latin typeface="+mj-lt"/>
            </a:endParaRPr>
          </a:p>
        </p:txBody>
      </p:sp>
      <p:sp>
        <p:nvSpPr>
          <p:cNvPr id="4" name="Flowchart: Alternate Process 3"/>
          <p:cNvSpPr/>
          <p:nvPr/>
        </p:nvSpPr>
        <p:spPr>
          <a:xfrm>
            <a:off x="770962" y="1374115"/>
            <a:ext cx="1798637" cy="1095375"/>
          </a:xfrm>
          <a:prstGeom prst="flowChartAlternateProcess">
            <a:avLst/>
          </a:prstGeom>
        </p:spPr>
        <p:style>
          <a:lnRef idx="2">
            <a:schemeClr val="accent5"/>
          </a:lnRef>
          <a:fillRef idx="1">
            <a:schemeClr val="lt1"/>
          </a:fillRef>
          <a:effectRef idx="0">
            <a:schemeClr val="accent5"/>
          </a:effectRef>
          <a:fontRef idx="minor">
            <a:schemeClr val="dk1"/>
          </a:fontRef>
        </p:style>
        <p:txBody>
          <a:bodyPr anchor="ctr"/>
          <a:lstStyle/>
          <a:p>
            <a:pPr algn="ctr" fontAlgn="auto">
              <a:spcBef>
                <a:spcPts val="0"/>
              </a:spcBef>
              <a:spcAft>
                <a:spcPts val="0"/>
              </a:spcAft>
              <a:defRPr/>
            </a:pPr>
            <a:r>
              <a:rPr lang="en-GB" sz="2400" dirty="0"/>
              <a:t>Elle </a:t>
            </a:r>
            <a:r>
              <a:rPr lang="en-GB" sz="2400" dirty="0" err="1"/>
              <a:t>va</a:t>
            </a:r>
            <a:endParaRPr lang="en-GB" sz="2400" dirty="0"/>
          </a:p>
        </p:txBody>
      </p:sp>
      <p:sp>
        <p:nvSpPr>
          <p:cNvPr id="5" name="Flowchart: Alternate Process 4"/>
          <p:cNvSpPr/>
          <p:nvPr/>
        </p:nvSpPr>
        <p:spPr>
          <a:xfrm>
            <a:off x="2642234" y="1374115"/>
            <a:ext cx="1798637" cy="1095375"/>
          </a:xfrm>
          <a:prstGeom prst="flowChartAlternateProcess">
            <a:avLst/>
          </a:prstGeom>
        </p:spPr>
        <p:style>
          <a:lnRef idx="2">
            <a:schemeClr val="accent5"/>
          </a:lnRef>
          <a:fillRef idx="1">
            <a:schemeClr val="lt1"/>
          </a:fillRef>
          <a:effectRef idx="0">
            <a:schemeClr val="accent5"/>
          </a:effectRef>
          <a:fontRef idx="minor">
            <a:schemeClr val="dk1"/>
          </a:fontRef>
        </p:style>
        <p:txBody>
          <a:bodyPr anchor="ctr"/>
          <a:lstStyle/>
          <a:p>
            <a:pPr algn="ctr" fontAlgn="auto">
              <a:spcBef>
                <a:spcPts val="0"/>
              </a:spcBef>
              <a:spcAft>
                <a:spcPts val="0"/>
              </a:spcAft>
              <a:defRPr/>
            </a:pPr>
            <a:r>
              <a:rPr lang="en-GB" sz="2400" dirty="0"/>
              <a:t>Je </a:t>
            </a:r>
            <a:r>
              <a:rPr lang="en-GB" sz="2400" dirty="0" err="1"/>
              <a:t>fais</a:t>
            </a:r>
            <a:endParaRPr lang="en-GB" sz="2400" dirty="0"/>
          </a:p>
        </p:txBody>
      </p:sp>
      <p:sp>
        <p:nvSpPr>
          <p:cNvPr id="6" name="Flowchart: Alternate Process 5"/>
          <p:cNvSpPr/>
          <p:nvPr/>
        </p:nvSpPr>
        <p:spPr>
          <a:xfrm>
            <a:off x="4513506" y="1374115"/>
            <a:ext cx="1799711" cy="1095375"/>
          </a:xfrm>
          <a:prstGeom prst="flowChartAlternateProcess">
            <a:avLst/>
          </a:prstGeom>
        </p:spPr>
        <p:style>
          <a:lnRef idx="2">
            <a:schemeClr val="accent5"/>
          </a:lnRef>
          <a:fillRef idx="1">
            <a:schemeClr val="lt1"/>
          </a:fillRef>
          <a:effectRef idx="0">
            <a:schemeClr val="accent5"/>
          </a:effectRef>
          <a:fontRef idx="minor">
            <a:schemeClr val="dk1"/>
          </a:fontRef>
        </p:style>
        <p:txBody>
          <a:bodyPr anchor="ctr"/>
          <a:lstStyle/>
          <a:p>
            <a:pPr algn="ctr" fontAlgn="auto">
              <a:spcBef>
                <a:spcPts val="0"/>
              </a:spcBef>
              <a:spcAft>
                <a:spcPts val="0"/>
              </a:spcAft>
              <a:defRPr/>
            </a:pPr>
            <a:r>
              <a:rPr lang="en-GB" sz="2400" dirty="0"/>
              <a:t>Il a fait</a:t>
            </a:r>
          </a:p>
        </p:txBody>
      </p:sp>
      <p:sp>
        <p:nvSpPr>
          <p:cNvPr id="7" name="Flowchart: Alternate Process 6"/>
          <p:cNvSpPr/>
          <p:nvPr/>
        </p:nvSpPr>
        <p:spPr>
          <a:xfrm>
            <a:off x="6385852" y="1374115"/>
            <a:ext cx="1798637" cy="1095375"/>
          </a:xfrm>
          <a:prstGeom prst="flowChartAlternateProcess">
            <a:avLst/>
          </a:prstGeom>
        </p:spPr>
        <p:style>
          <a:lnRef idx="2">
            <a:schemeClr val="accent5"/>
          </a:lnRef>
          <a:fillRef idx="1">
            <a:schemeClr val="lt1"/>
          </a:fillRef>
          <a:effectRef idx="0">
            <a:schemeClr val="accent5"/>
          </a:effectRef>
          <a:fontRef idx="minor">
            <a:schemeClr val="dk1"/>
          </a:fontRef>
        </p:style>
        <p:txBody>
          <a:bodyPr anchor="ctr"/>
          <a:lstStyle/>
          <a:p>
            <a:pPr algn="ctr" fontAlgn="auto">
              <a:spcBef>
                <a:spcPts val="0"/>
              </a:spcBef>
              <a:spcAft>
                <a:spcPts val="0"/>
              </a:spcAft>
              <a:defRPr/>
            </a:pPr>
            <a:r>
              <a:rPr lang="en-GB" sz="2400" dirty="0" err="1"/>
              <a:t>Tu</a:t>
            </a:r>
            <a:r>
              <a:rPr lang="en-GB" sz="2400" dirty="0"/>
              <a:t> </a:t>
            </a:r>
            <a:r>
              <a:rPr lang="en-GB" sz="2400" dirty="0" err="1"/>
              <a:t>fais</a:t>
            </a:r>
            <a:endParaRPr lang="en-GB" sz="2400" dirty="0"/>
          </a:p>
        </p:txBody>
      </p:sp>
      <p:sp>
        <p:nvSpPr>
          <p:cNvPr id="8" name="Flowchart: Alternate Process 7"/>
          <p:cNvSpPr/>
          <p:nvPr/>
        </p:nvSpPr>
        <p:spPr>
          <a:xfrm>
            <a:off x="770962" y="2576276"/>
            <a:ext cx="1798637" cy="1095375"/>
          </a:xfrm>
          <a:prstGeom prst="flowChartAlternateProcess">
            <a:avLst/>
          </a:prstGeom>
        </p:spPr>
        <p:style>
          <a:lnRef idx="2">
            <a:schemeClr val="accent5"/>
          </a:lnRef>
          <a:fillRef idx="1">
            <a:schemeClr val="lt1"/>
          </a:fillRef>
          <a:effectRef idx="0">
            <a:schemeClr val="accent5"/>
          </a:effectRef>
          <a:fontRef idx="minor">
            <a:schemeClr val="dk1"/>
          </a:fontRef>
        </p:style>
        <p:txBody>
          <a:bodyPr anchor="ctr"/>
          <a:lstStyle/>
          <a:p>
            <a:pPr algn="ctr" fontAlgn="auto">
              <a:spcBef>
                <a:spcPts val="0"/>
              </a:spcBef>
              <a:spcAft>
                <a:spcPts val="0"/>
              </a:spcAft>
              <a:defRPr/>
            </a:pPr>
            <a:r>
              <a:rPr lang="en-GB" sz="2400" dirty="0"/>
              <a:t>Nous </a:t>
            </a:r>
            <a:r>
              <a:rPr lang="en-GB" sz="2400" dirty="0" err="1"/>
              <a:t>avons</a:t>
            </a:r>
            <a:r>
              <a:rPr lang="en-GB" sz="2400" dirty="0"/>
              <a:t> fait</a:t>
            </a:r>
          </a:p>
        </p:txBody>
      </p:sp>
      <p:sp>
        <p:nvSpPr>
          <p:cNvPr id="9" name="Flowchart: Alternate Process 8"/>
          <p:cNvSpPr/>
          <p:nvPr/>
        </p:nvSpPr>
        <p:spPr>
          <a:xfrm>
            <a:off x="2641696" y="2576276"/>
            <a:ext cx="1799711" cy="1095375"/>
          </a:xfrm>
          <a:prstGeom prst="flowChartAlternateProcess">
            <a:avLst/>
          </a:prstGeom>
        </p:spPr>
        <p:style>
          <a:lnRef idx="2">
            <a:schemeClr val="accent5"/>
          </a:lnRef>
          <a:fillRef idx="1">
            <a:schemeClr val="lt1"/>
          </a:fillRef>
          <a:effectRef idx="0">
            <a:schemeClr val="accent5"/>
          </a:effectRef>
          <a:fontRef idx="minor">
            <a:schemeClr val="dk1"/>
          </a:fontRef>
        </p:style>
        <p:txBody>
          <a:bodyPr anchor="ctr"/>
          <a:lstStyle/>
          <a:p>
            <a:pPr algn="ctr" fontAlgn="auto">
              <a:spcBef>
                <a:spcPts val="0"/>
              </a:spcBef>
              <a:spcAft>
                <a:spcPts val="0"/>
              </a:spcAft>
              <a:defRPr/>
            </a:pPr>
            <a:r>
              <a:rPr lang="en-GB" sz="2400" dirty="0"/>
              <a:t>On </a:t>
            </a:r>
            <a:r>
              <a:rPr lang="en-GB" sz="2400" dirty="0" err="1"/>
              <a:t>va</a:t>
            </a:r>
            <a:endParaRPr lang="en-GB" sz="2400" dirty="0"/>
          </a:p>
        </p:txBody>
      </p:sp>
      <p:sp>
        <p:nvSpPr>
          <p:cNvPr id="10" name="Flowchart: Alternate Process 9"/>
          <p:cNvSpPr/>
          <p:nvPr/>
        </p:nvSpPr>
        <p:spPr>
          <a:xfrm>
            <a:off x="4512432" y="2576276"/>
            <a:ext cx="1800785" cy="1095375"/>
          </a:xfrm>
          <a:prstGeom prst="flowChartAlternateProcess">
            <a:avLst/>
          </a:prstGeom>
        </p:spPr>
        <p:style>
          <a:lnRef idx="2">
            <a:schemeClr val="accent5"/>
          </a:lnRef>
          <a:fillRef idx="1">
            <a:schemeClr val="lt1"/>
          </a:fillRef>
          <a:effectRef idx="0">
            <a:schemeClr val="accent5"/>
          </a:effectRef>
          <a:fontRef idx="minor">
            <a:schemeClr val="dk1"/>
          </a:fontRef>
        </p:style>
        <p:txBody>
          <a:bodyPr anchor="ctr"/>
          <a:lstStyle/>
          <a:p>
            <a:pPr algn="ctr" fontAlgn="auto">
              <a:spcBef>
                <a:spcPts val="0"/>
              </a:spcBef>
              <a:spcAft>
                <a:spcPts val="0"/>
              </a:spcAft>
              <a:defRPr/>
            </a:pPr>
            <a:r>
              <a:rPr lang="en-GB" sz="2400" dirty="0"/>
              <a:t>Je </a:t>
            </a:r>
            <a:r>
              <a:rPr lang="en-GB" sz="2400" dirty="0" err="1"/>
              <a:t>suis</a:t>
            </a:r>
            <a:r>
              <a:rPr lang="en-GB" sz="2400" dirty="0"/>
              <a:t> </a:t>
            </a:r>
            <a:r>
              <a:rPr lang="en-GB" sz="2400" dirty="0" err="1"/>
              <a:t>allé</a:t>
            </a:r>
            <a:r>
              <a:rPr lang="en-GB" sz="2400" dirty="0"/>
              <a:t>(e)</a:t>
            </a:r>
          </a:p>
        </p:txBody>
      </p:sp>
      <p:sp>
        <p:nvSpPr>
          <p:cNvPr id="11" name="Flowchart: Alternate Process 10"/>
          <p:cNvSpPr/>
          <p:nvPr/>
        </p:nvSpPr>
        <p:spPr>
          <a:xfrm>
            <a:off x="6384242" y="2576276"/>
            <a:ext cx="1842020" cy="1095375"/>
          </a:xfrm>
          <a:prstGeom prst="flowChartAlternateProcess">
            <a:avLst/>
          </a:prstGeom>
        </p:spPr>
        <p:style>
          <a:lnRef idx="2">
            <a:schemeClr val="accent5"/>
          </a:lnRef>
          <a:fillRef idx="1">
            <a:schemeClr val="lt1"/>
          </a:fillRef>
          <a:effectRef idx="0">
            <a:schemeClr val="accent5"/>
          </a:effectRef>
          <a:fontRef idx="minor">
            <a:schemeClr val="dk1"/>
          </a:fontRef>
        </p:style>
        <p:txBody>
          <a:bodyPr anchor="ctr"/>
          <a:lstStyle/>
          <a:p>
            <a:pPr algn="ctr" fontAlgn="auto">
              <a:spcBef>
                <a:spcPts val="0"/>
              </a:spcBef>
              <a:spcAft>
                <a:spcPts val="0"/>
              </a:spcAft>
              <a:defRPr/>
            </a:pPr>
            <a:r>
              <a:rPr lang="en-GB" sz="2400" dirty="0"/>
              <a:t>Nous </a:t>
            </a:r>
            <a:r>
              <a:rPr lang="en-GB" sz="2400" dirty="0" err="1"/>
              <a:t>allons</a:t>
            </a:r>
            <a:endParaRPr lang="en-GB" sz="2400" dirty="0"/>
          </a:p>
        </p:txBody>
      </p:sp>
      <p:sp>
        <p:nvSpPr>
          <p:cNvPr id="12" name="Flowchart: Alternate Process 11"/>
          <p:cNvSpPr/>
          <p:nvPr/>
        </p:nvSpPr>
        <p:spPr>
          <a:xfrm>
            <a:off x="774184" y="3778440"/>
            <a:ext cx="1799711" cy="1095375"/>
          </a:xfrm>
          <a:prstGeom prst="flowChartAlternateProcess">
            <a:avLst/>
          </a:prstGeom>
        </p:spPr>
        <p:style>
          <a:lnRef idx="2">
            <a:schemeClr val="accent5"/>
          </a:lnRef>
          <a:fillRef idx="1">
            <a:schemeClr val="lt1"/>
          </a:fillRef>
          <a:effectRef idx="0">
            <a:schemeClr val="accent5"/>
          </a:effectRef>
          <a:fontRef idx="minor">
            <a:schemeClr val="dk1"/>
          </a:fontRef>
        </p:style>
        <p:txBody>
          <a:bodyPr anchor="ctr"/>
          <a:lstStyle/>
          <a:p>
            <a:pPr algn="ctr" fontAlgn="auto">
              <a:spcBef>
                <a:spcPts val="0"/>
              </a:spcBef>
              <a:spcAft>
                <a:spcPts val="0"/>
              </a:spcAft>
              <a:defRPr/>
            </a:pPr>
            <a:r>
              <a:rPr lang="en-GB" sz="2400" dirty="0"/>
              <a:t>Il </a:t>
            </a:r>
            <a:r>
              <a:rPr lang="en-GB" sz="2400" dirty="0" err="1"/>
              <a:t>va</a:t>
            </a:r>
            <a:endParaRPr lang="en-GB" sz="2400" dirty="0"/>
          </a:p>
        </p:txBody>
      </p:sp>
      <p:sp>
        <p:nvSpPr>
          <p:cNvPr id="13" name="Flowchart: Alternate Process 12"/>
          <p:cNvSpPr/>
          <p:nvPr/>
        </p:nvSpPr>
        <p:spPr>
          <a:xfrm>
            <a:off x="2647604" y="3778440"/>
            <a:ext cx="1799711" cy="1095375"/>
          </a:xfrm>
          <a:prstGeom prst="flowChartAlternateProcess">
            <a:avLst/>
          </a:prstGeom>
        </p:spPr>
        <p:style>
          <a:lnRef idx="2">
            <a:schemeClr val="accent5"/>
          </a:lnRef>
          <a:fillRef idx="1">
            <a:schemeClr val="lt1"/>
          </a:fillRef>
          <a:effectRef idx="0">
            <a:schemeClr val="accent5"/>
          </a:effectRef>
          <a:fontRef idx="minor">
            <a:schemeClr val="dk1"/>
          </a:fontRef>
        </p:style>
        <p:txBody>
          <a:bodyPr anchor="ctr"/>
          <a:lstStyle/>
          <a:p>
            <a:pPr algn="ctr" fontAlgn="auto">
              <a:spcBef>
                <a:spcPts val="0"/>
              </a:spcBef>
              <a:spcAft>
                <a:spcPts val="0"/>
              </a:spcAft>
              <a:defRPr/>
            </a:pPr>
            <a:r>
              <a:rPr lang="en-GB" sz="2400" dirty="0" err="1"/>
              <a:t>Tu</a:t>
            </a:r>
            <a:r>
              <a:rPr lang="en-GB" sz="2400" dirty="0"/>
              <a:t> </a:t>
            </a:r>
            <a:r>
              <a:rPr lang="en-GB" sz="2400" dirty="0" err="1"/>
              <a:t>es</a:t>
            </a:r>
            <a:r>
              <a:rPr lang="en-GB" sz="2400" dirty="0"/>
              <a:t> </a:t>
            </a:r>
            <a:r>
              <a:rPr lang="en-GB" sz="2400" dirty="0" err="1"/>
              <a:t>allé</a:t>
            </a:r>
            <a:r>
              <a:rPr lang="en-GB" sz="2400" dirty="0"/>
              <a:t>(e)</a:t>
            </a:r>
          </a:p>
        </p:txBody>
      </p:sp>
      <p:sp>
        <p:nvSpPr>
          <p:cNvPr id="14" name="Flowchart: Alternate Process 13"/>
          <p:cNvSpPr/>
          <p:nvPr/>
        </p:nvSpPr>
        <p:spPr>
          <a:xfrm>
            <a:off x="4515654" y="3778440"/>
            <a:ext cx="1801859" cy="1095375"/>
          </a:xfrm>
          <a:prstGeom prst="flowChartAlternateProcess">
            <a:avLst/>
          </a:prstGeom>
        </p:spPr>
        <p:style>
          <a:lnRef idx="2">
            <a:schemeClr val="accent5"/>
          </a:lnRef>
          <a:fillRef idx="1">
            <a:schemeClr val="lt1"/>
          </a:fillRef>
          <a:effectRef idx="0">
            <a:schemeClr val="accent5"/>
          </a:effectRef>
          <a:fontRef idx="minor">
            <a:schemeClr val="dk1"/>
          </a:fontRef>
        </p:style>
        <p:txBody>
          <a:bodyPr anchor="ctr"/>
          <a:lstStyle/>
          <a:p>
            <a:pPr algn="ctr" fontAlgn="auto">
              <a:spcBef>
                <a:spcPts val="0"/>
              </a:spcBef>
              <a:spcAft>
                <a:spcPts val="0"/>
              </a:spcAft>
              <a:defRPr/>
            </a:pPr>
            <a:r>
              <a:rPr lang="en-GB" sz="2400" dirty="0" err="1"/>
              <a:t>Vous</a:t>
            </a:r>
            <a:r>
              <a:rPr lang="en-GB" sz="2400" dirty="0"/>
              <a:t> </a:t>
            </a:r>
            <a:r>
              <a:rPr lang="en-GB" sz="2400" dirty="0" err="1"/>
              <a:t>faites</a:t>
            </a:r>
            <a:endParaRPr lang="en-GB" sz="2400" dirty="0"/>
          </a:p>
        </p:txBody>
      </p:sp>
      <p:sp>
        <p:nvSpPr>
          <p:cNvPr id="15" name="Flowchart: Alternate Process 14"/>
          <p:cNvSpPr/>
          <p:nvPr/>
        </p:nvSpPr>
        <p:spPr>
          <a:xfrm>
            <a:off x="6385314" y="3778440"/>
            <a:ext cx="1799711" cy="1095375"/>
          </a:xfrm>
          <a:prstGeom prst="flowChartAlternateProcess">
            <a:avLst/>
          </a:prstGeom>
        </p:spPr>
        <p:style>
          <a:lnRef idx="2">
            <a:schemeClr val="accent5"/>
          </a:lnRef>
          <a:fillRef idx="1">
            <a:schemeClr val="lt1"/>
          </a:fillRef>
          <a:effectRef idx="0">
            <a:schemeClr val="accent5"/>
          </a:effectRef>
          <a:fontRef idx="minor">
            <a:schemeClr val="dk1"/>
          </a:fontRef>
        </p:style>
        <p:txBody>
          <a:bodyPr anchor="ctr"/>
          <a:lstStyle/>
          <a:p>
            <a:pPr algn="ctr" fontAlgn="auto">
              <a:spcBef>
                <a:spcPts val="0"/>
              </a:spcBef>
              <a:spcAft>
                <a:spcPts val="0"/>
              </a:spcAft>
              <a:defRPr/>
            </a:pPr>
            <a:r>
              <a:rPr lang="en-GB" sz="2400" dirty="0" err="1"/>
              <a:t>Elles</a:t>
            </a:r>
            <a:r>
              <a:rPr lang="en-GB" sz="2400" dirty="0"/>
              <a:t> </a:t>
            </a:r>
            <a:r>
              <a:rPr lang="en-GB" sz="2400" dirty="0" err="1"/>
              <a:t>vont</a:t>
            </a:r>
            <a:endParaRPr lang="en-GB" sz="2400" dirty="0"/>
          </a:p>
        </p:txBody>
      </p:sp>
      <p:sp>
        <p:nvSpPr>
          <p:cNvPr id="16" name="Flowchart: Alternate Process 15"/>
          <p:cNvSpPr/>
          <p:nvPr/>
        </p:nvSpPr>
        <p:spPr>
          <a:xfrm>
            <a:off x="770962" y="4980601"/>
            <a:ext cx="1798637" cy="1095375"/>
          </a:xfrm>
          <a:prstGeom prst="flowChartAlternateProcess">
            <a:avLst/>
          </a:prstGeom>
        </p:spPr>
        <p:style>
          <a:lnRef idx="2">
            <a:schemeClr val="accent5"/>
          </a:lnRef>
          <a:fillRef idx="1">
            <a:schemeClr val="lt1"/>
          </a:fillRef>
          <a:effectRef idx="0">
            <a:schemeClr val="accent5"/>
          </a:effectRef>
          <a:fontRef idx="minor">
            <a:schemeClr val="dk1"/>
          </a:fontRef>
        </p:style>
        <p:txBody>
          <a:bodyPr anchor="ctr"/>
          <a:lstStyle/>
          <a:p>
            <a:pPr algn="ctr" fontAlgn="auto">
              <a:spcBef>
                <a:spcPts val="0"/>
              </a:spcBef>
              <a:spcAft>
                <a:spcPts val="0"/>
              </a:spcAft>
              <a:defRPr/>
            </a:pPr>
            <a:r>
              <a:rPr lang="en-GB" sz="2400" dirty="0" err="1"/>
              <a:t>Ils</a:t>
            </a:r>
            <a:r>
              <a:rPr lang="en-GB" sz="2400" dirty="0"/>
              <a:t> font</a:t>
            </a:r>
          </a:p>
        </p:txBody>
      </p:sp>
      <p:sp>
        <p:nvSpPr>
          <p:cNvPr id="17" name="Flowchart: Alternate Process 16"/>
          <p:cNvSpPr/>
          <p:nvPr/>
        </p:nvSpPr>
        <p:spPr>
          <a:xfrm>
            <a:off x="2641696" y="4980601"/>
            <a:ext cx="1805619" cy="1095375"/>
          </a:xfrm>
          <a:prstGeom prst="flowChartAlternateProcess">
            <a:avLst/>
          </a:prstGeom>
        </p:spPr>
        <p:style>
          <a:lnRef idx="2">
            <a:schemeClr val="accent5"/>
          </a:lnRef>
          <a:fillRef idx="1">
            <a:schemeClr val="lt1"/>
          </a:fillRef>
          <a:effectRef idx="0">
            <a:schemeClr val="accent5"/>
          </a:effectRef>
          <a:fontRef idx="minor">
            <a:schemeClr val="dk1"/>
          </a:fontRef>
        </p:style>
        <p:txBody>
          <a:bodyPr anchor="ctr"/>
          <a:lstStyle/>
          <a:p>
            <a:pPr algn="ctr" fontAlgn="auto">
              <a:spcBef>
                <a:spcPts val="0"/>
              </a:spcBef>
              <a:spcAft>
                <a:spcPts val="0"/>
              </a:spcAft>
              <a:defRPr/>
            </a:pPr>
            <a:r>
              <a:rPr lang="en-GB" sz="2400" dirty="0" err="1"/>
              <a:t>Ils</a:t>
            </a:r>
            <a:r>
              <a:rPr lang="en-GB" sz="2400" dirty="0"/>
              <a:t> </a:t>
            </a:r>
            <a:r>
              <a:rPr lang="en-GB" sz="2400" dirty="0" err="1"/>
              <a:t>sont</a:t>
            </a:r>
            <a:r>
              <a:rPr lang="en-GB" sz="2400" dirty="0"/>
              <a:t> </a:t>
            </a:r>
            <a:r>
              <a:rPr lang="en-GB" sz="2400" dirty="0" err="1"/>
              <a:t>allés</a:t>
            </a:r>
            <a:endParaRPr lang="en-GB" sz="2400" dirty="0"/>
          </a:p>
        </p:txBody>
      </p:sp>
    </p:spTree>
    <p:extLst>
      <p:ext uri="{BB962C8B-B14F-4D97-AF65-F5344CB8AC3E}">
        <p14:creationId xmlns:p14="http://schemas.microsoft.com/office/powerpoint/2010/main" val="82430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2"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9" presetClass="emph" presetSubtype="0" fill="hold" grpId="0" nodeType="clickEffect">
                                  <p:stCondLst>
                                    <p:cond delay="0"/>
                                  </p:stCondLst>
                                  <p:childTnLst>
                                    <p:animClr clrSpc="rgb" dir="cw">
                                      <p:cBhvr override="childStyle">
                                        <p:cTn id="10" dur="500" fill="hold"/>
                                        <p:tgtEl>
                                          <p:spTgt spid="4"/>
                                        </p:tgtEl>
                                        <p:attrNameLst>
                                          <p:attrName>style.color</p:attrName>
                                        </p:attrNameLst>
                                      </p:cBhvr>
                                      <p:to>
                                        <a:srgbClr val="412878"/>
                                      </p:to>
                                    </p:animClr>
                                    <p:animClr clrSpc="rgb" dir="cw">
                                      <p:cBhvr>
                                        <p:cTn id="11" dur="500" fill="hold"/>
                                        <p:tgtEl>
                                          <p:spTgt spid="4"/>
                                        </p:tgtEl>
                                        <p:attrNameLst>
                                          <p:attrName>fillcolor</p:attrName>
                                        </p:attrNameLst>
                                      </p:cBhvr>
                                      <p:to>
                                        <a:srgbClr val="412878"/>
                                      </p:to>
                                    </p:animClr>
                                    <p:set>
                                      <p:cBhvr>
                                        <p:cTn id="12" dur="500" fill="hold"/>
                                        <p:tgtEl>
                                          <p:spTgt spid="4"/>
                                        </p:tgtEl>
                                        <p:attrNameLst>
                                          <p:attrName>fill.type</p:attrName>
                                        </p:attrNameLst>
                                      </p:cBhvr>
                                      <p:to>
                                        <p:strVal val="solid"/>
                                      </p:to>
                                    </p:set>
                                    <p:set>
                                      <p:cBhvr>
                                        <p:cTn id="13" dur="500" fill="hold"/>
                                        <p:tgtEl>
                                          <p:spTgt spid="4"/>
                                        </p:tgtEl>
                                        <p:attrNameLst>
                                          <p:attrName>fill.on</p:attrName>
                                        </p:attrNameLst>
                                      </p:cBhvr>
                                      <p:to>
                                        <p:strVal val="true"/>
                                      </p:to>
                                    </p:set>
                                  </p:childTnLst>
                                </p:cTn>
                              </p:par>
                              <p:par>
                                <p:cTn id="14" presetID="3" presetClass="emph" presetSubtype="2" fill="hold" grpId="1" nodeType="withEffect">
                                  <p:stCondLst>
                                    <p:cond delay="0"/>
                                  </p:stCondLst>
                                  <p:childTnLst>
                                    <p:animClr clrSpc="rgb" dir="cw">
                                      <p:cBhvr override="childStyle">
                                        <p:cTn id="15" dur="2000" fill="hold"/>
                                        <p:tgtEl>
                                          <p:spTgt spid="4"/>
                                        </p:tgtEl>
                                        <p:attrNameLst>
                                          <p:attrName>style.color</p:attrName>
                                        </p:attrNameLst>
                                      </p:cBhvr>
                                      <p:to>
                                        <a:srgbClr val="FFFFFF"/>
                                      </p:to>
                                    </p:animClr>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9" presetClass="emph" presetSubtype="0" fill="hold" grpId="1" nodeType="clickEffect">
                                  <p:stCondLst>
                                    <p:cond delay="0"/>
                                  </p:stCondLst>
                                  <p:childTnLst>
                                    <p:animClr clrSpc="rgb" dir="cw">
                                      <p:cBhvr override="childStyle">
                                        <p:cTn id="23" dur="500" fill="hold"/>
                                        <p:tgtEl>
                                          <p:spTgt spid="5"/>
                                        </p:tgtEl>
                                        <p:attrNameLst>
                                          <p:attrName>style.color</p:attrName>
                                        </p:attrNameLst>
                                      </p:cBhvr>
                                      <p:to>
                                        <a:srgbClr val="412878"/>
                                      </p:to>
                                    </p:animClr>
                                    <p:animClr clrSpc="rgb" dir="cw">
                                      <p:cBhvr>
                                        <p:cTn id="24" dur="500" fill="hold"/>
                                        <p:tgtEl>
                                          <p:spTgt spid="5"/>
                                        </p:tgtEl>
                                        <p:attrNameLst>
                                          <p:attrName>fillcolor</p:attrName>
                                        </p:attrNameLst>
                                      </p:cBhvr>
                                      <p:to>
                                        <a:srgbClr val="412878"/>
                                      </p:to>
                                    </p:animClr>
                                    <p:set>
                                      <p:cBhvr>
                                        <p:cTn id="25" dur="500" fill="hold"/>
                                        <p:tgtEl>
                                          <p:spTgt spid="5"/>
                                        </p:tgtEl>
                                        <p:attrNameLst>
                                          <p:attrName>fill.type</p:attrName>
                                        </p:attrNameLst>
                                      </p:cBhvr>
                                      <p:to>
                                        <p:strVal val="solid"/>
                                      </p:to>
                                    </p:set>
                                    <p:set>
                                      <p:cBhvr>
                                        <p:cTn id="26" dur="500" fill="hold"/>
                                        <p:tgtEl>
                                          <p:spTgt spid="5"/>
                                        </p:tgtEl>
                                        <p:attrNameLst>
                                          <p:attrName>fill.on</p:attrName>
                                        </p:attrNameLst>
                                      </p:cBhvr>
                                      <p:to>
                                        <p:strVal val="true"/>
                                      </p:to>
                                    </p:set>
                                  </p:childTnLst>
                                </p:cTn>
                              </p:par>
                              <p:par>
                                <p:cTn id="27" presetID="3" presetClass="emph" presetSubtype="2" fill="hold" grpId="2" nodeType="withEffect">
                                  <p:stCondLst>
                                    <p:cond delay="0"/>
                                  </p:stCondLst>
                                  <p:childTnLst>
                                    <p:animClr clrSpc="rgb" dir="cw">
                                      <p:cBhvr override="childStyle">
                                        <p:cTn id="28" dur="2000" fill="hold"/>
                                        <p:tgtEl>
                                          <p:spTgt spid="5"/>
                                        </p:tgtEl>
                                        <p:attrNameLst>
                                          <p:attrName>style.color</p:attrName>
                                        </p:attrNameLst>
                                      </p:cBhvr>
                                      <p:to>
                                        <a:srgbClr val="FFFFFF"/>
                                      </p:to>
                                    </p:animClr>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9" presetClass="emph" presetSubtype="0" fill="hold" grpId="1" nodeType="clickEffect">
                                  <p:stCondLst>
                                    <p:cond delay="0"/>
                                  </p:stCondLst>
                                  <p:childTnLst>
                                    <p:animClr clrSpc="rgb" dir="cw">
                                      <p:cBhvr override="childStyle">
                                        <p:cTn id="36" dur="500" fill="hold"/>
                                        <p:tgtEl>
                                          <p:spTgt spid="6"/>
                                        </p:tgtEl>
                                        <p:attrNameLst>
                                          <p:attrName>style.color</p:attrName>
                                        </p:attrNameLst>
                                      </p:cBhvr>
                                      <p:to>
                                        <a:srgbClr val="000000"/>
                                      </p:to>
                                    </p:animClr>
                                    <p:animClr clrSpc="rgb" dir="cw">
                                      <p:cBhvr>
                                        <p:cTn id="37" dur="500" fill="hold"/>
                                        <p:tgtEl>
                                          <p:spTgt spid="6"/>
                                        </p:tgtEl>
                                        <p:attrNameLst>
                                          <p:attrName>fillcolor</p:attrName>
                                        </p:attrNameLst>
                                      </p:cBhvr>
                                      <p:to>
                                        <a:srgbClr val="000000"/>
                                      </p:to>
                                    </p:animClr>
                                    <p:set>
                                      <p:cBhvr>
                                        <p:cTn id="38" dur="500" fill="hold"/>
                                        <p:tgtEl>
                                          <p:spTgt spid="6"/>
                                        </p:tgtEl>
                                        <p:attrNameLst>
                                          <p:attrName>fill.type</p:attrName>
                                        </p:attrNameLst>
                                      </p:cBhvr>
                                      <p:to>
                                        <p:strVal val="solid"/>
                                      </p:to>
                                    </p:set>
                                    <p:set>
                                      <p:cBhvr>
                                        <p:cTn id="39" dur="500" fill="hold"/>
                                        <p:tgtEl>
                                          <p:spTgt spid="6"/>
                                        </p:tgtEl>
                                        <p:attrNameLst>
                                          <p:attrName>fill.on</p:attrName>
                                        </p:attrNameLst>
                                      </p:cBhvr>
                                      <p:to>
                                        <p:strVal val="true"/>
                                      </p:to>
                                    </p:set>
                                  </p:childTnLst>
                                </p:cTn>
                              </p:par>
                              <p:par>
                                <p:cTn id="40" presetID="3" presetClass="emph" presetSubtype="2" fill="hold" grpId="2" nodeType="withEffect">
                                  <p:stCondLst>
                                    <p:cond delay="0"/>
                                  </p:stCondLst>
                                  <p:childTnLst>
                                    <p:animClr clrSpc="rgb" dir="cw">
                                      <p:cBhvr override="childStyle">
                                        <p:cTn id="41" dur="2000" fill="hold"/>
                                        <p:tgtEl>
                                          <p:spTgt spid="6"/>
                                        </p:tgtEl>
                                        <p:attrNameLst>
                                          <p:attrName>style.color</p:attrName>
                                        </p:attrNameLst>
                                      </p:cBhvr>
                                      <p:to>
                                        <a:srgbClr val="FFFFFF"/>
                                      </p:to>
                                    </p:animClr>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9" presetClass="emph" presetSubtype="0" fill="hold" grpId="1" nodeType="clickEffect">
                                  <p:stCondLst>
                                    <p:cond delay="0"/>
                                  </p:stCondLst>
                                  <p:childTnLst>
                                    <p:animClr clrSpc="rgb" dir="cw">
                                      <p:cBhvr override="childStyle">
                                        <p:cTn id="49" dur="500" fill="hold"/>
                                        <p:tgtEl>
                                          <p:spTgt spid="7"/>
                                        </p:tgtEl>
                                        <p:attrNameLst>
                                          <p:attrName>style.color</p:attrName>
                                        </p:attrNameLst>
                                      </p:cBhvr>
                                      <p:to>
                                        <a:srgbClr val="412878"/>
                                      </p:to>
                                    </p:animClr>
                                    <p:animClr clrSpc="rgb" dir="cw">
                                      <p:cBhvr>
                                        <p:cTn id="50" dur="500" fill="hold"/>
                                        <p:tgtEl>
                                          <p:spTgt spid="7"/>
                                        </p:tgtEl>
                                        <p:attrNameLst>
                                          <p:attrName>fillcolor</p:attrName>
                                        </p:attrNameLst>
                                      </p:cBhvr>
                                      <p:to>
                                        <a:srgbClr val="412878"/>
                                      </p:to>
                                    </p:animClr>
                                    <p:set>
                                      <p:cBhvr>
                                        <p:cTn id="51" dur="500" fill="hold"/>
                                        <p:tgtEl>
                                          <p:spTgt spid="7"/>
                                        </p:tgtEl>
                                        <p:attrNameLst>
                                          <p:attrName>fill.type</p:attrName>
                                        </p:attrNameLst>
                                      </p:cBhvr>
                                      <p:to>
                                        <p:strVal val="solid"/>
                                      </p:to>
                                    </p:set>
                                    <p:set>
                                      <p:cBhvr>
                                        <p:cTn id="52" dur="500" fill="hold"/>
                                        <p:tgtEl>
                                          <p:spTgt spid="7"/>
                                        </p:tgtEl>
                                        <p:attrNameLst>
                                          <p:attrName>fill.on</p:attrName>
                                        </p:attrNameLst>
                                      </p:cBhvr>
                                      <p:to>
                                        <p:strVal val="true"/>
                                      </p:to>
                                    </p:set>
                                  </p:childTnLst>
                                </p:cTn>
                              </p:par>
                              <p:par>
                                <p:cTn id="53" presetID="3" presetClass="emph" presetSubtype="2" fill="hold" grpId="2" nodeType="withEffect">
                                  <p:stCondLst>
                                    <p:cond delay="0"/>
                                  </p:stCondLst>
                                  <p:childTnLst>
                                    <p:animClr clrSpc="rgb" dir="cw">
                                      <p:cBhvr override="childStyle">
                                        <p:cTn id="54" dur="2000" fill="hold"/>
                                        <p:tgtEl>
                                          <p:spTgt spid="7"/>
                                        </p:tgtEl>
                                        <p:attrNameLst>
                                          <p:attrName>style.color</p:attrName>
                                        </p:attrNameLst>
                                      </p:cBhvr>
                                      <p:to>
                                        <a:srgbClr val="FFFFFF"/>
                                      </p:to>
                                    </p:animClr>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9" presetClass="emph" presetSubtype="0" fill="hold" grpId="1" nodeType="clickEffect">
                                  <p:stCondLst>
                                    <p:cond delay="0"/>
                                  </p:stCondLst>
                                  <p:childTnLst>
                                    <p:animClr clrSpc="rgb" dir="cw">
                                      <p:cBhvr override="childStyle">
                                        <p:cTn id="62" dur="500" fill="hold"/>
                                        <p:tgtEl>
                                          <p:spTgt spid="8"/>
                                        </p:tgtEl>
                                        <p:attrNameLst>
                                          <p:attrName>style.color</p:attrName>
                                        </p:attrNameLst>
                                      </p:cBhvr>
                                      <p:to>
                                        <a:srgbClr val="000000"/>
                                      </p:to>
                                    </p:animClr>
                                    <p:animClr clrSpc="rgb" dir="cw">
                                      <p:cBhvr>
                                        <p:cTn id="63" dur="500" fill="hold"/>
                                        <p:tgtEl>
                                          <p:spTgt spid="8"/>
                                        </p:tgtEl>
                                        <p:attrNameLst>
                                          <p:attrName>fillcolor</p:attrName>
                                        </p:attrNameLst>
                                      </p:cBhvr>
                                      <p:to>
                                        <a:srgbClr val="000000"/>
                                      </p:to>
                                    </p:animClr>
                                    <p:set>
                                      <p:cBhvr>
                                        <p:cTn id="64" dur="500" fill="hold"/>
                                        <p:tgtEl>
                                          <p:spTgt spid="8"/>
                                        </p:tgtEl>
                                        <p:attrNameLst>
                                          <p:attrName>fill.type</p:attrName>
                                        </p:attrNameLst>
                                      </p:cBhvr>
                                      <p:to>
                                        <p:strVal val="solid"/>
                                      </p:to>
                                    </p:set>
                                    <p:set>
                                      <p:cBhvr>
                                        <p:cTn id="65" dur="500" fill="hold"/>
                                        <p:tgtEl>
                                          <p:spTgt spid="8"/>
                                        </p:tgtEl>
                                        <p:attrNameLst>
                                          <p:attrName>fill.on</p:attrName>
                                        </p:attrNameLst>
                                      </p:cBhvr>
                                      <p:to>
                                        <p:strVal val="true"/>
                                      </p:to>
                                    </p:set>
                                  </p:childTnLst>
                                </p:cTn>
                              </p:par>
                              <p:par>
                                <p:cTn id="66" presetID="3" presetClass="emph" presetSubtype="2" fill="hold" grpId="2" nodeType="withEffect">
                                  <p:stCondLst>
                                    <p:cond delay="0"/>
                                  </p:stCondLst>
                                  <p:childTnLst>
                                    <p:animClr clrSpc="rgb" dir="cw">
                                      <p:cBhvr override="childStyle">
                                        <p:cTn id="67" dur="2000" fill="hold"/>
                                        <p:tgtEl>
                                          <p:spTgt spid="8"/>
                                        </p:tgtEl>
                                        <p:attrNameLst>
                                          <p:attrName>style.color</p:attrName>
                                        </p:attrNameLst>
                                      </p:cBhvr>
                                      <p:to>
                                        <a:srgbClr val="FFFFFF"/>
                                      </p:to>
                                    </p:animClr>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9"/>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9" presetClass="emph" presetSubtype="0" fill="hold" grpId="1" nodeType="clickEffect">
                                  <p:stCondLst>
                                    <p:cond delay="0"/>
                                  </p:stCondLst>
                                  <p:childTnLst>
                                    <p:animClr clrSpc="rgb" dir="cw">
                                      <p:cBhvr override="childStyle">
                                        <p:cTn id="75" dur="500" fill="hold"/>
                                        <p:tgtEl>
                                          <p:spTgt spid="9"/>
                                        </p:tgtEl>
                                        <p:attrNameLst>
                                          <p:attrName>style.color</p:attrName>
                                        </p:attrNameLst>
                                      </p:cBhvr>
                                      <p:to>
                                        <a:srgbClr val="412878"/>
                                      </p:to>
                                    </p:animClr>
                                    <p:animClr clrSpc="rgb" dir="cw">
                                      <p:cBhvr>
                                        <p:cTn id="76" dur="500" fill="hold"/>
                                        <p:tgtEl>
                                          <p:spTgt spid="9"/>
                                        </p:tgtEl>
                                        <p:attrNameLst>
                                          <p:attrName>fillcolor</p:attrName>
                                        </p:attrNameLst>
                                      </p:cBhvr>
                                      <p:to>
                                        <a:srgbClr val="412878"/>
                                      </p:to>
                                    </p:animClr>
                                    <p:set>
                                      <p:cBhvr>
                                        <p:cTn id="77" dur="500" fill="hold"/>
                                        <p:tgtEl>
                                          <p:spTgt spid="9"/>
                                        </p:tgtEl>
                                        <p:attrNameLst>
                                          <p:attrName>fill.type</p:attrName>
                                        </p:attrNameLst>
                                      </p:cBhvr>
                                      <p:to>
                                        <p:strVal val="solid"/>
                                      </p:to>
                                    </p:set>
                                    <p:set>
                                      <p:cBhvr>
                                        <p:cTn id="78" dur="500" fill="hold"/>
                                        <p:tgtEl>
                                          <p:spTgt spid="9"/>
                                        </p:tgtEl>
                                        <p:attrNameLst>
                                          <p:attrName>fill.on</p:attrName>
                                        </p:attrNameLst>
                                      </p:cBhvr>
                                      <p:to>
                                        <p:strVal val="true"/>
                                      </p:to>
                                    </p:set>
                                  </p:childTnLst>
                                </p:cTn>
                              </p:par>
                              <p:par>
                                <p:cTn id="79" presetID="3" presetClass="emph" presetSubtype="2" fill="hold" grpId="2" nodeType="withEffect">
                                  <p:stCondLst>
                                    <p:cond delay="0"/>
                                  </p:stCondLst>
                                  <p:childTnLst>
                                    <p:animClr clrSpc="rgb" dir="cw">
                                      <p:cBhvr override="childStyle">
                                        <p:cTn id="80" dur="2000" fill="hold"/>
                                        <p:tgtEl>
                                          <p:spTgt spid="9"/>
                                        </p:tgtEl>
                                        <p:attrNameLst>
                                          <p:attrName>style.color</p:attrName>
                                        </p:attrNameLst>
                                      </p:cBhvr>
                                      <p:to>
                                        <a:srgbClr val="FFFFFF"/>
                                      </p:to>
                                    </p:animClr>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0"/>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9" presetClass="emph" presetSubtype="0" fill="hold" grpId="1" nodeType="clickEffect">
                                  <p:stCondLst>
                                    <p:cond delay="0"/>
                                  </p:stCondLst>
                                  <p:childTnLst>
                                    <p:animClr clrSpc="rgb" dir="cw">
                                      <p:cBhvr override="childStyle">
                                        <p:cTn id="88" dur="500" fill="hold"/>
                                        <p:tgtEl>
                                          <p:spTgt spid="10"/>
                                        </p:tgtEl>
                                        <p:attrNameLst>
                                          <p:attrName>style.color</p:attrName>
                                        </p:attrNameLst>
                                      </p:cBhvr>
                                      <p:to>
                                        <a:srgbClr val="000000"/>
                                      </p:to>
                                    </p:animClr>
                                    <p:animClr clrSpc="rgb" dir="cw">
                                      <p:cBhvr>
                                        <p:cTn id="89" dur="500" fill="hold"/>
                                        <p:tgtEl>
                                          <p:spTgt spid="10"/>
                                        </p:tgtEl>
                                        <p:attrNameLst>
                                          <p:attrName>fillcolor</p:attrName>
                                        </p:attrNameLst>
                                      </p:cBhvr>
                                      <p:to>
                                        <a:srgbClr val="000000"/>
                                      </p:to>
                                    </p:animClr>
                                    <p:set>
                                      <p:cBhvr>
                                        <p:cTn id="90" dur="500" fill="hold"/>
                                        <p:tgtEl>
                                          <p:spTgt spid="10"/>
                                        </p:tgtEl>
                                        <p:attrNameLst>
                                          <p:attrName>fill.type</p:attrName>
                                        </p:attrNameLst>
                                      </p:cBhvr>
                                      <p:to>
                                        <p:strVal val="solid"/>
                                      </p:to>
                                    </p:set>
                                    <p:set>
                                      <p:cBhvr>
                                        <p:cTn id="91" dur="500" fill="hold"/>
                                        <p:tgtEl>
                                          <p:spTgt spid="10"/>
                                        </p:tgtEl>
                                        <p:attrNameLst>
                                          <p:attrName>fill.on</p:attrName>
                                        </p:attrNameLst>
                                      </p:cBhvr>
                                      <p:to>
                                        <p:strVal val="true"/>
                                      </p:to>
                                    </p:set>
                                  </p:childTnLst>
                                </p:cTn>
                              </p:par>
                              <p:par>
                                <p:cTn id="92" presetID="3" presetClass="emph" presetSubtype="2" fill="hold" grpId="2" nodeType="withEffect">
                                  <p:stCondLst>
                                    <p:cond delay="0"/>
                                  </p:stCondLst>
                                  <p:childTnLst>
                                    <p:animClr clrSpc="rgb" dir="cw">
                                      <p:cBhvr override="childStyle">
                                        <p:cTn id="93" dur="2000" fill="hold"/>
                                        <p:tgtEl>
                                          <p:spTgt spid="10"/>
                                        </p:tgtEl>
                                        <p:attrNameLst>
                                          <p:attrName>style.color</p:attrName>
                                        </p:attrNameLst>
                                      </p:cBhvr>
                                      <p:to>
                                        <a:srgbClr val="FFFFFF"/>
                                      </p:to>
                                    </p:animClr>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11"/>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9" presetClass="emph" presetSubtype="0" fill="hold" grpId="1" nodeType="clickEffect">
                                  <p:stCondLst>
                                    <p:cond delay="0"/>
                                  </p:stCondLst>
                                  <p:childTnLst>
                                    <p:animClr clrSpc="rgb" dir="cw">
                                      <p:cBhvr override="childStyle">
                                        <p:cTn id="101" dur="500" fill="hold"/>
                                        <p:tgtEl>
                                          <p:spTgt spid="11"/>
                                        </p:tgtEl>
                                        <p:attrNameLst>
                                          <p:attrName>style.color</p:attrName>
                                        </p:attrNameLst>
                                      </p:cBhvr>
                                      <p:to>
                                        <a:srgbClr val="412878"/>
                                      </p:to>
                                    </p:animClr>
                                    <p:animClr clrSpc="rgb" dir="cw">
                                      <p:cBhvr>
                                        <p:cTn id="102" dur="500" fill="hold"/>
                                        <p:tgtEl>
                                          <p:spTgt spid="11"/>
                                        </p:tgtEl>
                                        <p:attrNameLst>
                                          <p:attrName>fillcolor</p:attrName>
                                        </p:attrNameLst>
                                      </p:cBhvr>
                                      <p:to>
                                        <a:srgbClr val="412878"/>
                                      </p:to>
                                    </p:animClr>
                                    <p:set>
                                      <p:cBhvr>
                                        <p:cTn id="103" dur="500" fill="hold"/>
                                        <p:tgtEl>
                                          <p:spTgt spid="11"/>
                                        </p:tgtEl>
                                        <p:attrNameLst>
                                          <p:attrName>fill.type</p:attrName>
                                        </p:attrNameLst>
                                      </p:cBhvr>
                                      <p:to>
                                        <p:strVal val="solid"/>
                                      </p:to>
                                    </p:set>
                                    <p:set>
                                      <p:cBhvr>
                                        <p:cTn id="104" dur="500" fill="hold"/>
                                        <p:tgtEl>
                                          <p:spTgt spid="11"/>
                                        </p:tgtEl>
                                        <p:attrNameLst>
                                          <p:attrName>fill.on</p:attrName>
                                        </p:attrNameLst>
                                      </p:cBhvr>
                                      <p:to>
                                        <p:strVal val="true"/>
                                      </p:to>
                                    </p:set>
                                  </p:childTnLst>
                                </p:cTn>
                              </p:par>
                              <p:par>
                                <p:cTn id="105" presetID="3" presetClass="emph" presetSubtype="2" fill="hold" grpId="2" nodeType="withEffect">
                                  <p:stCondLst>
                                    <p:cond delay="0"/>
                                  </p:stCondLst>
                                  <p:childTnLst>
                                    <p:animClr clrSpc="rgb" dir="cw">
                                      <p:cBhvr override="childStyle">
                                        <p:cTn id="106" dur="2000" fill="hold"/>
                                        <p:tgtEl>
                                          <p:spTgt spid="11"/>
                                        </p:tgtEl>
                                        <p:attrNameLst>
                                          <p:attrName>style.color</p:attrName>
                                        </p:attrNameLst>
                                      </p:cBhvr>
                                      <p:to>
                                        <a:srgbClr val="FFFFFF"/>
                                      </p:to>
                                    </p:animClr>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2"/>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9" presetClass="emph" presetSubtype="0" fill="hold" grpId="1" nodeType="clickEffect">
                                  <p:stCondLst>
                                    <p:cond delay="0"/>
                                  </p:stCondLst>
                                  <p:childTnLst>
                                    <p:animClr clrSpc="rgb" dir="cw">
                                      <p:cBhvr override="childStyle">
                                        <p:cTn id="114" dur="500" fill="hold"/>
                                        <p:tgtEl>
                                          <p:spTgt spid="12"/>
                                        </p:tgtEl>
                                        <p:attrNameLst>
                                          <p:attrName>style.color</p:attrName>
                                        </p:attrNameLst>
                                      </p:cBhvr>
                                      <p:to>
                                        <a:srgbClr val="412878"/>
                                      </p:to>
                                    </p:animClr>
                                    <p:animClr clrSpc="rgb" dir="cw">
                                      <p:cBhvr>
                                        <p:cTn id="115" dur="500" fill="hold"/>
                                        <p:tgtEl>
                                          <p:spTgt spid="12"/>
                                        </p:tgtEl>
                                        <p:attrNameLst>
                                          <p:attrName>fillcolor</p:attrName>
                                        </p:attrNameLst>
                                      </p:cBhvr>
                                      <p:to>
                                        <a:srgbClr val="412878"/>
                                      </p:to>
                                    </p:animClr>
                                    <p:set>
                                      <p:cBhvr>
                                        <p:cTn id="116" dur="500" fill="hold"/>
                                        <p:tgtEl>
                                          <p:spTgt spid="12"/>
                                        </p:tgtEl>
                                        <p:attrNameLst>
                                          <p:attrName>fill.type</p:attrName>
                                        </p:attrNameLst>
                                      </p:cBhvr>
                                      <p:to>
                                        <p:strVal val="solid"/>
                                      </p:to>
                                    </p:set>
                                    <p:set>
                                      <p:cBhvr>
                                        <p:cTn id="117" dur="500" fill="hold"/>
                                        <p:tgtEl>
                                          <p:spTgt spid="12"/>
                                        </p:tgtEl>
                                        <p:attrNameLst>
                                          <p:attrName>fill.on</p:attrName>
                                        </p:attrNameLst>
                                      </p:cBhvr>
                                      <p:to>
                                        <p:strVal val="true"/>
                                      </p:to>
                                    </p:set>
                                  </p:childTnLst>
                                </p:cTn>
                              </p:par>
                              <p:par>
                                <p:cTn id="118" presetID="3" presetClass="emph" presetSubtype="2" fill="hold" grpId="2" nodeType="withEffect">
                                  <p:stCondLst>
                                    <p:cond delay="0"/>
                                  </p:stCondLst>
                                  <p:childTnLst>
                                    <p:animClr clrSpc="rgb" dir="cw">
                                      <p:cBhvr override="childStyle">
                                        <p:cTn id="119" dur="2000" fill="hold"/>
                                        <p:tgtEl>
                                          <p:spTgt spid="12"/>
                                        </p:tgtEl>
                                        <p:attrNameLst>
                                          <p:attrName>style.color</p:attrName>
                                        </p:attrNameLst>
                                      </p:cBhvr>
                                      <p:to>
                                        <a:srgbClr val="FFFFFF"/>
                                      </p:to>
                                    </p:animClr>
                                  </p:childTnLst>
                                </p:cTn>
                              </p:par>
                            </p:childTnLst>
                          </p:cTn>
                        </p:par>
                      </p:childTnLst>
                    </p:cTn>
                  </p:par>
                  <p:par>
                    <p:cTn id="120" fill="hold">
                      <p:stCondLst>
                        <p:cond delay="indefinite"/>
                      </p:stCondLst>
                      <p:childTnLst>
                        <p:par>
                          <p:cTn id="121" fill="hold">
                            <p:stCondLst>
                              <p:cond delay="0"/>
                            </p:stCondLst>
                            <p:childTnLst>
                              <p:par>
                                <p:cTn id="122" presetID="1" presetClass="entr" presetSubtype="0" fill="hold" grpId="0" nodeType="clickEffect">
                                  <p:stCondLst>
                                    <p:cond delay="0"/>
                                  </p:stCondLst>
                                  <p:childTnLst>
                                    <p:set>
                                      <p:cBhvr>
                                        <p:cTn id="123" dur="1" fill="hold">
                                          <p:stCondLst>
                                            <p:cond delay="0"/>
                                          </p:stCondLst>
                                        </p:cTn>
                                        <p:tgtEl>
                                          <p:spTgt spid="13"/>
                                        </p:tgtEl>
                                        <p:attrNameLst>
                                          <p:attrName>style.visibility</p:attrName>
                                        </p:attrNameLst>
                                      </p:cBhvr>
                                      <p:to>
                                        <p:strVal val="visible"/>
                                      </p:to>
                                    </p:set>
                                  </p:childTnLst>
                                </p:cTn>
                              </p:par>
                            </p:childTnLst>
                          </p:cTn>
                        </p:par>
                      </p:childTnLst>
                    </p:cTn>
                  </p:par>
                  <p:par>
                    <p:cTn id="124" fill="hold">
                      <p:stCondLst>
                        <p:cond delay="indefinite"/>
                      </p:stCondLst>
                      <p:childTnLst>
                        <p:par>
                          <p:cTn id="125" fill="hold">
                            <p:stCondLst>
                              <p:cond delay="0"/>
                            </p:stCondLst>
                            <p:childTnLst>
                              <p:par>
                                <p:cTn id="126" presetID="19" presetClass="emph" presetSubtype="0" fill="hold" grpId="1" nodeType="clickEffect">
                                  <p:stCondLst>
                                    <p:cond delay="0"/>
                                  </p:stCondLst>
                                  <p:childTnLst>
                                    <p:animClr clrSpc="rgb" dir="cw">
                                      <p:cBhvr override="childStyle">
                                        <p:cTn id="127" dur="500" fill="hold"/>
                                        <p:tgtEl>
                                          <p:spTgt spid="13"/>
                                        </p:tgtEl>
                                        <p:attrNameLst>
                                          <p:attrName>style.color</p:attrName>
                                        </p:attrNameLst>
                                      </p:cBhvr>
                                      <p:to>
                                        <a:srgbClr val="000000"/>
                                      </p:to>
                                    </p:animClr>
                                    <p:animClr clrSpc="rgb" dir="cw">
                                      <p:cBhvr>
                                        <p:cTn id="128" dur="500" fill="hold"/>
                                        <p:tgtEl>
                                          <p:spTgt spid="13"/>
                                        </p:tgtEl>
                                        <p:attrNameLst>
                                          <p:attrName>fillcolor</p:attrName>
                                        </p:attrNameLst>
                                      </p:cBhvr>
                                      <p:to>
                                        <a:srgbClr val="000000"/>
                                      </p:to>
                                    </p:animClr>
                                    <p:set>
                                      <p:cBhvr>
                                        <p:cTn id="129" dur="500" fill="hold"/>
                                        <p:tgtEl>
                                          <p:spTgt spid="13"/>
                                        </p:tgtEl>
                                        <p:attrNameLst>
                                          <p:attrName>fill.type</p:attrName>
                                        </p:attrNameLst>
                                      </p:cBhvr>
                                      <p:to>
                                        <p:strVal val="solid"/>
                                      </p:to>
                                    </p:set>
                                    <p:set>
                                      <p:cBhvr>
                                        <p:cTn id="130" dur="500" fill="hold"/>
                                        <p:tgtEl>
                                          <p:spTgt spid="13"/>
                                        </p:tgtEl>
                                        <p:attrNameLst>
                                          <p:attrName>fill.on</p:attrName>
                                        </p:attrNameLst>
                                      </p:cBhvr>
                                      <p:to>
                                        <p:strVal val="true"/>
                                      </p:to>
                                    </p:set>
                                  </p:childTnLst>
                                </p:cTn>
                              </p:par>
                              <p:par>
                                <p:cTn id="131" presetID="3" presetClass="emph" presetSubtype="2" fill="hold" grpId="2" nodeType="withEffect">
                                  <p:stCondLst>
                                    <p:cond delay="0"/>
                                  </p:stCondLst>
                                  <p:childTnLst>
                                    <p:animClr clrSpc="rgb" dir="cw">
                                      <p:cBhvr override="childStyle">
                                        <p:cTn id="132" dur="2000" fill="hold"/>
                                        <p:tgtEl>
                                          <p:spTgt spid="13"/>
                                        </p:tgtEl>
                                        <p:attrNameLst>
                                          <p:attrName>style.color</p:attrName>
                                        </p:attrNameLst>
                                      </p:cBhvr>
                                      <p:to>
                                        <a:srgbClr val="FFFFFF"/>
                                      </p:to>
                                    </p:animClr>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14"/>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9" presetClass="emph" presetSubtype="0" fill="hold" grpId="1" nodeType="clickEffect">
                                  <p:stCondLst>
                                    <p:cond delay="0"/>
                                  </p:stCondLst>
                                  <p:childTnLst>
                                    <p:animClr clrSpc="rgb" dir="cw">
                                      <p:cBhvr override="childStyle">
                                        <p:cTn id="140" dur="500" fill="hold"/>
                                        <p:tgtEl>
                                          <p:spTgt spid="14"/>
                                        </p:tgtEl>
                                        <p:attrNameLst>
                                          <p:attrName>style.color</p:attrName>
                                        </p:attrNameLst>
                                      </p:cBhvr>
                                      <p:to>
                                        <a:srgbClr val="412878"/>
                                      </p:to>
                                    </p:animClr>
                                    <p:animClr clrSpc="rgb" dir="cw">
                                      <p:cBhvr>
                                        <p:cTn id="141" dur="500" fill="hold"/>
                                        <p:tgtEl>
                                          <p:spTgt spid="14"/>
                                        </p:tgtEl>
                                        <p:attrNameLst>
                                          <p:attrName>fillcolor</p:attrName>
                                        </p:attrNameLst>
                                      </p:cBhvr>
                                      <p:to>
                                        <a:srgbClr val="412878"/>
                                      </p:to>
                                    </p:animClr>
                                    <p:set>
                                      <p:cBhvr>
                                        <p:cTn id="142" dur="500" fill="hold"/>
                                        <p:tgtEl>
                                          <p:spTgt spid="14"/>
                                        </p:tgtEl>
                                        <p:attrNameLst>
                                          <p:attrName>fill.type</p:attrName>
                                        </p:attrNameLst>
                                      </p:cBhvr>
                                      <p:to>
                                        <p:strVal val="solid"/>
                                      </p:to>
                                    </p:set>
                                    <p:set>
                                      <p:cBhvr>
                                        <p:cTn id="143" dur="500" fill="hold"/>
                                        <p:tgtEl>
                                          <p:spTgt spid="14"/>
                                        </p:tgtEl>
                                        <p:attrNameLst>
                                          <p:attrName>fill.on</p:attrName>
                                        </p:attrNameLst>
                                      </p:cBhvr>
                                      <p:to>
                                        <p:strVal val="true"/>
                                      </p:to>
                                    </p:set>
                                  </p:childTnLst>
                                </p:cTn>
                              </p:par>
                              <p:par>
                                <p:cTn id="144" presetID="3" presetClass="emph" presetSubtype="2" fill="hold" grpId="2" nodeType="withEffect">
                                  <p:stCondLst>
                                    <p:cond delay="0"/>
                                  </p:stCondLst>
                                  <p:childTnLst>
                                    <p:animClr clrSpc="rgb" dir="cw">
                                      <p:cBhvr override="childStyle">
                                        <p:cTn id="145" dur="2000" fill="hold"/>
                                        <p:tgtEl>
                                          <p:spTgt spid="14"/>
                                        </p:tgtEl>
                                        <p:attrNameLst>
                                          <p:attrName>style.color</p:attrName>
                                        </p:attrNameLst>
                                      </p:cBhvr>
                                      <p:to>
                                        <a:srgbClr val="FFFFFF"/>
                                      </p:to>
                                    </p:animClr>
                                  </p:childTnLst>
                                </p:cTn>
                              </p:par>
                            </p:childTnLst>
                          </p:cTn>
                        </p:par>
                      </p:childTnLst>
                    </p:cTn>
                  </p:par>
                  <p:par>
                    <p:cTn id="146" fill="hold">
                      <p:stCondLst>
                        <p:cond delay="indefinite"/>
                      </p:stCondLst>
                      <p:childTnLst>
                        <p:par>
                          <p:cTn id="147" fill="hold">
                            <p:stCondLst>
                              <p:cond delay="0"/>
                            </p:stCondLst>
                            <p:childTnLst>
                              <p:par>
                                <p:cTn id="148" presetID="1" presetClass="entr" presetSubtype="0" fill="hold" grpId="0" nodeType="clickEffect">
                                  <p:stCondLst>
                                    <p:cond delay="0"/>
                                  </p:stCondLst>
                                  <p:childTnLst>
                                    <p:set>
                                      <p:cBhvr>
                                        <p:cTn id="149" dur="1" fill="hold">
                                          <p:stCondLst>
                                            <p:cond delay="0"/>
                                          </p:stCondLst>
                                        </p:cTn>
                                        <p:tgtEl>
                                          <p:spTgt spid="15"/>
                                        </p:tgtEl>
                                        <p:attrNameLst>
                                          <p:attrName>style.visibility</p:attrName>
                                        </p:attrNameLst>
                                      </p:cBhvr>
                                      <p:to>
                                        <p:strVal val="visible"/>
                                      </p:to>
                                    </p:set>
                                  </p:childTnLst>
                                </p:cTn>
                              </p:par>
                            </p:childTnLst>
                          </p:cTn>
                        </p:par>
                      </p:childTnLst>
                    </p:cTn>
                  </p:par>
                  <p:par>
                    <p:cTn id="150" fill="hold">
                      <p:stCondLst>
                        <p:cond delay="indefinite"/>
                      </p:stCondLst>
                      <p:childTnLst>
                        <p:par>
                          <p:cTn id="151" fill="hold">
                            <p:stCondLst>
                              <p:cond delay="0"/>
                            </p:stCondLst>
                            <p:childTnLst>
                              <p:par>
                                <p:cTn id="152" presetID="19" presetClass="emph" presetSubtype="0" fill="hold" grpId="1" nodeType="clickEffect">
                                  <p:stCondLst>
                                    <p:cond delay="0"/>
                                  </p:stCondLst>
                                  <p:childTnLst>
                                    <p:animClr clrSpc="rgb" dir="cw">
                                      <p:cBhvr override="childStyle">
                                        <p:cTn id="153" dur="500" fill="hold"/>
                                        <p:tgtEl>
                                          <p:spTgt spid="15"/>
                                        </p:tgtEl>
                                        <p:attrNameLst>
                                          <p:attrName>style.color</p:attrName>
                                        </p:attrNameLst>
                                      </p:cBhvr>
                                      <p:to>
                                        <a:srgbClr val="412878"/>
                                      </p:to>
                                    </p:animClr>
                                    <p:animClr clrSpc="rgb" dir="cw">
                                      <p:cBhvr>
                                        <p:cTn id="154" dur="500" fill="hold"/>
                                        <p:tgtEl>
                                          <p:spTgt spid="15"/>
                                        </p:tgtEl>
                                        <p:attrNameLst>
                                          <p:attrName>fillcolor</p:attrName>
                                        </p:attrNameLst>
                                      </p:cBhvr>
                                      <p:to>
                                        <a:srgbClr val="412878"/>
                                      </p:to>
                                    </p:animClr>
                                    <p:set>
                                      <p:cBhvr>
                                        <p:cTn id="155" dur="500" fill="hold"/>
                                        <p:tgtEl>
                                          <p:spTgt spid="15"/>
                                        </p:tgtEl>
                                        <p:attrNameLst>
                                          <p:attrName>fill.type</p:attrName>
                                        </p:attrNameLst>
                                      </p:cBhvr>
                                      <p:to>
                                        <p:strVal val="solid"/>
                                      </p:to>
                                    </p:set>
                                    <p:set>
                                      <p:cBhvr>
                                        <p:cTn id="156" dur="500" fill="hold"/>
                                        <p:tgtEl>
                                          <p:spTgt spid="15"/>
                                        </p:tgtEl>
                                        <p:attrNameLst>
                                          <p:attrName>fill.on</p:attrName>
                                        </p:attrNameLst>
                                      </p:cBhvr>
                                      <p:to>
                                        <p:strVal val="true"/>
                                      </p:to>
                                    </p:set>
                                  </p:childTnLst>
                                </p:cTn>
                              </p:par>
                              <p:par>
                                <p:cTn id="157" presetID="3" presetClass="emph" presetSubtype="2" fill="hold" grpId="2" nodeType="withEffect">
                                  <p:stCondLst>
                                    <p:cond delay="0"/>
                                  </p:stCondLst>
                                  <p:childTnLst>
                                    <p:animClr clrSpc="rgb" dir="cw">
                                      <p:cBhvr override="childStyle">
                                        <p:cTn id="158" dur="2000" fill="hold"/>
                                        <p:tgtEl>
                                          <p:spTgt spid="15"/>
                                        </p:tgtEl>
                                        <p:attrNameLst>
                                          <p:attrName>style.color</p:attrName>
                                        </p:attrNameLst>
                                      </p:cBhvr>
                                      <p:to>
                                        <a:srgbClr val="FFFFFF"/>
                                      </p:to>
                                    </p:animClr>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16"/>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9" presetClass="emph" presetSubtype="0" fill="hold" grpId="1" nodeType="clickEffect">
                                  <p:stCondLst>
                                    <p:cond delay="0"/>
                                  </p:stCondLst>
                                  <p:childTnLst>
                                    <p:animClr clrSpc="rgb" dir="cw">
                                      <p:cBhvr override="childStyle">
                                        <p:cTn id="166" dur="500" fill="hold"/>
                                        <p:tgtEl>
                                          <p:spTgt spid="16"/>
                                        </p:tgtEl>
                                        <p:attrNameLst>
                                          <p:attrName>style.color</p:attrName>
                                        </p:attrNameLst>
                                      </p:cBhvr>
                                      <p:to>
                                        <a:srgbClr val="412878"/>
                                      </p:to>
                                    </p:animClr>
                                    <p:animClr clrSpc="rgb" dir="cw">
                                      <p:cBhvr>
                                        <p:cTn id="167" dur="500" fill="hold"/>
                                        <p:tgtEl>
                                          <p:spTgt spid="16"/>
                                        </p:tgtEl>
                                        <p:attrNameLst>
                                          <p:attrName>fillcolor</p:attrName>
                                        </p:attrNameLst>
                                      </p:cBhvr>
                                      <p:to>
                                        <a:srgbClr val="412878"/>
                                      </p:to>
                                    </p:animClr>
                                    <p:set>
                                      <p:cBhvr>
                                        <p:cTn id="168" dur="500" fill="hold"/>
                                        <p:tgtEl>
                                          <p:spTgt spid="16"/>
                                        </p:tgtEl>
                                        <p:attrNameLst>
                                          <p:attrName>fill.type</p:attrName>
                                        </p:attrNameLst>
                                      </p:cBhvr>
                                      <p:to>
                                        <p:strVal val="solid"/>
                                      </p:to>
                                    </p:set>
                                    <p:set>
                                      <p:cBhvr>
                                        <p:cTn id="169" dur="500" fill="hold"/>
                                        <p:tgtEl>
                                          <p:spTgt spid="16"/>
                                        </p:tgtEl>
                                        <p:attrNameLst>
                                          <p:attrName>fill.on</p:attrName>
                                        </p:attrNameLst>
                                      </p:cBhvr>
                                      <p:to>
                                        <p:strVal val="true"/>
                                      </p:to>
                                    </p:set>
                                  </p:childTnLst>
                                </p:cTn>
                              </p:par>
                              <p:par>
                                <p:cTn id="170" presetID="3" presetClass="emph" presetSubtype="2" fill="hold" grpId="2" nodeType="withEffect">
                                  <p:stCondLst>
                                    <p:cond delay="0"/>
                                  </p:stCondLst>
                                  <p:childTnLst>
                                    <p:animClr clrSpc="rgb" dir="cw">
                                      <p:cBhvr override="childStyle">
                                        <p:cTn id="171" dur="2000" fill="hold"/>
                                        <p:tgtEl>
                                          <p:spTgt spid="16"/>
                                        </p:tgtEl>
                                        <p:attrNameLst>
                                          <p:attrName>style.color</p:attrName>
                                        </p:attrNameLst>
                                      </p:cBhvr>
                                      <p:to>
                                        <a:srgbClr val="FFFFFF"/>
                                      </p:to>
                                    </p:animClr>
                                  </p:childTnLst>
                                </p:cTn>
                              </p:par>
                            </p:childTnLst>
                          </p:cTn>
                        </p:par>
                      </p:childTnLst>
                    </p:cTn>
                  </p:par>
                  <p:par>
                    <p:cTn id="172" fill="hold">
                      <p:stCondLst>
                        <p:cond delay="indefinite"/>
                      </p:stCondLst>
                      <p:childTnLst>
                        <p:par>
                          <p:cTn id="173" fill="hold">
                            <p:stCondLst>
                              <p:cond delay="0"/>
                            </p:stCondLst>
                            <p:childTnLst>
                              <p:par>
                                <p:cTn id="174" presetID="1" presetClass="entr" presetSubtype="0" fill="hold" grpId="0" nodeType="clickEffect">
                                  <p:stCondLst>
                                    <p:cond delay="0"/>
                                  </p:stCondLst>
                                  <p:childTnLst>
                                    <p:set>
                                      <p:cBhvr>
                                        <p:cTn id="175" dur="1" fill="hold">
                                          <p:stCondLst>
                                            <p:cond delay="0"/>
                                          </p:stCondLst>
                                        </p:cTn>
                                        <p:tgtEl>
                                          <p:spTgt spid="17"/>
                                        </p:tgtEl>
                                        <p:attrNameLst>
                                          <p:attrName>style.visibility</p:attrName>
                                        </p:attrNameLst>
                                      </p:cBhvr>
                                      <p:to>
                                        <p:strVal val="visible"/>
                                      </p:to>
                                    </p:set>
                                  </p:childTnLst>
                                </p:cTn>
                              </p:par>
                            </p:childTnLst>
                          </p:cTn>
                        </p:par>
                      </p:childTnLst>
                    </p:cTn>
                  </p:par>
                  <p:par>
                    <p:cTn id="176" fill="hold">
                      <p:stCondLst>
                        <p:cond delay="indefinite"/>
                      </p:stCondLst>
                      <p:childTnLst>
                        <p:par>
                          <p:cTn id="177" fill="hold">
                            <p:stCondLst>
                              <p:cond delay="0"/>
                            </p:stCondLst>
                            <p:childTnLst>
                              <p:par>
                                <p:cTn id="178" presetID="19" presetClass="emph" presetSubtype="0" fill="hold" grpId="1" nodeType="clickEffect">
                                  <p:stCondLst>
                                    <p:cond delay="0"/>
                                  </p:stCondLst>
                                  <p:childTnLst>
                                    <p:animClr clrSpc="rgb" dir="cw">
                                      <p:cBhvr override="childStyle">
                                        <p:cTn id="179" dur="500" fill="hold"/>
                                        <p:tgtEl>
                                          <p:spTgt spid="17"/>
                                        </p:tgtEl>
                                        <p:attrNameLst>
                                          <p:attrName>style.color</p:attrName>
                                        </p:attrNameLst>
                                      </p:cBhvr>
                                      <p:to>
                                        <a:srgbClr val="000000"/>
                                      </p:to>
                                    </p:animClr>
                                    <p:animClr clrSpc="rgb" dir="cw">
                                      <p:cBhvr>
                                        <p:cTn id="180" dur="500" fill="hold"/>
                                        <p:tgtEl>
                                          <p:spTgt spid="17"/>
                                        </p:tgtEl>
                                        <p:attrNameLst>
                                          <p:attrName>fillcolor</p:attrName>
                                        </p:attrNameLst>
                                      </p:cBhvr>
                                      <p:to>
                                        <a:srgbClr val="000000"/>
                                      </p:to>
                                    </p:animClr>
                                    <p:set>
                                      <p:cBhvr>
                                        <p:cTn id="181" dur="500" fill="hold"/>
                                        <p:tgtEl>
                                          <p:spTgt spid="17"/>
                                        </p:tgtEl>
                                        <p:attrNameLst>
                                          <p:attrName>fill.type</p:attrName>
                                        </p:attrNameLst>
                                      </p:cBhvr>
                                      <p:to>
                                        <p:strVal val="solid"/>
                                      </p:to>
                                    </p:set>
                                    <p:set>
                                      <p:cBhvr>
                                        <p:cTn id="182" dur="500" fill="hold"/>
                                        <p:tgtEl>
                                          <p:spTgt spid="17"/>
                                        </p:tgtEl>
                                        <p:attrNameLst>
                                          <p:attrName>fill.on</p:attrName>
                                        </p:attrNameLst>
                                      </p:cBhvr>
                                      <p:to>
                                        <p:strVal val="true"/>
                                      </p:to>
                                    </p:set>
                                  </p:childTnLst>
                                </p:cTn>
                              </p:par>
                              <p:par>
                                <p:cTn id="183" presetID="3" presetClass="emph" presetSubtype="2" fill="hold" grpId="2" nodeType="withEffect">
                                  <p:stCondLst>
                                    <p:cond delay="0"/>
                                  </p:stCondLst>
                                  <p:childTnLst>
                                    <p:animClr clrSpc="rgb" dir="cw">
                                      <p:cBhvr override="childStyle">
                                        <p:cTn id="184" dur="2000" fill="hold"/>
                                        <p:tgtEl>
                                          <p:spTgt spid="17"/>
                                        </p:tgtEl>
                                        <p:attrNameLst>
                                          <p:attrName>style.color</p:attrName>
                                        </p:attrNameLst>
                                      </p:cBhvr>
                                      <p:to>
                                        <a:srgbClr val="FFFFFF"/>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4" grpId="2" animBg="1"/>
      <p:bldP spid="5" grpId="0" animBg="1"/>
      <p:bldP spid="5" grpId="1" animBg="1"/>
      <p:bldP spid="5" grpId="2" animBg="1"/>
      <p:bldP spid="6" grpId="0" animBg="1"/>
      <p:bldP spid="6" grpId="1" animBg="1"/>
      <p:bldP spid="6" grpId="2" animBg="1"/>
      <p:bldP spid="7" grpId="0" animBg="1"/>
      <p:bldP spid="7" grpId="1" animBg="1"/>
      <p:bldP spid="7" grpId="2" animBg="1"/>
      <p:bldP spid="8" grpId="0" animBg="1"/>
      <p:bldP spid="8" grpId="1" animBg="1"/>
      <p:bldP spid="8" grpId="2" animBg="1"/>
      <p:bldP spid="9" grpId="0" animBg="1"/>
      <p:bldP spid="9" grpId="1" animBg="1"/>
      <p:bldP spid="9" grpId="2" animBg="1"/>
      <p:bldP spid="10" grpId="0" animBg="1"/>
      <p:bldP spid="10" grpId="1" animBg="1"/>
      <p:bldP spid="10" grpId="2" animBg="1"/>
      <p:bldP spid="11" grpId="0" animBg="1"/>
      <p:bldP spid="11" grpId="1" animBg="1"/>
      <p:bldP spid="11" grpId="2" animBg="1"/>
      <p:bldP spid="12" grpId="0" animBg="1"/>
      <p:bldP spid="12" grpId="1" animBg="1"/>
      <p:bldP spid="12" grpId="2" animBg="1"/>
      <p:bldP spid="13" grpId="0" animBg="1"/>
      <p:bldP spid="13" grpId="1" animBg="1"/>
      <p:bldP spid="13" grpId="2" animBg="1"/>
      <p:bldP spid="14" grpId="0" animBg="1"/>
      <p:bldP spid="14" grpId="1" animBg="1"/>
      <p:bldP spid="14" grpId="2" animBg="1"/>
      <p:bldP spid="15" grpId="0" animBg="1"/>
      <p:bldP spid="15" grpId="1" animBg="1"/>
      <p:bldP spid="15" grpId="2" animBg="1"/>
      <p:bldP spid="16" grpId="0" animBg="1"/>
      <p:bldP spid="16" grpId="1" animBg="1"/>
      <p:bldP spid="16" grpId="2" animBg="1"/>
      <p:bldP spid="17" grpId="0" animBg="1"/>
      <p:bldP spid="17" grpId="1" animBg="1"/>
      <p:bldP spid="17" grpId="2"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3493" y="349624"/>
            <a:ext cx="8057014" cy="707886"/>
          </a:xfrm>
          <a:prstGeom prst="rect">
            <a:avLst/>
          </a:prstGeom>
          <a:solidFill>
            <a:schemeClr val="accent1">
              <a:lumMod val="40000"/>
              <a:lumOff val="60000"/>
            </a:schemeClr>
          </a:solidFill>
        </p:spPr>
        <p:txBody>
          <a:bodyPr wrap="none" rtlCol="0">
            <a:spAutoFit/>
          </a:bodyPr>
          <a:lstStyle/>
          <a:p>
            <a:r>
              <a:rPr lang="en-GB" sz="4000" b="1" dirty="0" smtClean="0"/>
              <a:t>Near future tense: </a:t>
            </a:r>
            <a:r>
              <a:rPr lang="en-GB" sz="4000" b="1" i="1" dirty="0" err="1"/>
              <a:t>aller</a:t>
            </a:r>
            <a:r>
              <a:rPr lang="en-GB" sz="4000" b="1" i="1" dirty="0"/>
              <a:t> </a:t>
            </a:r>
            <a:r>
              <a:rPr lang="en-GB" sz="4000" b="1" dirty="0"/>
              <a:t>and </a:t>
            </a:r>
            <a:r>
              <a:rPr lang="en-GB" sz="4000" b="1" i="1" dirty="0"/>
              <a:t>faire</a:t>
            </a:r>
            <a:endParaRPr lang="en-GB" sz="4000" dirty="0">
              <a:latin typeface="+mj-lt"/>
            </a:endParaRPr>
          </a:p>
        </p:txBody>
      </p:sp>
      <p:sp>
        <p:nvSpPr>
          <p:cNvPr id="3" name="Title 2"/>
          <p:cNvSpPr txBox="1">
            <a:spLocks/>
          </p:cNvSpPr>
          <p:nvPr/>
        </p:nvSpPr>
        <p:spPr>
          <a:xfrm>
            <a:off x="543493" y="1301658"/>
            <a:ext cx="3853696" cy="4737100"/>
          </a:xfrm>
          <a:prstGeom prst="rect">
            <a:avLst/>
          </a:prstGeom>
          <a:solidFill>
            <a:schemeClr val="accent4">
              <a:lumMod val="20000"/>
              <a:lumOff val="80000"/>
            </a:schemeClr>
          </a:solidFill>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14000"/>
              </a:lnSpc>
              <a:spcAft>
                <a:spcPts val="0"/>
              </a:spcAft>
              <a:defRPr/>
            </a:pPr>
            <a:r>
              <a:rPr lang="en-GB" sz="2800" b="1" i="1" u="sng" dirty="0" err="1" smtClean="0"/>
              <a:t>Aller</a:t>
            </a:r>
            <a:r>
              <a:rPr lang="en-GB" sz="2800" b="1" u="sng" dirty="0" smtClean="0"/>
              <a:t> (to go)</a:t>
            </a:r>
          </a:p>
          <a:p>
            <a:pPr fontAlgn="auto">
              <a:lnSpc>
                <a:spcPct val="114000"/>
              </a:lnSpc>
              <a:spcAft>
                <a:spcPts val="0"/>
              </a:spcAft>
              <a:defRPr/>
            </a:pPr>
            <a:endParaRPr lang="en-GB" sz="2800" u="sng" dirty="0" smtClean="0"/>
          </a:p>
          <a:p>
            <a:pPr fontAlgn="auto">
              <a:lnSpc>
                <a:spcPct val="114000"/>
              </a:lnSpc>
              <a:spcAft>
                <a:spcPts val="0"/>
              </a:spcAft>
              <a:defRPr/>
            </a:pPr>
            <a:r>
              <a:rPr lang="fr-FR" sz="2800" dirty="0"/>
              <a:t>Je </a:t>
            </a:r>
            <a:r>
              <a:rPr lang="fr-FR" sz="2800" b="1" dirty="0"/>
              <a:t>vais aller</a:t>
            </a:r>
          </a:p>
          <a:p>
            <a:pPr fontAlgn="auto">
              <a:lnSpc>
                <a:spcPct val="114000"/>
              </a:lnSpc>
              <a:spcAft>
                <a:spcPts val="0"/>
              </a:spcAft>
              <a:defRPr/>
            </a:pPr>
            <a:r>
              <a:rPr lang="fr-FR" sz="2800" dirty="0"/>
              <a:t>Tu </a:t>
            </a:r>
            <a:r>
              <a:rPr lang="fr-FR" sz="2800" b="1" dirty="0"/>
              <a:t>vas aller</a:t>
            </a:r>
          </a:p>
          <a:p>
            <a:pPr fontAlgn="auto">
              <a:lnSpc>
                <a:spcPct val="114000"/>
              </a:lnSpc>
              <a:spcAft>
                <a:spcPts val="0"/>
              </a:spcAft>
              <a:defRPr/>
            </a:pPr>
            <a:r>
              <a:rPr lang="fr-FR" sz="2800" dirty="0"/>
              <a:t>Il/Elle/On </a:t>
            </a:r>
            <a:r>
              <a:rPr lang="fr-FR" sz="2800" b="1" dirty="0"/>
              <a:t>va aller</a:t>
            </a:r>
          </a:p>
          <a:p>
            <a:pPr fontAlgn="auto">
              <a:lnSpc>
                <a:spcPct val="114000"/>
              </a:lnSpc>
              <a:spcAft>
                <a:spcPts val="0"/>
              </a:spcAft>
              <a:defRPr/>
            </a:pPr>
            <a:endParaRPr lang="fr-FR" sz="2800" dirty="0"/>
          </a:p>
          <a:p>
            <a:pPr fontAlgn="auto">
              <a:lnSpc>
                <a:spcPct val="114000"/>
              </a:lnSpc>
              <a:spcAft>
                <a:spcPts val="0"/>
              </a:spcAft>
              <a:defRPr/>
            </a:pPr>
            <a:r>
              <a:rPr lang="fr-FR" sz="2800" dirty="0"/>
              <a:t>Nous </a:t>
            </a:r>
            <a:r>
              <a:rPr lang="fr-FR" sz="2800" b="1" dirty="0"/>
              <a:t>allons aller</a:t>
            </a:r>
          </a:p>
          <a:p>
            <a:pPr fontAlgn="auto">
              <a:lnSpc>
                <a:spcPct val="114000"/>
              </a:lnSpc>
              <a:spcAft>
                <a:spcPts val="0"/>
              </a:spcAft>
              <a:defRPr/>
            </a:pPr>
            <a:r>
              <a:rPr lang="fr-FR" sz="2800" dirty="0"/>
              <a:t>Vous </a:t>
            </a:r>
            <a:r>
              <a:rPr lang="fr-FR" sz="2800" b="1" dirty="0"/>
              <a:t>allez aller</a:t>
            </a:r>
          </a:p>
          <a:p>
            <a:pPr fontAlgn="auto">
              <a:lnSpc>
                <a:spcPct val="114000"/>
              </a:lnSpc>
              <a:spcAft>
                <a:spcPts val="0"/>
              </a:spcAft>
              <a:defRPr/>
            </a:pPr>
            <a:r>
              <a:rPr lang="fr-FR" sz="2800" dirty="0"/>
              <a:t>Ils/Elles </a:t>
            </a:r>
            <a:r>
              <a:rPr lang="fr-FR" sz="2800" b="1" dirty="0"/>
              <a:t>vont aller</a:t>
            </a:r>
          </a:p>
        </p:txBody>
      </p:sp>
      <p:sp>
        <p:nvSpPr>
          <p:cNvPr id="4" name="Title 2"/>
          <p:cNvSpPr txBox="1">
            <a:spLocks/>
          </p:cNvSpPr>
          <p:nvPr/>
        </p:nvSpPr>
        <p:spPr>
          <a:xfrm>
            <a:off x="4773705" y="1301658"/>
            <a:ext cx="3826801" cy="4737100"/>
          </a:xfrm>
          <a:prstGeom prst="rect">
            <a:avLst/>
          </a:prstGeom>
          <a:solidFill>
            <a:schemeClr val="accent4">
              <a:lumMod val="20000"/>
              <a:lumOff val="80000"/>
            </a:schemeClr>
          </a:solidFill>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14000"/>
              </a:lnSpc>
              <a:spcAft>
                <a:spcPts val="0"/>
              </a:spcAft>
              <a:defRPr/>
            </a:pPr>
            <a:r>
              <a:rPr lang="en-GB" sz="2800" b="1" i="1" u="sng" dirty="0" smtClean="0"/>
              <a:t>Faire</a:t>
            </a:r>
            <a:r>
              <a:rPr lang="en-GB" sz="2800" b="1" u="sng" dirty="0" smtClean="0"/>
              <a:t> (to do/make)</a:t>
            </a:r>
          </a:p>
          <a:p>
            <a:pPr fontAlgn="auto">
              <a:lnSpc>
                <a:spcPct val="114000"/>
              </a:lnSpc>
              <a:spcAft>
                <a:spcPts val="0"/>
              </a:spcAft>
              <a:defRPr/>
            </a:pPr>
            <a:endParaRPr lang="en-GB" sz="2800" u="sng" dirty="0" smtClean="0"/>
          </a:p>
          <a:p>
            <a:pPr fontAlgn="auto">
              <a:lnSpc>
                <a:spcPct val="114000"/>
              </a:lnSpc>
              <a:spcAft>
                <a:spcPts val="0"/>
              </a:spcAft>
              <a:defRPr/>
            </a:pPr>
            <a:r>
              <a:rPr lang="fr-FR" sz="2800" dirty="0"/>
              <a:t>Je </a:t>
            </a:r>
            <a:r>
              <a:rPr lang="fr-FR" sz="2800" b="1" dirty="0"/>
              <a:t>vais faire</a:t>
            </a:r>
          </a:p>
          <a:p>
            <a:pPr fontAlgn="auto">
              <a:lnSpc>
                <a:spcPct val="114000"/>
              </a:lnSpc>
              <a:spcAft>
                <a:spcPts val="0"/>
              </a:spcAft>
              <a:defRPr/>
            </a:pPr>
            <a:r>
              <a:rPr lang="fr-FR" sz="2800" dirty="0"/>
              <a:t>Tu </a:t>
            </a:r>
            <a:r>
              <a:rPr lang="fr-FR" sz="2800" b="1" dirty="0"/>
              <a:t>vas faire</a:t>
            </a:r>
          </a:p>
          <a:p>
            <a:pPr fontAlgn="auto">
              <a:lnSpc>
                <a:spcPct val="114000"/>
              </a:lnSpc>
              <a:spcAft>
                <a:spcPts val="0"/>
              </a:spcAft>
              <a:defRPr/>
            </a:pPr>
            <a:r>
              <a:rPr lang="fr-FR" sz="2800" dirty="0"/>
              <a:t>Il/Elle/On </a:t>
            </a:r>
            <a:r>
              <a:rPr lang="fr-FR" sz="2800" b="1" dirty="0"/>
              <a:t>va faire</a:t>
            </a:r>
          </a:p>
          <a:p>
            <a:pPr fontAlgn="auto">
              <a:lnSpc>
                <a:spcPct val="114000"/>
              </a:lnSpc>
              <a:spcAft>
                <a:spcPts val="0"/>
              </a:spcAft>
              <a:defRPr/>
            </a:pPr>
            <a:endParaRPr lang="fr-FR" sz="2800" dirty="0"/>
          </a:p>
          <a:p>
            <a:pPr fontAlgn="auto">
              <a:lnSpc>
                <a:spcPct val="114000"/>
              </a:lnSpc>
              <a:spcAft>
                <a:spcPts val="0"/>
              </a:spcAft>
              <a:defRPr/>
            </a:pPr>
            <a:r>
              <a:rPr lang="fr-FR" sz="2800" dirty="0"/>
              <a:t>Nous </a:t>
            </a:r>
            <a:r>
              <a:rPr lang="fr-FR" sz="2800" b="1" dirty="0"/>
              <a:t>allons faire</a:t>
            </a:r>
          </a:p>
          <a:p>
            <a:pPr fontAlgn="auto">
              <a:lnSpc>
                <a:spcPct val="114000"/>
              </a:lnSpc>
              <a:spcAft>
                <a:spcPts val="0"/>
              </a:spcAft>
              <a:defRPr/>
            </a:pPr>
            <a:r>
              <a:rPr lang="fr-FR" sz="2800" dirty="0"/>
              <a:t>Vous </a:t>
            </a:r>
            <a:r>
              <a:rPr lang="fr-FR" sz="2800" b="1" dirty="0"/>
              <a:t>allez faire</a:t>
            </a:r>
          </a:p>
          <a:p>
            <a:pPr fontAlgn="auto">
              <a:lnSpc>
                <a:spcPct val="114000"/>
              </a:lnSpc>
              <a:spcAft>
                <a:spcPts val="0"/>
              </a:spcAft>
              <a:defRPr/>
            </a:pPr>
            <a:r>
              <a:rPr lang="fr-FR" sz="2800" dirty="0"/>
              <a:t>Ils/Elles </a:t>
            </a:r>
            <a:r>
              <a:rPr lang="fr-FR" sz="2800" b="1" dirty="0"/>
              <a:t>vont faire</a:t>
            </a:r>
          </a:p>
        </p:txBody>
      </p:sp>
    </p:spTree>
    <p:extLst>
      <p:ext uri="{BB962C8B-B14F-4D97-AF65-F5344CB8AC3E}">
        <p14:creationId xmlns:p14="http://schemas.microsoft.com/office/powerpoint/2010/main" val="2113540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551" y="231775"/>
            <a:ext cx="7204262" cy="1200329"/>
          </a:xfrm>
          <a:prstGeom prst="rect">
            <a:avLst/>
          </a:prstGeom>
          <a:solidFill>
            <a:schemeClr val="accent1">
              <a:lumMod val="40000"/>
              <a:lumOff val="60000"/>
            </a:schemeClr>
          </a:solidFill>
          <a:ln>
            <a:noFill/>
          </a:ln>
        </p:spPr>
        <p:style>
          <a:lnRef idx="2">
            <a:schemeClr val="dk1"/>
          </a:lnRef>
          <a:fillRef idx="1">
            <a:schemeClr val="lt1"/>
          </a:fillRef>
          <a:effectRef idx="0">
            <a:schemeClr val="dk1"/>
          </a:effectRef>
          <a:fontRef idx="minor">
            <a:schemeClr val="dk1"/>
          </a:fontRef>
        </p:style>
        <p:txBody>
          <a:bodyPr wrap="square">
            <a:spAutoFit/>
          </a:bodyPr>
          <a:lstStyle/>
          <a:p>
            <a:pPr fontAlgn="auto">
              <a:spcBef>
                <a:spcPts val="0"/>
              </a:spcBef>
              <a:spcAft>
                <a:spcPts val="0"/>
              </a:spcAft>
              <a:defRPr/>
            </a:pPr>
            <a:r>
              <a:rPr lang="en-GB" sz="2400" b="1" dirty="0"/>
              <a:t>Memory activity</a:t>
            </a:r>
          </a:p>
          <a:p>
            <a:pPr fontAlgn="auto">
              <a:spcBef>
                <a:spcPts val="0"/>
              </a:spcBef>
              <a:spcAft>
                <a:spcPts val="0"/>
              </a:spcAft>
              <a:defRPr/>
            </a:pPr>
            <a:r>
              <a:rPr lang="en-GB" sz="2400" dirty="0" smtClean="0"/>
              <a:t>Which </a:t>
            </a:r>
            <a:r>
              <a:rPr lang="en-GB" sz="2400" dirty="0"/>
              <a:t>sentence has just disappeared? </a:t>
            </a:r>
          </a:p>
          <a:p>
            <a:pPr fontAlgn="auto">
              <a:spcBef>
                <a:spcPts val="0"/>
              </a:spcBef>
              <a:spcAft>
                <a:spcPts val="0"/>
              </a:spcAft>
              <a:defRPr/>
            </a:pPr>
            <a:r>
              <a:rPr lang="en-GB" sz="2400" dirty="0" smtClean="0"/>
              <a:t>What </a:t>
            </a:r>
            <a:r>
              <a:rPr lang="en-GB" sz="2400" dirty="0"/>
              <a:t>does it mean?</a:t>
            </a:r>
          </a:p>
        </p:txBody>
      </p:sp>
      <p:sp>
        <p:nvSpPr>
          <p:cNvPr id="3" name="TextBox 2"/>
          <p:cNvSpPr txBox="1"/>
          <p:nvPr/>
        </p:nvSpPr>
        <p:spPr>
          <a:xfrm>
            <a:off x="187696" y="4441873"/>
            <a:ext cx="2769907" cy="1200329"/>
          </a:xfrm>
          <a:prstGeom prst="rect">
            <a:avLst/>
          </a:prstGeom>
          <a:ln>
            <a:noFill/>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auto">
              <a:spcBef>
                <a:spcPts val="0"/>
              </a:spcBef>
              <a:spcAft>
                <a:spcPts val="0"/>
              </a:spcAft>
              <a:defRPr/>
            </a:pPr>
            <a:r>
              <a:rPr lang="en-GB" sz="2400" dirty="0"/>
              <a:t>Je </a:t>
            </a:r>
            <a:r>
              <a:rPr lang="en-GB" sz="2400" dirty="0" err="1"/>
              <a:t>vais</a:t>
            </a:r>
            <a:r>
              <a:rPr lang="en-GB" sz="2400" dirty="0"/>
              <a:t> </a:t>
            </a:r>
            <a:r>
              <a:rPr lang="en-GB" sz="2400" dirty="0" err="1"/>
              <a:t>aller</a:t>
            </a:r>
            <a:r>
              <a:rPr lang="en-GB" sz="2400" dirty="0"/>
              <a:t> en </a:t>
            </a:r>
            <a:r>
              <a:rPr lang="en-GB" sz="2400" dirty="0" err="1"/>
              <a:t>ville</a:t>
            </a:r>
            <a:r>
              <a:rPr lang="en-GB" sz="2400" dirty="0"/>
              <a:t> </a:t>
            </a:r>
            <a:r>
              <a:rPr lang="en-GB" sz="2400" dirty="0" err="1"/>
              <a:t>samedi</a:t>
            </a:r>
            <a:r>
              <a:rPr lang="en-GB" sz="2400" dirty="0"/>
              <a:t> prochain.</a:t>
            </a:r>
          </a:p>
        </p:txBody>
      </p:sp>
      <p:sp>
        <p:nvSpPr>
          <p:cNvPr id="4" name="TextBox 3"/>
          <p:cNvSpPr txBox="1"/>
          <p:nvPr/>
        </p:nvSpPr>
        <p:spPr>
          <a:xfrm>
            <a:off x="3219919" y="5284939"/>
            <a:ext cx="2769907" cy="830997"/>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fontAlgn="auto">
              <a:spcBef>
                <a:spcPts val="0"/>
              </a:spcBef>
              <a:spcAft>
                <a:spcPts val="0"/>
              </a:spcAft>
              <a:defRPr/>
            </a:pPr>
            <a:r>
              <a:rPr lang="en-GB" sz="2400" dirty="0"/>
              <a:t>Je </a:t>
            </a:r>
            <a:r>
              <a:rPr lang="en-GB" sz="2400" dirty="0" err="1"/>
              <a:t>vais</a:t>
            </a:r>
            <a:r>
              <a:rPr lang="en-GB" sz="2400" dirty="0"/>
              <a:t> faire la </a:t>
            </a:r>
            <a:r>
              <a:rPr lang="en-GB" sz="2400" dirty="0" err="1"/>
              <a:t>vaisselle</a:t>
            </a:r>
            <a:r>
              <a:rPr lang="en-GB" sz="2400" dirty="0"/>
              <a:t> plus </a:t>
            </a:r>
            <a:r>
              <a:rPr lang="en-GB" sz="2400" dirty="0" err="1"/>
              <a:t>tard</a:t>
            </a:r>
            <a:r>
              <a:rPr lang="en-GB" sz="2400" dirty="0"/>
              <a:t>.</a:t>
            </a:r>
          </a:p>
        </p:txBody>
      </p:sp>
      <p:sp>
        <p:nvSpPr>
          <p:cNvPr id="5" name="TextBox 4"/>
          <p:cNvSpPr txBox="1"/>
          <p:nvPr/>
        </p:nvSpPr>
        <p:spPr>
          <a:xfrm>
            <a:off x="3219919" y="2718494"/>
            <a:ext cx="2769907" cy="120032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fontAlgn="auto">
              <a:spcBef>
                <a:spcPts val="0"/>
              </a:spcBef>
              <a:spcAft>
                <a:spcPts val="0"/>
              </a:spcAft>
              <a:defRPr/>
            </a:pPr>
            <a:r>
              <a:rPr lang="en-GB" sz="2400" dirty="0"/>
              <a:t>Il </a:t>
            </a:r>
            <a:r>
              <a:rPr lang="en-GB" sz="2400" dirty="0" err="1"/>
              <a:t>va</a:t>
            </a:r>
            <a:r>
              <a:rPr lang="en-GB" sz="2400" dirty="0"/>
              <a:t> </a:t>
            </a:r>
            <a:r>
              <a:rPr lang="en-GB" sz="2400" dirty="0" err="1"/>
              <a:t>aller</a:t>
            </a:r>
            <a:r>
              <a:rPr lang="en-GB" sz="2400" dirty="0"/>
              <a:t> au </a:t>
            </a:r>
            <a:r>
              <a:rPr lang="en-GB" sz="2400" dirty="0" err="1"/>
              <a:t>cinéma</a:t>
            </a:r>
            <a:r>
              <a:rPr lang="en-GB" sz="2400" dirty="0"/>
              <a:t> avec </a:t>
            </a:r>
            <a:r>
              <a:rPr lang="en-GB" sz="2400" dirty="0" err="1"/>
              <a:t>ses</a:t>
            </a:r>
            <a:r>
              <a:rPr lang="en-GB" sz="2400" dirty="0"/>
              <a:t> parents.</a:t>
            </a:r>
          </a:p>
        </p:txBody>
      </p:sp>
      <p:sp>
        <p:nvSpPr>
          <p:cNvPr id="6" name="TextBox 5"/>
          <p:cNvSpPr txBox="1"/>
          <p:nvPr/>
        </p:nvSpPr>
        <p:spPr>
          <a:xfrm>
            <a:off x="3219919" y="4172267"/>
            <a:ext cx="2769907" cy="830997"/>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gn="ctr" fontAlgn="auto">
              <a:spcBef>
                <a:spcPts val="0"/>
              </a:spcBef>
              <a:spcAft>
                <a:spcPts val="0"/>
              </a:spcAft>
              <a:defRPr/>
            </a:pPr>
            <a:r>
              <a:rPr lang="en-GB" sz="2400" dirty="0" err="1"/>
              <a:t>Tu</a:t>
            </a:r>
            <a:r>
              <a:rPr lang="en-GB" sz="2400" dirty="0"/>
              <a:t> vas faire le </a:t>
            </a:r>
            <a:r>
              <a:rPr lang="en-GB" sz="2400" dirty="0" err="1"/>
              <a:t>jardinage</a:t>
            </a:r>
            <a:r>
              <a:rPr lang="en-GB" sz="2400" dirty="0"/>
              <a:t> </a:t>
            </a:r>
            <a:r>
              <a:rPr lang="en-GB" sz="2400" dirty="0" err="1"/>
              <a:t>ce</a:t>
            </a:r>
            <a:r>
              <a:rPr lang="en-GB" sz="2400" dirty="0"/>
              <a:t> </a:t>
            </a:r>
            <a:r>
              <a:rPr lang="en-GB" sz="2400" dirty="0" err="1"/>
              <a:t>soir</a:t>
            </a:r>
            <a:r>
              <a:rPr lang="en-GB" sz="2400" dirty="0"/>
              <a:t>?</a:t>
            </a:r>
          </a:p>
        </p:txBody>
      </p:sp>
      <p:sp>
        <p:nvSpPr>
          <p:cNvPr id="7" name="TextBox 6"/>
          <p:cNvSpPr txBox="1"/>
          <p:nvPr/>
        </p:nvSpPr>
        <p:spPr>
          <a:xfrm>
            <a:off x="6252141" y="3610876"/>
            <a:ext cx="2769907" cy="830997"/>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gn="ctr" fontAlgn="auto">
              <a:spcBef>
                <a:spcPts val="0"/>
              </a:spcBef>
              <a:spcAft>
                <a:spcPts val="0"/>
              </a:spcAft>
              <a:defRPr/>
            </a:pPr>
            <a:r>
              <a:rPr lang="en-GB" sz="2400" dirty="0"/>
              <a:t>Elle </a:t>
            </a:r>
            <a:r>
              <a:rPr lang="en-GB" sz="2400" dirty="0" err="1"/>
              <a:t>va</a:t>
            </a:r>
            <a:r>
              <a:rPr lang="en-GB" sz="2400" dirty="0"/>
              <a:t> faire la cuisine </a:t>
            </a:r>
            <a:r>
              <a:rPr lang="en-GB" sz="2400" dirty="0" err="1"/>
              <a:t>ce</a:t>
            </a:r>
            <a:r>
              <a:rPr lang="en-GB" sz="2400" dirty="0"/>
              <a:t> </a:t>
            </a:r>
            <a:r>
              <a:rPr lang="en-GB" sz="2400" dirty="0" err="1"/>
              <a:t>soir</a:t>
            </a:r>
            <a:r>
              <a:rPr lang="en-GB" sz="2400" dirty="0"/>
              <a:t>. </a:t>
            </a:r>
          </a:p>
        </p:txBody>
      </p:sp>
      <p:sp>
        <p:nvSpPr>
          <p:cNvPr id="8" name="TextBox 7"/>
          <p:cNvSpPr txBox="1"/>
          <p:nvPr/>
        </p:nvSpPr>
        <p:spPr>
          <a:xfrm>
            <a:off x="187697" y="2170579"/>
            <a:ext cx="2769907" cy="830997"/>
          </a:xfrm>
          <a:prstGeom prst="rect">
            <a:avLst/>
          </a:prstGeom>
          <a:ln>
            <a:noFill/>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auto">
              <a:spcBef>
                <a:spcPts val="0"/>
              </a:spcBef>
              <a:spcAft>
                <a:spcPts val="0"/>
              </a:spcAft>
              <a:defRPr/>
            </a:pPr>
            <a:r>
              <a:rPr lang="en-GB" sz="2400" dirty="0" err="1"/>
              <a:t>Ils</a:t>
            </a:r>
            <a:r>
              <a:rPr lang="en-GB" sz="2400" dirty="0"/>
              <a:t> </a:t>
            </a:r>
            <a:r>
              <a:rPr lang="en-GB" sz="2400" dirty="0" err="1"/>
              <a:t>vont</a:t>
            </a:r>
            <a:r>
              <a:rPr lang="en-GB" sz="2400" dirty="0"/>
              <a:t> </a:t>
            </a:r>
            <a:r>
              <a:rPr lang="en-GB" sz="2400" dirty="0" err="1"/>
              <a:t>aller</a:t>
            </a:r>
            <a:r>
              <a:rPr lang="en-GB" sz="2400" dirty="0"/>
              <a:t> au </a:t>
            </a:r>
            <a:r>
              <a:rPr lang="en-GB" sz="2400" dirty="0" err="1"/>
              <a:t>théâtre</a:t>
            </a:r>
            <a:r>
              <a:rPr lang="en-GB" sz="2400" dirty="0"/>
              <a:t> </a:t>
            </a:r>
            <a:r>
              <a:rPr lang="en-GB" sz="2400" dirty="0" err="1"/>
              <a:t>demain</a:t>
            </a:r>
            <a:r>
              <a:rPr lang="en-GB" sz="2400" dirty="0"/>
              <a:t>.</a:t>
            </a:r>
          </a:p>
        </p:txBody>
      </p:sp>
      <p:sp>
        <p:nvSpPr>
          <p:cNvPr id="9" name="TextBox 8"/>
          <p:cNvSpPr txBox="1"/>
          <p:nvPr/>
        </p:nvSpPr>
        <p:spPr>
          <a:xfrm>
            <a:off x="6252142" y="2178951"/>
            <a:ext cx="2769907" cy="120032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fontAlgn="auto">
              <a:spcBef>
                <a:spcPts val="0"/>
              </a:spcBef>
              <a:spcAft>
                <a:spcPts val="0"/>
              </a:spcAft>
              <a:defRPr/>
            </a:pPr>
            <a:r>
              <a:rPr lang="en-GB" sz="2400" dirty="0"/>
              <a:t>Nous </a:t>
            </a:r>
            <a:r>
              <a:rPr lang="en-GB" sz="2400" dirty="0" err="1"/>
              <a:t>allons</a:t>
            </a:r>
            <a:r>
              <a:rPr lang="en-GB" sz="2400" dirty="0"/>
              <a:t> </a:t>
            </a:r>
            <a:r>
              <a:rPr lang="en-GB" sz="2400" dirty="0" err="1"/>
              <a:t>aller</a:t>
            </a:r>
            <a:r>
              <a:rPr lang="en-GB" sz="2400" dirty="0"/>
              <a:t> aux </a:t>
            </a:r>
            <a:r>
              <a:rPr lang="en-GB" sz="2400" dirty="0" err="1"/>
              <a:t>magasins</a:t>
            </a:r>
            <a:r>
              <a:rPr lang="en-GB" sz="2400" dirty="0"/>
              <a:t> ensemble.</a:t>
            </a:r>
          </a:p>
        </p:txBody>
      </p:sp>
      <p:sp>
        <p:nvSpPr>
          <p:cNvPr id="10" name="TextBox 9"/>
          <p:cNvSpPr txBox="1"/>
          <p:nvPr/>
        </p:nvSpPr>
        <p:spPr>
          <a:xfrm>
            <a:off x="6252140" y="4691720"/>
            <a:ext cx="2769907" cy="830997"/>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a:spAutoFit/>
          </a:bodyPr>
          <a:lstStyle/>
          <a:p>
            <a:pPr algn="ctr" fontAlgn="auto">
              <a:spcBef>
                <a:spcPts val="0"/>
              </a:spcBef>
              <a:spcAft>
                <a:spcPts val="0"/>
              </a:spcAft>
              <a:defRPr/>
            </a:pPr>
            <a:r>
              <a:rPr lang="en-GB" sz="2400" dirty="0" err="1"/>
              <a:t>Vous</a:t>
            </a:r>
            <a:r>
              <a:rPr lang="en-GB" sz="2400" dirty="0"/>
              <a:t> </a:t>
            </a:r>
            <a:r>
              <a:rPr lang="en-GB" sz="2400" dirty="0" err="1"/>
              <a:t>allez</a:t>
            </a:r>
            <a:r>
              <a:rPr lang="en-GB" sz="2400" dirty="0"/>
              <a:t> </a:t>
            </a:r>
            <a:r>
              <a:rPr lang="en-GB" sz="2400" dirty="0" err="1"/>
              <a:t>aller</a:t>
            </a:r>
            <a:r>
              <a:rPr lang="en-GB" sz="2400" dirty="0"/>
              <a:t> au match de football?</a:t>
            </a:r>
          </a:p>
        </p:txBody>
      </p:sp>
      <p:sp>
        <p:nvSpPr>
          <p:cNvPr id="11" name="TextBox 10"/>
          <p:cNvSpPr txBox="1"/>
          <p:nvPr/>
        </p:nvSpPr>
        <p:spPr>
          <a:xfrm>
            <a:off x="187696" y="3370908"/>
            <a:ext cx="2769907" cy="830997"/>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fontAlgn="auto">
              <a:spcBef>
                <a:spcPts val="0"/>
              </a:spcBef>
              <a:spcAft>
                <a:spcPts val="0"/>
              </a:spcAft>
              <a:defRPr/>
            </a:pPr>
            <a:r>
              <a:rPr lang="en-GB" sz="2400" dirty="0"/>
              <a:t>Il </a:t>
            </a:r>
            <a:r>
              <a:rPr lang="en-GB" sz="2400" dirty="0" err="1"/>
              <a:t>va</a:t>
            </a:r>
            <a:r>
              <a:rPr lang="en-GB" sz="2400" dirty="0"/>
              <a:t> faire du bricolage </a:t>
            </a:r>
            <a:r>
              <a:rPr lang="en-GB" sz="2400" dirty="0" err="1"/>
              <a:t>samedi</a:t>
            </a:r>
            <a:r>
              <a:rPr lang="en-GB" sz="2400" dirty="0"/>
              <a:t>.</a:t>
            </a:r>
          </a:p>
        </p:txBody>
      </p:sp>
      <p:sp>
        <p:nvSpPr>
          <p:cNvPr id="12" name="TextBox 11"/>
          <p:cNvSpPr txBox="1"/>
          <p:nvPr/>
        </p:nvSpPr>
        <p:spPr>
          <a:xfrm>
            <a:off x="3219965" y="1664776"/>
            <a:ext cx="2769907" cy="830997"/>
          </a:xfrm>
          <a:prstGeom prst="rect">
            <a:avLst/>
          </a:prstGeom>
          <a:ln>
            <a:noFill/>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auto">
              <a:spcBef>
                <a:spcPts val="0"/>
              </a:spcBef>
              <a:spcAft>
                <a:spcPts val="0"/>
              </a:spcAft>
              <a:defRPr/>
            </a:pPr>
            <a:r>
              <a:rPr lang="en-GB" sz="2400" dirty="0"/>
              <a:t>Je </a:t>
            </a:r>
            <a:r>
              <a:rPr lang="en-GB" sz="2400" dirty="0" err="1"/>
              <a:t>vais</a:t>
            </a:r>
            <a:r>
              <a:rPr lang="en-GB" sz="2400" dirty="0"/>
              <a:t> faire du </a:t>
            </a:r>
            <a:r>
              <a:rPr lang="en-GB" sz="2400" dirty="0" err="1"/>
              <a:t>vélo</a:t>
            </a:r>
            <a:r>
              <a:rPr lang="en-GB" sz="2400" dirty="0"/>
              <a:t> </a:t>
            </a:r>
            <a:r>
              <a:rPr lang="en-GB" sz="2400" dirty="0" err="1"/>
              <a:t>dans</a:t>
            </a:r>
            <a:r>
              <a:rPr lang="en-GB" sz="2400" dirty="0"/>
              <a:t> la </a:t>
            </a:r>
            <a:r>
              <a:rPr lang="en-GB" sz="2400" dirty="0" err="1"/>
              <a:t>forêt</a:t>
            </a:r>
            <a:r>
              <a:rPr lang="en-GB" sz="2400" dirty="0"/>
              <a:t>.</a:t>
            </a:r>
          </a:p>
        </p:txBody>
      </p:sp>
    </p:spTree>
    <p:extLst>
      <p:ext uri="{BB962C8B-B14F-4D97-AF65-F5344CB8AC3E}">
        <p14:creationId xmlns:p14="http://schemas.microsoft.com/office/powerpoint/2010/main" val="209971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3"/>
                                        </p:tgtEl>
                                        <p:attrNameLst>
                                          <p:attrName>ppt_w</p:attrName>
                                        </p:attrNameLst>
                                      </p:cBhvr>
                                      <p:tavLst>
                                        <p:tav tm="0">
                                          <p:val>
                                            <p:strVal val="ppt_w"/>
                                          </p:val>
                                        </p:tav>
                                        <p:tav tm="100000">
                                          <p:val>
                                            <p:fltVal val="0"/>
                                          </p:val>
                                        </p:tav>
                                      </p:tavLst>
                                    </p:anim>
                                    <p:anim calcmode="lin" valueType="num">
                                      <p:cBhvr>
                                        <p:cTn id="7" dur="1000"/>
                                        <p:tgtEl>
                                          <p:spTgt spid="3"/>
                                        </p:tgtEl>
                                        <p:attrNameLst>
                                          <p:attrName>ppt_h</p:attrName>
                                        </p:attrNameLst>
                                      </p:cBhvr>
                                      <p:tavLst>
                                        <p:tav tm="0">
                                          <p:val>
                                            <p:strVal val="ppt_h"/>
                                          </p:val>
                                        </p:tav>
                                        <p:tav tm="100000">
                                          <p:val>
                                            <p:fltVal val="0"/>
                                          </p:val>
                                        </p:tav>
                                      </p:tavLst>
                                    </p:anim>
                                    <p:anim calcmode="lin" valueType="num">
                                      <p:cBhvr>
                                        <p:cTn id="8" dur="1000"/>
                                        <p:tgtEl>
                                          <p:spTgt spid="3"/>
                                        </p:tgtEl>
                                        <p:attrNameLst>
                                          <p:attrName>style.rotation</p:attrName>
                                        </p:attrNameLst>
                                      </p:cBhvr>
                                      <p:tavLst>
                                        <p:tav tm="0">
                                          <p:val>
                                            <p:fltVal val="0"/>
                                          </p:val>
                                        </p:tav>
                                        <p:tav tm="100000">
                                          <p:val>
                                            <p:fltVal val="90"/>
                                          </p:val>
                                        </p:tav>
                                      </p:tavLst>
                                    </p:anim>
                                    <p:animEffect transition="out" filter="fade">
                                      <p:cBhvr>
                                        <p:cTn id="9" dur="1000"/>
                                        <p:tgtEl>
                                          <p:spTgt spid="3"/>
                                        </p:tgtEl>
                                      </p:cBhvr>
                                    </p:animEffect>
                                    <p:set>
                                      <p:cBhvr>
                                        <p:cTn id="10" dur="1" fill="hold">
                                          <p:stCondLst>
                                            <p:cond delay="999"/>
                                          </p:stCondLst>
                                        </p:cTn>
                                        <p:tgtEl>
                                          <p:spTgt spid="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31" presetClass="exit" presetSubtype="0" fill="hold" grpId="0" nodeType="clickEffect">
                                  <p:stCondLst>
                                    <p:cond delay="0"/>
                                  </p:stCondLst>
                                  <p:childTnLst>
                                    <p:anim calcmode="lin" valueType="num">
                                      <p:cBhvr>
                                        <p:cTn id="14" dur="1000"/>
                                        <p:tgtEl>
                                          <p:spTgt spid="4"/>
                                        </p:tgtEl>
                                        <p:attrNameLst>
                                          <p:attrName>ppt_w</p:attrName>
                                        </p:attrNameLst>
                                      </p:cBhvr>
                                      <p:tavLst>
                                        <p:tav tm="0">
                                          <p:val>
                                            <p:strVal val="ppt_w"/>
                                          </p:val>
                                        </p:tav>
                                        <p:tav tm="100000">
                                          <p:val>
                                            <p:fltVal val="0"/>
                                          </p:val>
                                        </p:tav>
                                      </p:tavLst>
                                    </p:anim>
                                    <p:anim calcmode="lin" valueType="num">
                                      <p:cBhvr>
                                        <p:cTn id="15" dur="1000"/>
                                        <p:tgtEl>
                                          <p:spTgt spid="4"/>
                                        </p:tgtEl>
                                        <p:attrNameLst>
                                          <p:attrName>ppt_h</p:attrName>
                                        </p:attrNameLst>
                                      </p:cBhvr>
                                      <p:tavLst>
                                        <p:tav tm="0">
                                          <p:val>
                                            <p:strVal val="ppt_h"/>
                                          </p:val>
                                        </p:tav>
                                        <p:tav tm="100000">
                                          <p:val>
                                            <p:fltVal val="0"/>
                                          </p:val>
                                        </p:tav>
                                      </p:tavLst>
                                    </p:anim>
                                    <p:anim calcmode="lin" valueType="num">
                                      <p:cBhvr>
                                        <p:cTn id="16" dur="1000"/>
                                        <p:tgtEl>
                                          <p:spTgt spid="4"/>
                                        </p:tgtEl>
                                        <p:attrNameLst>
                                          <p:attrName>style.rotation</p:attrName>
                                        </p:attrNameLst>
                                      </p:cBhvr>
                                      <p:tavLst>
                                        <p:tav tm="0">
                                          <p:val>
                                            <p:fltVal val="0"/>
                                          </p:val>
                                        </p:tav>
                                        <p:tav tm="100000">
                                          <p:val>
                                            <p:fltVal val="90"/>
                                          </p:val>
                                        </p:tav>
                                      </p:tavLst>
                                    </p:anim>
                                    <p:animEffect transition="out" filter="fade">
                                      <p:cBhvr>
                                        <p:cTn id="17" dur="1000"/>
                                        <p:tgtEl>
                                          <p:spTgt spid="4"/>
                                        </p:tgtEl>
                                      </p:cBhvr>
                                    </p:animEffect>
                                    <p:set>
                                      <p:cBhvr>
                                        <p:cTn id="18" dur="1" fill="hold">
                                          <p:stCondLst>
                                            <p:cond delay="999"/>
                                          </p:stCondLst>
                                        </p:cTn>
                                        <p:tgtEl>
                                          <p:spTgt spid="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31" presetClass="exit" presetSubtype="0" fill="hold" grpId="0" nodeType="clickEffect">
                                  <p:stCondLst>
                                    <p:cond delay="0"/>
                                  </p:stCondLst>
                                  <p:childTnLst>
                                    <p:anim calcmode="lin" valueType="num">
                                      <p:cBhvr>
                                        <p:cTn id="22" dur="1000"/>
                                        <p:tgtEl>
                                          <p:spTgt spid="5"/>
                                        </p:tgtEl>
                                        <p:attrNameLst>
                                          <p:attrName>ppt_w</p:attrName>
                                        </p:attrNameLst>
                                      </p:cBhvr>
                                      <p:tavLst>
                                        <p:tav tm="0">
                                          <p:val>
                                            <p:strVal val="ppt_w"/>
                                          </p:val>
                                        </p:tav>
                                        <p:tav tm="100000">
                                          <p:val>
                                            <p:fltVal val="0"/>
                                          </p:val>
                                        </p:tav>
                                      </p:tavLst>
                                    </p:anim>
                                    <p:anim calcmode="lin" valueType="num">
                                      <p:cBhvr>
                                        <p:cTn id="23" dur="1000"/>
                                        <p:tgtEl>
                                          <p:spTgt spid="5"/>
                                        </p:tgtEl>
                                        <p:attrNameLst>
                                          <p:attrName>ppt_h</p:attrName>
                                        </p:attrNameLst>
                                      </p:cBhvr>
                                      <p:tavLst>
                                        <p:tav tm="0">
                                          <p:val>
                                            <p:strVal val="ppt_h"/>
                                          </p:val>
                                        </p:tav>
                                        <p:tav tm="100000">
                                          <p:val>
                                            <p:fltVal val="0"/>
                                          </p:val>
                                        </p:tav>
                                      </p:tavLst>
                                    </p:anim>
                                    <p:anim calcmode="lin" valueType="num">
                                      <p:cBhvr>
                                        <p:cTn id="24" dur="1000"/>
                                        <p:tgtEl>
                                          <p:spTgt spid="5"/>
                                        </p:tgtEl>
                                        <p:attrNameLst>
                                          <p:attrName>style.rotation</p:attrName>
                                        </p:attrNameLst>
                                      </p:cBhvr>
                                      <p:tavLst>
                                        <p:tav tm="0">
                                          <p:val>
                                            <p:fltVal val="0"/>
                                          </p:val>
                                        </p:tav>
                                        <p:tav tm="100000">
                                          <p:val>
                                            <p:fltVal val="90"/>
                                          </p:val>
                                        </p:tav>
                                      </p:tavLst>
                                    </p:anim>
                                    <p:animEffect transition="out" filter="fade">
                                      <p:cBhvr>
                                        <p:cTn id="25" dur="1000"/>
                                        <p:tgtEl>
                                          <p:spTgt spid="5"/>
                                        </p:tgtEl>
                                      </p:cBhvr>
                                    </p:animEffect>
                                    <p:set>
                                      <p:cBhvr>
                                        <p:cTn id="26" dur="1" fill="hold">
                                          <p:stCondLst>
                                            <p:cond delay="999"/>
                                          </p:stCondLst>
                                        </p:cTn>
                                        <p:tgtEl>
                                          <p:spTgt spid="5"/>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31" presetClass="exit" presetSubtype="0" fill="hold" grpId="0" nodeType="clickEffect">
                                  <p:stCondLst>
                                    <p:cond delay="0"/>
                                  </p:stCondLst>
                                  <p:childTnLst>
                                    <p:anim calcmode="lin" valueType="num">
                                      <p:cBhvr>
                                        <p:cTn id="30" dur="1000"/>
                                        <p:tgtEl>
                                          <p:spTgt spid="6"/>
                                        </p:tgtEl>
                                        <p:attrNameLst>
                                          <p:attrName>ppt_w</p:attrName>
                                        </p:attrNameLst>
                                      </p:cBhvr>
                                      <p:tavLst>
                                        <p:tav tm="0">
                                          <p:val>
                                            <p:strVal val="ppt_w"/>
                                          </p:val>
                                        </p:tav>
                                        <p:tav tm="100000">
                                          <p:val>
                                            <p:fltVal val="0"/>
                                          </p:val>
                                        </p:tav>
                                      </p:tavLst>
                                    </p:anim>
                                    <p:anim calcmode="lin" valueType="num">
                                      <p:cBhvr>
                                        <p:cTn id="31" dur="1000"/>
                                        <p:tgtEl>
                                          <p:spTgt spid="6"/>
                                        </p:tgtEl>
                                        <p:attrNameLst>
                                          <p:attrName>ppt_h</p:attrName>
                                        </p:attrNameLst>
                                      </p:cBhvr>
                                      <p:tavLst>
                                        <p:tav tm="0">
                                          <p:val>
                                            <p:strVal val="ppt_h"/>
                                          </p:val>
                                        </p:tav>
                                        <p:tav tm="100000">
                                          <p:val>
                                            <p:fltVal val="0"/>
                                          </p:val>
                                        </p:tav>
                                      </p:tavLst>
                                    </p:anim>
                                    <p:anim calcmode="lin" valueType="num">
                                      <p:cBhvr>
                                        <p:cTn id="32" dur="1000"/>
                                        <p:tgtEl>
                                          <p:spTgt spid="6"/>
                                        </p:tgtEl>
                                        <p:attrNameLst>
                                          <p:attrName>style.rotation</p:attrName>
                                        </p:attrNameLst>
                                      </p:cBhvr>
                                      <p:tavLst>
                                        <p:tav tm="0">
                                          <p:val>
                                            <p:fltVal val="0"/>
                                          </p:val>
                                        </p:tav>
                                        <p:tav tm="100000">
                                          <p:val>
                                            <p:fltVal val="90"/>
                                          </p:val>
                                        </p:tav>
                                      </p:tavLst>
                                    </p:anim>
                                    <p:animEffect transition="out" filter="fade">
                                      <p:cBhvr>
                                        <p:cTn id="33" dur="1000"/>
                                        <p:tgtEl>
                                          <p:spTgt spid="6"/>
                                        </p:tgtEl>
                                      </p:cBhvr>
                                    </p:animEffect>
                                    <p:set>
                                      <p:cBhvr>
                                        <p:cTn id="34" dur="1" fill="hold">
                                          <p:stCondLst>
                                            <p:cond delay="999"/>
                                          </p:stCondLst>
                                        </p:cTn>
                                        <p:tgtEl>
                                          <p:spTgt spid="6"/>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31" presetClass="exit" presetSubtype="0" fill="hold" grpId="0" nodeType="clickEffect">
                                  <p:stCondLst>
                                    <p:cond delay="0"/>
                                  </p:stCondLst>
                                  <p:childTnLst>
                                    <p:anim calcmode="lin" valueType="num">
                                      <p:cBhvr>
                                        <p:cTn id="38" dur="1000"/>
                                        <p:tgtEl>
                                          <p:spTgt spid="7"/>
                                        </p:tgtEl>
                                        <p:attrNameLst>
                                          <p:attrName>ppt_w</p:attrName>
                                        </p:attrNameLst>
                                      </p:cBhvr>
                                      <p:tavLst>
                                        <p:tav tm="0">
                                          <p:val>
                                            <p:strVal val="ppt_w"/>
                                          </p:val>
                                        </p:tav>
                                        <p:tav tm="100000">
                                          <p:val>
                                            <p:fltVal val="0"/>
                                          </p:val>
                                        </p:tav>
                                      </p:tavLst>
                                    </p:anim>
                                    <p:anim calcmode="lin" valueType="num">
                                      <p:cBhvr>
                                        <p:cTn id="39" dur="1000"/>
                                        <p:tgtEl>
                                          <p:spTgt spid="7"/>
                                        </p:tgtEl>
                                        <p:attrNameLst>
                                          <p:attrName>ppt_h</p:attrName>
                                        </p:attrNameLst>
                                      </p:cBhvr>
                                      <p:tavLst>
                                        <p:tav tm="0">
                                          <p:val>
                                            <p:strVal val="ppt_h"/>
                                          </p:val>
                                        </p:tav>
                                        <p:tav tm="100000">
                                          <p:val>
                                            <p:fltVal val="0"/>
                                          </p:val>
                                        </p:tav>
                                      </p:tavLst>
                                    </p:anim>
                                    <p:anim calcmode="lin" valueType="num">
                                      <p:cBhvr>
                                        <p:cTn id="40" dur="1000"/>
                                        <p:tgtEl>
                                          <p:spTgt spid="7"/>
                                        </p:tgtEl>
                                        <p:attrNameLst>
                                          <p:attrName>style.rotation</p:attrName>
                                        </p:attrNameLst>
                                      </p:cBhvr>
                                      <p:tavLst>
                                        <p:tav tm="0">
                                          <p:val>
                                            <p:fltVal val="0"/>
                                          </p:val>
                                        </p:tav>
                                        <p:tav tm="100000">
                                          <p:val>
                                            <p:fltVal val="90"/>
                                          </p:val>
                                        </p:tav>
                                      </p:tavLst>
                                    </p:anim>
                                    <p:animEffect transition="out" filter="fade">
                                      <p:cBhvr>
                                        <p:cTn id="41" dur="1000"/>
                                        <p:tgtEl>
                                          <p:spTgt spid="7"/>
                                        </p:tgtEl>
                                      </p:cBhvr>
                                    </p:animEffect>
                                    <p:set>
                                      <p:cBhvr>
                                        <p:cTn id="42" dur="1" fill="hold">
                                          <p:stCondLst>
                                            <p:cond delay="999"/>
                                          </p:stCondLst>
                                        </p:cTn>
                                        <p:tgtEl>
                                          <p:spTgt spid="7"/>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31" presetClass="exit" presetSubtype="0" fill="hold" grpId="0" nodeType="clickEffect">
                                  <p:stCondLst>
                                    <p:cond delay="0"/>
                                  </p:stCondLst>
                                  <p:childTnLst>
                                    <p:anim calcmode="lin" valueType="num">
                                      <p:cBhvr>
                                        <p:cTn id="46" dur="1000"/>
                                        <p:tgtEl>
                                          <p:spTgt spid="8"/>
                                        </p:tgtEl>
                                        <p:attrNameLst>
                                          <p:attrName>ppt_w</p:attrName>
                                        </p:attrNameLst>
                                      </p:cBhvr>
                                      <p:tavLst>
                                        <p:tav tm="0">
                                          <p:val>
                                            <p:strVal val="ppt_w"/>
                                          </p:val>
                                        </p:tav>
                                        <p:tav tm="100000">
                                          <p:val>
                                            <p:fltVal val="0"/>
                                          </p:val>
                                        </p:tav>
                                      </p:tavLst>
                                    </p:anim>
                                    <p:anim calcmode="lin" valueType="num">
                                      <p:cBhvr>
                                        <p:cTn id="47" dur="1000"/>
                                        <p:tgtEl>
                                          <p:spTgt spid="8"/>
                                        </p:tgtEl>
                                        <p:attrNameLst>
                                          <p:attrName>ppt_h</p:attrName>
                                        </p:attrNameLst>
                                      </p:cBhvr>
                                      <p:tavLst>
                                        <p:tav tm="0">
                                          <p:val>
                                            <p:strVal val="ppt_h"/>
                                          </p:val>
                                        </p:tav>
                                        <p:tav tm="100000">
                                          <p:val>
                                            <p:fltVal val="0"/>
                                          </p:val>
                                        </p:tav>
                                      </p:tavLst>
                                    </p:anim>
                                    <p:anim calcmode="lin" valueType="num">
                                      <p:cBhvr>
                                        <p:cTn id="48" dur="1000"/>
                                        <p:tgtEl>
                                          <p:spTgt spid="8"/>
                                        </p:tgtEl>
                                        <p:attrNameLst>
                                          <p:attrName>style.rotation</p:attrName>
                                        </p:attrNameLst>
                                      </p:cBhvr>
                                      <p:tavLst>
                                        <p:tav tm="0">
                                          <p:val>
                                            <p:fltVal val="0"/>
                                          </p:val>
                                        </p:tav>
                                        <p:tav tm="100000">
                                          <p:val>
                                            <p:fltVal val="90"/>
                                          </p:val>
                                        </p:tav>
                                      </p:tavLst>
                                    </p:anim>
                                    <p:animEffect transition="out" filter="fade">
                                      <p:cBhvr>
                                        <p:cTn id="49" dur="1000"/>
                                        <p:tgtEl>
                                          <p:spTgt spid="8"/>
                                        </p:tgtEl>
                                      </p:cBhvr>
                                    </p:animEffect>
                                    <p:set>
                                      <p:cBhvr>
                                        <p:cTn id="50" dur="1" fill="hold">
                                          <p:stCondLst>
                                            <p:cond delay="999"/>
                                          </p:stCondLst>
                                        </p:cTn>
                                        <p:tgtEl>
                                          <p:spTgt spid="8"/>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31" presetClass="exit" presetSubtype="0" fill="hold" grpId="0" nodeType="clickEffect">
                                  <p:stCondLst>
                                    <p:cond delay="0"/>
                                  </p:stCondLst>
                                  <p:childTnLst>
                                    <p:anim calcmode="lin" valueType="num">
                                      <p:cBhvr>
                                        <p:cTn id="54" dur="1000"/>
                                        <p:tgtEl>
                                          <p:spTgt spid="9"/>
                                        </p:tgtEl>
                                        <p:attrNameLst>
                                          <p:attrName>ppt_w</p:attrName>
                                        </p:attrNameLst>
                                      </p:cBhvr>
                                      <p:tavLst>
                                        <p:tav tm="0">
                                          <p:val>
                                            <p:strVal val="ppt_w"/>
                                          </p:val>
                                        </p:tav>
                                        <p:tav tm="100000">
                                          <p:val>
                                            <p:fltVal val="0"/>
                                          </p:val>
                                        </p:tav>
                                      </p:tavLst>
                                    </p:anim>
                                    <p:anim calcmode="lin" valueType="num">
                                      <p:cBhvr>
                                        <p:cTn id="55" dur="1000"/>
                                        <p:tgtEl>
                                          <p:spTgt spid="9"/>
                                        </p:tgtEl>
                                        <p:attrNameLst>
                                          <p:attrName>ppt_h</p:attrName>
                                        </p:attrNameLst>
                                      </p:cBhvr>
                                      <p:tavLst>
                                        <p:tav tm="0">
                                          <p:val>
                                            <p:strVal val="ppt_h"/>
                                          </p:val>
                                        </p:tav>
                                        <p:tav tm="100000">
                                          <p:val>
                                            <p:fltVal val="0"/>
                                          </p:val>
                                        </p:tav>
                                      </p:tavLst>
                                    </p:anim>
                                    <p:anim calcmode="lin" valueType="num">
                                      <p:cBhvr>
                                        <p:cTn id="56" dur="1000"/>
                                        <p:tgtEl>
                                          <p:spTgt spid="9"/>
                                        </p:tgtEl>
                                        <p:attrNameLst>
                                          <p:attrName>style.rotation</p:attrName>
                                        </p:attrNameLst>
                                      </p:cBhvr>
                                      <p:tavLst>
                                        <p:tav tm="0">
                                          <p:val>
                                            <p:fltVal val="0"/>
                                          </p:val>
                                        </p:tav>
                                        <p:tav tm="100000">
                                          <p:val>
                                            <p:fltVal val="90"/>
                                          </p:val>
                                        </p:tav>
                                      </p:tavLst>
                                    </p:anim>
                                    <p:animEffect transition="out" filter="fade">
                                      <p:cBhvr>
                                        <p:cTn id="57" dur="1000"/>
                                        <p:tgtEl>
                                          <p:spTgt spid="9"/>
                                        </p:tgtEl>
                                      </p:cBhvr>
                                    </p:animEffect>
                                    <p:set>
                                      <p:cBhvr>
                                        <p:cTn id="58" dur="1" fill="hold">
                                          <p:stCondLst>
                                            <p:cond delay="999"/>
                                          </p:stCondLst>
                                        </p:cTn>
                                        <p:tgtEl>
                                          <p:spTgt spid="9"/>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31" presetClass="exit" presetSubtype="0" fill="hold" grpId="0" nodeType="clickEffect">
                                  <p:stCondLst>
                                    <p:cond delay="0"/>
                                  </p:stCondLst>
                                  <p:childTnLst>
                                    <p:anim calcmode="lin" valueType="num">
                                      <p:cBhvr>
                                        <p:cTn id="62" dur="1000"/>
                                        <p:tgtEl>
                                          <p:spTgt spid="10"/>
                                        </p:tgtEl>
                                        <p:attrNameLst>
                                          <p:attrName>ppt_w</p:attrName>
                                        </p:attrNameLst>
                                      </p:cBhvr>
                                      <p:tavLst>
                                        <p:tav tm="0">
                                          <p:val>
                                            <p:strVal val="ppt_w"/>
                                          </p:val>
                                        </p:tav>
                                        <p:tav tm="100000">
                                          <p:val>
                                            <p:fltVal val="0"/>
                                          </p:val>
                                        </p:tav>
                                      </p:tavLst>
                                    </p:anim>
                                    <p:anim calcmode="lin" valueType="num">
                                      <p:cBhvr>
                                        <p:cTn id="63" dur="1000"/>
                                        <p:tgtEl>
                                          <p:spTgt spid="10"/>
                                        </p:tgtEl>
                                        <p:attrNameLst>
                                          <p:attrName>ppt_h</p:attrName>
                                        </p:attrNameLst>
                                      </p:cBhvr>
                                      <p:tavLst>
                                        <p:tav tm="0">
                                          <p:val>
                                            <p:strVal val="ppt_h"/>
                                          </p:val>
                                        </p:tav>
                                        <p:tav tm="100000">
                                          <p:val>
                                            <p:fltVal val="0"/>
                                          </p:val>
                                        </p:tav>
                                      </p:tavLst>
                                    </p:anim>
                                    <p:anim calcmode="lin" valueType="num">
                                      <p:cBhvr>
                                        <p:cTn id="64" dur="1000"/>
                                        <p:tgtEl>
                                          <p:spTgt spid="10"/>
                                        </p:tgtEl>
                                        <p:attrNameLst>
                                          <p:attrName>style.rotation</p:attrName>
                                        </p:attrNameLst>
                                      </p:cBhvr>
                                      <p:tavLst>
                                        <p:tav tm="0">
                                          <p:val>
                                            <p:fltVal val="0"/>
                                          </p:val>
                                        </p:tav>
                                        <p:tav tm="100000">
                                          <p:val>
                                            <p:fltVal val="90"/>
                                          </p:val>
                                        </p:tav>
                                      </p:tavLst>
                                    </p:anim>
                                    <p:animEffect transition="out" filter="fade">
                                      <p:cBhvr>
                                        <p:cTn id="65" dur="1000"/>
                                        <p:tgtEl>
                                          <p:spTgt spid="10"/>
                                        </p:tgtEl>
                                      </p:cBhvr>
                                    </p:animEffect>
                                    <p:set>
                                      <p:cBhvr>
                                        <p:cTn id="66" dur="1" fill="hold">
                                          <p:stCondLst>
                                            <p:cond delay="999"/>
                                          </p:stCondLst>
                                        </p:cTn>
                                        <p:tgtEl>
                                          <p:spTgt spid="10"/>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31" presetClass="exit" presetSubtype="0" fill="hold" grpId="0" nodeType="clickEffect">
                                  <p:stCondLst>
                                    <p:cond delay="0"/>
                                  </p:stCondLst>
                                  <p:childTnLst>
                                    <p:anim calcmode="lin" valueType="num">
                                      <p:cBhvr>
                                        <p:cTn id="70" dur="1000"/>
                                        <p:tgtEl>
                                          <p:spTgt spid="11"/>
                                        </p:tgtEl>
                                        <p:attrNameLst>
                                          <p:attrName>ppt_w</p:attrName>
                                        </p:attrNameLst>
                                      </p:cBhvr>
                                      <p:tavLst>
                                        <p:tav tm="0">
                                          <p:val>
                                            <p:strVal val="ppt_w"/>
                                          </p:val>
                                        </p:tav>
                                        <p:tav tm="100000">
                                          <p:val>
                                            <p:fltVal val="0"/>
                                          </p:val>
                                        </p:tav>
                                      </p:tavLst>
                                    </p:anim>
                                    <p:anim calcmode="lin" valueType="num">
                                      <p:cBhvr>
                                        <p:cTn id="71" dur="1000"/>
                                        <p:tgtEl>
                                          <p:spTgt spid="11"/>
                                        </p:tgtEl>
                                        <p:attrNameLst>
                                          <p:attrName>ppt_h</p:attrName>
                                        </p:attrNameLst>
                                      </p:cBhvr>
                                      <p:tavLst>
                                        <p:tav tm="0">
                                          <p:val>
                                            <p:strVal val="ppt_h"/>
                                          </p:val>
                                        </p:tav>
                                        <p:tav tm="100000">
                                          <p:val>
                                            <p:fltVal val="0"/>
                                          </p:val>
                                        </p:tav>
                                      </p:tavLst>
                                    </p:anim>
                                    <p:anim calcmode="lin" valueType="num">
                                      <p:cBhvr>
                                        <p:cTn id="72" dur="1000"/>
                                        <p:tgtEl>
                                          <p:spTgt spid="11"/>
                                        </p:tgtEl>
                                        <p:attrNameLst>
                                          <p:attrName>style.rotation</p:attrName>
                                        </p:attrNameLst>
                                      </p:cBhvr>
                                      <p:tavLst>
                                        <p:tav tm="0">
                                          <p:val>
                                            <p:fltVal val="0"/>
                                          </p:val>
                                        </p:tav>
                                        <p:tav tm="100000">
                                          <p:val>
                                            <p:fltVal val="90"/>
                                          </p:val>
                                        </p:tav>
                                      </p:tavLst>
                                    </p:anim>
                                    <p:animEffect transition="out" filter="fade">
                                      <p:cBhvr>
                                        <p:cTn id="73" dur="1000"/>
                                        <p:tgtEl>
                                          <p:spTgt spid="11"/>
                                        </p:tgtEl>
                                      </p:cBhvr>
                                    </p:animEffect>
                                    <p:set>
                                      <p:cBhvr>
                                        <p:cTn id="74" dur="1" fill="hold">
                                          <p:stCondLst>
                                            <p:cond delay="999"/>
                                          </p:stCondLst>
                                        </p:cTn>
                                        <p:tgtEl>
                                          <p:spTgt spid="11"/>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31" presetClass="exit" presetSubtype="0" fill="hold" grpId="0" nodeType="clickEffect">
                                  <p:stCondLst>
                                    <p:cond delay="0"/>
                                  </p:stCondLst>
                                  <p:childTnLst>
                                    <p:anim calcmode="lin" valueType="num">
                                      <p:cBhvr>
                                        <p:cTn id="78" dur="1000"/>
                                        <p:tgtEl>
                                          <p:spTgt spid="12"/>
                                        </p:tgtEl>
                                        <p:attrNameLst>
                                          <p:attrName>ppt_w</p:attrName>
                                        </p:attrNameLst>
                                      </p:cBhvr>
                                      <p:tavLst>
                                        <p:tav tm="0">
                                          <p:val>
                                            <p:strVal val="ppt_w"/>
                                          </p:val>
                                        </p:tav>
                                        <p:tav tm="100000">
                                          <p:val>
                                            <p:fltVal val="0"/>
                                          </p:val>
                                        </p:tav>
                                      </p:tavLst>
                                    </p:anim>
                                    <p:anim calcmode="lin" valueType="num">
                                      <p:cBhvr>
                                        <p:cTn id="79" dur="1000"/>
                                        <p:tgtEl>
                                          <p:spTgt spid="12"/>
                                        </p:tgtEl>
                                        <p:attrNameLst>
                                          <p:attrName>ppt_h</p:attrName>
                                        </p:attrNameLst>
                                      </p:cBhvr>
                                      <p:tavLst>
                                        <p:tav tm="0">
                                          <p:val>
                                            <p:strVal val="ppt_h"/>
                                          </p:val>
                                        </p:tav>
                                        <p:tav tm="100000">
                                          <p:val>
                                            <p:fltVal val="0"/>
                                          </p:val>
                                        </p:tav>
                                      </p:tavLst>
                                    </p:anim>
                                    <p:anim calcmode="lin" valueType="num">
                                      <p:cBhvr>
                                        <p:cTn id="80" dur="1000"/>
                                        <p:tgtEl>
                                          <p:spTgt spid="12"/>
                                        </p:tgtEl>
                                        <p:attrNameLst>
                                          <p:attrName>style.rotation</p:attrName>
                                        </p:attrNameLst>
                                      </p:cBhvr>
                                      <p:tavLst>
                                        <p:tav tm="0">
                                          <p:val>
                                            <p:fltVal val="0"/>
                                          </p:val>
                                        </p:tav>
                                        <p:tav tm="100000">
                                          <p:val>
                                            <p:fltVal val="90"/>
                                          </p:val>
                                        </p:tav>
                                      </p:tavLst>
                                    </p:anim>
                                    <p:animEffect transition="out" filter="fade">
                                      <p:cBhvr>
                                        <p:cTn id="81" dur="1000"/>
                                        <p:tgtEl>
                                          <p:spTgt spid="12"/>
                                        </p:tgtEl>
                                      </p:cBhvr>
                                    </p:animEffect>
                                    <p:set>
                                      <p:cBhvr>
                                        <p:cTn id="82" dur="1" fill="hold">
                                          <p:stCondLst>
                                            <p:cond delay="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6693" y="349624"/>
            <a:ext cx="7630615" cy="707886"/>
          </a:xfrm>
          <a:prstGeom prst="rect">
            <a:avLst/>
          </a:prstGeom>
          <a:solidFill>
            <a:schemeClr val="accent1">
              <a:lumMod val="40000"/>
              <a:lumOff val="60000"/>
            </a:schemeClr>
          </a:solidFill>
        </p:spPr>
        <p:txBody>
          <a:bodyPr wrap="none" rtlCol="0">
            <a:spAutoFit/>
          </a:bodyPr>
          <a:lstStyle/>
          <a:p>
            <a:r>
              <a:rPr lang="en-GB" sz="4000" b="1" dirty="0" smtClean="0"/>
              <a:t>Imperfect </a:t>
            </a:r>
            <a:r>
              <a:rPr lang="en-GB" sz="4000" b="1" dirty="0"/>
              <a:t>tense: </a:t>
            </a:r>
            <a:r>
              <a:rPr lang="en-GB" sz="4000" b="1" i="1" dirty="0" err="1"/>
              <a:t>aller</a:t>
            </a:r>
            <a:r>
              <a:rPr lang="en-GB" sz="4000" b="1" i="1" dirty="0"/>
              <a:t> </a:t>
            </a:r>
            <a:r>
              <a:rPr lang="en-GB" sz="4000" b="1" dirty="0"/>
              <a:t>and </a:t>
            </a:r>
            <a:r>
              <a:rPr lang="en-GB" sz="4000" b="1" i="1" dirty="0"/>
              <a:t>faire</a:t>
            </a:r>
            <a:endParaRPr lang="en-GB" sz="4000" dirty="0">
              <a:latin typeface="+mj-lt"/>
            </a:endParaRPr>
          </a:p>
        </p:txBody>
      </p:sp>
      <p:sp>
        <p:nvSpPr>
          <p:cNvPr id="3" name="Title 2"/>
          <p:cNvSpPr txBox="1">
            <a:spLocks/>
          </p:cNvSpPr>
          <p:nvPr/>
        </p:nvSpPr>
        <p:spPr>
          <a:xfrm>
            <a:off x="756693" y="1301658"/>
            <a:ext cx="3640496" cy="4737100"/>
          </a:xfrm>
          <a:prstGeom prst="rect">
            <a:avLst/>
          </a:prstGeom>
          <a:solidFill>
            <a:schemeClr val="accent4">
              <a:lumMod val="20000"/>
              <a:lumOff val="80000"/>
            </a:schemeClr>
          </a:solidFill>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defRPr/>
            </a:pPr>
            <a:r>
              <a:rPr lang="en-GB" sz="2800" b="1" i="1" u="sng" dirty="0" err="1" smtClean="0"/>
              <a:t>aller</a:t>
            </a:r>
            <a:r>
              <a:rPr lang="en-GB" sz="2800" b="1" u="sng" dirty="0" smtClean="0"/>
              <a:t> (to go)</a:t>
            </a:r>
          </a:p>
          <a:p>
            <a:pPr fontAlgn="auto">
              <a:lnSpc>
                <a:spcPct val="100000"/>
              </a:lnSpc>
              <a:spcAft>
                <a:spcPts val="0"/>
              </a:spcAft>
              <a:defRPr/>
            </a:pPr>
            <a:endParaRPr lang="en-GB" sz="2800" u="sng" dirty="0" smtClean="0"/>
          </a:p>
          <a:p>
            <a:pPr fontAlgn="auto">
              <a:lnSpc>
                <a:spcPct val="100000"/>
              </a:lnSpc>
              <a:spcAft>
                <a:spcPts val="0"/>
              </a:spcAft>
              <a:defRPr/>
            </a:pPr>
            <a:r>
              <a:rPr lang="fr-FR" sz="2800" dirty="0"/>
              <a:t>J’</a:t>
            </a:r>
            <a:r>
              <a:rPr lang="fr-FR" sz="2800" b="1" dirty="0"/>
              <a:t>allais</a:t>
            </a:r>
          </a:p>
          <a:p>
            <a:pPr fontAlgn="auto">
              <a:lnSpc>
                <a:spcPct val="100000"/>
              </a:lnSpc>
              <a:spcAft>
                <a:spcPts val="0"/>
              </a:spcAft>
              <a:defRPr/>
            </a:pPr>
            <a:r>
              <a:rPr lang="fr-FR" sz="2800" dirty="0"/>
              <a:t>Tu </a:t>
            </a:r>
            <a:r>
              <a:rPr lang="fr-FR" sz="2800" b="1" dirty="0"/>
              <a:t>allais</a:t>
            </a:r>
          </a:p>
          <a:p>
            <a:pPr fontAlgn="auto">
              <a:lnSpc>
                <a:spcPct val="100000"/>
              </a:lnSpc>
              <a:spcAft>
                <a:spcPts val="0"/>
              </a:spcAft>
              <a:defRPr/>
            </a:pPr>
            <a:r>
              <a:rPr lang="fr-FR" sz="2800" dirty="0"/>
              <a:t>Il/Elle/On </a:t>
            </a:r>
            <a:r>
              <a:rPr lang="fr-FR" sz="2800" b="1" dirty="0"/>
              <a:t>allait</a:t>
            </a:r>
          </a:p>
          <a:p>
            <a:pPr fontAlgn="auto">
              <a:lnSpc>
                <a:spcPct val="100000"/>
              </a:lnSpc>
              <a:spcAft>
                <a:spcPts val="0"/>
              </a:spcAft>
              <a:defRPr/>
            </a:pPr>
            <a:endParaRPr lang="fr-FR" sz="2800" dirty="0"/>
          </a:p>
          <a:p>
            <a:pPr fontAlgn="auto">
              <a:lnSpc>
                <a:spcPct val="100000"/>
              </a:lnSpc>
              <a:spcAft>
                <a:spcPts val="0"/>
              </a:spcAft>
              <a:defRPr/>
            </a:pPr>
            <a:r>
              <a:rPr lang="fr-FR" sz="2800" dirty="0"/>
              <a:t>Nous </a:t>
            </a:r>
            <a:r>
              <a:rPr lang="fr-FR" sz="2800" b="1" dirty="0"/>
              <a:t>allions</a:t>
            </a:r>
          </a:p>
          <a:p>
            <a:pPr fontAlgn="auto">
              <a:lnSpc>
                <a:spcPct val="100000"/>
              </a:lnSpc>
              <a:spcAft>
                <a:spcPts val="0"/>
              </a:spcAft>
              <a:defRPr/>
            </a:pPr>
            <a:r>
              <a:rPr lang="fr-FR" sz="2800" dirty="0"/>
              <a:t>Vous </a:t>
            </a:r>
            <a:r>
              <a:rPr lang="fr-FR" sz="2800" b="1" dirty="0"/>
              <a:t>alliez</a:t>
            </a:r>
          </a:p>
          <a:p>
            <a:pPr fontAlgn="auto">
              <a:lnSpc>
                <a:spcPct val="100000"/>
              </a:lnSpc>
              <a:spcAft>
                <a:spcPts val="0"/>
              </a:spcAft>
              <a:defRPr/>
            </a:pPr>
            <a:r>
              <a:rPr lang="fr-FR" sz="2800" dirty="0"/>
              <a:t>Ils/Elles </a:t>
            </a:r>
            <a:r>
              <a:rPr lang="fr-FR" sz="2800" b="1" dirty="0"/>
              <a:t>allaient</a:t>
            </a:r>
          </a:p>
        </p:txBody>
      </p:sp>
      <p:sp>
        <p:nvSpPr>
          <p:cNvPr id="4" name="Title 2"/>
          <p:cNvSpPr txBox="1">
            <a:spLocks/>
          </p:cNvSpPr>
          <p:nvPr/>
        </p:nvSpPr>
        <p:spPr>
          <a:xfrm>
            <a:off x="4773705" y="1301658"/>
            <a:ext cx="3613603" cy="4737100"/>
          </a:xfrm>
          <a:prstGeom prst="rect">
            <a:avLst/>
          </a:prstGeom>
          <a:solidFill>
            <a:schemeClr val="accent4">
              <a:lumMod val="20000"/>
              <a:lumOff val="80000"/>
            </a:schemeClr>
          </a:solidFill>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defRPr/>
            </a:pPr>
            <a:r>
              <a:rPr lang="en-GB" sz="2800" b="1" i="1" u="sng" dirty="0" smtClean="0"/>
              <a:t>faire</a:t>
            </a:r>
            <a:r>
              <a:rPr lang="en-GB" sz="2800" b="1" u="sng" dirty="0" smtClean="0"/>
              <a:t> (to do/make)</a:t>
            </a:r>
          </a:p>
          <a:p>
            <a:pPr fontAlgn="auto">
              <a:lnSpc>
                <a:spcPct val="100000"/>
              </a:lnSpc>
              <a:spcAft>
                <a:spcPts val="0"/>
              </a:spcAft>
              <a:defRPr/>
            </a:pPr>
            <a:endParaRPr lang="en-GB" sz="2800" u="sng" dirty="0" smtClean="0"/>
          </a:p>
          <a:p>
            <a:pPr fontAlgn="auto">
              <a:lnSpc>
                <a:spcPct val="100000"/>
              </a:lnSpc>
              <a:spcAft>
                <a:spcPts val="0"/>
              </a:spcAft>
              <a:defRPr/>
            </a:pPr>
            <a:r>
              <a:rPr lang="fr-FR" sz="2800" dirty="0"/>
              <a:t>Je </a:t>
            </a:r>
            <a:r>
              <a:rPr lang="fr-FR" sz="2800" b="1" dirty="0"/>
              <a:t>faisais</a:t>
            </a:r>
          </a:p>
          <a:p>
            <a:pPr fontAlgn="auto">
              <a:lnSpc>
                <a:spcPct val="100000"/>
              </a:lnSpc>
              <a:spcAft>
                <a:spcPts val="0"/>
              </a:spcAft>
              <a:defRPr/>
            </a:pPr>
            <a:r>
              <a:rPr lang="fr-FR" sz="2800" dirty="0"/>
              <a:t>Tu </a:t>
            </a:r>
            <a:r>
              <a:rPr lang="fr-FR" sz="2800" b="1" dirty="0"/>
              <a:t>faisais</a:t>
            </a:r>
          </a:p>
          <a:p>
            <a:pPr fontAlgn="auto">
              <a:lnSpc>
                <a:spcPct val="100000"/>
              </a:lnSpc>
              <a:spcAft>
                <a:spcPts val="0"/>
              </a:spcAft>
              <a:defRPr/>
            </a:pPr>
            <a:r>
              <a:rPr lang="fr-FR" sz="2800" dirty="0"/>
              <a:t>Il/Elle/On </a:t>
            </a:r>
            <a:r>
              <a:rPr lang="fr-FR" sz="2800" b="1" dirty="0"/>
              <a:t>faisait</a:t>
            </a:r>
          </a:p>
          <a:p>
            <a:pPr fontAlgn="auto">
              <a:lnSpc>
                <a:spcPct val="100000"/>
              </a:lnSpc>
              <a:spcAft>
                <a:spcPts val="0"/>
              </a:spcAft>
              <a:defRPr/>
            </a:pPr>
            <a:endParaRPr lang="fr-FR" sz="2800" dirty="0"/>
          </a:p>
          <a:p>
            <a:pPr fontAlgn="auto">
              <a:lnSpc>
                <a:spcPct val="100000"/>
              </a:lnSpc>
              <a:spcAft>
                <a:spcPts val="0"/>
              </a:spcAft>
              <a:defRPr/>
            </a:pPr>
            <a:r>
              <a:rPr lang="fr-FR" sz="2800" dirty="0"/>
              <a:t>Nous </a:t>
            </a:r>
            <a:r>
              <a:rPr lang="fr-FR" sz="2800" b="1" dirty="0"/>
              <a:t>faisions</a:t>
            </a:r>
          </a:p>
          <a:p>
            <a:pPr fontAlgn="auto">
              <a:lnSpc>
                <a:spcPct val="100000"/>
              </a:lnSpc>
              <a:spcAft>
                <a:spcPts val="0"/>
              </a:spcAft>
              <a:defRPr/>
            </a:pPr>
            <a:r>
              <a:rPr lang="fr-FR" sz="2800" dirty="0"/>
              <a:t>Vous </a:t>
            </a:r>
            <a:r>
              <a:rPr lang="fr-FR" sz="2800" b="1" dirty="0"/>
              <a:t>faisiez</a:t>
            </a:r>
          </a:p>
          <a:p>
            <a:pPr fontAlgn="auto">
              <a:lnSpc>
                <a:spcPct val="100000"/>
              </a:lnSpc>
              <a:spcAft>
                <a:spcPts val="0"/>
              </a:spcAft>
              <a:defRPr/>
            </a:pPr>
            <a:r>
              <a:rPr lang="fr-FR" sz="2800" dirty="0"/>
              <a:t>Ils/Elles </a:t>
            </a:r>
            <a:r>
              <a:rPr lang="fr-FR" sz="2800" b="1" dirty="0"/>
              <a:t>faisaient</a:t>
            </a:r>
          </a:p>
        </p:txBody>
      </p:sp>
    </p:spTree>
    <p:extLst>
      <p:ext uri="{BB962C8B-B14F-4D97-AF65-F5344CB8AC3E}">
        <p14:creationId xmlns:p14="http://schemas.microsoft.com/office/powerpoint/2010/main" val="71780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 calcmode="lin" valueType="num">
                                      <p:cBhvr additive="base">
                                        <p:cTn id="4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3" end="3"/>
                                            </p:txEl>
                                          </p:spTgt>
                                        </p:tgtEl>
                                        <p:attrNameLst>
                                          <p:attrName>style.visibility</p:attrName>
                                        </p:attrNameLst>
                                      </p:cBhvr>
                                      <p:to>
                                        <p:strVal val="visible"/>
                                      </p:to>
                                    </p:set>
                                    <p:anim calcmode="lin" valueType="num">
                                      <p:cBhvr additive="base">
                                        <p:cTn id="4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4" end="4"/>
                                            </p:txEl>
                                          </p:spTgt>
                                        </p:tgtEl>
                                        <p:attrNameLst>
                                          <p:attrName>style.visibility</p:attrName>
                                        </p:attrNameLst>
                                      </p:cBhvr>
                                      <p:to>
                                        <p:strVal val="visible"/>
                                      </p:to>
                                    </p:set>
                                    <p:anim calcmode="lin" valueType="num">
                                      <p:cBhvr additive="base">
                                        <p:cTn id="5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txEl>
                                              <p:pRg st="6" end="6"/>
                                            </p:txEl>
                                          </p:spTgt>
                                        </p:tgtEl>
                                        <p:attrNameLst>
                                          <p:attrName>style.visibility</p:attrName>
                                        </p:attrNameLst>
                                      </p:cBhvr>
                                      <p:to>
                                        <p:strVal val="visible"/>
                                      </p:to>
                                    </p:set>
                                    <p:anim calcmode="lin" valueType="num">
                                      <p:cBhvr additive="base">
                                        <p:cTn id="6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
                                            <p:txEl>
                                              <p:pRg st="7" end="7"/>
                                            </p:txEl>
                                          </p:spTgt>
                                        </p:tgtEl>
                                        <p:attrNameLst>
                                          <p:attrName>style.visibility</p:attrName>
                                        </p:attrNameLst>
                                      </p:cBhvr>
                                      <p:to>
                                        <p:strVal val="visible"/>
                                      </p:to>
                                    </p:set>
                                    <p:anim calcmode="lin" valueType="num">
                                      <p:cBhvr additive="base">
                                        <p:cTn id="6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
                                            <p:txEl>
                                              <p:pRg st="8" end="8"/>
                                            </p:txEl>
                                          </p:spTgt>
                                        </p:tgtEl>
                                        <p:attrNameLst>
                                          <p:attrName>style.visibility</p:attrName>
                                        </p:attrNameLst>
                                      </p:cBhvr>
                                      <p:to>
                                        <p:strVal val="visible"/>
                                      </p:to>
                                    </p:set>
                                    <p:anim calcmode="lin" valueType="num">
                                      <p:cBhvr additive="base">
                                        <p:cTn id="7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theme/theme1.xml><?xml version="1.0" encoding="utf-8"?>
<a:theme xmlns:a="http://schemas.openxmlformats.org/drawingml/2006/main" name="Office Theme">
  <a:themeElements>
    <a:clrScheme name="AQA colours">
      <a:dk1>
        <a:sysClr val="windowText" lastClr="000000"/>
      </a:dk1>
      <a:lt1>
        <a:sysClr val="window" lastClr="FFFFFF"/>
      </a:lt1>
      <a:dk2>
        <a:srgbClr val="44546A"/>
      </a:dk2>
      <a:lt2>
        <a:srgbClr val="E7E6E6"/>
      </a:lt2>
      <a:accent1>
        <a:srgbClr val="412878"/>
      </a:accent1>
      <a:accent2>
        <a:srgbClr val="C8194B"/>
      </a:accent2>
      <a:accent3>
        <a:srgbClr val="D2C8E1"/>
      </a:accent3>
      <a:accent4>
        <a:srgbClr val="9784BE"/>
      </a:accent4>
      <a:accent5>
        <a:srgbClr val="6D51A1"/>
      </a:accent5>
      <a:accent6>
        <a:srgbClr val="2F71AC"/>
      </a:accent6>
      <a:hlink>
        <a:srgbClr val="2F71AC"/>
      </a:hlink>
      <a:folHlink>
        <a:srgbClr val="41287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AQA powerpoint REISSUE" id="{F2C4CAD8-2BC4-4215-A0E1-16A4B7E43E21}" vid="{82266D6C-1DEC-4A9E-8661-C0E18B6FCE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AQA powerpoint REISSUE</Template>
  <TotalTime>198</TotalTime>
  <Words>1715</Words>
  <Application>Microsoft Office PowerPoint</Application>
  <PresentationFormat>On-screen Show (4:3)</PresentationFormat>
  <Paragraphs>281</Paragraphs>
  <Slides>22</Slides>
  <Notes>21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2015-05-29T10:21:36Z</cp:lastPrinted>
  <dcterms:created xsi:type="dcterms:W3CDTF">2015-03-06T11:41:38Z</dcterms:created>
  <dcterms:modified xsi:type="dcterms:W3CDTF">2015-09-04T10:39:24Z</dcterms:modified>
</cp:coreProperties>
</file>