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1"/>
  </p:notesMasterIdLst>
  <p:sldIdLst>
    <p:sldId id="256" r:id="rId2"/>
    <p:sldId id="257" r:id="rId3"/>
    <p:sldId id="259" r:id="rId4"/>
    <p:sldId id="258" r:id="rId5"/>
    <p:sldId id="260" r:id="rId6"/>
    <p:sldId id="261" r:id="rId7"/>
    <p:sldId id="285" r:id="rId8"/>
    <p:sldId id="263" r:id="rId9"/>
    <p:sldId id="286" r:id="rId10"/>
    <p:sldId id="265" r:id="rId11"/>
    <p:sldId id="287" r:id="rId12"/>
    <p:sldId id="267" r:id="rId13"/>
    <p:sldId id="288" r:id="rId14"/>
    <p:sldId id="269" r:id="rId15"/>
    <p:sldId id="289" r:id="rId16"/>
    <p:sldId id="271" r:id="rId17"/>
    <p:sldId id="290" r:id="rId18"/>
    <p:sldId id="273" r:id="rId19"/>
    <p:sldId id="291" r:id="rId20"/>
    <p:sldId id="275" r:id="rId21"/>
    <p:sldId id="292" r:id="rId22"/>
    <p:sldId id="277" r:id="rId23"/>
    <p:sldId id="293" r:id="rId24"/>
    <p:sldId id="279" r:id="rId25"/>
    <p:sldId id="294" r:id="rId26"/>
    <p:sldId id="281" r:id="rId27"/>
    <p:sldId id="295" r:id="rId28"/>
    <p:sldId id="283" r:id="rId29"/>
    <p:sldId id="296"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32"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6D9F1"/>
    <a:srgbClr val="FAC090"/>
    <a:srgbClr val="F0D18E"/>
    <a:srgbClr val="CC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026" autoAdjust="0"/>
    <p:restoredTop sz="83842" autoAdjust="0"/>
  </p:normalViewPr>
  <p:slideViewPr>
    <p:cSldViewPr snapToGrid="0">
      <p:cViewPr varScale="1">
        <p:scale>
          <a:sx n="62" d="100"/>
          <a:sy n="62" d="100"/>
        </p:scale>
        <p:origin x="-570" y="-78"/>
      </p:cViewPr>
      <p:guideLst>
        <p:guide orient="horz" pos="232"/>
        <p:guide pos="2880"/>
      </p:guideLst>
    </p:cSldViewPr>
  </p:slideViewPr>
  <p:notesTextViewPr>
    <p:cViewPr>
      <p:scale>
        <a:sx n="3" d="2"/>
        <a:sy n="3" d="2"/>
      </p:scale>
      <p:origin x="0" y="63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9740419-B0D4-4696-82CC-C455B610DB4D}" type="datetimeFigureOut">
              <a:rPr lang="en-GB" smtClean="0"/>
              <a:t>04/09/2015</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1B98DA4-B5CC-4515-9954-19711E980F50}" type="slidenum">
              <a:rPr lang="en-GB" smtClean="0"/>
              <a:t>‹#›</a:t>
            </a:fld>
            <a:endParaRPr lang="en-GB"/>
          </a:p>
        </p:txBody>
      </p:sp>
    </p:spTree>
    <p:extLst>
      <p:ext uri="{BB962C8B-B14F-4D97-AF65-F5344CB8AC3E}">
        <p14:creationId xmlns:p14="http://schemas.microsoft.com/office/powerpoint/2010/main" val="8277367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smtClean="0">
                <a:solidFill>
                  <a:schemeClr val="tx1"/>
                </a:solidFill>
                <a:effectLst/>
                <a:latin typeface="+mn-lt"/>
                <a:ea typeface="+mn-ea"/>
                <a:cs typeface="+mn-cs"/>
              </a:rPr>
              <a:t>This PowerPoint plenary contains 14 gapped sentences for which students must choose </a:t>
            </a:r>
            <a:r>
              <a:rPr lang="en-GB" sz="1200" i="1" kern="1200" dirty="0" smtClean="0">
                <a:solidFill>
                  <a:schemeClr val="tx1"/>
                </a:solidFill>
                <a:effectLst/>
                <a:latin typeface="+mn-lt"/>
                <a:ea typeface="+mn-ea"/>
                <a:cs typeface="+mn-cs"/>
              </a:rPr>
              <a:t>qui</a:t>
            </a:r>
            <a:r>
              <a:rPr lang="en-GB" sz="1200" kern="1200" dirty="0" smtClean="0">
                <a:solidFill>
                  <a:schemeClr val="tx1"/>
                </a:solidFill>
                <a:effectLst/>
                <a:latin typeface="+mn-lt"/>
                <a:ea typeface="+mn-ea"/>
                <a:cs typeface="+mn-cs"/>
              </a:rPr>
              <a:t>, </a:t>
            </a:r>
            <a:r>
              <a:rPr lang="en-GB" sz="1200" i="1" kern="1200" dirty="0" err="1" smtClean="0">
                <a:solidFill>
                  <a:schemeClr val="tx1"/>
                </a:solidFill>
                <a:effectLst/>
                <a:latin typeface="+mn-lt"/>
                <a:ea typeface="+mn-ea"/>
                <a:cs typeface="+mn-cs"/>
              </a:rPr>
              <a:t>que</a:t>
            </a:r>
            <a:r>
              <a:rPr lang="en-GB" sz="1200" kern="1200" dirty="0" smtClean="0">
                <a:solidFill>
                  <a:schemeClr val="tx1"/>
                </a:solidFill>
                <a:effectLst/>
                <a:latin typeface="+mn-lt"/>
                <a:ea typeface="+mn-ea"/>
                <a:cs typeface="+mn-cs"/>
              </a:rPr>
              <a:t> or </a:t>
            </a:r>
            <a:r>
              <a:rPr lang="en-GB" sz="1200" i="1" kern="1200" dirty="0" err="1" smtClean="0">
                <a:solidFill>
                  <a:schemeClr val="tx1"/>
                </a:solidFill>
                <a:effectLst/>
                <a:latin typeface="+mn-lt"/>
                <a:ea typeface="+mn-ea"/>
                <a:cs typeface="+mn-cs"/>
              </a:rPr>
              <a:t>dont</a:t>
            </a:r>
            <a:r>
              <a:rPr lang="en-GB" sz="1200" kern="1200" dirty="0" smtClean="0">
                <a:solidFill>
                  <a:schemeClr val="tx1"/>
                </a:solidFill>
                <a:effectLst/>
                <a:latin typeface="+mn-lt"/>
                <a:ea typeface="+mn-ea"/>
                <a:cs typeface="+mn-cs"/>
              </a:rPr>
              <a:t>.  To indicate their choice from the three colour-coded and numbered options, each student should be given a set of RAG cards (red, orange and green cards) or their equivalent (red, orange and green pens/pencils, for example) to hold up.  Alternatively, they can hold up the correct number of fingers (one, two or three).  The answers for each sentence will appear on the next slide. Thinking time or paired discussion time (with reference to the grammar </a:t>
            </a:r>
            <a:r>
              <a:rPr lang="en-GB" sz="1200" kern="1200" dirty="0" err="1" smtClean="0">
                <a:solidFill>
                  <a:schemeClr val="tx1"/>
                </a:solidFill>
                <a:effectLst/>
                <a:latin typeface="+mn-lt"/>
                <a:ea typeface="+mn-ea"/>
                <a:cs typeface="+mn-cs"/>
              </a:rPr>
              <a:t>handout</a:t>
            </a:r>
            <a:r>
              <a:rPr lang="en-GB" sz="1200" kern="1200" smtClean="0">
                <a:solidFill>
                  <a:schemeClr val="tx1"/>
                </a:solidFill>
                <a:effectLst/>
                <a:latin typeface="+mn-lt"/>
                <a:ea typeface="+mn-ea"/>
                <a:cs typeface="+mn-cs"/>
              </a:rPr>
              <a:t>) can be given for each slide before students indicate their answer.</a:t>
            </a:r>
            <a:endParaRPr lang="en-GB"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 </a:t>
            </a:r>
          </a:p>
          <a:p>
            <a:r>
              <a:rPr lang="en-GB" sz="1200" kern="1200" dirty="0" smtClean="0">
                <a:solidFill>
                  <a:schemeClr val="tx1"/>
                </a:solidFill>
                <a:effectLst/>
                <a:latin typeface="+mn-lt"/>
                <a:ea typeface="+mn-ea"/>
                <a:cs typeface="+mn-cs"/>
              </a:rPr>
              <a:t>The PowerPoint can also be used as a class game if students begin by standing up / sitting on desks.  After each slide, anyone who gives the incorrect answer is out and sits down.  The winner is the last student to remain standing.  If more than one student remains standing at the end of the slides, you could ask students to either translate the sentences into English or add additional details to them in French.</a:t>
            </a:r>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01B98DA4-B5CC-4515-9954-19711E980F50}" type="slidenum">
              <a:rPr lang="en-GB" smtClean="0"/>
              <a:t>1</a:t>
            </a:fld>
            <a:endParaRPr lang="en-GB"/>
          </a:p>
        </p:txBody>
      </p:sp>
    </p:spTree>
    <p:extLst>
      <p:ext uri="{BB962C8B-B14F-4D97-AF65-F5344CB8AC3E}">
        <p14:creationId xmlns:p14="http://schemas.microsoft.com/office/powerpoint/2010/main" val="393749855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Answer on next slide.</a:t>
            </a:r>
          </a:p>
          <a:p>
            <a:endParaRPr lang="en-GB" dirty="0"/>
          </a:p>
        </p:txBody>
      </p:sp>
      <p:sp>
        <p:nvSpPr>
          <p:cNvPr id="4" name="Slide Number Placeholder 3"/>
          <p:cNvSpPr>
            <a:spLocks noGrp="1"/>
          </p:cNvSpPr>
          <p:nvPr>
            <p:ph type="sldNum" sz="quarter" idx="10"/>
          </p:nvPr>
        </p:nvSpPr>
        <p:spPr/>
        <p:txBody>
          <a:bodyPr/>
          <a:lstStyle/>
          <a:p>
            <a:fld id="{01B98DA4-B5CC-4515-9954-19711E980F50}" type="slidenum">
              <a:rPr lang="en-GB" smtClean="0"/>
              <a:t>18</a:t>
            </a:fld>
            <a:endParaRPr lang="en-GB"/>
          </a:p>
        </p:txBody>
      </p:sp>
    </p:spTree>
    <p:extLst>
      <p:ext uri="{BB962C8B-B14F-4D97-AF65-F5344CB8AC3E}">
        <p14:creationId xmlns:p14="http://schemas.microsoft.com/office/powerpoint/2010/main" val="29244300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Answer on next slide.</a:t>
            </a:r>
          </a:p>
          <a:p>
            <a:endParaRPr lang="en-GB" dirty="0"/>
          </a:p>
        </p:txBody>
      </p:sp>
      <p:sp>
        <p:nvSpPr>
          <p:cNvPr id="4" name="Slide Number Placeholder 3"/>
          <p:cNvSpPr>
            <a:spLocks noGrp="1"/>
          </p:cNvSpPr>
          <p:nvPr>
            <p:ph type="sldNum" sz="quarter" idx="10"/>
          </p:nvPr>
        </p:nvSpPr>
        <p:spPr/>
        <p:txBody>
          <a:bodyPr/>
          <a:lstStyle/>
          <a:p>
            <a:fld id="{01B98DA4-B5CC-4515-9954-19711E980F50}" type="slidenum">
              <a:rPr lang="en-GB" smtClean="0"/>
              <a:t>20</a:t>
            </a:fld>
            <a:endParaRPr lang="en-GB"/>
          </a:p>
        </p:txBody>
      </p:sp>
    </p:spTree>
    <p:extLst>
      <p:ext uri="{BB962C8B-B14F-4D97-AF65-F5344CB8AC3E}">
        <p14:creationId xmlns:p14="http://schemas.microsoft.com/office/powerpoint/2010/main" val="61179281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Answer on next slide.</a:t>
            </a:r>
          </a:p>
          <a:p>
            <a:endParaRPr lang="en-GB" dirty="0"/>
          </a:p>
        </p:txBody>
      </p:sp>
      <p:sp>
        <p:nvSpPr>
          <p:cNvPr id="4" name="Slide Number Placeholder 3"/>
          <p:cNvSpPr>
            <a:spLocks noGrp="1"/>
          </p:cNvSpPr>
          <p:nvPr>
            <p:ph type="sldNum" sz="quarter" idx="10"/>
          </p:nvPr>
        </p:nvSpPr>
        <p:spPr/>
        <p:txBody>
          <a:bodyPr/>
          <a:lstStyle/>
          <a:p>
            <a:fld id="{01B98DA4-B5CC-4515-9954-19711E980F50}" type="slidenum">
              <a:rPr lang="en-GB" smtClean="0"/>
              <a:t>22</a:t>
            </a:fld>
            <a:endParaRPr lang="en-GB"/>
          </a:p>
        </p:txBody>
      </p:sp>
    </p:spTree>
    <p:extLst>
      <p:ext uri="{BB962C8B-B14F-4D97-AF65-F5344CB8AC3E}">
        <p14:creationId xmlns:p14="http://schemas.microsoft.com/office/powerpoint/2010/main" val="206261180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Answer on next slide.</a:t>
            </a:r>
          </a:p>
          <a:p>
            <a:endParaRPr lang="en-GB" dirty="0"/>
          </a:p>
        </p:txBody>
      </p:sp>
      <p:sp>
        <p:nvSpPr>
          <p:cNvPr id="4" name="Slide Number Placeholder 3"/>
          <p:cNvSpPr>
            <a:spLocks noGrp="1"/>
          </p:cNvSpPr>
          <p:nvPr>
            <p:ph type="sldNum" sz="quarter" idx="10"/>
          </p:nvPr>
        </p:nvSpPr>
        <p:spPr/>
        <p:txBody>
          <a:bodyPr/>
          <a:lstStyle/>
          <a:p>
            <a:fld id="{01B98DA4-B5CC-4515-9954-19711E980F50}" type="slidenum">
              <a:rPr lang="en-GB" smtClean="0"/>
              <a:t>24</a:t>
            </a:fld>
            <a:endParaRPr lang="en-GB"/>
          </a:p>
        </p:txBody>
      </p:sp>
    </p:spTree>
    <p:extLst>
      <p:ext uri="{BB962C8B-B14F-4D97-AF65-F5344CB8AC3E}">
        <p14:creationId xmlns:p14="http://schemas.microsoft.com/office/powerpoint/2010/main" val="307781887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Answer on next slide.</a:t>
            </a:r>
          </a:p>
          <a:p>
            <a:endParaRPr lang="en-GB" dirty="0"/>
          </a:p>
        </p:txBody>
      </p:sp>
      <p:sp>
        <p:nvSpPr>
          <p:cNvPr id="4" name="Slide Number Placeholder 3"/>
          <p:cNvSpPr>
            <a:spLocks noGrp="1"/>
          </p:cNvSpPr>
          <p:nvPr>
            <p:ph type="sldNum" sz="quarter" idx="10"/>
          </p:nvPr>
        </p:nvSpPr>
        <p:spPr/>
        <p:txBody>
          <a:bodyPr/>
          <a:lstStyle/>
          <a:p>
            <a:fld id="{01B98DA4-B5CC-4515-9954-19711E980F50}" type="slidenum">
              <a:rPr lang="en-GB" smtClean="0"/>
              <a:t>26</a:t>
            </a:fld>
            <a:endParaRPr lang="en-GB"/>
          </a:p>
        </p:txBody>
      </p:sp>
    </p:spTree>
    <p:extLst>
      <p:ext uri="{BB962C8B-B14F-4D97-AF65-F5344CB8AC3E}">
        <p14:creationId xmlns:p14="http://schemas.microsoft.com/office/powerpoint/2010/main" val="227688415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Answer on next slide.</a:t>
            </a:r>
          </a:p>
          <a:p>
            <a:endParaRPr lang="en-GB" dirty="0"/>
          </a:p>
        </p:txBody>
      </p:sp>
      <p:sp>
        <p:nvSpPr>
          <p:cNvPr id="4" name="Slide Number Placeholder 3"/>
          <p:cNvSpPr>
            <a:spLocks noGrp="1"/>
          </p:cNvSpPr>
          <p:nvPr>
            <p:ph type="sldNum" sz="quarter" idx="10"/>
          </p:nvPr>
        </p:nvSpPr>
        <p:spPr/>
        <p:txBody>
          <a:bodyPr/>
          <a:lstStyle/>
          <a:p>
            <a:fld id="{01B98DA4-B5CC-4515-9954-19711E980F50}" type="slidenum">
              <a:rPr lang="en-GB" smtClean="0"/>
              <a:t>28</a:t>
            </a:fld>
            <a:endParaRPr lang="en-GB"/>
          </a:p>
        </p:txBody>
      </p:sp>
    </p:spTree>
    <p:extLst>
      <p:ext uri="{BB962C8B-B14F-4D97-AF65-F5344CB8AC3E}">
        <p14:creationId xmlns:p14="http://schemas.microsoft.com/office/powerpoint/2010/main" val="12699224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Answer on next slide.</a:t>
            </a:r>
            <a:endParaRPr lang="en-GB" dirty="0"/>
          </a:p>
        </p:txBody>
      </p:sp>
      <p:sp>
        <p:nvSpPr>
          <p:cNvPr id="4" name="Slide Number Placeholder 3"/>
          <p:cNvSpPr>
            <a:spLocks noGrp="1"/>
          </p:cNvSpPr>
          <p:nvPr>
            <p:ph type="sldNum" sz="quarter" idx="10"/>
          </p:nvPr>
        </p:nvSpPr>
        <p:spPr/>
        <p:txBody>
          <a:bodyPr/>
          <a:lstStyle/>
          <a:p>
            <a:fld id="{01B98DA4-B5CC-4515-9954-19711E980F50}" type="slidenum">
              <a:rPr lang="en-GB" smtClean="0"/>
              <a:t>2</a:t>
            </a:fld>
            <a:endParaRPr lang="en-GB"/>
          </a:p>
        </p:txBody>
      </p:sp>
    </p:spTree>
    <p:extLst>
      <p:ext uri="{BB962C8B-B14F-4D97-AF65-F5344CB8AC3E}">
        <p14:creationId xmlns:p14="http://schemas.microsoft.com/office/powerpoint/2010/main" val="21870124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Answer on next slide.</a:t>
            </a:r>
          </a:p>
          <a:p>
            <a:endParaRPr lang="en-GB" dirty="0"/>
          </a:p>
        </p:txBody>
      </p:sp>
      <p:sp>
        <p:nvSpPr>
          <p:cNvPr id="4" name="Slide Number Placeholder 3"/>
          <p:cNvSpPr>
            <a:spLocks noGrp="1"/>
          </p:cNvSpPr>
          <p:nvPr>
            <p:ph type="sldNum" sz="quarter" idx="10"/>
          </p:nvPr>
        </p:nvSpPr>
        <p:spPr/>
        <p:txBody>
          <a:bodyPr/>
          <a:lstStyle/>
          <a:p>
            <a:fld id="{01B98DA4-B5CC-4515-9954-19711E980F50}" type="slidenum">
              <a:rPr lang="en-GB" smtClean="0"/>
              <a:t>4</a:t>
            </a:fld>
            <a:endParaRPr lang="en-GB"/>
          </a:p>
        </p:txBody>
      </p:sp>
    </p:spTree>
    <p:extLst>
      <p:ext uri="{BB962C8B-B14F-4D97-AF65-F5344CB8AC3E}">
        <p14:creationId xmlns:p14="http://schemas.microsoft.com/office/powerpoint/2010/main" val="40749535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Answer on next slide.</a:t>
            </a:r>
          </a:p>
          <a:p>
            <a:endParaRPr lang="en-GB" dirty="0"/>
          </a:p>
        </p:txBody>
      </p:sp>
      <p:sp>
        <p:nvSpPr>
          <p:cNvPr id="4" name="Slide Number Placeholder 3"/>
          <p:cNvSpPr>
            <a:spLocks noGrp="1"/>
          </p:cNvSpPr>
          <p:nvPr>
            <p:ph type="sldNum" sz="quarter" idx="10"/>
          </p:nvPr>
        </p:nvSpPr>
        <p:spPr/>
        <p:txBody>
          <a:bodyPr/>
          <a:lstStyle/>
          <a:p>
            <a:fld id="{01B98DA4-B5CC-4515-9954-19711E980F50}" type="slidenum">
              <a:rPr lang="en-GB" smtClean="0"/>
              <a:t>6</a:t>
            </a:fld>
            <a:endParaRPr lang="en-GB"/>
          </a:p>
        </p:txBody>
      </p:sp>
    </p:spTree>
    <p:extLst>
      <p:ext uri="{BB962C8B-B14F-4D97-AF65-F5344CB8AC3E}">
        <p14:creationId xmlns:p14="http://schemas.microsoft.com/office/powerpoint/2010/main" val="12232291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Answer on next slide.</a:t>
            </a:r>
          </a:p>
          <a:p>
            <a:endParaRPr lang="en-GB" dirty="0"/>
          </a:p>
        </p:txBody>
      </p:sp>
      <p:sp>
        <p:nvSpPr>
          <p:cNvPr id="4" name="Slide Number Placeholder 3"/>
          <p:cNvSpPr>
            <a:spLocks noGrp="1"/>
          </p:cNvSpPr>
          <p:nvPr>
            <p:ph type="sldNum" sz="quarter" idx="10"/>
          </p:nvPr>
        </p:nvSpPr>
        <p:spPr/>
        <p:txBody>
          <a:bodyPr/>
          <a:lstStyle/>
          <a:p>
            <a:fld id="{01B98DA4-B5CC-4515-9954-19711E980F50}" type="slidenum">
              <a:rPr lang="en-GB" smtClean="0"/>
              <a:t>8</a:t>
            </a:fld>
            <a:endParaRPr lang="en-GB"/>
          </a:p>
        </p:txBody>
      </p:sp>
    </p:spTree>
    <p:extLst>
      <p:ext uri="{BB962C8B-B14F-4D97-AF65-F5344CB8AC3E}">
        <p14:creationId xmlns:p14="http://schemas.microsoft.com/office/powerpoint/2010/main" val="88697976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Answer on next slide.</a:t>
            </a:r>
          </a:p>
          <a:p>
            <a:endParaRPr lang="en-GB" dirty="0"/>
          </a:p>
        </p:txBody>
      </p:sp>
      <p:sp>
        <p:nvSpPr>
          <p:cNvPr id="4" name="Slide Number Placeholder 3"/>
          <p:cNvSpPr>
            <a:spLocks noGrp="1"/>
          </p:cNvSpPr>
          <p:nvPr>
            <p:ph type="sldNum" sz="quarter" idx="10"/>
          </p:nvPr>
        </p:nvSpPr>
        <p:spPr/>
        <p:txBody>
          <a:bodyPr/>
          <a:lstStyle/>
          <a:p>
            <a:fld id="{01B98DA4-B5CC-4515-9954-19711E980F50}" type="slidenum">
              <a:rPr lang="en-GB" smtClean="0"/>
              <a:t>10</a:t>
            </a:fld>
            <a:endParaRPr lang="en-GB"/>
          </a:p>
        </p:txBody>
      </p:sp>
    </p:spTree>
    <p:extLst>
      <p:ext uri="{BB962C8B-B14F-4D97-AF65-F5344CB8AC3E}">
        <p14:creationId xmlns:p14="http://schemas.microsoft.com/office/powerpoint/2010/main" val="192209192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Answer on next slide.</a:t>
            </a:r>
          </a:p>
          <a:p>
            <a:endParaRPr lang="en-GB" dirty="0"/>
          </a:p>
        </p:txBody>
      </p:sp>
      <p:sp>
        <p:nvSpPr>
          <p:cNvPr id="4" name="Slide Number Placeholder 3"/>
          <p:cNvSpPr>
            <a:spLocks noGrp="1"/>
          </p:cNvSpPr>
          <p:nvPr>
            <p:ph type="sldNum" sz="quarter" idx="10"/>
          </p:nvPr>
        </p:nvSpPr>
        <p:spPr/>
        <p:txBody>
          <a:bodyPr/>
          <a:lstStyle/>
          <a:p>
            <a:fld id="{01B98DA4-B5CC-4515-9954-19711E980F50}" type="slidenum">
              <a:rPr lang="en-GB" smtClean="0"/>
              <a:t>12</a:t>
            </a:fld>
            <a:endParaRPr lang="en-GB"/>
          </a:p>
        </p:txBody>
      </p:sp>
    </p:spTree>
    <p:extLst>
      <p:ext uri="{BB962C8B-B14F-4D97-AF65-F5344CB8AC3E}">
        <p14:creationId xmlns:p14="http://schemas.microsoft.com/office/powerpoint/2010/main" val="374905640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Answer on next slide.</a:t>
            </a:r>
          </a:p>
          <a:p>
            <a:endParaRPr lang="en-GB" dirty="0"/>
          </a:p>
        </p:txBody>
      </p:sp>
      <p:sp>
        <p:nvSpPr>
          <p:cNvPr id="4" name="Slide Number Placeholder 3"/>
          <p:cNvSpPr>
            <a:spLocks noGrp="1"/>
          </p:cNvSpPr>
          <p:nvPr>
            <p:ph type="sldNum" sz="quarter" idx="10"/>
          </p:nvPr>
        </p:nvSpPr>
        <p:spPr/>
        <p:txBody>
          <a:bodyPr/>
          <a:lstStyle/>
          <a:p>
            <a:fld id="{01B98DA4-B5CC-4515-9954-19711E980F50}" type="slidenum">
              <a:rPr lang="en-GB" smtClean="0"/>
              <a:t>14</a:t>
            </a:fld>
            <a:endParaRPr lang="en-GB"/>
          </a:p>
        </p:txBody>
      </p:sp>
    </p:spTree>
    <p:extLst>
      <p:ext uri="{BB962C8B-B14F-4D97-AF65-F5344CB8AC3E}">
        <p14:creationId xmlns:p14="http://schemas.microsoft.com/office/powerpoint/2010/main" val="161221567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Answer on next slide.</a:t>
            </a:r>
          </a:p>
          <a:p>
            <a:endParaRPr lang="en-GB" dirty="0"/>
          </a:p>
        </p:txBody>
      </p:sp>
      <p:sp>
        <p:nvSpPr>
          <p:cNvPr id="4" name="Slide Number Placeholder 3"/>
          <p:cNvSpPr>
            <a:spLocks noGrp="1"/>
          </p:cNvSpPr>
          <p:nvPr>
            <p:ph type="sldNum" sz="quarter" idx="10"/>
          </p:nvPr>
        </p:nvSpPr>
        <p:spPr/>
        <p:txBody>
          <a:bodyPr/>
          <a:lstStyle/>
          <a:p>
            <a:fld id="{01B98DA4-B5CC-4515-9954-19711E980F50}" type="slidenum">
              <a:rPr lang="en-GB" smtClean="0"/>
              <a:t>16</a:t>
            </a:fld>
            <a:endParaRPr lang="en-GB"/>
          </a:p>
        </p:txBody>
      </p:sp>
    </p:spTree>
    <p:extLst>
      <p:ext uri="{BB962C8B-B14F-4D97-AF65-F5344CB8AC3E}">
        <p14:creationId xmlns:p14="http://schemas.microsoft.com/office/powerpoint/2010/main" val="16302192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3367051525"/>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11" name="Rectangle 10"/>
          <p:cNvSpPr/>
          <p:nvPr userDrawn="1"/>
        </p:nvSpPr>
        <p:spPr>
          <a:xfrm>
            <a:off x="0" y="6349549"/>
            <a:ext cx="9144000" cy="51373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025834"/>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cxnSp>
        <p:nvCxnSpPr>
          <p:cNvPr id="10" name="Straight Connector 9"/>
          <p:cNvCxnSpPr/>
          <p:nvPr userDrawn="1"/>
        </p:nvCxnSpPr>
        <p:spPr>
          <a:xfrm>
            <a:off x="0" y="6349548"/>
            <a:ext cx="9144000" cy="0"/>
          </a:xfrm>
          <a:prstGeom prst="line">
            <a:avLst/>
          </a:prstGeom>
        </p:spPr>
        <p:style>
          <a:lnRef idx="1">
            <a:schemeClr val="dk1"/>
          </a:lnRef>
          <a:fillRef idx="0">
            <a:schemeClr val="dk1"/>
          </a:fillRef>
          <a:effectRef idx="0">
            <a:schemeClr val="dk1"/>
          </a:effectRef>
          <a:fontRef idx="minor">
            <a:schemeClr val="tx1"/>
          </a:fontRef>
        </p:style>
      </p:cxnSp>
      <p:sp>
        <p:nvSpPr>
          <p:cNvPr id="7" name="Date Placeholder 8"/>
          <p:cNvSpPr>
            <a:spLocks noGrp="1"/>
          </p:cNvSpPr>
          <p:nvPr userDrawn="1"/>
        </p:nvSpPr>
        <p:spPr>
          <a:xfrm>
            <a:off x="56829" y="6480646"/>
            <a:ext cx="3660546" cy="365125"/>
          </a:xfrm>
          <a:prstGeom prst="rect">
            <a:avLst/>
          </a:prstGeom>
        </p:spPr>
        <p:txBody>
          <a:bodyPr vert="horz" lIns="91440" tIns="45720" rIns="91440" bIns="45720" rtlCol="0" anchor="ctr"/>
          <a:lstStyle>
            <a:defPPr>
              <a:defRPr lang="en-US"/>
            </a:defPPr>
            <a:lvl1pPr marL="0" algn="l" defTabSz="914400" rtl="0" eaLnBrk="1" latinLnBrk="0" hangingPunct="1">
              <a:defRPr sz="1000" kern="1200">
                <a:solidFill>
                  <a:schemeClr val="tx1">
                    <a:tint val="75000"/>
                  </a:schemeClr>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t>© 2015 AQA. Created by </a:t>
            </a:r>
            <a:r>
              <a:rPr lang="en-US" dirty="0" err="1" smtClean="0"/>
              <a:t>Teachit</a:t>
            </a:r>
            <a:r>
              <a:rPr lang="en-US" dirty="0" smtClean="0"/>
              <a:t> for AQA</a:t>
            </a:r>
            <a:endParaRPr lang="en-GB" dirty="0"/>
          </a:p>
        </p:txBody>
      </p:sp>
    </p:spTree>
    <p:extLst>
      <p:ext uri="{BB962C8B-B14F-4D97-AF65-F5344CB8AC3E}">
        <p14:creationId xmlns:p14="http://schemas.microsoft.com/office/powerpoint/2010/main" val="3524237584"/>
      </p:ext>
    </p:extLst>
  </p:cSld>
  <p:clrMap bg1="lt1" tx1="dk1" bg2="lt2" tx2="dk2" accent1="accent1" accent2="accent2" accent3="accent3" accent4="accent4" accent5="accent5" accent6="accent6" hlink="hlink" folHlink="folHlink"/>
  <p:sldLayoutIdLst>
    <p:sldLayoutId id="2147483661" r:id="rId1"/>
  </p:sldLayoutIdLst>
  <p:timing>
    <p:tnLst>
      <p:par>
        <p:cTn id="1" dur="indefinite" restart="never" nodeType="tmRoot"/>
      </p:par>
    </p:tnLst>
  </p:timing>
  <p:hf hdr="0" dt="0"/>
  <p:txStyles>
    <p:titleStyle>
      <a:lvl1pPr algn="l" defTabSz="914400" rtl="0" eaLnBrk="1" latinLnBrk="0" hangingPunct="1">
        <a:lnSpc>
          <a:spcPct val="90000"/>
        </a:lnSpc>
        <a:spcBef>
          <a:spcPct val="0"/>
        </a:spcBef>
        <a:buNone/>
        <a:defRPr sz="4400" kern="1200">
          <a:solidFill>
            <a:schemeClr val="tx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459922" y="368300"/>
            <a:ext cx="8224157" cy="1607457"/>
          </a:xfrm>
          <a:prstGeom prst="rect">
            <a:avLst/>
          </a:prstGeom>
          <a:solidFill>
            <a:schemeClr val="accent6">
              <a:lumMod val="60000"/>
              <a:lumOff val="40000"/>
            </a:schemeClr>
          </a:solidFill>
          <a:ln w="57150">
            <a:noFill/>
          </a:ln>
        </p:spPr>
        <p:txBody>
          <a:bodyPr anchor="ctr" anchorCtr="0"/>
          <a:lstStyle>
            <a:lvl1pPr algn="l" defTabSz="914400" rtl="0" eaLnBrk="1" latinLnBrk="0" hangingPunct="1">
              <a:lnSpc>
                <a:spcPct val="90000"/>
              </a:lnSpc>
              <a:spcBef>
                <a:spcPct val="0"/>
              </a:spcBef>
              <a:buNone/>
              <a:defRPr sz="4400" kern="1200">
                <a:solidFill>
                  <a:schemeClr val="tx1"/>
                </a:solidFill>
                <a:latin typeface="Arial" panose="020B0604020202020204" pitchFamily="34" charset="0"/>
                <a:ea typeface="+mj-ea"/>
                <a:cs typeface="Arial" panose="020B0604020202020204" pitchFamily="34" charset="0"/>
              </a:defRPr>
            </a:lvl1pPr>
          </a:lstStyle>
          <a:p>
            <a:pPr algn="ctr"/>
            <a:r>
              <a:rPr lang="en-GB" dirty="0" smtClean="0"/>
              <a:t>Enhancing descriptions: </a:t>
            </a:r>
            <a:r>
              <a:rPr lang="en-GB" i="1" dirty="0" smtClean="0">
                <a:solidFill>
                  <a:schemeClr val="accent6">
                    <a:lumMod val="75000"/>
                  </a:schemeClr>
                </a:solidFill>
              </a:rPr>
              <a:t>qui/</a:t>
            </a:r>
            <a:r>
              <a:rPr lang="en-GB" i="1" dirty="0" err="1" smtClean="0">
                <a:solidFill>
                  <a:schemeClr val="accent6">
                    <a:lumMod val="75000"/>
                  </a:schemeClr>
                </a:solidFill>
              </a:rPr>
              <a:t>que</a:t>
            </a:r>
            <a:r>
              <a:rPr lang="en-GB" i="1" dirty="0" smtClean="0">
                <a:solidFill>
                  <a:schemeClr val="accent6">
                    <a:lumMod val="75000"/>
                  </a:schemeClr>
                </a:solidFill>
              </a:rPr>
              <a:t>/</a:t>
            </a:r>
            <a:r>
              <a:rPr lang="en-GB" i="1" dirty="0" err="1" smtClean="0">
                <a:solidFill>
                  <a:schemeClr val="accent6">
                    <a:lumMod val="75000"/>
                  </a:schemeClr>
                </a:solidFill>
              </a:rPr>
              <a:t>dont</a:t>
            </a:r>
            <a:endParaRPr lang="en-GB" i="1" dirty="0">
              <a:solidFill>
                <a:schemeClr val="accent6">
                  <a:lumMod val="75000"/>
                </a:schemeClr>
              </a:solidFill>
            </a:endParaRP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303290" y="2247208"/>
            <a:ext cx="2537419" cy="2292135"/>
          </a:xfrm>
          <a:prstGeom prst="rect">
            <a:avLst/>
          </a:prstGeom>
        </p:spPr>
      </p:pic>
      <p:sp>
        <p:nvSpPr>
          <p:cNvPr id="5" name="Subtitle 2"/>
          <p:cNvSpPr txBox="1">
            <a:spLocks/>
          </p:cNvSpPr>
          <p:nvPr/>
        </p:nvSpPr>
        <p:spPr>
          <a:xfrm>
            <a:off x="1881606" y="5044071"/>
            <a:ext cx="5380789" cy="635111"/>
          </a:xfrm>
          <a:prstGeom prst="rect">
            <a:avLst/>
          </a:prstGeom>
          <a:solidFill>
            <a:schemeClr val="accent6">
              <a:lumMod val="60000"/>
              <a:lumOff val="40000"/>
            </a:schemeClr>
          </a:solidFill>
          <a:ln w="38100">
            <a:noFill/>
          </a:ln>
        </p:spPr>
        <p:txBody>
          <a:bodyPr anchor="ctr" anchorCtr="0"/>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GB" smtClean="0"/>
              <a:t>Context: home, town and region</a:t>
            </a:r>
            <a:endParaRPr lang="en-GB" dirty="0"/>
          </a:p>
        </p:txBody>
      </p:sp>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920000" y="6390000"/>
            <a:ext cx="1260000" cy="505189"/>
          </a:xfrm>
          <a:prstGeom prst="rect">
            <a:avLst/>
          </a:prstGeom>
        </p:spPr>
      </p:pic>
    </p:spTree>
    <p:extLst>
      <p:ext uri="{BB962C8B-B14F-4D97-AF65-F5344CB8AC3E}">
        <p14:creationId xmlns:p14="http://schemas.microsoft.com/office/powerpoint/2010/main" val="31306901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456279" y="393604"/>
            <a:ext cx="8231442" cy="1271521"/>
          </a:xfrm>
          <a:prstGeom prst="rect">
            <a:avLst/>
          </a:prstGeom>
          <a:solidFill>
            <a:schemeClr val="bg1"/>
          </a:solidFill>
          <a:ln w="28575">
            <a:noFill/>
          </a:ln>
        </p:spPr>
        <p:txBody>
          <a:bodyPr anchor="t">
            <a:noAutofit/>
          </a:bodyPr>
          <a:lstStyle>
            <a:lvl1pPr algn="l" defTabSz="914400" rtl="0" eaLnBrk="1" latinLnBrk="0" hangingPunct="1">
              <a:lnSpc>
                <a:spcPct val="90000"/>
              </a:lnSpc>
              <a:spcBef>
                <a:spcPct val="0"/>
              </a:spcBef>
              <a:buNone/>
              <a:defRPr sz="4400" kern="1200">
                <a:solidFill>
                  <a:schemeClr val="tx1"/>
                </a:solidFill>
                <a:latin typeface="Arial" panose="020B0604020202020204" pitchFamily="34" charset="0"/>
                <a:ea typeface="+mj-ea"/>
                <a:cs typeface="Arial" panose="020B0604020202020204" pitchFamily="34" charset="0"/>
              </a:defRPr>
            </a:lvl1pPr>
          </a:lstStyle>
          <a:p>
            <a:pPr>
              <a:lnSpc>
                <a:spcPct val="100000"/>
              </a:lnSpc>
            </a:pPr>
            <a:r>
              <a:rPr lang="fr-FR" sz="3400" dirty="0"/>
              <a:t>5. C’est une ville ______ j’aime l’animation et l’ambiance.</a:t>
            </a:r>
            <a:endParaRPr lang="en-GB" sz="3400" dirty="0"/>
          </a:p>
        </p:txBody>
      </p:sp>
      <p:grpSp>
        <p:nvGrpSpPr>
          <p:cNvPr id="3" name="Group 2"/>
          <p:cNvGrpSpPr/>
          <p:nvPr/>
        </p:nvGrpSpPr>
        <p:grpSpPr>
          <a:xfrm>
            <a:off x="359974" y="3043759"/>
            <a:ext cx="8424052" cy="2301964"/>
            <a:chOff x="359974" y="3043759"/>
            <a:chExt cx="8424052" cy="2301964"/>
          </a:xfrm>
        </p:grpSpPr>
        <p:grpSp>
          <p:nvGrpSpPr>
            <p:cNvPr id="4" name="Group 3"/>
            <p:cNvGrpSpPr/>
            <p:nvPr/>
          </p:nvGrpSpPr>
          <p:grpSpPr>
            <a:xfrm>
              <a:off x="359974" y="3967089"/>
              <a:ext cx="8424052" cy="1378634"/>
              <a:chOff x="553329" y="3967089"/>
              <a:chExt cx="8424052" cy="1378634"/>
            </a:xfrm>
          </p:grpSpPr>
          <p:sp>
            <p:nvSpPr>
              <p:cNvPr id="8" name="Rounded Rectangle 7"/>
              <p:cNvSpPr/>
              <p:nvPr/>
            </p:nvSpPr>
            <p:spPr>
              <a:xfrm>
                <a:off x="553329" y="3967089"/>
                <a:ext cx="2638872" cy="1378634"/>
              </a:xfrm>
              <a:prstGeom prst="roundRect">
                <a:avLst/>
              </a:prstGeom>
              <a:solidFill>
                <a:srgbClr val="FF000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6600" dirty="0" err="1" smtClean="0"/>
                  <a:t>dont</a:t>
                </a:r>
                <a:endParaRPr lang="en-GB" sz="6600" dirty="0"/>
              </a:p>
            </p:txBody>
          </p:sp>
          <p:sp>
            <p:nvSpPr>
              <p:cNvPr id="9" name="Rounded Rectangle 8"/>
              <p:cNvSpPr/>
              <p:nvPr/>
            </p:nvSpPr>
            <p:spPr>
              <a:xfrm>
                <a:off x="3401701" y="3967089"/>
                <a:ext cx="2683090" cy="1378634"/>
              </a:xfrm>
              <a:prstGeom prst="roundRect">
                <a:avLst/>
              </a:prstGeom>
              <a:solidFill>
                <a:srgbClr val="FFC00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6000" dirty="0" smtClean="0">
                    <a:solidFill>
                      <a:schemeClr val="tx1"/>
                    </a:solidFill>
                  </a:rPr>
                  <a:t>qui</a:t>
                </a:r>
                <a:endParaRPr lang="en-GB" sz="6000" dirty="0">
                  <a:solidFill>
                    <a:schemeClr val="tx1"/>
                  </a:solidFill>
                </a:endParaRPr>
              </a:p>
            </p:txBody>
          </p:sp>
          <p:sp>
            <p:nvSpPr>
              <p:cNvPr id="10" name="Rounded Rectangle 9"/>
              <p:cNvSpPr/>
              <p:nvPr/>
            </p:nvSpPr>
            <p:spPr>
              <a:xfrm>
                <a:off x="6294291" y="3967089"/>
                <a:ext cx="2683090" cy="1378634"/>
              </a:xfrm>
              <a:prstGeom prst="roundRect">
                <a:avLst/>
              </a:prstGeom>
              <a:solidFill>
                <a:srgbClr val="92D05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5400" dirty="0" err="1" smtClean="0">
                    <a:solidFill>
                      <a:schemeClr val="tx1"/>
                    </a:solidFill>
                  </a:rPr>
                  <a:t>que</a:t>
                </a:r>
                <a:endParaRPr lang="en-GB" sz="5400" dirty="0">
                  <a:solidFill>
                    <a:schemeClr val="tx1"/>
                  </a:solidFill>
                </a:endParaRPr>
              </a:p>
            </p:txBody>
          </p:sp>
        </p:grpSp>
        <p:sp>
          <p:nvSpPr>
            <p:cNvPr id="5" name="Rectangle 4"/>
            <p:cNvSpPr/>
            <p:nvPr/>
          </p:nvSpPr>
          <p:spPr>
            <a:xfrm>
              <a:off x="359974" y="3043759"/>
              <a:ext cx="404127" cy="923330"/>
            </a:xfrm>
            <a:prstGeom prst="rect">
              <a:avLst/>
            </a:prstGeom>
            <a:noFill/>
          </p:spPr>
          <p:txBody>
            <a:bodyPr wrap="square" lIns="91440" tIns="45720" rIns="91440" bIns="45720">
              <a:spAutoFit/>
            </a:bodyPr>
            <a:lstStyle/>
            <a:p>
              <a:pPr algn="ctr"/>
              <a:r>
                <a:rPr lang="en-US" sz="5400" b="0" cap="none" spc="0" dirty="0" smtClean="0">
                  <a:ln w="0"/>
                  <a:solidFill>
                    <a:schemeClr val="tx1"/>
                  </a:solidFill>
                </a:rPr>
                <a:t>1</a:t>
              </a:r>
              <a:endParaRPr lang="en-US" sz="5400" b="0" cap="none" spc="0" dirty="0">
                <a:ln w="0"/>
                <a:solidFill>
                  <a:schemeClr val="tx1"/>
                </a:solidFill>
              </a:endParaRPr>
            </a:p>
          </p:txBody>
        </p:sp>
        <p:sp>
          <p:nvSpPr>
            <p:cNvPr id="6" name="Rectangle 5"/>
            <p:cNvSpPr/>
            <p:nvPr/>
          </p:nvSpPr>
          <p:spPr>
            <a:xfrm>
              <a:off x="3208346" y="3043759"/>
              <a:ext cx="404128" cy="923330"/>
            </a:xfrm>
            <a:prstGeom prst="rect">
              <a:avLst/>
            </a:prstGeom>
            <a:noFill/>
          </p:spPr>
          <p:txBody>
            <a:bodyPr wrap="square" lIns="91440" tIns="45720" rIns="91440" bIns="45720">
              <a:spAutoFit/>
            </a:bodyPr>
            <a:lstStyle/>
            <a:p>
              <a:pPr algn="ctr"/>
              <a:r>
                <a:rPr lang="en-US" sz="5400" dirty="0">
                  <a:ln w="0"/>
                </a:rPr>
                <a:t>2</a:t>
              </a:r>
              <a:endParaRPr lang="en-US" sz="5400" b="0" cap="none" spc="0" dirty="0">
                <a:ln w="0"/>
                <a:solidFill>
                  <a:schemeClr val="tx1"/>
                </a:solidFill>
              </a:endParaRPr>
            </a:p>
          </p:txBody>
        </p:sp>
        <p:sp>
          <p:nvSpPr>
            <p:cNvPr id="7" name="Rectangle 6"/>
            <p:cNvSpPr/>
            <p:nvPr/>
          </p:nvSpPr>
          <p:spPr>
            <a:xfrm>
              <a:off x="6100936" y="3043759"/>
              <a:ext cx="404128" cy="923330"/>
            </a:xfrm>
            <a:prstGeom prst="rect">
              <a:avLst/>
            </a:prstGeom>
            <a:noFill/>
          </p:spPr>
          <p:txBody>
            <a:bodyPr wrap="square" lIns="91440" tIns="45720" rIns="91440" bIns="45720">
              <a:spAutoFit/>
            </a:bodyPr>
            <a:lstStyle/>
            <a:p>
              <a:pPr algn="ctr"/>
              <a:r>
                <a:rPr lang="en-US" sz="5400" dirty="0">
                  <a:ln w="0"/>
                </a:rPr>
                <a:t>3</a:t>
              </a:r>
              <a:endParaRPr lang="en-US" sz="5400" b="0" cap="none" spc="0" dirty="0">
                <a:ln w="0"/>
                <a:solidFill>
                  <a:schemeClr val="tx1"/>
                </a:solidFill>
              </a:endParaRPr>
            </a:p>
          </p:txBody>
        </p:sp>
      </p:grpSp>
    </p:spTree>
    <p:extLst>
      <p:ext uri="{BB962C8B-B14F-4D97-AF65-F5344CB8AC3E}">
        <p14:creationId xmlns:p14="http://schemas.microsoft.com/office/powerpoint/2010/main" val="185843656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ounded Rectangle 10"/>
          <p:cNvSpPr/>
          <p:nvPr/>
        </p:nvSpPr>
        <p:spPr>
          <a:xfrm>
            <a:off x="359974" y="3967089"/>
            <a:ext cx="2638872" cy="1378634"/>
          </a:xfrm>
          <a:prstGeom prst="roundRect">
            <a:avLst/>
          </a:prstGeom>
          <a:solidFill>
            <a:srgbClr val="FF000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6600" dirty="0" err="1" smtClean="0"/>
              <a:t>dont</a:t>
            </a:r>
            <a:endParaRPr lang="en-GB" sz="6600" dirty="0"/>
          </a:p>
        </p:txBody>
      </p:sp>
      <p:sp>
        <p:nvSpPr>
          <p:cNvPr id="12" name="Rounded Rectangle 11"/>
          <p:cNvSpPr/>
          <p:nvPr/>
        </p:nvSpPr>
        <p:spPr>
          <a:xfrm>
            <a:off x="3208346" y="3967089"/>
            <a:ext cx="2683090" cy="1378634"/>
          </a:xfrm>
          <a:prstGeom prst="roundRect">
            <a:avLst/>
          </a:prstGeom>
          <a:solidFill>
            <a:srgbClr val="FFC00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6000" dirty="0" smtClean="0">
                <a:solidFill>
                  <a:schemeClr val="tx1"/>
                </a:solidFill>
              </a:rPr>
              <a:t>qui</a:t>
            </a:r>
            <a:endParaRPr lang="en-GB" sz="6000" dirty="0">
              <a:solidFill>
                <a:schemeClr val="tx1"/>
              </a:solidFill>
            </a:endParaRPr>
          </a:p>
        </p:txBody>
      </p:sp>
      <p:sp>
        <p:nvSpPr>
          <p:cNvPr id="13" name="Rounded Rectangle 12"/>
          <p:cNvSpPr/>
          <p:nvPr/>
        </p:nvSpPr>
        <p:spPr>
          <a:xfrm>
            <a:off x="6100936" y="3967089"/>
            <a:ext cx="2683090" cy="1378634"/>
          </a:xfrm>
          <a:prstGeom prst="roundRect">
            <a:avLst/>
          </a:prstGeom>
          <a:solidFill>
            <a:srgbClr val="92D05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5400" dirty="0" err="1" smtClean="0">
                <a:solidFill>
                  <a:schemeClr val="tx1"/>
                </a:solidFill>
              </a:rPr>
              <a:t>que</a:t>
            </a:r>
            <a:endParaRPr lang="en-GB" sz="5400" dirty="0">
              <a:solidFill>
                <a:schemeClr val="tx1"/>
              </a:solidFill>
            </a:endParaRPr>
          </a:p>
        </p:txBody>
      </p:sp>
      <p:sp>
        <p:nvSpPr>
          <p:cNvPr id="14" name="Rectangle 13"/>
          <p:cNvSpPr/>
          <p:nvPr/>
        </p:nvSpPr>
        <p:spPr>
          <a:xfrm>
            <a:off x="359974" y="3043759"/>
            <a:ext cx="404127" cy="923330"/>
          </a:xfrm>
          <a:prstGeom prst="rect">
            <a:avLst/>
          </a:prstGeom>
          <a:noFill/>
        </p:spPr>
        <p:txBody>
          <a:bodyPr wrap="square" lIns="91440" tIns="45720" rIns="91440" bIns="45720">
            <a:spAutoFit/>
          </a:bodyPr>
          <a:lstStyle/>
          <a:p>
            <a:pPr algn="ctr"/>
            <a:r>
              <a:rPr lang="en-US" sz="5400" b="0" cap="none" spc="0" dirty="0" smtClean="0">
                <a:ln w="0"/>
                <a:solidFill>
                  <a:schemeClr val="tx1"/>
                </a:solidFill>
              </a:rPr>
              <a:t>1</a:t>
            </a:r>
            <a:endParaRPr lang="en-US" sz="5400" b="0" cap="none" spc="0" dirty="0">
              <a:ln w="0"/>
              <a:solidFill>
                <a:schemeClr val="tx1"/>
              </a:solidFill>
            </a:endParaRPr>
          </a:p>
        </p:txBody>
      </p:sp>
      <p:sp>
        <p:nvSpPr>
          <p:cNvPr id="15" name="Rectangle 14"/>
          <p:cNvSpPr/>
          <p:nvPr/>
        </p:nvSpPr>
        <p:spPr>
          <a:xfrm>
            <a:off x="3208346" y="3043759"/>
            <a:ext cx="404128" cy="923330"/>
          </a:xfrm>
          <a:prstGeom prst="rect">
            <a:avLst/>
          </a:prstGeom>
          <a:noFill/>
        </p:spPr>
        <p:txBody>
          <a:bodyPr wrap="square" lIns="91440" tIns="45720" rIns="91440" bIns="45720">
            <a:spAutoFit/>
          </a:bodyPr>
          <a:lstStyle/>
          <a:p>
            <a:pPr algn="ctr"/>
            <a:r>
              <a:rPr lang="en-US" sz="5400" dirty="0">
                <a:ln w="0"/>
              </a:rPr>
              <a:t>2</a:t>
            </a:r>
            <a:endParaRPr lang="en-US" sz="5400" b="0" cap="none" spc="0" dirty="0">
              <a:ln w="0"/>
              <a:solidFill>
                <a:schemeClr val="tx1"/>
              </a:solidFill>
            </a:endParaRPr>
          </a:p>
        </p:txBody>
      </p:sp>
      <p:sp>
        <p:nvSpPr>
          <p:cNvPr id="16" name="Rectangle 15"/>
          <p:cNvSpPr/>
          <p:nvPr/>
        </p:nvSpPr>
        <p:spPr>
          <a:xfrm>
            <a:off x="6100936" y="3043759"/>
            <a:ext cx="404128" cy="923330"/>
          </a:xfrm>
          <a:prstGeom prst="rect">
            <a:avLst/>
          </a:prstGeom>
          <a:noFill/>
        </p:spPr>
        <p:txBody>
          <a:bodyPr wrap="square" lIns="91440" tIns="45720" rIns="91440" bIns="45720">
            <a:spAutoFit/>
          </a:bodyPr>
          <a:lstStyle/>
          <a:p>
            <a:pPr algn="ctr"/>
            <a:r>
              <a:rPr lang="en-US" sz="5400" dirty="0">
                <a:ln w="0"/>
              </a:rPr>
              <a:t>3</a:t>
            </a:r>
            <a:endParaRPr lang="en-US" sz="5400" b="0" cap="none" spc="0" dirty="0">
              <a:ln w="0"/>
              <a:solidFill>
                <a:schemeClr val="tx1"/>
              </a:solidFill>
            </a:endParaRPr>
          </a:p>
        </p:txBody>
      </p:sp>
      <p:sp>
        <p:nvSpPr>
          <p:cNvPr id="8" name="Title 1"/>
          <p:cNvSpPr txBox="1">
            <a:spLocks/>
          </p:cNvSpPr>
          <p:nvPr/>
        </p:nvSpPr>
        <p:spPr>
          <a:xfrm>
            <a:off x="456279" y="393604"/>
            <a:ext cx="8231442" cy="1271521"/>
          </a:xfrm>
          <a:prstGeom prst="rect">
            <a:avLst/>
          </a:prstGeom>
          <a:solidFill>
            <a:schemeClr val="accent6">
              <a:lumMod val="40000"/>
              <a:lumOff val="60000"/>
            </a:schemeClr>
          </a:solidFill>
          <a:ln w="28575">
            <a:noFill/>
          </a:ln>
        </p:spPr>
        <p:txBody>
          <a:bodyPr anchor="t">
            <a:noAutofit/>
          </a:bodyPr>
          <a:lstStyle>
            <a:lvl1pPr algn="l" defTabSz="914400" rtl="0" eaLnBrk="1" latinLnBrk="0" hangingPunct="1">
              <a:lnSpc>
                <a:spcPct val="90000"/>
              </a:lnSpc>
              <a:spcBef>
                <a:spcPct val="0"/>
              </a:spcBef>
              <a:buNone/>
              <a:defRPr sz="4400" kern="1200">
                <a:solidFill>
                  <a:schemeClr val="tx1"/>
                </a:solidFill>
                <a:latin typeface="Arial" panose="020B0604020202020204" pitchFamily="34" charset="0"/>
                <a:ea typeface="+mj-ea"/>
                <a:cs typeface="Arial" panose="020B0604020202020204" pitchFamily="34" charset="0"/>
              </a:defRPr>
            </a:lvl1pPr>
          </a:lstStyle>
          <a:p>
            <a:pPr>
              <a:lnSpc>
                <a:spcPct val="100000"/>
              </a:lnSpc>
            </a:pPr>
            <a:r>
              <a:rPr lang="fr-FR" sz="3600" b="1" dirty="0"/>
              <a:t>Réponse</a:t>
            </a:r>
            <a:r>
              <a:rPr lang="fr-FR" sz="3600" b="1" dirty="0" smtClean="0"/>
              <a:t>:</a:t>
            </a:r>
            <a:r>
              <a:rPr lang="fr-FR" sz="3400" dirty="0" smtClean="0"/>
              <a:t> </a:t>
            </a:r>
            <a:r>
              <a:rPr lang="fr-FR" sz="3400" dirty="0"/>
              <a:t>C’est une ville </a:t>
            </a:r>
            <a:r>
              <a:rPr lang="fr-FR" sz="3400" u="sng" dirty="0" smtClean="0"/>
              <a:t>dont</a:t>
            </a:r>
            <a:r>
              <a:rPr lang="fr-FR" sz="3400" dirty="0" smtClean="0"/>
              <a:t> </a:t>
            </a:r>
            <a:r>
              <a:rPr lang="fr-FR" sz="3400" dirty="0"/>
              <a:t>j’aime l’animation et l’ambiance.</a:t>
            </a:r>
            <a:endParaRPr lang="en-GB" sz="3400" dirty="0"/>
          </a:p>
        </p:txBody>
      </p:sp>
    </p:spTree>
    <p:extLst>
      <p:ext uri="{BB962C8B-B14F-4D97-AF65-F5344CB8AC3E}">
        <p14:creationId xmlns:p14="http://schemas.microsoft.com/office/powerpoint/2010/main" val="42278274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grpId="0" nodeType="clickEffect">
                                  <p:stCondLst>
                                    <p:cond delay="0"/>
                                  </p:stCondLst>
                                  <p:childTnLst>
                                    <p:animRot by="21600000">
                                      <p:cBhvr>
                                        <p:cTn id="6" dur="2000" fill="hold"/>
                                        <p:tgtEl>
                                          <p:spTgt spid="11"/>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456279" y="393604"/>
            <a:ext cx="8231442" cy="1271521"/>
          </a:xfrm>
          <a:prstGeom prst="rect">
            <a:avLst/>
          </a:prstGeom>
          <a:solidFill>
            <a:schemeClr val="bg1"/>
          </a:solidFill>
          <a:ln w="28575">
            <a:noFill/>
          </a:ln>
        </p:spPr>
        <p:txBody>
          <a:bodyPr anchor="t">
            <a:noAutofit/>
          </a:bodyPr>
          <a:lstStyle>
            <a:lvl1pPr algn="l" defTabSz="914400" rtl="0" eaLnBrk="1" latinLnBrk="0" hangingPunct="1">
              <a:lnSpc>
                <a:spcPct val="90000"/>
              </a:lnSpc>
              <a:spcBef>
                <a:spcPct val="0"/>
              </a:spcBef>
              <a:buNone/>
              <a:defRPr sz="4400" kern="1200">
                <a:solidFill>
                  <a:schemeClr val="tx1"/>
                </a:solidFill>
                <a:latin typeface="Arial" panose="020B0604020202020204" pitchFamily="34" charset="0"/>
                <a:ea typeface="+mj-ea"/>
                <a:cs typeface="Arial" panose="020B0604020202020204" pitchFamily="34" charset="0"/>
              </a:defRPr>
            </a:lvl1pPr>
          </a:lstStyle>
          <a:p>
            <a:pPr>
              <a:lnSpc>
                <a:spcPct val="100000"/>
              </a:lnSpc>
            </a:pPr>
            <a:r>
              <a:rPr lang="fr-FR" sz="3400" dirty="0"/>
              <a:t>6. Le salon, ____ est en face de la cuisine, est grand et confortable.</a:t>
            </a:r>
            <a:endParaRPr lang="en-GB" sz="3400" dirty="0"/>
          </a:p>
        </p:txBody>
      </p:sp>
      <p:grpSp>
        <p:nvGrpSpPr>
          <p:cNvPr id="3" name="Group 2"/>
          <p:cNvGrpSpPr/>
          <p:nvPr/>
        </p:nvGrpSpPr>
        <p:grpSpPr>
          <a:xfrm>
            <a:off x="359974" y="3043759"/>
            <a:ext cx="8424052" cy="2301964"/>
            <a:chOff x="359974" y="3043759"/>
            <a:chExt cx="8424052" cy="2301964"/>
          </a:xfrm>
        </p:grpSpPr>
        <p:grpSp>
          <p:nvGrpSpPr>
            <p:cNvPr id="4" name="Group 3"/>
            <p:cNvGrpSpPr/>
            <p:nvPr/>
          </p:nvGrpSpPr>
          <p:grpSpPr>
            <a:xfrm>
              <a:off x="359974" y="3967089"/>
              <a:ext cx="8424052" cy="1378634"/>
              <a:chOff x="553329" y="3967089"/>
              <a:chExt cx="8424052" cy="1378634"/>
            </a:xfrm>
          </p:grpSpPr>
          <p:sp>
            <p:nvSpPr>
              <p:cNvPr id="8" name="Rounded Rectangle 7"/>
              <p:cNvSpPr/>
              <p:nvPr/>
            </p:nvSpPr>
            <p:spPr>
              <a:xfrm>
                <a:off x="553329" y="3967089"/>
                <a:ext cx="2638872" cy="1378634"/>
              </a:xfrm>
              <a:prstGeom prst="roundRect">
                <a:avLst/>
              </a:prstGeom>
              <a:solidFill>
                <a:srgbClr val="FF000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6600" dirty="0" err="1" smtClean="0"/>
                  <a:t>dont</a:t>
                </a:r>
                <a:endParaRPr lang="en-GB" sz="6600" dirty="0"/>
              </a:p>
            </p:txBody>
          </p:sp>
          <p:sp>
            <p:nvSpPr>
              <p:cNvPr id="9" name="Rounded Rectangle 8"/>
              <p:cNvSpPr/>
              <p:nvPr/>
            </p:nvSpPr>
            <p:spPr>
              <a:xfrm>
                <a:off x="3401701" y="3967089"/>
                <a:ext cx="2683090" cy="1378634"/>
              </a:xfrm>
              <a:prstGeom prst="roundRect">
                <a:avLst/>
              </a:prstGeom>
              <a:solidFill>
                <a:srgbClr val="FFC00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6000" dirty="0" smtClean="0">
                    <a:solidFill>
                      <a:schemeClr val="tx1"/>
                    </a:solidFill>
                  </a:rPr>
                  <a:t>qui</a:t>
                </a:r>
                <a:endParaRPr lang="en-GB" sz="6000" dirty="0">
                  <a:solidFill>
                    <a:schemeClr val="tx1"/>
                  </a:solidFill>
                </a:endParaRPr>
              </a:p>
            </p:txBody>
          </p:sp>
          <p:sp>
            <p:nvSpPr>
              <p:cNvPr id="10" name="Rounded Rectangle 9"/>
              <p:cNvSpPr/>
              <p:nvPr/>
            </p:nvSpPr>
            <p:spPr>
              <a:xfrm>
                <a:off x="6294291" y="3967089"/>
                <a:ext cx="2683090" cy="1378634"/>
              </a:xfrm>
              <a:prstGeom prst="roundRect">
                <a:avLst/>
              </a:prstGeom>
              <a:solidFill>
                <a:srgbClr val="92D05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5400" dirty="0" err="1" smtClean="0">
                    <a:solidFill>
                      <a:schemeClr val="tx1"/>
                    </a:solidFill>
                  </a:rPr>
                  <a:t>que</a:t>
                </a:r>
                <a:endParaRPr lang="en-GB" sz="5400" dirty="0">
                  <a:solidFill>
                    <a:schemeClr val="tx1"/>
                  </a:solidFill>
                </a:endParaRPr>
              </a:p>
            </p:txBody>
          </p:sp>
        </p:grpSp>
        <p:sp>
          <p:nvSpPr>
            <p:cNvPr id="5" name="Rectangle 4"/>
            <p:cNvSpPr/>
            <p:nvPr/>
          </p:nvSpPr>
          <p:spPr>
            <a:xfrm>
              <a:off x="359974" y="3043759"/>
              <a:ext cx="404127" cy="923330"/>
            </a:xfrm>
            <a:prstGeom prst="rect">
              <a:avLst/>
            </a:prstGeom>
            <a:noFill/>
          </p:spPr>
          <p:txBody>
            <a:bodyPr wrap="square" lIns="91440" tIns="45720" rIns="91440" bIns="45720">
              <a:spAutoFit/>
            </a:bodyPr>
            <a:lstStyle/>
            <a:p>
              <a:pPr algn="ctr"/>
              <a:r>
                <a:rPr lang="en-US" sz="5400" b="0" cap="none" spc="0" dirty="0" smtClean="0">
                  <a:ln w="0"/>
                  <a:solidFill>
                    <a:schemeClr val="tx1"/>
                  </a:solidFill>
                </a:rPr>
                <a:t>1</a:t>
              </a:r>
              <a:endParaRPr lang="en-US" sz="5400" b="0" cap="none" spc="0" dirty="0">
                <a:ln w="0"/>
                <a:solidFill>
                  <a:schemeClr val="tx1"/>
                </a:solidFill>
              </a:endParaRPr>
            </a:p>
          </p:txBody>
        </p:sp>
        <p:sp>
          <p:nvSpPr>
            <p:cNvPr id="6" name="Rectangle 5"/>
            <p:cNvSpPr/>
            <p:nvPr/>
          </p:nvSpPr>
          <p:spPr>
            <a:xfrm>
              <a:off x="3208346" y="3043759"/>
              <a:ext cx="404128" cy="923330"/>
            </a:xfrm>
            <a:prstGeom prst="rect">
              <a:avLst/>
            </a:prstGeom>
            <a:noFill/>
          </p:spPr>
          <p:txBody>
            <a:bodyPr wrap="square" lIns="91440" tIns="45720" rIns="91440" bIns="45720">
              <a:spAutoFit/>
            </a:bodyPr>
            <a:lstStyle/>
            <a:p>
              <a:pPr algn="ctr"/>
              <a:r>
                <a:rPr lang="en-US" sz="5400" dirty="0">
                  <a:ln w="0"/>
                </a:rPr>
                <a:t>2</a:t>
              </a:r>
              <a:endParaRPr lang="en-US" sz="5400" b="0" cap="none" spc="0" dirty="0">
                <a:ln w="0"/>
                <a:solidFill>
                  <a:schemeClr val="tx1"/>
                </a:solidFill>
              </a:endParaRPr>
            </a:p>
          </p:txBody>
        </p:sp>
        <p:sp>
          <p:nvSpPr>
            <p:cNvPr id="7" name="Rectangle 6"/>
            <p:cNvSpPr/>
            <p:nvPr/>
          </p:nvSpPr>
          <p:spPr>
            <a:xfrm>
              <a:off x="6100936" y="3043759"/>
              <a:ext cx="404128" cy="923330"/>
            </a:xfrm>
            <a:prstGeom prst="rect">
              <a:avLst/>
            </a:prstGeom>
            <a:noFill/>
          </p:spPr>
          <p:txBody>
            <a:bodyPr wrap="square" lIns="91440" tIns="45720" rIns="91440" bIns="45720">
              <a:spAutoFit/>
            </a:bodyPr>
            <a:lstStyle/>
            <a:p>
              <a:pPr algn="ctr"/>
              <a:r>
                <a:rPr lang="en-US" sz="5400" dirty="0">
                  <a:ln w="0"/>
                </a:rPr>
                <a:t>3</a:t>
              </a:r>
              <a:endParaRPr lang="en-US" sz="5400" b="0" cap="none" spc="0" dirty="0">
                <a:ln w="0"/>
                <a:solidFill>
                  <a:schemeClr val="tx1"/>
                </a:solidFill>
              </a:endParaRPr>
            </a:p>
          </p:txBody>
        </p:sp>
      </p:grpSp>
    </p:spTree>
    <p:extLst>
      <p:ext uri="{BB962C8B-B14F-4D97-AF65-F5344CB8AC3E}">
        <p14:creationId xmlns:p14="http://schemas.microsoft.com/office/powerpoint/2010/main" val="106845798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ounded Rectangle 10"/>
          <p:cNvSpPr/>
          <p:nvPr/>
        </p:nvSpPr>
        <p:spPr>
          <a:xfrm>
            <a:off x="359974" y="3967089"/>
            <a:ext cx="2638872" cy="1378634"/>
          </a:xfrm>
          <a:prstGeom prst="roundRect">
            <a:avLst/>
          </a:prstGeom>
          <a:solidFill>
            <a:srgbClr val="FF000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6600" dirty="0" err="1" smtClean="0"/>
              <a:t>dont</a:t>
            </a:r>
            <a:endParaRPr lang="en-GB" sz="6600" dirty="0"/>
          </a:p>
        </p:txBody>
      </p:sp>
      <p:sp>
        <p:nvSpPr>
          <p:cNvPr id="12" name="Rounded Rectangle 11"/>
          <p:cNvSpPr/>
          <p:nvPr/>
        </p:nvSpPr>
        <p:spPr>
          <a:xfrm>
            <a:off x="3208346" y="3967089"/>
            <a:ext cx="2683090" cy="1378634"/>
          </a:xfrm>
          <a:prstGeom prst="roundRect">
            <a:avLst/>
          </a:prstGeom>
          <a:solidFill>
            <a:srgbClr val="FFC00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6000" dirty="0" smtClean="0">
                <a:solidFill>
                  <a:schemeClr val="tx1"/>
                </a:solidFill>
              </a:rPr>
              <a:t>qui</a:t>
            </a:r>
            <a:endParaRPr lang="en-GB" sz="6000" dirty="0">
              <a:solidFill>
                <a:schemeClr val="tx1"/>
              </a:solidFill>
            </a:endParaRPr>
          </a:p>
        </p:txBody>
      </p:sp>
      <p:sp>
        <p:nvSpPr>
          <p:cNvPr id="13" name="Rounded Rectangle 12"/>
          <p:cNvSpPr/>
          <p:nvPr/>
        </p:nvSpPr>
        <p:spPr>
          <a:xfrm>
            <a:off x="6100936" y="3967089"/>
            <a:ext cx="2683090" cy="1378634"/>
          </a:xfrm>
          <a:prstGeom prst="roundRect">
            <a:avLst/>
          </a:prstGeom>
          <a:solidFill>
            <a:srgbClr val="92D05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5400" dirty="0" err="1" smtClean="0">
                <a:solidFill>
                  <a:schemeClr val="tx1"/>
                </a:solidFill>
              </a:rPr>
              <a:t>que</a:t>
            </a:r>
            <a:endParaRPr lang="en-GB" sz="5400" dirty="0">
              <a:solidFill>
                <a:schemeClr val="tx1"/>
              </a:solidFill>
            </a:endParaRPr>
          </a:p>
        </p:txBody>
      </p:sp>
      <p:sp>
        <p:nvSpPr>
          <p:cNvPr id="14" name="Rectangle 13"/>
          <p:cNvSpPr/>
          <p:nvPr/>
        </p:nvSpPr>
        <p:spPr>
          <a:xfrm>
            <a:off x="359974" y="3043759"/>
            <a:ext cx="404127" cy="923330"/>
          </a:xfrm>
          <a:prstGeom prst="rect">
            <a:avLst/>
          </a:prstGeom>
          <a:noFill/>
        </p:spPr>
        <p:txBody>
          <a:bodyPr wrap="square" lIns="91440" tIns="45720" rIns="91440" bIns="45720">
            <a:spAutoFit/>
          </a:bodyPr>
          <a:lstStyle/>
          <a:p>
            <a:pPr algn="ctr"/>
            <a:r>
              <a:rPr lang="en-US" sz="5400" b="0" cap="none" spc="0" dirty="0" smtClean="0">
                <a:ln w="0"/>
                <a:solidFill>
                  <a:schemeClr val="tx1"/>
                </a:solidFill>
              </a:rPr>
              <a:t>1</a:t>
            </a:r>
            <a:endParaRPr lang="en-US" sz="5400" b="0" cap="none" spc="0" dirty="0">
              <a:ln w="0"/>
              <a:solidFill>
                <a:schemeClr val="tx1"/>
              </a:solidFill>
            </a:endParaRPr>
          </a:p>
        </p:txBody>
      </p:sp>
      <p:sp>
        <p:nvSpPr>
          <p:cNvPr id="15" name="Rectangle 14"/>
          <p:cNvSpPr/>
          <p:nvPr/>
        </p:nvSpPr>
        <p:spPr>
          <a:xfrm>
            <a:off x="3208346" y="3043759"/>
            <a:ext cx="404128" cy="923330"/>
          </a:xfrm>
          <a:prstGeom prst="rect">
            <a:avLst/>
          </a:prstGeom>
          <a:noFill/>
        </p:spPr>
        <p:txBody>
          <a:bodyPr wrap="square" lIns="91440" tIns="45720" rIns="91440" bIns="45720">
            <a:spAutoFit/>
          </a:bodyPr>
          <a:lstStyle/>
          <a:p>
            <a:pPr algn="ctr"/>
            <a:r>
              <a:rPr lang="en-US" sz="5400" dirty="0">
                <a:ln w="0"/>
              </a:rPr>
              <a:t>2</a:t>
            </a:r>
            <a:endParaRPr lang="en-US" sz="5400" b="0" cap="none" spc="0" dirty="0">
              <a:ln w="0"/>
              <a:solidFill>
                <a:schemeClr val="tx1"/>
              </a:solidFill>
            </a:endParaRPr>
          </a:p>
        </p:txBody>
      </p:sp>
      <p:sp>
        <p:nvSpPr>
          <p:cNvPr id="16" name="Rectangle 15"/>
          <p:cNvSpPr/>
          <p:nvPr/>
        </p:nvSpPr>
        <p:spPr>
          <a:xfrm>
            <a:off x="6100936" y="3043759"/>
            <a:ext cx="404128" cy="923330"/>
          </a:xfrm>
          <a:prstGeom prst="rect">
            <a:avLst/>
          </a:prstGeom>
          <a:noFill/>
        </p:spPr>
        <p:txBody>
          <a:bodyPr wrap="square" lIns="91440" tIns="45720" rIns="91440" bIns="45720">
            <a:spAutoFit/>
          </a:bodyPr>
          <a:lstStyle/>
          <a:p>
            <a:pPr algn="ctr"/>
            <a:r>
              <a:rPr lang="en-US" sz="5400" dirty="0">
                <a:ln w="0"/>
              </a:rPr>
              <a:t>3</a:t>
            </a:r>
            <a:endParaRPr lang="en-US" sz="5400" b="0" cap="none" spc="0" dirty="0">
              <a:ln w="0"/>
              <a:solidFill>
                <a:schemeClr val="tx1"/>
              </a:solidFill>
            </a:endParaRPr>
          </a:p>
        </p:txBody>
      </p:sp>
      <p:sp>
        <p:nvSpPr>
          <p:cNvPr id="8" name="Title 1"/>
          <p:cNvSpPr txBox="1">
            <a:spLocks/>
          </p:cNvSpPr>
          <p:nvPr/>
        </p:nvSpPr>
        <p:spPr>
          <a:xfrm>
            <a:off x="456279" y="393604"/>
            <a:ext cx="8231442" cy="1271521"/>
          </a:xfrm>
          <a:prstGeom prst="rect">
            <a:avLst/>
          </a:prstGeom>
          <a:solidFill>
            <a:schemeClr val="accent6">
              <a:lumMod val="40000"/>
              <a:lumOff val="60000"/>
            </a:schemeClr>
          </a:solidFill>
          <a:ln w="28575">
            <a:noFill/>
          </a:ln>
        </p:spPr>
        <p:txBody>
          <a:bodyPr anchor="t">
            <a:noAutofit/>
          </a:bodyPr>
          <a:lstStyle>
            <a:lvl1pPr algn="l" defTabSz="914400" rtl="0" eaLnBrk="1" latinLnBrk="0" hangingPunct="1">
              <a:lnSpc>
                <a:spcPct val="90000"/>
              </a:lnSpc>
              <a:spcBef>
                <a:spcPct val="0"/>
              </a:spcBef>
              <a:buNone/>
              <a:defRPr sz="4400" kern="1200">
                <a:solidFill>
                  <a:schemeClr val="tx1"/>
                </a:solidFill>
                <a:latin typeface="Arial" panose="020B0604020202020204" pitchFamily="34" charset="0"/>
                <a:ea typeface="+mj-ea"/>
                <a:cs typeface="Arial" panose="020B0604020202020204" pitchFamily="34" charset="0"/>
              </a:defRPr>
            </a:lvl1pPr>
          </a:lstStyle>
          <a:p>
            <a:pPr>
              <a:lnSpc>
                <a:spcPct val="100000"/>
              </a:lnSpc>
            </a:pPr>
            <a:r>
              <a:rPr lang="fr-FR" sz="3600" b="1" dirty="0"/>
              <a:t>Réponse: </a:t>
            </a:r>
            <a:r>
              <a:rPr lang="fr-FR" sz="3400" dirty="0" smtClean="0"/>
              <a:t>Le </a:t>
            </a:r>
            <a:r>
              <a:rPr lang="fr-FR" sz="3400" dirty="0"/>
              <a:t>salon, </a:t>
            </a:r>
            <a:r>
              <a:rPr lang="fr-FR" sz="3400" u="sng" dirty="0" smtClean="0"/>
              <a:t>qui</a:t>
            </a:r>
            <a:r>
              <a:rPr lang="fr-FR" sz="3400" dirty="0" smtClean="0"/>
              <a:t> </a:t>
            </a:r>
            <a:r>
              <a:rPr lang="fr-FR" sz="3400" dirty="0"/>
              <a:t>est en face de la cuisine, est grand et confortable.</a:t>
            </a:r>
            <a:endParaRPr lang="en-GB" sz="3400" dirty="0"/>
          </a:p>
        </p:txBody>
      </p:sp>
    </p:spTree>
    <p:extLst>
      <p:ext uri="{BB962C8B-B14F-4D97-AF65-F5344CB8AC3E}">
        <p14:creationId xmlns:p14="http://schemas.microsoft.com/office/powerpoint/2010/main" val="5251468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grpId="0" nodeType="clickEffect">
                                  <p:stCondLst>
                                    <p:cond delay="0"/>
                                  </p:stCondLst>
                                  <p:childTnLst>
                                    <p:animRot by="21600000">
                                      <p:cBhvr>
                                        <p:cTn id="6" dur="2000" fill="hold"/>
                                        <p:tgtEl>
                                          <p:spTgt spid="12"/>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456279" y="393604"/>
            <a:ext cx="8231442" cy="1271521"/>
          </a:xfrm>
          <a:prstGeom prst="rect">
            <a:avLst/>
          </a:prstGeom>
          <a:solidFill>
            <a:schemeClr val="bg1"/>
          </a:solidFill>
          <a:ln w="28575">
            <a:noFill/>
          </a:ln>
        </p:spPr>
        <p:txBody>
          <a:bodyPr anchor="t">
            <a:noAutofit/>
          </a:bodyPr>
          <a:lstStyle>
            <a:lvl1pPr algn="l" defTabSz="914400" rtl="0" eaLnBrk="1" latinLnBrk="0" hangingPunct="1">
              <a:lnSpc>
                <a:spcPct val="90000"/>
              </a:lnSpc>
              <a:spcBef>
                <a:spcPct val="0"/>
              </a:spcBef>
              <a:buNone/>
              <a:defRPr sz="4400" kern="1200">
                <a:solidFill>
                  <a:schemeClr val="tx1"/>
                </a:solidFill>
                <a:latin typeface="Arial" panose="020B0604020202020204" pitchFamily="34" charset="0"/>
                <a:ea typeface="+mj-ea"/>
                <a:cs typeface="Arial" panose="020B0604020202020204" pitchFamily="34" charset="0"/>
              </a:defRPr>
            </a:lvl1pPr>
          </a:lstStyle>
          <a:p>
            <a:pPr>
              <a:lnSpc>
                <a:spcPct val="100000"/>
              </a:lnSpc>
            </a:pPr>
            <a:r>
              <a:rPr lang="fr-FR" sz="3400" dirty="0"/>
              <a:t>7. Le théâtre, ____ monte des pièces modernes, est assez populaire.</a:t>
            </a:r>
            <a:endParaRPr lang="en-GB" sz="3400" dirty="0"/>
          </a:p>
        </p:txBody>
      </p:sp>
      <p:grpSp>
        <p:nvGrpSpPr>
          <p:cNvPr id="3" name="Group 2"/>
          <p:cNvGrpSpPr/>
          <p:nvPr/>
        </p:nvGrpSpPr>
        <p:grpSpPr>
          <a:xfrm>
            <a:off x="359974" y="3043759"/>
            <a:ext cx="8424052" cy="2301964"/>
            <a:chOff x="359974" y="3043759"/>
            <a:chExt cx="8424052" cy="2301964"/>
          </a:xfrm>
        </p:grpSpPr>
        <p:grpSp>
          <p:nvGrpSpPr>
            <p:cNvPr id="4" name="Group 3"/>
            <p:cNvGrpSpPr/>
            <p:nvPr/>
          </p:nvGrpSpPr>
          <p:grpSpPr>
            <a:xfrm>
              <a:off x="359974" y="3967089"/>
              <a:ext cx="8424052" cy="1378634"/>
              <a:chOff x="553329" y="3967089"/>
              <a:chExt cx="8424052" cy="1378634"/>
            </a:xfrm>
          </p:grpSpPr>
          <p:sp>
            <p:nvSpPr>
              <p:cNvPr id="8" name="Rounded Rectangle 7"/>
              <p:cNvSpPr/>
              <p:nvPr/>
            </p:nvSpPr>
            <p:spPr>
              <a:xfrm>
                <a:off x="553329" y="3967089"/>
                <a:ext cx="2638872" cy="1378634"/>
              </a:xfrm>
              <a:prstGeom prst="roundRect">
                <a:avLst/>
              </a:prstGeom>
              <a:solidFill>
                <a:srgbClr val="FF000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6600" dirty="0" err="1" smtClean="0"/>
                  <a:t>dont</a:t>
                </a:r>
                <a:endParaRPr lang="en-GB" sz="6600" dirty="0"/>
              </a:p>
            </p:txBody>
          </p:sp>
          <p:sp>
            <p:nvSpPr>
              <p:cNvPr id="9" name="Rounded Rectangle 8"/>
              <p:cNvSpPr/>
              <p:nvPr/>
            </p:nvSpPr>
            <p:spPr>
              <a:xfrm>
                <a:off x="3401701" y="3967089"/>
                <a:ext cx="2683090" cy="1378634"/>
              </a:xfrm>
              <a:prstGeom prst="roundRect">
                <a:avLst/>
              </a:prstGeom>
              <a:solidFill>
                <a:srgbClr val="FFC00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6000" dirty="0" smtClean="0">
                    <a:solidFill>
                      <a:schemeClr val="tx1"/>
                    </a:solidFill>
                  </a:rPr>
                  <a:t>qui</a:t>
                </a:r>
                <a:endParaRPr lang="en-GB" sz="6000" dirty="0">
                  <a:solidFill>
                    <a:schemeClr val="tx1"/>
                  </a:solidFill>
                </a:endParaRPr>
              </a:p>
            </p:txBody>
          </p:sp>
          <p:sp>
            <p:nvSpPr>
              <p:cNvPr id="10" name="Rounded Rectangle 9"/>
              <p:cNvSpPr/>
              <p:nvPr/>
            </p:nvSpPr>
            <p:spPr>
              <a:xfrm>
                <a:off x="6294291" y="3967089"/>
                <a:ext cx="2683090" cy="1378634"/>
              </a:xfrm>
              <a:prstGeom prst="roundRect">
                <a:avLst/>
              </a:prstGeom>
              <a:solidFill>
                <a:srgbClr val="92D05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5400" dirty="0" err="1" smtClean="0">
                    <a:solidFill>
                      <a:schemeClr val="tx1"/>
                    </a:solidFill>
                  </a:rPr>
                  <a:t>que</a:t>
                </a:r>
                <a:endParaRPr lang="en-GB" sz="5400" dirty="0">
                  <a:solidFill>
                    <a:schemeClr val="tx1"/>
                  </a:solidFill>
                </a:endParaRPr>
              </a:p>
            </p:txBody>
          </p:sp>
        </p:grpSp>
        <p:sp>
          <p:nvSpPr>
            <p:cNvPr id="5" name="Rectangle 4"/>
            <p:cNvSpPr/>
            <p:nvPr/>
          </p:nvSpPr>
          <p:spPr>
            <a:xfrm>
              <a:off x="359974" y="3043759"/>
              <a:ext cx="404127" cy="923330"/>
            </a:xfrm>
            <a:prstGeom prst="rect">
              <a:avLst/>
            </a:prstGeom>
            <a:noFill/>
          </p:spPr>
          <p:txBody>
            <a:bodyPr wrap="square" lIns="91440" tIns="45720" rIns="91440" bIns="45720">
              <a:spAutoFit/>
            </a:bodyPr>
            <a:lstStyle/>
            <a:p>
              <a:pPr algn="ctr"/>
              <a:r>
                <a:rPr lang="en-US" sz="5400" b="0" cap="none" spc="0" dirty="0" smtClean="0">
                  <a:ln w="0"/>
                  <a:solidFill>
                    <a:schemeClr val="tx1"/>
                  </a:solidFill>
                </a:rPr>
                <a:t>1</a:t>
              </a:r>
              <a:endParaRPr lang="en-US" sz="5400" b="0" cap="none" spc="0" dirty="0">
                <a:ln w="0"/>
                <a:solidFill>
                  <a:schemeClr val="tx1"/>
                </a:solidFill>
              </a:endParaRPr>
            </a:p>
          </p:txBody>
        </p:sp>
        <p:sp>
          <p:nvSpPr>
            <p:cNvPr id="6" name="Rectangle 5"/>
            <p:cNvSpPr/>
            <p:nvPr/>
          </p:nvSpPr>
          <p:spPr>
            <a:xfrm>
              <a:off x="3208346" y="3043759"/>
              <a:ext cx="404128" cy="923330"/>
            </a:xfrm>
            <a:prstGeom prst="rect">
              <a:avLst/>
            </a:prstGeom>
            <a:noFill/>
          </p:spPr>
          <p:txBody>
            <a:bodyPr wrap="square" lIns="91440" tIns="45720" rIns="91440" bIns="45720">
              <a:spAutoFit/>
            </a:bodyPr>
            <a:lstStyle/>
            <a:p>
              <a:pPr algn="ctr"/>
              <a:r>
                <a:rPr lang="en-US" sz="5400" dirty="0">
                  <a:ln w="0"/>
                </a:rPr>
                <a:t>2</a:t>
              </a:r>
              <a:endParaRPr lang="en-US" sz="5400" b="0" cap="none" spc="0" dirty="0">
                <a:ln w="0"/>
                <a:solidFill>
                  <a:schemeClr val="tx1"/>
                </a:solidFill>
              </a:endParaRPr>
            </a:p>
          </p:txBody>
        </p:sp>
        <p:sp>
          <p:nvSpPr>
            <p:cNvPr id="7" name="Rectangle 6"/>
            <p:cNvSpPr/>
            <p:nvPr/>
          </p:nvSpPr>
          <p:spPr>
            <a:xfrm>
              <a:off x="6100936" y="3043759"/>
              <a:ext cx="404128" cy="923330"/>
            </a:xfrm>
            <a:prstGeom prst="rect">
              <a:avLst/>
            </a:prstGeom>
            <a:noFill/>
          </p:spPr>
          <p:txBody>
            <a:bodyPr wrap="square" lIns="91440" tIns="45720" rIns="91440" bIns="45720">
              <a:spAutoFit/>
            </a:bodyPr>
            <a:lstStyle/>
            <a:p>
              <a:pPr algn="ctr"/>
              <a:r>
                <a:rPr lang="en-US" sz="5400" dirty="0">
                  <a:ln w="0"/>
                </a:rPr>
                <a:t>3</a:t>
              </a:r>
              <a:endParaRPr lang="en-US" sz="5400" b="0" cap="none" spc="0" dirty="0">
                <a:ln w="0"/>
                <a:solidFill>
                  <a:schemeClr val="tx1"/>
                </a:solidFill>
              </a:endParaRPr>
            </a:p>
          </p:txBody>
        </p:sp>
      </p:grpSp>
    </p:spTree>
    <p:extLst>
      <p:ext uri="{BB962C8B-B14F-4D97-AF65-F5344CB8AC3E}">
        <p14:creationId xmlns:p14="http://schemas.microsoft.com/office/powerpoint/2010/main" val="161200170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ounded Rectangle 10"/>
          <p:cNvSpPr/>
          <p:nvPr/>
        </p:nvSpPr>
        <p:spPr>
          <a:xfrm>
            <a:off x="359974" y="3967089"/>
            <a:ext cx="2638872" cy="1378634"/>
          </a:xfrm>
          <a:prstGeom prst="roundRect">
            <a:avLst/>
          </a:prstGeom>
          <a:solidFill>
            <a:srgbClr val="FF000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6600" dirty="0" err="1" smtClean="0"/>
              <a:t>dont</a:t>
            </a:r>
            <a:endParaRPr lang="en-GB" sz="6600" dirty="0"/>
          </a:p>
        </p:txBody>
      </p:sp>
      <p:sp>
        <p:nvSpPr>
          <p:cNvPr id="12" name="Rounded Rectangle 11"/>
          <p:cNvSpPr/>
          <p:nvPr/>
        </p:nvSpPr>
        <p:spPr>
          <a:xfrm>
            <a:off x="3208346" y="3967089"/>
            <a:ext cx="2683090" cy="1378634"/>
          </a:xfrm>
          <a:prstGeom prst="roundRect">
            <a:avLst/>
          </a:prstGeom>
          <a:solidFill>
            <a:srgbClr val="FFC00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6000" dirty="0" smtClean="0">
                <a:solidFill>
                  <a:schemeClr val="tx1"/>
                </a:solidFill>
              </a:rPr>
              <a:t>qui</a:t>
            </a:r>
            <a:endParaRPr lang="en-GB" sz="6000" dirty="0">
              <a:solidFill>
                <a:schemeClr val="tx1"/>
              </a:solidFill>
            </a:endParaRPr>
          </a:p>
        </p:txBody>
      </p:sp>
      <p:sp>
        <p:nvSpPr>
          <p:cNvPr id="13" name="Rounded Rectangle 12"/>
          <p:cNvSpPr/>
          <p:nvPr/>
        </p:nvSpPr>
        <p:spPr>
          <a:xfrm>
            <a:off x="6100936" y="3967089"/>
            <a:ext cx="2683090" cy="1378634"/>
          </a:xfrm>
          <a:prstGeom prst="roundRect">
            <a:avLst/>
          </a:prstGeom>
          <a:solidFill>
            <a:srgbClr val="92D05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5400" dirty="0" err="1" smtClean="0">
                <a:solidFill>
                  <a:schemeClr val="tx1"/>
                </a:solidFill>
              </a:rPr>
              <a:t>que</a:t>
            </a:r>
            <a:endParaRPr lang="en-GB" sz="5400" dirty="0">
              <a:solidFill>
                <a:schemeClr val="tx1"/>
              </a:solidFill>
            </a:endParaRPr>
          </a:p>
        </p:txBody>
      </p:sp>
      <p:sp>
        <p:nvSpPr>
          <p:cNvPr id="14" name="Rectangle 13"/>
          <p:cNvSpPr/>
          <p:nvPr/>
        </p:nvSpPr>
        <p:spPr>
          <a:xfrm>
            <a:off x="359974" y="3043759"/>
            <a:ext cx="404127" cy="923330"/>
          </a:xfrm>
          <a:prstGeom prst="rect">
            <a:avLst/>
          </a:prstGeom>
          <a:noFill/>
        </p:spPr>
        <p:txBody>
          <a:bodyPr wrap="square" lIns="91440" tIns="45720" rIns="91440" bIns="45720">
            <a:spAutoFit/>
          </a:bodyPr>
          <a:lstStyle/>
          <a:p>
            <a:pPr algn="ctr"/>
            <a:r>
              <a:rPr lang="en-US" sz="5400" b="0" cap="none" spc="0" dirty="0" smtClean="0">
                <a:ln w="0"/>
                <a:solidFill>
                  <a:schemeClr val="tx1"/>
                </a:solidFill>
              </a:rPr>
              <a:t>1</a:t>
            </a:r>
            <a:endParaRPr lang="en-US" sz="5400" b="0" cap="none" spc="0" dirty="0">
              <a:ln w="0"/>
              <a:solidFill>
                <a:schemeClr val="tx1"/>
              </a:solidFill>
            </a:endParaRPr>
          </a:p>
        </p:txBody>
      </p:sp>
      <p:sp>
        <p:nvSpPr>
          <p:cNvPr id="15" name="Rectangle 14"/>
          <p:cNvSpPr/>
          <p:nvPr/>
        </p:nvSpPr>
        <p:spPr>
          <a:xfrm>
            <a:off x="3208346" y="3043759"/>
            <a:ext cx="404128" cy="923330"/>
          </a:xfrm>
          <a:prstGeom prst="rect">
            <a:avLst/>
          </a:prstGeom>
          <a:noFill/>
        </p:spPr>
        <p:txBody>
          <a:bodyPr wrap="square" lIns="91440" tIns="45720" rIns="91440" bIns="45720">
            <a:spAutoFit/>
          </a:bodyPr>
          <a:lstStyle/>
          <a:p>
            <a:pPr algn="ctr"/>
            <a:r>
              <a:rPr lang="en-US" sz="5400" dirty="0">
                <a:ln w="0"/>
              </a:rPr>
              <a:t>2</a:t>
            </a:r>
            <a:endParaRPr lang="en-US" sz="5400" b="0" cap="none" spc="0" dirty="0">
              <a:ln w="0"/>
              <a:solidFill>
                <a:schemeClr val="tx1"/>
              </a:solidFill>
            </a:endParaRPr>
          </a:p>
        </p:txBody>
      </p:sp>
      <p:sp>
        <p:nvSpPr>
          <p:cNvPr id="16" name="Rectangle 15"/>
          <p:cNvSpPr/>
          <p:nvPr/>
        </p:nvSpPr>
        <p:spPr>
          <a:xfrm>
            <a:off x="6100936" y="3043759"/>
            <a:ext cx="404128" cy="923330"/>
          </a:xfrm>
          <a:prstGeom prst="rect">
            <a:avLst/>
          </a:prstGeom>
          <a:noFill/>
        </p:spPr>
        <p:txBody>
          <a:bodyPr wrap="square" lIns="91440" tIns="45720" rIns="91440" bIns="45720">
            <a:spAutoFit/>
          </a:bodyPr>
          <a:lstStyle/>
          <a:p>
            <a:pPr algn="ctr"/>
            <a:r>
              <a:rPr lang="en-US" sz="5400" dirty="0">
                <a:ln w="0"/>
              </a:rPr>
              <a:t>3</a:t>
            </a:r>
            <a:endParaRPr lang="en-US" sz="5400" b="0" cap="none" spc="0" dirty="0">
              <a:ln w="0"/>
              <a:solidFill>
                <a:schemeClr val="tx1"/>
              </a:solidFill>
            </a:endParaRPr>
          </a:p>
        </p:txBody>
      </p:sp>
      <p:sp>
        <p:nvSpPr>
          <p:cNvPr id="8" name="Title 1"/>
          <p:cNvSpPr txBox="1">
            <a:spLocks/>
          </p:cNvSpPr>
          <p:nvPr/>
        </p:nvSpPr>
        <p:spPr>
          <a:xfrm>
            <a:off x="456279" y="393604"/>
            <a:ext cx="8231442" cy="1271521"/>
          </a:xfrm>
          <a:prstGeom prst="rect">
            <a:avLst/>
          </a:prstGeom>
          <a:solidFill>
            <a:schemeClr val="accent6">
              <a:lumMod val="40000"/>
              <a:lumOff val="60000"/>
            </a:schemeClr>
          </a:solidFill>
          <a:ln w="28575">
            <a:noFill/>
          </a:ln>
        </p:spPr>
        <p:txBody>
          <a:bodyPr anchor="t">
            <a:noAutofit/>
          </a:bodyPr>
          <a:lstStyle>
            <a:lvl1pPr algn="l" defTabSz="914400" rtl="0" eaLnBrk="1" latinLnBrk="0" hangingPunct="1">
              <a:lnSpc>
                <a:spcPct val="90000"/>
              </a:lnSpc>
              <a:spcBef>
                <a:spcPct val="0"/>
              </a:spcBef>
              <a:buNone/>
              <a:defRPr sz="4400" kern="1200">
                <a:solidFill>
                  <a:schemeClr val="tx1"/>
                </a:solidFill>
                <a:latin typeface="Arial" panose="020B0604020202020204" pitchFamily="34" charset="0"/>
                <a:ea typeface="+mj-ea"/>
                <a:cs typeface="Arial" panose="020B0604020202020204" pitchFamily="34" charset="0"/>
              </a:defRPr>
            </a:lvl1pPr>
          </a:lstStyle>
          <a:p>
            <a:pPr>
              <a:lnSpc>
                <a:spcPct val="100000"/>
              </a:lnSpc>
            </a:pPr>
            <a:r>
              <a:rPr lang="fr-FR" sz="3600" b="1" dirty="0"/>
              <a:t>Réponse: </a:t>
            </a:r>
            <a:r>
              <a:rPr lang="fr-FR" sz="3400" dirty="0" smtClean="0"/>
              <a:t>Le </a:t>
            </a:r>
            <a:r>
              <a:rPr lang="fr-FR" sz="3400" dirty="0"/>
              <a:t>théâtre, </a:t>
            </a:r>
            <a:r>
              <a:rPr lang="fr-FR" sz="3400" u="sng" dirty="0" smtClean="0"/>
              <a:t>qui</a:t>
            </a:r>
            <a:r>
              <a:rPr lang="fr-FR" sz="3400" dirty="0" smtClean="0"/>
              <a:t> </a:t>
            </a:r>
            <a:r>
              <a:rPr lang="fr-FR" sz="3400" dirty="0"/>
              <a:t>monte des pièces modernes, est assez populaire.</a:t>
            </a:r>
            <a:endParaRPr lang="en-GB" sz="3400" dirty="0"/>
          </a:p>
        </p:txBody>
      </p:sp>
    </p:spTree>
    <p:extLst>
      <p:ext uri="{BB962C8B-B14F-4D97-AF65-F5344CB8AC3E}">
        <p14:creationId xmlns:p14="http://schemas.microsoft.com/office/powerpoint/2010/main" val="23119404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grpId="0" nodeType="clickEffect">
                                  <p:stCondLst>
                                    <p:cond delay="0"/>
                                  </p:stCondLst>
                                  <p:childTnLst>
                                    <p:animRot by="21600000">
                                      <p:cBhvr>
                                        <p:cTn id="6" dur="2000" fill="hold"/>
                                        <p:tgtEl>
                                          <p:spTgt spid="12"/>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456279" y="393604"/>
            <a:ext cx="8231442" cy="1696453"/>
          </a:xfrm>
          <a:prstGeom prst="rect">
            <a:avLst/>
          </a:prstGeom>
          <a:solidFill>
            <a:schemeClr val="bg1"/>
          </a:solidFill>
          <a:ln w="28575">
            <a:noFill/>
          </a:ln>
        </p:spPr>
        <p:txBody>
          <a:bodyPr anchor="t">
            <a:noAutofit/>
          </a:bodyPr>
          <a:lstStyle>
            <a:lvl1pPr algn="l" defTabSz="914400" rtl="0" eaLnBrk="1" latinLnBrk="0" hangingPunct="1">
              <a:lnSpc>
                <a:spcPct val="90000"/>
              </a:lnSpc>
              <a:spcBef>
                <a:spcPct val="0"/>
              </a:spcBef>
              <a:buNone/>
              <a:defRPr sz="4400" kern="1200">
                <a:solidFill>
                  <a:schemeClr val="tx1"/>
                </a:solidFill>
                <a:latin typeface="Arial" panose="020B0604020202020204" pitchFamily="34" charset="0"/>
                <a:ea typeface="+mj-ea"/>
                <a:cs typeface="Arial" panose="020B0604020202020204" pitchFamily="34" charset="0"/>
              </a:defRPr>
            </a:lvl1pPr>
          </a:lstStyle>
          <a:p>
            <a:pPr>
              <a:lnSpc>
                <a:spcPct val="100000"/>
              </a:lnSpc>
            </a:pPr>
            <a:r>
              <a:rPr lang="fr-FR" sz="3400" dirty="0"/>
              <a:t>8. Ce ______ cette ville a besoin, c’est une zone piétonne et des pistes cyclables.</a:t>
            </a:r>
            <a:endParaRPr lang="en-GB" sz="3400" dirty="0"/>
          </a:p>
        </p:txBody>
      </p:sp>
      <p:grpSp>
        <p:nvGrpSpPr>
          <p:cNvPr id="3" name="Group 2"/>
          <p:cNvGrpSpPr/>
          <p:nvPr/>
        </p:nvGrpSpPr>
        <p:grpSpPr>
          <a:xfrm>
            <a:off x="359974" y="3043759"/>
            <a:ext cx="8424052" cy="2301964"/>
            <a:chOff x="359974" y="3043759"/>
            <a:chExt cx="8424052" cy="2301964"/>
          </a:xfrm>
        </p:grpSpPr>
        <p:grpSp>
          <p:nvGrpSpPr>
            <p:cNvPr id="4" name="Group 3"/>
            <p:cNvGrpSpPr/>
            <p:nvPr/>
          </p:nvGrpSpPr>
          <p:grpSpPr>
            <a:xfrm>
              <a:off x="359974" y="3967089"/>
              <a:ext cx="8424052" cy="1378634"/>
              <a:chOff x="553329" y="3967089"/>
              <a:chExt cx="8424052" cy="1378634"/>
            </a:xfrm>
          </p:grpSpPr>
          <p:sp>
            <p:nvSpPr>
              <p:cNvPr id="8" name="Rounded Rectangle 7"/>
              <p:cNvSpPr/>
              <p:nvPr/>
            </p:nvSpPr>
            <p:spPr>
              <a:xfrm>
                <a:off x="553329" y="3967089"/>
                <a:ext cx="2638872" cy="1378634"/>
              </a:xfrm>
              <a:prstGeom prst="roundRect">
                <a:avLst/>
              </a:prstGeom>
              <a:solidFill>
                <a:srgbClr val="FF000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6600" dirty="0" err="1" smtClean="0"/>
                  <a:t>dont</a:t>
                </a:r>
                <a:endParaRPr lang="en-GB" sz="6600" dirty="0"/>
              </a:p>
            </p:txBody>
          </p:sp>
          <p:sp>
            <p:nvSpPr>
              <p:cNvPr id="9" name="Rounded Rectangle 8"/>
              <p:cNvSpPr/>
              <p:nvPr/>
            </p:nvSpPr>
            <p:spPr>
              <a:xfrm>
                <a:off x="3401701" y="3967089"/>
                <a:ext cx="2683090" cy="1378634"/>
              </a:xfrm>
              <a:prstGeom prst="roundRect">
                <a:avLst/>
              </a:prstGeom>
              <a:solidFill>
                <a:srgbClr val="FFC00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6000" dirty="0" smtClean="0">
                    <a:solidFill>
                      <a:schemeClr val="tx1"/>
                    </a:solidFill>
                  </a:rPr>
                  <a:t>qui</a:t>
                </a:r>
                <a:endParaRPr lang="en-GB" sz="6000" dirty="0">
                  <a:solidFill>
                    <a:schemeClr val="tx1"/>
                  </a:solidFill>
                </a:endParaRPr>
              </a:p>
            </p:txBody>
          </p:sp>
          <p:sp>
            <p:nvSpPr>
              <p:cNvPr id="10" name="Rounded Rectangle 9"/>
              <p:cNvSpPr/>
              <p:nvPr/>
            </p:nvSpPr>
            <p:spPr>
              <a:xfrm>
                <a:off x="6294291" y="3967089"/>
                <a:ext cx="2683090" cy="1378634"/>
              </a:xfrm>
              <a:prstGeom prst="roundRect">
                <a:avLst/>
              </a:prstGeom>
              <a:solidFill>
                <a:srgbClr val="92D05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5400" dirty="0" err="1" smtClean="0">
                    <a:solidFill>
                      <a:schemeClr val="tx1"/>
                    </a:solidFill>
                  </a:rPr>
                  <a:t>que</a:t>
                </a:r>
                <a:endParaRPr lang="en-GB" sz="5400" dirty="0">
                  <a:solidFill>
                    <a:schemeClr val="tx1"/>
                  </a:solidFill>
                </a:endParaRPr>
              </a:p>
            </p:txBody>
          </p:sp>
        </p:grpSp>
        <p:sp>
          <p:nvSpPr>
            <p:cNvPr id="5" name="Rectangle 4"/>
            <p:cNvSpPr/>
            <p:nvPr/>
          </p:nvSpPr>
          <p:spPr>
            <a:xfrm>
              <a:off x="359974" y="3043759"/>
              <a:ext cx="404127" cy="923330"/>
            </a:xfrm>
            <a:prstGeom prst="rect">
              <a:avLst/>
            </a:prstGeom>
            <a:noFill/>
          </p:spPr>
          <p:txBody>
            <a:bodyPr wrap="square" lIns="91440" tIns="45720" rIns="91440" bIns="45720">
              <a:spAutoFit/>
            </a:bodyPr>
            <a:lstStyle/>
            <a:p>
              <a:pPr algn="ctr"/>
              <a:r>
                <a:rPr lang="en-US" sz="5400" b="0" cap="none" spc="0" dirty="0" smtClean="0">
                  <a:ln w="0"/>
                  <a:solidFill>
                    <a:schemeClr val="tx1"/>
                  </a:solidFill>
                </a:rPr>
                <a:t>1</a:t>
              </a:r>
              <a:endParaRPr lang="en-US" sz="5400" b="0" cap="none" spc="0" dirty="0">
                <a:ln w="0"/>
                <a:solidFill>
                  <a:schemeClr val="tx1"/>
                </a:solidFill>
              </a:endParaRPr>
            </a:p>
          </p:txBody>
        </p:sp>
        <p:sp>
          <p:nvSpPr>
            <p:cNvPr id="6" name="Rectangle 5"/>
            <p:cNvSpPr/>
            <p:nvPr/>
          </p:nvSpPr>
          <p:spPr>
            <a:xfrm>
              <a:off x="3208346" y="3043759"/>
              <a:ext cx="404128" cy="923330"/>
            </a:xfrm>
            <a:prstGeom prst="rect">
              <a:avLst/>
            </a:prstGeom>
            <a:noFill/>
          </p:spPr>
          <p:txBody>
            <a:bodyPr wrap="square" lIns="91440" tIns="45720" rIns="91440" bIns="45720">
              <a:spAutoFit/>
            </a:bodyPr>
            <a:lstStyle/>
            <a:p>
              <a:pPr algn="ctr"/>
              <a:r>
                <a:rPr lang="en-US" sz="5400" dirty="0">
                  <a:ln w="0"/>
                </a:rPr>
                <a:t>2</a:t>
              </a:r>
              <a:endParaRPr lang="en-US" sz="5400" b="0" cap="none" spc="0" dirty="0">
                <a:ln w="0"/>
                <a:solidFill>
                  <a:schemeClr val="tx1"/>
                </a:solidFill>
              </a:endParaRPr>
            </a:p>
          </p:txBody>
        </p:sp>
        <p:sp>
          <p:nvSpPr>
            <p:cNvPr id="7" name="Rectangle 6"/>
            <p:cNvSpPr/>
            <p:nvPr/>
          </p:nvSpPr>
          <p:spPr>
            <a:xfrm>
              <a:off x="6100936" y="3043759"/>
              <a:ext cx="404128" cy="923330"/>
            </a:xfrm>
            <a:prstGeom prst="rect">
              <a:avLst/>
            </a:prstGeom>
            <a:noFill/>
          </p:spPr>
          <p:txBody>
            <a:bodyPr wrap="square" lIns="91440" tIns="45720" rIns="91440" bIns="45720">
              <a:spAutoFit/>
            </a:bodyPr>
            <a:lstStyle/>
            <a:p>
              <a:pPr algn="ctr"/>
              <a:r>
                <a:rPr lang="en-US" sz="5400" dirty="0">
                  <a:ln w="0"/>
                </a:rPr>
                <a:t>3</a:t>
              </a:r>
              <a:endParaRPr lang="en-US" sz="5400" b="0" cap="none" spc="0" dirty="0">
                <a:ln w="0"/>
                <a:solidFill>
                  <a:schemeClr val="tx1"/>
                </a:solidFill>
              </a:endParaRPr>
            </a:p>
          </p:txBody>
        </p:sp>
      </p:grpSp>
    </p:spTree>
    <p:extLst>
      <p:ext uri="{BB962C8B-B14F-4D97-AF65-F5344CB8AC3E}">
        <p14:creationId xmlns:p14="http://schemas.microsoft.com/office/powerpoint/2010/main" val="180432990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ounded Rectangle 10"/>
          <p:cNvSpPr/>
          <p:nvPr/>
        </p:nvSpPr>
        <p:spPr>
          <a:xfrm>
            <a:off x="359974" y="3967089"/>
            <a:ext cx="2638872" cy="1378634"/>
          </a:xfrm>
          <a:prstGeom prst="roundRect">
            <a:avLst/>
          </a:prstGeom>
          <a:solidFill>
            <a:srgbClr val="FF000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6600" dirty="0" err="1" smtClean="0"/>
              <a:t>dont</a:t>
            </a:r>
            <a:endParaRPr lang="en-GB" sz="6600" dirty="0"/>
          </a:p>
        </p:txBody>
      </p:sp>
      <p:sp>
        <p:nvSpPr>
          <p:cNvPr id="12" name="Rounded Rectangle 11"/>
          <p:cNvSpPr/>
          <p:nvPr/>
        </p:nvSpPr>
        <p:spPr>
          <a:xfrm>
            <a:off x="3208346" y="3967089"/>
            <a:ext cx="2683090" cy="1378634"/>
          </a:xfrm>
          <a:prstGeom prst="roundRect">
            <a:avLst/>
          </a:prstGeom>
          <a:solidFill>
            <a:srgbClr val="FFC00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6000" dirty="0" smtClean="0">
                <a:solidFill>
                  <a:schemeClr val="tx1"/>
                </a:solidFill>
              </a:rPr>
              <a:t>qui</a:t>
            </a:r>
            <a:endParaRPr lang="en-GB" sz="6000" dirty="0">
              <a:solidFill>
                <a:schemeClr val="tx1"/>
              </a:solidFill>
            </a:endParaRPr>
          </a:p>
        </p:txBody>
      </p:sp>
      <p:sp>
        <p:nvSpPr>
          <p:cNvPr id="13" name="Rounded Rectangle 12"/>
          <p:cNvSpPr/>
          <p:nvPr/>
        </p:nvSpPr>
        <p:spPr>
          <a:xfrm>
            <a:off x="6100936" y="3967089"/>
            <a:ext cx="2683090" cy="1378634"/>
          </a:xfrm>
          <a:prstGeom prst="roundRect">
            <a:avLst/>
          </a:prstGeom>
          <a:solidFill>
            <a:srgbClr val="92D05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5400" dirty="0" err="1" smtClean="0">
                <a:solidFill>
                  <a:schemeClr val="tx1"/>
                </a:solidFill>
              </a:rPr>
              <a:t>que</a:t>
            </a:r>
            <a:endParaRPr lang="en-GB" sz="5400" dirty="0">
              <a:solidFill>
                <a:schemeClr val="tx1"/>
              </a:solidFill>
            </a:endParaRPr>
          </a:p>
        </p:txBody>
      </p:sp>
      <p:sp>
        <p:nvSpPr>
          <p:cNvPr id="14" name="Rectangle 13"/>
          <p:cNvSpPr/>
          <p:nvPr/>
        </p:nvSpPr>
        <p:spPr>
          <a:xfrm>
            <a:off x="359974" y="3043759"/>
            <a:ext cx="404127" cy="923330"/>
          </a:xfrm>
          <a:prstGeom prst="rect">
            <a:avLst/>
          </a:prstGeom>
          <a:noFill/>
        </p:spPr>
        <p:txBody>
          <a:bodyPr wrap="square" lIns="91440" tIns="45720" rIns="91440" bIns="45720">
            <a:spAutoFit/>
          </a:bodyPr>
          <a:lstStyle/>
          <a:p>
            <a:pPr algn="ctr"/>
            <a:r>
              <a:rPr lang="en-US" sz="5400" b="0" cap="none" spc="0" dirty="0" smtClean="0">
                <a:ln w="0"/>
                <a:solidFill>
                  <a:schemeClr val="tx1"/>
                </a:solidFill>
              </a:rPr>
              <a:t>1</a:t>
            </a:r>
            <a:endParaRPr lang="en-US" sz="5400" b="0" cap="none" spc="0" dirty="0">
              <a:ln w="0"/>
              <a:solidFill>
                <a:schemeClr val="tx1"/>
              </a:solidFill>
            </a:endParaRPr>
          </a:p>
        </p:txBody>
      </p:sp>
      <p:sp>
        <p:nvSpPr>
          <p:cNvPr id="15" name="Rectangle 14"/>
          <p:cNvSpPr/>
          <p:nvPr/>
        </p:nvSpPr>
        <p:spPr>
          <a:xfrm>
            <a:off x="3208346" y="3043759"/>
            <a:ext cx="404128" cy="923330"/>
          </a:xfrm>
          <a:prstGeom prst="rect">
            <a:avLst/>
          </a:prstGeom>
          <a:noFill/>
        </p:spPr>
        <p:txBody>
          <a:bodyPr wrap="square" lIns="91440" tIns="45720" rIns="91440" bIns="45720">
            <a:spAutoFit/>
          </a:bodyPr>
          <a:lstStyle/>
          <a:p>
            <a:pPr algn="ctr"/>
            <a:r>
              <a:rPr lang="en-US" sz="5400" dirty="0">
                <a:ln w="0"/>
              </a:rPr>
              <a:t>2</a:t>
            </a:r>
            <a:endParaRPr lang="en-US" sz="5400" b="0" cap="none" spc="0" dirty="0">
              <a:ln w="0"/>
              <a:solidFill>
                <a:schemeClr val="tx1"/>
              </a:solidFill>
            </a:endParaRPr>
          </a:p>
        </p:txBody>
      </p:sp>
      <p:sp>
        <p:nvSpPr>
          <p:cNvPr id="16" name="Rectangle 15"/>
          <p:cNvSpPr/>
          <p:nvPr/>
        </p:nvSpPr>
        <p:spPr>
          <a:xfrm>
            <a:off x="6100936" y="3043759"/>
            <a:ext cx="404128" cy="923330"/>
          </a:xfrm>
          <a:prstGeom prst="rect">
            <a:avLst/>
          </a:prstGeom>
          <a:noFill/>
        </p:spPr>
        <p:txBody>
          <a:bodyPr wrap="square" lIns="91440" tIns="45720" rIns="91440" bIns="45720">
            <a:spAutoFit/>
          </a:bodyPr>
          <a:lstStyle/>
          <a:p>
            <a:pPr algn="ctr"/>
            <a:r>
              <a:rPr lang="en-US" sz="5400" dirty="0">
                <a:ln w="0"/>
              </a:rPr>
              <a:t>3</a:t>
            </a:r>
            <a:endParaRPr lang="en-US" sz="5400" b="0" cap="none" spc="0" dirty="0">
              <a:ln w="0"/>
              <a:solidFill>
                <a:schemeClr val="tx1"/>
              </a:solidFill>
            </a:endParaRPr>
          </a:p>
        </p:txBody>
      </p:sp>
      <p:sp>
        <p:nvSpPr>
          <p:cNvPr id="8" name="Title 1"/>
          <p:cNvSpPr txBox="1">
            <a:spLocks/>
          </p:cNvSpPr>
          <p:nvPr/>
        </p:nvSpPr>
        <p:spPr>
          <a:xfrm>
            <a:off x="456279" y="393604"/>
            <a:ext cx="8231442" cy="1696453"/>
          </a:xfrm>
          <a:prstGeom prst="rect">
            <a:avLst/>
          </a:prstGeom>
          <a:solidFill>
            <a:schemeClr val="accent6">
              <a:lumMod val="40000"/>
              <a:lumOff val="60000"/>
            </a:schemeClr>
          </a:solidFill>
          <a:ln w="28575">
            <a:noFill/>
          </a:ln>
        </p:spPr>
        <p:txBody>
          <a:bodyPr anchor="t">
            <a:noAutofit/>
          </a:bodyPr>
          <a:lstStyle>
            <a:lvl1pPr algn="l" defTabSz="914400" rtl="0" eaLnBrk="1" latinLnBrk="0" hangingPunct="1">
              <a:lnSpc>
                <a:spcPct val="90000"/>
              </a:lnSpc>
              <a:spcBef>
                <a:spcPct val="0"/>
              </a:spcBef>
              <a:buNone/>
              <a:defRPr sz="4400" kern="1200">
                <a:solidFill>
                  <a:schemeClr val="tx1"/>
                </a:solidFill>
                <a:latin typeface="Arial" panose="020B0604020202020204" pitchFamily="34" charset="0"/>
                <a:ea typeface="+mj-ea"/>
                <a:cs typeface="Arial" panose="020B0604020202020204" pitchFamily="34" charset="0"/>
              </a:defRPr>
            </a:lvl1pPr>
          </a:lstStyle>
          <a:p>
            <a:pPr>
              <a:lnSpc>
                <a:spcPct val="100000"/>
              </a:lnSpc>
            </a:pPr>
            <a:r>
              <a:rPr lang="fr-FR" sz="3600" b="1" dirty="0"/>
              <a:t>Réponse: </a:t>
            </a:r>
            <a:r>
              <a:rPr lang="fr-FR" sz="3400" dirty="0" smtClean="0"/>
              <a:t>Ce </a:t>
            </a:r>
            <a:r>
              <a:rPr lang="fr-FR" sz="3400" u="sng" dirty="0" smtClean="0"/>
              <a:t>dont </a:t>
            </a:r>
            <a:r>
              <a:rPr lang="fr-FR" sz="3400" dirty="0"/>
              <a:t>cette ville a besoin, c’est une zone piétonne et des pistes cyclables.</a:t>
            </a:r>
            <a:endParaRPr lang="en-GB" sz="3400" dirty="0"/>
          </a:p>
        </p:txBody>
      </p:sp>
    </p:spTree>
    <p:extLst>
      <p:ext uri="{BB962C8B-B14F-4D97-AF65-F5344CB8AC3E}">
        <p14:creationId xmlns:p14="http://schemas.microsoft.com/office/powerpoint/2010/main" val="4618520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grpId="0" nodeType="clickEffect">
                                  <p:stCondLst>
                                    <p:cond delay="0"/>
                                  </p:stCondLst>
                                  <p:childTnLst>
                                    <p:animRot by="21600000">
                                      <p:cBhvr>
                                        <p:cTn id="6" dur="2000" fill="hold"/>
                                        <p:tgtEl>
                                          <p:spTgt spid="11"/>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456279" y="393605"/>
            <a:ext cx="8231442" cy="1271910"/>
          </a:xfrm>
          <a:prstGeom prst="rect">
            <a:avLst/>
          </a:prstGeom>
          <a:solidFill>
            <a:schemeClr val="bg1"/>
          </a:solidFill>
          <a:ln w="28575">
            <a:noFill/>
          </a:ln>
        </p:spPr>
        <p:txBody>
          <a:bodyPr anchor="t">
            <a:noAutofit/>
          </a:bodyPr>
          <a:lstStyle>
            <a:lvl1pPr algn="l" defTabSz="914400" rtl="0" eaLnBrk="1" latinLnBrk="0" hangingPunct="1">
              <a:lnSpc>
                <a:spcPct val="90000"/>
              </a:lnSpc>
              <a:spcBef>
                <a:spcPct val="0"/>
              </a:spcBef>
              <a:buNone/>
              <a:defRPr sz="4400" kern="1200">
                <a:solidFill>
                  <a:schemeClr val="tx1"/>
                </a:solidFill>
                <a:latin typeface="Arial" panose="020B0604020202020204" pitchFamily="34" charset="0"/>
                <a:ea typeface="+mj-ea"/>
                <a:cs typeface="Arial" panose="020B0604020202020204" pitchFamily="34" charset="0"/>
              </a:defRPr>
            </a:lvl1pPr>
          </a:lstStyle>
          <a:p>
            <a:pPr>
              <a:lnSpc>
                <a:spcPct val="100000"/>
              </a:lnSpc>
            </a:pPr>
            <a:r>
              <a:rPr lang="fr-FR" sz="3400" dirty="0"/>
              <a:t>9. Voici la maison ______ mes parents espèrent acheter; elle est très jolie.</a:t>
            </a:r>
            <a:endParaRPr lang="en-GB" sz="3400" dirty="0"/>
          </a:p>
        </p:txBody>
      </p:sp>
      <p:grpSp>
        <p:nvGrpSpPr>
          <p:cNvPr id="3" name="Group 2"/>
          <p:cNvGrpSpPr/>
          <p:nvPr/>
        </p:nvGrpSpPr>
        <p:grpSpPr>
          <a:xfrm>
            <a:off x="359974" y="3043759"/>
            <a:ext cx="8424052" cy="2301964"/>
            <a:chOff x="359974" y="3043759"/>
            <a:chExt cx="8424052" cy="2301964"/>
          </a:xfrm>
        </p:grpSpPr>
        <p:grpSp>
          <p:nvGrpSpPr>
            <p:cNvPr id="4" name="Group 3"/>
            <p:cNvGrpSpPr/>
            <p:nvPr/>
          </p:nvGrpSpPr>
          <p:grpSpPr>
            <a:xfrm>
              <a:off x="359974" y="3967089"/>
              <a:ext cx="8424052" cy="1378634"/>
              <a:chOff x="553329" y="3967089"/>
              <a:chExt cx="8424052" cy="1378634"/>
            </a:xfrm>
          </p:grpSpPr>
          <p:sp>
            <p:nvSpPr>
              <p:cNvPr id="8" name="Rounded Rectangle 7"/>
              <p:cNvSpPr/>
              <p:nvPr/>
            </p:nvSpPr>
            <p:spPr>
              <a:xfrm>
                <a:off x="553329" y="3967089"/>
                <a:ext cx="2638872" cy="1378634"/>
              </a:xfrm>
              <a:prstGeom prst="roundRect">
                <a:avLst/>
              </a:prstGeom>
              <a:solidFill>
                <a:srgbClr val="FF000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6600" dirty="0" err="1" smtClean="0"/>
                  <a:t>dont</a:t>
                </a:r>
                <a:endParaRPr lang="en-GB" sz="6600" dirty="0"/>
              </a:p>
            </p:txBody>
          </p:sp>
          <p:sp>
            <p:nvSpPr>
              <p:cNvPr id="9" name="Rounded Rectangle 8"/>
              <p:cNvSpPr/>
              <p:nvPr/>
            </p:nvSpPr>
            <p:spPr>
              <a:xfrm>
                <a:off x="3401701" y="3967089"/>
                <a:ext cx="2683090" cy="1378634"/>
              </a:xfrm>
              <a:prstGeom prst="roundRect">
                <a:avLst/>
              </a:prstGeom>
              <a:solidFill>
                <a:srgbClr val="FFC00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6000" dirty="0" smtClean="0">
                    <a:solidFill>
                      <a:schemeClr val="tx1"/>
                    </a:solidFill>
                  </a:rPr>
                  <a:t>qui</a:t>
                </a:r>
                <a:endParaRPr lang="en-GB" sz="6000" dirty="0">
                  <a:solidFill>
                    <a:schemeClr val="tx1"/>
                  </a:solidFill>
                </a:endParaRPr>
              </a:p>
            </p:txBody>
          </p:sp>
          <p:sp>
            <p:nvSpPr>
              <p:cNvPr id="10" name="Rounded Rectangle 9"/>
              <p:cNvSpPr/>
              <p:nvPr/>
            </p:nvSpPr>
            <p:spPr>
              <a:xfrm>
                <a:off x="6294291" y="3967089"/>
                <a:ext cx="2683090" cy="1378634"/>
              </a:xfrm>
              <a:prstGeom prst="roundRect">
                <a:avLst/>
              </a:prstGeom>
              <a:solidFill>
                <a:srgbClr val="92D05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5400" dirty="0" err="1" smtClean="0">
                    <a:solidFill>
                      <a:schemeClr val="tx1"/>
                    </a:solidFill>
                  </a:rPr>
                  <a:t>que</a:t>
                </a:r>
                <a:endParaRPr lang="en-GB" sz="5400" dirty="0">
                  <a:solidFill>
                    <a:schemeClr val="tx1"/>
                  </a:solidFill>
                </a:endParaRPr>
              </a:p>
            </p:txBody>
          </p:sp>
        </p:grpSp>
        <p:sp>
          <p:nvSpPr>
            <p:cNvPr id="5" name="Rectangle 4"/>
            <p:cNvSpPr/>
            <p:nvPr/>
          </p:nvSpPr>
          <p:spPr>
            <a:xfrm>
              <a:off x="359974" y="3043759"/>
              <a:ext cx="404127" cy="923330"/>
            </a:xfrm>
            <a:prstGeom prst="rect">
              <a:avLst/>
            </a:prstGeom>
            <a:noFill/>
          </p:spPr>
          <p:txBody>
            <a:bodyPr wrap="square" lIns="91440" tIns="45720" rIns="91440" bIns="45720">
              <a:spAutoFit/>
            </a:bodyPr>
            <a:lstStyle/>
            <a:p>
              <a:pPr algn="ctr"/>
              <a:r>
                <a:rPr lang="en-US" sz="5400" b="0" cap="none" spc="0" dirty="0" smtClean="0">
                  <a:ln w="0"/>
                  <a:solidFill>
                    <a:schemeClr val="tx1"/>
                  </a:solidFill>
                </a:rPr>
                <a:t>1</a:t>
              </a:r>
              <a:endParaRPr lang="en-US" sz="5400" b="0" cap="none" spc="0" dirty="0">
                <a:ln w="0"/>
                <a:solidFill>
                  <a:schemeClr val="tx1"/>
                </a:solidFill>
              </a:endParaRPr>
            </a:p>
          </p:txBody>
        </p:sp>
        <p:sp>
          <p:nvSpPr>
            <p:cNvPr id="6" name="Rectangle 5"/>
            <p:cNvSpPr/>
            <p:nvPr/>
          </p:nvSpPr>
          <p:spPr>
            <a:xfrm>
              <a:off x="3208346" y="3043759"/>
              <a:ext cx="404128" cy="923330"/>
            </a:xfrm>
            <a:prstGeom prst="rect">
              <a:avLst/>
            </a:prstGeom>
            <a:noFill/>
          </p:spPr>
          <p:txBody>
            <a:bodyPr wrap="square" lIns="91440" tIns="45720" rIns="91440" bIns="45720">
              <a:spAutoFit/>
            </a:bodyPr>
            <a:lstStyle/>
            <a:p>
              <a:pPr algn="ctr"/>
              <a:r>
                <a:rPr lang="en-US" sz="5400" dirty="0">
                  <a:ln w="0"/>
                </a:rPr>
                <a:t>2</a:t>
              </a:r>
              <a:endParaRPr lang="en-US" sz="5400" b="0" cap="none" spc="0" dirty="0">
                <a:ln w="0"/>
                <a:solidFill>
                  <a:schemeClr val="tx1"/>
                </a:solidFill>
              </a:endParaRPr>
            </a:p>
          </p:txBody>
        </p:sp>
        <p:sp>
          <p:nvSpPr>
            <p:cNvPr id="7" name="Rectangle 6"/>
            <p:cNvSpPr/>
            <p:nvPr/>
          </p:nvSpPr>
          <p:spPr>
            <a:xfrm>
              <a:off x="6100936" y="3043759"/>
              <a:ext cx="404128" cy="923330"/>
            </a:xfrm>
            <a:prstGeom prst="rect">
              <a:avLst/>
            </a:prstGeom>
            <a:noFill/>
          </p:spPr>
          <p:txBody>
            <a:bodyPr wrap="square" lIns="91440" tIns="45720" rIns="91440" bIns="45720">
              <a:spAutoFit/>
            </a:bodyPr>
            <a:lstStyle/>
            <a:p>
              <a:pPr algn="ctr"/>
              <a:r>
                <a:rPr lang="en-US" sz="5400" dirty="0">
                  <a:ln w="0"/>
                </a:rPr>
                <a:t>3</a:t>
              </a:r>
              <a:endParaRPr lang="en-US" sz="5400" b="0" cap="none" spc="0" dirty="0">
                <a:ln w="0"/>
                <a:solidFill>
                  <a:schemeClr val="tx1"/>
                </a:solidFill>
              </a:endParaRPr>
            </a:p>
          </p:txBody>
        </p:sp>
      </p:grpSp>
    </p:spTree>
    <p:extLst>
      <p:ext uri="{BB962C8B-B14F-4D97-AF65-F5344CB8AC3E}">
        <p14:creationId xmlns:p14="http://schemas.microsoft.com/office/powerpoint/2010/main" val="378445969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ounded Rectangle 10"/>
          <p:cNvSpPr/>
          <p:nvPr/>
        </p:nvSpPr>
        <p:spPr>
          <a:xfrm>
            <a:off x="359974" y="3967089"/>
            <a:ext cx="2638872" cy="1378634"/>
          </a:xfrm>
          <a:prstGeom prst="roundRect">
            <a:avLst/>
          </a:prstGeom>
          <a:solidFill>
            <a:srgbClr val="FF000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6600" dirty="0" err="1" smtClean="0"/>
              <a:t>dont</a:t>
            </a:r>
            <a:endParaRPr lang="en-GB" sz="6600" dirty="0"/>
          </a:p>
        </p:txBody>
      </p:sp>
      <p:sp>
        <p:nvSpPr>
          <p:cNvPr id="12" name="Rounded Rectangle 11"/>
          <p:cNvSpPr/>
          <p:nvPr/>
        </p:nvSpPr>
        <p:spPr>
          <a:xfrm>
            <a:off x="3208346" y="3967089"/>
            <a:ext cx="2683090" cy="1378634"/>
          </a:xfrm>
          <a:prstGeom prst="roundRect">
            <a:avLst/>
          </a:prstGeom>
          <a:solidFill>
            <a:srgbClr val="FFC00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6000" dirty="0" smtClean="0">
                <a:solidFill>
                  <a:schemeClr val="tx1"/>
                </a:solidFill>
              </a:rPr>
              <a:t>qui</a:t>
            </a:r>
            <a:endParaRPr lang="en-GB" sz="6000" dirty="0">
              <a:solidFill>
                <a:schemeClr val="tx1"/>
              </a:solidFill>
            </a:endParaRPr>
          </a:p>
        </p:txBody>
      </p:sp>
      <p:sp>
        <p:nvSpPr>
          <p:cNvPr id="13" name="Rounded Rectangle 12"/>
          <p:cNvSpPr/>
          <p:nvPr/>
        </p:nvSpPr>
        <p:spPr>
          <a:xfrm>
            <a:off x="6100936" y="3967089"/>
            <a:ext cx="2683090" cy="1378634"/>
          </a:xfrm>
          <a:prstGeom prst="roundRect">
            <a:avLst/>
          </a:prstGeom>
          <a:solidFill>
            <a:srgbClr val="92D05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5400" dirty="0" err="1" smtClean="0">
                <a:solidFill>
                  <a:schemeClr val="tx1"/>
                </a:solidFill>
              </a:rPr>
              <a:t>que</a:t>
            </a:r>
            <a:endParaRPr lang="en-GB" sz="5400" dirty="0">
              <a:solidFill>
                <a:schemeClr val="tx1"/>
              </a:solidFill>
            </a:endParaRPr>
          </a:p>
        </p:txBody>
      </p:sp>
      <p:sp>
        <p:nvSpPr>
          <p:cNvPr id="14" name="Rectangle 13"/>
          <p:cNvSpPr/>
          <p:nvPr/>
        </p:nvSpPr>
        <p:spPr>
          <a:xfrm>
            <a:off x="359974" y="3043759"/>
            <a:ext cx="404127" cy="923330"/>
          </a:xfrm>
          <a:prstGeom prst="rect">
            <a:avLst/>
          </a:prstGeom>
          <a:noFill/>
        </p:spPr>
        <p:txBody>
          <a:bodyPr wrap="square" lIns="91440" tIns="45720" rIns="91440" bIns="45720">
            <a:spAutoFit/>
          </a:bodyPr>
          <a:lstStyle/>
          <a:p>
            <a:pPr algn="ctr"/>
            <a:r>
              <a:rPr lang="en-US" sz="5400" b="0" cap="none" spc="0" dirty="0" smtClean="0">
                <a:ln w="0"/>
                <a:solidFill>
                  <a:schemeClr val="tx1"/>
                </a:solidFill>
              </a:rPr>
              <a:t>1</a:t>
            </a:r>
            <a:endParaRPr lang="en-US" sz="5400" b="0" cap="none" spc="0" dirty="0">
              <a:ln w="0"/>
              <a:solidFill>
                <a:schemeClr val="tx1"/>
              </a:solidFill>
            </a:endParaRPr>
          </a:p>
        </p:txBody>
      </p:sp>
      <p:sp>
        <p:nvSpPr>
          <p:cNvPr id="15" name="Rectangle 14"/>
          <p:cNvSpPr/>
          <p:nvPr/>
        </p:nvSpPr>
        <p:spPr>
          <a:xfrm>
            <a:off x="3208346" y="3043759"/>
            <a:ext cx="404128" cy="923330"/>
          </a:xfrm>
          <a:prstGeom prst="rect">
            <a:avLst/>
          </a:prstGeom>
          <a:noFill/>
        </p:spPr>
        <p:txBody>
          <a:bodyPr wrap="square" lIns="91440" tIns="45720" rIns="91440" bIns="45720">
            <a:spAutoFit/>
          </a:bodyPr>
          <a:lstStyle/>
          <a:p>
            <a:pPr algn="ctr"/>
            <a:r>
              <a:rPr lang="en-US" sz="5400" dirty="0">
                <a:ln w="0"/>
              </a:rPr>
              <a:t>2</a:t>
            </a:r>
            <a:endParaRPr lang="en-US" sz="5400" b="0" cap="none" spc="0" dirty="0">
              <a:ln w="0"/>
              <a:solidFill>
                <a:schemeClr val="tx1"/>
              </a:solidFill>
            </a:endParaRPr>
          </a:p>
        </p:txBody>
      </p:sp>
      <p:sp>
        <p:nvSpPr>
          <p:cNvPr id="16" name="Rectangle 15"/>
          <p:cNvSpPr/>
          <p:nvPr/>
        </p:nvSpPr>
        <p:spPr>
          <a:xfrm>
            <a:off x="6100936" y="3043759"/>
            <a:ext cx="404128" cy="923330"/>
          </a:xfrm>
          <a:prstGeom prst="rect">
            <a:avLst/>
          </a:prstGeom>
          <a:noFill/>
        </p:spPr>
        <p:txBody>
          <a:bodyPr wrap="square" lIns="91440" tIns="45720" rIns="91440" bIns="45720">
            <a:spAutoFit/>
          </a:bodyPr>
          <a:lstStyle/>
          <a:p>
            <a:pPr algn="ctr"/>
            <a:r>
              <a:rPr lang="en-US" sz="5400" dirty="0">
                <a:ln w="0"/>
              </a:rPr>
              <a:t>3</a:t>
            </a:r>
            <a:endParaRPr lang="en-US" sz="5400" b="0" cap="none" spc="0" dirty="0">
              <a:ln w="0"/>
              <a:solidFill>
                <a:schemeClr val="tx1"/>
              </a:solidFill>
            </a:endParaRPr>
          </a:p>
        </p:txBody>
      </p:sp>
      <p:sp>
        <p:nvSpPr>
          <p:cNvPr id="8" name="Title 1"/>
          <p:cNvSpPr txBox="1">
            <a:spLocks/>
          </p:cNvSpPr>
          <p:nvPr/>
        </p:nvSpPr>
        <p:spPr>
          <a:xfrm>
            <a:off x="456279" y="393604"/>
            <a:ext cx="8231442" cy="1712781"/>
          </a:xfrm>
          <a:prstGeom prst="rect">
            <a:avLst/>
          </a:prstGeom>
          <a:solidFill>
            <a:schemeClr val="accent6">
              <a:lumMod val="40000"/>
              <a:lumOff val="60000"/>
            </a:schemeClr>
          </a:solidFill>
          <a:ln w="28575">
            <a:noFill/>
          </a:ln>
        </p:spPr>
        <p:txBody>
          <a:bodyPr anchor="t">
            <a:noAutofit/>
          </a:bodyPr>
          <a:lstStyle>
            <a:lvl1pPr algn="l" defTabSz="914400" rtl="0" eaLnBrk="1" latinLnBrk="0" hangingPunct="1">
              <a:lnSpc>
                <a:spcPct val="90000"/>
              </a:lnSpc>
              <a:spcBef>
                <a:spcPct val="0"/>
              </a:spcBef>
              <a:buNone/>
              <a:defRPr sz="4400" kern="1200">
                <a:solidFill>
                  <a:schemeClr val="tx1"/>
                </a:solidFill>
                <a:latin typeface="Arial" panose="020B0604020202020204" pitchFamily="34" charset="0"/>
                <a:ea typeface="+mj-ea"/>
                <a:cs typeface="Arial" panose="020B0604020202020204" pitchFamily="34" charset="0"/>
              </a:defRPr>
            </a:lvl1pPr>
          </a:lstStyle>
          <a:p>
            <a:pPr>
              <a:lnSpc>
                <a:spcPct val="100000"/>
              </a:lnSpc>
            </a:pPr>
            <a:r>
              <a:rPr lang="fr-FR" sz="3600" b="1" dirty="0"/>
              <a:t>Réponse: </a:t>
            </a:r>
            <a:r>
              <a:rPr lang="fr-FR" sz="3400" dirty="0" smtClean="0"/>
              <a:t>Voici </a:t>
            </a:r>
            <a:r>
              <a:rPr lang="fr-FR" sz="3400" dirty="0"/>
              <a:t>la maison </a:t>
            </a:r>
            <a:r>
              <a:rPr lang="fr-FR" sz="3400" u="sng" dirty="0" smtClean="0"/>
              <a:t>que</a:t>
            </a:r>
            <a:r>
              <a:rPr lang="fr-FR" sz="3400" dirty="0" smtClean="0"/>
              <a:t> </a:t>
            </a:r>
            <a:r>
              <a:rPr lang="fr-FR" sz="3400" dirty="0"/>
              <a:t>mes parents espèrent acheter; elle est très jolie.</a:t>
            </a:r>
            <a:endParaRPr lang="en-GB" sz="3400" dirty="0"/>
          </a:p>
        </p:txBody>
      </p:sp>
    </p:spTree>
    <p:extLst>
      <p:ext uri="{BB962C8B-B14F-4D97-AF65-F5344CB8AC3E}">
        <p14:creationId xmlns:p14="http://schemas.microsoft.com/office/powerpoint/2010/main" val="42797894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grpId="0" nodeType="clickEffect">
                                  <p:stCondLst>
                                    <p:cond delay="0"/>
                                  </p:stCondLst>
                                  <p:childTnLst>
                                    <p:animRot by="21600000">
                                      <p:cBhvr>
                                        <p:cTn id="6" dur="2000" fill="hold"/>
                                        <p:tgtEl>
                                          <p:spTgt spid="13"/>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456279" y="393604"/>
            <a:ext cx="8231442" cy="1729110"/>
          </a:xfrm>
          <a:prstGeom prst="rect">
            <a:avLst/>
          </a:prstGeom>
          <a:solidFill>
            <a:schemeClr val="bg1"/>
          </a:solidFill>
          <a:ln w="28575">
            <a:noFill/>
          </a:ln>
        </p:spPr>
        <p:txBody>
          <a:bodyPr anchor="t">
            <a:normAutofit fontScale="77500" lnSpcReduction="20000"/>
          </a:bodyPr>
          <a:lstStyle>
            <a:lvl1pPr algn="l" defTabSz="914400" rtl="0" eaLnBrk="1" latinLnBrk="0" hangingPunct="1">
              <a:lnSpc>
                <a:spcPct val="90000"/>
              </a:lnSpc>
              <a:spcBef>
                <a:spcPct val="0"/>
              </a:spcBef>
              <a:buNone/>
              <a:defRPr sz="4400" kern="1200">
                <a:solidFill>
                  <a:schemeClr val="tx1"/>
                </a:solidFill>
                <a:latin typeface="Arial" panose="020B0604020202020204" pitchFamily="34" charset="0"/>
                <a:ea typeface="+mj-ea"/>
                <a:cs typeface="Arial" panose="020B0604020202020204" pitchFamily="34" charset="0"/>
              </a:defRPr>
            </a:lvl1pPr>
          </a:lstStyle>
          <a:p>
            <a:pPr>
              <a:lnSpc>
                <a:spcPct val="120000"/>
              </a:lnSpc>
            </a:pPr>
            <a:r>
              <a:rPr lang="en-GB" dirty="0" smtClean="0"/>
              <a:t>1. </a:t>
            </a:r>
            <a:r>
              <a:rPr lang="en-GB" dirty="0" err="1" smtClean="0"/>
              <a:t>J’habite</a:t>
            </a:r>
            <a:r>
              <a:rPr lang="en-GB" dirty="0" smtClean="0"/>
              <a:t> </a:t>
            </a:r>
            <a:r>
              <a:rPr lang="en-GB" dirty="0" err="1" smtClean="0"/>
              <a:t>une</a:t>
            </a:r>
            <a:r>
              <a:rPr lang="en-GB" dirty="0" smtClean="0"/>
              <a:t> </a:t>
            </a:r>
            <a:r>
              <a:rPr lang="en-GB" dirty="0" err="1" smtClean="0"/>
              <a:t>assez</a:t>
            </a:r>
            <a:r>
              <a:rPr lang="en-GB" dirty="0" smtClean="0"/>
              <a:t> </a:t>
            </a:r>
            <a:r>
              <a:rPr lang="en-GB" dirty="0" err="1" smtClean="0"/>
              <a:t>grande</a:t>
            </a:r>
            <a:r>
              <a:rPr lang="en-GB" dirty="0" smtClean="0"/>
              <a:t> </a:t>
            </a:r>
            <a:r>
              <a:rPr lang="en-GB" dirty="0" err="1" smtClean="0"/>
              <a:t>maison</a:t>
            </a:r>
            <a:r>
              <a:rPr lang="en-GB" dirty="0" smtClean="0"/>
              <a:t> ______ se </a:t>
            </a:r>
            <a:r>
              <a:rPr lang="en-GB" dirty="0" err="1" smtClean="0"/>
              <a:t>trouve</a:t>
            </a:r>
            <a:r>
              <a:rPr lang="en-GB" dirty="0" smtClean="0"/>
              <a:t> </a:t>
            </a:r>
            <a:r>
              <a:rPr lang="en-GB" dirty="0" err="1" smtClean="0"/>
              <a:t>dans</a:t>
            </a:r>
            <a:r>
              <a:rPr lang="en-GB" dirty="0" smtClean="0"/>
              <a:t> </a:t>
            </a:r>
            <a:r>
              <a:rPr lang="en-GB" dirty="0" err="1" smtClean="0"/>
              <a:t>une</a:t>
            </a:r>
            <a:r>
              <a:rPr lang="en-GB" dirty="0" smtClean="0"/>
              <a:t> </a:t>
            </a:r>
            <a:r>
              <a:rPr lang="en-GB" dirty="0" err="1" smtClean="0"/>
              <a:t>grande</a:t>
            </a:r>
            <a:r>
              <a:rPr lang="en-GB" dirty="0" smtClean="0"/>
              <a:t> </a:t>
            </a:r>
            <a:r>
              <a:rPr lang="en-GB" dirty="0" err="1" smtClean="0"/>
              <a:t>ville</a:t>
            </a:r>
            <a:r>
              <a:rPr lang="en-GB" dirty="0" smtClean="0"/>
              <a:t> </a:t>
            </a:r>
            <a:r>
              <a:rPr lang="en-GB" dirty="0" err="1" smtClean="0"/>
              <a:t>près</a:t>
            </a:r>
            <a:r>
              <a:rPr lang="en-GB" dirty="0" smtClean="0"/>
              <a:t> </a:t>
            </a:r>
            <a:r>
              <a:rPr lang="en-GB" dirty="0" err="1" smtClean="0"/>
              <a:t>d’une</a:t>
            </a:r>
            <a:r>
              <a:rPr lang="en-GB" dirty="0" smtClean="0"/>
              <a:t> </a:t>
            </a:r>
            <a:r>
              <a:rPr lang="en-GB" dirty="0" err="1" smtClean="0"/>
              <a:t>rivière</a:t>
            </a:r>
            <a:r>
              <a:rPr lang="en-GB" dirty="0" smtClean="0"/>
              <a:t>.</a:t>
            </a:r>
            <a:endParaRPr lang="en-GB" dirty="0"/>
          </a:p>
        </p:txBody>
      </p:sp>
      <p:grpSp>
        <p:nvGrpSpPr>
          <p:cNvPr id="10" name="Group 9"/>
          <p:cNvGrpSpPr/>
          <p:nvPr/>
        </p:nvGrpSpPr>
        <p:grpSpPr>
          <a:xfrm>
            <a:off x="359974" y="3043759"/>
            <a:ext cx="8424052" cy="2301964"/>
            <a:chOff x="359974" y="3043759"/>
            <a:chExt cx="8424052" cy="2301964"/>
          </a:xfrm>
        </p:grpSpPr>
        <p:grpSp>
          <p:nvGrpSpPr>
            <p:cNvPr id="9" name="Group 8"/>
            <p:cNvGrpSpPr/>
            <p:nvPr/>
          </p:nvGrpSpPr>
          <p:grpSpPr>
            <a:xfrm>
              <a:off x="359974" y="3967089"/>
              <a:ext cx="8424052" cy="1378634"/>
              <a:chOff x="553329" y="3967089"/>
              <a:chExt cx="8424052" cy="1378634"/>
            </a:xfrm>
          </p:grpSpPr>
          <p:sp>
            <p:nvSpPr>
              <p:cNvPr id="3" name="Rounded Rectangle 2"/>
              <p:cNvSpPr/>
              <p:nvPr/>
            </p:nvSpPr>
            <p:spPr>
              <a:xfrm>
                <a:off x="553329" y="3967089"/>
                <a:ext cx="2638872" cy="1378634"/>
              </a:xfrm>
              <a:prstGeom prst="roundRect">
                <a:avLst/>
              </a:prstGeom>
              <a:solidFill>
                <a:srgbClr val="FF000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6600" dirty="0" err="1" smtClean="0"/>
                  <a:t>dont</a:t>
                </a:r>
                <a:endParaRPr lang="en-GB" sz="6600" dirty="0"/>
              </a:p>
            </p:txBody>
          </p:sp>
          <p:sp>
            <p:nvSpPr>
              <p:cNvPr id="4" name="Rounded Rectangle 3"/>
              <p:cNvSpPr/>
              <p:nvPr/>
            </p:nvSpPr>
            <p:spPr>
              <a:xfrm>
                <a:off x="3401701" y="3967089"/>
                <a:ext cx="2683090" cy="1378634"/>
              </a:xfrm>
              <a:prstGeom prst="roundRect">
                <a:avLst/>
              </a:prstGeom>
              <a:solidFill>
                <a:srgbClr val="FFC00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6000" dirty="0" smtClean="0">
                    <a:solidFill>
                      <a:schemeClr val="tx1"/>
                    </a:solidFill>
                  </a:rPr>
                  <a:t>qui</a:t>
                </a:r>
                <a:endParaRPr lang="en-GB" sz="6000" dirty="0">
                  <a:solidFill>
                    <a:schemeClr val="tx1"/>
                  </a:solidFill>
                </a:endParaRPr>
              </a:p>
            </p:txBody>
          </p:sp>
          <p:sp>
            <p:nvSpPr>
              <p:cNvPr id="5" name="Rounded Rectangle 4"/>
              <p:cNvSpPr/>
              <p:nvPr/>
            </p:nvSpPr>
            <p:spPr>
              <a:xfrm>
                <a:off x="6294291" y="3967089"/>
                <a:ext cx="2683090" cy="1378634"/>
              </a:xfrm>
              <a:prstGeom prst="roundRect">
                <a:avLst/>
              </a:prstGeom>
              <a:solidFill>
                <a:srgbClr val="92D05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5400" dirty="0" err="1" smtClean="0">
                    <a:solidFill>
                      <a:schemeClr val="tx1"/>
                    </a:solidFill>
                  </a:rPr>
                  <a:t>que</a:t>
                </a:r>
                <a:endParaRPr lang="en-GB" sz="5400" dirty="0">
                  <a:solidFill>
                    <a:schemeClr val="tx1"/>
                  </a:solidFill>
                </a:endParaRPr>
              </a:p>
            </p:txBody>
          </p:sp>
        </p:grpSp>
        <p:sp>
          <p:nvSpPr>
            <p:cNvPr id="6" name="Rectangle 5"/>
            <p:cNvSpPr/>
            <p:nvPr/>
          </p:nvSpPr>
          <p:spPr>
            <a:xfrm>
              <a:off x="359974" y="3043759"/>
              <a:ext cx="404127" cy="923330"/>
            </a:xfrm>
            <a:prstGeom prst="rect">
              <a:avLst/>
            </a:prstGeom>
            <a:noFill/>
          </p:spPr>
          <p:txBody>
            <a:bodyPr wrap="square" lIns="91440" tIns="45720" rIns="91440" bIns="45720">
              <a:spAutoFit/>
            </a:bodyPr>
            <a:lstStyle/>
            <a:p>
              <a:pPr algn="ctr"/>
              <a:r>
                <a:rPr lang="en-US" sz="5400" b="0" cap="none" spc="0" dirty="0" smtClean="0">
                  <a:ln w="0"/>
                  <a:solidFill>
                    <a:schemeClr val="tx1"/>
                  </a:solidFill>
                </a:rPr>
                <a:t>1</a:t>
              </a:r>
              <a:endParaRPr lang="en-US" sz="5400" b="0" cap="none" spc="0" dirty="0">
                <a:ln w="0"/>
                <a:solidFill>
                  <a:schemeClr val="tx1"/>
                </a:solidFill>
              </a:endParaRPr>
            </a:p>
          </p:txBody>
        </p:sp>
        <p:sp>
          <p:nvSpPr>
            <p:cNvPr id="7" name="Rectangle 6"/>
            <p:cNvSpPr/>
            <p:nvPr/>
          </p:nvSpPr>
          <p:spPr>
            <a:xfrm>
              <a:off x="3208346" y="3043759"/>
              <a:ext cx="404128" cy="923330"/>
            </a:xfrm>
            <a:prstGeom prst="rect">
              <a:avLst/>
            </a:prstGeom>
            <a:noFill/>
          </p:spPr>
          <p:txBody>
            <a:bodyPr wrap="square" lIns="91440" tIns="45720" rIns="91440" bIns="45720">
              <a:spAutoFit/>
            </a:bodyPr>
            <a:lstStyle/>
            <a:p>
              <a:pPr algn="ctr"/>
              <a:r>
                <a:rPr lang="en-US" sz="5400" dirty="0">
                  <a:ln w="0"/>
                </a:rPr>
                <a:t>2</a:t>
              </a:r>
              <a:endParaRPr lang="en-US" sz="5400" b="0" cap="none" spc="0" dirty="0">
                <a:ln w="0"/>
                <a:solidFill>
                  <a:schemeClr val="tx1"/>
                </a:solidFill>
              </a:endParaRPr>
            </a:p>
          </p:txBody>
        </p:sp>
        <p:sp>
          <p:nvSpPr>
            <p:cNvPr id="8" name="Rectangle 7"/>
            <p:cNvSpPr/>
            <p:nvPr/>
          </p:nvSpPr>
          <p:spPr>
            <a:xfrm>
              <a:off x="6100936" y="3043759"/>
              <a:ext cx="404128" cy="923330"/>
            </a:xfrm>
            <a:prstGeom prst="rect">
              <a:avLst/>
            </a:prstGeom>
            <a:noFill/>
          </p:spPr>
          <p:txBody>
            <a:bodyPr wrap="square" lIns="91440" tIns="45720" rIns="91440" bIns="45720">
              <a:spAutoFit/>
            </a:bodyPr>
            <a:lstStyle/>
            <a:p>
              <a:pPr algn="ctr"/>
              <a:r>
                <a:rPr lang="en-US" sz="5400" dirty="0">
                  <a:ln w="0"/>
                </a:rPr>
                <a:t>3</a:t>
              </a:r>
              <a:endParaRPr lang="en-US" sz="5400" b="0" cap="none" spc="0" dirty="0">
                <a:ln w="0"/>
                <a:solidFill>
                  <a:schemeClr val="tx1"/>
                </a:solidFill>
              </a:endParaRPr>
            </a:p>
          </p:txBody>
        </p:sp>
      </p:grpSp>
    </p:spTree>
    <p:extLst>
      <p:ext uri="{BB962C8B-B14F-4D97-AF65-F5344CB8AC3E}">
        <p14:creationId xmlns:p14="http://schemas.microsoft.com/office/powerpoint/2010/main" val="278293964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456279" y="393605"/>
            <a:ext cx="8231442" cy="1647466"/>
          </a:xfrm>
          <a:prstGeom prst="rect">
            <a:avLst/>
          </a:prstGeom>
          <a:solidFill>
            <a:schemeClr val="bg1"/>
          </a:solidFill>
          <a:ln w="28575">
            <a:noFill/>
          </a:ln>
        </p:spPr>
        <p:txBody>
          <a:bodyPr anchor="t">
            <a:noAutofit/>
          </a:bodyPr>
          <a:lstStyle>
            <a:lvl1pPr algn="l" defTabSz="914400" rtl="0" eaLnBrk="1" latinLnBrk="0" hangingPunct="1">
              <a:lnSpc>
                <a:spcPct val="90000"/>
              </a:lnSpc>
              <a:spcBef>
                <a:spcPct val="0"/>
              </a:spcBef>
              <a:buNone/>
              <a:defRPr sz="4400" kern="1200">
                <a:solidFill>
                  <a:schemeClr val="tx1"/>
                </a:solidFill>
                <a:latin typeface="Arial" panose="020B0604020202020204" pitchFamily="34" charset="0"/>
                <a:ea typeface="+mj-ea"/>
                <a:cs typeface="Arial" panose="020B0604020202020204" pitchFamily="34" charset="0"/>
              </a:defRPr>
            </a:lvl1pPr>
          </a:lstStyle>
          <a:p>
            <a:pPr>
              <a:lnSpc>
                <a:spcPct val="100000"/>
              </a:lnSpc>
            </a:pPr>
            <a:r>
              <a:rPr lang="fr-FR" sz="3400" dirty="0"/>
              <a:t>10. Ma ville a plusieurs avantages ______ le fait qu’elle se trouve au bord de la mer.</a:t>
            </a:r>
            <a:endParaRPr lang="en-GB" sz="3400" dirty="0"/>
          </a:p>
        </p:txBody>
      </p:sp>
      <p:grpSp>
        <p:nvGrpSpPr>
          <p:cNvPr id="3" name="Group 2"/>
          <p:cNvGrpSpPr/>
          <p:nvPr/>
        </p:nvGrpSpPr>
        <p:grpSpPr>
          <a:xfrm>
            <a:off x="359974" y="3043759"/>
            <a:ext cx="8424052" cy="2301964"/>
            <a:chOff x="359974" y="3043759"/>
            <a:chExt cx="8424052" cy="2301964"/>
          </a:xfrm>
        </p:grpSpPr>
        <p:grpSp>
          <p:nvGrpSpPr>
            <p:cNvPr id="4" name="Group 3"/>
            <p:cNvGrpSpPr/>
            <p:nvPr/>
          </p:nvGrpSpPr>
          <p:grpSpPr>
            <a:xfrm>
              <a:off x="359974" y="3967089"/>
              <a:ext cx="8424052" cy="1378634"/>
              <a:chOff x="553329" y="3967089"/>
              <a:chExt cx="8424052" cy="1378634"/>
            </a:xfrm>
          </p:grpSpPr>
          <p:sp>
            <p:nvSpPr>
              <p:cNvPr id="8" name="Rounded Rectangle 7"/>
              <p:cNvSpPr/>
              <p:nvPr/>
            </p:nvSpPr>
            <p:spPr>
              <a:xfrm>
                <a:off x="553329" y="3967089"/>
                <a:ext cx="2638872" cy="1378634"/>
              </a:xfrm>
              <a:prstGeom prst="roundRect">
                <a:avLst/>
              </a:prstGeom>
              <a:solidFill>
                <a:srgbClr val="FF000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6600" dirty="0" err="1" smtClean="0"/>
                  <a:t>dont</a:t>
                </a:r>
                <a:endParaRPr lang="en-GB" sz="6600" dirty="0"/>
              </a:p>
            </p:txBody>
          </p:sp>
          <p:sp>
            <p:nvSpPr>
              <p:cNvPr id="9" name="Rounded Rectangle 8"/>
              <p:cNvSpPr/>
              <p:nvPr/>
            </p:nvSpPr>
            <p:spPr>
              <a:xfrm>
                <a:off x="3401701" y="3967089"/>
                <a:ext cx="2683090" cy="1378634"/>
              </a:xfrm>
              <a:prstGeom prst="roundRect">
                <a:avLst/>
              </a:prstGeom>
              <a:solidFill>
                <a:srgbClr val="FFC00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6000" dirty="0" smtClean="0">
                    <a:solidFill>
                      <a:schemeClr val="tx1"/>
                    </a:solidFill>
                  </a:rPr>
                  <a:t>qui</a:t>
                </a:r>
                <a:endParaRPr lang="en-GB" sz="6000" dirty="0">
                  <a:solidFill>
                    <a:schemeClr val="tx1"/>
                  </a:solidFill>
                </a:endParaRPr>
              </a:p>
            </p:txBody>
          </p:sp>
          <p:sp>
            <p:nvSpPr>
              <p:cNvPr id="10" name="Rounded Rectangle 9"/>
              <p:cNvSpPr/>
              <p:nvPr/>
            </p:nvSpPr>
            <p:spPr>
              <a:xfrm>
                <a:off x="6294291" y="3967089"/>
                <a:ext cx="2683090" cy="1378634"/>
              </a:xfrm>
              <a:prstGeom prst="roundRect">
                <a:avLst/>
              </a:prstGeom>
              <a:solidFill>
                <a:srgbClr val="92D05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5400" dirty="0" err="1" smtClean="0">
                    <a:solidFill>
                      <a:schemeClr val="tx1"/>
                    </a:solidFill>
                  </a:rPr>
                  <a:t>que</a:t>
                </a:r>
                <a:endParaRPr lang="en-GB" sz="5400" dirty="0">
                  <a:solidFill>
                    <a:schemeClr val="tx1"/>
                  </a:solidFill>
                </a:endParaRPr>
              </a:p>
            </p:txBody>
          </p:sp>
        </p:grpSp>
        <p:sp>
          <p:nvSpPr>
            <p:cNvPr id="5" name="Rectangle 4"/>
            <p:cNvSpPr/>
            <p:nvPr/>
          </p:nvSpPr>
          <p:spPr>
            <a:xfrm>
              <a:off x="359974" y="3043759"/>
              <a:ext cx="404127" cy="923330"/>
            </a:xfrm>
            <a:prstGeom prst="rect">
              <a:avLst/>
            </a:prstGeom>
            <a:noFill/>
          </p:spPr>
          <p:txBody>
            <a:bodyPr wrap="square" lIns="91440" tIns="45720" rIns="91440" bIns="45720">
              <a:spAutoFit/>
            </a:bodyPr>
            <a:lstStyle/>
            <a:p>
              <a:pPr algn="ctr"/>
              <a:r>
                <a:rPr lang="en-US" sz="5400" b="0" cap="none" spc="0" dirty="0" smtClean="0">
                  <a:ln w="0"/>
                  <a:solidFill>
                    <a:schemeClr val="tx1"/>
                  </a:solidFill>
                </a:rPr>
                <a:t>1</a:t>
              </a:r>
              <a:endParaRPr lang="en-US" sz="5400" b="0" cap="none" spc="0" dirty="0">
                <a:ln w="0"/>
                <a:solidFill>
                  <a:schemeClr val="tx1"/>
                </a:solidFill>
              </a:endParaRPr>
            </a:p>
          </p:txBody>
        </p:sp>
        <p:sp>
          <p:nvSpPr>
            <p:cNvPr id="6" name="Rectangle 5"/>
            <p:cNvSpPr/>
            <p:nvPr/>
          </p:nvSpPr>
          <p:spPr>
            <a:xfrm>
              <a:off x="3208346" y="3043759"/>
              <a:ext cx="404128" cy="923330"/>
            </a:xfrm>
            <a:prstGeom prst="rect">
              <a:avLst/>
            </a:prstGeom>
            <a:noFill/>
          </p:spPr>
          <p:txBody>
            <a:bodyPr wrap="square" lIns="91440" tIns="45720" rIns="91440" bIns="45720">
              <a:spAutoFit/>
            </a:bodyPr>
            <a:lstStyle/>
            <a:p>
              <a:pPr algn="ctr"/>
              <a:r>
                <a:rPr lang="en-US" sz="5400" dirty="0">
                  <a:ln w="0"/>
                </a:rPr>
                <a:t>2</a:t>
              </a:r>
              <a:endParaRPr lang="en-US" sz="5400" b="0" cap="none" spc="0" dirty="0">
                <a:ln w="0"/>
                <a:solidFill>
                  <a:schemeClr val="tx1"/>
                </a:solidFill>
              </a:endParaRPr>
            </a:p>
          </p:txBody>
        </p:sp>
        <p:sp>
          <p:nvSpPr>
            <p:cNvPr id="7" name="Rectangle 6"/>
            <p:cNvSpPr/>
            <p:nvPr/>
          </p:nvSpPr>
          <p:spPr>
            <a:xfrm>
              <a:off x="6100936" y="3043759"/>
              <a:ext cx="404128" cy="923330"/>
            </a:xfrm>
            <a:prstGeom prst="rect">
              <a:avLst/>
            </a:prstGeom>
            <a:noFill/>
          </p:spPr>
          <p:txBody>
            <a:bodyPr wrap="square" lIns="91440" tIns="45720" rIns="91440" bIns="45720">
              <a:spAutoFit/>
            </a:bodyPr>
            <a:lstStyle/>
            <a:p>
              <a:pPr algn="ctr"/>
              <a:r>
                <a:rPr lang="en-US" sz="5400" dirty="0">
                  <a:ln w="0"/>
                </a:rPr>
                <a:t>3</a:t>
              </a:r>
              <a:endParaRPr lang="en-US" sz="5400" b="0" cap="none" spc="0" dirty="0">
                <a:ln w="0"/>
                <a:solidFill>
                  <a:schemeClr val="tx1"/>
                </a:solidFill>
              </a:endParaRPr>
            </a:p>
          </p:txBody>
        </p:sp>
      </p:grpSp>
    </p:spTree>
    <p:extLst>
      <p:ext uri="{BB962C8B-B14F-4D97-AF65-F5344CB8AC3E}">
        <p14:creationId xmlns:p14="http://schemas.microsoft.com/office/powerpoint/2010/main" val="248430160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ounded Rectangle 10"/>
          <p:cNvSpPr/>
          <p:nvPr/>
        </p:nvSpPr>
        <p:spPr>
          <a:xfrm>
            <a:off x="359974" y="3967089"/>
            <a:ext cx="2638872" cy="1378634"/>
          </a:xfrm>
          <a:prstGeom prst="roundRect">
            <a:avLst/>
          </a:prstGeom>
          <a:solidFill>
            <a:srgbClr val="FF000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6600" dirty="0" err="1" smtClean="0"/>
              <a:t>dont</a:t>
            </a:r>
            <a:endParaRPr lang="en-GB" sz="6600" dirty="0"/>
          </a:p>
        </p:txBody>
      </p:sp>
      <p:sp>
        <p:nvSpPr>
          <p:cNvPr id="12" name="Rounded Rectangle 11"/>
          <p:cNvSpPr/>
          <p:nvPr/>
        </p:nvSpPr>
        <p:spPr>
          <a:xfrm>
            <a:off x="3208346" y="3967089"/>
            <a:ext cx="2683090" cy="1378634"/>
          </a:xfrm>
          <a:prstGeom prst="roundRect">
            <a:avLst/>
          </a:prstGeom>
          <a:solidFill>
            <a:srgbClr val="FFC00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6000" dirty="0" smtClean="0">
                <a:solidFill>
                  <a:schemeClr val="tx1"/>
                </a:solidFill>
              </a:rPr>
              <a:t>qui</a:t>
            </a:r>
            <a:endParaRPr lang="en-GB" sz="6000" dirty="0">
              <a:solidFill>
                <a:schemeClr val="tx1"/>
              </a:solidFill>
            </a:endParaRPr>
          </a:p>
        </p:txBody>
      </p:sp>
      <p:sp>
        <p:nvSpPr>
          <p:cNvPr id="13" name="Rounded Rectangle 12"/>
          <p:cNvSpPr/>
          <p:nvPr/>
        </p:nvSpPr>
        <p:spPr>
          <a:xfrm>
            <a:off x="6100936" y="3967089"/>
            <a:ext cx="2683090" cy="1378634"/>
          </a:xfrm>
          <a:prstGeom prst="roundRect">
            <a:avLst/>
          </a:prstGeom>
          <a:solidFill>
            <a:srgbClr val="92D05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5400" dirty="0" err="1" smtClean="0">
                <a:solidFill>
                  <a:schemeClr val="tx1"/>
                </a:solidFill>
              </a:rPr>
              <a:t>que</a:t>
            </a:r>
            <a:endParaRPr lang="en-GB" sz="5400" dirty="0">
              <a:solidFill>
                <a:schemeClr val="tx1"/>
              </a:solidFill>
            </a:endParaRPr>
          </a:p>
        </p:txBody>
      </p:sp>
      <p:sp>
        <p:nvSpPr>
          <p:cNvPr id="14" name="Rectangle 13"/>
          <p:cNvSpPr/>
          <p:nvPr/>
        </p:nvSpPr>
        <p:spPr>
          <a:xfrm>
            <a:off x="359974" y="3043759"/>
            <a:ext cx="404127" cy="923330"/>
          </a:xfrm>
          <a:prstGeom prst="rect">
            <a:avLst/>
          </a:prstGeom>
          <a:noFill/>
        </p:spPr>
        <p:txBody>
          <a:bodyPr wrap="square" lIns="91440" tIns="45720" rIns="91440" bIns="45720">
            <a:spAutoFit/>
          </a:bodyPr>
          <a:lstStyle/>
          <a:p>
            <a:pPr algn="ctr"/>
            <a:r>
              <a:rPr lang="en-US" sz="5400" b="0" cap="none" spc="0" dirty="0" smtClean="0">
                <a:ln w="0"/>
                <a:solidFill>
                  <a:schemeClr val="tx1"/>
                </a:solidFill>
              </a:rPr>
              <a:t>1</a:t>
            </a:r>
            <a:endParaRPr lang="en-US" sz="5400" b="0" cap="none" spc="0" dirty="0">
              <a:ln w="0"/>
              <a:solidFill>
                <a:schemeClr val="tx1"/>
              </a:solidFill>
            </a:endParaRPr>
          </a:p>
        </p:txBody>
      </p:sp>
      <p:sp>
        <p:nvSpPr>
          <p:cNvPr id="15" name="Rectangle 14"/>
          <p:cNvSpPr/>
          <p:nvPr/>
        </p:nvSpPr>
        <p:spPr>
          <a:xfrm>
            <a:off x="3208346" y="3043759"/>
            <a:ext cx="404128" cy="923330"/>
          </a:xfrm>
          <a:prstGeom prst="rect">
            <a:avLst/>
          </a:prstGeom>
          <a:noFill/>
        </p:spPr>
        <p:txBody>
          <a:bodyPr wrap="square" lIns="91440" tIns="45720" rIns="91440" bIns="45720">
            <a:spAutoFit/>
          </a:bodyPr>
          <a:lstStyle/>
          <a:p>
            <a:pPr algn="ctr"/>
            <a:r>
              <a:rPr lang="en-US" sz="5400" dirty="0">
                <a:ln w="0"/>
              </a:rPr>
              <a:t>2</a:t>
            </a:r>
            <a:endParaRPr lang="en-US" sz="5400" b="0" cap="none" spc="0" dirty="0">
              <a:ln w="0"/>
              <a:solidFill>
                <a:schemeClr val="tx1"/>
              </a:solidFill>
            </a:endParaRPr>
          </a:p>
        </p:txBody>
      </p:sp>
      <p:sp>
        <p:nvSpPr>
          <p:cNvPr id="16" name="Rectangle 15"/>
          <p:cNvSpPr/>
          <p:nvPr/>
        </p:nvSpPr>
        <p:spPr>
          <a:xfrm>
            <a:off x="6100936" y="3043759"/>
            <a:ext cx="404128" cy="923330"/>
          </a:xfrm>
          <a:prstGeom prst="rect">
            <a:avLst/>
          </a:prstGeom>
          <a:noFill/>
        </p:spPr>
        <p:txBody>
          <a:bodyPr wrap="square" lIns="91440" tIns="45720" rIns="91440" bIns="45720">
            <a:spAutoFit/>
          </a:bodyPr>
          <a:lstStyle/>
          <a:p>
            <a:pPr algn="ctr"/>
            <a:r>
              <a:rPr lang="en-US" sz="5400" dirty="0">
                <a:ln w="0"/>
              </a:rPr>
              <a:t>3</a:t>
            </a:r>
            <a:endParaRPr lang="en-US" sz="5400" b="0" cap="none" spc="0" dirty="0">
              <a:ln w="0"/>
              <a:solidFill>
                <a:schemeClr val="tx1"/>
              </a:solidFill>
            </a:endParaRPr>
          </a:p>
        </p:txBody>
      </p:sp>
      <p:sp>
        <p:nvSpPr>
          <p:cNvPr id="8" name="Title 1"/>
          <p:cNvSpPr txBox="1">
            <a:spLocks/>
          </p:cNvSpPr>
          <p:nvPr/>
        </p:nvSpPr>
        <p:spPr>
          <a:xfrm>
            <a:off x="456279" y="393605"/>
            <a:ext cx="8231442" cy="1647466"/>
          </a:xfrm>
          <a:prstGeom prst="rect">
            <a:avLst/>
          </a:prstGeom>
          <a:solidFill>
            <a:schemeClr val="accent6">
              <a:lumMod val="40000"/>
              <a:lumOff val="60000"/>
            </a:schemeClr>
          </a:solidFill>
          <a:ln w="28575">
            <a:noFill/>
          </a:ln>
        </p:spPr>
        <p:txBody>
          <a:bodyPr anchor="t">
            <a:noAutofit/>
          </a:bodyPr>
          <a:lstStyle>
            <a:lvl1pPr algn="l" defTabSz="914400" rtl="0" eaLnBrk="1" latinLnBrk="0" hangingPunct="1">
              <a:lnSpc>
                <a:spcPct val="90000"/>
              </a:lnSpc>
              <a:spcBef>
                <a:spcPct val="0"/>
              </a:spcBef>
              <a:buNone/>
              <a:defRPr sz="4400" kern="1200">
                <a:solidFill>
                  <a:schemeClr val="tx1"/>
                </a:solidFill>
                <a:latin typeface="Arial" panose="020B0604020202020204" pitchFamily="34" charset="0"/>
                <a:ea typeface="+mj-ea"/>
                <a:cs typeface="Arial" panose="020B0604020202020204" pitchFamily="34" charset="0"/>
              </a:defRPr>
            </a:lvl1pPr>
          </a:lstStyle>
          <a:p>
            <a:pPr>
              <a:lnSpc>
                <a:spcPct val="100000"/>
              </a:lnSpc>
            </a:pPr>
            <a:r>
              <a:rPr lang="fr-FR" sz="3600" b="1" dirty="0"/>
              <a:t>Réponse: </a:t>
            </a:r>
            <a:r>
              <a:rPr lang="fr-FR" sz="3400" dirty="0" smtClean="0"/>
              <a:t>Ma </a:t>
            </a:r>
            <a:r>
              <a:rPr lang="fr-FR" sz="3400" dirty="0"/>
              <a:t>ville a plusieurs avantages </a:t>
            </a:r>
            <a:r>
              <a:rPr lang="fr-FR" sz="3400" u="sng" dirty="0" smtClean="0"/>
              <a:t>dont</a:t>
            </a:r>
            <a:r>
              <a:rPr lang="fr-FR" sz="3400" dirty="0" smtClean="0"/>
              <a:t> </a:t>
            </a:r>
            <a:r>
              <a:rPr lang="fr-FR" sz="3400" dirty="0"/>
              <a:t>le fait qu’elle se trouve au bord de la mer.</a:t>
            </a:r>
            <a:endParaRPr lang="en-GB" sz="3400" dirty="0"/>
          </a:p>
        </p:txBody>
      </p:sp>
    </p:spTree>
    <p:extLst>
      <p:ext uri="{BB962C8B-B14F-4D97-AF65-F5344CB8AC3E}">
        <p14:creationId xmlns:p14="http://schemas.microsoft.com/office/powerpoint/2010/main" val="27375255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grpId="0" nodeType="clickEffect">
                                  <p:stCondLst>
                                    <p:cond delay="0"/>
                                  </p:stCondLst>
                                  <p:childTnLst>
                                    <p:animRot by="21600000">
                                      <p:cBhvr>
                                        <p:cTn id="6" dur="2000" fill="hold"/>
                                        <p:tgtEl>
                                          <p:spTgt spid="11"/>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456279" y="393605"/>
            <a:ext cx="8231442" cy="1647466"/>
          </a:xfrm>
          <a:prstGeom prst="rect">
            <a:avLst/>
          </a:prstGeom>
          <a:solidFill>
            <a:schemeClr val="bg1"/>
          </a:solidFill>
          <a:ln w="28575">
            <a:noFill/>
          </a:ln>
        </p:spPr>
        <p:txBody>
          <a:bodyPr anchor="t">
            <a:noAutofit/>
          </a:bodyPr>
          <a:lstStyle>
            <a:lvl1pPr algn="l" defTabSz="914400" rtl="0" eaLnBrk="1" latinLnBrk="0" hangingPunct="1">
              <a:lnSpc>
                <a:spcPct val="90000"/>
              </a:lnSpc>
              <a:spcBef>
                <a:spcPct val="0"/>
              </a:spcBef>
              <a:buNone/>
              <a:defRPr sz="4400" kern="1200">
                <a:solidFill>
                  <a:schemeClr val="tx1"/>
                </a:solidFill>
                <a:latin typeface="Arial" panose="020B0604020202020204" pitchFamily="34" charset="0"/>
                <a:ea typeface="+mj-ea"/>
                <a:cs typeface="Arial" panose="020B0604020202020204" pitchFamily="34" charset="0"/>
              </a:defRPr>
            </a:lvl1pPr>
          </a:lstStyle>
          <a:p>
            <a:pPr>
              <a:lnSpc>
                <a:spcPct val="100000"/>
              </a:lnSpc>
            </a:pPr>
            <a:r>
              <a:rPr lang="fr-FR" sz="3400" dirty="0"/>
              <a:t>11. Notre nouvelle maison, _____ est plus petite que notre ancienne maison, est plus confortable.</a:t>
            </a:r>
            <a:endParaRPr lang="en-GB" sz="3400" dirty="0"/>
          </a:p>
        </p:txBody>
      </p:sp>
      <p:grpSp>
        <p:nvGrpSpPr>
          <p:cNvPr id="3" name="Group 2"/>
          <p:cNvGrpSpPr/>
          <p:nvPr/>
        </p:nvGrpSpPr>
        <p:grpSpPr>
          <a:xfrm>
            <a:off x="359974" y="3043759"/>
            <a:ext cx="8424052" cy="2301964"/>
            <a:chOff x="359974" y="3043759"/>
            <a:chExt cx="8424052" cy="2301964"/>
          </a:xfrm>
        </p:grpSpPr>
        <p:grpSp>
          <p:nvGrpSpPr>
            <p:cNvPr id="4" name="Group 3"/>
            <p:cNvGrpSpPr/>
            <p:nvPr/>
          </p:nvGrpSpPr>
          <p:grpSpPr>
            <a:xfrm>
              <a:off x="359974" y="3967089"/>
              <a:ext cx="8424052" cy="1378634"/>
              <a:chOff x="553329" y="3967089"/>
              <a:chExt cx="8424052" cy="1378634"/>
            </a:xfrm>
          </p:grpSpPr>
          <p:sp>
            <p:nvSpPr>
              <p:cNvPr id="8" name="Rounded Rectangle 7"/>
              <p:cNvSpPr/>
              <p:nvPr/>
            </p:nvSpPr>
            <p:spPr>
              <a:xfrm>
                <a:off x="553329" y="3967089"/>
                <a:ext cx="2638872" cy="1378634"/>
              </a:xfrm>
              <a:prstGeom prst="roundRect">
                <a:avLst/>
              </a:prstGeom>
              <a:solidFill>
                <a:srgbClr val="FF000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6600" dirty="0" err="1" smtClean="0"/>
                  <a:t>dont</a:t>
                </a:r>
                <a:endParaRPr lang="en-GB" sz="6600" dirty="0"/>
              </a:p>
            </p:txBody>
          </p:sp>
          <p:sp>
            <p:nvSpPr>
              <p:cNvPr id="9" name="Rounded Rectangle 8"/>
              <p:cNvSpPr/>
              <p:nvPr/>
            </p:nvSpPr>
            <p:spPr>
              <a:xfrm>
                <a:off x="3401701" y="3967089"/>
                <a:ext cx="2683090" cy="1378634"/>
              </a:xfrm>
              <a:prstGeom prst="roundRect">
                <a:avLst/>
              </a:prstGeom>
              <a:solidFill>
                <a:srgbClr val="FFC00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6000" dirty="0" smtClean="0">
                    <a:solidFill>
                      <a:schemeClr val="tx1"/>
                    </a:solidFill>
                  </a:rPr>
                  <a:t>qui</a:t>
                </a:r>
                <a:endParaRPr lang="en-GB" sz="6000" dirty="0">
                  <a:solidFill>
                    <a:schemeClr val="tx1"/>
                  </a:solidFill>
                </a:endParaRPr>
              </a:p>
            </p:txBody>
          </p:sp>
          <p:sp>
            <p:nvSpPr>
              <p:cNvPr id="10" name="Rounded Rectangle 9"/>
              <p:cNvSpPr/>
              <p:nvPr/>
            </p:nvSpPr>
            <p:spPr>
              <a:xfrm>
                <a:off x="6294291" y="3967089"/>
                <a:ext cx="2683090" cy="1378634"/>
              </a:xfrm>
              <a:prstGeom prst="roundRect">
                <a:avLst/>
              </a:prstGeom>
              <a:solidFill>
                <a:srgbClr val="92D05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5400" dirty="0" err="1" smtClean="0">
                    <a:solidFill>
                      <a:schemeClr val="tx1"/>
                    </a:solidFill>
                  </a:rPr>
                  <a:t>que</a:t>
                </a:r>
                <a:endParaRPr lang="en-GB" sz="5400" dirty="0">
                  <a:solidFill>
                    <a:schemeClr val="tx1"/>
                  </a:solidFill>
                </a:endParaRPr>
              </a:p>
            </p:txBody>
          </p:sp>
        </p:grpSp>
        <p:sp>
          <p:nvSpPr>
            <p:cNvPr id="5" name="Rectangle 4"/>
            <p:cNvSpPr/>
            <p:nvPr/>
          </p:nvSpPr>
          <p:spPr>
            <a:xfrm>
              <a:off x="359974" y="3043759"/>
              <a:ext cx="404127" cy="923330"/>
            </a:xfrm>
            <a:prstGeom prst="rect">
              <a:avLst/>
            </a:prstGeom>
            <a:noFill/>
          </p:spPr>
          <p:txBody>
            <a:bodyPr wrap="square" lIns="91440" tIns="45720" rIns="91440" bIns="45720">
              <a:spAutoFit/>
            </a:bodyPr>
            <a:lstStyle/>
            <a:p>
              <a:pPr algn="ctr"/>
              <a:r>
                <a:rPr lang="en-US" sz="5400" b="0" cap="none" spc="0" dirty="0" smtClean="0">
                  <a:ln w="0"/>
                  <a:solidFill>
                    <a:schemeClr val="tx1"/>
                  </a:solidFill>
                </a:rPr>
                <a:t>1</a:t>
              </a:r>
              <a:endParaRPr lang="en-US" sz="5400" b="0" cap="none" spc="0" dirty="0">
                <a:ln w="0"/>
                <a:solidFill>
                  <a:schemeClr val="tx1"/>
                </a:solidFill>
              </a:endParaRPr>
            </a:p>
          </p:txBody>
        </p:sp>
        <p:sp>
          <p:nvSpPr>
            <p:cNvPr id="6" name="Rectangle 5"/>
            <p:cNvSpPr/>
            <p:nvPr/>
          </p:nvSpPr>
          <p:spPr>
            <a:xfrm>
              <a:off x="3208346" y="3043759"/>
              <a:ext cx="404128" cy="923330"/>
            </a:xfrm>
            <a:prstGeom prst="rect">
              <a:avLst/>
            </a:prstGeom>
            <a:noFill/>
          </p:spPr>
          <p:txBody>
            <a:bodyPr wrap="square" lIns="91440" tIns="45720" rIns="91440" bIns="45720">
              <a:spAutoFit/>
            </a:bodyPr>
            <a:lstStyle/>
            <a:p>
              <a:pPr algn="ctr"/>
              <a:r>
                <a:rPr lang="en-US" sz="5400" dirty="0">
                  <a:ln w="0"/>
                </a:rPr>
                <a:t>2</a:t>
              </a:r>
              <a:endParaRPr lang="en-US" sz="5400" b="0" cap="none" spc="0" dirty="0">
                <a:ln w="0"/>
                <a:solidFill>
                  <a:schemeClr val="tx1"/>
                </a:solidFill>
              </a:endParaRPr>
            </a:p>
          </p:txBody>
        </p:sp>
        <p:sp>
          <p:nvSpPr>
            <p:cNvPr id="7" name="Rectangle 6"/>
            <p:cNvSpPr/>
            <p:nvPr/>
          </p:nvSpPr>
          <p:spPr>
            <a:xfrm>
              <a:off x="6100936" y="3043759"/>
              <a:ext cx="404128" cy="923330"/>
            </a:xfrm>
            <a:prstGeom prst="rect">
              <a:avLst/>
            </a:prstGeom>
            <a:noFill/>
          </p:spPr>
          <p:txBody>
            <a:bodyPr wrap="square" lIns="91440" tIns="45720" rIns="91440" bIns="45720">
              <a:spAutoFit/>
            </a:bodyPr>
            <a:lstStyle/>
            <a:p>
              <a:pPr algn="ctr"/>
              <a:r>
                <a:rPr lang="en-US" sz="5400" dirty="0">
                  <a:ln w="0"/>
                </a:rPr>
                <a:t>3</a:t>
              </a:r>
              <a:endParaRPr lang="en-US" sz="5400" b="0" cap="none" spc="0" dirty="0">
                <a:ln w="0"/>
                <a:solidFill>
                  <a:schemeClr val="tx1"/>
                </a:solidFill>
              </a:endParaRPr>
            </a:p>
          </p:txBody>
        </p:sp>
      </p:grpSp>
    </p:spTree>
    <p:extLst>
      <p:ext uri="{BB962C8B-B14F-4D97-AF65-F5344CB8AC3E}">
        <p14:creationId xmlns:p14="http://schemas.microsoft.com/office/powerpoint/2010/main" val="151840545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ounded Rectangle 10"/>
          <p:cNvSpPr/>
          <p:nvPr/>
        </p:nvSpPr>
        <p:spPr>
          <a:xfrm>
            <a:off x="359974" y="3967089"/>
            <a:ext cx="2638872" cy="1378634"/>
          </a:xfrm>
          <a:prstGeom prst="roundRect">
            <a:avLst/>
          </a:prstGeom>
          <a:solidFill>
            <a:srgbClr val="FF000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6600" dirty="0" err="1" smtClean="0"/>
              <a:t>dont</a:t>
            </a:r>
            <a:endParaRPr lang="en-GB" sz="6600" dirty="0"/>
          </a:p>
        </p:txBody>
      </p:sp>
      <p:sp>
        <p:nvSpPr>
          <p:cNvPr id="12" name="Rounded Rectangle 11"/>
          <p:cNvSpPr/>
          <p:nvPr/>
        </p:nvSpPr>
        <p:spPr>
          <a:xfrm>
            <a:off x="3208346" y="3967089"/>
            <a:ext cx="2683090" cy="1378634"/>
          </a:xfrm>
          <a:prstGeom prst="roundRect">
            <a:avLst/>
          </a:prstGeom>
          <a:solidFill>
            <a:srgbClr val="FFC00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6000" dirty="0" smtClean="0">
                <a:solidFill>
                  <a:schemeClr val="tx1"/>
                </a:solidFill>
              </a:rPr>
              <a:t>qui</a:t>
            </a:r>
            <a:endParaRPr lang="en-GB" sz="6000" dirty="0">
              <a:solidFill>
                <a:schemeClr val="tx1"/>
              </a:solidFill>
            </a:endParaRPr>
          </a:p>
        </p:txBody>
      </p:sp>
      <p:sp>
        <p:nvSpPr>
          <p:cNvPr id="13" name="Rounded Rectangle 12"/>
          <p:cNvSpPr/>
          <p:nvPr/>
        </p:nvSpPr>
        <p:spPr>
          <a:xfrm>
            <a:off x="6100936" y="3967089"/>
            <a:ext cx="2683090" cy="1378634"/>
          </a:xfrm>
          <a:prstGeom prst="roundRect">
            <a:avLst/>
          </a:prstGeom>
          <a:solidFill>
            <a:srgbClr val="92D05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5400" dirty="0" err="1" smtClean="0">
                <a:solidFill>
                  <a:schemeClr val="tx1"/>
                </a:solidFill>
              </a:rPr>
              <a:t>que</a:t>
            </a:r>
            <a:endParaRPr lang="en-GB" sz="5400" dirty="0">
              <a:solidFill>
                <a:schemeClr val="tx1"/>
              </a:solidFill>
            </a:endParaRPr>
          </a:p>
        </p:txBody>
      </p:sp>
      <p:sp>
        <p:nvSpPr>
          <p:cNvPr id="14" name="Rectangle 13"/>
          <p:cNvSpPr/>
          <p:nvPr/>
        </p:nvSpPr>
        <p:spPr>
          <a:xfrm>
            <a:off x="359974" y="3043759"/>
            <a:ext cx="404127" cy="923330"/>
          </a:xfrm>
          <a:prstGeom prst="rect">
            <a:avLst/>
          </a:prstGeom>
          <a:noFill/>
        </p:spPr>
        <p:txBody>
          <a:bodyPr wrap="square" lIns="91440" tIns="45720" rIns="91440" bIns="45720">
            <a:spAutoFit/>
          </a:bodyPr>
          <a:lstStyle/>
          <a:p>
            <a:pPr algn="ctr"/>
            <a:r>
              <a:rPr lang="en-US" sz="5400" b="0" cap="none" spc="0" dirty="0" smtClean="0">
                <a:ln w="0"/>
                <a:solidFill>
                  <a:schemeClr val="tx1"/>
                </a:solidFill>
              </a:rPr>
              <a:t>1</a:t>
            </a:r>
            <a:endParaRPr lang="en-US" sz="5400" b="0" cap="none" spc="0" dirty="0">
              <a:ln w="0"/>
              <a:solidFill>
                <a:schemeClr val="tx1"/>
              </a:solidFill>
            </a:endParaRPr>
          </a:p>
        </p:txBody>
      </p:sp>
      <p:sp>
        <p:nvSpPr>
          <p:cNvPr id="15" name="Rectangle 14"/>
          <p:cNvSpPr/>
          <p:nvPr/>
        </p:nvSpPr>
        <p:spPr>
          <a:xfrm>
            <a:off x="3208346" y="3043759"/>
            <a:ext cx="404128" cy="923330"/>
          </a:xfrm>
          <a:prstGeom prst="rect">
            <a:avLst/>
          </a:prstGeom>
          <a:noFill/>
        </p:spPr>
        <p:txBody>
          <a:bodyPr wrap="square" lIns="91440" tIns="45720" rIns="91440" bIns="45720">
            <a:spAutoFit/>
          </a:bodyPr>
          <a:lstStyle/>
          <a:p>
            <a:pPr algn="ctr"/>
            <a:r>
              <a:rPr lang="en-US" sz="5400" dirty="0">
                <a:ln w="0"/>
              </a:rPr>
              <a:t>2</a:t>
            </a:r>
            <a:endParaRPr lang="en-US" sz="5400" b="0" cap="none" spc="0" dirty="0">
              <a:ln w="0"/>
              <a:solidFill>
                <a:schemeClr val="tx1"/>
              </a:solidFill>
            </a:endParaRPr>
          </a:p>
        </p:txBody>
      </p:sp>
      <p:sp>
        <p:nvSpPr>
          <p:cNvPr id="16" name="Rectangle 15"/>
          <p:cNvSpPr/>
          <p:nvPr/>
        </p:nvSpPr>
        <p:spPr>
          <a:xfrm>
            <a:off x="6100936" y="3043759"/>
            <a:ext cx="404128" cy="923330"/>
          </a:xfrm>
          <a:prstGeom prst="rect">
            <a:avLst/>
          </a:prstGeom>
          <a:noFill/>
        </p:spPr>
        <p:txBody>
          <a:bodyPr wrap="square" lIns="91440" tIns="45720" rIns="91440" bIns="45720">
            <a:spAutoFit/>
          </a:bodyPr>
          <a:lstStyle/>
          <a:p>
            <a:pPr algn="ctr"/>
            <a:r>
              <a:rPr lang="en-US" sz="5400" dirty="0">
                <a:ln w="0"/>
              </a:rPr>
              <a:t>3</a:t>
            </a:r>
            <a:endParaRPr lang="en-US" sz="5400" b="0" cap="none" spc="0" dirty="0">
              <a:ln w="0"/>
              <a:solidFill>
                <a:schemeClr val="tx1"/>
              </a:solidFill>
            </a:endParaRPr>
          </a:p>
        </p:txBody>
      </p:sp>
      <p:sp>
        <p:nvSpPr>
          <p:cNvPr id="8" name="Title 1"/>
          <p:cNvSpPr txBox="1">
            <a:spLocks/>
          </p:cNvSpPr>
          <p:nvPr/>
        </p:nvSpPr>
        <p:spPr>
          <a:xfrm>
            <a:off x="456279" y="393605"/>
            <a:ext cx="8231442" cy="1647466"/>
          </a:xfrm>
          <a:prstGeom prst="rect">
            <a:avLst/>
          </a:prstGeom>
          <a:solidFill>
            <a:schemeClr val="accent6">
              <a:lumMod val="40000"/>
              <a:lumOff val="60000"/>
            </a:schemeClr>
          </a:solidFill>
          <a:ln w="28575">
            <a:noFill/>
          </a:ln>
        </p:spPr>
        <p:txBody>
          <a:bodyPr anchor="t">
            <a:noAutofit/>
          </a:bodyPr>
          <a:lstStyle>
            <a:lvl1pPr algn="l" defTabSz="914400" rtl="0" eaLnBrk="1" latinLnBrk="0" hangingPunct="1">
              <a:lnSpc>
                <a:spcPct val="90000"/>
              </a:lnSpc>
              <a:spcBef>
                <a:spcPct val="0"/>
              </a:spcBef>
              <a:buNone/>
              <a:defRPr sz="4400" kern="1200">
                <a:solidFill>
                  <a:schemeClr val="tx1"/>
                </a:solidFill>
                <a:latin typeface="Arial" panose="020B0604020202020204" pitchFamily="34" charset="0"/>
                <a:ea typeface="+mj-ea"/>
                <a:cs typeface="Arial" panose="020B0604020202020204" pitchFamily="34" charset="0"/>
              </a:defRPr>
            </a:lvl1pPr>
          </a:lstStyle>
          <a:p>
            <a:pPr>
              <a:lnSpc>
                <a:spcPct val="100000"/>
              </a:lnSpc>
            </a:pPr>
            <a:r>
              <a:rPr lang="fr-FR" sz="3600" b="1" dirty="0"/>
              <a:t>Réponse: </a:t>
            </a:r>
            <a:r>
              <a:rPr lang="fr-FR" sz="3400" dirty="0" smtClean="0"/>
              <a:t>Notre </a:t>
            </a:r>
            <a:r>
              <a:rPr lang="fr-FR" sz="3400" dirty="0"/>
              <a:t>nouvelle maison, </a:t>
            </a:r>
            <a:r>
              <a:rPr lang="fr-FR" sz="3400" u="sng" dirty="0" smtClean="0"/>
              <a:t>qui</a:t>
            </a:r>
            <a:r>
              <a:rPr lang="fr-FR" sz="3400" dirty="0" smtClean="0"/>
              <a:t> </a:t>
            </a:r>
            <a:r>
              <a:rPr lang="fr-FR" sz="3400" dirty="0"/>
              <a:t>est plus petite que notre ancienne maison, est plus confortable.</a:t>
            </a:r>
            <a:endParaRPr lang="en-GB" sz="3400" dirty="0"/>
          </a:p>
        </p:txBody>
      </p:sp>
    </p:spTree>
    <p:extLst>
      <p:ext uri="{BB962C8B-B14F-4D97-AF65-F5344CB8AC3E}">
        <p14:creationId xmlns:p14="http://schemas.microsoft.com/office/powerpoint/2010/main" val="10362726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grpId="0" nodeType="clickEffect">
                                  <p:stCondLst>
                                    <p:cond delay="0"/>
                                  </p:stCondLst>
                                  <p:childTnLst>
                                    <p:animRot by="21600000">
                                      <p:cBhvr>
                                        <p:cTn id="6" dur="2000" fill="hold"/>
                                        <p:tgtEl>
                                          <p:spTgt spid="12"/>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456279" y="393605"/>
            <a:ext cx="8231442" cy="1173938"/>
          </a:xfrm>
          <a:prstGeom prst="rect">
            <a:avLst/>
          </a:prstGeom>
          <a:solidFill>
            <a:schemeClr val="bg1"/>
          </a:solidFill>
          <a:ln w="28575">
            <a:noFill/>
          </a:ln>
        </p:spPr>
        <p:txBody>
          <a:bodyPr anchor="t">
            <a:noAutofit/>
          </a:bodyPr>
          <a:lstStyle>
            <a:lvl1pPr algn="l" defTabSz="914400" rtl="0" eaLnBrk="1" latinLnBrk="0" hangingPunct="1">
              <a:lnSpc>
                <a:spcPct val="90000"/>
              </a:lnSpc>
              <a:spcBef>
                <a:spcPct val="0"/>
              </a:spcBef>
              <a:buNone/>
              <a:defRPr sz="4400" kern="1200">
                <a:solidFill>
                  <a:schemeClr val="tx1"/>
                </a:solidFill>
                <a:latin typeface="Arial" panose="020B0604020202020204" pitchFamily="34" charset="0"/>
                <a:ea typeface="+mj-ea"/>
                <a:cs typeface="Arial" panose="020B0604020202020204" pitchFamily="34" charset="0"/>
              </a:defRPr>
            </a:lvl1pPr>
          </a:lstStyle>
          <a:p>
            <a:pPr>
              <a:lnSpc>
                <a:spcPct val="100000"/>
              </a:lnSpc>
            </a:pPr>
            <a:r>
              <a:rPr lang="fr-FR" sz="3400" dirty="0"/>
              <a:t>12. Il a vu un appartement ____ était parfait, à part la vue sur l’autoroute.</a:t>
            </a:r>
            <a:endParaRPr lang="en-GB" sz="3400" dirty="0"/>
          </a:p>
        </p:txBody>
      </p:sp>
      <p:grpSp>
        <p:nvGrpSpPr>
          <p:cNvPr id="3" name="Group 2"/>
          <p:cNvGrpSpPr/>
          <p:nvPr/>
        </p:nvGrpSpPr>
        <p:grpSpPr>
          <a:xfrm>
            <a:off x="359974" y="3043759"/>
            <a:ext cx="8424052" cy="2301964"/>
            <a:chOff x="359974" y="3043759"/>
            <a:chExt cx="8424052" cy="2301964"/>
          </a:xfrm>
        </p:grpSpPr>
        <p:grpSp>
          <p:nvGrpSpPr>
            <p:cNvPr id="4" name="Group 3"/>
            <p:cNvGrpSpPr/>
            <p:nvPr/>
          </p:nvGrpSpPr>
          <p:grpSpPr>
            <a:xfrm>
              <a:off x="359974" y="3967089"/>
              <a:ext cx="8424052" cy="1378634"/>
              <a:chOff x="553329" y="3967089"/>
              <a:chExt cx="8424052" cy="1378634"/>
            </a:xfrm>
          </p:grpSpPr>
          <p:sp>
            <p:nvSpPr>
              <p:cNvPr id="8" name="Rounded Rectangle 7"/>
              <p:cNvSpPr/>
              <p:nvPr/>
            </p:nvSpPr>
            <p:spPr>
              <a:xfrm>
                <a:off x="553329" y="3967089"/>
                <a:ext cx="2638872" cy="1378634"/>
              </a:xfrm>
              <a:prstGeom prst="roundRect">
                <a:avLst/>
              </a:prstGeom>
              <a:solidFill>
                <a:srgbClr val="FF000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6600" dirty="0" err="1" smtClean="0"/>
                  <a:t>dont</a:t>
                </a:r>
                <a:endParaRPr lang="en-GB" sz="6600" dirty="0"/>
              </a:p>
            </p:txBody>
          </p:sp>
          <p:sp>
            <p:nvSpPr>
              <p:cNvPr id="9" name="Rounded Rectangle 8"/>
              <p:cNvSpPr/>
              <p:nvPr/>
            </p:nvSpPr>
            <p:spPr>
              <a:xfrm>
                <a:off x="3401701" y="3967089"/>
                <a:ext cx="2683090" cy="1378634"/>
              </a:xfrm>
              <a:prstGeom prst="roundRect">
                <a:avLst/>
              </a:prstGeom>
              <a:solidFill>
                <a:srgbClr val="FFC00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6000" dirty="0" smtClean="0">
                    <a:solidFill>
                      <a:schemeClr val="tx1"/>
                    </a:solidFill>
                  </a:rPr>
                  <a:t>qui</a:t>
                </a:r>
                <a:endParaRPr lang="en-GB" sz="6000" dirty="0">
                  <a:solidFill>
                    <a:schemeClr val="tx1"/>
                  </a:solidFill>
                </a:endParaRPr>
              </a:p>
            </p:txBody>
          </p:sp>
          <p:sp>
            <p:nvSpPr>
              <p:cNvPr id="10" name="Rounded Rectangle 9"/>
              <p:cNvSpPr/>
              <p:nvPr/>
            </p:nvSpPr>
            <p:spPr>
              <a:xfrm>
                <a:off x="6294291" y="3967089"/>
                <a:ext cx="2683090" cy="1378634"/>
              </a:xfrm>
              <a:prstGeom prst="roundRect">
                <a:avLst/>
              </a:prstGeom>
              <a:solidFill>
                <a:srgbClr val="92D05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5400" dirty="0" err="1" smtClean="0">
                    <a:solidFill>
                      <a:schemeClr val="tx1"/>
                    </a:solidFill>
                  </a:rPr>
                  <a:t>que</a:t>
                </a:r>
                <a:endParaRPr lang="en-GB" sz="5400" dirty="0">
                  <a:solidFill>
                    <a:schemeClr val="tx1"/>
                  </a:solidFill>
                </a:endParaRPr>
              </a:p>
            </p:txBody>
          </p:sp>
        </p:grpSp>
        <p:sp>
          <p:nvSpPr>
            <p:cNvPr id="5" name="Rectangle 4"/>
            <p:cNvSpPr/>
            <p:nvPr/>
          </p:nvSpPr>
          <p:spPr>
            <a:xfrm>
              <a:off x="359974" y="3043759"/>
              <a:ext cx="404127" cy="923330"/>
            </a:xfrm>
            <a:prstGeom prst="rect">
              <a:avLst/>
            </a:prstGeom>
            <a:noFill/>
          </p:spPr>
          <p:txBody>
            <a:bodyPr wrap="square" lIns="91440" tIns="45720" rIns="91440" bIns="45720">
              <a:spAutoFit/>
            </a:bodyPr>
            <a:lstStyle/>
            <a:p>
              <a:pPr algn="ctr"/>
              <a:r>
                <a:rPr lang="en-US" sz="5400" b="0" cap="none" spc="0" dirty="0" smtClean="0">
                  <a:ln w="0"/>
                  <a:solidFill>
                    <a:schemeClr val="tx1"/>
                  </a:solidFill>
                </a:rPr>
                <a:t>1</a:t>
              </a:r>
              <a:endParaRPr lang="en-US" sz="5400" b="0" cap="none" spc="0" dirty="0">
                <a:ln w="0"/>
                <a:solidFill>
                  <a:schemeClr val="tx1"/>
                </a:solidFill>
              </a:endParaRPr>
            </a:p>
          </p:txBody>
        </p:sp>
        <p:sp>
          <p:nvSpPr>
            <p:cNvPr id="6" name="Rectangle 5"/>
            <p:cNvSpPr/>
            <p:nvPr/>
          </p:nvSpPr>
          <p:spPr>
            <a:xfrm>
              <a:off x="3208346" y="3043759"/>
              <a:ext cx="404128" cy="923330"/>
            </a:xfrm>
            <a:prstGeom prst="rect">
              <a:avLst/>
            </a:prstGeom>
            <a:noFill/>
          </p:spPr>
          <p:txBody>
            <a:bodyPr wrap="square" lIns="91440" tIns="45720" rIns="91440" bIns="45720">
              <a:spAutoFit/>
            </a:bodyPr>
            <a:lstStyle/>
            <a:p>
              <a:pPr algn="ctr"/>
              <a:r>
                <a:rPr lang="en-US" sz="5400" dirty="0">
                  <a:ln w="0"/>
                </a:rPr>
                <a:t>2</a:t>
              </a:r>
              <a:endParaRPr lang="en-US" sz="5400" b="0" cap="none" spc="0" dirty="0">
                <a:ln w="0"/>
                <a:solidFill>
                  <a:schemeClr val="tx1"/>
                </a:solidFill>
              </a:endParaRPr>
            </a:p>
          </p:txBody>
        </p:sp>
        <p:sp>
          <p:nvSpPr>
            <p:cNvPr id="7" name="Rectangle 6"/>
            <p:cNvSpPr/>
            <p:nvPr/>
          </p:nvSpPr>
          <p:spPr>
            <a:xfrm>
              <a:off x="6100936" y="3043759"/>
              <a:ext cx="404128" cy="923330"/>
            </a:xfrm>
            <a:prstGeom prst="rect">
              <a:avLst/>
            </a:prstGeom>
            <a:noFill/>
          </p:spPr>
          <p:txBody>
            <a:bodyPr wrap="square" lIns="91440" tIns="45720" rIns="91440" bIns="45720">
              <a:spAutoFit/>
            </a:bodyPr>
            <a:lstStyle/>
            <a:p>
              <a:pPr algn="ctr"/>
              <a:r>
                <a:rPr lang="en-US" sz="5400" dirty="0">
                  <a:ln w="0"/>
                </a:rPr>
                <a:t>3</a:t>
              </a:r>
              <a:endParaRPr lang="en-US" sz="5400" b="0" cap="none" spc="0" dirty="0">
                <a:ln w="0"/>
                <a:solidFill>
                  <a:schemeClr val="tx1"/>
                </a:solidFill>
              </a:endParaRPr>
            </a:p>
          </p:txBody>
        </p:sp>
      </p:grpSp>
    </p:spTree>
    <p:extLst>
      <p:ext uri="{BB962C8B-B14F-4D97-AF65-F5344CB8AC3E}">
        <p14:creationId xmlns:p14="http://schemas.microsoft.com/office/powerpoint/2010/main" val="380182614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ounded Rectangle 10"/>
          <p:cNvSpPr/>
          <p:nvPr/>
        </p:nvSpPr>
        <p:spPr>
          <a:xfrm>
            <a:off x="359974" y="3967089"/>
            <a:ext cx="2638872" cy="1378634"/>
          </a:xfrm>
          <a:prstGeom prst="roundRect">
            <a:avLst/>
          </a:prstGeom>
          <a:solidFill>
            <a:srgbClr val="FF000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6600" dirty="0" err="1" smtClean="0"/>
              <a:t>dont</a:t>
            </a:r>
            <a:endParaRPr lang="en-GB" sz="6600" dirty="0"/>
          </a:p>
        </p:txBody>
      </p:sp>
      <p:sp>
        <p:nvSpPr>
          <p:cNvPr id="12" name="Rounded Rectangle 11"/>
          <p:cNvSpPr/>
          <p:nvPr/>
        </p:nvSpPr>
        <p:spPr>
          <a:xfrm>
            <a:off x="3208346" y="3967089"/>
            <a:ext cx="2683090" cy="1378634"/>
          </a:xfrm>
          <a:prstGeom prst="roundRect">
            <a:avLst/>
          </a:prstGeom>
          <a:solidFill>
            <a:srgbClr val="FFC00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6000" dirty="0" smtClean="0">
                <a:solidFill>
                  <a:schemeClr val="tx1"/>
                </a:solidFill>
              </a:rPr>
              <a:t>qui</a:t>
            </a:r>
            <a:endParaRPr lang="en-GB" sz="6000" dirty="0">
              <a:solidFill>
                <a:schemeClr val="tx1"/>
              </a:solidFill>
            </a:endParaRPr>
          </a:p>
        </p:txBody>
      </p:sp>
      <p:sp>
        <p:nvSpPr>
          <p:cNvPr id="13" name="Rounded Rectangle 12"/>
          <p:cNvSpPr/>
          <p:nvPr/>
        </p:nvSpPr>
        <p:spPr>
          <a:xfrm>
            <a:off x="6100936" y="3967089"/>
            <a:ext cx="2683090" cy="1378634"/>
          </a:xfrm>
          <a:prstGeom prst="roundRect">
            <a:avLst/>
          </a:prstGeom>
          <a:solidFill>
            <a:srgbClr val="92D05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5400" dirty="0" err="1" smtClean="0">
                <a:solidFill>
                  <a:schemeClr val="tx1"/>
                </a:solidFill>
              </a:rPr>
              <a:t>que</a:t>
            </a:r>
            <a:endParaRPr lang="en-GB" sz="5400" dirty="0">
              <a:solidFill>
                <a:schemeClr val="tx1"/>
              </a:solidFill>
            </a:endParaRPr>
          </a:p>
        </p:txBody>
      </p:sp>
      <p:sp>
        <p:nvSpPr>
          <p:cNvPr id="14" name="Rectangle 13"/>
          <p:cNvSpPr/>
          <p:nvPr/>
        </p:nvSpPr>
        <p:spPr>
          <a:xfrm>
            <a:off x="359974" y="3043759"/>
            <a:ext cx="404127" cy="923330"/>
          </a:xfrm>
          <a:prstGeom prst="rect">
            <a:avLst/>
          </a:prstGeom>
          <a:noFill/>
        </p:spPr>
        <p:txBody>
          <a:bodyPr wrap="square" lIns="91440" tIns="45720" rIns="91440" bIns="45720">
            <a:spAutoFit/>
          </a:bodyPr>
          <a:lstStyle/>
          <a:p>
            <a:pPr algn="ctr"/>
            <a:r>
              <a:rPr lang="en-US" sz="5400" b="0" cap="none" spc="0" dirty="0" smtClean="0">
                <a:ln w="0"/>
                <a:solidFill>
                  <a:schemeClr val="tx1"/>
                </a:solidFill>
              </a:rPr>
              <a:t>1</a:t>
            </a:r>
            <a:endParaRPr lang="en-US" sz="5400" b="0" cap="none" spc="0" dirty="0">
              <a:ln w="0"/>
              <a:solidFill>
                <a:schemeClr val="tx1"/>
              </a:solidFill>
            </a:endParaRPr>
          </a:p>
        </p:txBody>
      </p:sp>
      <p:sp>
        <p:nvSpPr>
          <p:cNvPr id="15" name="Rectangle 14"/>
          <p:cNvSpPr/>
          <p:nvPr/>
        </p:nvSpPr>
        <p:spPr>
          <a:xfrm>
            <a:off x="3208346" y="3043759"/>
            <a:ext cx="404128" cy="923330"/>
          </a:xfrm>
          <a:prstGeom prst="rect">
            <a:avLst/>
          </a:prstGeom>
          <a:noFill/>
        </p:spPr>
        <p:txBody>
          <a:bodyPr wrap="square" lIns="91440" tIns="45720" rIns="91440" bIns="45720">
            <a:spAutoFit/>
          </a:bodyPr>
          <a:lstStyle/>
          <a:p>
            <a:pPr algn="ctr"/>
            <a:r>
              <a:rPr lang="en-US" sz="5400" dirty="0">
                <a:ln w="0"/>
              </a:rPr>
              <a:t>2</a:t>
            </a:r>
            <a:endParaRPr lang="en-US" sz="5400" b="0" cap="none" spc="0" dirty="0">
              <a:ln w="0"/>
              <a:solidFill>
                <a:schemeClr val="tx1"/>
              </a:solidFill>
            </a:endParaRPr>
          </a:p>
        </p:txBody>
      </p:sp>
      <p:sp>
        <p:nvSpPr>
          <p:cNvPr id="16" name="Rectangle 15"/>
          <p:cNvSpPr/>
          <p:nvPr/>
        </p:nvSpPr>
        <p:spPr>
          <a:xfrm>
            <a:off x="6100936" y="3043759"/>
            <a:ext cx="404128" cy="923330"/>
          </a:xfrm>
          <a:prstGeom prst="rect">
            <a:avLst/>
          </a:prstGeom>
          <a:noFill/>
        </p:spPr>
        <p:txBody>
          <a:bodyPr wrap="square" lIns="91440" tIns="45720" rIns="91440" bIns="45720">
            <a:spAutoFit/>
          </a:bodyPr>
          <a:lstStyle/>
          <a:p>
            <a:pPr algn="ctr"/>
            <a:r>
              <a:rPr lang="en-US" sz="5400" dirty="0">
                <a:ln w="0"/>
              </a:rPr>
              <a:t>3</a:t>
            </a:r>
            <a:endParaRPr lang="en-US" sz="5400" b="0" cap="none" spc="0" dirty="0">
              <a:ln w="0"/>
              <a:solidFill>
                <a:schemeClr val="tx1"/>
              </a:solidFill>
            </a:endParaRPr>
          </a:p>
        </p:txBody>
      </p:sp>
      <p:sp>
        <p:nvSpPr>
          <p:cNvPr id="8" name="Title 1"/>
          <p:cNvSpPr txBox="1">
            <a:spLocks/>
          </p:cNvSpPr>
          <p:nvPr/>
        </p:nvSpPr>
        <p:spPr>
          <a:xfrm>
            <a:off x="456279" y="393604"/>
            <a:ext cx="8231442" cy="1778095"/>
          </a:xfrm>
          <a:prstGeom prst="rect">
            <a:avLst/>
          </a:prstGeom>
          <a:solidFill>
            <a:schemeClr val="accent6">
              <a:lumMod val="40000"/>
              <a:lumOff val="60000"/>
            </a:schemeClr>
          </a:solidFill>
          <a:ln w="28575">
            <a:noFill/>
          </a:ln>
        </p:spPr>
        <p:txBody>
          <a:bodyPr anchor="t">
            <a:noAutofit/>
          </a:bodyPr>
          <a:lstStyle>
            <a:lvl1pPr algn="l" defTabSz="914400" rtl="0" eaLnBrk="1" latinLnBrk="0" hangingPunct="1">
              <a:lnSpc>
                <a:spcPct val="90000"/>
              </a:lnSpc>
              <a:spcBef>
                <a:spcPct val="0"/>
              </a:spcBef>
              <a:buNone/>
              <a:defRPr sz="4400" kern="1200">
                <a:solidFill>
                  <a:schemeClr val="tx1"/>
                </a:solidFill>
                <a:latin typeface="Arial" panose="020B0604020202020204" pitchFamily="34" charset="0"/>
                <a:ea typeface="+mj-ea"/>
                <a:cs typeface="Arial" panose="020B0604020202020204" pitchFamily="34" charset="0"/>
              </a:defRPr>
            </a:lvl1pPr>
          </a:lstStyle>
          <a:p>
            <a:pPr>
              <a:lnSpc>
                <a:spcPct val="100000"/>
              </a:lnSpc>
            </a:pPr>
            <a:r>
              <a:rPr lang="fr-FR" sz="3600" b="1" dirty="0"/>
              <a:t>Réponse: </a:t>
            </a:r>
            <a:r>
              <a:rPr lang="fr-FR" sz="3400" dirty="0" smtClean="0"/>
              <a:t>Il </a:t>
            </a:r>
            <a:r>
              <a:rPr lang="fr-FR" sz="3400" dirty="0"/>
              <a:t>a vu un appartement </a:t>
            </a:r>
            <a:r>
              <a:rPr lang="fr-FR" sz="3400" u="sng" dirty="0" smtClean="0"/>
              <a:t>qui</a:t>
            </a:r>
            <a:r>
              <a:rPr lang="fr-FR" sz="3400" dirty="0" smtClean="0"/>
              <a:t> était </a:t>
            </a:r>
            <a:r>
              <a:rPr lang="fr-FR" sz="3400" dirty="0"/>
              <a:t>parfait, à part la vue sur l’autoroute.</a:t>
            </a:r>
            <a:endParaRPr lang="en-GB" sz="3400" dirty="0"/>
          </a:p>
        </p:txBody>
      </p:sp>
    </p:spTree>
    <p:extLst>
      <p:ext uri="{BB962C8B-B14F-4D97-AF65-F5344CB8AC3E}">
        <p14:creationId xmlns:p14="http://schemas.microsoft.com/office/powerpoint/2010/main" val="27738512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grpId="0" nodeType="clickEffect">
                                  <p:stCondLst>
                                    <p:cond delay="0"/>
                                  </p:stCondLst>
                                  <p:childTnLst>
                                    <p:animRot by="21600000">
                                      <p:cBhvr>
                                        <p:cTn id="6" dur="2000" fill="hold"/>
                                        <p:tgtEl>
                                          <p:spTgt spid="12"/>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456279" y="393604"/>
            <a:ext cx="8231442" cy="1663795"/>
          </a:xfrm>
          <a:prstGeom prst="rect">
            <a:avLst/>
          </a:prstGeom>
          <a:solidFill>
            <a:schemeClr val="bg1"/>
          </a:solidFill>
          <a:ln w="28575">
            <a:noFill/>
          </a:ln>
        </p:spPr>
        <p:txBody>
          <a:bodyPr anchor="t">
            <a:noAutofit/>
          </a:bodyPr>
          <a:lstStyle>
            <a:lvl1pPr algn="l" defTabSz="914400" rtl="0" eaLnBrk="1" latinLnBrk="0" hangingPunct="1">
              <a:lnSpc>
                <a:spcPct val="90000"/>
              </a:lnSpc>
              <a:spcBef>
                <a:spcPct val="0"/>
              </a:spcBef>
              <a:buNone/>
              <a:defRPr sz="4400" kern="1200">
                <a:solidFill>
                  <a:schemeClr val="tx1"/>
                </a:solidFill>
                <a:latin typeface="Arial" panose="020B0604020202020204" pitchFamily="34" charset="0"/>
                <a:ea typeface="+mj-ea"/>
                <a:cs typeface="Arial" panose="020B0604020202020204" pitchFamily="34" charset="0"/>
              </a:defRPr>
            </a:lvl1pPr>
          </a:lstStyle>
          <a:p>
            <a:pPr>
              <a:lnSpc>
                <a:spcPct val="100000"/>
              </a:lnSpc>
            </a:pPr>
            <a:r>
              <a:rPr lang="fr-FR" sz="3400" dirty="0"/>
              <a:t>13. Le restaurant ______ mon copain avait parlé était fermé quand nous sommes arrivés.</a:t>
            </a:r>
            <a:endParaRPr lang="en-GB" sz="3400" dirty="0"/>
          </a:p>
        </p:txBody>
      </p:sp>
      <p:grpSp>
        <p:nvGrpSpPr>
          <p:cNvPr id="3" name="Group 2"/>
          <p:cNvGrpSpPr/>
          <p:nvPr/>
        </p:nvGrpSpPr>
        <p:grpSpPr>
          <a:xfrm>
            <a:off x="359974" y="3043759"/>
            <a:ext cx="8424052" cy="2301964"/>
            <a:chOff x="359974" y="3043759"/>
            <a:chExt cx="8424052" cy="2301964"/>
          </a:xfrm>
        </p:grpSpPr>
        <p:grpSp>
          <p:nvGrpSpPr>
            <p:cNvPr id="4" name="Group 3"/>
            <p:cNvGrpSpPr/>
            <p:nvPr/>
          </p:nvGrpSpPr>
          <p:grpSpPr>
            <a:xfrm>
              <a:off x="359974" y="3967089"/>
              <a:ext cx="8424052" cy="1378634"/>
              <a:chOff x="553329" y="3967089"/>
              <a:chExt cx="8424052" cy="1378634"/>
            </a:xfrm>
          </p:grpSpPr>
          <p:sp>
            <p:nvSpPr>
              <p:cNvPr id="8" name="Rounded Rectangle 7"/>
              <p:cNvSpPr/>
              <p:nvPr/>
            </p:nvSpPr>
            <p:spPr>
              <a:xfrm>
                <a:off x="553329" y="3967089"/>
                <a:ext cx="2638872" cy="1378634"/>
              </a:xfrm>
              <a:prstGeom prst="roundRect">
                <a:avLst/>
              </a:prstGeom>
              <a:solidFill>
                <a:srgbClr val="FF000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6600" dirty="0" err="1" smtClean="0"/>
                  <a:t>dont</a:t>
                </a:r>
                <a:endParaRPr lang="en-GB" sz="6600" dirty="0"/>
              </a:p>
            </p:txBody>
          </p:sp>
          <p:sp>
            <p:nvSpPr>
              <p:cNvPr id="9" name="Rounded Rectangle 8"/>
              <p:cNvSpPr/>
              <p:nvPr/>
            </p:nvSpPr>
            <p:spPr>
              <a:xfrm>
                <a:off x="3401701" y="3967089"/>
                <a:ext cx="2683090" cy="1378634"/>
              </a:xfrm>
              <a:prstGeom prst="roundRect">
                <a:avLst/>
              </a:prstGeom>
              <a:solidFill>
                <a:srgbClr val="FFC00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6000" dirty="0" smtClean="0">
                    <a:solidFill>
                      <a:schemeClr val="tx1"/>
                    </a:solidFill>
                  </a:rPr>
                  <a:t>qui</a:t>
                </a:r>
                <a:endParaRPr lang="en-GB" sz="6000" dirty="0">
                  <a:solidFill>
                    <a:schemeClr val="tx1"/>
                  </a:solidFill>
                </a:endParaRPr>
              </a:p>
            </p:txBody>
          </p:sp>
          <p:sp>
            <p:nvSpPr>
              <p:cNvPr id="10" name="Rounded Rectangle 9"/>
              <p:cNvSpPr/>
              <p:nvPr/>
            </p:nvSpPr>
            <p:spPr>
              <a:xfrm>
                <a:off x="6294291" y="3967089"/>
                <a:ext cx="2683090" cy="1378634"/>
              </a:xfrm>
              <a:prstGeom prst="roundRect">
                <a:avLst/>
              </a:prstGeom>
              <a:solidFill>
                <a:srgbClr val="92D05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5400" dirty="0" err="1" smtClean="0">
                    <a:solidFill>
                      <a:schemeClr val="tx1"/>
                    </a:solidFill>
                  </a:rPr>
                  <a:t>que</a:t>
                </a:r>
                <a:endParaRPr lang="en-GB" sz="5400" dirty="0">
                  <a:solidFill>
                    <a:schemeClr val="tx1"/>
                  </a:solidFill>
                </a:endParaRPr>
              </a:p>
            </p:txBody>
          </p:sp>
        </p:grpSp>
        <p:sp>
          <p:nvSpPr>
            <p:cNvPr id="5" name="Rectangle 4"/>
            <p:cNvSpPr/>
            <p:nvPr/>
          </p:nvSpPr>
          <p:spPr>
            <a:xfrm>
              <a:off x="359974" y="3043759"/>
              <a:ext cx="404127" cy="923330"/>
            </a:xfrm>
            <a:prstGeom prst="rect">
              <a:avLst/>
            </a:prstGeom>
            <a:noFill/>
          </p:spPr>
          <p:txBody>
            <a:bodyPr wrap="square" lIns="91440" tIns="45720" rIns="91440" bIns="45720">
              <a:spAutoFit/>
            </a:bodyPr>
            <a:lstStyle/>
            <a:p>
              <a:pPr algn="ctr"/>
              <a:r>
                <a:rPr lang="en-US" sz="5400" b="0" cap="none" spc="0" dirty="0" smtClean="0">
                  <a:ln w="0"/>
                  <a:solidFill>
                    <a:schemeClr val="tx1"/>
                  </a:solidFill>
                </a:rPr>
                <a:t>1</a:t>
              </a:r>
              <a:endParaRPr lang="en-US" sz="5400" b="0" cap="none" spc="0" dirty="0">
                <a:ln w="0"/>
                <a:solidFill>
                  <a:schemeClr val="tx1"/>
                </a:solidFill>
              </a:endParaRPr>
            </a:p>
          </p:txBody>
        </p:sp>
        <p:sp>
          <p:nvSpPr>
            <p:cNvPr id="6" name="Rectangle 5"/>
            <p:cNvSpPr/>
            <p:nvPr/>
          </p:nvSpPr>
          <p:spPr>
            <a:xfrm>
              <a:off x="3208346" y="3043759"/>
              <a:ext cx="404128" cy="923330"/>
            </a:xfrm>
            <a:prstGeom prst="rect">
              <a:avLst/>
            </a:prstGeom>
            <a:noFill/>
          </p:spPr>
          <p:txBody>
            <a:bodyPr wrap="square" lIns="91440" tIns="45720" rIns="91440" bIns="45720">
              <a:spAutoFit/>
            </a:bodyPr>
            <a:lstStyle/>
            <a:p>
              <a:pPr algn="ctr"/>
              <a:r>
                <a:rPr lang="en-US" sz="5400" dirty="0">
                  <a:ln w="0"/>
                </a:rPr>
                <a:t>2</a:t>
              </a:r>
              <a:endParaRPr lang="en-US" sz="5400" b="0" cap="none" spc="0" dirty="0">
                <a:ln w="0"/>
                <a:solidFill>
                  <a:schemeClr val="tx1"/>
                </a:solidFill>
              </a:endParaRPr>
            </a:p>
          </p:txBody>
        </p:sp>
        <p:sp>
          <p:nvSpPr>
            <p:cNvPr id="7" name="Rectangle 6"/>
            <p:cNvSpPr/>
            <p:nvPr/>
          </p:nvSpPr>
          <p:spPr>
            <a:xfrm>
              <a:off x="6100936" y="3043759"/>
              <a:ext cx="404128" cy="923330"/>
            </a:xfrm>
            <a:prstGeom prst="rect">
              <a:avLst/>
            </a:prstGeom>
            <a:noFill/>
          </p:spPr>
          <p:txBody>
            <a:bodyPr wrap="square" lIns="91440" tIns="45720" rIns="91440" bIns="45720">
              <a:spAutoFit/>
            </a:bodyPr>
            <a:lstStyle/>
            <a:p>
              <a:pPr algn="ctr"/>
              <a:r>
                <a:rPr lang="en-US" sz="5400" dirty="0">
                  <a:ln w="0"/>
                </a:rPr>
                <a:t>3</a:t>
              </a:r>
              <a:endParaRPr lang="en-US" sz="5400" b="0" cap="none" spc="0" dirty="0">
                <a:ln w="0"/>
                <a:solidFill>
                  <a:schemeClr val="tx1"/>
                </a:solidFill>
              </a:endParaRPr>
            </a:p>
          </p:txBody>
        </p:sp>
      </p:grpSp>
    </p:spTree>
    <p:extLst>
      <p:ext uri="{BB962C8B-B14F-4D97-AF65-F5344CB8AC3E}">
        <p14:creationId xmlns:p14="http://schemas.microsoft.com/office/powerpoint/2010/main" val="191920260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ounded Rectangle 10"/>
          <p:cNvSpPr/>
          <p:nvPr/>
        </p:nvSpPr>
        <p:spPr>
          <a:xfrm>
            <a:off x="359974" y="3967089"/>
            <a:ext cx="2638872" cy="1378634"/>
          </a:xfrm>
          <a:prstGeom prst="roundRect">
            <a:avLst/>
          </a:prstGeom>
          <a:solidFill>
            <a:srgbClr val="FF000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6600" dirty="0" err="1" smtClean="0"/>
              <a:t>dont</a:t>
            </a:r>
            <a:endParaRPr lang="en-GB" sz="6600" dirty="0"/>
          </a:p>
        </p:txBody>
      </p:sp>
      <p:sp>
        <p:nvSpPr>
          <p:cNvPr id="12" name="Rounded Rectangle 11"/>
          <p:cNvSpPr/>
          <p:nvPr/>
        </p:nvSpPr>
        <p:spPr>
          <a:xfrm>
            <a:off x="3208346" y="3967089"/>
            <a:ext cx="2683090" cy="1378634"/>
          </a:xfrm>
          <a:prstGeom prst="roundRect">
            <a:avLst/>
          </a:prstGeom>
          <a:solidFill>
            <a:srgbClr val="FFC00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6000" dirty="0" smtClean="0">
                <a:solidFill>
                  <a:schemeClr val="tx1"/>
                </a:solidFill>
              </a:rPr>
              <a:t>qui</a:t>
            </a:r>
            <a:endParaRPr lang="en-GB" sz="6000" dirty="0">
              <a:solidFill>
                <a:schemeClr val="tx1"/>
              </a:solidFill>
            </a:endParaRPr>
          </a:p>
        </p:txBody>
      </p:sp>
      <p:sp>
        <p:nvSpPr>
          <p:cNvPr id="13" name="Rounded Rectangle 12"/>
          <p:cNvSpPr/>
          <p:nvPr/>
        </p:nvSpPr>
        <p:spPr>
          <a:xfrm>
            <a:off x="6100936" y="3967089"/>
            <a:ext cx="2683090" cy="1378634"/>
          </a:xfrm>
          <a:prstGeom prst="roundRect">
            <a:avLst/>
          </a:prstGeom>
          <a:solidFill>
            <a:srgbClr val="92D05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5400" dirty="0" err="1" smtClean="0">
                <a:solidFill>
                  <a:schemeClr val="tx1"/>
                </a:solidFill>
              </a:rPr>
              <a:t>que</a:t>
            </a:r>
            <a:endParaRPr lang="en-GB" sz="5400" dirty="0">
              <a:solidFill>
                <a:schemeClr val="tx1"/>
              </a:solidFill>
            </a:endParaRPr>
          </a:p>
        </p:txBody>
      </p:sp>
      <p:sp>
        <p:nvSpPr>
          <p:cNvPr id="14" name="Rectangle 13"/>
          <p:cNvSpPr/>
          <p:nvPr/>
        </p:nvSpPr>
        <p:spPr>
          <a:xfrm>
            <a:off x="359974" y="3043759"/>
            <a:ext cx="404127" cy="923330"/>
          </a:xfrm>
          <a:prstGeom prst="rect">
            <a:avLst/>
          </a:prstGeom>
          <a:noFill/>
        </p:spPr>
        <p:txBody>
          <a:bodyPr wrap="square" lIns="91440" tIns="45720" rIns="91440" bIns="45720">
            <a:spAutoFit/>
          </a:bodyPr>
          <a:lstStyle/>
          <a:p>
            <a:pPr algn="ctr"/>
            <a:r>
              <a:rPr lang="en-US" sz="5400" b="0" cap="none" spc="0" dirty="0" smtClean="0">
                <a:ln w="0"/>
                <a:solidFill>
                  <a:schemeClr val="tx1"/>
                </a:solidFill>
              </a:rPr>
              <a:t>1</a:t>
            </a:r>
            <a:endParaRPr lang="en-US" sz="5400" b="0" cap="none" spc="0" dirty="0">
              <a:ln w="0"/>
              <a:solidFill>
                <a:schemeClr val="tx1"/>
              </a:solidFill>
            </a:endParaRPr>
          </a:p>
        </p:txBody>
      </p:sp>
      <p:sp>
        <p:nvSpPr>
          <p:cNvPr id="15" name="Rectangle 14"/>
          <p:cNvSpPr/>
          <p:nvPr/>
        </p:nvSpPr>
        <p:spPr>
          <a:xfrm>
            <a:off x="3208346" y="3043759"/>
            <a:ext cx="404128" cy="923330"/>
          </a:xfrm>
          <a:prstGeom prst="rect">
            <a:avLst/>
          </a:prstGeom>
          <a:noFill/>
        </p:spPr>
        <p:txBody>
          <a:bodyPr wrap="square" lIns="91440" tIns="45720" rIns="91440" bIns="45720">
            <a:spAutoFit/>
          </a:bodyPr>
          <a:lstStyle/>
          <a:p>
            <a:pPr algn="ctr"/>
            <a:r>
              <a:rPr lang="en-US" sz="5400" dirty="0">
                <a:ln w="0"/>
              </a:rPr>
              <a:t>2</a:t>
            </a:r>
            <a:endParaRPr lang="en-US" sz="5400" b="0" cap="none" spc="0" dirty="0">
              <a:ln w="0"/>
              <a:solidFill>
                <a:schemeClr val="tx1"/>
              </a:solidFill>
            </a:endParaRPr>
          </a:p>
        </p:txBody>
      </p:sp>
      <p:sp>
        <p:nvSpPr>
          <p:cNvPr id="16" name="Rectangle 15"/>
          <p:cNvSpPr/>
          <p:nvPr/>
        </p:nvSpPr>
        <p:spPr>
          <a:xfrm>
            <a:off x="6100936" y="3043759"/>
            <a:ext cx="404128" cy="923330"/>
          </a:xfrm>
          <a:prstGeom prst="rect">
            <a:avLst/>
          </a:prstGeom>
          <a:noFill/>
        </p:spPr>
        <p:txBody>
          <a:bodyPr wrap="square" lIns="91440" tIns="45720" rIns="91440" bIns="45720">
            <a:spAutoFit/>
          </a:bodyPr>
          <a:lstStyle/>
          <a:p>
            <a:pPr algn="ctr"/>
            <a:r>
              <a:rPr lang="en-US" sz="5400" dirty="0">
                <a:ln w="0"/>
              </a:rPr>
              <a:t>3</a:t>
            </a:r>
            <a:endParaRPr lang="en-US" sz="5400" b="0" cap="none" spc="0" dirty="0">
              <a:ln w="0"/>
              <a:solidFill>
                <a:schemeClr val="tx1"/>
              </a:solidFill>
            </a:endParaRPr>
          </a:p>
        </p:txBody>
      </p:sp>
      <p:sp>
        <p:nvSpPr>
          <p:cNvPr id="8" name="Title 1"/>
          <p:cNvSpPr txBox="1">
            <a:spLocks/>
          </p:cNvSpPr>
          <p:nvPr/>
        </p:nvSpPr>
        <p:spPr>
          <a:xfrm>
            <a:off x="456279" y="393604"/>
            <a:ext cx="8231442" cy="1663795"/>
          </a:xfrm>
          <a:prstGeom prst="rect">
            <a:avLst/>
          </a:prstGeom>
          <a:solidFill>
            <a:schemeClr val="accent6">
              <a:lumMod val="40000"/>
              <a:lumOff val="60000"/>
            </a:schemeClr>
          </a:solidFill>
          <a:ln w="28575">
            <a:noFill/>
          </a:ln>
        </p:spPr>
        <p:txBody>
          <a:bodyPr anchor="t">
            <a:noAutofit/>
          </a:bodyPr>
          <a:lstStyle>
            <a:lvl1pPr algn="l" defTabSz="914400" rtl="0" eaLnBrk="1" latinLnBrk="0" hangingPunct="1">
              <a:lnSpc>
                <a:spcPct val="90000"/>
              </a:lnSpc>
              <a:spcBef>
                <a:spcPct val="0"/>
              </a:spcBef>
              <a:buNone/>
              <a:defRPr sz="4400" kern="1200">
                <a:solidFill>
                  <a:schemeClr val="tx1"/>
                </a:solidFill>
                <a:latin typeface="Arial" panose="020B0604020202020204" pitchFamily="34" charset="0"/>
                <a:ea typeface="+mj-ea"/>
                <a:cs typeface="Arial" panose="020B0604020202020204" pitchFamily="34" charset="0"/>
              </a:defRPr>
            </a:lvl1pPr>
          </a:lstStyle>
          <a:p>
            <a:pPr>
              <a:lnSpc>
                <a:spcPct val="100000"/>
              </a:lnSpc>
            </a:pPr>
            <a:r>
              <a:rPr lang="fr-FR" sz="3600" b="1" dirty="0"/>
              <a:t>Réponse</a:t>
            </a:r>
            <a:r>
              <a:rPr lang="fr-FR" sz="3600" b="1" dirty="0" smtClean="0"/>
              <a:t>:</a:t>
            </a:r>
            <a:r>
              <a:rPr lang="fr-FR" sz="3400" dirty="0" smtClean="0"/>
              <a:t> </a:t>
            </a:r>
            <a:r>
              <a:rPr lang="fr-FR" sz="3400" dirty="0"/>
              <a:t>Le </a:t>
            </a:r>
            <a:r>
              <a:rPr lang="fr-FR" sz="3400" dirty="0" smtClean="0"/>
              <a:t>restaurant </a:t>
            </a:r>
            <a:r>
              <a:rPr lang="fr-FR" sz="3400" u="sng" dirty="0" smtClean="0"/>
              <a:t>dont</a:t>
            </a:r>
            <a:r>
              <a:rPr lang="fr-FR" sz="3400" dirty="0" smtClean="0"/>
              <a:t> </a:t>
            </a:r>
            <a:r>
              <a:rPr lang="fr-FR" sz="3400" dirty="0"/>
              <a:t>mon copain avait parlé était fermé quand nous sommes arrivés.</a:t>
            </a:r>
            <a:endParaRPr lang="en-GB" sz="3400" dirty="0"/>
          </a:p>
        </p:txBody>
      </p:sp>
    </p:spTree>
    <p:extLst>
      <p:ext uri="{BB962C8B-B14F-4D97-AF65-F5344CB8AC3E}">
        <p14:creationId xmlns:p14="http://schemas.microsoft.com/office/powerpoint/2010/main" val="26301074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grpId="0" nodeType="clickEffect">
                                  <p:stCondLst>
                                    <p:cond delay="0"/>
                                  </p:stCondLst>
                                  <p:childTnLst>
                                    <p:animRot by="21600000">
                                      <p:cBhvr>
                                        <p:cTn id="6" dur="2000" fill="hold"/>
                                        <p:tgtEl>
                                          <p:spTgt spid="11"/>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456279" y="393605"/>
            <a:ext cx="8231442" cy="1206596"/>
          </a:xfrm>
          <a:prstGeom prst="rect">
            <a:avLst/>
          </a:prstGeom>
          <a:solidFill>
            <a:schemeClr val="bg1"/>
          </a:solidFill>
          <a:ln w="28575">
            <a:noFill/>
          </a:ln>
        </p:spPr>
        <p:txBody>
          <a:bodyPr anchor="t">
            <a:noAutofit/>
          </a:bodyPr>
          <a:lstStyle>
            <a:lvl1pPr algn="l" defTabSz="914400" rtl="0" eaLnBrk="1" latinLnBrk="0" hangingPunct="1">
              <a:lnSpc>
                <a:spcPct val="90000"/>
              </a:lnSpc>
              <a:spcBef>
                <a:spcPct val="0"/>
              </a:spcBef>
              <a:buNone/>
              <a:defRPr sz="4400" kern="1200">
                <a:solidFill>
                  <a:schemeClr val="tx1"/>
                </a:solidFill>
                <a:latin typeface="Arial" panose="020B0604020202020204" pitchFamily="34" charset="0"/>
                <a:ea typeface="+mj-ea"/>
                <a:cs typeface="Arial" panose="020B0604020202020204" pitchFamily="34" charset="0"/>
              </a:defRPr>
            </a:lvl1pPr>
          </a:lstStyle>
          <a:p>
            <a:pPr>
              <a:lnSpc>
                <a:spcPct val="100000"/>
              </a:lnSpc>
            </a:pPr>
            <a:r>
              <a:rPr lang="fr-FR" sz="3400" dirty="0"/>
              <a:t>14. </a:t>
            </a:r>
            <a:r>
              <a:rPr lang="fr-FR" sz="3400" dirty="0" smtClean="0"/>
              <a:t>Le </a:t>
            </a:r>
            <a:r>
              <a:rPr lang="fr-FR" sz="3400" dirty="0"/>
              <a:t>pont ____ le maire nous a promis ne va pas être construit, faute d’argent.</a:t>
            </a:r>
            <a:endParaRPr lang="en-GB" sz="3400" dirty="0"/>
          </a:p>
        </p:txBody>
      </p:sp>
      <p:grpSp>
        <p:nvGrpSpPr>
          <p:cNvPr id="3" name="Group 2"/>
          <p:cNvGrpSpPr/>
          <p:nvPr/>
        </p:nvGrpSpPr>
        <p:grpSpPr>
          <a:xfrm>
            <a:off x="359974" y="3043759"/>
            <a:ext cx="8424052" cy="2301964"/>
            <a:chOff x="359974" y="3043759"/>
            <a:chExt cx="8424052" cy="2301964"/>
          </a:xfrm>
        </p:grpSpPr>
        <p:grpSp>
          <p:nvGrpSpPr>
            <p:cNvPr id="4" name="Group 3"/>
            <p:cNvGrpSpPr/>
            <p:nvPr/>
          </p:nvGrpSpPr>
          <p:grpSpPr>
            <a:xfrm>
              <a:off x="359974" y="3967089"/>
              <a:ext cx="8424052" cy="1378634"/>
              <a:chOff x="553329" y="3967089"/>
              <a:chExt cx="8424052" cy="1378634"/>
            </a:xfrm>
          </p:grpSpPr>
          <p:sp>
            <p:nvSpPr>
              <p:cNvPr id="8" name="Rounded Rectangle 7"/>
              <p:cNvSpPr/>
              <p:nvPr/>
            </p:nvSpPr>
            <p:spPr>
              <a:xfrm>
                <a:off x="553329" y="3967089"/>
                <a:ext cx="2638872" cy="1378634"/>
              </a:xfrm>
              <a:prstGeom prst="roundRect">
                <a:avLst/>
              </a:prstGeom>
              <a:solidFill>
                <a:srgbClr val="FF000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6600" dirty="0" err="1" smtClean="0"/>
                  <a:t>dont</a:t>
                </a:r>
                <a:endParaRPr lang="en-GB" sz="6600" dirty="0"/>
              </a:p>
            </p:txBody>
          </p:sp>
          <p:sp>
            <p:nvSpPr>
              <p:cNvPr id="9" name="Rounded Rectangle 8"/>
              <p:cNvSpPr/>
              <p:nvPr/>
            </p:nvSpPr>
            <p:spPr>
              <a:xfrm>
                <a:off x="3401701" y="3967089"/>
                <a:ext cx="2683090" cy="1378634"/>
              </a:xfrm>
              <a:prstGeom prst="roundRect">
                <a:avLst/>
              </a:prstGeom>
              <a:solidFill>
                <a:srgbClr val="FFC00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6000" dirty="0" smtClean="0">
                    <a:solidFill>
                      <a:schemeClr val="tx1"/>
                    </a:solidFill>
                  </a:rPr>
                  <a:t>qui</a:t>
                </a:r>
                <a:endParaRPr lang="en-GB" sz="6000" dirty="0">
                  <a:solidFill>
                    <a:schemeClr val="tx1"/>
                  </a:solidFill>
                </a:endParaRPr>
              </a:p>
            </p:txBody>
          </p:sp>
          <p:sp>
            <p:nvSpPr>
              <p:cNvPr id="10" name="Rounded Rectangle 9"/>
              <p:cNvSpPr/>
              <p:nvPr/>
            </p:nvSpPr>
            <p:spPr>
              <a:xfrm>
                <a:off x="6294291" y="3967089"/>
                <a:ext cx="2683090" cy="1378634"/>
              </a:xfrm>
              <a:prstGeom prst="roundRect">
                <a:avLst/>
              </a:prstGeom>
              <a:solidFill>
                <a:srgbClr val="92D05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5400" dirty="0" err="1" smtClean="0">
                    <a:solidFill>
                      <a:schemeClr val="tx1"/>
                    </a:solidFill>
                  </a:rPr>
                  <a:t>que</a:t>
                </a:r>
                <a:endParaRPr lang="en-GB" sz="5400" dirty="0">
                  <a:solidFill>
                    <a:schemeClr val="tx1"/>
                  </a:solidFill>
                </a:endParaRPr>
              </a:p>
            </p:txBody>
          </p:sp>
        </p:grpSp>
        <p:sp>
          <p:nvSpPr>
            <p:cNvPr id="5" name="Rectangle 4"/>
            <p:cNvSpPr/>
            <p:nvPr/>
          </p:nvSpPr>
          <p:spPr>
            <a:xfrm>
              <a:off x="359974" y="3043759"/>
              <a:ext cx="404127" cy="923330"/>
            </a:xfrm>
            <a:prstGeom prst="rect">
              <a:avLst/>
            </a:prstGeom>
            <a:noFill/>
          </p:spPr>
          <p:txBody>
            <a:bodyPr wrap="square" lIns="91440" tIns="45720" rIns="91440" bIns="45720">
              <a:spAutoFit/>
            </a:bodyPr>
            <a:lstStyle/>
            <a:p>
              <a:pPr algn="ctr"/>
              <a:r>
                <a:rPr lang="en-US" sz="5400" b="0" cap="none" spc="0" dirty="0" smtClean="0">
                  <a:ln w="0"/>
                  <a:solidFill>
                    <a:schemeClr val="tx1"/>
                  </a:solidFill>
                </a:rPr>
                <a:t>1</a:t>
              </a:r>
              <a:endParaRPr lang="en-US" sz="5400" b="0" cap="none" spc="0" dirty="0">
                <a:ln w="0"/>
                <a:solidFill>
                  <a:schemeClr val="tx1"/>
                </a:solidFill>
              </a:endParaRPr>
            </a:p>
          </p:txBody>
        </p:sp>
        <p:sp>
          <p:nvSpPr>
            <p:cNvPr id="6" name="Rectangle 5"/>
            <p:cNvSpPr/>
            <p:nvPr/>
          </p:nvSpPr>
          <p:spPr>
            <a:xfrm>
              <a:off x="3208346" y="3043759"/>
              <a:ext cx="404128" cy="923330"/>
            </a:xfrm>
            <a:prstGeom prst="rect">
              <a:avLst/>
            </a:prstGeom>
            <a:noFill/>
          </p:spPr>
          <p:txBody>
            <a:bodyPr wrap="square" lIns="91440" tIns="45720" rIns="91440" bIns="45720">
              <a:spAutoFit/>
            </a:bodyPr>
            <a:lstStyle/>
            <a:p>
              <a:pPr algn="ctr"/>
              <a:r>
                <a:rPr lang="en-US" sz="5400" dirty="0">
                  <a:ln w="0"/>
                </a:rPr>
                <a:t>2</a:t>
              </a:r>
              <a:endParaRPr lang="en-US" sz="5400" b="0" cap="none" spc="0" dirty="0">
                <a:ln w="0"/>
                <a:solidFill>
                  <a:schemeClr val="tx1"/>
                </a:solidFill>
              </a:endParaRPr>
            </a:p>
          </p:txBody>
        </p:sp>
        <p:sp>
          <p:nvSpPr>
            <p:cNvPr id="7" name="Rectangle 6"/>
            <p:cNvSpPr/>
            <p:nvPr/>
          </p:nvSpPr>
          <p:spPr>
            <a:xfrm>
              <a:off x="6100936" y="3043759"/>
              <a:ext cx="404128" cy="923330"/>
            </a:xfrm>
            <a:prstGeom prst="rect">
              <a:avLst/>
            </a:prstGeom>
            <a:noFill/>
          </p:spPr>
          <p:txBody>
            <a:bodyPr wrap="square" lIns="91440" tIns="45720" rIns="91440" bIns="45720">
              <a:spAutoFit/>
            </a:bodyPr>
            <a:lstStyle/>
            <a:p>
              <a:pPr algn="ctr"/>
              <a:r>
                <a:rPr lang="en-US" sz="5400" dirty="0">
                  <a:ln w="0"/>
                </a:rPr>
                <a:t>3</a:t>
              </a:r>
              <a:endParaRPr lang="en-US" sz="5400" b="0" cap="none" spc="0" dirty="0">
                <a:ln w="0"/>
                <a:solidFill>
                  <a:schemeClr val="tx1"/>
                </a:solidFill>
              </a:endParaRPr>
            </a:p>
          </p:txBody>
        </p:sp>
      </p:grpSp>
    </p:spTree>
    <p:extLst>
      <p:ext uri="{BB962C8B-B14F-4D97-AF65-F5344CB8AC3E}">
        <p14:creationId xmlns:p14="http://schemas.microsoft.com/office/powerpoint/2010/main" val="82962719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ounded Rectangle 10"/>
          <p:cNvSpPr/>
          <p:nvPr/>
        </p:nvSpPr>
        <p:spPr>
          <a:xfrm>
            <a:off x="359974" y="3967089"/>
            <a:ext cx="2638872" cy="1378634"/>
          </a:xfrm>
          <a:prstGeom prst="roundRect">
            <a:avLst/>
          </a:prstGeom>
          <a:solidFill>
            <a:srgbClr val="FF000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6600" dirty="0" err="1" smtClean="0"/>
              <a:t>dont</a:t>
            </a:r>
            <a:endParaRPr lang="en-GB" sz="6600" dirty="0"/>
          </a:p>
        </p:txBody>
      </p:sp>
      <p:sp>
        <p:nvSpPr>
          <p:cNvPr id="12" name="Rounded Rectangle 11"/>
          <p:cNvSpPr/>
          <p:nvPr/>
        </p:nvSpPr>
        <p:spPr>
          <a:xfrm>
            <a:off x="3208346" y="3967089"/>
            <a:ext cx="2683090" cy="1378634"/>
          </a:xfrm>
          <a:prstGeom prst="roundRect">
            <a:avLst/>
          </a:prstGeom>
          <a:solidFill>
            <a:srgbClr val="FFC00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6000" dirty="0" smtClean="0">
                <a:solidFill>
                  <a:schemeClr val="tx1"/>
                </a:solidFill>
              </a:rPr>
              <a:t>qui</a:t>
            </a:r>
            <a:endParaRPr lang="en-GB" sz="6000" dirty="0">
              <a:solidFill>
                <a:schemeClr val="tx1"/>
              </a:solidFill>
            </a:endParaRPr>
          </a:p>
        </p:txBody>
      </p:sp>
      <p:sp>
        <p:nvSpPr>
          <p:cNvPr id="13" name="Rounded Rectangle 12"/>
          <p:cNvSpPr/>
          <p:nvPr/>
        </p:nvSpPr>
        <p:spPr>
          <a:xfrm>
            <a:off x="6100936" y="3967089"/>
            <a:ext cx="2683090" cy="1378634"/>
          </a:xfrm>
          <a:prstGeom prst="roundRect">
            <a:avLst/>
          </a:prstGeom>
          <a:solidFill>
            <a:srgbClr val="92D05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5400" dirty="0" err="1" smtClean="0">
                <a:solidFill>
                  <a:schemeClr val="tx1"/>
                </a:solidFill>
              </a:rPr>
              <a:t>que</a:t>
            </a:r>
            <a:endParaRPr lang="en-GB" sz="5400" dirty="0">
              <a:solidFill>
                <a:schemeClr val="tx1"/>
              </a:solidFill>
            </a:endParaRPr>
          </a:p>
        </p:txBody>
      </p:sp>
      <p:sp>
        <p:nvSpPr>
          <p:cNvPr id="14" name="Rectangle 13"/>
          <p:cNvSpPr/>
          <p:nvPr/>
        </p:nvSpPr>
        <p:spPr>
          <a:xfrm>
            <a:off x="359974" y="3043759"/>
            <a:ext cx="404127" cy="923330"/>
          </a:xfrm>
          <a:prstGeom prst="rect">
            <a:avLst/>
          </a:prstGeom>
          <a:noFill/>
        </p:spPr>
        <p:txBody>
          <a:bodyPr wrap="square" lIns="91440" tIns="45720" rIns="91440" bIns="45720">
            <a:spAutoFit/>
          </a:bodyPr>
          <a:lstStyle/>
          <a:p>
            <a:pPr algn="ctr"/>
            <a:r>
              <a:rPr lang="en-US" sz="5400" b="0" cap="none" spc="0" dirty="0" smtClean="0">
                <a:ln w="0"/>
                <a:solidFill>
                  <a:schemeClr val="tx1"/>
                </a:solidFill>
              </a:rPr>
              <a:t>1</a:t>
            </a:r>
            <a:endParaRPr lang="en-US" sz="5400" b="0" cap="none" spc="0" dirty="0">
              <a:ln w="0"/>
              <a:solidFill>
                <a:schemeClr val="tx1"/>
              </a:solidFill>
            </a:endParaRPr>
          </a:p>
        </p:txBody>
      </p:sp>
      <p:sp>
        <p:nvSpPr>
          <p:cNvPr id="15" name="Rectangle 14"/>
          <p:cNvSpPr/>
          <p:nvPr/>
        </p:nvSpPr>
        <p:spPr>
          <a:xfrm>
            <a:off x="3208346" y="3043759"/>
            <a:ext cx="404128" cy="923330"/>
          </a:xfrm>
          <a:prstGeom prst="rect">
            <a:avLst/>
          </a:prstGeom>
          <a:noFill/>
        </p:spPr>
        <p:txBody>
          <a:bodyPr wrap="square" lIns="91440" tIns="45720" rIns="91440" bIns="45720">
            <a:spAutoFit/>
          </a:bodyPr>
          <a:lstStyle/>
          <a:p>
            <a:pPr algn="ctr"/>
            <a:r>
              <a:rPr lang="en-US" sz="5400" dirty="0">
                <a:ln w="0"/>
              </a:rPr>
              <a:t>2</a:t>
            </a:r>
            <a:endParaRPr lang="en-US" sz="5400" b="0" cap="none" spc="0" dirty="0">
              <a:ln w="0"/>
              <a:solidFill>
                <a:schemeClr val="tx1"/>
              </a:solidFill>
            </a:endParaRPr>
          </a:p>
        </p:txBody>
      </p:sp>
      <p:sp>
        <p:nvSpPr>
          <p:cNvPr id="16" name="Rectangle 15"/>
          <p:cNvSpPr/>
          <p:nvPr/>
        </p:nvSpPr>
        <p:spPr>
          <a:xfrm>
            <a:off x="6100936" y="3043759"/>
            <a:ext cx="404128" cy="923330"/>
          </a:xfrm>
          <a:prstGeom prst="rect">
            <a:avLst/>
          </a:prstGeom>
          <a:noFill/>
        </p:spPr>
        <p:txBody>
          <a:bodyPr wrap="square" lIns="91440" tIns="45720" rIns="91440" bIns="45720">
            <a:spAutoFit/>
          </a:bodyPr>
          <a:lstStyle/>
          <a:p>
            <a:pPr algn="ctr"/>
            <a:r>
              <a:rPr lang="en-US" sz="5400" dirty="0">
                <a:ln w="0"/>
              </a:rPr>
              <a:t>3</a:t>
            </a:r>
            <a:endParaRPr lang="en-US" sz="5400" b="0" cap="none" spc="0" dirty="0">
              <a:ln w="0"/>
              <a:solidFill>
                <a:schemeClr val="tx1"/>
              </a:solidFill>
            </a:endParaRPr>
          </a:p>
        </p:txBody>
      </p:sp>
      <p:sp>
        <p:nvSpPr>
          <p:cNvPr id="8" name="Title 1"/>
          <p:cNvSpPr txBox="1">
            <a:spLocks/>
          </p:cNvSpPr>
          <p:nvPr/>
        </p:nvSpPr>
        <p:spPr>
          <a:xfrm>
            <a:off x="456279" y="393605"/>
            <a:ext cx="8231442" cy="1810752"/>
          </a:xfrm>
          <a:prstGeom prst="rect">
            <a:avLst/>
          </a:prstGeom>
          <a:solidFill>
            <a:schemeClr val="accent6">
              <a:lumMod val="40000"/>
              <a:lumOff val="60000"/>
            </a:schemeClr>
          </a:solidFill>
          <a:ln w="28575">
            <a:noFill/>
          </a:ln>
        </p:spPr>
        <p:txBody>
          <a:bodyPr anchor="t">
            <a:noAutofit/>
          </a:bodyPr>
          <a:lstStyle>
            <a:lvl1pPr algn="l" defTabSz="914400" rtl="0" eaLnBrk="1" latinLnBrk="0" hangingPunct="1">
              <a:lnSpc>
                <a:spcPct val="90000"/>
              </a:lnSpc>
              <a:spcBef>
                <a:spcPct val="0"/>
              </a:spcBef>
              <a:buNone/>
              <a:defRPr sz="4400" kern="1200">
                <a:solidFill>
                  <a:schemeClr val="tx1"/>
                </a:solidFill>
                <a:latin typeface="Arial" panose="020B0604020202020204" pitchFamily="34" charset="0"/>
                <a:ea typeface="+mj-ea"/>
                <a:cs typeface="Arial" panose="020B0604020202020204" pitchFamily="34" charset="0"/>
              </a:defRPr>
            </a:lvl1pPr>
          </a:lstStyle>
          <a:p>
            <a:pPr>
              <a:lnSpc>
                <a:spcPct val="100000"/>
              </a:lnSpc>
            </a:pPr>
            <a:r>
              <a:rPr lang="fr-FR" sz="3600" b="1" dirty="0"/>
              <a:t>Réponse: </a:t>
            </a:r>
            <a:r>
              <a:rPr lang="fr-FR" sz="3400" dirty="0" smtClean="0"/>
              <a:t>Le </a:t>
            </a:r>
            <a:r>
              <a:rPr lang="fr-FR" sz="3400" dirty="0"/>
              <a:t>pont </a:t>
            </a:r>
            <a:r>
              <a:rPr lang="fr-FR" sz="3400" u="sng" dirty="0" smtClean="0"/>
              <a:t>que</a:t>
            </a:r>
            <a:r>
              <a:rPr lang="fr-FR" sz="3400" dirty="0" smtClean="0"/>
              <a:t> </a:t>
            </a:r>
            <a:r>
              <a:rPr lang="fr-FR" sz="3400" dirty="0"/>
              <a:t>le maire nous a promis ne va pas être construit, faute d’argent.</a:t>
            </a:r>
            <a:endParaRPr lang="en-GB" sz="3400" dirty="0"/>
          </a:p>
        </p:txBody>
      </p:sp>
    </p:spTree>
    <p:extLst>
      <p:ext uri="{BB962C8B-B14F-4D97-AF65-F5344CB8AC3E}">
        <p14:creationId xmlns:p14="http://schemas.microsoft.com/office/powerpoint/2010/main" val="21390506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grpId="0" nodeType="clickEffect">
                                  <p:stCondLst>
                                    <p:cond delay="0"/>
                                  </p:stCondLst>
                                  <p:childTnLst>
                                    <p:animRot by="21600000">
                                      <p:cBhvr>
                                        <p:cTn id="6" dur="2000" fill="hold"/>
                                        <p:tgtEl>
                                          <p:spTgt spid="13"/>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ounded Rectangle 6"/>
          <p:cNvSpPr/>
          <p:nvPr/>
        </p:nvSpPr>
        <p:spPr>
          <a:xfrm>
            <a:off x="359974" y="3967089"/>
            <a:ext cx="2638872" cy="1378634"/>
          </a:xfrm>
          <a:prstGeom prst="roundRect">
            <a:avLst/>
          </a:prstGeom>
          <a:solidFill>
            <a:srgbClr val="FF000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6600" dirty="0" err="1" smtClean="0"/>
              <a:t>dont</a:t>
            </a:r>
            <a:endParaRPr lang="en-GB" sz="6600" dirty="0"/>
          </a:p>
        </p:txBody>
      </p:sp>
      <p:sp>
        <p:nvSpPr>
          <p:cNvPr id="8" name="Rounded Rectangle 7"/>
          <p:cNvSpPr/>
          <p:nvPr/>
        </p:nvSpPr>
        <p:spPr>
          <a:xfrm>
            <a:off x="3208346" y="3967089"/>
            <a:ext cx="2683090" cy="1378634"/>
          </a:xfrm>
          <a:prstGeom prst="roundRect">
            <a:avLst/>
          </a:prstGeom>
          <a:solidFill>
            <a:srgbClr val="FFC00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6000" dirty="0" smtClean="0">
                <a:solidFill>
                  <a:schemeClr val="tx1"/>
                </a:solidFill>
              </a:rPr>
              <a:t>qui</a:t>
            </a:r>
            <a:endParaRPr lang="en-GB" sz="6000" dirty="0">
              <a:solidFill>
                <a:schemeClr val="tx1"/>
              </a:solidFill>
            </a:endParaRPr>
          </a:p>
        </p:txBody>
      </p:sp>
      <p:sp>
        <p:nvSpPr>
          <p:cNvPr id="9" name="Rounded Rectangle 8"/>
          <p:cNvSpPr/>
          <p:nvPr/>
        </p:nvSpPr>
        <p:spPr>
          <a:xfrm>
            <a:off x="6100936" y="3967089"/>
            <a:ext cx="2683090" cy="1378634"/>
          </a:xfrm>
          <a:prstGeom prst="roundRect">
            <a:avLst/>
          </a:prstGeom>
          <a:solidFill>
            <a:srgbClr val="92D05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5400" dirty="0" err="1" smtClean="0">
                <a:solidFill>
                  <a:schemeClr val="tx1"/>
                </a:solidFill>
              </a:rPr>
              <a:t>que</a:t>
            </a:r>
            <a:endParaRPr lang="en-GB" sz="5400" dirty="0">
              <a:solidFill>
                <a:schemeClr val="tx1"/>
              </a:solidFill>
            </a:endParaRPr>
          </a:p>
        </p:txBody>
      </p:sp>
      <p:sp>
        <p:nvSpPr>
          <p:cNvPr id="4" name="Rectangle 3"/>
          <p:cNvSpPr/>
          <p:nvPr/>
        </p:nvSpPr>
        <p:spPr>
          <a:xfrm>
            <a:off x="359974" y="3043759"/>
            <a:ext cx="404127" cy="923330"/>
          </a:xfrm>
          <a:prstGeom prst="rect">
            <a:avLst/>
          </a:prstGeom>
          <a:noFill/>
        </p:spPr>
        <p:txBody>
          <a:bodyPr wrap="square" lIns="91440" tIns="45720" rIns="91440" bIns="45720">
            <a:spAutoFit/>
          </a:bodyPr>
          <a:lstStyle/>
          <a:p>
            <a:pPr algn="ctr"/>
            <a:r>
              <a:rPr lang="en-US" sz="5400" b="0" cap="none" spc="0" dirty="0" smtClean="0">
                <a:ln w="0"/>
                <a:solidFill>
                  <a:schemeClr val="tx1"/>
                </a:solidFill>
              </a:rPr>
              <a:t>1</a:t>
            </a:r>
            <a:endParaRPr lang="en-US" sz="5400" b="0" cap="none" spc="0" dirty="0">
              <a:ln w="0"/>
              <a:solidFill>
                <a:schemeClr val="tx1"/>
              </a:solidFill>
            </a:endParaRPr>
          </a:p>
        </p:txBody>
      </p:sp>
      <p:sp>
        <p:nvSpPr>
          <p:cNvPr id="5" name="Rectangle 4"/>
          <p:cNvSpPr/>
          <p:nvPr/>
        </p:nvSpPr>
        <p:spPr>
          <a:xfrm>
            <a:off x="3208346" y="3043759"/>
            <a:ext cx="404128" cy="923330"/>
          </a:xfrm>
          <a:prstGeom prst="rect">
            <a:avLst/>
          </a:prstGeom>
          <a:noFill/>
        </p:spPr>
        <p:txBody>
          <a:bodyPr wrap="square" lIns="91440" tIns="45720" rIns="91440" bIns="45720">
            <a:spAutoFit/>
          </a:bodyPr>
          <a:lstStyle/>
          <a:p>
            <a:pPr algn="ctr"/>
            <a:r>
              <a:rPr lang="en-US" sz="5400" dirty="0">
                <a:ln w="0"/>
              </a:rPr>
              <a:t>2</a:t>
            </a:r>
            <a:endParaRPr lang="en-US" sz="5400" b="0" cap="none" spc="0" dirty="0">
              <a:ln w="0"/>
              <a:solidFill>
                <a:schemeClr val="tx1"/>
              </a:solidFill>
            </a:endParaRPr>
          </a:p>
        </p:txBody>
      </p:sp>
      <p:sp>
        <p:nvSpPr>
          <p:cNvPr id="6" name="Rectangle 5"/>
          <p:cNvSpPr/>
          <p:nvPr/>
        </p:nvSpPr>
        <p:spPr>
          <a:xfrm>
            <a:off x="6100936" y="3043759"/>
            <a:ext cx="404128" cy="923330"/>
          </a:xfrm>
          <a:prstGeom prst="rect">
            <a:avLst/>
          </a:prstGeom>
          <a:noFill/>
        </p:spPr>
        <p:txBody>
          <a:bodyPr wrap="square" lIns="91440" tIns="45720" rIns="91440" bIns="45720">
            <a:spAutoFit/>
          </a:bodyPr>
          <a:lstStyle/>
          <a:p>
            <a:pPr algn="ctr"/>
            <a:r>
              <a:rPr lang="en-US" sz="5400" dirty="0">
                <a:ln w="0"/>
              </a:rPr>
              <a:t>3</a:t>
            </a:r>
            <a:endParaRPr lang="en-US" sz="5400" b="0" cap="none" spc="0" dirty="0">
              <a:ln w="0"/>
              <a:solidFill>
                <a:schemeClr val="tx1"/>
              </a:solidFill>
            </a:endParaRPr>
          </a:p>
        </p:txBody>
      </p:sp>
      <p:sp>
        <p:nvSpPr>
          <p:cNvPr id="10" name="Title 1"/>
          <p:cNvSpPr txBox="1">
            <a:spLocks/>
          </p:cNvSpPr>
          <p:nvPr/>
        </p:nvSpPr>
        <p:spPr>
          <a:xfrm>
            <a:off x="456279" y="393604"/>
            <a:ext cx="8231442" cy="1729110"/>
          </a:xfrm>
          <a:prstGeom prst="rect">
            <a:avLst/>
          </a:prstGeom>
          <a:solidFill>
            <a:schemeClr val="accent6">
              <a:lumMod val="40000"/>
              <a:lumOff val="60000"/>
            </a:schemeClr>
          </a:solidFill>
          <a:ln w="28575">
            <a:noFill/>
          </a:ln>
        </p:spPr>
        <p:txBody>
          <a:bodyPr anchor="t">
            <a:normAutofit fontScale="77500" lnSpcReduction="20000"/>
          </a:bodyPr>
          <a:lstStyle>
            <a:lvl1pPr algn="l" defTabSz="914400" rtl="0" eaLnBrk="1" latinLnBrk="0" hangingPunct="1">
              <a:lnSpc>
                <a:spcPct val="90000"/>
              </a:lnSpc>
              <a:spcBef>
                <a:spcPct val="0"/>
              </a:spcBef>
              <a:buNone/>
              <a:defRPr sz="4400" kern="1200">
                <a:solidFill>
                  <a:schemeClr val="tx1"/>
                </a:solidFill>
                <a:latin typeface="Arial" panose="020B0604020202020204" pitchFamily="34" charset="0"/>
                <a:ea typeface="+mj-ea"/>
                <a:cs typeface="Arial" panose="020B0604020202020204" pitchFamily="34" charset="0"/>
              </a:defRPr>
            </a:lvl1pPr>
          </a:lstStyle>
          <a:p>
            <a:pPr>
              <a:lnSpc>
                <a:spcPct val="120000"/>
              </a:lnSpc>
            </a:pPr>
            <a:r>
              <a:rPr lang="fr-FR" b="1" dirty="0"/>
              <a:t>Réponse: </a:t>
            </a:r>
            <a:r>
              <a:rPr lang="fr-FR" dirty="0" smtClean="0"/>
              <a:t>J’habite </a:t>
            </a:r>
            <a:r>
              <a:rPr lang="fr-FR" dirty="0"/>
              <a:t>une assez grande maison </a:t>
            </a:r>
            <a:r>
              <a:rPr lang="fr-FR" u="sng" dirty="0" smtClean="0"/>
              <a:t>qui</a:t>
            </a:r>
            <a:r>
              <a:rPr lang="fr-FR" dirty="0" smtClean="0"/>
              <a:t> </a:t>
            </a:r>
            <a:r>
              <a:rPr lang="fr-FR" dirty="0"/>
              <a:t>se trouve dans une grande ville près d’une rivière.</a:t>
            </a:r>
            <a:endParaRPr lang="en-GB" dirty="0"/>
          </a:p>
        </p:txBody>
      </p:sp>
    </p:spTree>
    <p:extLst>
      <p:ext uri="{BB962C8B-B14F-4D97-AF65-F5344CB8AC3E}">
        <p14:creationId xmlns:p14="http://schemas.microsoft.com/office/powerpoint/2010/main" val="30103068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grpId="0" nodeType="clickEffect">
                                  <p:stCondLst>
                                    <p:cond delay="0"/>
                                  </p:stCondLst>
                                  <p:childTnLst>
                                    <p:animRot by="21600000">
                                      <p:cBhvr>
                                        <p:cTn id="6" dur="2000" fill="hold"/>
                                        <p:tgtEl>
                                          <p:spTgt spid="8"/>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456279" y="393604"/>
            <a:ext cx="8231442" cy="1271521"/>
          </a:xfrm>
          <a:prstGeom prst="rect">
            <a:avLst/>
          </a:prstGeom>
          <a:solidFill>
            <a:schemeClr val="bg1"/>
          </a:solidFill>
          <a:ln w="28575">
            <a:noFill/>
          </a:ln>
        </p:spPr>
        <p:txBody>
          <a:bodyPr anchor="t">
            <a:normAutofit fontScale="77500" lnSpcReduction="20000"/>
          </a:bodyPr>
          <a:lstStyle>
            <a:lvl1pPr algn="l" defTabSz="914400" rtl="0" eaLnBrk="1" latinLnBrk="0" hangingPunct="1">
              <a:lnSpc>
                <a:spcPct val="90000"/>
              </a:lnSpc>
              <a:spcBef>
                <a:spcPct val="0"/>
              </a:spcBef>
              <a:buNone/>
              <a:defRPr sz="4400" kern="1200">
                <a:solidFill>
                  <a:schemeClr val="tx1"/>
                </a:solidFill>
                <a:latin typeface="Arial" panose="020B0604020202020204" pitchFamily="34" charset="0"/>
                <a:ea typeface="+mj-ea"/>
                <a:cs typeface="Arial" panose="020B0604020202020204" pitchFamily="34" charset="0"/>
              </a:defRPr>
            </a:lvl1pPr>
          </a:lstStyle>
          <a:p>
            <a:pPr>
              <a:lnSpc>
                <a:spcPct val="120000"/>
              </a:lnSpc>
            </a:pPr>
            <a:r>
              <a:rPr lang="fr-FR" dirty="0"/>
              <a:t>2. J’ai vu une maison _____ j’ai vraiment aimée, mais elle était trop chère.</a:t>
            </a:r>
            <a:endParaRPr lang="en-GB" dirty="0"/>
          </a:p>
        </p:txBody>
      </p:sp>
      <p:grpSp>
        <p:nvGrpSpPr>
          <p:cNvPr id="9" name="Group 8"/>
          <p:cNvGrpSpPr/>
          <p:nvPr/>
        </p:nvGrpSpPr>
        <p:grpSpPr>
          <a:xfrm>
            <a:off x="359974" y="3043759"/>
            <a:ext cx="8424052" cy="2301964"/>
            <a:chOff x="359974" y="3043759"/>
            <a:chExt cx="8424052" cy="2301964"/>
          </a:xfrm>
        </p:grpSpPr>
        <p:grpSp>
          <p:nvGrpSpPr>
            <p:cNvPr id="10" name="Group 9"/>
            <p:cNvGrpSpPr/>
            <p:nvPr/>
          </p:nvGrpSpPr>
          <p:grpSpPr>
            <a:xfrm>
              <a:off x="359974" y="3967089"/>
              <a:ext cx="8424052" cy="1378634"/>
              <a:chOff x="553329" y="3967089"/>
              <a:chExt cx="8424052" cy="1378634"/>
            </a:xfrm>
          </p:grpSpPr>
          <p:sp>
            <p:nvSpPr>
              <p:cNvPr id="14" name="Rounded Rectangle 13"/>
              <p:cNvSpPr/>
              <p:nvPr/>
            </p:nvSpPr>
            <p:spPr>
              <a:xfrm>
                <a:off x="553329" y="3967089"/>
                <a:ext cx="2638872" cy="1378634"/>
              </a:xfrm>
              <a:prstGeom prst="roundRect">
                <a:avLst/>
              </a:prstGeom>
              <a:solidFill>
                <a:srgbClr val="FF000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6600" dirty="0" err="1" smtClean="0"/>
                  <a:t>dont</a:t>
                </a:r>
                <a:endParaRPr lang="en-GB" sz="6600" dirty="0"/>
              </a:p>
            </p:txBody>
          </p:sp>
          <p:sp>
            <p:nvSpPr>
              <p:cNvPr id="15" name="Rounded Rectangle 14"/>
              <p:cNvSpPr/>
              <p:nvPr/>
            </p:nvSpPr>
            <p:spPr>
              <a:xfrm>
                <a:off x="3401701" y="3967089"/>
                <a:ext cx="2683090" cy="1378634"/>
              </a:xfrm>
              <a:prstGeom prst="roundRect">
                <a:avLst/>
              </a:prstGeom>
              <a:solidFill>
                <a:srgbClr val="FFC00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6000" dirty="0" smtClean="0">
                    <a:solidFill>
                      <a:schemeClr val="tx1"/>
                    </a:solidFill>
                  </a:rPr>
                  <a:t>qui</a:t>
                </a:r>
                <a:endParaRPr lang="en-GB" sz="6000" dirty="0">
                  <a:solidFill>
                    <a:schemeClr val="tx1"/>
                  </a:solidFill>
                </a:endParaRPr>
              </a:p>
            </p:txBody>
          </p:sp>
          <p:sp>
            <p:nvSpPr>
              <p:cNvPr id="16" name="Rounded Rectangle 15"/>
              <p:cNvSpPr/>
              <p:nvPr/>
            </p:nvSpPr>
            <p:spPr>
              <a:xfrm>
                <a:off x="6294291" y="3967089"/>
                <a:ext cx="2683090" cy="1378634"/>
              </a:xfrm>
              <a:prstGeom prst="roundRect">
                <a:avLst/>
              </a:prstGeom>
              <a:solidFill>
                <a:srgbClr val="92D05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5400" dirty="0" err="1" smtClean="0">
                    <a:solidFill>
                      <a:schemeClr val="tx1"/>
                    </a:solidFill>
                  </a:rPr>
                  <a:t>que</a:t>
                </a:r>
                <a:endParaRPr lang="en-GB" sz="5400" dirty="0">
                  <a:solidFill>
                    <a:schemeClr val="tx1"/>
                  </a:solidFill>
                </a:endParaRPr>
              </a:p>
            </p:txBody>
          </p:sp>
        </p:grpSp>
        <p:sp>
          <p:nvSpPr>
            <p:cNvPr id="11" name="Rectangle 10"/>
            <p:cNvSpPr/>
            <p:nvPr/>
          </p:nvSpPr>
          <p:spPr>
            <a:xfrm>
              <a:off x="359974" y="3043759"/>
              <a:ext cx="404127" cy="923330"/>
            </a:xfrm>
            <a:prstGeom prst="rect">
              <a:avLst/>
            </a:prstGeom>
            <a:noFill/>
          </p:spPr>
          <p:txBody>
            <a:bodyPr wrap="square" lIns="91440" tIns="45720" rIns="91440" bIns="45720">
              <a:spAutoFit/>
            </a:bodyPr>
            <a:lstStyle/>
            <a:p>
              <a:pPr algn="ctr"/>
              <a:r>
                <a:rPr lang="en-US" sz="5400" b="0" cap="none" spc="0" dirty="0" smtClean="0">
                  <a:ln w="0"/>
                  <a:solidFill>
                    <a:schemeClr val="tx1"/>
                  </a:solidFill>
                </a:rPr>
                <a:t>1</a:t>
              </a:r>
              <a:endParaRPr lang="en-US" sz="5400" b="0" cap="none" spc="0" dirty="0">
                <a:ln w="0"/>
                <a:solidFill>
                  <a:schemeClr val="tx1"/>
                </a:solidFill>
              </a:endParaRPr>
            </a:p>
          </p:txBody>
        </p:sp>
        <p:sp>
          <p:nvSpPr>
            <p:cNvPr id="12" name="Rectangle 11"/>
            <p:cNvSpPr/>
            <p:nvPr/>
          </p:nvSpPr>
          <p:spPr>
            <a:xfrm>
              <a:off x="3208346" y="3043759"/>
              <a:ext cx="404128" cy="923330"/>
            </a:xfrm>
            <a:prstGeom prst="rect">
              <a:avLst/>
            </a:prstGeom>
            <a:noFill/>
          </p:spPr>
          <p:txBody>
            <a:bodyPr wrap="square" lIns="91440" tIns="45720" rIns="91440" bIns="45720">
              <a:spAutoFit/>
            </a:bodyPr>
            <a:lstStyle/>
            <a:p>
              <a:pPr algn="ctr"/>
              <a:r>
                <a:rPr lang="en-US" sz="5400" dirty="0">
                  <a:ln w="0"/>
                </a:rPr>
                <a:t>2</a:t>
              </a:r>
              <a:endParaRPr lang="en-US" sz="5400" b="0" cap="none" spc="0" dirty="0">
                <a:ln w="0"/>
                <a:solidFill>
                  <a:schemeClr val="tx1"/>
                </a:solidFill>
              </a:endParaRPr>
            </a:p>
          </p:txBody>
        </p:sp>
        <p:sp>
          <p:nvSpPr>
            <p:cNvPr id="13" name="Rectangle 12"/>
            <p:cNvSpPr/>
            <p:nvPr/>
          </p:nvSpPr>
          <p:spPr>
            <a:xfrm>
              <a:off x="6100936" y="3043759"/>
              <a:ext cx="404128" cy="923330"/>
            </a:xfrm>
            <a:prstGeom prst="rect">
              <a:avLst/>
            </a:prstGeom>
            <a:noFill/>
          </p:spPr>
          <p:txBody>
            <a:bodyPr wrap="square" lIns="91440" tIns="45720" rIns="91440" bIns="45720">
              <a:spAutoFit/>
            </a:bodyPr>
            <a:lstStyle/>
            <a:p>
              <a:pPr algn="ctr"/>
              <a:r>
                <a:rPr lang="en-US" sz="5400" dirty="0">
                  <a:ln w="0"/>
                </a:rPr>
                <a:t>3</a:t>
              </a:r>
              <a:endParaRPr lang="en-US" sz="5400" b="0" cap="none" spc="0" dirty="0">
                <a:ln w="0"/>
                <a:solidFill>
                  <a:schemeClr val="tx1"/>
                </a:solidFill>
              </a:endParaRPr>
            </a:p>
          </p:txBody>
        </p:sp>
      </p:grpSp>
    </p:spTree>
    <p:extLst>
      <p:ext uri="{BB962C8B-B14F-4D97-AF65-F5344CB8AC3E}">
        <p14:creationId xmlns:p14="http://schemas.microsoft.com/office/powerpoint/2010/main" val="88752495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ounded Rectangle 10"/>
          <p:cNvSpPr/>
          <p:nvPr/>
        </p:nvSpPr>
        <p:spPr>
          <a:xfrm>
            <a:off x="359974" y="3967089"/>
            <a:ext cx="2638872" cy="1378634"/>
          </a:xfrm>
          <a:prstGeom prst="roundRect">
            <a:avLst/>
          </a:prstGeom>
          <a:solidFill>
            <a:srgbClr val="FF000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6600" dirty="0" err="1" smtClean="0"/>
              <a:t>dont</a:t>
            </a:r>
            <a:endParaRPr lang="en-GB" sz="6600" dirty="0"/>
          </a:p>
        </p:txBody>
      </p:sp>
      <p:sp>
        <p:nvSpPr>
          <p:cNvPr id="12" name="Rounded Rectangle 11"/>
          <p:cNvSpPr/>
          <p:nvPr/>
        </p:nvSpPr>
        <p:spPr>
          <a:xfrm>
            <a:off x="3208346" y="3967089"/>
            <a:ext cx="2683090" cy="1378634"/>
          </a:xfrm>
          <a:prstGeom prst="roundRect">
            <a:avLst/>
          </a:prstGeom>
          <a:solidFill>
            <a:srgbClr val="FFC00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6000" dirty="0" smtClean="0">
                <a:solidFill>
                  <a:schemeClr val="tx1"/>
                </a:solidFill>
              </a:rPr>
              <a:t>qui</a:t>
            </a:r>
            <a:endParaRPr lang="en-GB" sz="6000" dirty="0">
              <a:solidFill>
                <a:schemeClr val="tx1"/>
              </a:solidFill>
            </a:endParaRPr>
          </a:p>
        </p:txBody>
      </p:sp>
      <p:sp>
        <p:nvSpPr>
          <p:cNvPr id="13" name="Rounded Rectangle 12"/>
          <p:cNvSpPr/>
          <p:nvPr/>
        </p:nvSpPr>
        <p:spPr>
          <a:xfrm>
            <a:off x="6100936" y="3967089"/>
            <a:ext cx="2683090" cy="1378634"/>
          </a:xfrm>
          <a:prstGeom prst="roundRect">
            <a:avLst/>
          </a:prstGeom>
          <a:solidFill>
            <a:srgbClr val="92D05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5400" dirty="0" err="1" smtClean="0">
                <a:solidFill>
                  <a:schemeClr val="tx1"/>
                </a:solidFill>
              </a:rPr>
              <a:t>que</a:t>
            </a:r>
            <a:endParaRPr lang="en-GB" sz="5400" dirty="0">
              <a:solidFill>
                <a:schemeClr val="tx1"/>
              </a:solidFill>
            </a:endParaRPr>
          </a:p>
        </p:txBody>
      </p:sp>
      <p:sp>
        <p:nvSpPr>
          <p:cNvPr id="14" name="Rectangle 13"/>
          <p:cNvSpPr/>
          <p:nvPr/>
        </p:nvSpPr>
        <p:spPr>
          <a:xfrm>
            <a:off x="359974" y="3043759"/>
            <a:ext cx="404127" cy="923330"/>
          </a:xfrm>
          <a:prstGeom prst="rect">
            <a:avLst/>
          </a:prstGeom>
          <a:noFill/>
        </p:spPr>
        <p:txBody>
          <a:bodyPr wrap="square" lIns="91440" tIns="45720" rIns="91440" bIns="45720">
            <a:spAutoFit/>
          </a:bodyPr>
          <a:lstStyle/>
          <a:p>
            <a:pPr algn="ctr"/>
            <a:r>
              <a:rPr lang="en-US" sz="5400" b="0" cap="none" spc="0" dirty="0" smtClean="0">
                <a:ln w="0"/>
                <a:solidFill>
                  <a:schemeClr val="tx1"/>
                </a:solidFill>
              </a:rPr>
              <a:t>1</a:t>
            </a:r>
            <a:endParaRPr lang="en-US" sz="5400" b="0" cap="none" spc="0" dirty="0">
              <a:ln w="0"/>
              <a:solidFill>
                <a:schemeClr val="tx1"/>
              </a:solidFill>
            </a:endParaRPr>
          </a:p>
        </p:txBody>
      </p:sp>
      <p:sp>
        <p:nvSpPr>
          <p:cNvPr id="15" name="Rectangle 14"/>
          <p:cNvSpPr/>
          <p:nvPr/>
        </p:nvSpPr>
        <p:spPr>
          <a:xfrm>
            <a:off x="3208346" y="3043759"/>
            <a:ext cx="404128" cy="923330"/>
          </a:xfrm>
          <a:prstGeom prst="rect">
            <a:avLst/>
          </a:prstGeom>
          <a:noFill/>
        </p:spPr>
        <p:txBody>
          <a:bodyPr wrap="square" lIns="91440" tIns="45720" rIns="91440" bIns="45720">
            <a:spAutoFit/>
          </a:bodyPr>
          <a:lstStyle/>
          <a:p>
            <a:pPr algn="ctr"/>
            <a:r>
              <a:rPr lang="en-US" sz="5400" dirty="0">
                <a:ln w="0"/>
              </a:rPr>
              <a:t>2</a:t>
            </a:r>
            <a:endParaRPr lang="en-US" sz="5400" b="0" cap="none" spc="0" dirty="0">
              <a:ln w="0"/>
              <a:solidFill>
                <a:schemeClr val="tx1"/>
              </a:solidFill>
            </a:endParaRPr>
          </a:p>
        </p:txBody>
      </p:sp>
      <p:sp>
        <p:nvSpPr>
          <p:cNvPr id="16" name="Rectangle 15"/>
          <p:cNvSpPr/>
          <p:nvPr/>
        </p:nvSpPr>
        <p:spPr>
          <a:xfrm>
            <a:off x="6100936" y="3043759"/>
            <a:ext cx="404128" cy="923330"/>
          </a:xfrm>
          <a:prstGeom prst="rect">
            <a:avLst/>
          </a:prstGeom>
          <a:noFill/>
        </p:spPr>
        <p:txBody>
          <a:bodyPr wrap="square" lIns="91440" tIns="45720" rIns="91440" bIns="45720">
            <a:spAutoFit/>
          </a:bodyPr>
          <a:lstStyle/>
          <a:p>
            <a:pPr algn="ctr"/>
            <a:r>
              <a:rPr lang="en-US" sz="5400" dirty="0">
                <a:ln w="0"/>
              </a:rPr>
              <a:t>3</a:t>
            </a:r>
            <a:endParaRPr lang="en-US" sz="5400" b="0" cap="none" spc="0" dirty="0">
              <a:ln w="0"/>
              <a:solidFill>
                <a:schemeClr val="tx1"/>
              </a:solidFill>
            </a:endParaRPr>
          </a:p>
        </p:txBody>
      </p:sp>
      <p:sp>
        <p:nvSpPr>
          <p:cNvPr id="17" name="Title 1"/>
          <p:cNvSpPr txBox="1">
            <a:spLocks/>
          </p:cNvSpPr>
          <p:nvPr/>
        </p:nvSpPr>
        <p:spPr>
          <a:xfrm>
            <a:off x="456279" y="393604"/>
            <a:ext cx="8231442" cy="1271521"/>
          </a:xfrm>
          <a:prstGeom prst="rect">
            <a:avLst/>
          </a:prstGeom>
          <a:solidFill>
            <a:schemeClr val="accent6">
              <a:lumMod val="40000"/>
              <a:lumOff val="60000"/>
            </a:schemeClr>
          </a:solidFill>
          <a:ln w="28575">
            <a:noFill/>
          </a:ln>
        </p:spPr>
        <p:txBody>
          <a:bodyPr anchor="t">
            <a:normAutofit fontScale="77500" lnSpcReduction="20000"/>
          </a:bodyPr>
          <a:lstStyle>
            <a:lvl1pPr algn="l" defTabSz="914400" rtl="0" eaLnBrk="1" latinLnBrk="0" hangingPunct="1">
              <a:lnSpc>
                <a:spcPct val="90000"/>
              </a:lnSpc>
              <a:spcBef>
                <a:spcPct val="0"/>
              </a:spcBef>
              <a:buNone/>
              <a:defRPr sz="4400" kern="1200">
                <a:solidFill>
                  <a:schemeClr val="tx1"/>
                </a:solidFill>
                <a:latin typeface="Arial" panose="020B0604020202020204" pitchFamily="34" charset="0"/>
                <a:ea typeface="+mj-ea"/>
                <a:cs typeface="Arial" panose="020B0604020202020204" pitchFamily="34" charset="0"/>
              </a:defRPr>
            </a:lvl1pPr>
          </a:lstStyle>
          <a:p>
            <a:pPr>
              <a:lnSpc>
                <a:spcPct val="120000"/>
              </a:lnSpc>
            </a:pPr>
            <a:r>
              <a:rPr lang="fr-FR" b="1" dirty="0"/>
              <a:t>Réponse</a:t>
            </a:r>
            <a:r>
              <a:rPr lang="fr-FR" b="1" dirty="0" smtClean="0"/>
              <a:t>:</a:t>
            </a:r>
            <a:r>
              <a:rPr lang="fr-FR" dirty="0" smtClean="0"/>
              <a:t> </a:t>
            </a:r>
            <a:r>
              <a:rPr lang="fr-FR" dirty="0"/>
              <a:t>J’ai vu une maison </a:t>
            </a:r>
            <a:r>
              <a:rPr lang="fr-FR" u="sng" dirty="0" smtClean="0"/>
              <a:t>que</a:t>
            </a:r>
            <a:r>
              <a:rPr lang="fr-FR" dirty="0" smtClean="0"/>
              <a:t> </a:t>
            </a:r>
            <a:r>
              <a:rPr lang="fr-FR" dirty="0"/>
              <a:t>j’ai vraiment aimée, mais elle était trop chère.</a:t>
            </a:r>
            <a:endParaRPr lang="en-GB" dirty="0"/>
          </a:p>
        </p:txBody>
      </p:sp>
    </p:spTree>
    <p:extLst>
      <p:ext uri="{BB962C8B-B14F-4D97-AF65-F5344CB8AC3E}">
        <p14:creationId xmlns:p14="http://schemas.microsoft.com/office/powerpoint/2010/main" val="41974438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grpId="0" nodeType="clickEffect">
                                  <p:stCondLst>
                                    <p:cond delay="0"/>
                                  </p:stCondLst>
                                  <p:childTnLst>
                                    <p:animRot by="21600000">
                                      <p:cBhvr>
                                        <p:cTn id="6" dur="2000" fill="hold"/>
                                        <p:tgtEl>
                                          <p:spTgt spid="13"/>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456279" y="393604"/>
            <a:ext cx="8231442" cy="1271521"/>
          </a:xfrm>
          <a:prstGeom prst="rect">
            <a:avLst/>
          </a:prstGeom>
          <a:solidFill>
            <a:schemeClr val="bg1"/>
          </a:solidFill>
          <a:ln w="28575">
            <a:noFill/>
          </a:ln>
        </p:spPr>
        <p:txBody>
          <a:bodyPr anchor="t">
            <a:noAutofit/>
          </a:bodyPr>
          <a:lstStyle>
            <a:lvl1pPr algn="l" defTabSz="914400" rtl="0" eaLnBrk="1" latinLnBrk="0" hangingPunct="1">
              <a:lnSpc>
                <a:spcPct val="90000"/>
              </a:lnSpc>
              <a:spcBef>
                <a:spcPct val="0"/>
              </a:spcBef>
              <a:buNone/>
              <a:defRPr sz="4400" kern="1200">
                <a:solidFill>
                  <a:schemeClr val="tx1"/>
                </a:solidFill>
                <a:latin typeface="Arial" panose="020B0604020202020204" pitchFamily="34" charset="0"/>
                <a:ea typeface="+mj-ea"/>
                <a:cs typeface="Arial" panose="020B0604020202020204" pitchFamily="34" charset="0"/>
              </a:defRPr>
            </a:lvl1pPr>
          </a:lstStyle>
          <a:p>
            <a:pPr>
              <a:lnSpc>
                <a:spcPct val="100000"/>
              </a:lnSpc>
            </a:pPr>
            <a:r>
              <a:rPr lang="fr-FR" sz="3400" dirty="0"/>
              <a:t>3. Voici l’appartement ______ mon frère a parlé le weekend dernier.</a:t>
            </a:r>
            <a:endParaRPr lang="en-GB" sz="3400" dirty="0"/>
          </a:p>
        </p:txBody>
      </p:sp>
      <p:grpSp>
        <p:nvGrpSpPr>
          <p:cNvPr id="9" name="Group 8"/>
          <p:cNvGrpSpPr/>
          <p:nvPr/>
        </p:nvGrpSpPr>
        <p:grpSpPr>
          <a:xfrm>
            <a:off x="359974" y="3043759"/>
            <a:ext cx="8424052" cy="2301964"/>
            <a:chOff x="359974" y="3043759"/>
            <a:chExt cx="8424052" cy="2301964"/>
          </a:xfrm>
        </p:grpSpPr>
        <p:grpSp>
          <p:nvGrpSpPr>
            <p:cNvPr id="10" name="Group 9"/>
            <p:cNvGrpSpPr/>
            <p:nvPr/>
          </p:nvGrpSpPr>
          <p:grpSpPr>
            <a:xfrm>
              <a:off x="359974" y="3967089"/>
              <a:ext cx="8424052" cy="1378634"/>
              <a:chOff x="553329" y="3967089"/>
              <a:chExt cx="8424052" cy="1378634"/>
            </a:xfrm>
          </p:grpSpPr>
          <p:sp>
            <p:nvSpPr>
              <p:cNvPr id="14" name="Rounded Rectangle 13"/>
              <p:cNvSpPr/>
              <p:nvPr/>
            </p:nvSpPr>
            <p:spPr>
              <a:xfrm>
                <a:off x="553329" y="3967089"/>
                <a:ext cx="2638872" cy="1378634"/>
              </a:xfrm>
              <a:prstGeom prst="roundRect">
                <a:avLst/>
              </a:prstGeom>
              <a:solidFill>
                <a:srgbClr val="FF000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6600" dirty="0" err="1" smtClean="0"/>
                  <a:t>dont</a:t>
                </a:r>
                <a:endParaRPr lang="en-GB" sz="6600" dirty="0"/>
              </a:p>
            </p:txBody>
          </p:sp>
          <p:sp>
            <p:nvSpPr>
              <p:cNvPr id="15" name="Rounded Rectangle 14"/>
              <p:cNvSpPr/>
              <p:nvPr/>
            </p:nvSpPr>
            <p:spPr>
              <a:xfrm>
                <a:off x="3401701" y="3967089"/>
                <a:ext cx="2683090" cy="1378634"/>
              </a:xfrm>
              <a:prstGeom prst="roundRect">
                <a:avLst/>
              </a:prstGeom>
              <a:solidFill>
                <a:srgbClr val="FFC00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6000" dirty="0" smtClean="0">
                    <a:solidFill>
                      <a:schemeClr val="tx1"/>
                    </a:solidFill>
                  </a:rPr>
                  <a:t>qui</a:t>
                </a:r>
                <a:endParaRPr lang="en-GB" sz="6000" dirty="0">
                  <a:solidFill>
                    <a:schemeClr val="tx1"/>
                  </a:solidFill>
                </a:endParaRPr>
              </a:p>
            </p:txBody>
          </p:sp>
          <p:sp>
            <p:nvSpPr>
              <p:cNvPr id="16" name="Rounded Rectangle 15"/>
              <p:cNvSpPr/>
              <p:nvPr/>
            </p:nvSpPr>
            <p:spPr>
              <a:xfrm>
                <a:off x="6294291" y="3967089"/>
                <a:ext cx="2683090" cy="1378634"/>
              </a:xfrm>
              <a:prstGeom prst="roundRect">
                <a:avLst/>
              </a:prstGeom>
              <a:solidFill>
                <a:srgbClr val="92D05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5400" dirty="0" err="1" smtClean="0">
                    <a:solidFill>
                      <a:schemeClr val="tx1"/>
                    </a:solidFill>
                  </a:rPr>
                  <a:t>que</a:t>
                </a:r>
                <a:endParaRPr lang="en-GB" sz="5400" dirty="0">
                  <a:solidFill>
                    <a:schemeClr val="tx1"/>
                  </a:solidFill>
                </a:endParaRPr>
              </a:p>
            </p:txBody>
          </p:sp>
        </p:grpSp>
        <p:sp>
          <p:nvSpPr>
            <p:cNvPr id="11" name="Rectangle 10"/>
            <p:cNvSpPr/>
            <p:nvPr/>
          </p:nvSpPr>
          <p:spPr>
            <a:xfrm>
              <a:off x="359974" y="3043759"/>
              <a:ext cx="404127" cy="923330"/>
            </a:xfrm>
            <a:prstGeom prst="rect">
              <a:avLst/>
            </a:prstGeom>
            <a:noFill/>
          </p:spPr>
          <p:txBody>
            <a:bodyPr wrap="square" lIns="91440" tIns="45720" rIns="91440" bIns="45720">
              <a:spAutoFit/>
            </a:bodyPr>
            <a:lstStyle/>
            <a:p>
              <a:pPr algn="ctr"/>
              <a:r>
                <a:rPr lang="en-US" sz="5400" b="0" cap="none" spc="0" dirty="0" smtClean="0">
                  <a:ln w="0"/>
                  <a:solidFill>
                    <a:schemeClr val="tx1"/>
                  </a:solidFill>
                </a:rPr>
                <a:t>1</a:t>
              </a:r>
              <a:endParaRPr lang="en-US" sz="5400" b="0" cap="none" spc="0" dirty="0">
                <a:ln w="0"/>
                <a:solidFill>
                  <a:schemeClr val="tx1"/>
                </a:solidFill>
              </a:endParaRPr>
            </a:p>
          </p:txBody>
        </p:sp>
        <p:sp>
          <p:nvSpPr>
            <p:cNvPr id="12" name="Rectangle 11"/>
            <p:cNvSpPr/>
            <p:nvPr/>
          </p:nvSpPr>
          <p:spPr>
            <a:xfrm>
              <a:off x="3208346" y="3043759"/>
              <a:ext cx="404128" cy="923330"/>
            </a:xfrm>
            <a:prstGeom prst="rect">
              <a:avLst/>
            </a:prstGeom>
            <a:noFill/>
          </p:spPr>
          <p:txBody>
            <a:bodyPr wrap="square" lIns="91440" tIns="45720" rIns="91440" bIns="45720">
              <a:spAutoFit/>
            </a:bodyPr>
            <a:lstStyle/>
            <a:p>
              <a:pPr algn="ctr"/>
              <a:r>
                <a:rPr lang="en-US" sz="5400" dirty="0">
                  <a:ln w="0"/>
                </a:rPr>
                <a:t>2</a:t>
              </a:r>
              <a:endParaRPr lang="en-US" sz="5400" b="0" cap="none" spc="0" dirty="0">
                <a:ln w="0"/>
                <a:solidFill>
                  <a:schemeClr val="tx1"/>
                </a:solidFill>
              </a:endParaRPr>
            </a:p>
          </p:txBody>
        </p:sp>
        <p:sp>
          <p:nvSpPr>
            <p:cNvPr id="13" name="Rectangle 12"/>
            <p:cNvSpPr/>
            <p:nvPr/>
          </p:nvSpPr>
          <p:spPr>
            <a:xfrm>
              <a:off x="6100936" y="3043759"/>
              <a:ext cx="404128" cy="923330"/>
            </a:xfrm>
            <a:prstGeom prst="rect">
              <a:avLst/>
            </a:prstGeom>
            <a:noFill/>
          </p:spPr>
          <p:txBody>
            <a:bodyPr wrap="square" lIns="91440" tIns="45720" rIns="91440" bIns="45720">
              <a:spAutoFit/>
            </a:bodyPr>
            <a:lstStyle/>
            <a:p>
              <a:pPr algn="ctr"/>
              <a:r>
                <a:rPr lang="en-US" sz="5400" dirty="0">
                  <a:ln w="0"/>
                </a:rPr>
                <a:t>3</a:t>
              </a:r>
              <a:endParaRPr lang="en-US" sz="5400" b="0" cap="none" spc="0" dirty="0">
                <a:ln w="0"/>
                <a:solidFill>
                  <a:schemeClr val="tx1"/>
                </a:solidFill>
              </a:endParaRPr>
            </a:p>
          </p:txBody>
        </p:sp>
      </p:grpSp>
    </p:spTree>
    <p:extLst>
      <p:ext uri="{BB962C8B-B14F-4D97-AF65-F5344CB8AC3E}">
        <p14:creationId xmlns:p14="http://schemas.microsoft.com/office/powerpoint/2010/main" val="37082493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ounded Rectangle 10"/>
          <p:cNvSpPr/>
          <p:nvPr/>
        </p:nvSpPr>
        <p:spPr>
          <a:xfrm>
            <a:off x="359974" y="3967089"/>
            <a:ext cx="2638872" cy="1378634"/>
          </a:xfrm>
          <a:prstGeom prst="roundRect">
            <a:avLst/>
          </a:prstGeom>
          <a:solidFill>
            <a:srgbClr val="FF000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6600" dirty="0" err="1" smtClean="0"/>
              <a:t>dont</a:t>
            </a:r>
            <a:endParaRPr lang="en-GB" sz="6600" dirty="0"/>
          </a:p>
        </p:txBody>
      </p:sp>
      <p:sp>
        <p:nvSpPr>
          <p:cNvPr id="12" name="Rounded Rectangle 11"/>
          <p:cNvSpPr/>
          <p:nvPr/>
        </p:nvSpPr>
        <p:spPr>
          <a:xfrm>
            <a:off x="3208346" y="3967089"/>
            <a:ext cx="2683090" cy="1378634"/>
          </a:xfrm>
          <a:prstGeom prst="roundRect">
            <a:avLst/>
          </a:prstGeom>
          <a:solidFill>
            <a:srgbClr val="FFC00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6000" dirty="0" smtClean="0">
                <a:solidFill>
                  <a:schemeClr val="tx1"/>
                </a:solidFill>
              </a:rPr>
              <a:t>qui</a:t>
            </a:r>
            <a:endParaRPr lang="en-GB" sz="6000" dirty="0">
              <a:solidFill>
                <a:schemeClr val="tx1"/>
              </a:solidFill>
            </a:endParaRPr>
          </a:p>
        </p:txBody>
      </p:sp>
      <p:sp>
        <p:nvSpPr>
          <p:cNvPr id="13" name="Rounded Rectangle 12"/>
          <p:cNvSpPr/>
          <p:nvPr/>
        </p:nvSpPr>
        <p:spPr>
          <a:xfrm>
            <a:off x="6100936" y="3967089"/>
            <a:ext cx="2683090" cy="1378634"/>
          </a:xfrm>
          <a:prstGeom prst="roundRect">
            <a:avLst/>
          </a:prstGeom>
          <a:solidFill>
            <a:srgbClr val="92D05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5400" dirty="0" err="1" smtClean="0">
                <a:solidFill>
                  <a:schemeClr val="tx1"/>
                </a:solidFill>
              </a:rPr>
              <a:t>que</a:t>
            </a:r>
            <a:endParaRPr lang="en-GB" sz="5400" dirty="0">
              <a:solidFill>
                <a:schemeClr val="tx1"/>
              </a:solidFill>
            </a:endParaRPr>
          </a:p>
        </p:txBody>
      </p:sp>
      <p:sp>
        <p:nvSpPr>
          <p:cNvPr id="14" name="Rectangle 13"/>
          <p:cNvSpPr/>
          <p:nvPr/>
        </p:nvSpPr>
        <p:spPr>
          <a:xfrm>
            <a:off x="359974" y="3043759"/>
            <a:ext cx="404127" cy="923330"/>
          </a:xfrm>
          <a:prstGeom prst="rect">
            <a:avLst/>
          </a:prstGeom>
          <a:noFill/>
        </p:spPr>
        <p:txBody>
          <a:bodyPr wrap="square" lIns="91440" tIns="45720" rIns="91440" bIns="45720">
            <a:spAutoFit/>
          </a:bodyPr>
          <a:lstStyle/>
          <a:p>
            <a:pPr algn="ctr"/>
            <a:r>
              <a:rPr lang="en-US" sz="5400" b="0" cap="none" spc="0" dirty="0" smtClean="0">
                <a:ln w="0"/>
                <a:solidFill>
                  <a:schemeClr val="tx1"/>
                </a:solidFill>
              </a:rPr>
              <a:t>1</a:t>
            </a:r>
            <a:endParaRPr lang="en-US" sz="5400" b="0" cap="none" spc="0" dirty="0">
              <a:ln w="0"/>
              <a:solidFill>
                <a:schemeClr val="tx1"/>
              </a:solidFill>
            </a:endParaRPr>
          </a:p>
        </p:txBody>
      </p:sp>
      <p:sp>
        <p:nvSpPr>
          <p:cNvPr id="15" name="Rectangle 14"/>
          <p:cNvSpPr/>
          <p:nvPr/>
        </p:nvSpPr>
        <p:spPr>
          <a:xfrm>
            <a:off x="3208346" y="3043759"/>
            <a:ext cx="404128" cy="923330"/>
          </a:xfrm>
          <a:prstGeom prst="rect">
            <a:avLst/>
          </a:prstGeom>
          <a:noFill/>
        </p:spPr>
        <p:txBody>
          <a:bodyPr wrap="square" lIns="91440" tIns="45720" rIns="91440" bIns="45720">
            <a:spAutoFit/>
          </a:bodyPr>
          <a:lstStyle/>
          <a:p>
            <a:pPr algn="ctr"/>
            <a:r>
              <a:rPr lang="en-US" sz="5400" dirty="0">
                <a:ln w="0"/>
              </a:rPr>
              <a:t>2</a:t>
            </a:r>
            <a:endParaRPr lang="en-US" sz="5400" b="0" cap="none" spc="0" dirty="0">
              <a:ln w="0"/>
              <a:solidFill>
                <a:schemeClr val="tx1"/>
              </a:solidFill>
            </a:endParaRPr>
          </a:p>
        </p:txBody>
      </p:sp>
      <p:sp>
        <p:nvSpPr>
          <p:cNvPr id="16" name="Rectangle 15"/>
          <p:cNvSpPr/>
          <p:nvPr/>
        </p:nvSpPr>
        <p:spPr>
          <a:xfrm>
            <a:off x="6100936" y="3043759"/>
            <a:ext cx="404128" cy="923330"/>
          </a:xfrm>
          <a:prstGeom prst="rect">
            <a:avLst/>
          </a:prstGeom>
          <a:noFill/>
        </p:spPr>
        <p:txBody>
          <a:bodyPr wrap="square" lIns="91440" tIns="45720" rIns="91440" bIns="45720">
            <a:spAutoFit/>
          </a:bodyPr>
          <a:lstStyle/>
          <a:p>
            <a:pPr algn="ctr"/>
            <a:r>
              <a:rPr lang="en-US" sz="5400" dirty="0">
                <a:ln w="0"/>
              </a:rPr>
              <a:t>3</a:t>
            </a:r>
            <a:endParaRPr lang="en-US" sz="5400" b="0" cap="none" spc="0" dirty="0">
              <a:ln w="0"/>
              <a:solidFill>
                <a:schemeClr val="tx1"/>
              </a:solidFill>
            </a:endParaRPr>
          </a:p>
        </p:txBody>
      </p:sp>
      <p:sp>
        <p:nvSpPr>
          <p:cNvPr id="8" name="Title 1"/>
          <p:cNvSpPr txBox="1">
            <a:spLocks/>
          </p:cNvSpPr>
          <p:nvPr/>
        </p:nvSpPr>
        <p:spPr>
          <a:xfrm>
            <a:off x="456279" y="393604"/>
            <a:ext cx="8231442" cy="1271521"/>
          </a:xfrm>
          <a:prstGeom prst="rect">
            <a:avLst/>
          </a:prstGeom>
          <a:solidFill>
            <a:schemeClr val="accent6">
              <a:lumMod val="40000"/>
              <a:lumOff val="60000"/>
            </a:schemeClr>
          </a:solidFill>
          <a:ln w="28575">
            <a:noFill/>
          </a:ln>
        </p:spPr>
        <p:txBody>
          <a:bodyPr anchor="t">
            <a:noAutofit/>
          </a:bodyPr>
          <a:lstStyle>
            <a:lvl1pPr algn="l" defTabSz="914400" rtl="0" eaLnBrk="1" latinLnBrk="0" hangingPunct="1">
              <a:lnSpc>
                <a:spcPct val="90000"/>
              </a:lnSpc>
              <a:spcBef>
                <a:spcPct val="0"/>
              </a:spcBef>
              <a:buNone/>
              <a:defRPr sz="4400" kern="1200">
                <a:solidFill>
                  <a:schemeClr val="tx1"/>
                </a:solidFill>
                <a:latin typeface="Arial" panose="020B0604020202020204" pitchFamily="34" charset="0"/>
                <a:ea typeface="+mj-ea"/>
                <a:cs typeface="Arial" panose="020B0604020202020204" pitchFamily="34" charset="0"/>
              </a:defRPr>
            </a:lvl1pPr>
          </a:lstStyle>
          <a:p>
            <a:pPr>
              <a:lnSpc>
                <a:spcPct val="100000"/>
              </a:lnSpc>
            </a:pPr>
            <a:r>
              <a:rPr lang="fr-FR" sz="3600" b="1" dirty="0"/>
              <a:t>Réponse: </a:t>
            </a:r>
            <a:r>
              <a:rPr lang="fr-FR" sz="3400" dirty="0" smtClean="0"/>
              <a:t>Voici </a:t>
            </a:r>
            <a:r>
              <a:rPr lang="fr-FR" sz="3400" dirty="0"/>
              <a:t>l’appartement </a:t>
            </a:r>
            <a:r>
              <a:rPr lang="fr-FR" sz="3400" u="sng" dirty="0" smtClean="0"/>
              <a:t>dont</a:t>
            </a:r>
            <a:r>
              <a:rPr lang="fr-FR" sz="3400" dirty="0" smtClean="0"/>
              <a:t> </a:t>
            </a:r>
            <a:r>
              <a:rPr lang="fr-FR" sz="3400" dirty="0"/>
              <a:t>mon frère a parlé le weekend dernier.</a:t>
            </a:r>
            <a:endParaRPr lang="en-GB" sz="3400" dirty="0"/>
          </a:p>
        </p:txBody>
      </p:sp>
    </p:spTree>
    <p:extLst>
      <p:ext uri="{BB962C8B-B14F-4D97-AF65-F5344CB8AC3E}">
        <p14:creationId xmlns:p14="http://schemas.microsoft.com/office/powerpoint/2010/main" val="22290964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grpId="0" nodeType="clickEffect">
                                  <p:stCondLst>
                                    <p:cond delay="0"/>
                                  </p:stCondLst>
                                  <p:childTnLst>
                                    <p:animRot by="21600000">
                                      <p:cBhvr>
                                        <p:cTn id="6" dur="2000" fill="hold"/>
                                        <p:tgtEl>
                                          <p:spTgt spid="11"/>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456279" y="393604"/>
            <a:ext cx="8231442" cy="1271521"/>
          </a:xfrm>
          <a:prstGeom prst="rect">
            <a:avLst/>
          </a:prstGeom>
          <a:solidFill>
            <a:schemeClr val="bg1"/>
          </a:solidFill>
          <a:ln w="28575">
            <a:noFill/>
          </a:ln>
        </p:spPr>
        <p:txBody>
          <a:bodyPr anchor="t">
            <a:noAutofit/>
          </a:bodyPr>
          <a:lstStyle>
            <a:lvl1pPr algn="l" defTabSz="914400" rtl="0" eaLnBrk="1" latinLnBrk="0" hangingPunct="1">
              <a:lnSpc>
                <a:spcPct val="90000"/>
              </a:lnSpc>
              <a:spcBef>
                <a:spcPct val="0"/>
              </a:spcBef>
              <a:buNone/>
              <a:defRPr sz="4400" kern="1200">
                <a:solidFill>
                  <a:schemeClr val="tx1"/>
                </a:solidFill>
                <a:latin typeface="Arial" panose="020B0604020202020204" pitchFamily="34" charset="0"/>
                <a:ea typeface="+mj-ea"/>
                <a:cs typeface="Arial" panose="020B0604020202020204" pitchFamily="34" charset="0"/>
              </a:defRPr>
            </a:lvl1pPr>
          </a:lstStyle>
          <a:p>
            <a:pPr>
              <a:lnSpc>
                <a:spcPct val="100000"/>
              </a:lnSpc>
            </a:pPr>
            <a:r>
              <a:rPr lang="fr-FR" sz="3400" dirty="0"/>
              <a:t>4. J’ai une très jolie chambre ____ je viens de décorer.</a:t>
            </a:r>
            <a:endParaRPr lang="en-GB" sz="3400" dirty="0"/>
          </a:p>
        </p:txBody>
      </p:sp>
      <p:grpSp>
        <p:nvGrpSpPr>
          <p:cNvPr id="3" name="Group 2"/>
          <p:cNvGrpSpPr/>
          <p:nvPr/>
        </p:nvGrpSpPr>
        <p:grpSpPr>
          <a:xfrm>
            <a:off x="359974" y="3043759"/>
            <a:ext cx="8424052" cy="2301964"/>
            <a:chOff x="359974" y="3043759"/>
            <a:chExt cx="8424052" cy="2301964"/>
          </a:xfrm>
        </p:grpSpPr>
        <p:grpSp>
          <p:nvGrpSpPr>
            <p:cNvPr id="4" name="Group 3"/>
            <p:cNvGrpSpPr/>
            <p:nvPr/>
          </p:nvGrpSpPr>
          <p:grpSpPr>
            <a:xfrm>
              <a:off x="359974" y="3967089"/>
              <a:ext cx="8424052" cy="1378634"/>
              <a:chOff x="553329" y="3967089"/>
              <a:chExt cx="8424052" cy="1378634"/>
            </a:xfrm>
          </p:grpSpPr>
          <p:sp>
            <p:nvSpPr>
              <p:cNvPr id="8" name="Rounded Rectangle 7"/>
              <p:cNvSpPr/>
              <p:nvPr/>
            </p:nvSpPr>
            <p:spPr>
              <a:xfrm>
                <a:off x="553329" y="3967089"/>
                <a:ext cx="2638872" cy="1378634"/>
              </a:xfrm>
              <a:prstGeom prst="roundRect">
                <a:avLst/>
              </a:prstGeom>
              <a:solidFill>
                <a:srgbClr val="FF000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6600" dirty="0" err="1" smtClean="0"/>
                  <a:t>dont</a:t>
                </a:r>
                <a:endParaRPr lang="en-GB" sz="6600" dirty="0"/>
              </a:p>
            </p:txBody>
          </p:sp>
          <p:sp>
            <p:nvSpPr>
              <p:cNvPr id="9" name="Rounded Rectangle 8"/>
              <p:cNvSpPr/>
              <p:nvPr/>
            </p:nvSpPr>
            <p:spPr>
              <a:xfrm>
                <a:off x="3401701" y="3967089"/>
                <a:ext cx="2683090" cy="1378634"/>
              </a:xfrm>
              <a:prstGeom prst="roundRect">
                <a:avLst/>
              </a:prstGeom>
              <a:solidFill>
                <a:srgbClr val="FFC00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6000" dirty="0" smtClean="0">
                    <a:solidFill>
                      <a:schemeClr val="tx1"/>
                    </a:solidFill>
                  </a:rPr>
                  <a:t>qui</a:t>
                </a:r>
                <a:endParaRPr lang="en-GB" sz="6000" dirty="0">
                  <a:solidFill>
                    <a:schemeClr val="tx1"/>
                  </a:solidFill>
                </a:endParaRPr>
              </a:p>
            </p:txBody>
          </p:sp>
          <p:sp>
            <p:nvSpPr>
              <p:cNvPr id="10" name="Rounded Rectangle 9"/>
              <p:cNvSpPr/>
              <p:nvPr/>
            </p:nvSpPr>
            <p:spPr>
              <a:xfrm>
                <a:off x="6294291" y="3967089"/>
                <a:ext cx="2683090" cy="1378634"/>
              </a:xfrm>
              <a:prstGeom prst="roundRect">
                <a:avLst/>
              </a:prstGeom>
              <a:solidFill>
                <a:srgbClr val="92D05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5400" dirty="0" err="1" smtClean="0">
                    <a:solidFill>
                      <a:schemeClr val="tx1"/>
                    </a:solidFill>
                  </a:rPr>
                  <a:t>que</a:t>
                </a:r>
                <a:endParaRPr lang="en-GB" sz="5400" dirty="0">
                  <a:solidFill>
                    <a:schemeClr val="tx1"/>
                  </a:solidFill>
                </a:endParaRPr>
              </a:p>
            </p:txBody>
          </p:sp>
        </p:grpSp>
        <p:sp>
          <p:nvSpPr>
            <p:cNvPr id="5" name="Rectangle 4"/>
            <p:cNvSpPr/>
            <p:nvPr/>
          </p:nvSpPr>
          <p:spPr>
            <a:xfrm>
              <a:off x="359974" y="3043759"/>
              <a:ext cx="404127" cy="923330"/>
            </a:xfrm>
            <a:prstGeom prst="rect">
              <a:avLst/>
            </a:prstGeom>
            <a:noFill/>
          </p:spPr>
          <p:txBody>
            <a:bodyPr wrap="square" lIns="91440" tIns="45720" rIns="91440" bIns="45720">
              <a:spAutoFit/>
            </a:bodyPr>
            <a:lstStyle/>
            <a:p>
              <a:pPr algn="ctr"/>
              <a:r>
                <a:rPr lang="en-US" sz="5400" b="0" cap="none" spc="0" dirty="0" smtClean="0">
                  <a:ln w="0"/>
                  <a:solidFill>
                    <a:schemeClr val="tx1"/>
                  </a:solidFill>
                </a:rPr>
                <a:t>1</a:t>
              </a:r>
              <a:endParaRPr lang="en-US" sz="5400" b="0" cap="none" spc="0" dirty="0">
                <a:ln w="0"/>
                <a:solidFill>
                  <a:schemeClr val="tx1"/>
                </a:solidFill>
              </a:endParaRPr>
            </a:p>
          </p:txBody>
        </p:sp>
        <p:sp>
          <p:nvSpPr>
            <p:cNvPr id="6" name="Rectangle 5"/>
            <p:cNvSpPr/>
            <p:nvPr/>
          </p:nvSpPr>
          <p:spPr>
            <a:xfrm>
              <a:off x="3208346" y="3043759"/>
              <a:ext cx="404128" cy="923330"/>
            </a:xfrm>
            <a:prstGeom prst="rect">
              <a:avLst/>
            </a:prstGeom>
            <a:noFill/>
          </p:spPr>
          <p:txBody>
            <a:bodyPr wrap="square" lIns="91440" tIns="45720" rIns="91440" bIns="45720">
              <a:spAutoFit/>
            </a:bodyPr>
            <a:lstStyle/>
            <a:p>
              <a:pPr algn="ctr"/>
              <a:r>
                <a:rPr lang="en-US" sz="5400" dirty="0">
                  <a:ln w="0"/>
                </a:rPr>
                <a:t>2</a:t>
              </a:r>
              <a:endParaRPr lang="en-US" sz="5400" b="0" cap="none" spc="0" dirty="0">
                <a:ln w="0"/>
                <a:solidFill>
                  <a:schemeClr val="tx1"/>
                </a:solidFill>
              </a:endParaRPr>
            </a:p>
          </p:txBody>
        </p:sp>
        <p:sp>
          <p:nvSpPr>
            <p:cNvPr id="7" name="Rectangle 6"/>
            <p:cNvSpPr/>
            <p:nvPr/>
          </p:nvSpPr>
          <p:spPr>
            <a:xfrm>
              <a:off x="6100936" y="3043759"/>
              <a:ext cx="404128" cy="923330"/>
            </a:xfrm>
            <a:prstGeom prst="rect">
              <a:avLst/>
            </a:prstGeom>
            <a:noFill/>
          </p:spPr>
          <p:txBody>
            <a:bodyPr wrap="square" lIns="91440" tIns="45720" rIns="91440" bIns="45720">
              <a:spAutoFit/>
            </a:bodyPr>
            <a:lstStyle/>
            <a:p>
              <a:pPr algn="ctr"/>
              <a:r>
                <a:rPr lang="en-US" sz="5400" dirty="0">
                  <a:ln w="0"/>
                </a:rPr>
                <a:t>3</a:t>
              </a:r>
              <a:endParaRPr lang="en-US" sz="5400" b="0" cap="none" spc="0" dirty="0">
                <a:ln w="0"/>
                <a:solidFill>
                  <a:schemeClr val="tx1"/>
                </a:solidFill>
              </a:endParaRPr>
            </a:p>
          </p:txBody>
        </p:sp>
      </p:grpSp>
    </p:spTree>
    <p:extLst>
      <p:ext uri="{BB962C8B-B14F-4D97-AF65-F5344CB8AC3E}">
        <p14:creationId xmlns:p14="http://schemas.microsoft.com/office/powerpoint/2010/main" val="109548236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ounded Rectangle 10"/>
          <p:cNvSpPr/>
          <p:nvPr/>
        </p:nvSpPr>
        <p:spPr>
          <a:xfrm>
            <a:off x="359974" y="3967089"/>
            <a:ext cx="2638872" cy="1378634"/>
          </a:xfrm>
          <a:prstGeom prst="roundRect">
            <a:avLst/>
          </a:prstGeom>
          <a:solidFill>
            <a:srgbClr val="FF000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6600" dirty="0" err="1" smtClean="0"/>
              <a:t>dont</a:t>
            </a:r>
            <a:endParaRPr lang="en-GB" sz="6600" dirty="0"/>
          </a:p>
        </p:txBody>
      </p:sp>
      <p:sp>
        <p:nvSpPr>
          <p:cNvPr id="12" name="Rounded Rectangle 11"/>
          <p:cNvSpPr/>
          <p:nvPr/>
        </p:nvSpPr>
        <p:spPr>
          <a:xfrm>
            <a:off x="3208346" y="3967089"/>
            <a:ext cx="2683090" cy="1378634"/>
          </a:xfrm>
          <a:prstGeom prst="roundRect">
            <a:avLst/>
          </a:prstGeom>
          <a:solidFill>
            <a:srgbClr val="FFC00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6000" dirty="0" smtClean="0">
                <a:solidFill>
                  <a:schemeClr val="tx1"/>
                </a:solidFill>
              </a:rPr>
              <a:t>qui</a:t>
            </a:r>
            <a:endParaRPr lang="en-GB" sz="6000" dirty="0">
              <a:solidFill>
                <a:schemeClr val="tx1"/>
              </a:solidFill>
            </a:endParaRPr>
          </a:p>
        </p:txBody>
      </p:sp>
      <p:sp>
        <p:nvSpPr>
          <p:cNvPr id="13" name="Rounded Rectangle 12"/>
          <p:cNvSpPr/>
          <p:nvPr/>
        </p:nvSpPr>
        <p:spPr>
          <a:xfrm>
            <a:off x="6100936" y="3967089"/>
            <a:ext cx="2683090" cy="1378634"/>
          </a:xfrm>
          <a:prstGeom prst="roundRect">
            <a:avLst/>
          </a:prstGeom>
          <a:solidFill>
            <a:srgbClr val="92D05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5400" dirty="0" err="1" smtClean="0">
                <a:solidFill>
                  <a:schemeClr val="tx1"/>
                </a:solidFill>
              </a:rPr>
              <a:t>que</a:t>
            </a:r>
            <a:endParaRPr lang="en-GB" sz="5400" dirty="0">
              <a:solidFill>
                <a:schemeClr val="tx1"/>
              </a:solidFill>
            </a:endParaRPr>
          </a:p>
        </p:txBody>
      </p:sp>
      <p:sp>
        <p:nvSpPr>
          <p:cNvPr id="14" name="Rectangle 13"/>
          <p:cNvSpPr/>
          <p:nvPr/>
        </p:nvSpPr>
        <p:spPr>
          <a:xfrm>
            <a:off x="359974" y="3043759"/>
            <a:ext cx="404127" cy="923330"/>
          </a:xfrm>
          <a:prstGeom prst="rect">
            <a:avLst/>
          </a:prstGeom>
          <a:noFill/>
        </p:spPr>
        <p:txBody>
          <a:bodyPr wrap="square" lIns="91440" tIns="45720" rIns="91440" bIns="45720">
            <a:spAutoFit/>
          </a:bodyPr>
          <a:lstStyle/>
          <a:p>
            <a:pPr algn="ctr"/>
            <a:r>
              <a:rPr lang="en-US" sz="5400" b="0" cap="none" spc="0" dirty="0" smtClean="0">
                <a:ln w="0"/>
                <a:solidFill>
                  <a:schemeClr val="tx1"/>
                </a:solidFill>
              </a:rPr>
              <a:t>1</a:t>
            </a:r>
            <a:endParaRPr lang="en-US" sz="5400" b="0" cap="none" spc="0" dirty="0">
              <a:ln w="0"/>
              <a:solidFill>
                <a:schemeClr val="tx1"/>
              </a:solidFill>
            </a:endParaRPr>
          </a:p>
        </p:txBody>
      </p:sp>
      <p:sp>
        <p:nvSpPr>
          <p:cNvPr id="15" name="Rectangle 14"/>
          <p:cNvSpPr/>
          <p:nvPr/>
        </p:nvSpPr>
        <p:spPr>
          <a:xfrm>
            <a:off x="3208346" y="3043759"/>
            <a:ext cx="404128" cy="923330"/>
          </a:xfrm>
          <a:prstGeom prst="rect">
            <a:avLst/>
          </a:prstGeom>
          <a:noFill/>
        </p:spPr>
        <p:txBody>
          <a:bodyPr wrap="square" lIns="91440" tIns="45720" rIns="91440" bIns="45720">
            <a:spAutoFit/>
          </a:bodyPr>
          <a:lstStyle/>
          <a:p>
            <a:pPr algn="ctr"/>
            <a:r>
              <a:rPr lang="en-US" sz="5400" dirty="0">
                <a:ln w="0"/>
              </a:rPr>
              <a:t>2</a:t>
            </a:r>
            <a:endParaRPr lang="en-US" sz="5400" b="0" cap="none" spc="0" dirty="0">
              <a:ln w="0"/>
              <a:solidFill>
                <a:schemeClr val="tx1"/>
              </a:solidFill>
            </a:endParaRPr>
          </a:p>
        </p:txBody>
      </p:sp>
      <p:sp>
        <p:nvSpPr>
          <p:cNvPr id="16" name="Rectangle 15"/>
          <p:cNvSpPr/>
          <p:nvPr/>
        </p:nvSpPr>
        <p:spPr>
          <a:xfrm>
            <a:off x="6100936" y="3043759"/>
            <a:ext cx="404128" cy="923330"/>
          </a:xfrm>
          <a:prstGeom prst="rect">
            <a:avLst/>
          </a:prstGeom>
          <a:noFill/>
        </p:spPr>
        <p:txBody>
          <a:bodyPr wrap="square" lIns="91440" tIns="45720" rIns="91440" bIns="45720">
            <a:spAutoFit/>
          </a:bodyPr>
          <a:lstStyle/>
          <a:p>
            <a:pPr algn="ctr"/>
            <a:r>
              <a:rPr lang="en-US" sz="5400" dirty="0">
                <a:ln w="0"/>
              </a:rPr>
              <a:t>3</a:t>
            </a:r>
            <a:endParaRPr lang="en-US" sz="5400" b="0" cap="none" spc="0" dirty="0">
              <a:ln w="0"/>
              <a:solidFill>
                <a:schemeClr val="tx1"/>
              </a:solidFill>
            </a:endParaRPr>
          </a:p>
        </p:txBody>
      </p:sp>
      <p:sp>
        <p:nvSpPr>
          <p:cNvPr id="8" name="Title 1"/>
          <p:cNvSpPr txBox="1">
            <a:spLocks/>
          </p:cNvSpPr>
          <p:nvPr/>
        </p:nvSpPr>
        <p:spPr>
          <a:xfrm>
            <a:off x="456279" y="393604"/>
            <a:ext cx="8231442" cy="1271521"/>
          </a:xfrm>
          <a:prstGeom prst="rect">
            <a:avLst/>
          </a:prstGeom>
          <a:solidFill>
            <a:schemeClr val="accent6">
              <a:lumMod val="40000"/>
              <a:lumOff val="60000"/>
            </a:schemeClr>
          </a:solidFill>
          <a:ln w="28575">
            <a:noFill/>
          </a:ln>
        </p:spPr>
        <p:txBody>
          <a:bodyPr anchor="t">
            <a:noAutofit/>
          </a:bodyPr>
          <a:lstStyle>
            <a:lvl1pPr algn="l" defTabSz="914400" rtl="0" eaLnBrk="1" latinLnBrk="0" hangingPunct="1">
              <a:lnSpc>
                <a:spcPct val="90000"/>
              </a:lnSpc>
              <a:spcBef>
                <a:spcPct val="0"/>
              </a:spcBef>
              <a:buNone/>
              <a:defRPr sz="4400" kern="1200">
                <a:solidFill>
                  <a:schemeClr val="tx1"/>
                </a:solidFill>
                <a:latin typeface="Arial" panose="020B0604020202020204" pitchFamily="34" charset="0"/>
                <a:ea typeface="+mj-ea"/>
                <a:cs typeface="Arial" panose="020B0604020202020204" pitchFamily="34" charset="0"/>
              </a:defRPr>
            </a:lvl1pPr>
          </a:lstStyle>
          <a:p>
            <a:pPr>
              <a:lnSpc>
                <a:spcPct val="100000"/>
              </a:lnSpc>
            </a:pPr>
            <a:r>
              <a:rPr lang="fr-FR" sz="3600" b="1" dirty="0"/>
              <a:t>Réponse: </a:t>
            </a:r>
            <a:r>
              <a:rPr lang="fr-FR" sz="3400" dirty="0" smtClean="0"/>
              <a:t>J’ai </a:t>
            </a:r>
            <a:r>
              <a:rPr lang="fr-FR" sz="3400" dirty="0"/>
              <a:t>une très jolie chambre </a:t>
            </a:r>
            <a:r>
              <a:rPr lang="fr-FR" sz="3400" u="sng" dirty="0" smtClean="0"/>
              <a:t>que</a:t>
            </a:r>
            <a:r>
              <a:rPr lang="fr-FR" sz="3400" dirty="0" smtClean="0"/>
              <a:t> </a:t>
            </a:r>
            <a:r>
              <a:rPr lang="fr-FR" sz="3400" dirty="0"/>
              <a:t>je viens de décorer.</a:t>
            </a:r>
            <a:endParaRPr lang="en-GB" sz="3400" dirty="0"/>
          </a:p>
        </p:txBody>
      </p:sp>
    </p:spTree>
    <p:extLst>
      <p:ext uri="{BB962C8B-B14F-4D97-AF65-F5344CB8AC3E}">
        <p14:creationId xmlns:p14="http://schemas.microsoft.com/office/powerpoint/2010/main" val="41399213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grpId="0" nodeType="clickEffect">
                                  <p:stCondLst>
                                    <p:cond delay="0"/>
                                  </p:stCondLst>
                                  <p:childTnLst>
                                    <p:animRot by="21600000">
                                      <p:cBhvr>
                                        <p:cTn id="6" dur="2000" fill="hold"/>
                                        <p:tgtEl>
                                          <p:spTgt spid="13"/>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Lst>
  </p:timing>
</p:sld>
</file>

<file path=ppt/theme/theme1.xml><?xml version="1.0" encoding="utf-8"?>
<a:theme xmlns:a="http://schemas.openxmlformats.org/drawingml/2006/main" name="Office Theme">
  <a:themeElements>
    <a:clrScheme name="AQA colours">
      <a:dk1>
        <a:sysClr val="windowText" lastClr="000000"/>
      </a:dk1>
      <a:lt1>
        <a:sysClr val="window" lastClr="FFFFFF"/>
      </a:lt1>
      <a:dk2>
        <a:srgbClr val="44546A"/>
      </a:dk2>
      <a:lt2>
        <a:srgbClr val="E7E6E6"/>
      </a:lt2>
      <a:accent1>
        <a:srgbClr val="412878"/>
      </a:accent1>
      <a:accent2>
        <a:srgbClr val="C8194B"/>
      </a:accent2>
      <a:accent3>
        <a:srgbClr val="D2C8E1"/>
      </a:accent3>
      <a:accent4>
        <a:srgbClr val="9784BE"/>
      </a:accent4>
      <a:accent5>
        <a:srgbClr val="6D51A1"/>
      </a:accent5>
      <a:accent6>
        <a:srgbClr val="2F71AC"/>
      </a:accent6>
      <a:hlink>
        <a:srgbClr val="2F71AC"/>
      </a:hlink>
      <a:folHlink>
        <a:srgbClr val="412878"/>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AQA powerpoint REISSUE" id="{F2C4CAD8-2BC4-4215-A0E1-16A4B7E43E21}" vid="{82266D6C-1DEC-4A9E-8661-C0E18B6FCE3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AQA powerpoint REISSUE</Template>
  <TotalTime>130</TotalTime>
  <Words>846</Words>
  <Application>Microsoft Office PowerPoint</Application>
  <PresentationFormat>On-screen Show (4:3)</PresentationFormat>
  <Paragraphs>230</Paragraphs>
  <Slides>29</Slides>
  <Notes>15</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2015-03-06T11:41:38Z</dcterms:created>
  <dcterms:modified xsi:type="dcterms:W3CDTF">2015-09-04T10:40:03Z</dcterms:modified>
</cp:coreProperties>
</file>