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0" r:id="rId3"/>
    <p:sldId id="258" r:id="rId4"/>
    <p:sldId id="259" r:id="rId5"/>
    <p:sldId id="260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5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AB"/>
    <a:srgbClr val="FFD44B"/>
    <a:srgbClr val="C6D9F1"/>
    <a:srgbClr val="FAC090"/>
    <a:srgbClr val="F0D18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8" autoAdjust="0"/>
    <p:restoredTop sz="78561" autoAdjust="0"/>
  </p:normalViewPr>
  <p:slideViewPr>
    <p:cSldViewPr snapToGrid="0">
      <p:cViewPr>
        <p:scale>
          <a:sx n="50" d="100"/>
          <a:sy n="50" d="100"/>
        </p:scale>
        <p:origin x="-900" y="-252"/>
      </p:cViewPr>
      <p:guideLst>
        <p:guide orient="horz" pos="3657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04/09/2015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786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could write answers on mini whiteboards.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Answers provided on next slide.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388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060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336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Students</a:t>
            </a:r>
            <a:r>
              <a:rPr lang="en-GB" baseline="0" dirty="0" smtClean="0"/>
              <a:t> could use mini whiteboards to show their answers.  </a:t>
            </a:r>
            <a:r>
              <a:rPr lang="en-GB" dirty="0" smtClean="0"/>
              <a:t>Answer:</a:t>
            </a:r>
            <a:r>
              <a:rPr lang="en-GB" baseline="0" dirty="0" smtClean="0"/>
              <a:t> </a:t>
            </a:r>
            <a:r>
              <a:rPr lang="en-GB" dirty="0" smtClean="0"/>
              <a:t>On </a:t>
            </a:r>
            <a:r>
              <a:rPr lang="en-GB" dirty="0" err="1" smtClean="0"/>
              <a:t>doit</a:t>
            </a:r>
            <a:r>
              <a:rPr lang="en-GB" dirty="0" smtClean="0"/>
              <a:t> </a:t>
            </a:r>
            <a:r>
              <a:rPr lang="en-GB" dirty="0" err="1" smtClean="0"/>
              <a:t>apprendre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l’EPS</a:t>
            </a:r>
            <a:r>
              <a:rPr lang="en-GB" baseline="0" dirty="0" smtClean="0"/>
              <a:t>.  Blank squares in the grid enable you to add more words to the jumbled sentence to increase the level of challenge if needed.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156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Students</a:t>
            </a:r>
            <a:r>
              <a:rPr lang="en-GB" baseline="0" dirty="0" smtClean="0"/>
              <a:t> could use mini whiteboards to show their answers.  </a:t>
            </a:r>
            <a:r>
              <a:rPr lang="en-GB" dirty="0" smtClean="0"/>
              <a:t>Answer:</a:t>
            </a:r>
            <a:r>
              <a:rPr lang="en-GB" baseline="0" dirty="0" smtClean="0"/>
              <a:t> </a:t>
            </a:r>
            <a:r>
              <a:rPr lang="en-GB" dirty="0" smtClean="0"/>
              <a:t>On </a:t>
            </a:r>
            <a:r>
              <a:rPr lang="en-GB" dirty="0" err="1" smtClean="0"/>
              <a:t>doit</a:t>
            </a:r>
            <a:r>
              <a:rPr lang="en-GB" dirty="0" smtClean="0"/>
              <a:t> </a:t>
            </a:r>
            <a:r>
              <a:rPr lang="en-GB" dirty="0" err="1" smtClean="0"/>
              <a:t>étudier</a:t>
            </a:r>
            <a:r>
              <a:rPr lang="en-GB" baseline="0" dirty="0" smtClean="0"/>
              <a:t> les maths. Blank squares in the grid enable you to add more words to the jumbled sentence to increase the level of challenge if needed.</a:t>
            </a: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2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Students</a:t>
            </a:r>
            <a:r>
              <a:rPr lang="en-GB" baseline="0" dirty="0" smtClean="0"/>
              <a:t> could use mini whiteboards to show their answers.  </a:t>
            </a:r>
            <a:r>
              <a:rPr lang="en-GB" dirty="0" smtClean="0"/>
              <a:t>Answer:</a:t>
            </a:r>
            <a:r>
              <a:rPr lang="en-GB" baseline="0" dirty="0" smtClean="0"/>
              <a:t> On </a:t>
            </a:r>
            <a:r>
              <a:rPr lang="en-GB" baseline="0" dirty="0" err="1" smtClean="0"/>
              <a:t>doit</a:t>
            </a:r>
            <a:r>
              <a:rPr lang="en-GB" baseline="0" dirty="0" smtClean="0"/>
              <a:t> passer un </a:t>
            </a:r>
            <a:r>
              <a:rPr lang="en-GB" baseline="0" dirty="0" err="1" smtClean="0"/>
              <a:t>examen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d’informatique</a:t>
            </a:r>
            <a:r>
              <a:rPr lang="en-GB" baseline="0" dirty="0" smtClean="0"/>
              <a:t>. Blank squares in the grid enable you to add more words to the jumbled sentence to increase the level of challenge if needed.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293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12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Students</a:t>
            </a:r>
            <a:r>
              <a:rPr lang="en-GB" baseline="0" dirty="0" smtClean="0"/>
              <a:t> could use mini whiteboards to show their answers.  </a:t>
            </a:r>
            <a:r>
              <a:rPr lang="en-GB" dirty="0" smtClean="0"/>
              <a:t>Answer:</a:t>
            </a:r>
            <a:r>
              <a:rPr lang="en-GB" baseline="0" dirty="0" smtClean="0"/>
              <a:t> </a:t>
            </a:r>
            <a:r>
              <a:rPr lang="en-GB" dirty="0" smtClean="0"/>
              <a:t>On </a:t>
            </a:r>
            <a:r>
              <a:rPr lang="en-GB" dirty="0" err="1" smtClean="0"/>
              <a:t>peut</a:t>
            </a:r>
            <a:r>
              <a:rPr lang="en-GB" dirty="0" smtClean="0"/>
              <a:t> </a:t>
            </a:r>
            <a:r>
              <a:rPr lang="en-GB" dirty="0" err="1" smtClean="0"/>
              <a:t>étudier</a:t>
            </a:r>
            <a:r>
              <a:rPr lang="en-GB" dirty="0" smtClean="0"/>
              <a:t> la </a:t>
            </a:r>
            <a:r>
              <a:rPr lang="en-GB" dirty="0" err="1" smtClean="0"/>
              <a:t>géo</a:t>
            </a:r>
            <a:r>
              <a:rPr lang="en-GB" dirty="0" smtClean="0"/>
              <a:t>. </a:t>
            </a:r>
            <a:r>
              <a:rPr lang="en-GB" baseline="0" dirty="0" smtClean="0"/>
              <a:t>Blank squares in the grid enable you to add more words to the jumbled sentence to increase the level of challenge if needed.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6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Students</a:t>
            </a:r>
            <a:r>
              <a:rPr lang="en-GB" baseline="0" dirty="0" smtClean="0"/>
              <a:t> could use mini whiteboards to show their answers.  </a:t>
            </a:r>
            <a:r>
              <a:rPr lang="en-GB" dirty="0" smtClean="0"/>
              <a:t>Answer:</a:t>
            </a:r>
            <a:r>
              <a:rPr lang="en-GB" baseline="0" dirty="0" smtClean="0"/>
              <a:t> </a:t>
            </a:r>
            <a:r>
              <a:rPr lang="en-GB" dirty="0" smtClean="0"/>
              <a:t>On </a:t>
            </a:r>
            <a:r>
              <a:rPr lang="en-GB" dirty="0" err="1" smtClean="0"/>
              <a:t>peut</a:t>
            </a:r>
            <a:r>
              <a:rPr lang="en-GB" dirty="0" smtClean="0"/>
              <a:t> </a:t>
            </a:r>
            <a:r>
              <a:rPr lang="en-GB" dirty="0" err="1" smtClean="0"/>
              <a:t>apprendre</a:t>
            </a:r>
            <a:r>
              <a:rPr lang="en-GB" baseline="0" dirty="0" smtClean="0"/>
              <a:t> le </a:t>
            </a:r>
            <a:r>
              <a:rPr lang="en-GB" baseline="0" dirty="0" err="1" smtClean="0"/>
              <a:t>français</a:t>
            </a:r>
            <a:r>
              <a:rPr lang="en-GB" baseline="0" dirty="0" smtClean="0"/>
              <a:t>. Blank squares in the grid enable you to add more words to the jumbled sentence to increase the level of challenge if needed.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69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Students</a:t>
            </a:r>
            <a:r>
              <a:rPr lang="en-GB" baseline="0" dirty="0" smtClean="0"/>
              <a:t> could use mini whiteboards to show their answers.  </a:t>
            </a:r>
            <a:r>
              <a:rPr lang="en-GB" dirty="0" smtClean="0"/>
              <a:t>Answer:</a:t>
            </a:r>
            <a:r>
              <a:rPr lang="en-GB" baseline="0" dirty="0" smtClean="0"/>
              <a:t> </a:t>
            </a:r>
            <a:r>
              <a:rPr lang="en-GB" dirty="0" smtClean="0"/>
              <a:t>On </a:t>
            </a:r>
            <a:r>
              <a:rPr lang="en-GB" dirty="0" err="1" smtClean="0"/>
              <a:t>peut</a:t>
            </a:r>
            <a:r>
              <a:rPr lang="en-GB" dirty="0" smtClean="0"/>
              <a:t> </a:t>
            </a:r>
            <a:r>
              <a:rPr lang="en-GB" dirty="0" err="1" smtClean="0"/>
              <a:t>choisir</a:t>
            </a:r>
            <a:r>
              <a:rPr lang="en-GB" dirty="0" smtClean="0"/>
              <a:t> le</a:t>
            </a:r>
            <a:r>
              <a:rPr lang="en-GB" baseline="0" dirty="0" smtClean="0"/>
              <a:t> commerce. </a:t>
            </a:r>
            <a:r>
              <a:rPr lang="en-GB" baseline="0" smtClean="0"/>
              <a:t>Blank squares in the grid enable you to add more words to the jumbled sentence to increase the level of challenge if needed.</a:t>
            </a:r>
            <a:endParaRPr lang="en-GB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26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779110" y="697222"/>
            <a:ext cx="7585781" cy="5173227"/>
            <a:chOff x="766533" y="697222"/>
            <a:chExt cx="7585781" cy="5173227"/>
          </a:xfrm>
        </p:grpSpPr>
        <p:sp>
          <p:nvSpPr>
            <p:cNvPr id="7" name="Subtitle 4"/>
            <p:cNvSpPr txBox="1">
              <a:spLocks/>
            </p:cNvSpPr>
            <p:nvPr/>
          </p:nvSpPr>
          <p:spPr>
            <a:xfrm>
              <a:off x="966978" y="4388895"/>
              <a:ext cx="7156197" cy="14815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anchor="ctr" anchorCtr="0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How to explain which subjects you </a:t>
              </a:r>
              <a:r>
                <a:rPr lang="en-US" b="1" dirty="0" smtClean="0"/>
                <a:t>have to </a:t>
              </a:r>
              <a:r>
                <a:rPr lang="en-US" dirty="0" smtClean="0"/>
                <a:t>study and which subjects you </a:t>
              </a:r>
              <a:r>
                <a:rPr lang="en-US" b="1" dirty="0" smtClean="0"/>
                <a:t>can choose </a:t>
              </a:r>
              <a:r>
                <a:rPr lang="en-US" dirty="0" smtClean="0"/>
                <a:t>to study.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66979" y="697222"/>
              <a:ext cx="7156196" cy="158877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anchor="ctr" anchorCtr="0">
              <a:noAutofit/>
            </a:bodyPr>
            <a:lstStyle/>
            <a:p>
              <a:pPr algn="ctr"/>
              <a:r>
                <a:rPr lang="en-US" sz="3600" b="1" dirty="0" err="1" smtClean="0"/>
                <a:t>Mes</a:t>
              </a:r>
              <a:r>
                <a:rPr lang="en-US" sz="3600" b="1" dirty="0" smtClean="0"/>
                <a:t> </a:t>
              </a:r>
              <a:r>
                <a:rPr lang="en-US" sz="3600" b="1" dirty="0" err="1" smtClean="0"/>
                <a:t>études</a:t>
              </a:r>
              <a:r>
                <a:rPr lang="en-US" sz="3600" b="1" dirty="0" smtClean="0"/>
                <a:t>: les </a:t>
              </a:r>
              <a:r>
                <a:rPr lang="en-US" sz="3600" b="1" dirty="0" err="1" smtClean="0"/>
                <a:t>matières</a:t>
              </a:r>
              <a:r>
                <a:rPr lang="en-US" sz="3600" b="1" dirty="0" smtClean="0"/>
                <a:t> </a:t>
              </a:r>
              <a:r>
                <a:rPr lang="en-US" sz="3600" b="1" dirty="0" err="1" smtClean="0"/>
                <a:t>obligatoires</a:t>
              </a:r>
              <a:r>
                <a:rPr lang="en-US" sz="3600" b="1" dirty="0" smtClean="0"/>
                <a:t> </a:t>
              </a:r>
              <a:r>
                <a:rPr lang="en-US" sz="3600" b="1" dirty="0"/>
                <a:t>et </a:t>
              </a:r>
              <a:r>
                <a:rPr lang="en-US" sz="3600" b="1" dirty="0" err="1"/>
                <a:t>facultatives</a:t>
              </a:r>
              <a:endParaRPr lang="en-GB" sz="3600" b="1" dirty="0"/>
            </a:p>
          </p:txBody>
        </p:sp>
        <p:pic>
          <p:nvPicPr>
            <p:cNvPr id="9" name="Picture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5232" y="2758538"/>
              <a:ext cx="1245680" cy="1063879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8282" y="2758537"/>
              <a:ext cx="1066834" cy="1063879"/>
            </a:xfrm>
            <a:prstGeom prst="rect">
              <a:avLst/>
            </a:prstGeom>
          </p:spPr>
        </p:pic>
        <p:pic>
          <p:nvPicPr>
            <p:cNvPr id="13" name="Picture 12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982" y="2758537"/>
              <a:ext cx="854880" cy="1063879"/>
            </a:xfrm>
            <a:prstGeom prst="rect">
              <a:avLst/>
            </a:prstGeom>
          </p:spPr>
        </p:pic>
        <p:pic>
          <p:nvPicPr>
            <p:cNvPr id="14" name="Picture 13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533" y="2758536"/>
              <a:ext cx="1049079" cy="106387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2486" y="2931639"/>
              <a:ext cx="1179828" cy="707896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6390000"/>
            <a:ext cx="1260000" cy="505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Recap</a:t>
            </a:r>
            <a:endParaRPr lang="en-GB" sz="36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13080" y="1508760"/>
            <a:ext cx="811784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To talk and write about compulsory subjects use:</a:t>
            </a:r>
          </a:p>
          <a:p>
            <a:pPr marL="0" indent="0">
              <a:buNone/>
            </a:pPr>
            <a:r>
              <a:rPr lang="en-US" i="1" dirty="0"/>
              <a:t>on </a:t>
            </a:r>
            <a:r>
              <a:rPr lang="en-US" i="1" dirty="0" err="1"/>
              <a:t>doit</a:t>
            </a:r>
            <a:r>
              <a:rPr lang="en-US" i="1" dirty="0"/>
              <a:t> + infinitive = we have to + verb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To talk and write about optional subjects use:</a:t>
            </a:r>
          </a:p>
          <a:p>
            <a:pPr marL="0" indent="0">
              <a:buNone/>
            </a:pPr>
            <a:r>
              <a:rPr lang="en-US" i="1" dirty="0"/>
              <a:t>on </a:t>
            </a:r>
            <a:r>
              <a:rPr lang="en-US" i="1" dirty="0" err="1"/>
              <a:t>peut</a:t>
            </a:r>
            <a:r>
              <a:rPr lang="en-US" i="1" dirty="0"/>
              <a:t> + infinitive = we can + verb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Now say two </a:t>
            </a:r>
            <a:r>
              <a:rPr lang="en-US" dirty="0"/>
              <a:t>examples of each type of sentence to your partner in </a:t>
            </a:r>
            <a:r>
              <a:rPr lang="en-US" dirty="0" smtClean="0"/>
              <a:t>French!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3741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Compulsory or optional?</a:t>
            </a:r>
            <a:endParaRPr lang="en-GB" sz="36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13080" y="1508760"/>
            <a:ext cx="8117840" cy="4800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b="1" dirty="0" smtClean="0"/>
              <a:t>Write ‘C’ for the compulsory </a:t>
            </a:r>
            <a:r>
              <a:rPr lang="en-US" sz="2900" b="1" dirty="0"/>
              <a:t>subjects and </a:t>
            </a:r>
            <a:r>
              <a:rPr lang="en-US" sz="2900" b="1" dirty="0" smtClean="0"/>
              <a:t>‘O’ </a:t>
            </a:r>
            <a:r>
              <a:rPr lang="en-US" sz="2900" b="1" dirty="0"/>
              <a:t>for </a:t>
            </a:r>
            <a:r>
              <a:rPr lang="en-US" sz="2900" b="1" dirty="0" smtClean="0"/>
              <a:t>the optional</a:t>
            </a:r>
          </a:p>
          <a:p>
            <a:pPr marL="0" indent="0">
              <a:buNone/>
            </a:pPr>
            <a:r>
              <a:rPr lang="en-US" sz="2900" b="1" dirty="0" smtClean="0"/>
              <a:t>subjects listed below.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Example: On </a:t>
            </a:r>
            <a:r>
              <a:rPr lang="en-US" b="1" dirty="0" err="1"/>
              <a:t>doit</a:t>
            </a:r>
            <a:r>
              <a:rPr lang="en-US" b="1" dirty="0"/>
              <a:t> faire </a:t>
            </a:r>
            <a:r>
              <a:rPr lang="en-US" b="1" dirty="0" err="1"/>
              <a:t>l’anglais</a:t>
            </a:r>
            <a:r>
              <a:rPr lang="en-US" b="1" dirty="0"/>
              <a:t>.  Answer: C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doit étudier les maths.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doit apprendre les sciences.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peut choisir la géographie.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doit passer des examens de maths et d’anglais.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peut apprendre une langue étrangère.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doit apprendre l’informatique.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peut choisir l’espagnol.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peut étudier </a:t>
            </a:r>
            <a:r>
              <a:rPr lang="fr-FR" dirty="0" smtClean="0"/>
              <a:t>l’art dramatique.</a:t>
            </a:r>
          </a:p>
        </p:txBody>
      </p:sp>
    </p:spTree>
    <p:extLst>
      <p:ext uri="{BB962C8B-B14F-4D97-AF65-F5344CB8AC3E}">
        <p14:creationId xmlns:p14="http://schemas.microsoft.com/office/powerpoint/2010/main" val="272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Answers</a:t>
            </a:r>
            <a:endParaRPr lang="en-GB" sz="36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13080" y="1508760"/>
            <a:ext cx="811784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fr-FR" dirty="0"/>
              <a:t>On doit étudier les </a:t>
            </a:r>
            <a:r>
              <a:rPr lang="fr-FR" dirty="0" smtClean="0"/>
              <a:t>maths: C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doit apprendre les sciences: C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 </a:t>
            </a:r>
            <a:r>
              <a:rPr lang="fr-FR" dirty="0"/>
              <a:t>peut choisir la </a:t>
            </a:r>
            <a:r>
              <a:rPr lang="fr-FR" dirty="0" smtClean="0"/>
              <a:t>géographie: O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doit passer des examens </a:t>
            </a:r>
            <a:r>
              <a:rPr lang="fr-FR" dirty="0" smtClean="0"/>
              <a:t>en </a:t>
            </a:r>
            <a:r>
              <a:rPr lang="fr-FR" dirty="0"/>
              <a:t>maths et </a:t>
            </a:r>
            <a:r>
              <a:rPr lang="fr-FR" dirty="0" smtClean="0"/>
              <a:t>en </a:t>
            </a:r>
            <a:r>
              <a:rPr lang="fr-FR" dirty="0"/>
              <a:t>anglais: C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 </a:t>
            </a:r>
            <a:r>
              <a:rPr lang="fr-FR" dirty="0"/>
              <a:t>peut apprendre une langue étrangère: </a:t>
            </a:r>
            <a:r>
              <a:rPr lang="fr-FR" dirty="0" smtClean="0"/>
              <a:t>O</a:t>
            </a: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On doit apprendre l’informatique: C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 </a:t>
            </a:r>
            <a:r>
              <a:rPr lang="fr-FR" dirty="0"/>
              <a:t>peut choisir l’espagnol: O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On </a:t>
            </a:r>
            <a:r>
              <a:rPr lang="fr-FR" dirty="0"/>
              <a:t>peut étudier </a:t>
            </a:r>
            <a:r>
              <a:rPr lang="fr-FR" smtClean="0"/>
              <a:t>l’art dramatique: 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997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Les </a:t>
            </a:r>
            <a:r>
              <a:rPr lang="en-US" sz="3600" b="1" dirty="0" err="1"/>
              <a:t>matières</a:t>
            </a:r>
            <a:r>
              <a:rPr lang="en-US" sz="3600" b="1" dirty="0"/>
              <a:t> </a:t>
            </a:r>
            <a:r>
              <a:rPr lang="en-US" sz="3600" b="1" dirty="0" err="1"/>
              <a:t>obligatoires</a:t>
            </a:r>
            <a:r>
              <a:rPr lang="en-US" sz="3600" b="1" dirty="0"/>
              <a:t> </a:t>
            </a:r>
            <a:endParaRPr lang="en-GB" sz="36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13080" y="1508760"/>
            <a:ext cx="811784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dirty="0" smtClean="0"/>
              <a:t>To talk and write about compulsory subjects use: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2400" i="1" dirty="0" smtClean="0"/>
              <a:t>on </a:t>
            </a:r>
            <a:r>
              <a:rPr lang="en-US" sz="2400" i="1" dirty="0" err="1" smtClean="0"/>
              <a:t>doit</a:t>
            </a:r>
            <a:r>
              <a:rPr lang="en-US" sz="2400" i="1" dirty="0" smtClean="0"/>
              <a:t> + infinitive = we have to + verb</a:t>
            </a:r>
          </a:p>
          <a:p>
            <a:pPr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Which words are</a:t>
            </a:r>
            <a:r>
              <a:rPr lang="en-US" sz="2400" dirty="0" smtClean="0">
                <a:solidFill>
                  <a:srgbClr val="0070C0"/>
                </a:solidFill>
              </a:rPr>
              <a:t> infinitives </a:t>
            </a:r>
            <a:r>
              <a:rPr lang="en-US" sz="2400" dirty="0" smtClean="0"/>
              <a:t>in these examples?</a:t>
            </a:r>
          </a:p>
          <a:p>
            <a:pPr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What do the sentences mean?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000" dirty="0" smtClean="0"/>
              <a:t>On </a:t>
            </a:r>
            <a:r>
              <a:rPr lang="fr-FR" sz="2000" dirty="0"/>
              <a:t>doit apprendre les maths</a:t>
            </a:r>
            <a:r>
              <a:rPr lang="fr-FR" sz="2000" dirty="0" smtClean="0"/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fr-FR" sz="2000" dirty="0"/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000" dirty="0" smtClean="0"/>
              <a:t>On </a:t>
            </a:r>
            <a:r>
              <a:rPr lang="fr-FR" sz="2000" dirty="0"/>
              <a:t>doit étudier les sciences</a:t>
            </a:r>
            <a:r>
              <a:rPr lang="fr-FR" sz="2000" dirty="0" smtClean="0"/>
              <a:t>.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fr-FR" sz="2000" dirty="0"/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FR" sz="2000" dirty="0" smtClean="0"/>
              <a:t>On </a:t>
            </a:r>
            <a:r>
              <a:rPr lang="fr-FR" sz="2000" dirty="0"/>
              <a:t>doit passer un examen en anglais.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676073" y="3801608"/>
            <a:ext cx="2954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err="1">
                <a:solidFill>
                  <a:srgbClr val="FF0000"/>
                </a:solidFill>
              </a:rPr>
              <a:t>We</a:t>
            </a:r>
            <a:r>
              <a:rPr lang="fr-FR" sz="2000" dirty="0">
                <a:solidFill>
                  <a:srgbClr val="FF0000"/>
                </a:solidFill>
              </a:rPr>
              <a:t> have to </a:t>
            </a:r>
            <a:r>
              <a:rPr lang="fr-FR" sz="2000" dirty="0" err="1">
                <a:solidFill>
                  <a:srgbClr val="FF0000"/>
                </a:solidFill>
              </a:rPr>
              <a:t>learn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Maths.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7989" y="4806948"/>
            <a:ext cx="3212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err="1">
                <a:solidFill>
                  <a:srgbClr val="FF0000"/>
                </a:solidFill>
              </a:rPr>
              <a:t>We</a:t>
            </a:r>
            <a:r>
              <a:rPr lang="fr-FR" sz="2000" dirty="0">
                <a:solidFill>
                  <a:srgbClr val="FF0000"/>
                </a:solidFill>
              </a:rPr>
              <a:t> have to </a:t>
            </a:r>
            <a:r>
              <a:rPr lang="fr-FR" sz="2000" dirty="0" err="1">
                <a:solidFill>
                  <a:srgbClr val="FF0000"/>
                </a:solidFill>
              </a:rPr>
              <a:t>study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FF0000"/>
                </a:solidFill>
              </a:rPr>
              <a:t>Science.</a:t>
            </a:r>
            <a:endParaRPr lang="fr-FR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292681" y="5812289"/>
            <a:ext cx="4338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000" dirty="0" err="1">
                <a:solidFill>
                  <a:srgbClr val="FF0000"/>
                </a:solidFill>
              </a:rPr>
              <a:t>We</a:t>
            </a:r>
            <a:r>
              <a:rPr lang="fr-FR" sz="2000" dirty="0">
                <a:solidFill>
                  <a:srgbClr val="FF0000"/>
                </a:solidFill>
              </a:rPr>
              <a:t> have to </a:t>
            </a:r>
            <a:r>
              <a:rPr lang="fr-FR" sz="2000" dirty="0" err="1">
                <a:solidFill>
                  <a:srgbClr val="FF0000"/>
                </a:solidFill>
              </a:rPr>
              <a:t>take</a:t>
            </a:r>
            <a:r>
              <a:rPr lang="fr-FR" sz="2000" dirty="0">
                <a:solidFill>
                  <a:srgbClr val="FF0000"/>
                </a:solidFill>
              </a:rPr>
              <a:t> an exam in English.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381250" y="3621767"/>
            <a:ext cx="1219200" cy="359683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2371726" y="4543137"/>
            <a:ext cx="866774" cy="34318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2362200" y="5463499"/>
            <a:ext cx="857250" cy="348790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3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3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Unscramble the French!</a:t>
            </a:r>
            <a:endParaRPr lang="en-GB" sz="3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376700"/>
              </p:ext>
            </p:extLst>
          </p:nvPr>
        </p:nvGraphicFramePr>
        <p:xfrm>
          <a:off x="1332000" y="1411514"/>
          <a:ext cx="6480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</a:tblGrid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apprendre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doit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EPS</a:t>
                      </a:r>
                      <a:endParaRPr lang="en-GB" sz="3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l’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94808"/>
              </p:ext>
            </p:extLst>
          </p:nvPr>
        </p:nvGraphicFramePr>
        <p:xfrm>
          <a:off x="1332000" y="1411514"/>
          <a:ext cx="6480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</a:tblGrid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err="1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étudier</a:t>
                      </a:r>
                      <a:endParaRPr lang="en-GB" sz="3200" b="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doit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maths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+mn-lt"/>
                        </a:rPr>
                        <a:t>les</a:t>
                      </a:r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Unscramble the French!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8114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064246"/>
              </p:ext>
            </p:extLst>
          </p:nvPr>
        </p:nvGraphicFramePr>
        <p:xfrm>
          <a:off x="1332000" y="1411514"/>
          <a:ext cx="6480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</a:tblGrid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en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examen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doit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informatique</a:t>
                      </a:r>
                      <a:endParaRPr lang="en-GB" sz="28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+mn-lt"/>
                        </a:rPr>
                        <a:t>passer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Unscramble the French!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7737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Les </a:t>
            </a:r>
            <a:r>
              <a:rPr lang="en-US" sz="3600" b="1" dirty="0" err="1"/>
              <a:t>matières</a:t>
            </a:r>
            <a:r>
              <a:rPr lang="en-US" sz="3600" b="1" dirty="0"/>
              <a:t> </a:t>
            </a:r>
            <a:r>
              <a:rPr lang="en-US" sz="3600" b="1" dirty="0" err="1"/>
              <a:t>facultatives</a:t>
            </a:r>
            <a:r>
              <a:rPr lang="en-US" sz="3600" b="1" dirty="0"/>
              <a:t> </a:t>
            </a:r>
            <a:endParaRPr lang="en-GB" sz="36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13080" y="1508760"/>
            <a:ext cx="8117840" cy="4800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To talk and write about optional subjects use:</a:t>
            </a:r>
          </a:p>
          <a:p>
            <a:pPr marL="0" indent="0">
              <a:buNone/>
            </a:pPr>
            <a:r>
              <a:rPr lang="en-US" i="1" dirty="0"/>
              <a:t>on </a:t>
            </a:r>
            <a:r>
              <a:rPr lang="en-US" i="1" dirty="0" err="1"/>
              <a:t>peut</a:t>
            </a:r>
            <a:r>
              <a:rPr lang="en-US" i="1" dirty="0"/>
              <a:t> + infinitive = we can + verb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pPr indent="-342900"/>
            <a:r>
              <a:rPr lang="en-US" dirty="0" smtClean="0"/>
              <a:t>Which words are</a:t>
            </a:r>
            <a:r>
              <a:rPr lang="en-US" dirty="0" smtClean="0">
                <a:solidFill>
                  <a:srgbClr val="0070C0"/>
                </a:solidFill>
              </a:rPr>
              <a:t> infinitives </a:t>
            </a:r>
            <a:r>
              <a:rPr lang="en-US" dirty="0" smtClean="0"/>
              <a:t>in these examples?</a:t>
            </a:r>
          </a:p>
          <a:p>
            <a:pPr indent="-342900"/>
            <a:r>
              <a:rPr lang="en-US" dirty="0" smtClean="0">
                <a:solidFill>
                  <a:srgbClr val="FF0000"/>
                </a:solidFill>
              </a:rPr>
              <a:t>What do the sentences mean?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On peut étudier la musique</a:t>
            </a:r>
            <a:r>
              <a:rPr lang="fr-F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On peut apprendre l’histoire</a:t>
            </a:r>
            <a:r>
              <a:rPr lang="fr-F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On peut choisir le dessin.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17224" y="3832502"/>
            <a:ext cx="3018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rgbClr val="FF0000"/>
                </a:solidFill>
              </a:rPr>
              <a:t>We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can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study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Music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  <a:endParaRPr lang="fr-FR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17224" y="4663945"/>
            <a:ext cx="3099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rgbClr val="FF0000"/>
                </a:solidFill>
              </a:rPr>
              <a:t>We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can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learn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H</a:t>
            </a:r>
            <a:r>
              <a:rPr lang="fr-FR" sz="2400" dirty="0" err="1" smtClean="0">
                <a:solidFill>
                  <a:srgbClr val="FF0000"/>
                </a:solidFill>
              </a:rPr>
              <a:t>istory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17224" y="5441374"/>
            <a:ext cx="2847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rgbClr val="FF0000"/>
                </a:solidFill>
              </a:rPr>
              <a:t>We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can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choose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Art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293258" y="3788228"/>
            <a:ext cx="1103086" cy="53933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2278743" y="4614801"/>
            <a:ext cx="1596571" cy="53933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2293257" y="5441374"/>
            <a:ext cx="1016000" cy="539338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4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3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167821"/>
              </p:ext>
            </p:extLst>
          </p:nvPr>
        </p:nvGraphicFramePr>
        <p:xfrm>
          <a:off x="1332000" y="1411514"/>
          <a:ext cx="6480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</a:tblGrid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étudier</a:t>
                      </a:r>
                      <a:endParaRPr lang="en-GB" sz="3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peut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géo</a:t>
                      </a:r>
                      <a:endParaRPr lang="en-GB" sz="3200" b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Unscramble the French!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98374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83194"/>
              </p:ext>
            </p:extLst>
          </p:nvPr>
        </p:nvGraphicFramePr>
        <p:xfrm>
          <a:off x="1332000" y="1411514"/>
          <a:ext cx="6480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</a:tblGrid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On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err="1" smtClean="0">
                          <a:solidFill>
                            <a:schemeClr val="tx1"/>
                          </a:solidFill>
                        </a:rPr>
                        <a:t>apprendre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peut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 smtClean="0">
                          <a:solidFill>
                            <a:srgbClr val="FF0000"/>
                          </a:solidFill>
                        </a:rPr>
                        <a:t>français</a:t>
                      </a:r>
                      <a:endParaRPr lang="en-GB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le</a:t>
                      </a:r>
                      <a:endParaRPr lang="en-GB" sz="3200" dirty="0"/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Unscramble the French!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5455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90299"/>
              </p:ext>
            </p:extLst>
          </p:nvPr>
        </p:nvGraphicFramePr>
        <p:xfrm>
          <a:off x="1332000" y="1411514"/>
          <a:ext cx="6480000" cy="47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/>
                <a:gridCol w="2160000"/>
                <a:gridCol w="2160000"/>
              </a:tblGrid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On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>
                          <a:latin typeface="+mn-lt"/>
                        </a:rPr>
                        <a:t>choisir</a:t>
                      </a:r>
                      <a:endParaRPr lang="en-GB" sz="3200" dirty="0" smtClean="0">
                        <a:latin typeface="+mn-lt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peut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latin typeface="+mn-lt"/>
                        </a:rPr>
                        <a:t>le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+mn-lt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commerce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13080" y="313174"/>
            <a:ext cx="8117840" cy="875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en-US" sz="3600" b="1" dirty="0"/>
              <a:t>Unscramble the French!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8251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QA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2878"/>
      </a:accent1>
      <a:accent2>
        <a:srgbClr val="C8194B"/>
      </a:accent2>
      <a:accent3>
        <a:srgbClr val="D2C8E1"/>
      </a:accent3>
      <a:accent4>
        <a:srgbClr val="9784BE"/>
      </a:accent4>
      <a:accent5>
        <a:srgbClr val="6D51A1"/>
      </a:accent5>
      <a:accent6>
        <a:srgbClr val="2F71AC"/>
      </a:accent6>
      <a:hlink>
        <a:srgbClr val="2F71AC"/>
      </a:hlink>
      <a:folHlink>
        <a:srgbClr val="4128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REISSUE</Template>
  <TotalTime>503</TotalTime>
  <Words>703</Words>
  <Application>Microsoft Office PowerPoint</Application>
  <PresentationFormat>On-screen Show (4:3)</PresentationFormat>
  <Paragraphs>120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2015-05-26T10:09:19Z</cp:lastPrinted>
  <dcterms:created xsi:type="dcterms:W3CDTF">2015-03-06T11:41:38Z</dcterms:created>
  <dcterms:modified xsi:type="dcterms:W3CDTF">2015-09-04T10:40:27Z</dcterms:modified>
</cp:coreProperties>
</file>