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8" r:id="rId3"/>
    <p:sldId id="257" r:id="rId4"/>
    <p:sldId id="269" r:id="rId5"/>
    <p:sldId id="270" r:id="rId6"/>
    <p:sldId id="271" r:id="rId7"/>
    <p:sldId id="272" r:id="rId8"/>
    <p:sldId id="273" r:id="rId9"/>
    <p:sldId id="27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EBAB"/>
    <a:srgbClr val="FFD44B"/>
    <a:srgbClr val="C6D9F1"/>
    <a:srgbClr val="FAC090"/>
    <a:srgbClr val="F0D18E"/>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6" autoAdjust="0"/>
    <p:restoredTop sz="69496" autoAdjust="0"/>
  </p:normalViewPr>
  <p:slideViewPr>
    <p:cSldViewPr snapToGrid="0">
      <p:cViewPr>
        <p:scale>
          <a:sx n="50" d="100"/>
          <a:sy n="50" d="100"/>
        </p:scale>
        <p:origin x="-930" y="-9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740419-B0D4-4696-82CC-C455B610DB4D}" type="datetimeFigureOut">
              <a:rPr lang="en-GB" smtClean="0"/>
              <a:t>04/09/2015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B98DA4-B5CC-4515-9954-19711E980F50}" type="slidenum">
              <a:rPr lang="en-GB" smtClean="0"/>
              <a:t>‹#›</a:t>
            </a:fld>
            <a:endParaRPr lang="en-GB"/>
          </a:p>
        </p:txBody>
      </p:sp>
    </p:spTree>
    <p:extLst>
      <p:ext uri="{BB962C8B-B14F-4D97-AF65-F5344CB8AC3E}">
        <p14:creationId xmlns:p14="http://schemas.microsoft.com/office/powerpoint/2010/main" val="827736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1B98DA4-B5CC-4515-9954-19711E980F50}" type="slidenum">
              <a:rPr lang="en-GB" smtClean="0"/>
              <a:t>1</a:t>
            </a:fld>
            <a:endParaRPr lang="en-GB"/>
          </a:p>
        </p:txBody>
      </p:sp>
    </p:spTree>
    <p:extLst>
      <p:ext uri="{BB962C8B-B14F-4D97-AF65-F5344CB8AC3E}">
        <p14:creationId xmlns:p14="http://schemas.microsoft.com/office/powerpoint/2010/main" val="3937498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Devoir</a:t>
            </a:r>
            <a:r>
              <a:rPr lang="en-GB" altLang="en-US" dirty="0" smtClean="0"/>
              <a:t> and </a:t>
            </a:r>
            <a:r>
              <a:rPr lang="en-GB" altLang="en-US" i="1" dirty="0" err="1" smtClean="0"/>
              <a:t>pouvoir</a:t>
            </a:r>
            <a:r>
              <a:rPr lang="en-GB" altLang="en-US" dirty="0" smtClean="0"/>
              <a:t> fully conjugated in the present tense.  Repeat and drill for pronunciation and memorisation.  Answers appear on clicking.</a:t>
            </a:r>
          </a:p>
        </p:txBody>
      </p:sp>
      <p:sp>
        <p:nvSpPr>
          <p:cNvPr id="4" name="Slide Number Placeholder 3"/>
          <p:cNvSpPr>
            <a:spLocks noGrp="1"/>
          </p:cNvSpPr>
          <p:nvPr>
            <p:ph type="sldNum" sz="quarter" idx="10"/>
          </p:nvPr>
        </p:nvSpPr>
        <p:spPr/>
        <p:txBody>
          <a:bodyPr/>
          <a:lstStyle/>
          <a:p>
            <a:fld id="{01B98DA4-B5CC-4515-9954-19711E980F50}" type="slidenum">
              <a:rPr lang="en-GB" smtClean="0"/>
              <a:t>2</a:t>
            </a:fld>
            <a:endParaRPr lang="en-GB"/>
          </a:p>
        </p:txBody>
      </p:sp>
    </p:spTree>
    <p:extLst>
      <p:ext uri="{BB962C8B-B14F-4D97-AF65-F5344CB8AC3E}">
        <p14:creationId xmlns:p14="http://schemas.microsoft.com/office/powerpoint/2010/main" val="2602795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dirty="0" smtClean="0"/>
              <a:t>Gapped sentences using </a:t>
            </a:r>
            <a:r>
              <a:rPr lang="en-GB" altLang="en-US" i="1" dirty="0" smtClean="0"/>
              <a:t>devoir</a:t>
            </a:r>
            <a:r>
              <a:rPr lang="en-GB" altLang="en-US" dirty="0" smtClean="0"/>
              <a:t> and </a:t>
            </a:r>
            <a:r>
              <a:rPr lang="en-GB" altLang="en-US" i="1" dirty="0" err="1" smtClean="0"/>
              <a:t>pouvoir</a:t>
            </a:r>
            <a:r>
              <a:rPr lang="en-GB" altLang="en-US" dirty="0" smtClean="0"/>
              <a:t> to talk about school subjects (answers will appear on clicking).</a:t>
            </a:r>
          </a:p>
        </p:txBody>
      </p:sp>
      <p:sp>
        <p:nvSpPr>
          <p:cNvPr id="4" name="Slide Number Placeholder 3"/>
          <p:cNvSpPr>
            <a:spLocks noGrp="1"/>
          </p:cNvSpPr>
          <p:nvPr>
            <p:ph type="sldNum" sz="quarter" idx="10"/>
          </p:nvPr>
        </p:nvSpPr>
        <p:spPr/>
        <p:txBody>
          <a:bodyPr/>
          <a:lstStyle/>
          <a:p>
            <a:fld id="{01B98DA4-B5CC-4515-9954-19711E980F50}" type="slidenum">
              <a:rPr lang="en-GB" smtClean="0"/>
              <a:t>3</a:t>
            </a:fld>
            <a:endParaRPr lang="en-GB"/>
          </a:p>
        </p:txBody>
      </p:sp>
    </p:spTree>
    <p:extLst>
      <p:ext uri="{BB962C8B-B14F-4D97-AF65-F5344CB8AC3E}">
        <p14:creationId xmlns:p14="http://schemas.microsoft.com/office/powerpoint/2010/main" val="989212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altLang="en-US" dirty="0" smtClean="0"/>
              <a:t>Recap of the perfect tense with </a:t>
            </a:r>
            <a:r>
              <a:rPr lang="en-GB" altLang="en-US" i="1" dirty="0" err="1" smtClean="0"/>
              <a:t>avoir</a:t>
            </a:r>
            <a:r>
              <a:rPr lang="en-GB" altLang="en-US" dirty="0" smtClean="0"/>
              <a:t> using verbs that relate to past option choices.  Students could work in pairs to roll a dice and practise saying sentences about their subjects.  The number on the dice will dictate the start of each sentence according to the numbered version of </a:t>
            </a:r>
            <a:r>
              <a:rPr lang="en-GB" altLang="en-US" i="1" dirty="0" err="1" smtClean="0"/>
              <a:t>avoir</a:t>
            </a:r>
            <a:r>
              <a:rPr lang="en-GB" altLang="en-US" i="1" dirty="0" smtClean="0"/>
              <a:t> </a:t>
            </a:r>
            <a:r>
              <a:rPr lang="en-GB" altLang="en-US" dirty="0" smtClean="0"/>
              <a:t>on the slide.  </a:t>
            </a:r>
            <a:r>
              <a:rPr lang="en-GB" sz="1200" kern="1200" dirty="0" smtClean="0">
                <a:solidFill>
                  <a:schemeClr val="tx1"/>
                </a:solidFill>
                <a:effectLst/>
                <a:latin typeface="+mn-lt"/>
                <a:ea typeface="+mn-ea"/>
                <a:cs typeface="+mn-cs"/>
              </a:rPr>
              <a:t>For example, rolling a four will prompt a sentence starting with </a:t>
            </a:r>
            <a:r>
              <a:rPr lang="en-GB" sz="1200" i="1" kern="1200" dirty="0" smtClean="0">
                <a:solidFill>
                  <a:schemeClr val="tx1"/>
                </a:solidFill>
                <a:effectLst/>
                <a:latin typeface="+mn-lt"/>
                <a:ea typeface="+mn-ea"/>
                <a:cs typeface="+mn-cs"/>
              </a:rPr>
              <a:t>nous </a:t>
            </a:r>
            <a:r>
              <a:rPr lang="en-GB" sz="1200" i="1" kern="1200" dirty="0" err="1" smtClean="0">
                <a:solidFill>
                  <a:schemeClr val="tx1"/>
                </a:solidFill>
                <a:effectLst/>
                <a:latin typeface="+mn-lt"/>
                <a:ea typeface="+mn-ea"/>
                <a:cs typeface="+mn-cs"/>
              </a:rPr>
              <a:t>avons</a:t>
            </a:r>
            <a:r>
              <a:rPr lang="en-GB" sz="1200" i="1" kern="1200" dirty="0" smtClean="0">
                <a:solidFill>
                  <a:schemeClr val="tx1"/>
                </a:solidFill>
                <a:effectLst/>
                <a:latin typeface="+mn-lt"/>
                <a:ea typeface="+mn-ea"/>
                <a:cs typeface="+mn-cs"/>
              </a:rPr>
              <a:t>.  </a:t>
            </a:r>
            <a:r>
              <a:rPr lang="en-GB" altLang="en-US" dirty="0" smtClean="0"/>
              <a:t>Their partner should then translate the sentence into English to win their turn with the dice.</a:t>
            </a:r>
          </a:p>
        </p:txBody>
      </p:sp>
      <p:sp>
        <p:nvSpPr>
          <p:cNvPr id="4" name="Slide Number Placeholder 3"/>
          <p:cNvSpPr>
            <a:spLocks noGrp="1"/>
          </p:cNvSpPr>
          <p:nvPr>
            <p:ph type="sldNum" sz="quarter" idx="10"/>
          </p:nvPr>
        </p:nvSpPr>
        <p:spPr/>
        <p:txBody>
          <a:bodyPr/>
          <a:lstStyle/>
          <a:p>
            <a:fld id="{01B98DA4-B5CC-4515-9954-19711E980F50}" type="slidenum">
              <a:rPr lang="en-GB" smtClean="0"/>
              <a:t>4</a:t>
            </a:fld>
            <a:endParaRPr lang="en-GB"/>
          </a:p>
        </p:txBody>
      </p:sp>
    </p:spTree>
    <p:extLst>
      <p:ext uri="{BB962C8B-B14F-4D97-AF65-F5344CB8AC3E}">
        <p14:creationId xmlns:p14="http://schemas.microsoft.com/office/powerpoint/2010/main" val="2308044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altLang="en-US" dirty="0" smtClean="0"/>
              <a:t>Grid to support giving reasons.  Students could play noughts and crosses, quickly drawing a grid and choosing any nine school</a:t>
            </a:r>
            <a:r>
              <a:rPr lang="en-GB" altLang="en-US" baseline="0" dirty="0" smtClean="0"/>
              <a:t> </a:t>
            </a:r>
            <a:r>
              <a:rPr lang="en-GB" altLang="en-US" dirty="0" smtClean="0"/>
              <a:t>subjects in French to write in the squares.  To win the square, they should refer to the slide to say a full sentence about that subject in French.  More able</a:t>
            </a:r>
            <a:r>
              <a:rPr lang="en-GB" altLang="en-US" baseline="0" dirty="0" smtClean="0"/>
              <a:t> students should be challenged to extend and develop the suggested opinions.</a:t>
            </a:r>
            <a:endParaRPr lang="en-GB" altLang="en-US" dirty="0" smtClean="0"/>
          </a:p>
        </p:txBody>
      </p:sp>
      <p:sp>
        <p:nvSpPr>
          <p:cNvPr id="4" name="Slide Number Placeholder 3"/>
          <p:cNvSpPr>
            <a:spLocks noGrp="1"/>
          </p:cNvSpPr>
          <p:nvPr>
            <p:ph type="sldNum" sz="quarter" idx="10"/>
          </p:nvPr>
        </p:nvSpPr>
        <p:spPr/>
        <p:txBody>
          <a:bodyPr/>
          <a:lstStyle/>
          <a:p>
            <a:fld id="{01B98DA4-B5CC-4515-9954-19711E980F50}" type="slidenum">
              <a:rPr lang="en-GB" smtClean="0"/>
              <a:t>5</a:t>
            </a:fld>
            <a:endParaRPr lang="en-GB"/>
          </a:p>
        </p:txBody>
      </p:sp>
    </p:spTree>
    <p:extLst>
      <p:ext uri="{BB962C8B-B14F-4D97-AF65-F5344CB8AC3E}">
        <p14:creationId xmlns:p14="http://schemas.microsoft.com/office/powerpoint/2010/main" val="4025856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altLang="en-US" dirty="0" smtClean="0"/>
              <a:t>How to compare subjects using </a:t>
            </a:r>
            <a:r>
              <a:rPr lang="en-GB" altLang="en-US" i="1" dirty="0" smtClean="0"/>
              <a:t>plus/</a:t>
            </a:r>
            <a:r>
              <a:rPr lang="en-GB" altLang="en-US" i="1" dirty="0" err="1" smtClean="0"/>
              <a:t>moins</a:t>
            </a:r>
            <a:r>
              <a:rPr lang="en-GB" altLang="en-US" i="1" dirty="0" smtClean="0"/>
              <a:t> … </a:t>
            </a:r>
            <a:r>
              <a:rPr lang="en-GB" altLang="en-US" i="1" dirty="0" err="1" smtClean="0"/>
              <a:t>que.</a:t>
            </a:r>
            <a:endParaRPr lang="en-GB" altLang="en-US" dirty="0" smtClean="0"/>
          </a:p>
        </p:txBody>
      </p:sp>
      <p:sp>
        <p:nvSpPr>
          <p:cNvPr id="4" name="Slide Number Placeholder 3"/>
          <p:cNvSpPr>
            <a:spLocks noGrp="1"/>
          </p:cNvSpPr>
          <p:nvPr>
            <p:ph type="sldNum" sz="quarter" idx="10"/>
          </p:nvPr>
        </p:nvSpPr>
        <p:spPr/>
        <p:txBody>
          <a:bodyPr/>
          <a:lstStyle/>
          <a:p>
            <a:fld id="{01B98DA4-B5CC-4515-9954-19711E980F50}" type="slidenum">
              <a:rPr lang="en-GB" smtClean="0"/>
              <a:t>6</a:t>
            </a:fld>
            <a:endParaRPr lang="en-GB"/>
          </a:p>
        </p:txBody>
      </p:sp>
    </p:spTree>
    <p:extLst>
      <p:ext uri="{BB962C8B-B14F-4D97-AF65-F5344CB8AC3E}">
        <p14:creationId xmlns:p14="http://schemas.microsoft.com/office/powerpoint/2010/main" val="4189701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altLang="en-US" dirty="0" smtClean="0"/>
              <a:t>Students use the prompts to compare subjects using the adjectives in the middle.  Click on the cards to change the subjects and adjectives and generate new sentences.</a:t>
            </a:r>
          </a:p>
        </p:txBody>
      </p:sp>
      <p:sp>
        <p:nvSpPr>
          <p:cNvPr id="4" name="Slide Number Placeholder 3"/>
          <p:cNvSpPr>
            <a:spLocks noGrp="1"/>
          </p:cNvSpPr>
          <p:nvPr>
            <p:ph type="sldNum" sz="quarter" idx="10"/>
          </p:nvPr>
        </p:nvSpPr>
        <p:spPr/>
        <p:txBody>
          <a:bodyPr/>
          <a:lstStyle/>
          <a:p>
            <a:fld id="{01B98DA4-B5CC-4515-9954-19711E980F50}" type="slidenum">
              <a:rPr lang="en-GB" smtClean="0"/>
              <a:t>7</a:t>
            </a:fld>
            <a:endParaRPr lang="en-GB"/>
          </a:p>
        </p:txBody>
      </p:sp>
    </p:spTree>
    <p:extLst>
      <p:ext uri="{BB962C8B-B14F-4D97-AF65-F5344CB8AC3E}">
        <p14:creationId xmlns:p14="http://schemas.microsoft.com/office/powerpoint/2010/main" val="3587417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altLang="en-US" dirty="0" smtClean="0"/>
              <a:t>A reminder of how to introduce opinions.  English translations will appear on clicking.</a:t>
            </a:r>
          </a:p>
        </p:txBody>
      </p:sp>
      <p:sp>
        <p:nvSpPr>
          <p:cNvPr id="4" name="Slide Number Placeholder 3"/>
          <p:cNvSpPr>
            <a:spLocks noGrp="1"/>
          </p:cNvSpPr>
          <p:nvPr>
            <p:ph type="sldNum" sz="quarter" idx="10"/>
          </p:nvPr>
        </p:nvSpPr>
        <p:spPr/>
        <p:txBody>
          <a:bodyPr/>
          <a:lstStyle/>
          <a:p>
            <a:fld id="{01B98DA4-B5CC-4515-9954-19711E980F50}" type="slidenum">
              <a:rPr lang="en-GB" smtClean="0"/>
              <a:t>8</a:t>
            </a:fld>
            <a:endParaRPr lang="en-GB"/>
          </a:p>
        </p:txBody>
      </p:sp>
    </p:spTree>
    <p:extLst>
      <p:ext uri="{BB962C8B-B14F-4D97-AF65-F5344CB8AC3E}">
        <p14:creationId xmlns:p14="http://schemas.microsoft.com/office/powerpoint/2010/main" val="3227301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Here’s a recap of the five suggested ingredients to include in speaking and writing on this topic. When moving on to the worksheet tasks, you may wish to project the relevant slides of the PowerPoint to support the grammar exercises:</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For exercise A on the worksheet, project slide 2.</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For exercise B, project slide 4.</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For exercise D, project slide 6.</a:t>
            </a:r>
          </a:p>
          <a:p>
            <a:pPr eaLnBrk="1" hangingPunct="1">
              <a:spcBef>
                <a:spcPct val="0"/>
              </a:spcBef>
            </a:pPr>
            <a:endParaRPr lang="en-GB" altLang="en-US" dirty="0" smtClean="0"/>
          </a:p>
        </p:txBody>
      </p:sp>
      <p:sp>
        <p:nvSpPr>
          <p:cNvPr id="4" name="Slide Number Placeholder 3"/>
          <p:cNvSpPr>
            <a:spLocks noGrp="1"/>
          </p:cNvSpPr>
          <p:nvPr>
            <p:ph type="sldNum" sz="quarter" idx="10"/>
          </p:nvPr>
        </p:nvSpPr>
        <p:spPr/>
        <p:txBody>
          <a:bodyPr/>
          <a:lstStyle/>
          <a:p>
            <a:fld id="{01B98DA4-B5CC-4515-9954-19711E980F50}" type="slidenum">
              <a:rPr lang="en-GB" smtClean="0"/>
              <a:t>9</a:t>
            </a:fld>
            <a:endParaRPr lang="en-GB"/>
          </a:p>
        </p:txBody>
      </p:sp>
    </p:spTree>
    <p:extLst>
      <p:ext uri="{BB962C8B-B14F-4D97-AF65-F5344CB8AC3E}">
        <p14:creationId xmlns:p14="http://schemas.microsoft.com/office/powerpoint/2010/main" val="325359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705152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1" name="Rectangle 10"/>
          <p:cNvSpPr/>
          <p:nvPr userDrawn="1"/>
        </p:nvSpPr>
        <p:spPr>
          <a:xfrm>
            <a:off x="0" y="6349549"/>
            <a:ext cx="9144000" cy="5137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02583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userDrawn="1"/>
        </p:nvCxnSpPr>
        <p:spPr>
          <a:xfrm>
            <a:off x="0" y="6349548"/>
            <a:ext cx="9144000" cy="0"/>
          </a:xfrm>
          <a:prstGeom prst="line">
            <a:avLst/>
          </a:prstGeom>
        </p:spPr>
        <p:style>
          <a:lnRef idx="1">
            <a:schemeClr val="dk1"/>
          </a:lnRef>
          <a:fillRef idx="0">
            <a:schemeClr val="dk1"/>
          </a:fillRef>
          <a:effectRef idx="0">
            <a:schemeClr val="dk1"/>
          </a:effectRef>
          <a:fontRef idx="minor">
            <a:schemeClr val="tx1"/>
          </a:fontRef>
        </p:style>
      </p:cxnSp>
      <p:sp>
        <p:nvSpPr>
          <p:cNvPr id="7" name="Date Placeholder 8"/>
          <p:cNvSpPr>
            <a:spLocks noGrp="1"/>
          </p:cNvSpPr>
          <p:nvPr userDrawn="1"/>
        </p:nvSpPr>
        <p:spPr>
          <a:xfrm>
            <a:off x="56829" y="6480646"/>
            <a:ext cx="3660546" cy="365125"/>
          </a:xfrm>
          <a:prstGeom prst="rect">
            <a:avLst/>
          </a:prstGeom>
        </p:spPr>
        <p:txBody>
          <a:bodyPr vert="horz" lIns="91440" tIns="45720" rIns="91440" bIns="45720" rtlCol="0" anchor="ctr"/>
          <a:lstStyle>
            <a:defPPr>
              <a:defRPr lang="en-US"/>
            </a:defPPr>
            <a:lvl1pPr marL="0" algn="l" defTabSz="914400" rtl="0" eaLnBrk="1" latinLnBrk="0" hangingPunct="1">
              <a:defRPr sz="10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 2015 AQA. Created by </a:t>
            </a:r>
            <a:r>
              <a:rPr lang="en-US" dirty="0" err="1" smtClean="0"/>
              <a:t>Teachit</a:t>
            </a:r>
            <a:r>
              <a:rPr lang="en-US" dirty="0" smtClean="0"/>
              <a:t> for AQA</a:t>
            </a:r>
            <a:endParaRPr lang="en-GB" dirty="0"/>
          </a:p>
        </p:txBody>
      </p:sp>
    </p:spTree>
    <p:extLst>
      <p:ext uri="{BB962C8B-B14F-4D97-AF65-F5344CB8AC3E}">
        <p14:creationId xmlns:p14="http://schemas.microsoft.com/office/powerpoint/2010/main" val="35242375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779110" y="697222"/>
            <a:ext cx="7585781" cy="5173227"/>
            <a:chOff x="766533" y="697222"/>
            <a:chExt cx="7585781" cy="5173227"/>
          </a:xfrm>
        </p:grpSpPr>
        <p:sp>
          <p:nvSpPr>
            <p:cNvPr id="7" name="Subtitle 4"/>
            <p:cNvSpPr txBox="1">
              <a:spLocks/>
            </p:cNvSpPr>
            <p:nvPr/>
          </p:nvSpPr>
          <p:spPr>
            <a:xfrm>
              <a:off x="966978" y="4388895"/>
              <a:ext cx="7156197" cy="1481554"/>
            </a:xfrm>
            <a:prstGeom prst="rect">
              <a:avLst/>
            </a:prstGeom>
            <a:solidFill>
              <a:schemeClr val="accent1">
                <a:lumMod val="40000"/>
                <a:lumOff val="60000"/>
              </a:schemeClr>
            </a:solidFill>
          </p:spPr>
          <p:txBody>
            <a:bodyPr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How to develop your writing/speaking when explaining your </a:t>
              </a:r>
              <a:r>
                <a:rPr lang="en-GB" dirty="0" smtClean="0"/>
                <a:t>option choices.</a:t>
              </a:r>
              <a:endParaRPr lang="en-GB" dirty="0"/>
            </a:p>
          </p:txBody>
        </p:sp>
        <p:sp>
          <p:nvSpPr>
            <p:cNvPr id="8" name="Rectangle 7"/>
            <p:cNvSpPr/>
            <p:nvPr/>
          </p:nvSpPr>
          <p:spPr>
            <a:xfrm>
              <a:off x="966979" y="697222"/>
              <a:ext cx="7156196" cy="1588778"/>
            </a:xfrm>
            <a:prstGeom prst="rect">
              <a:avLst/>
            </a:prstGeom>
            <a:solidFill>
              <a:schemeClr val="accent1">
                <a:lumMod val="60000"/>
                <a:lumOff val="40000"/>
              </a:schemeClr>
            </a:solidFill>
          </p:spPr>
          <p:txBody>
            <a:bodyPr wrap="square" anchor="ctr" anchorCtr="0">
              <a:noAutofit/>
            </a:bodyPr>
            <a:lstStyle/>
            <a:p>
              <a:pPr algn="ctr"/>
              <a:r>
                <a:rPr lang="en-US" sz="3600" b="1" dirty="0" err="1"/>
                <a:t>Mes</a:t>
              </a:r>
              <a:r>
                <a:rPr lang="en-US" sz="3600" b="1" dirty="0"/>
                <a:t> options</a:t>
              </a:r>
            </a:p>
          </p:txBody>
        </p:sp>
        <p:pic>
          <p:nvPicPr>
            <p:cNvPr id="9" name="Picture 8"/>
            <p:cNvPicPr/>
            <p:nvPr/>
          </p:nvPicPr>
          <p:blipFill>
            <a:blip r:embed="rId3" cstate="print">
              <a:extLst>
                <a:ext uri="{28A0092B-C50C-407E-A947-70E740481C1C}">
                  <a14:useLocalDpi xmlns:a14="http://schemas.microsoft.com/office/drawing/2010/main" val="0"/>
                </a:ext>
              </a:extLst>
            </a:blip>
            <a:stretch>
              <a:fillRect/>
            </a:stretch>
          </p:blipFill>
          <p:spPr>
            <a:xfrm>
              <a:off x="3765232" y="2758538"/>
              <a:ext cx="1245680" cy="1063879"/>
            </a:xfrm>
            <a:prstGeom prst="rect">
              <a:avLst/>
            </a:prstGeom>
          </p:spPr>
        </p:pic>
        <p:pic>
          <p:nvPicPr>
            <p:cNvPr id="10" name="Picture 9"/>
            <p:cNvPicPr/>
            <p:nvPr/>
          </p:nvPicPr>
          <p:blipFill>
            <a:blip r:embed="rId4" cstate="print">
              <a:extLst>
                <a:ext uri="{28A0092B-C50C-407E-A947-70E740481C1C}">
                  <a14:useLocalDpi xmlns:a14="http://schemas.microsoft.com/office/drawing/2010/main" val="0"/>
                </a:ext>
              </a:extLst>
            </a:blip>
            <a:stretch>
              <a:fillRect/>
            </a:stretch>
          </p:blipFill>
          <p:spPr>
            <a:xfrm>
              <a:off x="5558282" y="2758537"/>
              <a:ext cx="1066834" cy="1063879"/>
            </a:xfrm>
            <a:prstGeom prst="rect">
              <a:avLst/>
            </a:prstGeom>
          </p:spPr>
        </p:pic>
        <p:pic>
          <p:nvPicPr>
            <p:cNvPr id="13" name="Picture 12"/>
            <p:cNvPicPr/>
            <p:nvPr/>
          </p:nvPicPr>
          <p:blipFill>
            <a:blip r:embed="rId5" cstate="print">
              <a:extLst>
                <a:ext uri="{28A0092B-C50C-407E-A947-70E740481C1C}">
                  <a14:useLocalDpi xmlns:a14="http://schemas.microsoft.com/office/drawing/2010/main" val="0"/>
                </a:ext>
              </a:extLst>
            </a:blip>
            <a:stretch>
              <a:fillRect/>
            </a:stretch>
          </p:blipFill>
          <p:spPr>
            <a:xfrm>
              <a:off x="2362982" y="2758537"/>
              <a:ext cx="854880" cy="1063879"/>
            </a:xfrm>
            <a:prstGeom prst="rect">
              <a:avLst/>
            </a:prstGeom>
          </p:spPr>
        </p:pic>
        <p:pic>
          <p:nvPicPr>
            <p:cNvPr id="14" name="Picture 13"/>
            <p:cNvPicPr/>
            <p:nvPr/>
          </p:nvPicPr>
          <p:blipFill>
            <a:blip r:embed="rId6" cstate="print">
              <a:extLst>
                <a:ext uri="{28A0092B-C50C-407E-A947-70E740481C1C}">
                  <a14:useLocalDpi xmlns:a14="http://schemas.microsoft.com/office/drawing/2010/main" val="0"/>
                </a:ext>
              </a:extLst>
            </a:blip>
            <a:stretch>
              <a:fillRect/>
            </a:stretch>
          </p:blipFill>
          <p:spPr>
            <a:xfrm>
              <a:off x="766533" y="2758536"/>
              <a:ext cx="1049079" cy="1063879"/>
            </a:xfrm>
            <a:prstGeom prst="rect">
              <a:avLst/>
            </a:prstGeom>
          </p:spPr>
        </p:pic>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72486" y="2931639"/>
              <a:ext cx="1179828" cy="707896"/>
            </a:xfrm>
            <a:prstGeom prst="rect">
              <a:avLst/>
            </a:prstGeom>
          </p:spPr>
        </p:pic>
      </p:gr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20000" y="6390000"/>
            <a:ext cx="1260000" cy="505189"/>
          </a:xfrm>
          <a:prstGeom prst="rect">
            <a:avLst/>
          </a:prstGeom>
        </p:spPr>
      </p:pic>
    </p:spTree>
    <p:extLst>
      <p:ext uri="{BB962C8B-B14F-4D97-AF65-F5344CB8AC3E}">
        <p14:creationId xmlns:p14="http://schemas.microsoft.com/office/powerpoint/2010/main" val="313069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495" y="349624"/>
            <a:ext cx="7201010" cy="707886"/>
          </a:xfrm>
          <a:prstGeom prst="rect">
            <a:avLst/>
          </a:prstGeom>
          <a:solidFill>
            <a:schemeClr val="accent1">
              <a:lumMod val="40000"/>
              <a:lumOff val="60000"/>
            </a:schemeClr>
          </a:solidFill>
        </p:spPr>
        <p:txBody>
          <a:bodyPr wrap="square" rtlCol="0">
            <a:spAutoFit/>
          </a:bodyPr>
          <a:lstStyle/>
          <a:p>
            <a:pPr algn="ctr"/>
            <a:r>
              <a:rPr lang="fr-FR" sz="4000" b="1" dirty="0"/>
              <a:t>1. Use </a:t>
            </a:r>
            <a:r>
              <a:rPr lang="fr-FR" sz="4000" b="1" i="1" dirty="0"/>
              <a:t>devoir</a:t>
            </a:r>
            <a:r>
              <a:rPr lang="fr-FR" sz="4000" b="1" dirty="0"/>
              <a:t> and </a:t>
            </a:r>
            <a:r>
              <a:rPr lang="fr-FR" sz="4000" b="1" i="1" dirty="0"/>
              <a:t>pouvoir</a:t>
            </a:r>
            <a:endParaRPr lang="en-GB" sz="4000" i="1" dirty="0">
              <a:latin typeface="+mj-lt"/>
            </a:endParaRPr>
          </a:p>
        </p:txBody>
      </p:sp>
      <p:sp>
        <p:nvSpPr>
          <p:cNvPr id="3" name="Title 2"/>
          <p:cNvSpPr txBox="1">
            <a:spLocks/>
          </p:cNvSpPr>
          <p:nvPr/>
        </p:nvSpPr>
        <p:spPr>
          <a:xfrm>
            <a:off x="971495" y="1301658"/>
            <a:ext cx="3425693" cy="4737100"/>
          </a:xfrm>
          <a:prstGeom prst="rect">
            <a:avLst/>
          </a:prstGeom>
          <a:solidFill>
            <a:schemeClr val="accent1">
              <a:lumMod val="20000"/>
              <a:lumOff val="80000"/>
            </a:schemeClr>
          </a:solidFill>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defTabSz="457200">
              <a:lnSpc>
                <a:spcPct val="114000"/>
              </a:lnSpc>
              <a:defRPr/>
            </a:pPr>
            <a:r>
              <a:rPr lang="en-GB" sz="2400" b="1" i="1" u="heavy" dirty="0" smtClean="0">
                <a:solidFill>
                  <a:prstClr val="black"/>
                </a:solidFill>
                <a:latin typeface="Arial" panose="020B0604020202020204" pitchFamily="34" charset="0"/>
                <a:ea typeface="MS PGothic" panose="020B0600070205080204" pitchFamily="34" charset="-128"/>
                <a:cs typeface="Arial" panose="020B0604020202020204" pitchFamily="34" charset="0"/>
              </a:rPr>
              <a:t>devoir </a:t>
            </a:r>
            <a:r>
              <a:rPr lang="en-GB" sz="2400" b="1" u="heavy" dirty="0">
                <a:solidFill>
                  <a:prstClr val="black"/>
                </a:solidFill>
                <a:latin typeface="Arial" panose="020B0604020202020204" pitchFamily="34" charset="0"/>
                <a:ea typeface="MS PGothic" panose="020B0600070205080204" pitchFamily="34" charset="-128"/>
                <a:cs typeface="Arial" panose="020B0604020202020204" pitchFamily="34" charset="0"/>
              </a:rPr>
              <a:t>(to have to)</a:t>
            </a:r>
          </a:p>
          <a:p>
            <a:pPr lvl="0" defTabSz="457200">
              <a:lnSpc>
                <a:spcPct val="114000"/>
              </a:lnSpc>
              <a:defRPr/>
            </a:pPr>
            <a:endParaRPr lang="en-GB" sz="2400" u="sng" dirty="0">
              <a:solidFill>
                <a:prstClr val="black"/>
              </a:solidFill>
              <a:latin typeface="Arial" panose="020B0604020202020204" pitchFamily="34" charset="0"/>
              <a:ea typeface="MS PGothic" panose="020B0600070205080204" pitchFamily="34" charset="-128"/>
              <a:cs typeface="Arial" panose="020B0604020202020204" pitchFamily="34" charset="0"/>
            </a:endParaRPr>
          </a:p>
          <a:p>
            <a:pPr lvl="0" defTabSz="457200">
              <a:lnSpc>
                <a:spcPct val="114000"/>
              </a:lnSpc>
              <a:defRPr/>
            </a:pPr>
            <a:r>
              <a:rPr lang="en-GB" sz="2400" dirty="0">
                <a:solidFill>
                  <a:prstClr val="black"/>
                </a:solidFill>
                <a:latin typeface="Arial" panose="020B0604020202020204" pitchFamily="34" charset="0"/>
                <a:ea typeface="MS PGothic" panose="020B0600070205080204" pitchFamily="34" charset="-128"/>
                <a:cs typeface="Arial" panose="020B0604020202020204" pitchFamily="34" charset="0"/>
              </a:rPr>
              <a:t>Je </a:t>
            </a:r>
            <a:r>
              <a:rPr lang="en-GB" sz="2400" b="1" dirty="0" err="1">
                <a:solidFill>
                  <a:prstClr val="black"/>
                </a:solidFill>
                <a:latin typeface="Arial" panose="020B0604020202020204" pitchFamily="34" charset="0"/>
                <a:ea typeface="MS PGothic" panose="020B0600070205080204" pitchFamily="34" charset="-128"/>
                <a:cs typeface="Arial" panose="020B0604020202020204" pitchFamily="34" charset="0"/>
              </a:rPr>
              <a:t>dois</a:t>
            </a:r>
            <a:endParaRPr lang="en-GB" sz="2400" b="1" dirty="0">
              <a:solidFill>
                <a:prstClr val="black"/>
              </a:solidFill>
              <a:latin typeface="Arial" panose="020B0604020202020204" pitchFamily="34" charset="0"/>
              <a:ea typeface="MS PGothic" panose="020B0600070205080204" pitchFamily="34" charset="-128"/>
              <a:cs typeface="Arial" panose="020B0604020202020204" pitchFamily="34" charset="0"/>
            </a:endParaRPr>
          </a:p>
          <a:p>
            <a:pPr lvl="0" defTabSz="457200">
              <a:lnSpc>
                <a:spcPct val="114000"/>
              </a:lnSpc>
              <a:defRPr/>
            </a:pPr>
            <a:r>
              <a:rPr lang="en-GB" sz="2400" dirty="0" err="1">
                <a:solidFill>
                  <a:prstClr val="black"/>
                </a:solidFill>
                <a:latin typeface="Arial" panose="020B0604020202020204" pitchFamily="34" charset="0"/>
                <a:ea typeface="MS PGothic" panose="020B0600070205080204" pitchFamily="34" charset="-128"/>
                <a:cs typeface="Arial" panose="020B0604020202020204" pitchFamily="34" charset="0"/>
              </a:rPr>
              <a:t>Tu</a:t>
            </a:r>
            <a:r>
              <a:rPr lang="en-GB" sz="2400" dirty="0">
                <a:solidFill>
                  <a:prstClr val="black"/>
                </a:solidFill>
                <a:latin typeface="Arial" panose="020B0604020202020204" pitchFamily="34" charset="0"/>
                <a:ea typeface="MS PGothic" panose="020B0600070205080204" pitchFamily="34" charset="-128"/>
                <a:cs typeface="Arial" panose="020B0604020202020204" pitchFamily="34" charset="0"/>
              </a:rPr>
              <a:t> </a:t>
            </a:r>
            <a:r>
              <a:rPr lang="en-GB" sz="2400" b="1" dirty="0" err="1">
                <a:solidFill>
                  <a:prstClr val="black"/>
                </a:solidFill>
                <a:latin typeface="Arial" panose="020B0604020202020204" pitchFamily="34" charset="0"/>
                <a:ea typeface="MS PGothic" panose="020B0600070205080204" pitchFamily="34" charset="-128"/>
                <a:cs typeface="Arial" panose="020B0604020202020204" pitchFamily="34" charset="0"/>
              </a:rPr>
              <a:t>dois</a:t>
            </a:r>
            <a:endParaRPr lang="en-GB" sz="2400" b="1" dirty="0">
              <a:solidFill>
                <a:prstClr val="black"/>
              </a:solidFill>
              <a:latin typeface="Arial" panose="020B0604020202020204" pitchFamily="34" charset="0"/>
              <a:ea typeface="MS PGothic" panose="020B0600070205080204" pitchFamily="34" charset="-128"/>
              <a:cs typeface="Arial" panose="020B0604020202020204" pitchFamily="34" charset="0"/>
            </a:endParaRPr>
          </a:p>
          <a:p>
            <a:pPr lvl="0" defTabSz="457200">
              <a:lnSpc>
                <a:spcPct val="114000"/>
              </a:lnSpc>
              <a:defRPr/>
            </a:pPr>
            <a:r>
              <a:rPr lang="en-GB" sz="2400" dirty="0">
                <a:solidFill>
                  <a:prstClr val="black"/>
                </a:solidFill>
                <a:latin typeface="Arial" panose="020B0604020202020204" pitchFamily="34" charset="0"/>
                <a:ea typeface="MS PGothic" panose="020B0600070205080204" pitchFamily="34" charset="-128"/>
                <a:cs typeface="Arial" panose="020B0604020202020204" pitchFamily="34" charset="0"/>
              </a:rPr>
              <a:t>Il/Elle/On </a:t>
            </a:r>
            <a:r>
              <a:rPr lang="en-GB" sz="2400" b="1" dirty="0" err="1">
                <a:solidFill>
                  <a:prstClr val="black"/>
                </a:solidFill>
                <a:latin typeface="Arial" panose="020B0604020202020204" pitchFamily="34" charset="0"/>
                <a:ea typeface="MS PGothic" panose="020B0600070205080204" pitchFamily="34" charset="-128"/>
                <a:cs typeface="Arial" panose="020B0604020202020204" pitchFamily="34" charset="0"/>
              </a:rPr>
              <a:t>doit</a:t>
            </a:r>
            <a:endParaRPr lang="en-GB" sz="2400" b="1" dirty="0">
              <a:solidFill>
                <a:prstClr val="black"/>
              </a:solidFill>
              <a:latin typeface="Arial" panose="020B0604020202020204" pitchFamily="34" charset="0"/>
              <a:ea typeface="MS PGothic" panose="020B0600070205080204" pitchFamily="34" charset="-128"/>
              <a:cs typeface="Arial" panose="020B0604020202020204" pitchFamily="34" charset="0"/>
            </a:endParaRPr>
          </a:p>
          <a:p>
            <a:pPr lvl="0" defTabSz="457200">
              <a:lnSpc>
                <a:spcPct val="114000"/>
              </a:lnSpc>
              <a:defRPr/>
            </a:pPr>
            <a:endParaRPr lang="en-GB" sz="2400" dirty="0">
              <a:solidFill>
                <a:prstClr val="black"/>
              </a:solidFill>
              <a:latin typeface="Arial" panose="020B0604020202020204" pitchFamily="34" charset="0"/>
              <a:ea typeface="MS PGothic" panose="020B0600070205080204" pitchFamily="34" charset="-128"/>
              <a:cs typeface="Arial" panose="020B0604020202020204" pitchFamily="34" charset="0"/>
            </a:endParaRPr>
          </a:p>
          <a:p>
            <a:pPr lvl="0" defTabSz="457200">
              <a:lnSpc>
                <a:spcPct val="114000"/>
              </a:lnSpc>
              <a:defRPr/>
            </a:pPr>
            <a:r>
              <a:rPr lang="en-GB" sz="2400" dirty="0">
                <a:solidFill>
                  <a:prstClr val="black"/>
                </a:solidFill>
                <a:latin typeface="Arial" panose="020B0604020202020204" pitchFamily="34" charset="0"/>
                <a:ea typeface="MS PGothic" panose="020B0600070205080204" pitchFamily="34" charset="-128"/>
                <a:cs typeface="Arial" panose="020B0604020202020204" pitchFamily="34" charset="0"/>
              </a:rPr>
              <a:t>Nous </a:t>
            </a:r>
            <a:r>
              <a:rPr lang="en-GB" sz="2400" b="1" dirty="0" err="1">
                <a:solidFill>
                  <a:prstClr val="black"/>
                </a:solidFill>
                <a:latin typeface="Arial" panose="020B0604020202020204" pitchFamily="34" charset="0"/>
                <a:ea typeface="MS PGothic" panose="020B0600070205080204" pitchFamily="34" charset="-128"/>
                <a:cs typeface="Arial" panose="020B0604020202020204" pitchFamily="34" charset="0"/>
              </a:rPr>
              <a:t>devons</a:t>
            </a:r>
            <a:endParaRPr lang="en-GB" sz="2400" b="1" dirty="0">
              <a:solidFill>
                <a:prstClr val="black"/>
              </a:solidFill>
              <a:latin typeface="Arial" panose="020B0604020202020204" pitchFamily="34" charset="0"/>
              <a:ea typeface="MS PGothic" panose="020B0600070205080204" pitchFamily="34" charset="-128"/>
              <a:cs typeface="Arial" panose="020B0604020202020204" pitchFamily="34" charset="0"/>
            </a:endParaRPr>
          </a:p>
          <a:p>
            <a:pPr lvl="0" defTabSz="457200">
              <a:lnSpc>
                <a:spcPct val="114000"/>
              </a:lnSpc>
              <a:defRPr/>
            </a:pPr>
            <a:r>
              <a:rPr lang="en-GB" sz="2400" dirty="0" err="1">
                <a:solidFill>
                  <a:prstClr val="black"/>
                </a:solidFill>
                <a:latin typeface="Arial" panose="020B0604020202020204" pitchFamily="34" charset="0"/>
                <a:ea typeface="MS PGothic" panose="020B0600070205080204" pitchFamily="34" charset="-128"/>
                <a:cs typeface="Arial" panose="020B0604020202020204" pitchFamily="34" charset="0"/>
              </a:rPr>
              <a:t>Vous</a:t>
            </a:r>
            <a:r>
              <a:rPr lang="en-GB" sz="2400" dirty="0">
                <a:solidFill>
                  <a:prstClr val="black"/>
                </a:solidFill>
                <a:latin typeface="Arial" panose="020B0604020202020204" pitchFamily="34" charset="0"/>
                <a:ea typeface="MS PGothic" panose="020B0600070205080204" pitchFamily="34" charset="-128"/>
                <a:cs typeface="Arial" panose="020B0604020202020204" pitchFamily="34" charset="0"/>
              </a:rPr>
              <a:t> </a:t>
            </a:r>
            <a:r>
              <a:rPr lang="en-GB" sz="2400" b="1" dirty="0" err="1">
                <a:solidFill>
                  <a:prstClr val="black"/>
                </a:solidFill>
                <a:latin typeface="Arial" panose="020B0604020202020204" pitchFamily="34" charset="0"/>
                <a:ea typeface="MS PGothic" panose="020B0600070205080204" pitchFamily="34" charset="-128"/>
                <a:cs typeface="Arial" panose="020B0604020202020204" pitchFamily="34" charset="0"/>
              </a:rPr>
              <a:t>devez</a:t>
            </a:r>
            <a:endParaRPr lang="en-GB" sz="2400" b="1" dirty="0">
              <a:solidFill>
                <a:prstClr val="black"/>
              </a:solidFill>
              <a:latin typeface="Arial" panose="020B0604020202020204" pitchFamily="34" charset="0"/>
              <a:ea typeface="MS PGothic" panose="020B0600070205080204" pitchFamily="34" charset="-128"/>
              <a:cs typeface="Arial" panose="020B0604020202020204" pitchFamily="34" charset="0"/>
            </a:endParaRPr>
          </a:p>
          <a:p>
            <a:pPr lvl="0" defTabSz="457200">
              <a:lnSpc>
                <a:spcPct val="114000"/>
              </a:lnSpc>
              <a:defRPr/>
            </a:pPr>
            <a:r>
              <a:rPr lang="en-GB" sz="2400" dirty="0" err="1">
                <a:solidFill>
                  <a:prstClr val="black"/>
                </a:solidFill>
                <a:latin typeface="Arial" panose="020B0604020202020204" pitchFamily="34" charset="0"/>
                <a:ea typeface="MS PGothic" panose="020B0600070205080204" pitchFamily="34" charset="-128"/>
                <a:cs typeface="Arial" panose="020B0604020202020204" pitchFamily="34" charset="0"/>
              </a:rPr>
              <a:t>Ils</a:t>
            </a:r>
            <a:r>
              <a:rPr lang="en-GB" sz="2400" dirty="0">
                <a:solidFill>
                  <a:prstClr val="black"/>
                </a:solidFill>
                <a:latin typeface="Arial" panose="020B0604020202020204" pitchFamily="34" charset="0"/>
                <a:ea typeface="MS PGothic" panose="020B0600070205080204" pitchFamily="34" charset="-128"/>
                <a:cs typeface="Arial" panose="020B0604020202020204" pitchFamily="34" charset="0"/>
              </a:rPr>
              <a:t>/</a:t>
            </a:r>
            <a:r>
              <a:rPr lang="en-GB" sz="2400" dirty="0" err="1">
                <a:solidFill>
                  <a:prstClr val="black"/>
                </a:solidFill>
                <a:latin typeface="Arial" panose="020B0604020202020204" pitchFamily="34" charset="0"/>
                <a:ea typeface="MS PGothic" panose="020B0600070205080204" pitchFamily="34" charset="-128"/>
                <a:cs typeface="Arial" panose="020B0604020202020204" pitchFamily="34" charset="0"/>
              </a:rPr>
              <a:t>Elles</a:t>
            </a:r>
            <a:r>
              <a:rPr lang="en-GB" sz="2400" dirty="0">
                <a:solidFill>
                  <a:prstClr val="black"/>
                </a:solidFill>
                <a:latin typeface="Arial" panose="020B0604020202020204" pitchFamily="34" charset="0"/>
                <a:ea typeface="MS PGothic" panose="020B0600070205080204" pitchFamily="34" charset="-128"/>
                <a:cs typeface="Arial" panose="020B0604020202020204" pitchFamily="34" charset="0"/>
              </a:rPr>
              <a:t> </a:t>
            </a:r>
            <a:r>
              <a:rPr lang="en-GB" sz="2400" b="1" dirty="0" err="1">
                <a:solidFill>
                  <a:prstClr val="black"/>
                </a:solidFill>
                <a:latin typeface="Arial" panose="020B0604020202020204" pitchFamily="34" charset="0"/>
                <a:ea typeface="MS PGothic" panose="020B0600070205080204" pitchFamily="34" charset="-128"/>
                <a:cs typeface="Arial" panose="020B0604020202020204" pitchFamily="34" charset="0"/>
              </a:rPr>
              <a:t>doivent</a:t>
            </a:r>
            <a:endParaRPr lang="en-GB" sz="2400" b="1" dirty="0">
              <a:solidFill>
                <a:prstClr val="black"/>
              </a:solidFill>
              <a:latin typeface="Arial" panose="020B0604020202020204" pitchFamily="34" charset="0"/>
              <a:ea typeface="MS PGothic" panose="020B0600070205080204" pitchFamily="34" charset="-128"/>
              <a:cs typeface="Arial" panose="020B0604020202020204" pitchFamily="34" charset="0"/>
            </a:endParaRPr>
          </a:p>
        </p:txBody>
      </p:sp>
      <p:sp>
        <p:nvSpPr>
          <p:cNvPr id="4" name="Title 2"/>
          <p:cNvSpPr txBox="1">
            <a:spLocks/>
          </p:cNvSpPr>
          <p:nvPr/>
        </p:nvSpPr>
        <p:spPr>
          <a:xfrm>
            <a:off x="4773706" y="1301658"/>
            <a:ext cx="3398799" cy="4737100"/>
          </a:xfrm>
          <a:prstGeom prst="rect">
            <a:avLst/>
          </a:prstGeom>
          <a:solidFill>
            <a:schemeClr val="accent1">
              <a:lumMod val="20000"/>
              <a:lumOff val="80000"/>
            </a:schemeClr>
          </a:solidFill>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lnSpc>
                <a:spcPct val="114000"/>
              </a:lnSpc>
              <a:spcAft>
                <a:spcPts val="0"/>
              </a:spcAft>
              <a:defRPr/>
            </a:pPr>
            <a:r>
              <a:rPr lang="en-GB" sz="2400" b="1" i="1" u="sng" dirty="0" err="1" smtClean="0">
                <a:latin typeface="Arial" panose="020B0604020202020204" pitchFamily="34" charset="0"/>
                <a:cs typeface="Arial" panose="020B0604020202020204" pitchFamily="34" charset="0"/>
              </a:rPr>
              <a:t>pouvoir</a:t>
            </a:r>
            <a:r>
              <a:rPr lang="en-GB" sz="2400" b="1" u="sng" dirty="0" smtClean="0">
                <a:latin typeface="Arial" panose="020B0604020202020204" pitchFamily="34" charset="0"/>
                <a:cs typeface="Arial" panose="020B0604020202020204" pitchFamily="34" charset="0"/>
              </a:rPr>
              <a:t> </a:t>
            </a:r>
            <a:r>
              <a:rPr lang="en-GB" sz="2400" b="1" u="sng" dirty="0">
                <a:latin typeface="Arial" panose="020B0604020202020204" pitchFamily="34" charset="0"/>
                <a:cs typeface="Arial" panose="020B0604020202020204" pitchFamily="34" charset="0"/>
              </a:rPr>
              <a:t>(to be able to)</a:t>
            </a:r>
          </a:p>
          <a:p>
            <a:pPr fontAlgn="auto">
              <a:lnSpc>
                <a:spcPct val="114000"/>
              </a:lnSpc>
              <a:spcAft>
                <a:spcPts val="0"/>
              </a:spcAft>
              <a:defRPr/>
            </a:pPr>
            <a:endParaRPr lang="en-GB" sz="2400" b="1" u="sng" dirty="0">
              <a:latin typeface="Arial" panose="020B0604020202020204" pitchFamily="34" charset="0"/>
              <a:cs typeface="Arial" panose="020B0604020202020204" pitchFamily="34" charset="0"/>
            </a:endParaRPr>
          </a:p>
          <a:p>
            <a:pPr fontAlgn="auto">
              <a:lnSpc>
                <a:spcPct val="114000"/>
              </a:lnSpc>
              <a:spcAft>
                <a:spcPts val="0"/>
              </a:spcAft>
              <a:defRPr/>
            </a:pPr>
            <a:r>
              <a:rPr lang="en-GB" sz="2400" dirty="0">
                <a:latin typeface="Arial" panose="020B0604020202020204" pitchFamily="34" charset="0"/>
                <a:cs typeface="Arial" panose="020B0604020202020204" pitchFamily="34" charset="0"/>
              </a:rPr>
              <a:t>Je </a:t>
            </a:r>
            <a:r>
              <a:rPr lang="en-GB" sz="2400" b="1" dirty="0" err="1">
                <a:latin typeface="Arial" panose="020B0604020202020204" pitchFamily="34" charset="0"/>
                <a:cs typeface="Arial" panose="020B0604020202020204" pitchFamily="34" charset="0"/>
              </a:rPr>
              <a:t>peux</a:t>
            </a:r>
            <a:endParaRPr lang="en-GB" sz="2400" b="1" dirty="0">
              <a:latin typeface="Arial" panose="020B0604020202020204" pitchFamily="34" charset="0"/>
              <a:cs typeface="Arial" panose="020B0604020202020204" pitchFamily="34" charset="0"/>
            </a:endParaRPr>
          </a:p>
          <a:p>
            <a:pPr fontAlgn="auto">
              <a:lnSpc>
                <a:spcPct val="114000"/>
              </a:lnSpc>
              <a:spcAft>
                <a:spcPts val="0"/>
              </a:spcAft>
              <a:defRPr/>
            </a:pPr>
            <a:r>
              <a:rPr lang="en-GB" sz="2400" dirty="0" err="1">
                <a:latin typeface="Arial" panose="020B0604020202020204" pitchFamily="34" charset="0"/>
                <a:cs typeface="Arial" panose="020B0604020202020204" pitchFamily="34" charset="0"/>
              </a:rPr>
              <a:t>Tu</a:t>
            </a:r>
            <a:r>
              <a:rPr lang="en-GB" sz="2400" dirty="0">
                <a:latin typeface="Arial" panose="020B0604020202020204" pitchFamily="34" charset="0"/>
                <a:cs typeface="Arial" panose="020B0604020202020204" pitchFamily="34" charset="0"/>
              </a:rPr>
              <a:t> </a:t>
            </a:r>
            <a:r>
              <a:rPr lang="en-GB" sz="2400" b="1" dirty="0" err="1">
                <a:latin typeface="Arial" panose="020B0604020202020204" pitchFamily="34" charset="0"/>
                <a:cs typeface="Arial" panose="020B0604020202020204" pitchFamily="34" charset="0"/>
              </a:rPr>
              <a:t>peux</a:t>
            </a:r>
            <a:endParaRPr lang="en-GB" sz="2400" b="1" dirty="0">
              <a:latin typeface="Arial" panose="020B0604020202020204" pitchFamily="34" charset="0"/>
              <a:cs typeface="Arial" panose="020B0604020202020204" pitchFamily="34" charset="0"/>
            </a:endParaRPr>
          </a:p>
          <a:p>
            <a:pPr fontAlgn="auto">
              <a:lnSpc>
                <a:spcPct val="114000"/>
              </a:lnSpc>
              <a:spcAft>
                <a:spcPts val="0"/>
              </a:spcAft>
              <a:defRPr/>
            </a:pPr>
            <a:r>
              <a:rPr lang="en-GB" sz="2400" dirty="0">
                <a:latin typeface="Arial" panose="020B0604020202020204" pitchFamily="34" charset="0"/>
                <a:cs typeface="Arial" panose="020B0604020202020204" pitchFamily="34" charset="0"/>
              </a:rPr>
              <a:t>Il/Elle/On </a:t>
            </a:r>
            <a:r>
              <a:rPr lang="en-GB" sz="2400" b="1" dirty="0" err="1">
                <a:latin typeface="Arial" panose="020B0604020202020204" pitchFamily="34" charset="0"/>
                <a:cs typeface="Arial" panose="020B0604020202020204" pitchFamily="34" charset="0"/>
              </a:rPr>
              <a:t>peut</a:t>
            </a:r>
            <a:endParaRPr lang="en-GB" sz="2400" b="1" dirty="0">
              <a:latin typeface="Arial" panose="020B0604020202020204" pitchFamily="34" charset="0"/>
              <a:cs typeface="Arial" panose="020B0604020202020204" pitchFamily="34" charset="0"/>
            </a:endParaRPr>
          </a:p>
          <a:p>
            <a:pPr fontAlgn="auto">
              <a:lnSpc>
                <a:spcPct val="114000"/>
              </a:lnSpc>
              <a:spcAft>
                <a:spcPts val="0"/>
              </a:spcAft>
              <a:defRPr/>
            </a:pPr>
            <a:endParaRPr lang="en-GB" sz="2400" dirty="0">
              <a:latin typeface="Arial" panose="020B0604020202020204" pitchFamily="34" charset="0"/>
              <a:cs typeface="Arial" panose="020B0604020202020204" pitchFamily="34" charset="0"/>
            </a:endParaRPr>
          </a:p>
          <a:p>
            <a:pPr fontAlgn="auto">
              <a:lnSpc>
                <a:spcPct val="114000"/>
              </a:lnSpc>
              <a:spcAft>
                <a:spcPts val="0"/>
              </a:spcAft>
              <a:defRPr/>
            </a:pPr>
            <a:r>
              <a:rPr lang="en-GB" sz="2400" dirty="0">
                <a:latin typeface="Arial" panose="020B0604020202020204" pitchFamily="34" charset="0"/>
                <a:cs typeface="Arial" panose="020B0604020202020204" pitchFamily="34" charset="0"/>
              </a:rPr>
              <a:t>Nous </a:t>
            </a:r>
            <a:r>
              <a:rPr lang="en-GB" sz="2400" b="1" dirty="0" err="1">
                <a:latin typeface="Arial" panose="020B0604020202020204" pitchFamily="34" charset="0"/>
                <a:cs typeface="Arial" panose="020B0604020202020204" pitchFamily="34" charset="0"/>
              </a:rPr>
              <a:t>pouvons</a:t>
            </a:r>
            <a:endParaRPr lang="en-GB" sz="2400" b="1" dirty="0">
              <a:latin typeface="Arial" panose="020B0604020202020204" pitchFamily="34" charset="0"/>
              <a:cs typeface="Arial" panose="020B0604020202020204" pitchFamily="34" charset="0"/>
            </a:endParaRPr>
          </a:p>
          <a:p>
            <a:pPr fontAlgn="auto">
              <a:lnSpc>
                <a:spcPct val="114000"/>
              </a:lnSpc>
              <a:spcAft>
                <a:spcPts val="0"/>
              </a:spcAft>
              <a:defRPr/>
            </a:pPr>
            <a:r>
              <a:rPr lang="en-GB" sz="2400" dirty="0" err="1">
                <a:latin typeface="Arial" panose="020B0604020202020204" pitchFamily="34" charset="0"/>
                <a:cs typeface="Arial" panose="020B0604020202020204" pitchFamily="34" charset="0"/>
              </a:rPr>
              <a:t>Vous</a:t>
            </a:r>
            <a:r>
              <a:rPr lang="en-GB" sz="2400" dirty="0">
                <a:latin typeface="Arial" panose="020B0604020202020204" pitchFamily="34" charset="0"/>
                <a:cs typeface="Arial" panose="020B0604020202020204" pitchFamily="34" charset="0"/>
              </a:rPr>
              <a:t> </a:t>
            </a:r>
            <a:r>
              <a:rPr lang="en-GB" sz="2400" b="1" dirty="0" err="1">
                <a:latin typeface="Arial" panose="020B0604020202020204" pitchFamily="34" charset="0"/>
                <a:cs typeface="Arial" panose="020B0604020202020204" pitchFamily="34" charset="0"/>
              </a:rPr>
              <a:t>pouvez</a:t>
            </a:r>
            <a:endParaRPr lang="en-GB" sz="2400" b="1" dirty="0">
              <a:latin typeface="Arial" panose="020B0604020202020204" pitchFamily="34" charset="0"/>
              <a:cs typeface="Arial" panose="020B0604020202020204" pitchFamily="34" charset="0"/>
            </a:endParaRPr>
          </a:p>
          <a:p>
            <a:pPr fontAlgn="auto">
              <a:lnSpc>
                <a:spcPct val="114000"/>
              </a:lnSpc>
              <a:spcAft>
                <a:spcPts val="0"/>
              </a:spcAft>
              <a:defRPr/>
            </a:pPr>
            <a:r>
              <a:rPr lang="en-GB" sz="2400" dirty="0" err="1">
                <a:latin typeface="Arial" panose="020B0604020202020204" pitchFamily="34" charset="0"/>
                <a:cs typeface="Arial" panose="020B0604020202020204" pitchFamily="34" charset="0"/>
              </a:rPr>
              <a:t>Ils</a:t>
            </a:r>
            <a:r>
              <a:rPr lang="en-GB" sz="2400" dirty="0">
                <a:latin typeface="Arial" panose="020B0604020202020204" pitchFamily="34" charset="0"/>
                <a:cs typeface="Arial" panose="020B0604020202020204" pitchFamily="34" charset="0"/>
              </a:rPr>
              <a:t>/</a:t>
            </a:r>
            <a:r>
              <a:rPr lang="en-GB" sz="2400" dirty="0" err="1">
                <a:latin typeface="Arial" panose="020B0604020202020204" pitchFamily="34" charset="0"/>
                <a:cs typeface="Arial" panose="020B0604020202020204" pitchFamily="34" charset="0"/>
              </a:rPr>
              <a:t>Elles</a:t>
            </a:r>
            <a:r>
              <a:rPr lang="en-GB" sz="2400" dirty="0">
                <a:latin typeface="Arial" panose="020B0604020202020204" pitchFamily="34" charset="0"/>
                <a:cs typeface="Arial" panose="020B0604020202020204" pitchFamily="34" charset="0"/>
              </a:rPr>
              <a:t> </a:t>
            </a:r>
            <a:r>
              <a:rPr lang="en-GB" sz="2400" b="1" dirty="0" err="1">
                <a:latin typeface="Arial" panose="020B0604020202020204" pitchFamily="34" charset="0"/>
                <a:cs typeface="Arial" panose="020B0604020202020204" pitchFamily="34" charset="0"/>
              </a:rPr>
              <a:t>peuvent</a:t>
            </a:r>
            <a:endParaRPr lang="en-GB"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5716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13080" y="313174"/>
            <a:ext cx="8117840" cy="875546"/>
          </a:xfrm>
          <a:prstGeom prst="rect">
            <a:avLst/>
          </a:prstGeom>
          <a:solidFill>
            <a:schemeClr val="accent1">
              <a:lumMod val="40000"/>
              <a:lumOff val="60000"/>
            </a:schemeClr>
          </a:solidFill>
        </p:spPr>
        <p:txBody>
          <a:bodyPr wrap="square" anchor="ctr" anchorCtr="0">
            <a:noAutofit/>
          </a:bodyPr>
          <a:lstStyle/>
          <a:p>
            <a:pPr algn="ctr"/>
            <a:r>
              <a:rPr lang="en-US" sz="3600" b="1" i="1" dirty="0" err="1" smtClean="0"/>
              <a:t>pouvoir</a:t>
            </a:r>
            <a:r>
              <a:rPr lang="en-US" sz="3600" b="1" i="1" dirty="0" smtClean="0"/>
              <a:t>/devoir</a:t>
            </a:r>
            <a:r>
              <a:rPr lang="en-US" sz="3600" b="1" dirty="0" smtClean="0"/>
              <a:t> </a:t>
            </a:r>
            <a:r>
              <a:rPr lang="en-US" sz="3600" b="1" dirty="0"/>
              <a:t>+ infinitive</a:t>
            </a:r>
            <a:endParaRPr lang="en-GB" sz="3600" b="1" dirty="0"/>
          </a:p>
        </p:txBody>
      </p:sp>
      <p:sp>
        <p:nvSpPr>
          <p:cNvPr id="12" name="Content Placeholder 2"/>
          <p:cNvSpPr txBox="1">
            <a:spLocks/>
          </p:cNvSpPr>
          <p:nvPr/>
        </p:nvSpPr>
        <p:spPr>
          <a:xfrm>
            <a:off x="513080" y="1508760"/>
            <a:ext cx="8117840" cy="4706510"/>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Add the correct forms of </a:t>
            </a:r>
            <a:r>
              <a:rPr lang="en-GB" dirty="0">
                <a:solidFill>
                  <a:srgbClr val="FF0000"/>
                </a:solidFill>
              </a:rPr>
              <a:t>devoir/</a:t>
            </a:r>
            <a:r>
              <a:rPr lang="en-GB" dirty="0" err="1">
                <a:solidFill>
                  <a:srgbClr val="FF0000"/>
                </a:solidFill>
              </a:rPr>
              <a:t>pouvoir</a:t>
            </a:r>
            <a:r>
              <a:rPr lang="en-GB" dirty="0"/>
              <a:t>.</a:t>
            </a:r>
          </a:p>
          <a:p>
            <a:r>
              <a:rPr lang="en-GB" dirty="0"/>
              <a:t>Spot the </a:t>
            </a:r>
            <a:r>
              <a:rPr lang="en-GB" dirty="0">
                <a:solidFill>
                  <a:srgbClr val="0070C0"/>
                </a:solidFill>
              </a:rPr>
              <a:t>infinitives</a:t>
            </a:r>
            <a:r>
              <a:rPr lang="en-GB" dirty="0"/>
              <a:t>.</a:t>
            </a:r>
          </a:p>
          <a:p>
            <a:pPr marL="0" indent="0">
              <a:buFont typeface="Arial" panose="020B0604020202020204" pitchFamily="34" charset="0"/>
              <a:buNone/>
            </a:pPr>
            <a:endParaRPr lang="fr-FR" dirty="0" smtClean="0"/>
          </a:p>
          <a:p>
            <a:pPr marL="0" indent="0">
              <a:lnSpc>
                <a:spcPct val="150000"/>
              </a:lnSpc>
              <a:buNone/>
              <a:defRPr/>
            </a:pPr>
            <a:r>
              <a:rPr lang="fr-FR" altLang="en-US" dirty="0"/>
              <a:t>Je </a:t>
            </a:r>
            <a:r>
              <a:rPr lang="fr-FR" altLang="en-US" dirty="0">
                <a:solidFill>
                  <a:srgbClr val="FF0000"/>
                </a:solidFill>
              </a:rPr>
              <a:t>_______</a:t>
            </a:r>
            <a:r>
              <a:rPr lang="fr-FR" altLang="en-US" dirty="0" smtClean="0">
                <a:solidFill>
                  <a:srgbClr val="0000FF"/>
                </a:solidFill>
              </a:rPr>
              <a:t> </a:t>
            </a:r>
            <a:r>
              <a:rPr lang="fr-FR" altLang="en-US" dirty="0" smtClean="0"/>
              <a:t>faire </a:t>
            </a:r>
            <a:r>
              <a:rPr lang="fr-FR" altLang="en-US" dirty="0"/>
              <a:t>des maths et de l’anglais et tous les élèves</a:t>
            </a:r>
            <a:r>
              <a:rPr lang="fr-FR" altLang="en-US" dirty="0">
                <a:solidFill>
                  <a:srgbClr val="0000FF"/>
                </a:solidFill>
              </a:rPr>
              <a:t> </a:t>
            </a:r>
            <a:r>
              <a:rPr lang="fr-FR" altLang="en-US" dirty="0">
                <a:solidFill>
                  <a:srgbClr val="FF0000"/>
                </a:solidFill>
              </a:rPr>
              <a:t>_______</a:t>
            </a:r>
            <a:r>
              <a:rPr lang="fr-FR" altLang="en-US" dirty="0" smtClean="0">
                <a:solidFill>
                  <a:srgbClr val="0000FF"/>
                </a:solidFill>
              </a:rPr>
              <a:t> </a:t>
            </a:r>
            <a:r>
              <a:rPr lang="fr-FR" altLang="en-US" dirty="0"/>
              <a:t>apprendre l’informatique.  Nous </a:t>
            </a:r>
            <a:r>
              <a:rPr lang="fr-FR" altLang="en-US" dirty="0">
                <a:solidFill>
                  <a:srgbClr val="FF0000"/>
                </a:solidFill>
              </a:rPr>
              <a:t>_______</a:t>
            </a:r>
            <a:r>
              <a:rPr lang="fr-FR" altLang="en-US" dirty="0" smtClean="0">
                <a:solidFill>
                  <a:srgbClr val="0000FF"/>
                </a:solidFill>
              </a:rPr>
              <a:t> </a:t>
            </a:r>
            <a:r>
              <a:rPr lang="fr-FR" altLang="en-US" dirty="0"/>
              <a:t>aussi étudier l’anglais.</a:t>
            </a:r>
          </a:p>
          <a:p>
            <a:pPr marL="0" indent="0">
              <a:lnSpc>
                <a:spcPct val="150000"/>
              </a:lnSpc>
              <a:buNone/>
              <a:defRPr/>
            </a:pPr>
            <a:r>
              <a:rPr lang="fr-FR" altLang="en-US" dirty="0"/>
              <a:t>Les élèves </a:t>
            </a:r>
            <a:r>
              <a:rPr lang="fr-FR" altLang="en-US" dirty="0" smtClean="0">
                <a:solidFill>
                  <a:srgbClr val="FF0000"/>
                </a:solidFill>
              </a:rPr>
              <a:t>_______ </a:t>
            </a:r>
            <a:r>
              <a:rPr lang="fr-FR" altLang="en-US" dirty="0"/>
              <a:t>choisir certaines matières. Nous</a:t>
            </a:r>
            <a:r>
              <a:rPr lang="fr-FR" altLang="en-US" dirty="0">
                <a:solidFill>
                  <a:srgbClr val="0000FF"/>
                </a:solidFill>
              </a:rPr>
              <a:t> </a:t>
            </a:r>
            <a:r>
              <a:rPr lang="fr-FR" altLang="en-US" dirty="0">
                <a:solidFill>
                  <a:srgbClr val="FF0000"/>
                </a:solidFill>
              </a:rPr>
              <a:t>_______</a:t>
            </a:r>
            <a:r>
              <a:rPr lang="fr-FR" altLang="en-US" dirty="0" smtClean="0">
                <a:solidFill>
                  <a:srgbClr val="0000FF"/>
                </a:solidFill>
              </a:rPr>
              <a:t> </a:t>
            </a:r>
            <a:r>
              <a:rPr lang="fr-FR" altLang="en-US" dirty="0"/>
              <a:t>étudier le dessin ou les textiles, par exemple.  Ou si on est sportif, on </a:t>
            </a:r>
            <a:r>
              <a:rPr lang="fr-FR" altLang="en-US" dirty="0">
                <a:solidFill>
                  <a:srgbClr val="FF0000"/>
                </a:solidFill>
              </a:rPr>
              <a:t>_______</a:t>
            </a:r>
            <a:r>
              <a:rPr lang="fr-FR" altLang="en-US" dirty="0" smtClean="0">
                <a:solidFill>
                  <a:srgbClr val="0000FF"/>
                </a:solidFill>
              </a:rPr>
              <a:t> </a:t>
            </a:r>
            <a:r>
              <a:rPr lang="fr-FR" altLang="en-US" dirty="0"/>
              <a:t>faire de l’EPS</a:t>
            </a:r>
            <a:r>
              <a:rPr lang="fr-FR" altLang="en-US" dirty="0" smtClean="0"/>
              <a:t>.</a:t>
            </a:r>
            <a:endParaRPr lang="fr-FR" dirty="0" smtClean="0"/>
          </a:p>
        </p:txBody>
      </p:sp>
      <p:sp>
        <p:nvSpPr>
          <p:cNvPr id="2" name="TextBox 1"/>
          <p:cNvSpPr txBox="1"/>
          <p:nvPr/>
        </p:nvSpPr>
        <p:spPr>
          <a:xfrm>
            <a:off x="2098163" y="4459933"/>
            <a:ext cx="1281120" cy="461665"/>
          </a:xfrm>
          <a:prstGeom prst="rect">
            <a:avLst/>
          </a:prstGeom>
          <a:noFill/>
        </p:spPr>
        <p:txBody>
          <a:bodyPr wrap="none" rtlCol="0">
            <a:spAutoFit/>
          </a:bodyPr>
          <a:lstStyle/>
          <a:p>
            <a:r>
              <a:rPr lang="fr-FR" altLang="en-US" sz="2400" dirty="0">
                <a:solidFill>
                  <a:srgbClr val="FF0000"/>
                </a:solidFill>
              </a:rPr>
              <a:t>peuvent</a:t>
            </a:r>
            <a:endParaRPr lang="fr-FR" sz="2400" dirty="0"/>
          </a:p>
        </p:txBody>
      </p:sp>
      <p:sp>
        <p:nvSpPr>
          <p:cNvPr id="3" name="Rounded Rectangle 2"/>
          <p:cNvSpPr/>
          <p:nvPr/>
        </p:nvSpPr>
        <p:spPr>
          <a:xfrm>
            <a:off x="2236441" y="2859530"/>
            <a:ext cx="702263" cy="421909"/>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p:cNvSpPr txBox="1"/>
          <p:nvPr/>
        </p:nvSpPr>
        <p:spPr>
          <a:xfrm>
            <a:off x="1177138" y="2780018"/>
            <a:ext cx="750526" cy="461665"/>
          </a:xfrm>
          <a:prstGeom prst="rect">
            <a:avLst/>
          </a:prstGeom>
          <a:noFill/>
        </p:spPr>
        <p:txBody>
          <a:bodyPr wrap="none" rtlCol="0">
            <a:spAutoFit/>
          </a:bodyPr>
          <a:lstStyle/>
          <a:p>
            <a:r>
              <a:rPr lang="fr-FR" altLang="en-US" sz="2400" dirty="0" smtClean="0">
                <a:solidFill>
                  <a:srgbClr val="FF0000"/>
                </a:solidFill>
              </a:rPr>
              <a:t>dois</a:t>
            </a:r>
            <a:endParaRPr lang="fr-FR" sz="2400" dirty="0"/>
          </a:p>
        </p:txBody>
      </p:sp>
      <p:sp>
        <p:nvSpPr>
          <p:cNvPr id="11" name="TextBox 10"/>
          <p:cNvSpPr txBox="1"/>
          <p:nvPr/>
        </p:nvSpPr>
        <p:spPr>
          <a:xfrm>
            <a:off x="1563876" y="3307943"/>
            <a:ext cx="1178528" cy="461665"/>
          </a:xfrm>
          <a:prstGeom prst="rect">
            <a:avLst/>
          </a:prstGeom>
          <a:noFill/>
        </p:spPr>
        <p:txBody>
          <a:bodyPr wrap="none" rtlCol="0">
            <a:spAutoFit/>
          </a:bodyPr>
          <a:lstStyle/>
          <a:p>
            <a:r>
              <a:rPr lang="fr-FR" altLang="en-US" sz="2400" dirty="0" smtClean="0">
                <a:solidFill>
                  <a:srgbClr val="FF0000"/>
                </a:solidFill>
              </a:rPr>
              <a:t>doivent</a:t>
            </a:r>
            <a:endParaRPr lang="fr-FR" sz="2400" dirty="0"/>
          </a:p>
        </p:txBody>
      </p:sp>
      <p:sp>
        <p:nvSpPr>
          <p:cNvPr id="13" name="TextBox 12"/>
          <p:cNvSpPr txBox="1"/>
          <p:nvPr/>
        </p:nvSpPr>
        <p:spPr>
          <a:xfrm>
            <a:off x="7189424" y="3307943"/>
            <a:ext cx="1178528" cy="461665"/>
          </a:xfrm>
          <a:prstGeom prst="rect">
            <a:avLst/>
          </a:prstGeom>
          <a:noFill/>
        </p:spPr>
        <p:txBody>
          <a:bodyPr wrap="none" rtlCol="0">
            <a:spAutoFit/>
          </a:bodyPr>
          <a:lstStyle/>
          <a:p>
            <a:r>
              <a:rPr lang="fr-FR" sz="2400" dirty="0" smtClean="0">
                <a:solidFill>
                  <a:srgbClr val="FF0000"/>
                </a:solidFill>
              </a:rPr>
              <a:t>devons</a:t>
            </a:r>
            <a:endParaRPr lang="fr-FR" sz="2400" dirty="0"/>
          </a:p>
        </p:txBody>
      </p:sp>
      <p:sp>
        <p:nvSpPr>
          <p:cNvPr id="14" name="TextBox 13"/>
          <p:cNvSpPr txBox="1"/>
          <p:nvPr/>
        </p:nvSpPr>
        <p:spPr>
          <a:xfrm>
            <a:off x="552836" y="4961354"/>
            <a:ext cx="1350050" cy="461665"/>
          </a:xfrm>
          <a:prstGeom prst="rect">
            <a:avLst/>
          </a:prstGeom>
          <a:noFill/>
        </p:spPr>
        <p:txBody>
          <a:bodyPr wrap="none" rtlCol="0">
            <a:spAutoFit/>
          </a:bodyPr>
          <a:lstStyle/>
          <a:p>
            <a:r>
              <a:rPr lang="fr-FR" altLang="en-US" sz="2400" dirty="0" smtClean="0">
                <a:solidFill>
                  <a:srgbClr val="FF0000"/>
                </a:solidFill>
              </a:rPr>
              <a:t>pouvons</a:t>
            </a:r>
            <a:endParaRPr lang="fr-FR" sz="2400" dirty="0"/>
          </a:p>
        </p:txBody>
      </p:sp>
      <p:sp>
        <p:nvSpPr>
          <p:cNvPr id="19" name="TextBox 18"/>
          <p:cNvSpPr txBox="1"/>
          <p:nvPr/>
        </p:nvSpPr>
        <p:spPr>
          <a:xfrm>
            <a:off x="3447235" y="5476027"/>
            <a:ext cx="784189" cy="461665"/>
          </a:xfrm>
          <a:prstGeom prst="rect">
            <a:avLst/>
          </a:prstGeom>
          <a:noFill/>
        </p:spPr>
        <p:txBody>
          <a:bodyPr wrap="none" rtlCol="0">
            <a:spAutoFit/>
          </a:bodyPr>
          <a:lstStyle/>
          <a:p>
            <a:r>
              <a:rPr lang="fr-FR" altLang="en-US" sz="2400" dirty="0" smtClean="0">
                <a:solidFill>
                  <a:srgbClr val="FF0000"/>
                </a:solidFill>
              </a:rPr>
              <a:t>peut</a:t>
            </a:r>
            <a:endParaRPr lang="fr-FR" sz="2400" dirty="0"/>
          </a:p>
        </p:txBody>
      </p:sp>
      <p:sp>
        <p:nvSpPr>
          <p:cNvPr id="20" name="Rounded Rectangle 19"/>
          <p:cNvSpPr/>
          <p:nvPr/>
        </p:nvSpPr>
        <p:spPr>
          <a:xfrm>
            <a:off x="2782957" y="3400707"/>
            <a:ext cx="1484243" cy="421909"/>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ounded Rectangle 20"/>
          <p:cNvSpPr/>
          <p:nvPr/>
        </p:nvSpPr>
        <p:spPr>
          <a:xfrm>
            <a:off x="1356042" y="3871406"/>
            <a:ext cx="1016098" cy="421909"/>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Rounded Rectangle 21"/>
          <p:cNvSpPr/>
          <p:nvPr/>
        </p:nvSpPr>
        <p:spPr>
          <a:xfrm>
            <a:off x="3379283" y="4539445"/>
            <a:ext cx="967430" cy="421909"/>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ounded Rectangle 22"/>
          <p:cNvSpPr/>
          <p:nvPr/>
        </p:nvSpPr>
        <p:spPr>
          <a:xfrm>
            <a:off x="1834410" y="5030683"/>
            <a:ext cx="1016098" cy="421909"/>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ounded Rectangle 23"/>
          <p:cNvSpPr/>
          <p:nvPr/>
        </p:nvSpPr>
        <p:spPr>
          <a:xfrm>
            <a:off x="4456180" y="5555539"/>
            <a:ext cx="702263" cy="421909"/>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71137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10" grpId="0"/>
      <p:bldP spid="11" grpId="0"/>
      <p:bldP spid="13" grpId="0"/>
      <p:bldP spid="14" grpId="0"/>
      <p:bldP spid="19" grpId="0"/>
      <p:bldP spid="20" grpId="0" animBg="1"/>
      <p:bldP spid="21" grpId="0" animBg="1"/>
      <p:bldP spid="22" grpId="0" animBg="1"/>
      <p:bldP spid="23" grpId="0" animBg="1"/>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2974" y="349624"/>
            <a:ext cx="7938052" cy="707886"/>
          </a:xfrm>
          <a:prstGeom prst="rect">
            <a:avLst/>
          </a:prstGeom>
          <a:solidFill>
            <a:schemeClr val="accent1">
              <a:lumMod val="40000"/>
              <a:lumOff val="60000"/>
            </a:schemeClr>
          </a:solidFill>
        </p:spPr>
        <p:txBody>
          <a:bodyPr wrap="square" rtlCol="0">
            <a:spAutoFit/>
          </a:bodyPr>
          <a:lstStyle/>
          <a:p>
            <a:pPr algn="ctr"/>
            <a:r>
              <a:rPr lang="en-GB" sz="4000" b="1" dirty="0"/>
              <a:t>2. Use the perfect tense</a:t>
            </a:r>
            <a:endParaRPr lang="en-GB" sz="4000" dirty="0">
              <a:latin typeface="+mj-lt"/>
            </a:endParaRPr>
          </a:p>
        </p:txBody>
      </p:sp>
      <p:sp>
        <p:nvSpPr>
          <p:cNvPr id="3" name="Title 2"/>
          <p:cNvSpPr txBox="1">
            <a:spLocks/>
          </p:cNvSpPr>
          <p:nvPr/>
        </p:nvSpPr>
        <p:spPr>
          <a:xfrm>
            <a:off x="602974" y="1301658"/>
            <a:ext cx="7938052" cy="4737100"/>
          </a:xfrm>
          <a:prstGeom prst="rect">
            <a:avLst/>
          </a:prstGeom>
          <a:solidFill>
            <a:schemeClr val="accent1">
              <a:lumMod val="20000"/>
              <a:lumOff val="80000"/>
            </a:schemeClr>
          </a:solidFill>
          <a:effectLst/>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altLang="en-US" sz="2800" b="1" dirty="0" err="1" smtClean="0"/>
              <a:t>avoir</a:t>
            </a:r>
            <a:r>
              <a:rPr lang="en-US" altLang="en-US" sz="2800" b="1" dirty="0" smtClean="0"/>
              <a:t> </a:t>
            </a:r>
            <a:r>
              <a:rPr lang="en-US" altLang="en-US" sz="2800" b="1" dirty="0"/>
              <a:t>	</a:t>
            </a:r>
            <a:r>
              <a:rPr lang="en-US" altLang="en-US" sz="2800" b="1" dirty="0" smtClean="0"/>
              <a:t>	+ 	past participle</a:t>
            </a:r>
          </a:p>
          <a:p>
            <a:pPr>
              <a:defRPr/>
            </a:pPr>
            <a:endParaRPr lang="en-US" altLang="en-US" sz="2800" b="1" dirty="0"/>
          </a:p>
          <a:p>
            <a:pPr marL="514350" indent="-514350">
              <a:lnSpc>
                <a:spcPct val="150000"/>
              </a:lnSpc>
              <a:buFont typeface="+mj-lt"/>
              <a:buAutoNum type="arabicPeriod"/>
              <a:defRPr/>
            </a:pPr>
            <a:r>
              <a:rPr lang="en-US" altLang="en-US" sz="2100" dirty="0" err="1">
                <a:latin typeface="+mn-lt"/>
              </a:rPr>
              <a:t>J’ai</a:t>
            </a:r>
            <a:endParaRPr lang="en-US" altLang="en-US" sz="2100" dirty="0">
              <a:latin typeface="+mn-lt"/>
            </a:endParaRPr>
          </a:p>
          <a:p>
            <a:pPr marL="514350" indent="-514350">
              <a:lnSpc>
                <a:spcPct val="150000"/>
              </a:lnSpc>
              <a:buFont typeface="+mj-lt"/>
              <a:buAutoNum type="arabicPeriod"/>
              <a:defRPr/>
            </a:pPr>
            <a:r>
              <a:rPr lang="en-US" altLang="en-US" sz="2100" dirty="0" err="1">
                <a:latin typeface="+mn-lt"/>
              </a:rPr>
              <a:t>Tu</a:t>
            </a:r>
            <a:r>
              <a:rPr lang="en-US" altLang="en-US" sz="2100" dirty="0">
                <a:latin typeface="+mn-lt"/>
              </a:rPr>
              <a:t> as		</a:t>
            </a:r>
            <a:r>
              <a:rPr lang="en-US" altLang="en-US" sz="2100" dirty="0" smtClean="0">
                <a:latin typeface="+mn-lt"/>
              </a:rPr>
              <a:t>	</a:t>
            </a:r>
            <a:r>
              <a:rPr lang="en-US" altLang="en-US" sz="2100" dirty="0" err="1" smtClean="0">
                <a:latin typeface="+mn-lt"/>
              </a:rPr>
              <a:t>choisi</a:t>
            </a:r>
            <a:r>
              <a:rPr lang="en-US" altLang="en-US" sz="2100" dirty="0" smtClean="0">
                <a:latin typeface="+mn-lt"/>
              </a:rPr>
              <a:t> </a:t>
            </a:r>
            <a:r>
              <a:rPr lang="en-US" altLang="en-US" sz="2100" dirty="0">
                <a:latin typeface="+mn-lt"/>
              </a:rPr>
              <a:t>(chose)</a:t>
            </a:r>
          </a:p>
          <a:p>
            <a:pPr marL="514350" indent="-514350">
              <a:lnSpc>
                <a:spcPct val="150000"/>
              </a:lnSpc>
              <a:buFont typeface="+mj-lt"/>
              <a:buAutoNum type="arabicPeriod"/>
              <a:defRPr/>
            </a:pPr>
            <a:r>
              <a:rPr lang="en-US" altLang="en-US" sz="2100" dirty="0">
                <a:latin typeface="+mn-lt"/>
              </a:rPr>
              <a:t>Il/Elle/On </a:t>
            </a:r>
            <a:r>
              <a:rPr lang="en-US" altLang="en-US" sz="2100" dirty="0" smtClean="0">
                <a:latin typeface="+mn-lt"/>
              </a:rPr>
              <a:t>a		+	</a:t>
            </a:r>
            <a:r>
              <a:rPr lang="fr-FR" altLang="en-US" sz="2100" dirty="0" smtClean="0">
                <a:latin typeface="+mn-lt"/>
              </a:rPr>
              <a:t>abandonné </a:t>
            </a:r>
            <a:r>
              <a:rPr lang="fr-FR" altLang="en-US" sz="2100" dirty="0">
                <a:latin typeface="+mn-lt"/>
              </a:rPr>
              <a:t>(gave up)</a:t>
            </a:r>
          </a:p>
          <a:p>
            <a:pPr marL="514350" indent="-514350">
              <a:lnSpc>
                <a:spcPct val="150000"/>
              </a:lnSpc>
              <a:buFont typeface="+mj-lt"/>
              <a:buAutoNum type="arabicPeriod"/>
              <a:defRPr/>
            </a:pPr>
            <a:r>
              <a:rPr lang="en-US" altLang="en-US" sz="2100" dirty="0">
                <a:latin typeface="+mn-lt"/>
              </a:rPr>
              <a:t>Nous </a:t>
            </a:r>
            <a:r>
              <a:rPr lang="en-US" altLang="en-US" sz="2100" dirty="0" err="1">
                <a:latin typeface="+mn-lt"/>
              </a:rPr>
              <a:t>avons</a:t>
            </a:r>
            <a:r>
              <a:rPr lang="en-US" altLang="en-US" sz="2100" dirty="0">
                <a:latin typeface="+mn-lt"/>
              </a:rPr>
              <a:t>	</a:t>
            </a:r>
            <a:r>
              <a:rPr lang="en-US" altLang="en-US" sz="2100" dirty="0" smtClean="0">
                <a:latin typeface="+mn-lt"/>
              </a:rPr>
              <a:t>	</a:t>
            </a:r>
            <a:r>
              <a:rPr lang="en-US" altLang="en-US" sz="2100" dirty="0" err="1" smtClean="0">
                <a:latin typeface="+mn-lt"/>
              </a:rPr>
              <a:t>continu</a:t>
            </a:r>
            <a:r>
              <a:rPr lang="fr-FR" altLang="en-US" sz="2100" dirty="0">
                <a:latin typeface="+mn-lt"/>
              </a:rPr>
              <a:t>é (</a:t>
            </a:r>
            <a:r>
              <a:rPr lang="fr-FR" altLang="en-US" sz="2100" dirty="0" err="1">
                <a:latin typeface="+mn-lt"/>
              </a:rPr>
              <a:t>continued</a:t>
            </a:r>
            <a:r>
              <a:rPr lang="fr-FR" altLang="en-US" sz="2100" dirty="0">
                <a:latin typeface="+mn-lt"/>
              </a:rPr>
              <a:t>)</a:t>
            </a:r>
            <a:endParaRPr lang="en-US" altLang="en-US" sz="2100" dirty="0">
              <a:latin typeface="+mn-lt"/>
            </a:endParaRPr>
          </a:p>
          <a:p>
            <a:pPr marL="514350" indent="-514350">
              <a:lnSpc>
                <a:spcPct val="150000"/>
              </a:lnSpc>
              <a:buFont typeface="+mj-lt"/>
              <a:buAutoNum type="arabicPeriod"/>
              <a:defRPr/>
            </a:pPr>
            <a:r>
              <a:rPr lang="en-US" altLang="en-US" sz="2100" dirty="0" err="1">
                <a:latin typeface="+mn-lt"/>
              </a:rPr>
              <a:t>Vous</a:t>
            </a:r>
            <a:r>
              <a:rPr lang="en-US" altLang="en-US" sz="2100" dirty="0">
                <a:latin typeface="+mn-lt"/>
              </a:rPr>
              <a:t> </a:t>
            </a:r>
            <a:r>
              <a:rPr lang="en-US" altLang="en-US" sz="2100" dirty="0" err="1">
                <a:latin typeface="+mn-lt"/>
              </a:rPr>
              <a:t>avez</a:t>
            </a:r>
            <a:r>
              <a:rPr lang="en-US" altLang="en-US" sz="2100" dirty="0">
                <a:latin typeface="+mn-lt"/>
              </a:rPr>
              <a:t>		</a:t>
            </a:r>
            <a:r>
              <a:rPr lang="en-US" altLang="en-US" sz="2100" dirty="0" smtClean="0">
                <a:latin typeface="+mn-lt"/>
              </a:rPr>
              <a:t>	d</a:t>
            </a:r>
            <a:r>
              <a:rPr lang="fr-FR" altLang="en-US" sz="2100" dirty="0">
                <a:latin typeface="+mn-lt"/>
              </a:rPr>
              <a:t>é</a:t>
            </a:r>
            <a:r>
              <a:rPr lang="en-US" altLang="en-US" sz="2100" dirty="0" err="1">
                <a:latin typeface="+mn-lt"/>
              </a:rPr>
              <a:t>cid</a:t>
            </a:r>
            <a:r>
              <a:rPr lang="fr-FR" altLang="en-US" sz="2100" dirty="0">
                <a:latin typeface="+mn-lt"/>
              </a:rPr>
              <a:t>é</a:t>
            </a:r>
            <a:r>
              <a:rPr lang="en-US" altLang="en-US" sz="2100" dirty="0">
                <a:latin typeface="+mn-lt"/>
              </a:rPr>
              <a:t> </a:t>
            </a:r>
            <a:r>
              <a:rPr lang="en-US" altLang="en-US" sz="2100" dirty="0" err="1">
                <a:latin typeface="+mn-lt"/>
              </a:rPr>
              <a:t>d’étudier</a:t>
            </a:r>
            <a:r>
              <a:rPr lang="en-US" altLang="en-US" sz="2100" dirty="0">
                <a:latin typeface="+mn-lt"/>
              </a:rPr>
              <a:t> (decided to study)</a:t>
            </a:r>
          </a:p>
          <a:p>
            <a:pPr marL="514350" indent="-514350">
              <a:lnSpc>
                <a:spcPct val="150000"/>
              </a:lnSpc>
              <a:buFont typeface="+mj-lt"/>
              <a:buAutoNum type="arabicPeriod"/>
              <a:defRPr/>
            </a:pPr>
            <a:r>
              <a:rPr lang="en-US" altLang="en-US" sz="2100" dirty="0" err="1">
                <a:latin typeface="+mn-lt"/>
              </a:rPr>
              <a:t>Ils</a:t>
            </a:r>
            <a:r>
              <a:rPr lang="en-US" altLang="en-US" sz="2100" dirty="0">
                <a:latin typeface="+mn-lt"/>
              </a:rPr>
              <a:t>/</a:t>
            </a:r>
            <a:r>
              <a:rPr lang="en-US" altLang="en-US" sz="2100" dirty="0" err="1">
                <a:latin typeface="+mn-lt"/>
              </a:rPr>
              <a:t>Elles</a:t>
            </a:r>
            <a:r>
              <a:rPr lang="en-US" altLang="en-US" sz="2100" dirty="0">
                <a:latin typeface="+mn-lt"/>
              </a:rPr>
              <a:t> </a:t>
            </a:r>
            <a:r>
              <a:rPr lang="en-US" altLang="en-US" sz="2100" dirty="0" err="1">
                <a:latin typeface="+mn-lt"/>
              </a:rPr>
              <a:t>ont</a:t>
            </a:r>
            <a:endParaRPr lang="en-US" altLang="en-US" sz="2100" dirty="0">
              <a:latin typeface="+mn-lt"/>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6426" y="4680410"/>
            <a:ext cx="1335795" cy="1203555"/>
          </a:xfrm>
          <a:prstGeom prst="rect">
            <a:avLst/>
          </a:prstGeom>
        </p:spPr>
      </p:pic>
    </p:spTree>
    <p:extLst>
      <p:ext uri="{BB962C8B-B14F-4D97-AF65-F5344CB8AC3E}">
        <p14:creationId xmlns:p14="http://schemas.microsoft.com/office/powerpoint/2010/main" val="557563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2974" y="349624"/>
            <a:ext cx="7938052" cy="646331"/>
          </a:xfrm>
          <a:prstGeom prst="rect">
            <a:avLst/>
          </a:prstGeom>
          <a:solidFill>
            <a:schemeClr val="accent1">
              <a:lumMod val="40000"/>
              <a:lumOff val="60000"/>
            </a:schemeClr>
          </a:solidFill>
        </p:spPr>
        <p:txBody>
          <a:bodyPr wrap="square" rtlCol="0">
            <a:spAutoFit/>
          </a:bodyPr>
          <a:lstStyle/>
          <a:p>
            <a:pPr algn="ctr"/>
            <a:r>
              <a:rPr lang="en-GB" sz="3600" b="1" dirty="0"/>
              <a:t>3. Give reasons for your choices</a:t>
            </a:r>
            <a:endParaRPr lang="en-GB" sz="3600" i="1" dirty="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2482209555"/>
              </p:ext>
            </p:extLst>
          </p:nvPr>
        </p:nvGraphicFramePr>
        <p:xfrm>
          <a:off x="602974" y="1335294"/>
          <a:ext cx="7938051" cy="3205394"/>
        </p:xfrm>
        <a:graphic>
          <a:graphicData uri="http://schemas.openxmlformats.org/drawingml/2006/table">
            <a:tbl>
              <a:tblPr firstRow="1" bandRow="1">
                <a:tableStyleId>{5C22544A-7EE6-4342-B048-85BDC9FD1C3A}</a:tableStyleId>
              </a:tblPr>
              <a:tblGrid>
                <a:gridCol w="2461239"/>
                <a:gridCol w="1681958"/>
                <a:gridCol w="1788168"/>
                <a:gridCol w="2006686"/>
              </a:tblGrid>
              <a:tr h="370772">
                <a:tc>
                  <a:txBody>
                    <a:bodyPr/>
                    <a:lstStyle/>
                    <a:p>
                      <a:r>
                        <a:rPr lang="en-GB" sz="1800" dirty="0" smtClean="0">
                          <a:solidFill>
                            <a:schemeClr val="tx1"/>
                          </a:solidFill>
                        </a:rPr>
                        <a:t>Perfect tense</a:t>
                      </a:r>
                      <a:endParaRPr lang="en-GB" sz="1800" dirty="0">
                        <a:solidFill>
                          <a:schemeClr val="tx1"/>
                        </a:solidFill>
                      </a:endParaRPr>
                    </a:p>
                  </a:txBody>
                  <a:tcPr marL="91452" marR="91452" marT="45711" marB="4571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1">
                        <a:lumMod val="40000"/>
                        <a:lumOff val="60000"/>
                      </a:schemeClr>
                    </a:solidFill>
                  </a:tcPr>
                </a:tc>
                <a:tc>
                  <a:txBody>
                    <a:bodyPr/>
                    <a:lstStyle/>
                    <a:p>
                      <a:r>
                        <a:rPr lang="en-GB" sz="1800" dirty="0" smtClean="0">
                          <a:solidFill>
                            <a:schemeClr val="tx1"/>
                          </a:solidFill>
                        </a:rPr>
                        <a:t>Subject</a:t>
                      </a:r>
                      <a:endParaRPr lang="en-GB" sz="1800" dirty="0">
                        <a:solidFill>
                          <a:schemeClr val="tx1"/>
                        </a:solidFill>
                      </a:endParaRPr>
                    </a:p>
                  </a:txBody>
                  <a:tcPr marL="91452" marR="91452" marT="45711" marB="4571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1">
                        <a:lumMod val="40000"/>
                        <a:lumOff val="60000"/>
                      </a:schemeClr>
                    </a:solidFill>
                  </a:tcPr>
                </a:tc>
                <a:tc>
                  <a:txBody>
                    <a:bodyPr/>
                    <a:lstStyle/>
                    <a:p>
                      <a:r>
                        <a:rPr lang="en-GB" sz="1800" dirty="0" smtClean="0">
                          <a:solidFill>
                            <a:schemeClr val="tx1"/>
                          </a:solidFill>
                        </a:rPr>
                        <a:t>Connective</a:t>
                      </a:r>
                      <a:endParaRPr lang="en-GB" sz="1800" dirty="0">
                        <a:solidFill>
                          <a:schemeClr val="tx1"/>
                        </a:solidFill>
                      </a:endParaRPr>
                    </a:p>
                  </a:txBody>
                  <a:tcPr marL="91452" marR="91452" marT="45711" marB="4571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1">
                        <a:lumMod val="40000"/>
                        <a:lumOff val="60000"/>
                      </a:schemeClr>
                    </a:solidFill>
                  </a:tcPr>
                </a:tc>
                <a:tc>
                  <a:txBody>
                    <a:bodyPr/>
                    <a:lstStyle/>
                    <a:p>
                      <a:r>
                        <a:rPr lang="en-GB" sz="1800" dirty="0" smtClean="0">
                          <a:solidFill>
                            <a:schemeClr val="tx1"/>
                          </a:solidFill>
                        </a:rPr>
                        <a:t>Opinion</a:t>
                      </a:r>
                      <a:endParaRPr lang="en-GB" sz="1800" dirty="0">
                        <a:solidFill>
                          <a:schemeClr val="tx1"/>
                        </a:solidFill>
                      </a:endParaRPr>
                    </a:p>
                  </a:txBody>
                  <a:tcPr marL="91452" marR="91452" marT="45711" marB="4571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1">
                        <a:lumMod val="40000"/>
                        <a:lumOff val="60000"/>
                      </a:schemeClr>
                    </a:solidFill>
                  </a:tcPr>
                </a:tc>
              </a:tr>
              <a:tr h="2834391">
                <a:tc>
                  <a:txBody>
                    <a:bodyPr/>
                    <a:lstStyle/>
                    <a:p>
                      <a:endParaRPr lang="en-GB" sz="1800" dirty="0" smtClean="0"/>
                    </a:p>
                    <a:p>
                      <a:endParaRPr lang="en-GB" sz="1800" dirty="0" smtClean="0"/>
                    </a:p>
                    <a:p>
                      <a:r>
                        <a:rPr lang="en-GB" sz="1800" dirty="0" err="1" smtClean="0"/>
                        <a:t>J’ai</a:t>
                      </a:r>
                      <a:r>
                        <a:rPr lang="en-GB" sz="1800" dirty="0" smtClean="0"/>
                        <a:t> </a:t>
                      </a:r>
                      <a:r>
                        <a:rPr lang="en-GB" sz="1800" dirty="0" err="1" smtClean="0"/>
                        <a:t>choisi</a:t>
                      </a:r>
                      <a:endParaRPr lang="en-GB" sz="1800" dirty="0" smtClean="0"/>
                    </a:p>
                    <a:p>
                      <a:r>
                        <a:rPr lang="en-GB" sz="1800" dirty="0" err="1" smtClean="0"/>
                        <a:t>J’ai</a:t>
                      </a:r>
                      <a:r>
                        <a:rPr lang="en-GB" sz="1800" dirty="0" smtClean="0"/>
                        <a:t> </a:t>
                      </a:r>
                      <a:r>
                        <a:rPr lang="en-GB" sz="1800" dirty="0" err="1" smtClean="0"/>
                        <a:t>abandonné</a:t>
                      </a:r>
                      <a:endParaRPr lang="en-GB" sz="1800" dirty="0" smtClean="0"/>
                    </a:p>
                    <a:p>
                      <a:r>
                        <a:rPr lang="en-GB" sz="1800" dirty="0" err="1" smtClean="0"/>
                        <a:t>J’ai</a:t>
                      </a:r>
                      <a:r>
                        <a:rPr lang="en-GB" sz="1800" dirty="0" smtClean="0"/>
                        <a:t> </a:t>
                      </a:r>
                      <a:r>
                        <a:rPr lang="en-GB" sz="1800" dirty="0" err="1" smtClean="0"/>
                        <a:t>continué</a:t>
                      </a:r>
                      <a:endParaRPr lang="en-GB" sz="1800" dirty="0" smtClean="0"/>
                    </a:p>
                    <a:p>
                      <a:r>
                        <a:rPr lang="en-GB" sz="1800" dirty="0" err="1" smtClean="0"/>
                        <a:t>J’ai</a:t>
                      </a:r>
                      <a:r>
                        <a:rPr lang="en-GB" sz="1800" dirty="0" smtClean="0"/>
                        <a:t> </a:t>
                      </a:r>
                      <a:r>
                        <a:rPr lang="en-GB" sz="1800" dirty="0" err="1" smtClean="0"/>
                        <a:t>décidé</a:t>
                      </a:r>
                      <a:r>
                        <a:rPr lang="en-GB" sz="1800" dirty="0" smtClean="0"/>
                        <a:t> </a:t>
                      </a:r>
                      <a:r>
                        <a:rPr lang="en-GB" sz="1800" dirty="0" err="1" smtClean="0"/>
                        <a:t>d’étudier</a:t>
                      </a:r>
                      <a:endParaRPr lang="en-GB" sz="1800" dirty="0" smtClean="0"/>
                    </a:p>
                  </a:txBody>
                  <a:tcPr marL="91452" marR="91452" marT="45711" marB="4571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1">
                        <a:lumMod val="20000"/>
                        <a:lumOff val="80000"/>
                      </a:schemeClr>
                    </a:solidFill>
                  </a:tcPr>
                </a:tc>
                <a:tc>
                  <a:txBody>
                    <a:bodyPr/>
                    <a:lstStyle/>
                    <a:p>
                      <a:r>
                        <a:rPr lang="en-GB" sz="1800" dirty="0" smtClean="0"/>
                        <a:t>la physique</a:t>
                      </a:r>
                    </a:p>
                    <a:p>
                      <a:r>
                        <a:rPr lang="en-GB" sz="1800" dirty="0" smtClean="0"/>
                        <a:t>le </a:t>
                      </a:r>
                      <a:r>
                        <a:rPr lang="en-GB" sz="1800" dirty="0" err="1" smtClean="0"/>
                        <a:t>dessin</a:t>
                      </a:r>
                      <a:endParaRPr lang="en-GB" sz="1800" dirty="0" smtClean="0"/>
                    </a:p>
                    <a:p>
                      <a:r>
                        <a:rPr lang="en-GB" sz="1800" dirty="0" smtClean="0"/>
                        <a:t>le</a:t>
                      </a:r>
                      <a:r>
                        <a:rPr lang="en-GB" sz="1800" baseline="0" dirty="0" smtClean="0"/>
                        <a:t> commerce</a:t>
                      </a:r>
                    </a:p>
                    <a:p>
                      <a:r>
                        <a:rPr lang="en-GB" sz="1800" baseline="0" dirty="0" err="1" smtClean="0"/>
                        <a:t>l’histoire</a:t>
                      </a:r>
                      <a:endParaRPr lang="en-GB" sz="1800" baseline="0" dirty="0" smtClean="0"/>
                    </a:p>
                    <a:p>
                      <a:r>
                        <a:rPr lang="en-GB" sz="1800" baseline="0" dirty="0" smtClean="0"/>
                        <a:t>la </a:t>
                      </a:r>
                      <a:r>
                        <a:rPr lang="en-GB" sz="1800" baseline="0" dirty="0" err="1" smtClean="0"/>
                        <a:t>géo</a:t>
                      </a:r>
                      <a:endParaRPr lang="en-GB" sz="1800" baseline="0" dirty="0" smtClean="0"/>
                    </a:p>
                    <a:p>
                      <a:r>
                        <a:rPr lang="en-GB" sz="1800" baseline="0" dirty="0" smtClean="0"/>
                        <a:t>la </a:t>
                      </a:r>
                      <a:r>
                        <a:rPr lang="en-GB" sz="1800" baseline="0" dirty="0" err="1" smtClean="0"/>
                        <a:t>musique</a:t>
                      </a:r>
                      <a:endParaRPr lang="en-GB" sz="1800" baseline="0" dirty="0" smtClean="0"/>
                    </a:p>
                    <a:p>
                      <a:r>
                        <a:rPr lang="en-GB" sz="1800" baseline="0" dirty="0" err="1" smtClean="0"/>
                        <a:t>l’EPS</a:t>
                      </a:r>
                      <a:endParaRPr lang="en-GB" sz="1800" baseline="0" dirty="0" smtClean="0"/>
                    </a:p>
                    <a:p>
                      <a:r>
                        <a:rPr lang="en-GB" sz="1800" baseline="0" dirty="0" err="1" smtClean="0"/>
                        <a:t>l’allemand</a:t>
                      </a:r>
                      <a:endParaRPr lang="en-GB" sz="1800" baseline="0" dirty="0" smtClean="0"/>
                    </a:p>
                    <a:p>
                      <a:r>
                        <a:rPr lang="en-GB" sz="1800" baseline="0" dirty="0" smtClean="0"/>
                        <a:t>le </a:t>
                      </a:r>
                      <a:r>
                        <a:rPr lang="en-GB" sz="1800" baseline="0" dirty="0" err="1" smtClean="0"/>
                        <a:t>français</a:t>
                      </a:r>
                      <a:endParaRPr lang="en-GB" sz="1800" baseline="0" dirty="0" smtClean="0"/>
                    </a:p>
                    <a:p>
                      <a:r>
                        <a:rPr lang="en-GB" sz="1800" baseline="0" dirty="0" err="1" smtClean="0"/>
                        <a:t>l’espagnol</a:t>
                      </a:r>
                      <a:endParaRPr lang="en-GB" sz="1800" dirty="0" smtClean="0"/>
                    </a:p>
                  </a:txBody>
                  <a:tcPr marL="91452" marR="91452" marT="45711" marB="4571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1">
                        <a:lumMod val="20000"/>
                        <a:lumOff val="80000"/>
                      </a:schemeClr>
                    </a:solidFill>
                  </a:tcPr>
                </a:tc>
                <a:tc>
                  <a:txBody>
                    <a:bodyPr/>
                    <a:lstStyle/>
                    <a:p>
                      <a:endParaRPr lang="en-GB" sz="1800" dirty="0" smtClean="0"/>
                    </a:p>
                    <a:p>
                      <a:endParaRPr lang="en-GB" sz="1800" dirty="0" smtClean="0"/>
                    </a:p>
                    <a:p>
                      <a:endParaRPr lang="en-GB" sz="1800" dirty="0" smtClean="0"/>
                    </a:p>
                    <a:p>
                      <a:r>
                        <a:rPr lang="en-GB" sz="1800" dirty="0" err="1" smtClean="0"/>
                        <a:t>parce</a:t>
                      </a:r>
                      <a:r>
                        <a:rPr lang="en-GB" sz="1800" baseline="0" dirty="0" smtClean="0"/>
                        <a:t> </a:t>
                      </a:r>
                      <a:r>
                        <a:rPr lang="en-GB" sz="1800" baseline="0" dirty="0" err="1" smtClean="0"/>
                        <a:t>que</a:t>
                      </a:r>
                      <a:endParaRPr lang="en-GB" sz="1800" baseline="0" dirty="0" smtClean="0"/>
                    </a:p>
                    <a:p>
                      <a:r>
                        <a:rPr lang="en-GB" sz="1800" baseline="0" dirty="0" smtClean="0"/>
                        <a:t>car</a:t>
                      </a:r>
                      <a:endParaRPr lang="en-GB" sz="1800" dirty="0"/>
                    </a:p>
                  </a:txBody>
                  <a:tcPr marL="91452" marR="91452" marT="45711" marB="4571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1">
                        <a:lumMod val="20000"/>
                        <a:lumOff val="80000"/>
                      </a:schemeClr>
                    </a:solidFill>
                  </a:tcPr>
                </a:tc>
                <a:tc>
                  <a:txBody>
                    <a:bodyPr/>
                    <a:lstStyle/>
                    <a:p>
                      <a:endParaRPr lang="en-GB" sz="1800" dirty="0" smtClean="0"/>
                    </a:p>
                    <a:p>
                      <a:r>
                        <a:rPr lang="en-GB" sz="1800" dirty="0" smtClean="0"/>
                        <a:t>je </a:t>
                      </a:r>
                      <a:r>
                        <a:rPr lang="en-GB" sz="1800" dirty="0" err="1" smtClean="0"/>
                        <a:t>l’adore</a:t>
                      </a:r>
                      <a:endParaRPr lang="en-GB" sz="1800" baseline="0" dirty="0" smtClean="0"/>
                    </a:p>
                    <a:p>
                      <a:r>
                        <a:rPr lang="en-GB" sz="1800" baseline="0" dirty="0" smtClean="0"/>
                        <a:t>je </a:t>
                      </a:r>
                      <a:r>
                        <a:rPr lang="en-GB" sz="1800" baseline="0" dirty="0" err="1" smtClean="0"/>
                        <a:t>l’aime</a:t>
                      </a:r>
                      <a:endParaRPr lang="en-GB" sz="18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800" baseline="0" dirty="0" smtClean="0"/>
                        <a:t>je le/la </a:t>
                      </a:r>
                      <a:r>
                        <a:rPr lang="en-GB" sz="1800" baseline="0" dirty="0" err="1" smtClean="0"/>
                        <a:t>préfère</a:t>
                      </a:r>
                      <a:endParaRPr lang="en-GB" sz="18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aseline="0" dirty="0" smtClean="0"/>
                    </a:p>
                    <a:p>
                      <a:r>
                        <a:rPr lang="en-GB" sz="1800" baseline="0" dirty="0" smtClean="0"/>
                        <a:t>je ne </a:t>
                      </a:r>
                      <a:r>
                        <a:rPr lang="en-GB" sz="1800" baseline="0" dirty="0" err="1" smtClean="0"/>
                        <a:t>l’aime</a:t>
                      </a:r>
                      <a:r>
                        <a:rPr lang="en-GB" sz="1800" baseline="0" dirty="0" smtClean="0"/>
                        <a:t> pas</a:t>
                      </a:r>
                    </a:p>
                    <a:p>
                      <a:r>
                        <a:rPr lang="en-GB" sz="1800" baseline="0" dirty="0" smtClean="0"/>
                        <a:t>je le/la </a:t>
                      </a:r>
                      <a:r>
                        <a:rPr lang="en-GB" sz="1800" baseline="0" dirty="0" err="1" smtClean="0"/>
                        <a:t>déteste</a:t>
                      </a:r>
                      <a:endParaRPr lang="en-GB" sz="1800" baseline="0" dirty="0" smtClean="0"/>
                    </a:p>
                    <a:p>
                      <a:endParaRPr lang="en-GB" sz="1800" dirty="0"/>
                    </a:p>
                  </a:txBody>
                  <a:tcPr marL="91452" marR="91452" marT="45711" marB="45711">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accent1">
                        <a:lumMod val="20000"/>
                        <a:lumOff val="80000"/>
                      </a:schemeClr>
                    </a:solidFill>
                  </a:tcPr>
                </a:tc>
              </a:tr>
            </a:tbl>
          </a:graphicData>
        </a:graphic>
      </p:graphicFrame>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8636" y="4711301"/>
            <a:ext cx="1552390" cy="1440000"/>
          </a:xfrm>
          <a:prstGeom prst="rect">
            <a:avLst/>
          </a:prstGeom>
        </p:spPr>
      </p:pic>
    </p:spTree>
    <p:extLst>
      <p:ext uri="{BB962C8B-B14F-4D97-AF65-F5344CB8AC3E}">
        <p14:creationId xmlns:p14="http://schemas.microsoft.com/office/powerpoint/2010/main" val="1348474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2974" y="349624"/>
            <a:ext cx="7938052" cy="707886"/>
          </a:xfrm>
          <a:prstGeom prst="rect">
            <a:avLst/>
          </a:prstGeom>
          <a:solidFill>
            <a:schemeClr val="accent1">
              <a:lumMod val="40000"/>
              <a:lumOff val="60000"/>
            </a:schemeClr>
          </a:solidFill>
        </p:spPr>
        <p:txBody>
          <a:bodyPr wrap="square" rtlCol="0">
            <a:spAutoFit/>
          </a:bodyPr>
          <a:lstStyle/>
          <a:p>
            <a:pPr algn="ctr"/>
            <a:r>
              <a:rPr lang="en-GB" sz="4000" b="1" dirty="0"/>
              <a:t>4. Make comparisons</a:t>
            </a:r>
            <a:endParaRPr lang="en-GB" sz="4000" i="1" dirty="0">
              <a:latin typeface="+mj-lt"/>
            </a:endParaRPr>
          </a:p>
        </p:txBody>
      </p:sp>
      <p:sp>
        <p:nvSpPr>
          <p:cNvPr id="3" name="Title 2"/>
          <p:cNvSpPr txBox="1">
            <a:spLocks/>
          </p:cNvSpPr>
          <p:nvPr/>
        </p:nvSpPr>
        <p:spPr>
          <a:xfrm>
            <a:off x="602974" y="1301658"/>
            <a:ext cx="7938052" cy="4737100"/>
          </a:xfrm>
          <a:prstGeom prst="rect">
            <a:avLst/>
          </a:prstGeom>
          <a:solidFill>
            <a:schemeClr val="accent1">
              <a:lumMod val="20000"/>
              <a:lumOff val="80000"/>
            </a:schemeClr>
          </a:solidFill>
          <a:effectLst/>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defRPr/>
            </a:pPr>
            <a:r>
              <a:rPr lang="en-US" altLang="en-US" sz="2800" b="1" dirty="0" smtClean="0"/>
              <a:t>plus/</a:t>
            </a:r>
            <a:r>
              <a:rPr lang="en-US" altLang="en-US" sz="2800" b="1" dirty="0" err="1" smtClean="0"/>
              <a:t>moins</a:t>
            </a:r>
            <a:r>
              <a:rPr lang="en-US" altLang="en-US" sz="2800" b="1" dirty="0" smtClean="0"/>
              <a:t> </a:t>
            </a:r>
            <a:r>
              <a:rPr lang="en-US" altLang="en-US" sz="2800" b="1" dirty="0"/>
              <a:t>+ adjective + </a:t>
            </a:r>
            <a:r>
              <a:rPr lang="en-US" altLang="en-US" sz="2800" b="1" dirty="0" err="1"/>
              <a:t>que</a:t>
            </a:r>
            <a:r>
              <a:rPr lang="en-US" altLang="en-US" sz="2800" b="1" dirty="0"/>
              <a:t> (</a:t>
            </a:r>
            <a:r>
              <a:rPr lang="en-US" altLang="en-US" sz="2800" b="1" dirty="0" err="1"/>
              <a:t>qu</a:t>
            </a:r>
            <a:r>
              <a:rPr lang="en-US" altLang="en-US" sz="2800" b="1" dirty="0" smtClean="0"/>
              <a:t>’)</a:t>
            </a:r>
          </a:p>
          <a:p>
            <a:pPr>
              <a:lnSpc>
                <a:spcPct val="100000"/>
              </a:lnSpc>
              <a:defRPr/>
            </a:pPr>
            <a:endParaRPr lang="en-US" altLang="en-US" sz="2800" b="1" dirty="0"/>
          </a:p>
          <a:p>
            <a:pPr>
              <a:lnSpc>
                <a:spcPct val="100000"/>
              </a:lnSpc>
              <a:defRPr/>
            </a:pPr>
            <a:r>
              <a:rPr lang="en-US" altLang="en-US" sz="2800" dirty="0">
                <a:latin typeface="+mn-lt"/>
              </a:rPr>
              <a:t>Remember: adjectives in French might need to change their spelling to agree with what they are describing</a:t>
            </a:r>
            <a:r>
              <a:rPr lang="en-US" altLang="en-US" sz="2800" dirty="0" smtClean="0">
                <a:latin typeface="+mn-lt"/>
              </a:rPr>
              <a:t>.</a:t>
            </a:r>
          </a:p>
          <a:p>
            <a:pPr>
              <a:lnSpc>
                <a:spcPct val="100000"/>
              </a:lnSpc>
              <a:defRPr/>
            </a:pPr>
            <a:endParaRPr lang="en-US" altLang="en-US" sz="2800" dirty="0">
              <a:latin typeface="+mn-lt"/>
            </a:endParaRPr>
          </a:p>
          <a:p>
            <a:pPr>
              <a:lnSpc>
                <a:spcPct val="100000"/>
              </a:lnSpc>
              <a:defRPr/>
            </a:pPr>
            <a:r>
              <a:rPr lang="en-US" altLang="en-US" sz="2800" dirty="0">
                <a:solidFill>
                  <a:srgbClr val="0000FF"/>
                </a:solidFill>
                <a:latin typeface="+mn-lt"/>
              </a:rPr>
              <a:t>L</a:t>
            </a:r>
            <a:r>
              <a:rPr lang="fr-FR" altLang="en-US" sz="2800" dirty="0">
                <a:solidFill>
                  <a:srgbClr val="0000FF"/>
                </a:solidFill>
                <a:latin typeface="+mn-lt"/>
              </a:rPr>
              <a:t>a géographie </a:t>
            </a:r>
            <a:r>
              <a:rPr lang="fr-FR" altLang="en-US" sz="2800" u="sng" dirty="0">
                <a:solidFill>
                  <a:srgbClr val="0000FF"/>
                </a:solidFill>
                <a:latin typeface="+mn-lt"/>
              </a:rPr>
              <a:t>est</a:t>
            </a:r>
            <a:r>
              <a:rPr lang="fr-FR" altLang="en-US" sz="2800" dirty="0">
                <a:solidFill>
                  <a:srgbClr val="0000FF"/>
                </a:solidFill>
                <a:latin typeface="+mn-lt"/>
              </a:rPr>
              <a:t> </a:t>
            </a:r>
            <a:r>
              <a:rPr lang="fr-FR" altLang="en-US" sz="2800" b="1" dirty="0">
                <a:solidFill>
                  <a:srgbClr val="0000FF"/>
                </a:solidFill>
                <a:latin typeface="+mn-lt"/>
              </a:rPr>
              <a:t>plus</a:t>
            </a:r>
            <a:r>
              <a:rPr lang="fr-FR" altLang="en-US" sz="2800" dirty="0">
                <a:solidFill>
                  <a:srgbClr val="0000FF"/>
                </a:solidFill>
                <a:latin typeface="+mn-lt"/>
              </a:rPr>
              <a:t> intéressant</a:t>
            </a:r>
            <a:r>
              <a:rPr lang="fr-FR" altLang="en-US" sz="2800" b="1" dirty="0">
                <a:solidFill>
                  <a:srgbClr val="FF0000"/>
                </a:solidFill>
                <a:latin typeface="+mn-lt"/>
              </a:rPr>
              <a:t>e</a:t>
            </a:r>
            <a:r>
              <a:rPr lang="fr-FR" altLang="en-US" sz="2800" dirty="0">
                <a:solidFill>
                  <a:srgbClr val="0000FF"/>
                </a:solidFill>
                <a:latin typeface="+mn-lt"/>
              </a:rPr>
              <a:t> </a:t>
            </a:r>
            <a:r>
              <a:rPr lang="fr-FR" altLang="en-US" sz="2800" b="1" dirty="0">
                <a:solidFill>
                  <a:srgbClr val="0000FF"/>
                </a:solidFill>
                <a:latin typeface="+mn-lt"/>
              </a:rPr>
              <a:t>que </a:t>
            </a:r>
            <a:r>
              <a:rPr lang="fr-FR" altLang="en-US" sz="2800" dirty="0">
                <a:solidFill>
                  <a:srgbClr val="0000FF"/>
                </a:solidFill>
                <a:latin typeface="+mn-lt"/>
              </a:rPr>
              <a:t>l’histoire</a:t>
            </a:r>
            <a:r>
              <a:rPr lang="fr-FR" altLang="en-US" sz="2800" dirty="0" smtClean="0">
                <a:solidFill>
                  <a:srgbClr val="0000FF"/>
                </a:solidFill>
                <a:latin typeface="+mn-lt"/>
              </a:rPr>
              <a:t>.</a:t>
            </a:r>
          </a:p>
          <a:p>
            <a:pPr>
              <a:lnSpc>
                <a:spcPct val="100000"/>
              </a:lnSpc>
              <a:defRPr/>
            </a:pPr>
            <a:endParaRPr lang="fr-FR" altLang="en-US" sz="2800" dirty="0">
              <a:solidFill>
                <a:srgbClr val="0000FF"/>
              </a:solidFill>
              <a:latin typeface="+mn-lt"/>
            </a:endParaRPr>
          </a:p>
          <a:p>
            <a:pPr>
              <a:lnSpc>
                <a:spcPct val="100000"/>
              </a:lnSpc>
              <a:defRPr/>
            </a:pPr>
            <a:r>
              <a:rPr lang="fr-FR" altLang="en-US" sz="2800" dirty="0">
                <a:solidFill>
                  <a:srgbClr val="0000FF"/>
                </a:solidFill>
                <a:latin typeface="+mn-lt"/>
              </a:rPr>
              <a:t>Les langues </a:t>
            </a:r>
            <a:r>
              <a:rPr lang="fr-FR" altLang="en-US" sz="2800" u="sng" dirty="0">
                <a:solidFill>
                  <a:srgbClr val="0000FF"/>
                </a:solidFill>
                <a:latin typeface="+mn-lt"/>
              </a:rPr>
              <a:t>sont</a:t>
            </a:r>
            <a:r>
              <a:rPr lang="fr-FR" altLang="en-US" sz="2800" dirty="0">
                <a:solidFill>
                  <a:srgbClr val="0000FF"/>
                </a:solidFill>
                <a:latin typeface="+mn-lt"/>
              </a:rPr>
              <a:t> </a:t>
            </a:r>
            <a:r>
              <a:rPr lang="fr-FR" altLang="en-US" sz="2800" b="1" dirty="0">
                <a:solidFill>
                  <a:srgbClr val="0000FF"/>
                </a:solidFill>
                <a:latin typeface="+mn-lt"/>
              </a:rPr>
              <a:t>moins</a:t>
            </a:r>
            <a:r>
              <a:rPr lang="fr-FR" altLang="en-US" sz="2800" dirty="0">
                <a:solidFill>
                  <a:srgbClr val="0000FF"/>
                </a:solidFill>
                <a:latin typeface="+mn-lt"/>
              </a:rPr>
              <a:t> amusant</a:t>
            </a:r>
            <a:r>
              <a:rPr lang="fr-FR" altLang="en-US" sz="2800" b="1" dirty="0">
                <a:solidFill>
                  <a:srgbClr val="FF0000"/>
                </a:solidFill>
                <a:latin typeface="+mn-lt"/>
              </a:rPr>
              <a:t>es</a:t>
            </a:r>
            <a:r>
              <a:rPr lang="fr-FR" altLang="en-US" sz="2800" dirty="0">
                <a:solidFill>
                  <a:srgbClr val="0000FF"/>
                </a:solidFill>
                <a:latin typeface="+mn-lt"/>
              </a:rPr>
              <a:t> </a:t>
            </a:r>
            <a:r>
              <a:rPr lang="fr-FR" altLang="en-US" sz="2800" b="1" dirty="0">
                <a:solidFill>
                  <a:srgbClr val="0000FF"/>
                </a:solidFill>
                <a:latin typeface="+mn-lt"/>
              </a:rPr>
              <a:t>que</a:t>
            </a:r>
            <a:r>
              <a:rPr lang="fr-FR" altLang="en-US" sz="2800" dirty="0">
                <a:solidFill>
                  <a:srgbClr val="0000FF"/>
                </a:solidFill>
                <a:latin typeface="+mn-lt"/>
              </a:rPr>
              <a:t> les sciences</a:t>
            </a:r>
            <a:r>
              <a:rPr lang="en-US" altLang="en-US" sz="2800" dirty="0">
                <a:solidFill>
                  <a:srgbClr val="0000FF"/>
                </a:solidFill>
                <a:latin typeface="+mn-lt"/>
              </a:rPr>
              <a:t>.</a:t>
            </a:r>
          </a:p>
        </p:txBody>
      </p:sp>
    </p:spTree>
    <p:extLst>
      <p:ext uri="{BB962C8B-B14F-4D97-AF65-F5344CB8AC3E}">
        <p14:creationId xmlns:p14="http://schemas.microsoft.com/office/powerpoint/2010/main" val="546020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2974" y="349624"/>
            <a:ext cx="7938052" cy="707886"/>
          </a:xfrm>
          <a:prstGeom prst="rect">
            <a:avLst/>
          </a:prstGeom>
          <a:solidFill>
            <a:schemeClr val="accent1">
              <a:lumMod val="40000"/>
              <a:lumOff val="60000"/>
            </a:schemeClr>
          </a:solidFill>
        </p:spPr>
        <p:txBody>
          <a:bodyPr wrap="square" rtlCol="0">
            <a:spAutoFit/>
          </a:bodyPr>
          <a:lstStyle/>
          <a:p>
            <a:pPr algn="ctr"/>
            <a:r>
              <a:rPr lang="en-GB" sz="4000" b="1" dirty="0"/>
              <a:t>Compare these subjects</a:t>
            </a:r>
            <a:endParaRPr lang="en-GB" sz="4000" i="1" dirty="0">
              <a:latin typeface="+mj-lt"/>
            </a:endParaRPr>
          </a:p>
        </p:txBody>
      </p:sp>
      <p:sp>
        <p:nvSpPr>
          <p:cNvPr id="3" name="Title 2"/>
          <p:cNvSpPr txBox="1">
            <a:spLocks/>
          </p:cNvSpPr>
          <p:nvPr/>
        </p:nvSpPr>
        <p:spPr>
          <a:xfrm>
            <a:off x="604787" y="1346515"/>
            <a:ext cx="7938052" cy="4737100"/>
          </a:xfrm>
          <a:prstGeom prst="rect">
            <a:avLst/>
          </a:prstGeom>
          <a:solidFill>
            <a:schemeClr val="accent1">
              <a:lumMod val="20000"/>
              <a:lumOff val="80000"/>
            </a:schemeClr>
          </a:solidFill>
          <a:effectLst/>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defRPr/>
            </a:pPr>
            <a:endParaRPr lang="en-US" altLang="en-US" sz="2800" dirty="0">
              <a:solidFill>
                <a:srgbClr val="0000FF"/>
              </a:solidFill>
              <a:latin typeface="+mn-lt"/>
            </a:endParaRPr>
          </a:p>
        </p:txBody>
      </p:sp>
      <p:grpSp>
        <p:nvGrpSpPr>
          <p:cNvPr id="12" name="Group 11"/>
          <p:cNvGrpSpPr/>
          <p:nvPr/>
        </p:nvGrpSpPr>
        <p:grpSpPr>
          <a:xfrm>
            <a:off x="970384" y="1916113"/>
            <a:ext cx="2160000" cy="2934061"/>
            <a:chOff x="967635" y="1830993"/>
            <a:chExt cx="2160000" cy="2934061"/>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635" y="1830993"/>
              <a:ext cx="2160000" cy="2934061"/>
            </a:xfrm>
            <a:prstGeom prst="rect">
              <a:avLst/>
            </a:prstGeom>
          </p:spPr>
        </p:pic>
        <p:sp>
          <p:nvSpPr>
            <p:cNvPr id="7" name="Rectangle 6"/>
            <p:cNvSpPr/>
            <p:nvPr/>
          </p:nvSpPr>
          <p:spPr>
            <a:xfrm>
              <a:off x="1179301" y="3113356"/>
              <a:ext cx="1736373" cy="369332"/>
            </a:xfrm>
            <a:prstGeom prst="rect">
              <a:avLst/>
            </a:prstGeom>
          </p:spPr>
          <p:txBody>
            <a:bodyPr wrap="none">
              <a:spAutoFit/>
            </a:bodyPr>
            <a:lstStyle/>
            <a:p>
              <a:pPr>
                <a:spcBef>
                  <a:spcPct val="0"/>
                </a:spcBef>
              </a:pPr>
              <a:r>
                <a:rPr lang="en-GB" altLang="en-US" b="1" dirty="0">
                  <a:solidFill>
                    <a:schemeClr val="bg1"/>
                  </a:solidFill>
                </a:rPr>
                <a:t>la </a:t>
              </a:r>
              <a:r>
                <a:rPr lang="en-GB" altLang="en-US" b="1" dirty="0" err="1">
                  <a:solidFill>
                    <a:schemeClr val="bg1"/>
                  </a:solidFill>
                </a:rPr>
                <a:t>technologie</a:t>
              </a:r>
              <a:endParaRPr lang="en-GB" altLang="en-US" b="1" dirty="0">
                <a:solidFill>
                  <a:schemeClr val="bg1"/>
                </a:solidFill>
              </a:endParaRPr>
            </a:p>
          </p:txBody>
        </p:sp>
      </p:grpSp>
      <p:grpSp>
        <p:nvGrpSpPr>
          <p:cNvPr id="11" name="Group 10"/>
          <p:cNvGrpSpPr/>
          <p:nvPr/>
        </p:nvGrpSpPr>
        <p:grpSpPr>
          <a:xfrm>
            <a:off x="3487146" y="1910093"/>
            <a:ext cx="2160000" cy="2934061"/>
            <a:chOff x="3492000" y="1830992"/>
            <a:chExt cx="2160000" cy="2934061"/>
          </a:xfrm>
        </p:grpSpPr>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92000" y="1830992"/>
              <a:ext cx="2160000" cy="2934061"/>
            </a:xfrm>
            <a:prstGeom prst="rect">
              <a:avLst/>
            </a:prstGeom>
          </p:spPr>
        </p:pic>
        <p:sp>
          <p:nvSpPr>
            <p:cNvPr id="8" name="Rectangle 7"/>
            <p:cNvSpPr/>
            <p:nvPr/>
          </p:nvSpPr>
          <p:spPr>
            <a:xfrm>
              <a:off x="4005178" y="2963914"/>
              <a:ext cx="1133644" cy="646331"/>
            </a:xfrm>
            <a:prstGeom prst="rect">
              <a:avLst/>
            </a:prstGeom>
          </p:spPr>
          <p:txBody>
            <a:bodyPr wrap="none">
              <a:spAutoFit/>
            </a:bodyPr>
            <a:lstStyle/>
            <a:p>
              <a:pPr>
                <a:spcBef>
                  <a:spcPct val="0"/>
                </a:spcBef>
              </a:pPr>
              <a:r>
                <a:rPr lang="en-GB" altLang="en-US" sz="3600" b="1" dirty="0">
                  <a:solidFill>
                    <a:schemeClr val="bg1"/>
                  </a:solidFill>
                </a:rPr>
                <a:t>utile</a:t>
              </a:r>
              <a:endParaRPr lang="en-GB" altLang="en-US" b="1" dirty="0">
                <a:solidFill>
                  <a:schemeClr val="bg1"/>
                </a:solidFill>
              </a:endParaRPr>
            </a:p>
          </p:txBody>
        </p:sp>
      </p:grpSp>
      <p:grpSp>
        <p:nvGrpSpPr>
          <p:cNvPr id="10" name="Group 9"/>
          <p:cNvGrpSpPr/>
          <p:nvPr/>
        </p:nvGrpSpPr>
        <p:grpSpPr>
          <a:xfrm>
            <a:off x="6011216" y="1916113"/>
            <a:ext cx="2160000" cy="2934061"/>
            <a:chOff x="6016365" y="1817982"/>
            <a:chExt cx="2160000" cy="2934061"/>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6365" y="1817982"/>
              <a:ext cx="2160000" cy="2934061"/>
            </a:xfrm>
            <a:prstGeom prst="rect">
              <a:avLst/>
            </a:prstGeom>
          </p:spPr>
        </p:pic>
        <p:sp>
          <p:nvSpPr>
            <p:cNvPr id="9" name="Rectangle 8"/>
            <p:cNvSpPr/>
            <p:nvPr/>
          </p:nvSpPr>
          <p:spPr>
            <a:xfrm>
              <a:off x="6433363" y="3113356"/>
              <a:ext cx="1326004" cy="369332"/>
            </a:xfrm>
            <a:prstGeom prst="rect">
              <a:avLst/>
            </a:prstGeom>
          </p:spPr>
          <p:txBody>
            <a:bodyPr wrap="none">
              <a:spAutoFit/>
            </a:bodyPr>
            <a:lstStyle/>
            <a:p>
              <a:pPr>
                <a:spcBef>
                  <a:spcPct val="0"/>
                </a:spcBef>
              </a:pPr>
              <a:r>
                <a:rPr lang="en-GB" altLang="en-US" b="1" dirty="0">
                  <a:solidFill>
                    <a:schemeClr val="bg1"/>
                  </a:solidFill>
                </a:rPr>
                <a:t>le </a:t>
              </a:r>
              <a:r>
                <a:rPr lang="en-GB" altLang="en-US" b="1" dirty="0" err="1">
                  <a:solidFill>
                    <a:schemeClr val="bg1"/>
                  </a:solidFill>
                </a:rPr>
                <a:t>français</a:t>
              </a:r>
              <a:endParaRPr lang="en-GB" altLang="en-US" b="1" dirty="0">
                <a:solidFill>
                  <a:schemeClr val="bg1"/>
                </a:solidFill>
              </a:endParaRPr>
            </a:p>
          </p:txBody>
        </p:sp>
      </p:grpSp>
      <p:grpSp>
        <p:nvGrpSpPr>
          <p:cNvPr id="13" name="Group 12"/>
          <p:cNvGrpSpPr/>
          <p:nvPr/>
        </p:nvGrpSpPr>
        <p:grpSpPr>
          <a:xfrm>
            <a:off x="970532" y="1916113"/>
            <a:ext cx="2160000" cy="2934061"/>
            <a:chOff x="967635" y="1830993"/>
            <a:chExt cx="2160000" cy="2934061"/>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635" y="1830993"/>
              <a:ext cx="2160000" cy="2934061"/>
            </a:xfrm>
            <a:prstGeom prst="rect">
              <a:avLst/>
            </a:prstGeom>
          </p:spPr>
        </p:pic>
        <p:sp>
          <p:nvSpPr>
            <p:cNvPr id="15" name="Rectangle 14"/>
            <p:cNvSpPr/>
            <p:nvPr/>
          </p:nvSpPr>
          <p:spPr>
            <a:xfrm>
              <a:off x="1179301" y="3113356"/>
              <a:ext cx="1736373" cy="369332"/>
            </a:xfrm>
            <a:prstGeom prst="rect">
              <a:avLst/>
            </a:prstGeom>
          </p:spPr>
          <p:txBody>
            <a:bodyPr wrap="none">
              <a:spAutoFit/>
            </a:bodyPr>
            <a:lstStyle/>
            <a:p>
              <a:pPr algn="ctr">
                <a:spcBef>
                  <a:spcPct val="0"/>
                </a:spcBef>
              </a:pPr>
              <a:r>
                <a:rPr lang="en-GB" altLang="en-US" b="1" dirty="0" err="1">
                  <a:solidFill>
                    <a:schemeClr val="bg1"/>
                  </a:solidFill>
                </a:rPr>
                <a:t>l’informatique</a:t>
              </a:r>
              <a:endParaRPr lang="en-GB" altLang="en-US" b="1" dirty="0">
                <a:solidFill>
                  <a:schemeClr val="bg1"/>
                </a:solidFill>
              </a:endParaRPr>
            </a:p>
          </p:txBody>
        </p:sp>
      </p:grpSp>
      <p:grpSp>
        <p:nvGrpSpPr>
          <p:cNvPr id="16" name="Group 15"/>
          <p:cNvGrpSpPr/>
          <p:nvPr/>
        </p:nvGrpSpPr>
        <p:grpSpPr>
          <a:xfrm>
            <a:off x="3493814" y="1913103"/>
            <a:ext cx="2160000" cy="2934061"/>
            <a:chOff x="3492000" y="1830992"/>
            <a:chExt cx="2160000" cy="2934061"/>
          </a:xfrm>
        </p:grpSpPr>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92000" y="1830992"/>
              <a:ext cx="2160000" cy="2934061"/>
            </a:xfrm>
            <a:prstGeom prst="rect">
              <a:avLst/>
            </a:prstGeom>
          </p:spPr>
        </p:pic>
        <p:sp>
          <p:nvSpPr>
            <p:cNvPr id="18" name="Rectangle 17"/>
            <p:cNvSpPr/>
            <p:nvPr/>
          </p:nvSpPr>
          <p:spPr>
            <a:xfrm>
              <a:off x="3637288" y="3018645"/>
              <a:ext cx="1869423" cy="584775"/>
            </a:xfrm>
            <a:prstGeom prst="rect">
              <a:avLst/>
            </a:prstGeom>
          </p:spPr>
          <p:txBody>
            <a:bodyPr wrap="none">
              <a:spAutoFit/>
            </a:bodyPr>
            <a:lstStyle/>
            <a:p>
              <a:pPr>
                <a:spcBef>
                  <a:spcPct val="0"/>
                </a:spcBef>
              </a:pPr>
              <a:r>
                <a:rPr lang="en-GB" altLang="en-US" sz="3200" b="1" dirty="0" err="1" smtClean="0">
                  <a:solidFill>
                    <a:schemeClr val="bg1"/>
                  </a:solidFill>
                </a:rPr>
                <a:t>amusant</a:t>
              </a:r>
              <a:endParaRPr lang="en-GB" altLang="en-US" sz="3200" b="1" dirty="0">
                <a:solidFill>
                  <a:schemeClr val="bg1"/>
                </a:solidFill>
              </a:endParaRPr>
            </a:p>
          </p:txBody>
        </p:sp>
      </p:grpSp>
      <p:grpSp>
        <p:nvGrpSpPr>
          <p:cNvPr id="19" name="Group 18"/>
          <p:cNvGrpSpPr/>
          <p:nvPr/>
        </p:nvGrpSpPr>
        <p:grpSpPr>
          <a:xfrm>
            <a:off x="6009697" y="1924868"/>
            <a:ext cx="2160000" cy="2934061"/>
            <a:chOff x="6016365" y="1817982"/>
            <a:chExt cx="2160000" cy="2934061"/>
          </a:xfrm>
        </p:grpSpPr>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6365" y="1817982"/>
              <a:ext cx="2160000" cy="2934061"/>
            </a:xfrm>
            <a:prstGeom prst="rect">
              <a:avLst/>
            </a:prstGeom>
          </p:spPr>
        </p:pic>
        <p:sp>
          <p:nvSpPr>
            <p:cNvPr id="21" name="Rectangle 20"/>
            <p:cNvSpPr/>
            <p:nvPr/>
          </p:nvSpPr>
          <p:spPr>
            <a:xfrm>
              <a:off x="6510307" y="3128633"/>
              <a:ext cx="1172116" cy="369332"/>
            </a:xfrm>
            <a:prstGeom prst="rect">
              <a:avLst/>
            </a:prstGeom>
          </p:spPr>
          <p:txBody>
            <a:bodyPr wrap="none">
              <a:spAutoFit/>
            </a:bodyPr>
            <a:lstStyle/>
            <a:p>
              <a:pPr algn="ctr">
                <a:spcBef>
                  <a:spcPct val="0"/>
                </a:spcBef>
              </a:pPr>
              <a:r>
                <a:rPr lang="en-GB" altLang="en-US" b="1" dirty="0">
                  <a:solidFill>
                    <a:schemeClr val="bg1"/>
                  </a:solidFill>
                </a:rPr>
                <a:t>le </a:t>
              </a:r>
              <a:r>
                <a:rPr lang="en-GB" altLang="en-US" b="1" dirty="0" err="1">
                  <a:solidFill>
                    <a:schemeClr val="bg1"/>
                  </a:solidFill>
                </a:rPr>
                <a:t>dessin</a:t>
              </a:r>
              <a:endParaRPr lang="en-GB" altLang="en-US" b="1" dirty="0">
                <a:solidFill>
                  <a:schemeClr val="bg1"/>
                </a:solidFill>
              </a:endParaRPr>
            </a:p>
          </p:txBody>
        </p:sp>
      </p:grpSp>
      <p:grpSp>
        <p:nvGrpSpPr>
          <p:cNvPr id="40" name="Group 39"/>
          <p:cNvGrpSpPr/>
          <p:nvPr/>
        </p:nvGrpSpPr>
        <p:grpSpPr>
          <a:xfrm>
            <a:off x="970532" y="1914610"/>
            <a:ext cx="2160000" cy="2934061"/>
            <a:chOff x="967635" y="1830993"/>
            <a:chExt cx="2160000" cy="2934061"/>
          </a:xfrm>
        </p:grpSpPr>
        <p:pic>
          <p:nvPicPr>
            <p:cNvPr id="41" name="Picture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635" y="1830993"/>
              <a:ext cx="2160000" cy="2934061"/>
            </a:xfrm>
            <a:prstGeom prst="rect">
              <a:avLst/>
            </a:prstGeom>
          </p:spPr>
        </p:pic>
        <p:sp>
          <p:nvSpPr>
            <p:cNvPr id="42" name="Rectangle 41"/>
            <p:cNvSpPr/>
            <p:nvPr/>
          </p:nvSpPr>
          <p:spPr>
            <a:xfrm>
              <a:off x="1320365" y="3113356"/>
              <a:ext cx="1454244" cy="369332"/>
            </a:xfrm>
            <a:prstGeom prst="rect">
              <a:avLst/>
            </a:prstGeom>
          </p:spPr>
          <p:txBody>
            <a:bodyPr wrap="none">
              <a:spAutoFit/>
            </a:bodyPr>
            <a:lstStyle/>
            <a:p>
              <a:pPr algn="ctr">
                <a:spcBef>
                  <a:spcPct val="0"/>
                </a:spcBef>
              </a:pPr>
              <a:r>
                <a:rPr lang="en-GB" altLang="en-US" b="1" dirty="0">
                  <a:solidFill>
                    <a:schemeClr val="bg1"/>
                  </a:solidFill>
                </a:rPr>
                <a:t>la physique</a:t>
              </a:r>
            </a:p>
          </p:txBody>
        </p:sp>
      </p:grpSp>
      <p:grpSp>
        <p:nvGrpSpPr>
          <p:cNvPr id="43" name="Group 42"/>
          <p:cNvGrpSpPr/>
          <p:nvPr/>
        </p:nvGrpSpPr>
        <p:grpSpPr>
          <a:xfrm>
            <a:off x="3491999" y="1914608"/>
            <a:ext cx="2160000" cy="2934061"/>
            <a:chOff x="3492000" y="1830992"/>
            <a:chExt cx="2160000" cy="2934061"/>
          </a:xfrm>
        </p:grpSpPr>
        <p:pic>
          <p:nvPicPr>
            <p:cNvPr id="44" name="Picture 4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92000" y="1830992"/>
              <a:ext cx="2160000" cy="2934061"/>
            </a:xfrm>
            <a:prstGeom prst="rect">
              <a:avLst/>
            </a:prstGeom>
          </p:spPr>
        </p:pic>
        <p:sp>
          <p:nvSpPr>
            <p:cNvPr id="45" name="Rectangle 44"/>
            <p:cNvSpPr/>
            <p:nvPr/>
          </p:nvSpPr>
          <p:spPr>
            <a:xfrm>
              <a:off x="3653275" y="3067189"/>
              <a:ext cx="1827744" cy="461665"/>
            </a:xfrm>
            <a:prstGeom prst="rect">
              <a:avLst/>
            </a:prstGeom>
          </p:spPr>
          <p:txBody>
            <a:bodyPr wrap="none">
              <a:spAutoFit/>
            </a:bodyPr>
            <a:lstStyle/>
            <a:p>
              <a:pPr>
                <a:spcBef>
                  <a:spcPct val="0"/>
                </a:spcBef>
              </a:pPr>
              <a:r>
                <a:rPr lang="en-GB" altLang="en-US" sz="2400" b="1" dirty="0" err="1">
                  <a:solidFill>
                    <a:schemeClr val="bg1"/>
                  </a:solidFill>
                </a:rPr>
                <a:t>intéressant</a:t>
              </a:r>
              <a:endParaRPr lang="en-GB" altLang="en-US" sz="2400" b="1" dirty="0" smtClean="0">
                <a:solidFill>
                  <a:schemeClr val="bg1"/>
                </a:solidFill>
              </a:endParaRPr>
            </a:p>
          </p:txBody>
        </p:sp>
      </p:grpSp>
      <p:grpSp>
        <p:nvGrpSpPr>
          <p:cNvPr id="46" name="Group 45"/>
          <p:cNvGrpSpPr/>
          <p:nvPr/>
        </p:nvGrpSpPr>
        <p:grpSpPr>
          <a:xfrm>
            <a:off x="6012734" y="1916113"/>
            <a:ext cx="2160000" cy="2934061"/>
            <a:chOff x="6016365" y="1817982"/>
            <a:chExt cx="2160000" cy="2934061"/>
          </a:xfrm>
        </p:grpSpPr>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6365" y="1817982"/>
              <a:ext cx="2160000" cy="2934061"/>
            </a:xfrm>
            <a:prstGeom prst="rect">
              <a:avLst/>
            </a:prstGeom>
          </p:spPr>
        </p:pic>
        <p:sp>
          <p:nvSpPr>
            <p:cNvPr id="48" name="Rectangle 47"/>
            <p:cNvSpPr/>
            <p:nvPr/>
          </p:nvSpPr>
          <p:spPr>
            <a:xfrm>
              <a:off x="6702897" y="3114119"/>
              <a:ext cx="774571" cy="369332"/>
            </a:xfrm>
            <a:prstGeom prst="rect">
              <a:avLst/>
            </a:prstGeom>
          </p:spPr>
          <p:txBody>
            <a:bodyPr wrap="none">
              <a:spAutoFit/>
            </a:bodyPr>
            <a:lstStyle/>
            <a:p>
              <a:pPr algn="ctr">
                <a:spcBef>
                  <a:spcPct val="0"/>
                </a:spcBef>
              </a:pPr>
              <a:r>
                <a:rPr lang="en-GB" altLang="en-US" b="1" dirty="0" err="1">
                  <a:solidFill>
                    <a:schemeClr val="bg1"/>
                  </a:solidFill>
                </a:rPr>
                <a:t>l’EPS</a:t>
              </a:r>
              <a:endParaRPr lang="en-GB" altLang="en-US" b="1" dirty="0">
                <a:solidFill>
                  <a:schemeClr val="bg1"/>
                </a:solidFill>
              </a:endParaRPr>
            </a:p>
          </p:txBody>
        </p:sp>
      </p:grpSp>
      <p:grpSp>
        <p:nvGrpSpPr>
          <p:cNvPr id="49" name="Group 48"/>
          <p:cNvGrpSpPr/>
          <p:nvPr/>
        </p:nvGrpSpPr>
        <p:grpSpPr>
          <a:xfrm>
            <a:off x="970532" y="1916113"/>
            <a:ext cx="2160000" cy="2934061"/>
            <a:chOff x="967635" y="1830993"/>
            <a:chExt cx="2160000" cy="2934061"/>
          </a:xfrm>
        </p:grpSpPr>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635" y="1830993"/>
              <a:ext cx="2160000" cy="2934061"/>
            </a:xfrm>
            <a:prstGeom prst="rect">
              <a:avLst/>
            </a:prstGeom>
          </p:spPr>
        </p:pic>
        <p:sp>
          <p:nvSpPr>
            <p:cNvPr id="51" name="Rectangle 50"/>
            <p:cNvSpPr/>
            <p:nvPr/>
          </p:nvSpPr>
          <p:spPr>
            <a:xfrm>
              <a:off x="1422957" y="3113356"/>
              <a:ext cx="1249060" cy="369332"/>
            </a:xfrm>
            <a:prstGeom prst="rect">
              <a:avLst/>
            </a:prstGeom>
          </p:spPr>
          <p:txBody>
            <a:bodyPr wrap="none">
              <a:spAutoFit/>
            </a:bodyPr>
            <a:lstStyle/>
            <a:p>
              <a:pPr algn="ctr">
                <a:spcBef>
                  <a:spcPct val="0"/>
                </a:spcBef>
              </a:pPr>
              <a:r>
                <a:rPr lang="en-GB" altLang="en-US" b="1" dirty="0">
                  <a:solidFill>
                    <a:schemeClr val="bg1"/>
                  </a:solidFill>
                </a:rPr>
                <a:t>les maths</a:t>
              </a:r>
            </a:p>
          </p:txBody>
        </p:sp>
      </p:grpSp>
      <p:grpSp>
        <p:nvGrpSpPr>
          <p:cNvPr id="52" name="Group 51"/>
          <p:cNvGrpSpPr/>
          <p:nvPr/>
        </p:nvGrpSpPr>
        <p:grpSpPr>
          <a:xfrm>
            <a:off x="3497277" y="1916113"/>
            <a:ext cx="2160000" cy="2934061"/>
            <a:chOff x="3492000" y="1830992"/>
            <a:chExt cx="2160000" cy="2934061"/>
          </a:xfrm>
        </p:grpSpPr>
        <p:pic>
          <p:nvPicPr>
            <p:cNvPr id="53" name="Picture 5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92000" y="1830992"/>
              <a:ext cx="2160000" cy="2934061"/>
            </a:xfrm>
            <a:prstGeom prst="rect">
              <a:avLst/>
            </a:prstGeom>
          </p:spPr>
        </p:pic>
        <p:sp>
          <p:nvSpPr>
            <p:cNvPr id="54" name="Rectangle 53"/>
            <p:cNvSpPr/>
            <p:nvPr/>
          </p:nvSpPr>
          <p:spPr>
            <a:xfrm>
              <a:off x="3889762" y="2983613"/>
              <a:ext cx="1364476" cy="646331"/>
            </a:xfrm>
            <a:prstGeom prst="rect">
              <a:avLst/>
            </a:prstGeom>
          </p:spPr>
          <p:txBody>
            <a:bodyPr wrap="none">
              <a:spAutoFit/>
            </a:bodyPr>
            <a:lstStyle/>
            <a:p>
              <a:pPr algn="ctr">
                <a:spcBef>
                  <a:spcPct val="0"/>
                </a:spcBef>
              </a:pPr>
              <a:r>
                <a:rPr lang="en-GB" altLang="en-US" sz="3600" b="1" dirty="0">
                  <a:solidFill>
                    <a:schemeClr val="bg1"/>
                  </a:solidFill>
                </a:rPr>
                <a:t>facile</a:t>
              </a:r>
            </a:p>
          </p:txBody>
        </p:sp>
      </p:grpSp>
      <p:grpSp>
        <p:nvGrpSpPr>
          <p:cNvPr id="55" name="Group 54"/>
          <p:cNvGrpSpPr/>
          <p:nvPr/>
        </p:nvGrpSpPr>
        <p:grpSpPr>
          <a:xfrm>
            <a:off x="6009697" y="1916113"/>
            <a:ext cx="2160000" cy="2934061"/>
            <a:chOff x="6016365" y="1817982"/>
            <a:chExt cx="2160000" cy="2934061"/>
          </a:xfrm>
        </p:grpSpPr>
        <p:pic>
          <p:nvPicPr>
            <p:cNvPr id="56" name="Picture 5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6365" y="1817982"/>
              <a:ext cx="2160000" cy="2934061"/>
            </a:xfrm>
            <a:prstGeom prst="rect">
              <a:avLst/>
            </a:prstGeom>
          </p:spPr>
        </p:pic>
        <p:sp>
          <p:nvSpPr>
            <p:cNvPr id="57" name="Rectangle 56"/>
            <p:cNvSpPr/>
            <p:nvPr/>
          </p:nvSpPr>
          <p:spPr>
            <a:xfrm>
              <a:off x="6537509" y="3113356"/>
              <a:ext cx="1107996" cy="369332"/>
            </a:xfrm>
            <a:prstGeom prst="rect">
              <a:avLst/>
            </a:prstGeom>
          </p:spPr>
          <p:txBody>
            <a:bodyPr wrap="none">
              <a:spAutoFit/>
            </a:bodyPr>
            <a:lstStyle/>
            <a:p>
              <a:pPr algn="ctr">
                <a:spcBef>
                  <a:spcPct val="0"/>
                </a:spcBef>
              </a:pPr>
              <a:r>
                <a:rPr lang="en-GB" altLang="en-US" b="1" dirty="0" err="1" smtClean="0">
                  <a:solidFill>
                    <a:schemeClr val="bg1"/>
                  </a:solidFill>
                </a:rPr>
                <a:t>l’anglais</a:t>
              </a:r>
              <a:endParaRPr lang="en-GB" altLang="en-US" b="1" dirty="0">
                <a:solidFill>
                  <a:schemeClr val="bg1"/>
                </a:solidFill>
              </a:endParaRPr>
            </a:p>
          </p:txBody>
        </p:sp>
      </p:grpSp>
      <p:grpSp>
        <p:nvGrpSpPr>
          <p:cNvPr id="58" name="Group 57"/>
          <p:cNvGrpSpPr/>
          <p:nvPr/>
        </p:nvGrpSpPr>
        <p:grpSpPr>
          <a:xfrm>
            <a:off x="971550" y="1916113"/>
            <a:ext cx="2160000" cy="2934061"/>
            <a:chOff x="967635" y="1830993"/>
            <a:chExt cx="2160000" cy="2934061"/>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7635" y="1830993"/>
              <a:ext cx="2160000" cy="2934061"/>
            </a:xfrm>
            <a:prstGeom prst="rect">
              <a:avLst/>
            </a:prstGeom>
          </p:spPr>
        </p:pic>
        <p:sp>
          <p:nvSpPr>
            <p:cNvPr id="60" name="Rectangle 59"/>
            <p:cNvSpPr/>
            <p:nvPr/>
          </p:nvSpPr>
          <p:spPr>
            <a:xfrm>
              <a:off x="1551199" y="3113356"/>
              <a:ext cx="992580" cy="369332"/>
            </a:xfrm>
            <a:prstGeom prst="rect">
              <a:avLst/>
            </a:prstGeom>
          </p:spPr>
          <p:txBody>
            <a:bodyPr wrap="none">
              <a:spAutoFit/>
            </a:bodyPr>
            <a:lstStyle/>
            <a:p>
              <a:pPr algn="ctr">
                <a:spcBef>
                  <a:spcPct val="0"/>
                </a:spcBef>
              </a:pPr>
              <a:r>
                <a:rPr lang="en-GB" altLang="en-US" b="1" dirty="0" smtClean="0">
                  <a:solidFill>
                    <a:schemeClr val="bg1"/>
                  </a:solidFill>
                </a:rPr>
                <a:t>subject</a:t>
              </a:r>
              <a:endParaRPr lang="en-GB" altLang="en-US" b="1" dirty="0">
                <a:solidFill>
                  <a:schemeClr val="bg1"/>
                </a:solidFill>
              </a:endParaRPr>
            </a:p>
          </p:txBody>
        </p:sp>
      </p:grpSp>
      <p:grpSp>
        <p:nvGrpSpPr>
          <p:cNvPr id="61" name="Group 60"/>
          <p:cNvGrpSpPr/>
          <p:nvPr/>
        </p:nvGrpSpPr>
        <p:grpSpPr>
          <a:xfrm>
            <a:off x="3495630" y="1916113"/>
            <a:ext cx="2160000" cy="2934061"/>
            <a:chOff x="3492000" y="1830992"/>
            <a:chExt cx="2160000" cy="2934061"/>
          </a:xfrm>
        </p:grpSpPr>
        <p:pic>
          <p:nvPicPr>
            <p:cNvPr id="62" name="Picture 6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92000" y="1830992"/>
              <a:ext cx="2160000" cy="2934061"/>
            </a:xfrm>
            <a:prstGeom prst="rect">
              <a:avLst/>
            </a:prstGeom>
          </p:spPr>
        </p:pic>
        <p:sp>
          <p:nvSpPr>
            <p:cNvPr id="63" name="Rectangle 62"/>
            <p:cNvSpPr/>
            <p:nvPr/>
          </p:nvSpPr>
          <p:spPr>
            <a:xfrm>
              <a:off x="3709425" y="2983613"/>
              <a:ext cx="1725151" cy="523220"/>
            </a:xfrm>
            <a:prstGeom prst="rect">
              <a:avLst/>
            </a:prstGeom>
          </p:spPr>
          <p:txBody>
            <a:bodyPr wrap="none">
              <a:spAutoFit/>
            </a:bodyPr>
            <a:lstStyle/>
            <a:p>
              <a:pPr algn="ctr">
                <a:spcBef>
                  <a:spcPct val="0"/>
                </a:spcBef>
              </a:pPr>
              <a:r>
                <a:rPr lang="en-GB" altLang="en-US" sz="2800" b="1" dirty="0" smtClean="0">
                  <a:solidFill>
                    <a:schemeClr val="bg1"/>
                  </a:solidFill>
                </a:rPr>
                <a:t>adjective</a:t>
              </a:r>
              <a:endParaRPr lang="en-GB" altLang="en-US" sz="2800" b="1" dirty="0">
                <a:solidFill>
                  <a:schemeClr val="bg1"/>
                </a:solidFill>
              </a:endParaRPr>
            </a:p>
          </p:txBody>
        </p:sp>
      </p:grpSp>
      <p:grpSp>
        <p:nvGrpSpPr>
          <p:cNvPr id="64" name="Group 63"/>
          <p:cNvGrpSpPr/>
          <p:nvPr/>
        </p:nvGrpSpPr>
        <p:grpSpPr>
          <a:xfrm>
            <a:off x="6016079" y="1916113"/>
            <a:ext cx="2160000" cy="2934061"/>
            <a:chOff x="6016365" y="1817982"/>
            <a:chExt cx="2160000" cy="2934061"/>
          </a:xfrm>
        </p:grpSpPr>
        <p:pic>
          <p:nvPicPr>
            <p:cNvPr id="65" name="Picture 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6365" y="1817982"/>
              <a:ext cx="2160000" cy="2934061"/>
            </a:xfrm>
            <a:prstGeom prst="rect">
              <a:avLst/>
            </a:prstGeom>
          </p:spPr>
        </p:pic>
        <p:sp>
          <p:nvSpPr>
            <p:cNvPr id="66" name="Rectangle 65"/>
            <p:cNvSpPr/>
            <p:nvPr/>
          </p:nvSpPr>
          <p:spPr>
            <a:xfrm>
              <a:off x="6595219" y="3113356"/>
              <a:ext cx="992580" cy="369332"/>
            </a:xfrm>
            <a:prstGeom prst="rect">
              <a:avLst/>
            </a:prstGeom>
          </p:spPr>
          <p:txBody>
            <a:bodyPr wrap="none">
              <a:spAutoFit/>
            </a:bodyPr>
            <a:lstStyle/>
            <a:p>
              <a:pPr algn="ctr">
                <a:spcBef>
                  <a:spcPct val="0"/>
                </a:spcBef>
              </a:pPr>
              <a:r>
                <a:rPr lang="en-GB" altLang="en-US" b="1" dirty="0" smtClean="0">
                  <a:solidFill>
                    <a:schemeClr val="bg1"/>
                  </a:solidFill>
                </a:rPr>
                <a:t>subject</a:t>
              </a:r>
              <a:endParaRPr lang="en-GB" altLang="en-US" b="1" dirty="0">
                <a:solidFill>
                  <a:schemeClr val="bg1"/>
                </a:solidFill>
              </a:endParaRPr>
            </a:p>
          </p:txBody>
        </p:sp>
      </p:grpSp>
    </p:spTree>
    <p:extLst>
      <p:ext uri="{BB962C8B-B14F-4D97-AF65-F5344CB8AC3E}">
        <p14:creationId xmlns:p14="http://schemas.microsoft.com/office/powerpoint/2010/main" val="54679140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7" restart="whenNotActive" fill="hold" evtFilter="cancelBubble" nodeType="interactiveSeq">
                <p:stCondLst>
                  <p:cond evt="onClick" delay="0">
                    <p:tgtEl>
                      <p:spTgt spid="16"/>
                    </p:tgtEl>
                  </p:cond>
                </p:stCondLst>
                <p:endSync evt="end" delay="0">
                  <p:rtn val="all"/>
                </p:endSync>
                <p:childTnLst>
                  <p:par>
                    <p:cTn id="8" fill="hold">
                      <p:stCondLst>
                        <p:cond delay="0"/>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12" restart="whenNotActive" fill="hold" evtFilter="cancelBubble" nodeType="interactiveSeq">
                <p:stCondLst>
                  <p:cond evt="onClick" delay="0">
                    <p:tgtEl>
                      <p:spTgt spid="19"/>
                    </p:tgtEl>
                  </p:cond>
                </p:stCondLst>
                <p:endSync evt="end" delay="0">
                  <p:rtn val="all"/>
                </p:endSync>
                <p:childTnLst>
                  <p:par>
                    <p:cTn id="13" fill="hold">
                      <p:stCondLst>
                        <p:cond delay="0"/>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7" restart="whenNotActive" fill="hold" evtFilter="cancelBubble" nodeType="interactiveSeq">
                <p:stCondLst>
                  <p:cond evt="onClick" delay="0">
                    <p:tgtEl>
                      <p:spTgt spid="40"/>
                    </p:tgtEl>
                  </p:cond>
                </p:stCondLst>
                <p:endSync evt="end" delay="0">
                  <p:rtn val="all"/>
                </p:endSync>
                <p:childTnLst>
                  <p:par>
                    <p:cTn id="18" fill="hold">
                      <p:stCondLst>
                        <p:cond delay="0"/>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40"/>
                                        </p:tgtEl>
                                        <p:attrNameLst>
                                          <p:attrName>style.visibility</p:attrName>
                                        </p:attrNameLst>
                                      </p:cBhvr>
                                      <p:to>
                                        <p:strVal val="hidden"/>
                                      </p:to>
                                    </p:set>
                                  </p:childTnLst>
                                </p:cTn>
                              </p:par>
                            </p:childTnLst>
                          </p:cTn>
                        </p:par>
                      </p:childTnLst>
                    </p:cTn>
                  </p:par>
                </p:childTnLst>
              </p:cTn>
              <p:nextCondLst>
                <p:cond evt="onClick" delay="0">
                  <p:tgtEl>
                    <p:spTgt spid="40"/>
                  </p:tgtEl>
                </p:cond>
              </p:nextCondLst>
            </p:seq>
            <p:seq concurrent="1" nextAc="seek">
              <p:cTn id="22" restart="whenNotActive" fill="hold" evtFilter="cancelBubble" nodeType="interactiveSeq">
                <p:stCondLst>
                  <p:cond evt="onClick" delay="0">
                    <p:tgtEl>
                      <p:spTgt spid="43"/>
                    </p:tgtEl>
                  </p:cond>
                </p:stCondLst>
                <p:endSync evt="end" delay="0">
                  <p:rtn val="all"/>
                </p:endSync>
                <p:childTnLst>
                  <p:par>
                    <p:cTn id="23" fill="hold">
                      <p:stCondLst>
                        <p:cond delay="0"/>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43"/>
                                        </p:tgtEl>
                                        <p:attrNameLst>
                                          <p:attrName>style.visibility</p:attrName>
                                        </p:attrNameLst>
                                      </p:cBhvr>
                                      <p:to>
                                        <p:strVal val="hidden"/>
                                      </p:to>
                                    </p:set>
                                  </p:childTnLst>
                                </p:cTn>
                              </p:par>
                            </p:childTnLst>
                          </p:cTn>
                        </p:par>
                      </p:childTnLst>
                    </p:cTn>
                  </p:par>
                </p:childTnLst>
              </p:cTn>
              <p:nextCondLst>
                <p:cond evt="onClick" delay="0">
                  <p:tgtEl>
                    <p:spTgt spid="43"/>
                  </p:tgtEl>
                </p:cond>
              </p:nextCondLst>
            </p:seq>
            <p:seq concurrent="1" nextAc="seek">
              <p:cTn id="27" restart="whenNotActive" fill="hold" evtFilter="cancelBubble" nodeType="interactiveSeq">
                <p:stCondLst>
                  <p:cond evt="onClick" delay="0">
                    <p:tgtEl>
                      <p:spTgt spid="46"/>
                    </p:tgtEl>
                  </p:cond>
                </p:stCondLst>
                <p:endSync evt="end" delay="0">
                  <p:rtn val="all"/>
                </p:endSync>
                <p:childTnLst>
                  <p:par>
                    <p:cTn id="28" fill="hold">
                      <p:stCondLst>
                        <p:cond delay="0"/>
                      </p:stCondLst>
                      <p:childTnLst>
                        <p:par>
                          <p:cTn id="29" fill="hold">
                            <p:stCondLst>
                              <p:cond delay="0"/>
                            </p:stCondLst>
                            <p:childTnLst>
                              <p:par>
                                <p:cTn id="30" presetID="1" presetClass="exit" presetSubtype="0" fill="hold" nodeType="clickEffect">
                                  <p:stCondLst>
                                    <p:cond delay="0"/>
                                  </p:stCondLst>
                                  <p:childTnLst>
                                    <p:set>
                                      <p:cBhvr>
                                        <p:cTn id="31" dur="1" fill="hold">
                                          <p:stCondLst>
                                            <p:cond delay="0"/>
                                          </p:stCondLst>
                                        </p:cTn>
                                        <p:tgtEl>
                                          <p:spTgt spid="46"/>
                                        </p:tgtEl>
                                        <p:attrNameLst>
                                          <p:attrName>style.visibility</p:attrName>
                                        </p:attrNameLst>
                                      </p:cBhvr>
                                      <p:to>
                                        <p:strVal val="hidden"/>
                                      </p:to>
                                    </p:set>
                                  </p:childTnLst>
                                </p:cTn>
                              </p:par>
                            </p:childTnLst>
                          </p:cTn>
                        </p:par>
                      </p:childTnLst>
                    </p:cTn>
                  </p:par>
                </p:childTnLst>
              </p:cTn>
              <p:nextCondLst>
                <p:cond evt="onClick" delay="0">
                  <p:tgtEl>
                    <p:spTgt spid="46"/>
                  </p:tgtEl>
                </p:cond>
              </p:nextCondLst>
            </p:seq>
            <p:seq concurrent="1" nextAc="seek">
              <p:cTn id="32" restart="whenNotActive" fill="hold" evtFilter="cancelBubble" nodeType="interactiveSeq">
                <p:stCondLst>
                  <p:cond evt="onClick" delay="0">
                    <p:tgtEl>
                      <p:spTgt spid="49"/>
                    </p:tgtEl>
                  </p:cond>
                </p:stCondLst>
                <p:endSync evt="end" delay="0">
                  <p:rtn val="all"/>
                </p:endSync>
                <p:childTnLst>
                  <p:par>
                    <p:cTn id="33" fill="hold">
                      <p:stCondLst>
                        <p:cond delay="0"/>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49"/>
                                        </p:tgtEl>
                                        <p:attrNameLst>
                                          <p:attrName>style.visibility</p:attrName>
                                        </p:attrNameLst>
                                      </p:cBhvr>
                                      <p:to>
                                        <p:strVal val="hidden"/>
                                      </p:to>
                                    </p:set>
                                  </p:childTnLst>
                                </p:cTn>
                              </p:par>
                            </p:childTnLst>
                          </p:cTn>
                        </p:par>
                      </p:childTnLst>
                    </p:cTn>
                  </p:par>
                </p:childTnLst>
              </p:cTn>
              <p:nextCondLst>
                <p:cond evt="onClick" delay="0">
                  <p:tgtEl>
                    <p:spTgt spid="49"/>
                  </p:tgtEl>
                </p:cond>
              </p:nextCondLst>
            </p:seq>
            <p:seq concurrent="1" nextAc="seek">
              <p:cTn id="37" restart="whenNotActive" fill="hold" evtFilter="cancelBubble" nodeType="interactiveSeq">
                <p:stCondLst>
                  <p:cond evt="onClick" delay="0">
                    <p:tgtEl>
                      <p:spTgt spid="52"/>
                    </p:tgtEl>
                  </p:cond>
                </p:stCondLst>
                <p:endSync evt="end" delay="0">
                  <p:rtn val="all"/>
                </p:endSync>
                <p:childTnLst>
                  <p:par>
                    <p:cTn id="38" fill="hold">
                      <p:stCondLst>
                        <p:cond delay="0"/>
                      </p:stCondLst>
                      <p:childTnLst>
                        <p:par>
                          <p:cTn id="39" fill="hold">
                            <p:stCondLst>
                              <p:cond delay="0"/>
                            </p:stCondLst>
                            <p:childTnLst>
                              <p:par>
                                <p:cTn id="40" presetID="1" presetClass="exit" presetSubtype="0" fill="hold" nodeType="clickEffect">
                                  <p:stCondLst>
                                    <p:cond delay="0"/>
                                  </p:stCondLst>
                                  <p:childTnLst>
                                    <p:set>
                                      <p:cBhvr>
                                        <p:cTn id="41" dur="1" fill="hold">
                                          <p:stCondLst>
                                            <p:cond delay="0"/>
                                          </p:stCondLst>
                                        </p:cTn>
                                        <p:tgtEl>
                                          <p:spTgt spid="52"/>
                                        </p:tgtEl>
                                        <p:attrNameLst>
                                          <p:attrName>style.visibility</p:attrName>
                                        </p:attrNameLst>
                                      </p:cBhvr>
                                      <p:to>
                                        <p:strVal val="hidden"/>
                                      </p:to>
                                    </p:set>
                                  </p:childTnLst>
                                </p:cTn>
                              </p:par>
                            </p:childTnLst>
                          </p:cTn>
                        </p:par>
                      </p:childTnLst>
                    </p:cTn>
                  </p:par>
                </p:childTnLst>
              </p:cTn>
              <p:nextCondLst>
                <p:cond evt="onClick" delay="0">
                  <p:tgtEl>
                    <p:spTgt spid="52"/>
                  </p:tgtEl>
                </p:cond>
              </p:nextCondLst>
            </p:seq>
            <p:seq concurrent="1" nextAc="seek">
              <p:cTn id="42" restart="whenNotActive" fill="hold" evtFilter="cancelBubble" nodeType="interactiveSeq">
                <p:stCondLst>
                  <p:cond evt="onClick" delay="0">
                    <p:tgtEl>
                      <p:spTgt spid="55"/>
                    </p:tgtEl>
                  </p:cond>
                </p:stCondLst>
                <p:endSync evt="end" delay="0">
                  <p:rtn val="all"/>
                </p:endSync>
                <p:childTnLst>
                  <p:par>
                    <p:cTn id="43" fill="hold">
                      <p:stCondLst>
                        <p:cond delay="0"/>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55"/>
                                        </p:tgtEl>
                                        <p:attrNameLst>
                                          <p:attrName>style.visibility</p:attrName>
                                        </p:attrNameLst>
                                      </p:cBhvr>
                                      <p:to>
                                        <p:strVal val="hidden"/>
                                      </p:to>
                                    </p:set>
                                  </p:childTnLst>
                                </p:cTn>
                              </p:par>
                            </p:childTnLst>
                          </p:cTn>
                        </p:par>
                      </p:childTnLst>
                    </p:cTn>
                  </p:par>
                </p:childTnLst>
              </p:cTn>
              <p:nextCondLst>
                <p:cond evt="onClick" delay="0">
                  <p:tgtEl>
                    <p:spTgt spid="55"/>
                  </p:tgtEl>
                </p:cond>
              </p:nextCondLst>
            </p:seq>
            <p:seq concurrent="1" nextAc="seek">
              <p:cTn id="47" restart="whenNotActive" fill="hold" evtFilter="cancelBubble" nodeType="interactiveSeq">
                <p:stCondLst>
                  <p:cond evt="onClick" delay="0">
                    <p:tgtEl>
                      <p:spTgt spid="58"/>
                    </p:tgtEl>
                  </p:cond>
                </p:stCondLst>
                <p:endSync evt="end" delay="0">
                  <p:rtn val="all"/>
                </p:endSync>
                <p:childTnLst>
                  <p:par>
                    <p:cTn id="48" fill="hold">
                      <p:stCondLst>
                        <p:cond delay="0"/>
                      </p:stCondLst>
                      <p:childTnLst>
                        <p:par>
                          <p:cTn id="49" fill="hold">
                            <p:stCondLst>
                              <p:cond delay="0"/>
                            </p:stCondLst>
                            <p:childTnLst>
                              <p:par>
                                <p:cTn id="50" presetID="1" presetClass="exit" presetSubtype="0" fill="hold" nodeType="clickEffect">
                                  <p:stCondLst>
                                    <p:cond delay="0"/>
                                  </p:stCondLst>
                                  <p:childTnLst>
                                    <p:set>
                                      <p:cBhvr>
                                        <p:cTn id="51" dur="1" fill="hold">
                                          <p:stCondLst>
                                            <p:cond delay="0"/>
                                          </p:stCondLst>
                                        </p:cTn>
                                        <p:tgtEl>
                                          <p:spTgt spid="58"/>
                                        </p:tgtEl>
                                        <p:attrNameLst>
                                          <p:attrName>style.visibility</p:attrName>
                                        </p:attrNameLst>
                                      </p:cBhvr>
                                      <p:to>
                                        <p:strVal val="hidden"/>
                                      </p:to>
                                    </p:set>
                                  </p:childTnLst>
                                </p:cTn>
                              </p:par>
                            </p:childTnLst>
                          </p:cTn>
                        </p:par>
                      </p:childTnLst>
                    </p:cTn>
                  </p:par>
                </p:childTnLst>
              </p:cTn>
              <p:nextCondLst>
                <p:cond evt="onClick" delay="0">
                  <p:tgtEl>
                    <p:spTgt spid="58"/>
                  </p:tgtEl>
                </p:cond>
              </p:nextCondLst>
            </p:seq>
            <p:seq concurrent="1" nextAc="seek">
              <p:cTn id="52" restart="whenNotActive" fill="hold" evtFilter="cancelBubble" nodeType="interactiveSeq">
                <p:stCondLst>
                  <p:cond evt="onClick" delay="0">
                    <p:tgtEl>
                      <p:spTgt spid="61"/>
                    </p:tgtEl>
                  </p:cond>
                </p:stCondLst>
                <p:endSync evt="end" delay="0">
                  <p:rtn val="all"/>
                </p:endSync>
                <p:childTnLst>
                  <p:par>
                    <p:cTn id="53" fill="hold">
                      <p:stCondLst>
                        <p:cond delay="0"/>
                      </p:stCondLst>
                      <p:childTnLst>
                        <p:par>
                          <p:cTn id="54" fill="hold">
                            <p:stCondLst>
                              <p:cond delay="0"/>
                            </p:stCondLst>
                            <p:childTnLst>
                              <p:par>
                                <p:cTn id="55" presetID="1" presetClass="exit" presetSubtype="0" fill="hold" nodeType="clickEffect">
                                  <p:stCondLst>
                                    <p:cond delay="0"/>
                                  </p:stCondLst>
                                  <p:childTnLst>
                                    <p:set>
                                      <p:cBhvr>
                                        <p:cTn id="56" dur="1" fill="hold">
                                          <p:stCondLst>
                                            <p:cond delay="0"/>
                                          </p:stCondLst>
                                        </p:cTn>
                                        <p:tgtEl>
                                          <p:spTgt spid="61"/>
                                        </p:tgtEl>
                                        <p:attrNameLst>
                                          <p:attrName>style.visibility</p:attrName>
                                        </p:attrNameLst>
                                      </p:cBhvr>
                                      <p:to>
                                        <p:strVal val="hidden"/>
                                      </p:to>
                                    </p:set>
                                  </p:childTnLst>
                                </p:cTn>
                              </p:par>
                            </p:childTnLst>
                          </p:cTn>
                        </p:par>
                      </p:childTnLst>
                    </p:cTn>
                  </p:par>
                </p:childTnLst>
              </p:cTn>
              <p:nextCondLst>
                <p:cond evt="onClick" delay="0">
                  <p:tgtEl>
                    <p:spTgt spid="61"/>
                  </p:tgtEl>
                </p:cond>
              </p:nextCondLst>
            </p:seq>
            <p:seq concurrent="1" nextAc="seek">
              <p:cTn id="57" restart="whenNotActive" fill="hold" evtFilter="cancelBubble" nodeType="interactiveSeq">
                <p:stCondLst>
                  <p:cond evt="onClick" delay="0">
                    <p:tgtEl>
                      <p:spTgt spid="64"/>
                    </p:tgtEl>
                  </p:cond>
                </p:stCondLst>
                <p:endSync evt="end" delay="0">
                  <p:rtn val="all"/>
                </p:endSync>
                <p:childTnLst>
                  <p:par>
                    <p:cTn id="58" fill="hold">
                      <p:stCondLst>
                        <p:cond delay="0"/>
                      </p:stCondLst>
                      <p:childTnLst>
                        <p:par>
                          <p:cTn id="59" fill="hold">
                            <p:stCondLst>
                              <p:cond delay="0"/>
                            </p:stCondLst>
                            <p:childTnLst>
                              <p:par>
                                <p:cTn id="60" presetID="1" presetClass="exit" presetSubtype="0" fill="hold" nodeType="clickEffect">
                                  <p:stCondLst>
                                    <p:cond delay="0"/>
                                  </p:stCondLst>
                                  <p:childTnLst>
                                    <p:set>
                                      <p:cBhvr>
                                        <p:cTn id="61" dur="1" fill="hold">
                                          <p:stCondLst>
                                            <p:cond delay="0"/>
                                          </p:stCondLst>
                                        </p:cTn>
                                        <p:tgtEl>
                                          <p:spTgt spid="64"/>
                                        </p:tgtEl>
                                        <p:attrNameLst>
                                          <p:attrName>style.visibility</p:attrName>
                                        </p:attrNameLst>
                                      </p:cBhvr>
                                      <p:to>
                                        <p:strVal val="hidden"/>
                                      </p:to>
                                    </p:set>
                                  </p:childTnLst>
                                </p:cTn>
                              </p:par>
                            </p:childTnLst>
                          </p:cTn>
                        </p:par>
                      </p:childTnLst>
                    </p:cTn>
                  </p:par>
                </p:childTnLst>
              </p:cTn>
              <p:nextCondLst>
                <p:cond evt="onClick" delay="0">
                  <p:tgtEl>
                    <p:spTgt spid="6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2974" y="349624"/>
            <a:ext cx="7938052" cy="707886"/>
          </a:xfrm>
          <a:prstGeom prst="rect">
            <a:avLst/>
          </a:prstGeom>
          <a:solidFill>
            <a:schemeClr val="accent1">
              <a:lumMod val="40000"/>
              <a:lumOff val="60000"/>
            </a:schemeClr>
          </a:solidFill>
        </p:spPr>
        <p:txBody>
          <a:bodyPr wrap="square" rtlCol="0">
            <a:spAutoFit/>
          </a:bodyPr>
          <a:lstStyle/>
          <a:p>
            <a:pPr algn="ctr"/>
            <a:r>
              <a:rPr lang="en-GB" sz="4000" b="1" dirty="0"/>
              <a:t>5. Introduce your own opinions</a:t>
            </a:r>
            <a:endParaRPr lang="en-GB" sz="4000" i="1" dirty="0">
              <a:latin typeface="+mj-lt"/>
            </a:endParaRPr>
          </a:p>
        </p:txBody>
      </p:sp>
      <p:sp>
        <p:nvSpPr>
          <p:cNvPr id="3" name="Title 2"/>
          <p:cNvSpPr txBox="1">
            <a:spLocks/>
          </p:cNvSpPr>
          <p:nvPr/>
        </p:nvSpPr>
        <p:spPr>
          <a:xfrm>
            <a:off x="526774" y="1301658"/>
            <a:ext cx="7938052" cy="4737100"/>
          </a:xfrm>
          <a:prstGeom prst="rect">
            <a:avLst/>
          </a:prstGeom>
          <a:solidFill>
            <a:schemeClr val="accent1">
              <a:lumMod val="20000"/>
              <a:lumOff val="80000"/>
            </a:schemeClr>
          </a:solidFill>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200000"/>
              </a:lnSpc>
              <a:defRPr/>
            </a:pPr>
            <a:r>
              <a:rPr lang="fr-FR" altLang="en-US" sz="2800" b="1" dirty="0">
                <a:solidFill>
                  <a:srgbClr val="0000FF"/>
                </a:solidFill>
              </a:rPr>
              <a:t>À mon </a:t>
            </a:r>
            <a:r>
              <a:rPr lang="fr-FR" altLang="en-US" sz="2800" b="1" dirty="0" smtClean="0">
                <a:solidFill>
                  <a:srgbClr val="0000FF"/>
                </a:solidFill>
              </a:rPr>
              <a:t>avis …</a:t>
            </a:r>
            <a:r>
              <a:rPr lang="fr-FR" altLang="en-US" sz="2800" b="1" dirty="0">
                <a:solidFill>
                  <a:srgbClr val="0000FF"/>
                </a:solidFill>
              </a:rPr>
              <a:t>		</a:t>
            </a:r>
            <a:endParaRPr lang="fr-FR" altLang="en-US" sz="2800" b="1" dirty="0" smtClean="0">
              <a:solidFill>
                <a:srgbClr val="0000FF"/>
              </a:solidFill>
            </a:endParaRPr>
          </a:p>
          <a:p>
            <a:pPr>
              <a:lnSpc>
                <a:spcPct val="200000"/>
              </a:lnSpc>
              <a:defRPr/>
            </a:pPr>
            <a:r>
              <a:rPr lang="fr-FR" altLang="en-US" sz="2800" b="1" dirty="0" smtClean="0">
                <a:solidFill>
                  <a:srgbClr val="0000FF"/>
                </a:solidFill>
              </a:rPr>
              <a:t>Selon </a:t>
            </a:r>
            <a:r>
              <a:rPr lang="fr-FR" altLang="en-US" sz="2800" b="1" dirty="0">
                <a:solidFill>
                  <a:srgbClr val="0000FF"/>
                </a:solidFill>
              </a:rPr>
              <a:t>moi / pour </a:t>
            </a:r>
            <a:r>
              <a:rPr lang="fr-FR" altLang="en-US" sz="2800" b="1" dirty="0" smtClean="0">
                <a:solidFill>
                  <a:srgbClr val="0000FF"/>
                </a:solidFill>
              </a:rPr>
              <a:t>moi …</a:t>
            </a:r>
          </a:p>
          <a:p>
            <a:pPr>
              <a:lnSpc>
                <a:spcPct val="200000"/>
              </a:lnSpc>
              <a:defRPr/>
            </a:pPr>
            <a:r>
              <a:rPr lang="fr-FR" altLang="en-US" sz="2800" b="1" dirty="0" smtClean="0">
                <a:solidFill>
                  <a:srgbClr val="0000FF"/>
                </a:solidFill>
              </a:rPr>
              <a:t>Moi</a:t>
            </a:r>
            <a:r>
              <a:rPr lang="fr-FR" altLang="en-US" sz="2800" b="1" dirty="0">
                <a:solidFill>
                  <a:srgbClr val="0000FF"/>
                </a:solidFill>
              </a:rPr>
              <a:t>, je pense </a:t>
            </a:r>
            <a:r>
              <a:rPr lang="fr-FR" altLang="en-US" sz="2800" b="1" dirty="0" smtClean="0">
                <a:solidFill>
                  <a:srgbClr val="0000FF"/>
                </a:solidFill>
              </a:rPr>
              <a:t>que …</a:t>
            </a:r>
          </a:p>
          <a:p>
            <a:pPr>
              <a:lnSpc>
                <a:spcPct val="200000"/>
              </a:lnSpc>
              <a:defRPr/>
            </a:pPr>
            <a:r>
              <a:rPr lang="fr-FR" altLang="en-US" sz="2800" b="1" dirty="0" smtClean="0">
                <a:solidFill>
                  <a:srgbClr val="0000FF"/>
                </a:solidFill>
              </a:rPr>
              <a:t>Moi</a:t>
            </a:r>
            <a:r>
              <a:rPr lang="fr-FR" altLang="en-US" sz="2800" b="1" dirty="0">
                <a:solidFill>
                  <a:srgbClr val="0000FF"/>
                </a:solidFill>
              </a:rPr>
              <a:t>, je crois </a:t>
            </a:r>
            <a:r>
              <a:rPr lang="fr-FR" altLang="en-US" sz="2800" b="1" dirty="0" smtClean="0">
                <a:solidFill>
                  <a:srgbClr val="0000FF"/>
                </a:solidFill>
              </a:rPr>
              <a:t>que …</a:t>
            </a:r>
          </a:p>
          <a:p>
            <a:pPr>
              <a:lnSpc>
                <a:spcPct val="200000"/>
              </a:lnSpc>
              <a:defRPr/>
            </a:pPr>
            <a:r>
              <a:rPr lang="fr-FR" altLang="en-US" sz="2800" b="1" dirty="0" smtClean="0">
                <a:solidFill>
                  <a:srgbClr val="0000FF"/>
                </a:solidFill>
              </a:rPr>
              <a:t>Moi</a:t>
            </a:r>
            <a:r>
              <a:rPr lang="fr-FR" altLang="en-US" sz="2800" b="1" dirty="0">
                <a:solidFill>
                  <a:srgbClr val="0000FF"/>
                </a:solidFill>
              </a:rPr>
              <a:t>, je dirais </a:t>
            </a:r>
            <a:r>
              <a:rPr lang="fr-FR" altLang="en-US" sz="2800" b="1" dirty="0" smtClean="0">
                <a:solidFill>
                  <a:srgbClr val="0000FF"/>
                </a:solidFill>
              </a:rPr>
              <a:t>que …</a:t>
            </a:r>
            <a:r>
              <a:rPr lang="fr-FR" altLang="en-US" sz="2800" b="1" dirty="0">
                <a:solidFill>
                  <a:srgbClr val="0000FF"/>
                </a:solidFill>
              </a:rPr>
              <a:t>	</a:t>
            </a:r>
          </a:p>
        </p:txBody>
      </p:sp>
      <p:sp>
        <p:nvSpPr>
          <p:cNvPr id="4" name="TextBox 3"/>
          <p:cNvSpPr txBox="1"/>
          <p:nvPr/>
        </p:nvSpPr>
        <p:spPr>
          <a:xfrm>
            <a:off x="4911888" y="1615335"/>
            <a:ext cx="2977097" cy="523220"/>
          </a:xfrm>
          <a:prstGeom prst="rect">
            <a:avLst/>
          </a:prstGeom>
          <a:noFill/>
        </p:spPr>
        <p:txBody>
          <a:bodyPr wrap="none" rtlCol="0">
            <a:spAutoFit/>
          </a:bodyPr>
          <a:lstStyle/>
          <a:p>
            <a:r>
              <a:rPr lang="fr-FR" altLang="en-US" sz="2800" b="1" dirty="0"/>
              <a:t>In </a:t>
            </a:r>
            <a:r>
              <a:rPr lang="fr-FR" altLang="en-US" sz="2800" b="1" dirty="0" err="1"/>
              <a:t>my</a:t>
            </a:r>
            <a:r>
              <a:rPr lang="fr-FR" altLang="en-US" sz="2800" b="1" dirty="0"/>
              <a:t> </a:t>
            </a:r>
            <a:r>
              <a:rPr lang="fr-FR" altLang="en-US" sz="2800" b="1" dirty="0" smtClean="0"/>
              <a:t>opinion …</a:t>
            </a:r>
            <a:endParaRPr lang="fr-FR" altLang="en-US" sz="2800" b="1" dirty="0"/>
          </a:p>
        </p:txBody>
      </p:sp>
      <p:sp>
        <p:nvSpPr>
          <p:cNvPr id="5" name="TextBox 4"/>
          <p:cNvSpPr txBox="1"/>
          <p:nvPr/>
        </p:nvSpPr>
        <p:spPr>
          <a:xfrm>
            <a:off x="4911888" y="2472377"/>
            <a:ext cx="1840568" cy="523220"/>
          </a:xfrm>
          <a:prstGeom prst="rect">
            <a:avLst/>
          </a:prstGeom>
          <a:noFill/>
        </p:spPr>
        <p:txBody>
          <a:bodyPr wrap="none" rtlCol="0">
            <a:spAutoFit/>
          </a:bodyPr>
          <a:lstStyle/>
          <a:p>
            <a:pPr>
              <a:defRPr/>
            </a:pPr>
            <a:r>
              <a:rPr lang="fr-FR" altLang="en-US" sz="2800" b="1" dirty="0"/>
              <a:t>For </a:t>
            </a:r>
            <a:r>
              <a:rPr lang="fr-FR" altLang="en-US" sz="2800" b="1" dirty="0" smtClean="0"/>
              <a:t>me …</a:t>
            </a:r>
            <a:endParaRPr lang="fr-FR" altLang="en-US" sz="2800" b="1" dirty="0"/>
          </a:p>
        </p:txBody>
      </p:sp>
      <p:sp>
        <p:nvSpPr>
          <p:cNvPr id="6" name="TextBox 5"/>
          <p:cNvSpPr txBox="1"/>
          <p:nvPr/>
        </p:nvSpPr>
        <p:spPr>
          <a:xfrm>
            <a:off x="4911888" y="3299101"/>
            <a:ext cx="2460930" cy="523220"/>
          </a:xfrm>
          <a:prstGeom prst="rect">
            <a:avLst/>
          </a:prstGeom>
          <a:noFill/>
        </p:spPr>
        <p:txBody>
          <a:bodyPr wrap="none" rtlCol="0">
            <a:spAutoFit/>
          </a:bodyPr>
          <a:lstStyle/>
          <a:p>
            <a:pPr>
              <a:defRPr/>
            </a:pPr>
            <a:r>
              <a:rPr lang="fr-FR" altLang="en-US" sz="2800" b="1" dirty="0"/>
              <a:t>I </a:t>
            </a:r>
            <a:r>
              <a:rPr lang="fr-FR" altLang="en-US" sz="2800" b="1" dirty="0" err="1"/>
              <a:t>think</a:t>
            </a:r>
            <a:r>
              <a:rPr lang="fr-FR" altLang="en-US" sz="2800" b="1" dirty="0"/>
              <a:t> </a:t>
            </a:r>
            <a:r>
              <a:rPr lang="fr-FR" altLang="en-US" sz="2800" b="1" dirty="0" err="1" smtClean="0"/>
              <a:t>that</a:t>
            </a:r>
            <a:r>
              <a:rPr lang="fr-FR" altLang="en-US" sz="2800" b="1" dirty="0" smtClean="0"/>
              <a:t> …</a:t>
            </a:r>
            <a:endParaRPr lang="fr-FR" altLang="en-US" sz="2800" b="1" dirty="0"/>
          </a:p>
        </p:txBody>
      </p:sp>
      <p:sp>
        <p:nvSpPr>
          <p:cNvPr id="7" name="TextBox 6"/>
          <p:cNvSpPr txBox="1"/>
          <p:nvPr/>
        </p:nvSpPr>
        <p:spPr>
          <a:xfrm>
            <a:off x="4897660" y="4154853"/>
            <a:ext cx="3780202" cy="523220"/>
          </a:xfrm>
          <a:prstGeom prst="rect">
            <a:avLst/>
          </a:prstGeom>
          <a:noFill/>
        </p:spPr>
        <p:txBody>
          <a:bodyPr wrap="none" rtlCol="0">
            <a:spAutoFit/>
          </a:bodyPr>
          <a:lstStyle/>
          <a:p>
            <a:pPr>
              <a:defRPr/>
            </a:pPr>
            <a:r>
              <a:rPr lang="fr-FR" altLang="en-US" sz="2800" b="1" dirty="0"/>
              <a:t>I </a:t>
            </a:r>
            <a:r>
              <a:rPr lang="fr-FR" altLang="en-US" sz="2800" b="1" dirty="0" err="1"/>
              <a:t>think</a:t>
            </a:r>
            <a:r>
              <a:rPr lang="fr-FR" altLang="en-US" sz="2800" b="1" dirty="0"/>
              <a:t>/</a:t>
            </a:r>
            <a:r>
              <a:rPr lang="fr-FR" altLang="en-US" sz="2800" b="1" dirty="0" err="1"/>
              <a:t>believe</a:t>
            </a:r>
            <a:r>
              <a:rPr lang="fr-FR" altLang="en-US" sz="2800" b="1" dirty="0"/>
              <a:t> </a:t>
            </a:r>
            <a:r>
              <a:rPr lang="fr-FR" altLang="en-US" sz="2800" b="1" dirty="0" err="1" smtClean="0"/>
              <a:t>that</a:t>
            </a:r>
            <a:r>
              <a:rPr lang="fr-FR" altLang="en-US" sz="2800" b="1" dirty="0" smtClean="0"/>
              <a:t> …</a:t>
            </a:r>
            <a:endParaRPr lang="fr-FR" altLang="en-US" sz="2800" b="1" dirty="0"/>
          </a:p>
        </p:txBody>
      </p:sp>
      <p:sp>
        <p:nvSpPr>
          <p:cNvPr id="8" name="TextBox 7"/>
          <p:cNvSpPr txBox="1"/>
          <p:nvPr/>
        </p:nvSpPr>
        <p:spPr>
          <a:xfrm>
            <a:off x="4911888" y="5023819"/>
            <a:ext cx="3339376" cy="523220"/>
          </a:xfrm>
          <a:prstGeom prst="rect">
            <a:avLst/>
          </a:prstGeom>
          <a:noFill/>
        </p:spPr>
        <p:txBody>
          <a:bodyPr wrap="none" rtlCol="0">
            <a:spAutoFit/>
          </a:bodyPr>
          <a:lstStyle/>
          <a:p>
            <a:pPr>
              <a:defRPr/>
            </a:pPr>
            <a:r>
              <a:rPr lang="fr-FR" altLang="en-US" sz="2800" b="1" dirty="0"/>
              <a:t>I </a:t>
            </a:r>
            <a:r>
              <a:rPr lang="fr-FR" altLang="en-US" sz="2800" b="1" dirty="0" err="1"/>
              <a:t>would</a:t>
            </a:r>
            <a:r>
              <a:rPr lang="fr-FR" altLang="en-US" sz="2800" b="1" dirty="0"/>
              <a:t> </a:t>
            </a:r>
            <a:r>
              <a:rPr lang="fr-FR" altLang="en-US" sz="2800" b="1" dirty="0" err="1"/>
              <a:t>say</a:t>
            </a:r>
            <a:r>
              <a:rPr lang="fr-FR" altLang="en-US" sz="2800" b="1" dirty="0"/>
              <a:t> </a:t>
            </a:r>
            <a:r>
              <a:rPr lang="fr-FR" altLang="en-US" sz="2800" b="1" dirty="0" err="1" smtClean="0"/>
              <a:t>that</a:t>
            </a:r>
            <a:r>
              <a:rPr lang="fr-FR" altLang="en-US" sz="2800" b="1" dirty="0" smtClean="0"/>
              <a:t> …</a:t>
            </a:r>
            <a:endParaRPr lang="fr-FR" altLang="en-US" sz="2800" b="1" dirty="0"/>
          </a:p>
        </p:txBody>
      </p:sp>
    </p:spTree>
    <p:extLst>
      <p:ext uri="{BB962C8B-B14F-4D97-AF65-F5344CB8AC3E}">
        <p14:creationId xmlns:p14="http://schemas.microsoft.com/office/powerpoint/2010/main" val="153890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2974" y="349624"/>
            <a:ext cx="7938052" cy="707886"/>
          </a:xfrm>
          <a:prstGeom prst="rect">
            <a:avLst/>
          </a:prstGeom>
          <a:solidFill>
            <a:schemeClr val="accent1">
              <a:lumMod val="40000"/>
              <a:lumOff val="60000"/>
            </a:schemeClr>
          </a:solidFill>
        </p:spPr>
        <p:txBody>
          <a:bodyPr wrap="square" rtlCol="0">
            <a:spAutoFit/>
          </a:bodyPr>
          <a:lstStyle/>
          <a:p>
            <a:pPr algn="ctr"/>
            <a:r>
              <a:rPr lang="en-GB" sz="4000" b="1" dirty="0"/>
              <a:t>Recap</a:t>
            </a:r>
            <a:endParaRPr lang="en-GB" sz="4000" i="1" dirty="0">
              <a:latin typeface="+mj-lt"/>
            </a:endParaRPr>
          </a:p>
        </p:txBody>
      </p:sp>
      <p:sp>
        <p:nvSpPr>
          <p:cNvPr id="3" name="Title 2"/>
          <p:cNvSpPr txBox="1">
            <a:spLocks/>
          </p:cNvSpPr>
          <p:nvPr/>
        </p:nvSpPr>
        <p:spPr>
          <a:xfrm>
            <a:off x="602974" y="1301658"/>
            <a:ext cx="7938052" cy="4737100"/>
          </a:xfrm>
          <a:prstGeom prst="rect">
            <a:avLst/>
          </a:prstGeom>
          <a:solidFill>
            <a:schemeClr val="accent1">
              <a:lumMod val="20000"/>
              <a:lumOff val="80000"/>
            </a:schemeClr>
          </a:solidFill>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defRPr/>
            </a:pPr>
            <a:r>
              <a:rPr lang="en-GB" sz="2800" b="1" dirty="0" smtClean="0"/>
              <a:t>What were the five ingredients to include in your own work?</a:t>
            </a:r>
          </a:p>
          <a:p>
            <a:pPr>
              <a:lnSpc>
                <a:spcPct val="100000"/>
              </a:lnSpc>
              <a:defRPr/>
            </a:pPr>
            <a:endParaRPr lang="en-GB" sz="2800" b="1" dirty="0" smtClean="0"/>
          </a:p>
          <a:p>
            <a:pPr marL="514350" indent="-514350">
              <a:lnSpc>
                <a:spcPct val="150000"/>
              </a:lnSpc>
              <a:buFont typeface="+mj-lt"/>
              <a:buAutoNum type="arabicPeriod"/>
              <a:defRPr/>
            </a:pPr>
            <a:r>
              <a:rPr lang="en-GB" sz="2800" dirty="0" smtClean="0"/>
              <a:t>Use </a:t>
            </a:r>
            <a:r>
              <a:rPr lang="en-GB" sz="2800" i="1" dirty="0"/>
              <a:t>devoir</a:t>
            </a:r>
            <a:r>
              <a:rPr lang="en-GB" sz="2800" dirty="0"/>
              <a:t> and </a:t>
            </a:r>
            <a:r>
              <a:rPr lang="en-GB" sz="2800" i="1" dirty="0" err="1" smtClean="0"/>
              <a:t>pouvoir</a:t>
            </a:r>
            <a:r>
              <a:rPr lang="en-GB" sz="2800" i="1" dirty="0" smtClean="0"/>
              <a:t>.</a:t>
            </a:r>
            <a:endParaRPr lang="en-GB" sz="2800" i="1" dirty="0"/>
          </a:p>
          <a:p>
            <a:pPr marL="514350" indent="-514350">
              <a:lnSpc>
                <a:spcPct val="150000"/>
              </a:lnSpc>
              <a:buFont typeface="+mj-lt"/>
              <a:buAutoNum type="arabicPeriod"/>
              <a:defRPr/>
            </a:pPr>
            <a:r>
              <a:rPr lang="en-GB" sz="2800" dirty="0"/>
              <a:t>Use the perfect </a:t>
            </a:r>
            <a:r>
              <a:rPr lang="en-GB" sz="2800" dirty="0" smtClean="0"/>
              <a:t>tense.</a:t>
            </a:r>
            <a:endParaRPr lang="en-GB" sz="2800" dirty="0"/>
          </a:p>
          <a:p>
            <a:pPr marL="514350" indent="-514350">
              <a:lnSpc>
                <a:spcPct val="150000"/>
              </a:lnSpc>
              <a:buFont typeface="+mj-lt"/>
              <a:buAutoNum type="arabicPeriod"/>
              <a:defRPr/>
            </a:pPr>
            <a:r>
              <a:rPr lang="en-GB" sz="2800" dirty="0"/>
              <a:t>Give reasons for your </a:t>
            </a:r>
            <a:r>
              <a:rPr lang="en-GB" sz="2800" dirty="0" smtClean="0"/>
              <a:t>choices.</a:t>
            </a:r>
            <a:endParaRPr lang="en-GB" sz="2800" dirty="0"/>
          </a:p>
          <a:p>
            <a:pPr marL="514350" indent="-514350">
              <a:lnSpc>
                <a:spcPct val="150000"/>
              </a:lnSpc>
              <a:buFont typeface="+mj-lt"/>
              <a:buAutoNum type="arabicPeriod"/>
              <a:defRPr/>
            </a:pPr>
            <a:r>
              <a:rPr lang="en-GB" sz="2800" dirty="0"/>
              <a:t>Make </a:t>
            </a:r>
            <a:r>
              <a:rPr lang="en-GB" sz="2800" dirty="0" smtClean="0"/>
              <a:t>comparisons.</a:t>
            </a:r>
            <a:endParaRPr lang="en-GB" sz="2800" dirty="0"/>
          </a:p>
          <a:p>
            <a:pPr marL="514350" indent="-514350">
              <a:lnSpc>
                <a:spcPct val="150000"/>
              </a:lnSpc>
              <a:buFont typeface="+mj-lt"/>
              <a:buAutoNum type="arabicPeriod"/>
              <a:defRPr/>
            </a:pPr>
            <a:r>
              <a:rPr lang="en-GB" sz="2800" dirty="0"/>
              <a:t>Introduce your own </a:t>
            </a:r>
            <a:r>
              <a:rPr lang="en-GB" sz="2800" dirty="0" smtClean="0"/>
              <a:t>opinions.</a:t>
            </a:r>
            <a:endParaRPr lang="en-GB" sz="2800" dirty="0"/>
          </a:p>
          <a:p>
            <a:pPr>
              <a:lnSpc>
                <a:spcPct val="150000"/>
              </a:lnSpc>
              <a:defRPr/>
            </a:pPr>
            <a:r>
              <a:rPr lang="fr-FR" altLang="en-US" sz="2800" b="1" dirty="0">
                <a:solidFill>
                  <a:srgbClr val="0000FF"/>
                </a:solidFill>
              </a:rPr>
              <a:t>	</a:t>
            </a:r>
          </a:p>
        </p:txBody>
      </p:sp>
    </p:spTree>
    <p:extLst>
      <p:ext uri="{BB962C8B-B14F-4D97-AF65-F5344CB8AC3E}">
        <p14:creationId xmlns:p14="http://schemas.microsoft.com/office/powerpoint/2010/main" val="1073840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AQA colours">
      <a:dk1>
        <a:sysClr val="windowText" lastClr="000000"/>
      </a:dk1>
      <a:lt1>
        <a:sysClr val="window" lastClr="FFFFFF"/>
      </a:lt1>
      <a:dk2>
        <a:srgbClr val="44546A"/>
      </a:dk2>
      <a:lt2>
        <a:srgbClr val="E7E6E6"/>
      </a:lt2>
      <a:accent1>
        <a:srgbClr val="412878"/>
      </a:accent1>
      <a:accent2>
        <a:srgbClr val="C8194B"/>
      </a:accent2>
      <a:accent3>
        <a:srgbClr val="D2C8E1"/>
      </a:accent3>
      <a:accent4>
        <a:srgbClr val="9784BE"/>
      </a:accent4>
      <a:accent5>
        <a:srgbClr val="6D51A1"/>
      </a:accent5>
      <a:accent6>
        <a:srgbClr val="2F71AC"/>
      </a:accent6>
      <a:hlink>
        <a:srgbClr val="2F71AC"/>
      </a:hlink>
      <a:folHlink>
        <a:srgbClr val="4128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AQA powerpoint REISSUE" id="{F2C4CAD8-2BC4-4215-A0E1-16A4B7E43E21}" vid="{82266D6C-1DEC-4A9E-8661-C0E18B6FCE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AQA powerpoint REISSUE</Template>
  <TotalTime>359</TotalTime>
  <Words>657</Words>
  <Application>Microsoft Office PowerPoint</Application>
  <PresentationFormat>On-screen Show (4:3)</PresentationFormat>
  <Paragraphs>139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2015-03-06T11:41:38Z</dcterms:created>
  <dcterms:modified xsi:type="dcterms:W3CDTF">2015-09-04T10:40:50Z</dcterms:modified>
</cp:coreProperties>
</file>