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handoutMasterIdLst>
    <p:handoutMasterId r:id="rId15"/>
  </p:handoutMasterIdLst>
  <p:sldIdLst>
    <p:sldId id="263" r:id="rId2"/>
    <p:sldId id="274" r:id="rId3"/>
    <p:sldId id="275" r:id="rId4"/>
    <p:sldId id="262" r:id="rId5"/>
    <p:sldId id="260" r:id="rId6"/>
    <p:sldId id="276" r:id="rId7"/>
    <p:sldId id="277" r:id="rId8"/>
    <p:sldId id="278" r:id="rId9"/>
    <p:sldId id="279" r:id="rId10"/>
    <p:sldId id="280" r:id="rId11"/>
    <p:sldId id="281" r:id="rId12"/>
    <p:sldId id="28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470" autoAdjust="0"/>
  </p:normalViewPr>
  <p:slideViewPr>
    <p:cSldViewPr snapToGrid="0" snapToObjects="1" showGuides="1">
      <p:cViewPr>
        <p:scale>
          <a:sx n="90" d="100"/>
          <a:sy n="90" d="100"/>
        </p:scale>
        <p:origin x="126" y="-108"/>
      </p:cViewPr>
      <p:guideLst>
        <p:guide orient="horz" pos="2157"/>
        <p:guide pos="287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pPr/>
              <a:t>8/30/2016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pPr/>
              <a:t>‹#›</a:t>
            </a:fld>
            <a:endParaRPr lang="en-US"/>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pPr/>
              <a:t>8/30/2016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pPr/>
              <a:t>‹#›</a:t>
            </a:fld>
            <a:endParaRPr lang="en-US"/>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869" y="278675"/>
            <a:ext cx="1240249"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
        <p:nvSpPr>
          <p:cNvPr id="14"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dirty="0"/>
          </a:p>
        </p:txBody>
      </p:sp>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0"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Contents</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18358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7"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dirty="0"/>
          </a:p>
        </p:txBody>
      </p:sp>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Section title</a:t>
            </a:r>
            <a:endParaRPr lang="en-US"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7"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9"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8"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a:p>
        </p:txBody>
      </p:sp>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951186" y="6487200"/>
            <a:ext cx="548980" cy="246896"/>
          </a:xfrm>
          <a:prstGeom prst="rect">
            <a:avLst/>
          </a:prstGeom>
        </p:spPr>
      </p:pic>
      <p:sp>
        <p:nvSpPr>
          <p:cNvPr id="6" name="Slide Number Placeholder 5"/>
          <p:cNvSpPr>
            <a:spLocks noGrp="1"/>
          </p:cNvSpPr>
          <p:nvPr>
            <p:ph type="sldNum" sz="quarter" idx="4"/>
          </p:nvPr>
        </p:nvSpPr>
        <p:spPr>
          <a:xfrm>
            <a:off x="540000" y="6437723"/>
            <a:ext cx="6982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04D4-DAEA-4D4A-A9DC-4373E3AC7101}" type="slidenum">
              <a:rPr lang="en-GB" smtClean="0"/>
              <a:pPr/>
              <a:t>‹#›</a:t>
            </a:fld>
            <a:endParaRPr lang="en-GB" dirty="0"/>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timing>
    <p:tnLst>
      <p:par>
        <p:cTn id="1" dur="indefinite" restart="never" nodeType="tmRoot"/>
      </p:par>
    </p:tnLst>
  </p:timing>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884195"/>
            <a:ext cx="7317460" cy="968675"/>
          </a:xfrm>
        </p:spPr>
        <p:txBody>
          <a:bodyPr/>
          <a:lstStyle/>
          <a:p>
            <a:r>
              <a:rPr lang="en-US" dirty="0" smtClean="0"/>
              <a:t/>
            </a:r>
            <a:br>
              <a:rPr lang="en-US" dirty="0" smtClean="0"/>
            </a:br>
            <a:r>
              <a:rPr lang="en-US" dirty="0" smtClean="0"/>
              <a:t>Education post-16</a:t>
            </a:r>
            <a:br>
              <a:rPr lang="en-US" dirty="0" smtClean="0"/>
            </a:br>
            <a:r>
              <a:rPr lang="en-US" dirty="0" smtClean="0"/>
              <a:t>Jobs, career choices and ambitions</a:t>
            </a:r>
            <a:br>
              <a:rPr lang="en-US" dirty="0" smtClean="0"/>
            </a:br>
            <a:endParaRPr lang="en-US" dirty="0"/>
          </a:p>
        </p:txBody>
      </p:sp>
      <p:sp>
        <p:nvSpPr>
          <p:cNvPr id="3" name="Subtitle 2"/>
          <p:cNvSpPr>
            <a:spLocks noGrp="1"/>
          </p:cNvSpPr>
          <p:nvPr>
            <p:ph type="subTitle" idx="1"/>
          </p:nvPr>
        </p:nvSpPr>
        <p:spPr/>
        <p:txBody>
          <a:bodyPr/>
          <a:lstStyle/>
          <a:p>
            <a:r>
              <a:rPr lang="en-US" dirty="0" smtClean="0"/>
              <a:t>Lesson plan slides</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FR" dirty="0"/>
              <a:t>Si </a:t>
            </a:r>
            <a:r>
              <a:rPr lang="fr-FR" dirty="0">
                <a:solidFill>
                  <a:srgbClr val="0000FF"/>
                </a:solidFill>
              </a:rPr>
              <a:t>je fais </a:t>
            </a:r>
            <a:r>
              <a:rPr lang="fr-FR" dirty="0"/>
              <a:t>beaucoup de travail, mes parents me disent que les examens ne </a:t>
            </a:r>
            <a:r>
              <a:rPr lang="fr-FR" dirty="0">
                <a:solidFill>
                  <a:srgbClr val="008000"/>
                </a:solidFill>
              </a:rPr>
              <a:t>seront</a:t>
            </a:r>
            <a:r>
              <a:rPr lang="fr-FR" dirty="0"/>
              <a:t> pas trop difficiles. </a:t>
            </a:r>
          </a:p>
          <a:p>
            <a:pPr marL="457200" indent="-457200"/>
            <a:endParaRPr lang="fr-FR" dirty="0"/>
          </a:p>
          <a:p>
            <a:pPr marL="0" indent="0">
              <a:buNone/>
            </a:pPr>
            <a:r>
              <a:rPr lang="fr-FR" dirty="0"/>
              <a:t>Si </a:t>
            </a:r>
            <a:r>
              <a:rPr lang="fr-FR" dirty="0">
                <a:solidFill>
                  <a:srgbClr val="0000FF"/>
                </a:solidFill>
              </a:rPr>
              <a:t>j’ai</a:t>
            </a:r>
            <a:r>
              <a:rPr lang="fr-FR" dirty="0"/>
              <a:t> de bonnes notes, </a:t>
            </a:r>
            <a:r>
              <a:rPr lang="fr-FR" dirty="0">
                <a:solidFill>
                  <a:srgbClr val="008000"/>
                </a:solidFill>
              </a:rPr>
              <a:t>j’irai</a:t>
            </a:r>
            <a:r>
              <a:rPr lang="fr-FR" dirty="0"/>
              <a:t> au lycée où je pourrai étudier les langues. </a:t>
            </a:r>
          </a:p>
          <a:p>
            <a:pPr marL="457200" indent="-457200"/>
            <a:endParaRPr lang="fr-FR" dirty="0"/>
          </a:p>
          <a:p>
            <a:pPr marL="0" indent="0">
              <a:buNone/>
            </a:pPr>
            <a:r>
              <a:rPr lang="fr-FR" dirty="0"/>
              <a:t>Si </a:t>
            </a:r>
            <a:r>
              <a:rPr lang="fr-FR" dirty="0">
                <a:solidFill>
                  <a:srgbClr val="0000FF"/>
                </a:solidFill>
              </a:rPr>
              <a:t>je réussis </a:t>
            </a:r>
            <a:r>
              <a:rPr lang="fr-FR" dirty="0"/>
              <a:t>à mon bac, </a:t>
            </a:r>
            <a:r>
              <a:rPr lang="fr-FR" dirty="0">
                <a:solidFill>
                  <a:srgbClr val="008000"/>
                </a:solidFill>
              </a:rPr>
              <a:t>j’étudierai</a:t>
            </a:r>
            <a:r>
              <a:rPr lang="fr-FR" dirty="0"/>
              <a:t> à l’université. </a:t>
            </a:r>
            <a:endParaRPr lang="en-GB" dirty="0"/>
          </a:p>
          <a:p>
            <a:endParaRPr lang="en-GB"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10</a:t>
            </a:fld>
            <a:endParaRPr lang="en-GB"/>
          </a:p>
        </p:txBody>
      </p:sp>
    </p:spTree>
    <p:extLst>
      <p:ext uri="{BB962C8B-B14F-4D97-AF65-F5344CB8AC3E}">
        <p14:creationId xmlns:p14="http://schemas.microsoft.com/office/powerpoint/2010/main" val="262211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FR" dirty="0"/>
              <a:t>Si </a:t>
            </a:r>
            <a:r>
              <a:rPr lang="fr-FR" dirty="0" smtClean="0">
                <a:solidFill>
                  <a:srgbClr val="0000FF"/>
                </a:solidFill>
              </a:rPr>
              <a:t>je réussis </a:t>
            </a:r>
            <a:r>
              <a:rPr lang="fr-FR" dirty="0"/>
              <a:t>à mes examens, je ………………………..  très heureux</a:t>
            </a:r>
            <a:r>
              <a:rPr lang="fr-FR" dirty="0" smtClean="0"/>
              <a:t>.</a:t>
            </a:r>
          </a:p>
          <a:p>
            <a:pPr marL="0" indent="0">
              <a:buNone/>
            </a:pPr>
            <a:r>
              <a:rPr lang="fr-FR" dirty="0"/>
              <a:t>	</a:t>
            </a:r>
            <a:r>
              <a:rPr lang="fr-FR" dirty="0" smtClean="0"/>
              <a:t>							</a:t>
            </a:r>
            <a:r>
              <a:rPr lang="en-US" dirty="0" smtClean="0">
                <a:solidFill>
                  <a:srgbClr val="008000"/>
                </a:solidFill>
              </a:rPr>
              <a:t>(</a:t>
            </a:r>
            <a:r>
              <a:rPr lang="en-US" dirty="0" err="1">
                <a:solidFill>
                  <a:srgbClr val="008000"/>
                </a:solidFill>
              </a:rPr>
              <a:t>être</a:t>
            </a:r>
            <a:r>
              <a:rPr lang="en-US" dirty="0">
                <a:solidFill>
                  <a:srgbClr val="008000"/>
                </a:solidFill>
              </a:rPr>
              <a:t>)</a:t>
            </a:r>
          </a:p>
          <a:p>
            <a:r>
              <a:rPr lang="fr-FR" dirty="0" smtClean="0"/>
              <a:t>Si </a:t>
            </a:r>
            <a:r>
              <a:rPr lang="fr-FR" dirty="0" smtClean="0">
                <a:solidFill>
                  <a:srgbClr val="0000FF"/>
                </a:solidFill>
              </a:rPr>
              <a:t>j’apprends </a:t>
            </a:r>
            <a:r>
              <a:rPr lang="fr-FR" dirty="0"/>
              <a:t>le français , je ………………………..  travailler en </a:t>
            </a:r>
            <a:r>
              <a:rPr lang="fr-FR" dirty="0" smtClean="0"/>
              <a:t>France.</a:t>
            </a:r>
          </a:p>
          <a:p>
            <a:pPr marL="0" indent="0">
              <a:buNone/>
            </a:pPr>
            <a:r>
              <a:rPr lang="en-US" dirty="0" smtClean="0">
                <a:solidFill>
                  <a:srgbClr val="008000"/>
                </a:solidFill>
              </a:rPr>
              <a:t>								(</a:t>
            </a:r>
            <a:r>
              <a:rPr lang="en-US" dirty="0" err="1">
                <a:solidFill>
                  <a:srgbClr val="008000"/>
                </a:solidFill>
              </a:rPr>
              <a:t>pouvoir</a:t>
            </a:r>
            <a:r>
              <a:rPr lang="en-US" dirty="0">
                <a:solidFill>
                  <a:srgbClr val="008000"/>
                </a:solidFill>
              </a:rPr>
              <a:t>)</a:t>
            </a:r>
          </a:p>
          <a:p>
            <a:r>
              <a:rPr lang="fr-FR" dirty="0" smtClean="0"/>
              <a:t>Si </a:t>
            </a:r>
            <a:r>
              <a:rPr lang="fr-FR" dirty="0">
                <a:solidFill>
                  <a:srgbClr val="0000FF"/>
                </a:solidFill>
              </a:rPr>
              <a:t>j’échoue </a:t>
            </a:r>
            <a:r>
              <a:rPr lang="fr-FR" dirty="0"/>
              <a:t>à mes examens, je ………………………..  l’année. </a:t>
            </a:r>
          </a:p>
          <a:p>
            <a:pPr marL="0" indent="0">
              <a:buNone/>
            </a:pPr>
            <a:r>
              <a:rPr lang="fr-FR" dirty="0" smtClean="0">
                <a:solidFill>
                  <a:srgbClr val="008000"/>
                </a:solidFill>
              </a:rPr>
              <a:t>								</a:t>
            </a:r>
            <a:r>
              <a:rPr lang="en-US" dirty="0" smtClean="0">
                <a:solidFill>
                  <a:srgbClr val="008000"/>
                </a:solidFill>
              </a:rPr>
              <a:t>(</a:t>
            </a:r>
            <a:r>
              <a:rPr lang="en-US" dirty="0" err="1">
                <a:solidFill>
                  <a:srgbClr val="008000"/>
                </a:solidFill>
              </a:rPr>
              <a:t>redoubler</a:t>
            </a:r>
            <a:r>
              <a:rPr lang="en-US" dirty="0">
                <a:solidFill>
                  <a:srgbClr val="008000"/>
                </a:solidFill>
              </a:rPr>
              <a:t>)</a:t>
            </a:r>
          </a:p>
          <a:p>
            <a:r>
              <a:rPr lang="fr-FR" dirty="0" smtClean="0"/>
              <a:t>Si </a:t>
            </a:r>
            <a:r>
              <a:rPr lang="fr-FR" dirty="0">
                <a:solidFill>
                  <a:srgbClr val="0000FF"/>
                </a:solidFill>
              </a:rPr>
              <a:t>je trouve </a:t>
            </a:r>
            <a:r>
              <a:rPr lang="fr-FR" dirty="0"/>
              <a:t>un petit boulot, je ………………………..  plus d’argent</a:t>
            </a:r>
            <a:r>
              <a:rPr lang="fr-FR" dirty="0" smtClean="0"/>
              <a:t>.</a:t>
            </a:r>
          </a:p>
          <a:p>
            <a:pPr marL="0" indent="0">
              <a:buNone/>
            </a:pPr>
            <a:r>
              <a:rPr lang="fr-FR" dirty="0"/>
              <a:t>	</a:t>
            </a:r>
            <a:r>
              <a:rPr lang="fr-FR" dirty="0" smtClean="0"/>
              <a:t>							</a:t>
            </a:r>
            <a:r>
              <a:rPr lang="en-US" dirty="0" smtClean="0">
                <a:solidFill>
                  <a:srgbClr val="008000"/>
                </a:solidFill>
              </a:rPr>
              <a:t>(</a:t>
            </a:r>
            <a:r>
              <a:rPr lang="en-US" dirty="0" err="1" smtClean="0">
                <a:solidFill>
                  <a:srgbClr val="008000"/>
                </a:solidFill>
              </a:rPr>
              <a:t>avoir</a:t>
            </a:r>
            <a:r>
              <a:rPr lang="en-US" dirty="0" smtClean="0">
                <a:solidFill>
                  <a:srgbClr val="008000"/>
                </a:solidFill>
              </a:rPr>
              <a:t>)</a:t>
            </a:r>
            <a:endParaRPr lang="en-US" dirty="0"/>
          </a:p>
          <a:p>
            <a:r>
              <a:rPr lang="fr-FR" dirty="0"/>
              <a:t>Si </a:t>
            </a:r>
            <a:r>
              <a:rPr lang="fr-FR" dirty="0">
                <a:solidFill>
                  <a:srgbClr val="0000FF"/>
                </a:solidFill>
              </a:rPr>
              <a:t>je peux</a:t>
            </a:r>
            <a:r>
              <a:rPr lang="fr-FR" dirty="0"/>
              <a:t>, je ………………………..  à Paris. </a:t>
            </a:r>
            <a:endParaRPr lang="fr-FR" dirty="0" smtClean="0"/>
          </a:p>
          <a:p>
            <a:pPr marL="0" indent="0">
              <a:buNone/>
            </a:pPr>
            <a:r>
              <a:rPr lang="en-US" dirty="0" smtClean="0">
                <a:solidFill>
                  <a:srgbClr val="008000"/>
                </a:solidFill>
              </a:rPr>
              <a:t>				(</a:t>
            </a:r>
            <a:r>
              <a:rPr lang="en-US" dirty="0" err="1">
                <a:solidFill>
                  <a:srgbClr val="008000"/>
                </a:solidFill>
              </a:rPr>
              <a:t>habiter</a:t>
            </a:r>
            <a:r>
              <a:rPr lang="en-US" dirty="0">
                <a:solidFill>
                  <a:srgbClr val="008000"/>
                </a:solidFill>
              </a:rPr>
              <a:t>)</a:t>
            </a:r>
          </a:p>
          <a:p>
            <a:r>
              <a:rPr lang="fr-FR" dirty="0" smtClean="0"/>
              <a:t>Si </a:t>
            </a:r>
            <a:r>
              <a:rPr lang="fr-FR" dirty="0">
                <a:solidFill>
                  <a:srgbClr val="0000FF"/>
                </a:solidFill>
              </a:rPr>
              <a:t>j’ai </a:t>
            </a:r>
            <a:r>
              <a:rPr lang="fr-FR" dirty="0"/>
              <a:t>l’opportunité, je ………………………..  à l’étranger. </a:t>
            </a:r>
            <a:endParaRPr lang="fr-FR" dirty="0" smtClean="0"/>
          </a:p>
          <a:p>
            <a:pPr marL="0" indent="0">
              <a:buNone/>
            </a:pPr>
            <a:r>
              <a:rPr lang="en-US" dirty="0" smtClean="0">
                <a:solidFill>
                  <a:srgbClr val="008000"/>
                </a:solidFill>
              </a:rPr>
              <a:t>						(</a:t>
            </a:r>
            <a:r>
              <a:rPr lang="en-US" dirty="0" err="1">
                <a:solidFill>
                  <a:srgbClr val="008000"/>
                </a:solidFill>
              </a:rPr>
              <a:t>travailler</a:t>
            </a:r>
            <a:r>
              <a:rPr lang="en-US" dirty="0">
                <a:solidFill>
                  <a:srgbClr val="008000"/>
                </a:solidFill>
              </a:rPr>
              <a:t>)</a:t>
            </a:r>
          </a:p>
          <a:p>
            <a:r>
              <a:rPr lang="fr-FR" dirty="0" smtClean="0"/>
              <a:t>Si </a:t>
            </a:r>
            <a:r>
              <a:rPr lang="fr-FR" dirty="0">
                <a:solidFill>
                  <a:srgbClr val="0000FF"/>
                </a:solidFill>
              </a:rPr>
              <a:t>je </a:t>
            </a:r>
            <a:r>
              <a:rPr lang="fr-FR" dirty="0" smtClean="0">
                <a:solidFill>
                  <a:srgbClr val="0000FF"/>
                </a:solidFill>
              </a:rPr>
              <a:t>deviens</a:t>
            </a:r>
            <a:r>
              <a:rPr lang="fr-FR" dirty="0" smtClean="0">
                <a:solidFill>
                  <a:srgbClr val="000000"/>
                </a:solidFill>
              </a:rPr>
              <a:t> </a:t>
            </a:r>
            <a:r>
              <a:rPr lang="fr-FR" dirty="0">
                <a:solidFill>
                  <a:srgbClr val="000000"/>
                </a:solidFill>
              </a:rPr>
              <a:t>riche</a:t>
            </a:r>
            <a:r>
              <a:rPr lang="fr-FR" dirty="0"/>
              <a:t>, je ……………………….. </a:t>
            </a:r>
            <a:endParaRPr lang="en-US" dirty="0"/>
          </a:p>
          <a:p>
            <a:pPr marL="0" indent="0">
              <a:buNone/>
            </a:pPr>
            <a:r>
              <a:rPr lang="en-US" dirty="0" smtClean="0">
                <a:solidFill>
                  <a:srgbClr val="008000"/>
                </a:solidFill>
              </a:rPr>
              <a:t>						(</a:t>
            </a:r>
            <a:r>
              <a:rPr lang="en-US" dirty="0" err="1" smtClean="0">
                <a:solidFill>
                  <a:srgbClr val="008000"/>
                </a:solidFill>
              </a:rPr>
              <a:t>acheter</a:t>
            </a:r>
            <a:r>
              <a:rPr lang="en-US" dirty="0" smtClean="0">
                <a:solidFill>
                  <a:srgbClr val="008000"/>
                </a:solidFill>
              </a:rPr>
              <a:t>)</a:t>
            </a:r>
            <a:endParaRPr lang="en-US" dirty="0">
              <a:solidFill>
                <a:srgbClr val="008000"/>
              </a:solidFill>
            </a:endParaRPr>
          </a:p>
          <a:p>
            <a:endParaRPr lang="en-US" dirty="0"/>
          </a:p>
          <a:p>
            <a:endParaRPr lang="en-GB"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11</a:t>
            </a:fld>
            <a:endParaRPr lang="en-GB"/>
          </a:p>
        </p:txBody>
      </p:sp>
    </p:spTree>
    <p:extLst>
      <p:ext uri="{BB962C8B-B14F-4D97-AF65-F5344CB8AC3E}">
        <p14:creationId xmlns:p14="http://schemas.microsoft.com/office/powerpoint/2010/main" val="2212195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 the infinitives into the future.</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30528524"/>
              </p:ext>
            </p:extLst>
          </p:nvPr>
        </p:nvGraphicFramePr>
        <p:xfrm>
          <a:off x="540000" y="1529945"/>
          <a:ext cx="3107217" cy="4079240"/>
        </p:xfrm>
        <a:graphic>
          <a:graphicData uri="http://schemas.openxmlformats.org/drawingml/2006/table">
            <a:tbl>
              <a:tblPr firstRow="1" bandRow="1">
                <a:tableStyleId>{5C22544A-7EE6-4342-B048-85BDC9FD1C3A}</a:tableStyleId>
              </a:tblPr>
              <a:tblGrid>
                <a:gridCol w="310721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u="none" dirty="0" smtClean="0"/>
                        <a:t>Present tense verbs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1. Si </a:t>
                      </a:r>
                      <a:r>
                        <a:rPr lang="en-US" sz="1800" dirty="0" err="1" smtClean="0"/>
                        <a:t>j’habite</a:t>
                      </a:r>
                      <a:endParaRPr lang="en-US" sz="18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2. Si je </a:t>
                      </a:r>
                      <a:r>
                        <a:rPr lang="en-US" sz="1800" dirty="0" err="1" smtClean="0"/>
                        <a:t>visite</a:t>
                      </a:r>
                      <a:endParaRPr lang="en-US" sz="18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3. Si je </a:t>
                      </a:r>
                      <a:r>
                        <a:rPr lang="en-US" sz="1800" dirty="0" err="1" smtClean="0"/>
                        <a:t>gagne</a:t>
                      </a:r>
                      <a:endParaRPr lang="en-US" sz="18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4. Si je </a:t>
                      </a:r>
                      <a:r>
                        <a:rPr lang="en-US" sz="1800" dirty="0" err="1" smtClean="0"/>
                        <a:t>réussis</a:t>
                      </a:r>
                      <a:endParaRPr lang="en-US" sz="1800" dirty="0" smtClean="0"/>
                    </a:p>
                  </a:txBody>
                  <a:tcPr/>
                </a:tc>
              </a:tr>
              <a:tr h="370840">
                <a:tc>
                  <a:txBody>
                    <a:bodyPr/>
                    <a:lstStyle/>
                    <a:p>
                      <a:pPr marL="0" indent="0">
                        <a:buFont typeface="+mj-lt"/>
                        <a:buNone/>
                      </a:pPr>
                      <a:r>
                        <a:rPr lang="en-US" sz="1800" dirty="0" smtClean="0"/>
                        <a:t>5. Si </a:t>
                      </a:r>
                      <a:r>
                        <a:rPr lang="en-US" sz="1800" dirty="0" err="1" smtClean="0"/>
                        <a:t>j’étudie</a:t>
                      </a:r>
                      <a:endParaRPr lang="en-US" sz="1800" dirty="0" smtClean="0"/>
                    </a:p>
                  </a:txBody>
                  <a:tcPr/>
                </a:tc>
              </a:tr>
              <a:tr h="370840">
                <a:tc>
                  <a:txBody>
                    <a:bodyPr/>
                    <a:lstStyle/>
                    <a:p>
                      <a:pPr marL="0" indent="0">
                        <a:buFont typeface="+mj-lt"/>
                        <a:buNone/>
                      </a:pPr>
                      <a:r>
                        <a:rPr lang="en-US" sz="1800" dirty="0" smtClean="0"/>
                        <a:t>6. Si je rencontre</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7. Si </a:t>
                      </a:r>
                      <a:r>
                        <a:rPr lang="en-US" sz="1800" dirty="0" err="1" smtClean="0"/>
                        <a:t>mes</a:t>
                      </a:r>
                      <a:r>
                        <a:rPr lang="en-US" sz="1800" dirty="0" smtClean="0"/>
                        <a:t> </a:t>
                      </a:r>
                      <a:r>
                        <a:rPr lang="en-US" sz="1800" dirty="0" err="1" smtClean="0"/>
                        <a:t>rêves</a:t>
                      </a:r>
                      <a:r>
                        <a:rPr lang="en-US" sz="1800" dirty="0" smtClean="0"/>
                        <a:t> se </a:t>
                      </a:r>
                      <a:r>
                        <a:rPr lang="en-US" sz="1800" dirty="0" err="1" smtClean="0"/>
                        <a:t>réalisent</a:t>
                      </a:r>
                      <a:endParaRPr lang="en-US" sz="18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8. Si je </a:t>
                      </a:r>
                      <a:r>
                        <a:rPr lang="en-US" sz="1800" dirty="0" err="1" smtClean="0"/>
                        <a:t>vais</a:t>
                      </a:r>
                      <a:r>
                        <a:rPr lang="en-US" sz="1800" dirty="0" smtClean="0"/>
                        <a:t> à la </a:t>
                      </a:r>
                      <a:r>
                        <a:rPr lang="en-US" sz="1800" dirty="0" err="1" smtClean="0"/>
                        <a:t>fac</a:t>
                      </a:r>
                      <a:endParaRPr lang="en-US" sz="18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9. Si </a:t>
                      </a:r>
                      <a:r>
                        <a:rPr lang="en-US" sz="1800" dirty="0" err="1" smtClean="0"/>
                        <a:t>j’ai</a:t>
                      </a:r>
                      <a:r>
                        <a:rPr lang="en-US" sz="1800" dirty="0" smtClean="0"/>
                        <a:t> un travail </a:t>
                      </a:r>
                      <a:r>
                        <a:rPr lang="en-US" sz="1800" dirty="0" err="1" smtClean="0"/>
                        <a:t>bien</a:t>
                      </a:r>
                      <a:r>
                        <a:rPr lang="en-US" sz="1800" dirty="0" smtClean="0"/>
                        <a:t> </a:t>
                      </a:r>
                      <a:r>
                        <a:rPr lang="en-US" sz="1800" dirty="0" err="1" smtClean="0"/>
                        <a:t>payé</a:t>
                      </a:r>
                      <a:endParaRPr lang="en-US" sz="1800" dirty="0" smtClean="0"/>
                    </a:p>
                  </a:txBody>
                  <a:tcPr/>
                </a:tc>
              </a:tr>
              <a:tr h="370840">
                <a:tc>
                  <a:txBody>
                    <a:bodyPr/>
                    <a:lstStyle/>
                    <a:p>
                      <a:pPr marL="0" indent="0">
                        <a:buFont typeface="+mj-lt"/>
                        <a:buNone/>
                      </a:pPr>
                      <a:r>
                        <a:rPr lang="en-US" sz="1800" dirty="0" smtClean="0"/>
                        <a:t>10. Si je me </a:t>
                      </a:r>
                      <a:r>
                        <a:rPr lang="en-US" sz="1800" dirty="0" err="1" smtClean="0"/>
                        <a:t>marie</a:t>
                      </a:r>
                      <a:endParaRPr lang="en-US" sz="1800" dirty="0" smtClean="0"/>
                    </a:p>
                  </a:txBody>
                  <a:tcPr/>
                </a:tc>
              </a:tr>
            </a:tbl>
          </a:graphicData>
        </a:graphic>
      </p:graphicFrame>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12</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803449246"/>
              </p:ext>
            </p:extLst>
          </p:nvPr>
        </p:nvGraphicFramePr>
        <p:xfrm>
          <a:off x="5209954" y="1028719"/>
          <a:ext cx="2224848" cy="5174670"/>
        </p:xfrm>
        <a:graphic>
          <a:graphicData uri="http://schemas.openxmlformats.org/drawingml/2006/table">
            <a:tbl>
              <a:tblPr firstRow="1" bandRow="1">
                <a:tableStyleId>{5C22544A-7EE6-4342-B048-85BDC9FD1C3A}</a:tableStyleId>
              </a:tblPr>
              <a:tblGrid>
                <a:gridCol w="2224848"/>
              </a:tblGrid>
              <a:tr h="320594">
                <a:tc>
                  <a:txBody>
                    <a:bodyPr/>
                    <a:lstStyle/>
                    <a:p>
                      <a:r>
                        <a:rPr lang="en-GB" dirty="0" smtClean="0"/>
                        <a:t>Infinitives</a:t>
                      </a:r>
                      <a:endParaRPr lang="en-GB" dirty="0"/>
                    </a:p>
                  </a:txBody>
                  <a:tcPr/>
                </a:tc>
              </a:tr>
              <a:tr h="320594">
                <a:tc>
                  <a:txBody>
                    <a:bodyPr/>
                    <a:lstStyle/>
                    <a:p>
                      <a:r>
                        <a:rPr lang="en-GB" sz="1400" dirty="0" err="1" smtClean="0"/>
                        <a:t>finir</a:t>
                      </a:r>
                      <a:endParaRPr lang="en-GB" sz="1400" dirty="0"/>
                    </a:p>
                  </a:txBody>
                  <a:tcPr/>
                </a:tc>
              </a:tr>
              <a:tr h="320594">
                <a:tc>
                  <a:txBody>
                    <a:bodyPr/>
                    <a:lstStyle/>
                    <a:p>
                      <a:r>
                        <a:rPr lang="en-GB" sz="1400" dirty="0" err="1" smtClean="0"/>
                        <a:t>choisir</a:t>
                      </a:r>
                      <a:endParaRPr lang="en-GB" sz="1400" dirty="0"/>
                    </a:p>
                  </a:txBody>
                  <a:tcPr/>
                </a:tc>
              </a:tr>
              <a:tr h="320594">
                <a:tc>
                  <a:txBody>
                    <a:bodyPr/>
                    <a:lstStyle/>
                    <a:p>
                      <a:r>
                        <a:rPr lang="en-GB" sz="1400" dirty="0" err="1" smtClean="0"/>
                        <a:t>apprendre</a:t>
                      </a:r>
                      <a:endParaRPr lang="en-GB" sz="1400" dirty="0"/>
                    </a:p>
                  </a:txBody>
                  <a:tcPr/>
                </a:tc>
              </a:tr>
              <a:tr h="320594">
                <a:tc>
                  <a:txBody>
                    <a:bodyPr/>
                    <a:lstStyle/>
                    <a:p>
                      <a:r>
                        <a:rPr lang="en-GB" sz="1400" dirty="0" err="1" smtClean="0"/>
                        <a:t>vendre</a:t>
                      </a:r>
                      <a:endParaRPr lang="en-GB" sz="1400" dirty="0"/>
                    </a:p>
                  </a:txBody>
                  <a:tcPr/>
                </a:tc>
              </a:tr>
              <a:tr h="320594">
                <a:tc>
                  <a:txBody>
                    <a:bodyPr/>
                    <a:lstStyle/>
                    <a:p>
                      <a:r>
                        <a:rPr lang="en-GB" sz="1400" dirty="0" err="1" smtClean="0"/>
                        <a:t>acheter</a:t>
                      </a:r>
                      <a:endParaRPr lang="en-GB" sz="1400" dirty="0"/>
                    </a:p>
                  </a:txBody>
                  <a:tcPr/>
                </a:tc>
              </a:tr>
              <a:tr h="3205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étudier</a:t>
                      </a:r>
                      <a:endParaRPr lang="en-US" sz="1400" dirty="0" smtClean="0"/>
                    </a:p>
                  </a:txBody>
                  <a:tcPr/>
                </a:tc>
              </a:tr>
              <a:tr h="320594">
                <a:tc>
                  <a:txBody>
                    <a:bodyPr/>
                    <a:lstStyle/>
                    <a:p>
                      <a:r>
                        <a:rPr lang="en-GB" sz="1400" dirty="0" smtClean="0"/>
                        <a:t>continuer</a:t>
                      </a:r>
                      <a:endParaRPr lang="en-GB" sz="1400" dirty="0"/>
                    </a:p>
                  </a:txBody>
                  <a:tcPr/>
                </a:tc>
              </a:tr>
              <a:tr h="320594">
                <a:tc>
                  <a:txBody>
                    <a:bodyPr/>
                    <a:lstStyle/>
                    <a:p>
                      <a:r>
                        <a:rPr lang="en-GB" sz="1400" dirty="0" err="1" smtClean="0"/>
                        <a:t>parler</a:t>
                      </a:r>
                      <a:endParaRPr lang="en-GB" sz="1400" dirty="0"/>
                    </a:p>
                  </a:txBody>
                  <a:tcPr/>
                </a:tc>
              </a:tr>
              <a:tr h="320594">
                <a:tc>
                  <a:txBody>
                    <a:bodyPr/>
                    <a:lstStyle/>
                    <a:p>
                      <a:r>
                        <a:rPr lang="en-GB" sz="1400" dirty="0" err="1" smtClean="0"/>
                        <a:t>travailler</a:t>
                      </a:r>
                      <a:endParaRPr lang="en-GB" sz="1400" dirty="0"/>
                    </a:p>
                  </a:txBody>
                  <a:tcPr/>
                </a:tc>
              </a:tr>
              <a:tr h="320594">
                <a:tc>
                  <a:txBody>
                    <a:bodyPr/>
                    <a:lstStyle/>
                    <a:p>
                      <a:r>
                        <a:rPr lang="en-GB" sz="1400" dirty="0" err="1" smtClean="0"/>
                        <a:t>visiter</a:t>
                      </a:r>
                      <a:endParaRPr lang="en-GB" sz="1400" dirty="0"/>
                    </a:p>
                  </a:txBody>
                  <a:tcPr/>
                </a:tc>
              </a:tr>
              <a:tr h="320594">
                <a:tc>
                  <a:txBody>
                    <a:bodyPr/>
                    <a:lstStyle/>
                    <a:p>
                      <a:r>
                        <a:rPr lang="en-GB" sz="1400" b="1" dirty="0" err="1" smtClean="0"/>
                        <a:t>aller</a:t>
                      </a:r>
                      <a:endParaRPr lang="en-GB" sz="1400" b="1" dirty="0"/>
                    </a:p>
                  </a:txBody>
                  <a:tcPr/>
                </a:tc>
              </a:tr>
              <a:tr h="3205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err="1" smtClean="0"/>
                        <a:t>être</a:t>
                      </a:r>
                      <a:endParaRPr lang="en-US" sz="1400" b="1" dirty="0" smtClean="0"/>
                    </a:p>
                  </a:txBody>
                  <a:tcPr/>
                </a:tc>
              </a:tr>
              <a:tr h="320594">
                <a:tc>
                  <a:txBody>
                    <a:bodyPr/>
                    <a:lstStyle/>
                    <a:p>
                      <a:r>
                        <a:rPr lang="en-GB" sz="1400" b="1" dirty="0" err="1" smtClean="0"/>
                        <a:t>devenir</a:t>
                      </a:r>
                      <a:endParaRPr lang="en-GB" sz="1400" b="1" dirty="0"/>
                    </a:p>
                  </a:txBody>
                  <a:tcPr/>
                </a:tc>
              </a:tr>
              <a:tr h="320594">
                <a:tc>
                  <a:txBody>
                    <a:bodyPr/>
                    <a:lstStyle/>
                    <a:p>
                      <a:r>
                        <a:rPr lang="en-GB" sz="1400" b="1" dirty="0" smtClean="0"/>
                        <a:t>faire</a:t>
                      </a:r>
                      <a:endParaRPr lang="en-GB" sz="1400" b="1" dirty="0"/>
                    </a:p>
                  </a:txBody>
                  <a:tcPr/>
                </a:tc>
              </a:tr>
              <a:tr h="320594">
                <a:tc>
                  <a:txBody>
                    <a:bodyPr/>
                    <a:lstStyle/>
                    <a:p>
                      <a:r>
                        <a:rPr lang="en-GB" sz="1400" b="1" dirty="0" err="1" smtClean="0"/>
                        <a:t>pouvoir</a:t>
                      </a:r>
                      <a:endParaRPr lang="en-GB" sz="1400" b="1" dirty="0"/>
                    </a:p>
                  </a:txBody>
                  <a:tcPr/>
                </a:tc>
              </a:tr>
            </a:tbl>
          </a:graphicData>
        </a:graphic>
      </p:graphicFrame>
    </p:spTree>
    <p:extLst>
      <p:ext uri="{BB962C8B-B14F-4D97-AF65-F5344CB8AC3E}">
        <p14:creationId xmlns:p14="http://schemas.microsoft.com/office/powerpoint/2010/main" val="1803341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5" name="Content Placeholder 4"/>
          <p:cNvSpPr>
            <a:spLocks noGrp="1"/>
          </p:cNvSpPr>
          <p:nvPr>
            <p:ph idx="1"/>
          </p:nvPr>
        </p:nvSpPr>
        <p:spPr/>
        <p:txBody>
          <a:bodyPr/>
          <a:lstStyle/>
          <a:p>
            <a:r>
              <a:rPr lang="en-US" dirty="0" smtClean="0"/>
              <a:t>To </a:t>
            </a:r>
            <a:r>
              <a:rPr lang="en-US" dirty="0"/>
              <a:t>revise the future tense. </a:t>
            </a:r>
            <a:endParaRPr lang="en-US" dirty="0" smtClean="0"/>
          </a:p>
          <a:p>
            <a:endParaRPr lang="en-US" dirty="0"/>
          </a:p>
          <a:p>
            <a:r>
              <a:rPr lang="en-US" dirty="0"/>
              <a:t>To use ‘if’ clauses with the present followed by future</a:t>
            </a:r>
            <a:r>
              <a:rPr lang="en-US" dirty="0" smtClean="0"/>
              <a:t>.</a:t>
            </a:r>
          </a:p>
          <a:p>
            <a:endParaRPr lang="en-US" dirty="0"/>
          </a:p>
          <a:p>
            <a:r>
              <a:rPr lang="en-US" dirty="0"/>
              <a:t>To talk about future plans after GCSEs.</a:t>
            </a:r>
          </a:p>
          <a:p>
            <a:endParaRPr lang="en-US" dirty="0"/>
          </a:p>
        </p:txBody>
      </p:sp>
      <p:sp>
        <p:nvSpPr>
          <p:cNvPr id="4" name="Slide Number Placeholder 3"/>
          <p:cNvSpPr>
            <a:spLocks noGrp="1"/>
          </p:cNvSpPr>
          <p:nvPr>
            <p:ph type="sldNum" sz="quarter" idx="4"/>
          </p:nvPr>
        </p:nvSpPr>
        <p:spPr/>
        <p:txBody>
          <a:bodyPr/>
          <a:lstStyle/>
          <a:p>
            <a:fld id="{9D4704D4-DAEA-4D4A-A9DC-4373E3AC7101}" type="slidenum">
              <a:rPr lang="en-GB" smtClean="0"/>
              <a:pPr/>
              <a:t>2</a:t>
            </a:fld>
            <a:endParaRPr lang="en-GB"/>
          </a:p>
        </p:txBody>
      </p:sp>
      <p:sp>
        <p:nvSpPr>
          <p:cNvPr id="8" name="Footer Placeholder 7"/>
          <p:cNvSpPr>
            <a:spLocks noGrp="1"/>
          </p:cNvSpPr>
          <p:nvPr>
            <p:ph type="ftr" sz="quarter" idx="3"/>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67916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smtClean="0"/>
              <a:t>Lisez </a:t>
            </a:r>
            <a:r>
              <a:rPr lang="fr-FR" b="1" dirty="0"/>
              <a:t>le texte. Trouvez les cinq verbes au futur simple.</a:t>
            </a:r>
            <a:endParaRPr lang="en-US" dirty="0"/>
          </a:p>
        </p:txBody>
      </p:sp>
      <p:sp>
        <p:nvSpPr>
          <p:cNvPr id="5" name="Content Placeholder 4"/>
          <p:cNvSpPr>
            <a:spLocks noGrp="1"/>
          </p:cNvSpPr>
          <p:nvPr>
            <p:ph idx="1"/>
          </p:nvPr>
        </p:nvSpPr>
        <p:spPr/>
        <p:txBody>
          <a:bodyPr/>
          <a:lstStyle/>
          <a:p>
            <a:pPr marL="0" indent="0">
              <a:buNone/>
            </a:pPr>
            <a:r>
              <a:rPr lang="fr-FR" dirty="0"/>
              <a:t>En ce moment, je suis en train de </a:t>
            </a:r>
            <a:r>
              <a:rPr lang="fr-FR" dirty="0" smtClean="0"/>
              <a:t>me préparer </a:t>
            </a:r>
            <a:r>
              <a:rPr lang="fr-FR" dirty="0"/>
              <a:t>pour mes examens. J’ai beaucoup de travail à faire et c’est très stressant. Cependant, </a:t>
            </a:r>
            <a:r>
              <a:rPr lang="fr-FR" dirty="0" smtClean="0"/>
              <a:t>je dois </a:t>
            </a:r>
            <a:r>
              <a:rPr lang="fr-FR" dirty="0"/>
              <a:t>faire de mon mieux, pour </a:t>
            </a:r>
            <a:r>
              <a:rPr lang="fr-FR" dirty="0" smtClean="0"/>
              <a:t>pouvoir </a:t>
            </a:r>
            <a:r>
              <a:rPr lang="fr-FR" dirty="0"/>
              <a:t>réaliser mes rêves. </a:t>
            </a:r>
            <a:endParaRPr lang="en-GB" dirty="0"/>
          </a:p>
          <a:p>
            <a:pPr marL="0" indent="0">
              <a:buNone/>
            </a:pPr>
            <a:endParaRPr lang="fr-FR" dirty="0"/>
          </a:p>
          <a:p>
            <a:pPr marL="0" indent="0">
              <a:buNone/>
            </a:pPr>
            <a:r>
              <a:rPr lang="fr-FR" dirty="0"/>
              <a:t>Si je fais beaucoup de travail, mes parents me disent que les examens ne seront pas trop difficiles. Le plus important, c’est de bien </a:t>
            </a:r>
            <a:r>
              <a:rPr lang="fr-FR" dirty="0" smtClean="0"/>
              <a:t>se préparer</a:t>
            </a:r>
            <a:r>
              <a:rPr lang="fr-FR" dirty="0"/>
              <a:t> ! </a:t>
            </a:r>
            <a:endParaRPr lang="en-GB" dirty="0"/>
          </a:p>
          <a:p>
            <a:endParaRPr lang="fr-FR" dirty="0"/>
          </a:p>
          <a:p>
            <a:pPr marL="0" indent="0">
              <a:buNone/>
            </a:pPr>
            <a:r>
              <a:rPr lang="fr-FR" dirty="0"/>
              <a:t>Si j’ai de bonnes notes, j’irai au lycée où je pourrai étudier les langues. Je les adore et je pense que la capacité de parler une autre langue est très importante de nos jours. </a:t>
            </a:r>
            <a:endParaRPr lang="en-GB" dirty="0"/>
          </a:p>
          <a:p>
            <a:endParaRPr lang="fr-FR" dirty="0"/>
          </a:p>
          <a:p>
            <a:pPr marL="0" indent="0">
              <a:buNone/>
            </a:pPr>
            <a:r>
              <a:rPr lang="fr-FR" dirty="0"/>
              <a:t>Si je réussis à mon bac, j’étudierai à l’université. J’ai l’intention d’étudier à Londres parce que je voudrais habiter dans une grande ville. Je deviendrai interprète, si j’apprends toute ma grammaire, mais ce n’est pas toujours facile !</a:t>
            </a:r>
            <a:endParaRPr lang="en-GB" dirty="0"/>
          </a:p>
          <a:p>
            <a:endParaRPr lang="en-US" dirty="0"/>
          </a:p>
        </p:txBody>
      </p:sp>
      <p:sp>
        <p:nvSpPr>
          <p:cNvPr id="4" name="Slide Number Placeholder 3"/>
          <p:cNvSpPr>
            <a:spLocks noGrp="1"/>
          </p:cNvSpPr>
          <p:nvPr>
            <p:ph type="sldNum" sz="quarter" idx="4"/>
          </p:nvPr>
        </p:nvSpPr>
        <p:spPr/>
        <p:txBody>
          <a:bodyPr/>
          <a:lstStyle/>
          <a:p>
            <a:fld id="{9D4704D4-DAEA-4D4A-A9DC-4373E3AC7101}" type="slidenum">
              <a:rPr lang="en-GB" smtClean="0"/>
              <a:pPr/>
              <a:t>3</a:t>
            </a:fld>
            <a:endParaRPr lang="en-GB"/>
          </a:p>
        </p:txBody>
      </p:sp>
      <p:sp>
        <p:nvSpPr>
          <p:cNvPr id="7" name="Footer Placeholder 6"/>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79400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Lisez le texte. Trouvez les cinq verbes au futur simple. </a:t>
            </a:r>
            <a:br>
              <a:rPr lang="fr-FR" b="1" dirty="0"/>
            </a:br>
            <a:endParaRPr lang="en-US" dirty="0"/>
          </a:p>
        </p:txBody>
      </p:sp>
      <p:sp>
        <p:nvSpPr>
          <p:cNvPr id="5" name="Content Placeholder 4"/>
          <p:cNvSpPr>
            <a:spLocks noGrp="1"/>
          </p:cNvSpPr>
          <p:nvPr>
            <p:ph sz="quarter" idx="12"/>
          </p:nvPr>
        </p:nvSpPr>
        <p:spPr/>
        <p:txBody>
          <a:bodyPr/>
          <a:lstStyle/>
          <a:p>
            <a:pPr marL="0" indent="0">
              <a:buNone/>
            </a:pPr>
            <a:r>
              <a:rPr lang="fr-FR" dirty="0" smtClean="0"/>
              <a:t>En </a:t>
            </a:r>
            <a:r>
              <a:rPr lang="fr-FR" dirty="0"/>
              <a:t>ce moment, je suis en train de </a:t>
            </a:r>
            <a:r>
              <a:rPr lang="fr-FR" dirty="0" smtClean="0"/>
              <a:t>me préparer </a:t>
            </a:r>
            <a:r>
              <a:rPr lang="fr-FR" dirty="0"/>
              <a:t>pour mes examens. J’ai beaucoup de travail à faire et c’est très stressant. Cependant, </a:t>
            </a:r>
            <a:r>
              <a:rPr lang="fr-FR" dirty="0" smtClean="0"/>
              <a:t>je dois </a:t>
            </a:r>
            <a:r>
              <a:rPr lang="fr-FR" dirty="0"/>
              <a:t>faire de mon mieux, pour </a:t>
            </a:r>
            <a:r>
              <a:rPr lang="fr-FR" dirty="0" smtClean="0"/>
              <a:t>pouvoir </a:t>
            </a:r>
            <a:r>
              <a:rPr lang="fr-FR" dirty="0"/>
              <a:t>réaliser mes rêves. </a:t>
            </a:r>
            <a:endParaRPr lang="en-GB" dirty="0"/>
          </a:p>
          <a:p>
            <a:endParaRPr lang="fr-FR" dirty="0"/>
          </a:p>
          <a:p>
            <a:pPr marL="0" indent="0">
              <a:buNone/>
            </a:pPr>
            <a:r>
              <a:rPr lang="fr-FR" dirty="0"/>
              <a:t>Si je fais beaucoup de travail, mes parents me disent que les examens ne </a:t>
            </a:r>
            <a:r>
              <a:rPr lang="fr-FR" b="1" u="sng" dirty="0"/>
              <a:t>seront</a:t>
            </a:r>
            <a:r>
              <a:rPr lang="fr-FR" b="1" dirty="0"/>
              <a:t> </a:t>
            </a:r>
            <a:r>
              <a:rPr lang="fr-FR" dirty="0"/>
              <a:t>pas trop difficiles. Le plus important, c’est de bien </a:t>
            </a:r>
            <a:r>
              <a:rPr lang="fr-FR" dirty="0" smtClean="0"/>
              <a:t>se préparer</a:t>
            </a:r>
            <a:r>
              <a:rPr lang="fr-FR" dirty="0"/>
              <a:t> ! </a:t>
            </a:r>
            <a:endParaRPr lang="en-GB" dirty="0"/>
          </a:p>
          <a:p>
            <a:endParaRPr lang="fr-FR" dirty="0"/>
          </a:p>
          <a:p>
            <a:pPr marL="0" indent="0">
              <a:buNone/>
            </a:pPr>
            <a:r>
              <a:rPr lang="fr-FR" dirty="0"/>
              <a:t>Si j’ai de bonnes notes, </a:t>
            </a:r>
            <a:r>
              <a:rPr lang="fr-FR" b="1" u="sng" dirty="0"/>
              <a:t>j’irai</a:t>
            </a:r>
            <a:r>
              <a:rPr lang="fr-FR" b="1" dirty="0"/>
              <a:t> </a:t>
            </a:r>
            <a:r>
              <a:rPr lang="fr-FR" dirty="0"/>
              <a:t>au lycée où </a:t>
            </a:r>
            <a:r>
              <a:rPr lang="fr-FR" b="1" u="sng" dirty="0"/>
              <a:t>je pourrai</a:t>
            </a:r>
            <a:r>
              <a:rPr lang="fr-FR" b="1" dirty="0"/>
              <a:t> </a:t>
            </a:r>
            <a:r>
              <a:rPr lang="fr-FR" dirty="0"/>
              <a:t>étudier les langues. Je les adore et je pense que la capacité de parler une autre langue est très importante de nos jours. </a:t>
            </a:r>
            <a:endParaRPr lang="en-GB" dirty="0"/>
          </a:p>
          <a:p>
            <a:endParaRPr lang="fr-FR" dirty="0"/>
          </a:p>
          <a:p>
            <a:pPr marL="0" indent="0">
              <a:buNone/>
            </a:pPr>
            <a:r>
              <a:rPr lang="fr-FR" dirty="0"/>
              <a:t>Si je réussis à mon bac, </a:t>
            </a:r>
            <a:r>
              <a:rPr lang="fr-FR" b="1" u="sng" dirty="0"/>
              <a:t>j’étudierai</a:t>
            </a:r>
            <a:r>
              <a:rPr lang="fr-FR" b="1" dirty="0"/>
              <a:t> </a:t>
            </a:r>
            <a:r>
              <a:rPr lang="fr-FR" dirty="0"/>
              <a:t>à l’université. J’ai l’intention d’étudier à Londres parce que je voudrais habiter dans une grande ville. </a:t>
            </a:r>
            <a:r>
              <a:rPr lang="fr-FR" b="1" u="sng" dirty="0"/>
              <a:t>Je deviendrai</a:t>
            </a:r>
            <a:r>
              <a:rPr lang="fr-FR" dirty="0"/>
              <a:t> interprète, si j’apprends toute ma grammaire, mais ce n’est pas toujours </a:t>
            </a:r>
            <a:endParaRPr lang="fr-FR" dirty="0" smtClean="0"/>
          </a:p>
          <a:p>
            <a:pPr marL="0" indent="0">
              <a:buNone/>
            </a:pPr>
            <a:r>
              <a:rPr lang="fr-FR" dirty="0" smtClean="0"/>
              <a:t>facile </a:t>
            </a:r>
            <a:r>
              <a:rPr lang="fr-FR" dirty="0"/>
              <a:t>!</a:t>
            </a:r>
            <a:endParaRPr lang="en-GB" dirty="0"/>
          </a:p>
          <a:p>
            <a:endParaRPr lang="en-US" dirty="0"/>
          </a:p>
        </p:txBody>
      </p:sp>
      <p:sp>
        <p:nvSpPr>
          <p:cNvPr id="6" name="Slide Number Placeholder 5"/>
          <p:cNvSpPr>
            <a:spLocks noGrp="1"/>
          </p:cNvSpPr>
          <p:nvPr>
            <p:ph type="sldNum" sz="quarter" idx="4"/>
          </p:nvPr>
        </p:nvSpPr>
        <p:spPr/>
        <p:txBody>
          <a:bodyPr/>
          <a:lstStyle/>
          <a:p>
            <a:fld id="{9D4704D4-DAEA-4D4A-A9DC-4373E3AC7101}" type="slidenum">
              <a:rPr lang="en-GB" smtClean="0"/>
              <a:pPr/>
              <a:t>4</a:t>
            </a:fld>
            <a:endParaRPr lang="en-GB"/>
          </a:p>
        </p:txBody>
      </p:sp>
      <p:sp>
        <p:nvSpPr>
          <p:cNvPr id="8" name="Footer Placeholder 7"/>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1741361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1"/>
          <p:cNvGraphicFramePr>
            <a:graphicFrameLocks noGrp="1"/>
          </p:cNvGraphicFramePr>
          <p:nvPr>
            <p:ph idx="1"/>
            <p:extLst>
              <p:ext uri="{D42A27DB-BD31-4B8C-83A1-F6EECF244321}">
                <p14:modId xmlns:p14="http://schemas.microsoft.com/office/powerpoint/2010/main" val="893531107"/>
              </p:ext>
            </p:extLst>
          </p:nvPr>
        </p:nvGraphicFramePr>
        <p:xfrm>
          <a:off x="539750" y="1731963"/>
          <a:ext cx="5363634" cy="3840480"/>
        </p:xfrm>
        <a:graphic>
          <a:graphicData uri="http://schemas.openxmlformats.org/drawingml/2006/table">
            <a:tbl>
              <a:tblPr firstRow="1" bandRow="1">
                <a:tableStyleId>{5C22544A-7EE6-4342-B048-85BDC9FD1C3A}</a:tableStyleId>
              </a:tblPr>
              <a:tblGrid>
                <a:gridCol w="2681817"/>
                <a:gridCol w="268181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Future tense verb</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Infinitive</a:t>
                      </a:r>
                    </a:p>
                    <a:p>
                      <a:endParaRPr lang="en-GB" dirty="0"/>
                    </a:p>
                  </a:txBody>
                  <a:tcPr/>
                </a:tc>
              </a:tr>
              <a:tr h="370840">
                <a:tc>
                  <a:txBody>
                    <a:bodyPr/>
                    <a:lstStyle/>
                    <a:p>
                      <a:r>
                        <a:rPr lang="fr-FR" sz="1800" dirty="0" smtClean="0"/>
                        <a:t>seront </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être</a:t>
                      </a:r>
                      <a:endParaRPr lang="en-US" sz="1800" dirty="0" smtClean="0"/>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j’irai</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aller</a:t>
                      </a:r>
                      <a:endParaRPr lang="en-US" sz="1800" dirty="0" smtClean="0"/>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je pourrai </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pouvoir</a:t>
                      </a:r>
                      <a:endParaRPr lang="en-US" sz="1800" dirty="0" smtClean="0"/>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j’étudierai</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étudier</a:t>
                      </a:r>
                      <a:endParaRPr lang="en-US" sz="1800" dirty="0" smtClean="0"/>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je deviendrai</a:t>
                      </a:r>
                      <a:endParaRPr lang="en-GB"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devenir</a:t>
                      </a:r>
                      <a:endParaRPr lang="en-US" sz="1800" dirty="0" smtClean="0"/>
                    </a:p>
                    <a:p>
                      <a:endParaRPr lang="en-GB" dirty="0"/>
                    </a:p>
                  </a:txBody>
                  <a:tcPr/>
                </a:tc>
              </a:tr>
            </a:tbl>
          </a:graphicData>
        </a:graphic>
      </p:graphicFrame>
      <p:graphicFrame>
        <p:nvGraphicFramePr>
          <p:cNvPr id="7" name="Table 2"/>
          <p:cNvGraphicFramePr>
            <a:graphicFrameLocks/>
          </p:cNvGraphicFramePr>
          <p:nvPr>
            <p:extLst>
              <p:ext uri="{D42A27DB-BD31-4B8C-83A1-F6EECF244321}">
                <p14:modId xmlns:p14="http://schemas.microsoft.com/office/powerpoint/2010/main" val="4108268405"/>
              </p:ext>
            </p:extLst>
          </p:nvPr>
        </p:nvGraphicFramePr>
        <p:xfrm>
          <a:off x="539750" y="1731963"/>
          <a:ext cx="8045451" cy="3840480"/>
        </p:xfrm>
        <a:graphic>
          <a:graphicData uri="http://schemas.openxmlformats.org/drawingml/2006/table">
            <a:tbl>
              <a:tblPr firstRow="1" bandRow="1">
                <a:tableStyleId>{5C22544A-7EE6-4342-B048-85BDC9FD1C3A}</a:tableStyleId>
              </a:tblPr>
              <a:tblGrid>
                <a:gridCol w="2681817"/>
                <a:gridCol w="2681817"/>
                <a:gridCol w="268181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Future tense verb</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Infinitive</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English</a:t>
                      </a:r>
                    </a:p>
                  </a:txBody>
                  <a:tcPr/>
                </a:tc>
              </a:tr>
              <a:tr h="370840">
                <a:tc>
                  <a:txBody>
                    <a:bodyPr/>
                    <a:lstStyle/>
                    <a:p>
                      <a:r>
                        <a:rPr lang="fr-FR" sz="1800" dirty="0" smtClean="0"/>
                        <a:t>seront </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être</a:t>
                      </a:r>
                      <a:endParaRPr lang="en-US"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to be</a:t>
                      </a:r>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j’irai</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aller</a:t>
                      </a:r>
                      <a:endParaRPr lang="en-US"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to go</a:t>
                      </a:r>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je pourrai </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pouvoir</a:t>
                      </a:r>
                      <a:endParaRPr lang="en-US"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to be able to</a:t>
                      </a:r>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j’étudierai</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étudier</a:t>
                      </a:r>
                      <a:endParaRPr lang="en-US"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to study</a:t>
                      </a:r>
                    </a:p>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800" dirty="0" smtClean="0"/>
                        <a:t>je deviendrai</a:t>
                      </a:r>
                      <a:endParaRPr lang="en-GB"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devenir</a:t>
                      </a:r>
                      <a:endParaRPr lang="en-US" sz="1800" dirty="0" smtClean="0"/>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to become</a:t>
                      </a:r>
                    </a:p>
                    <a:p>
                      <a:endParaRPr lang="en-GB" dirty="0"/>
                    </a:p>
                  </a:txBody>
                  <a:tcPr/>
                </a:tc>
              </a:tr>
            </a:tbl>
          </a:graphicData>
        </a:graphic>
      </p:graphicFrame>
      <p:sp>
        <p:nvSpPr>
          <p:cNvPr id="2" name="Slide Number Placeholder 1"/>
          <p:cNvSpPr>
            <a:spLocks noGrp="1"/>
          </p:cNvSpPr>
          <p:nvPr>
            <p:ph type="sldNum" sz="quarter" idx="4"/>
          </p:nvPr>
        </p:nvSpPr>
        <p:spPr>
          <a:xfrm>
            <a:off x="539750" y="6437723"/>
            <a:ext cx="698205" cy="365125"/>
          </a:xfrm>
        </p:spPr>
        <p:txBody>
          <a:bodyPr/>
          <a:lstStyle/>
          <a:p>
            <a:fld id="{9D4704D4-DAEA-4D4A-A9DC-4373E3AC7101}" type="slidenum">
              <a:rPr lang="en-GB" smtClean="0"/>
              <a:pPr/>
              <a:t>5</a:t>
            </a:fld>
            <a:endParaRPr lang="en-GB"/>
          </a:p>
        </p:txBody>
      </p:sp>
      <p:sp>
        <p:nvSpPr>
          <p:cNvPr id="5" name="Footer Placeholder 4"/>
          <p:cNvSpPr>
            <a:spLocks noGrp="1"/>
          </p:cNvSpPr>
          <p:nvPr>
            <p:ph type="ftr" sz="quarter" idx="11"/>
          </p:nvPr>
        </p:nvSpPr>
        <p:spPr>
          <a:xfrm>
            <a:off x="539750" y="6617829"/>
            <a:ext cx="2678400" cy="241200"/>
          </a:xfrm>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235939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hidden="1"/>
          <p:cNvSpPr>
            <a:spLocks noGrp="1"/>
          </p:cNvSpPr>
          <p:nvPr>
            <p:ph type="ftr" sz="quarter" idx="11"/>
          </p:nvPr>
        </p:nvSpPr>
        <p:spPr/>
        <p:txBody>
          <a:bodyPr/>
          <a:lstStyle/>
          <a:p>
            <a:r>
              <a:rPr lang="en-US" smtClean="0"/>
              <a:t>Copyright © AQA and its licensors. All rights reserved.</a:t>
            </a:r>
            <a:endParaRPr lang="en-US" dirty="0"/>
          </a:p>
        </p:txBody>
      </p:sp>
      <p:sp>
        <p:nvSpPr>
          <p:cNvPr id="5" name="Slide Number Placeholder 4" hidden="1"/>
          <p:cNvSpPr>
            <a:spLocks noGrp="1"/>
          </p:cNvSpPr>
          <p:nvPr>
            <p:ph type="sldNum" sz="quarter" idx="4"/>
          </p:nvPr>
        </p:nvSpPr>
        <p:spPr/>
        <p:txBody>
          <a:bodyPr/>
          <a:lstStyle/>
          <a:p>
            <a:fld id="{9D4704D4-DAEA-4D4A-A9DC-4373E3AC7101}" type="slidenum">
              <a:rPr lang="en-GB" smtClean="0"/>
              <a:pPr/>
              <a:t>6</a:t>
            </a:fld>
            <a:endParaRPr lang="en-GB"/>
          </a:p>
        </p:txBody>
      </p:sp>
      <p:graphicFrame>
        <p:nvGraphicFramePr>
          <p:cNvPr id="12" name="Table 1"/>
          <p:cNvGraphicFramePr>
            <a:graphicFrameLocks noGrp="1"/>
          </p:cNvGraphicFramePr>
          <p:nvPr>
            <p:ph idx="1"/>
            <p:extLst>
              <p:ext uri="{D42A27DB-BD31-4B8C-83A1-F6EECF244321}">
                <p14:modId xmlns:p14="http://schemas.microsoft.com/office/powerpoint/2010/main" val="1543713944"/>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11" name="Table 2"/>
          <p:cNvGraphicFramePr>
            <a:graphicFrameLocks noGrp="1"/>
          </p:cNvGraphicFramePr>
          <p:nvPr>
            <p:ph idx="1"/>
            <p:extLst>
              <p:ext uri="{D42A27DB-BD31-4B8C-83A1-F6EECF244321}">
                <p14:modId xmlns:p14="http://schemas.microsoft.com/office/powerpoint/2010/main" val="3635868796"/>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10" name="Table 3"/>
          <p:cNvGraphicFramePr>
            <a:graphicFrameLocks noGrp="1"/>
          </p:cNvGraphicFramePr>
          <p:nvPr>
            <p:ph idx="1"/>
            <p:extLst>
              <p:ext uri="{D42A27DB-BD31-4B8C-83A1-F6EECF244321}">
                <p14:modId xmlns:p14="http://schemas.microsoft.com/office/powerpoint/2010/main" val="2196517850"/>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as</a:t>
                      </a: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9" name="Table 4"/>
          <p:cNvGraphicFramePr>
            <a:graphicFrameLocks noGrp="1"/>
          </p:cNvGraphicFramePr>
          <p:nvPr>
            <p:ph idx="1"/>
            <p:extLst>
              <p:ext uri="{D42A27DB-BD31-4B8C-83A1-F6EECF244321}">
                <p14:modId xmlns:p14="http://schemas.microsoft.com/office/powerpoint/2010/main" val="2946910655"/>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as</a:t>
                      </a: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a:t>
                      </a: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8" name="Table 5"/>
          <p:cNvGraphicFramePr>
            <a:graphicFrameLocks noGrp="1"/>
          </p:cNvGraphicFramePr>
          <p:nvPr>
            <p:ph idx="1"/>
            <p:extLst>
              <p:ext uri="{D42A27DB-BD31-4B8C-83A1-F6EECF244321}">
                <p14:modId xmlns:p14="http://schemas.microsoft.com/office/powerpoint/2010/main" val="4266892490"/>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as</a:t>
                      </a: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a:t>
                      </a: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ons</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890903840"/>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as</a:t>
                      </a: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a:t>
                      </a: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ons</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ez</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endParaRPr lang="en-GB" dirty="0"/>
                    </a:p>
                  </a:txBody>
                  <a:tcPr/>
                </a:tc>
              </a:tr>
            </a:tbl>
          </a:graphicData>
        </a:graphic>
      </p:graphicFrame>
      <p:graphicFrame>
        <p:nvGraphicFramePr>
          <p:cNvPr id="6" name="Table 7"/>
          <p:cNvGraphicFramePr>
            <a:graphicFrameLocks noGrp="1"/>
          </p:cNvGraphicFramePr>
          <p:nvPr>
            <p:ph idx="1"/>
            <p:extLst>
              <p:ext uri="{D42A27DB-BD31-4B8C-83A1-F6EECF244321}">
                <p14:modId xmlns:p14="http://schemas.microsoft.com/office/powerpoint/2010/main" val="2390179009"/>
              </p:ext>
            </p:extLst>
          </p:nvPr>
        </p:nvGraphicFramePr>
        <p:xfrm>
          <a:off x="539750" y="1731963"/>
          <a:ext cx="8045450" cy="2595880"/>
        </p:xfrm>
        <a:graphic>
          <a:graphicData uri="http://schemas.openxmlformats.org/drawingml/2006/table">
            <a:tbl>
              <a:tblPr firstRow="1" bandRow="1">
                <a:tableStyleId>{5C22544A-7EE6-4342-B048-85BDC9FD1C3A}</a:tableStyleId>
              </a:tblPr>
              <a:tblGrid>
                <a:gridCol w="4022725"/>
                <a:gridCol w="4022725"/>
              </a:tblGrid>
              <a:tr h="370840">
                <a:tc>
                  <a:txBody>
                    <a:bodyPr/>
                    <a:lstStyle/>
                    <a:p>
                      <a:r>
                        <a:rPr lang="en-GB" dirty="0" err="1" smtClean="0"/>
                        <a:t>Avoir</a:t>
                      </a:r>
                      <a:endParaRPr lang="en-GB" dirty="0"/>
                    </a:p>
                  </a:txBody>
                  <a:tcPr/>
                </a:tc>
                <a:tc>
                  <a:txBody>
                    <a:bodyPr/>
                    <a:lstStyle/>
                    <a:p>
                      <a:r>
                        <a:rPr lang="en-GB" dirty="0" smtClean="0"/>
                        <a:t>Simple</a:t>
                      </a:r>
                      <a:r>
                        <a:rPr lang="en-GB" baseline="0" dirty="0" smtClean="0"/>
                        <a:t> </a:t>
                      </a:r>
                      <a:r>
                        <a:rPr lang="en-GB" baseline="0" dirty="0" err="1" smtClean="0"/>
                        <a:t>futur</a:t>
                      </a:r>
                      <a:r>
                        <a:rPr lang="en-GB" baseline="0" dirty="0" smtClean="0"/>
                        <a:t> (will) – endings </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J’</a:t>
                      </a:r>
                      <a:r>
                        <a:rPr lang="en-GB" b="1" dirty="0" err="1" smtClean="0">
                          <a:solidFill>
                            <a:srgbClr val="FF0000"/>
                          </a:solidFill>
                        </a:rPr>
                        <a:t>ai</a:t>
                      </a:r>
                      <a:endParaRPr lang="en-GB" b="1" dirty="0" smtClean="0">
                        <a:solidFill>
                          <a:srgbClr val="FF0000"/>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ai</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Tu</a:t>
                      </a:r>
                      <a:r>
                        <a:rPr lang="en-GB" dirty="0" smtClean="0"/>
                        <a:t> </a:t>
                      </a:r>
                      <a:r>
                        <a:rPr lang="en-GB" b="1" dirty="0" smtClean="0">
                          <a:solidFill>
                            <a:srgbClr val="FF0000"/>
                          </a:solidFill>
                        </a:rPr>
                        <a:t>as</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as</a:t>
                      </a:r>
                    </a:p>
                  </a:txBody>
                  <a:tcPr/>
                </a:tc>
              </a:tr>
              <a:tr h="370840">
                <a:tc>
                  <a:txBody>
                    <a:bodyPr/>
                    <a:lstStyle/>
                    <a:p>
                      <a:r>
                        <a:rPr lang="en-GB" dirty="0" smtClean="0"/>
                        <a:t>Il </a:t>
                      </a:r>
                      <a:r>
                        <a:rPr lang="en-GB" b="1" dirty="0" smtClean="0">
                          <a:solidFill>
                            <a:srgbClr val="FF0000"/>
                          </a:solidFill>
                        </a:rPr>
                        <a:t>a</a:t>
                      </a:r>
                      <a:r>
                        <a:rPr lang="en-GB" dirty="0" smtClean="0"/>
                        <a:t>/</a:t>
                      </a:r>
                      <a:r>
                        <a:rPr lang="en-GB" dirty="0" err="1" smtClean="0"/>
                        <a:t>elle</a:t>
                      </a:r>
                      <a:r>
                        <a:rPr lang="en-GB" dirty="0" smtClean="0"/>
                        <a:t> </a:t>
                      </a:r>
                      <a:r>
                        <a:rPr lang="en-GB" b="1" dirty="0" smtClean="0">
                          <a:solidFill>
                            <a:srgbClr val="FF0000"/>
                          </a:solidFill>
                        </a:rPr>
                        <a:t>a</a:t>
                      </a: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smtClean="0">
                          <a:ln>
                            <a:noFill/>
                          </a:ln>
                          <a:solidFill>
                            <a:srgbClr val="FF0000"/>
                          </a:solidFill>
                          <a:effectLst/>
                          <a:uLnTx/>
                          <a:uFillTx/>
                          <a:latin typeface="+mn-lt"/>
                          <a:ea typeface="+mn-ea"/>
                          <a:cs typeface="+mn-cs"/>
                        </a:rPr>
                        <a:t>a</a:t>
                      </a:r>
                    </a:p>
                  </a:txBody>
                  <a:tcPr/>
                </a:tc>
              </a:tr>
              <a:tr h="370840">
                <a:tc>
                  <a:txBody>
                    <a:bodyPr/>
                    <a:lstStyle/>
                    <a:p>
                      <a:r>
                        <a:rPr lang="en-GB" dirty="0" smtClean="0"/>
                        <a:t>nous </a:t>
                      </a:r>
                      <a:r>
                        <a:rPr lang="en-GB" dirty="0" err="1" smtClean="0"/>
                        <a:t>av</a:t>
                      </a:r>
                      <a:r>
                        <a:rPr lang="en-GB" b="1" dirty="0" err="1" smtClean="0">
                          <a:solidFill>
                            <a:srgbClr val="FF0000"/>
                          </a:solidFill>
                        </a:rPr>
                        <a:t>ons</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ons</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vous</a:t>
                      </a:r>
                      <a:r>
                        <a:rPr lang="en-GB" dirty="0" smtClean="0"/>
                        <a:t> </a:t>
                      </a:r>
                      <a:r>
                        <a:rPr lang="en-GB" dirty="0" err="1" smtClean="0"/>
                        <a:t>av</a:t>
                      </a:r>
                      <a:r>
                        <a:rPr lang="en-GB" b="1" dirty="0" err="1" smtClean="0">
                          <a:solidFill>
                            <a:srgbClr val="FF0000"/>
                          </a:solidFill>
                        </a:rPr>
                        <a:t>ez</a:t>
                      </a:r>
                      <a:endParaRPr lang="en-GB" b="1" dirty="0" smtClean="0">
                        <a:solidFill>
                          <a:srgbClr val="FF0000"/>
                        </a:solidFill>
                      </a:endParaRPr>
                    </a:p>
                  </a:txBody>
                  <a:tcPr/>
                </a:tc>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ez</a:t>
                      </a:r>
                      <a:endParaRPr kumimoji="0" lang="en-GB" sz="1800" b="1" i="0" u="none" strike="noStrike" kern="1200" cap="none" spc="0" normalizeH="0" baseline="0" noProof="0" dirty="0" smtClean="0">
                        <a:ln>
                          <a:noFill/>
                        </a:ln>
                        <a:solidFill>
                          <a:srgbClr val="FF0000"/>
                        </a:solidFill>
                        <a:effectLst/>
                        <a:uLnTx/>
                        <a:uFillTx/>
                        <a:latin typeface="+mn-lt"/>
                        <a:ea typeface="+mn-ea"/>
                        <a:cs typeface="+mn-cs"/>
                      </a:endParaRPr>
                    </a:p>
                  </a:txBody>
                  <a:tcPr/>
                </a:tc>
              </a:tr>
              <a:tr h="370840">
                <a:tc>
                  <a:txBody>
                    <a:bodyPr/>
                    <a:lstStyle/>
                    <a:p>
                      <a:r>
                        <a:rPr lang="en-GB" dirty="0" err="1" smtClean="0"/>
                        <a:t>ils</a:t>
                      </a:r>
                      <a:r>
                        <a:rPr lang="en-GB" dirty="0" smtClean="0"/>
                        <a:t>/</a:t>
                      </a:r>
                      <a:r>
                        <a:rPr lang="en-GB" dirty="0" err="1" smtClean="0"/>
                        <a:t>elles</a:t>
                      </a:r>
                      <a:r>
                        <a:rPr lang="en-GB" dirty="0" smtClean="0"/>
                        <a:t> </a:t>
                      </a:r>
                      <a:r>
                        <a:rPr lang="en-GB" b="1" dirty="0" err="1" smtClean="0">
                          <a:solidFill>
                            <a:srgbClr val="FF0000"/>
                          </a:solidFill>
                        </a:rPr>
                        <a:t>ont</a:t>
                      </a:r>
                      <a:r>
                        <a:rPr lang="en-GB" dirty="0" smtClean="0"/>
                        <a:t> </a:t>
                      </a:r>
                    </a:p>
                  </a:txBody>
                  <a:tcPr/>
                </a:tc>
                <a:tc>
                  <a:txBody>
                    <a:bodyPr/>
                    <a:lstStyle/>
                    <a:p>
                      <a:r>
                        <a:rPr kumimoji="0" lang="en-GB" sz="1800" b="1" i="0" u="none" strike="noStrike" kern="1200" cap="none" spc="0" normalizeH="0" baseline="0" noProof="0" dirty="0" err="1" smtClean="0">
                          <a:ln>
                            <a:noFill/>
                          </a:ln>
                          <a:solidFill>
                            <a:srgbClr val="FF0000"/>
                          </a:solidFill>
                          <a:effectLst/>
                          <a:uLnTx/>
                          <a:uFillTx/>
                          <a:latin typeface="+mn-lt"/>
                          <a:ea typeface="+mn-ea"/>
                          <a:cs typeface="+mn-cs"/>
                        </a:rPr>
                        <a:t>ont</a:t>
                      </a:r>
                      <a:endParaRPr lang="en-GB" dirty="0"/>
                    </a:p>
                  </a:txBody>
                  <a:tcPr/>
                </a:tc>
              </a:tr>
            </a:tbl>
          </a:graphicData>
        </a:graphic>
      </p:graphicFrame>
      <p:sp>
        <p:nvSpPr>
          <p:cNvPr id="2" name="Title 1"/>
          <p:cNvSpPr>
            <a:spLocks noGrp="1"/>
          </p:cNvSpPr>
          <p:nvPr>
            <p:ph type="title"/>
          </p:nvPr>
        </p:nvSpPr>
        <p:spPr/>
        <p:txBody>
          <a:bodyPr/>
          <a:lstStyle/>
          <a:p>
            <a:r>
              <a:rPr lang="en-GB" b="1" dirty="0" smtClean="0"/>
              <a:t>Forming the simple future</a:t>
            </a:r>
            <a:endParaRPr lang="en-GB" b="1" dirty="0"/>
          </a:p>
        </p:txBody>
      </p:sp>
    </p:spTree>
    <p:extLst>
      <p:ext uri="{BB962C8B-B14F-4D97-AF65-F5344CB8AC3E}">
        <p14:creationId xmlns:p14="http://schemas.microsoft.com/office/powerpoint/2010/main" val="103249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ord 1"/>
          <p:cNvSpPr txBox="1">
            <a:spLocks/>
          </p:cNvSpPr>
          <p:nvPr/>
        </p:nvSpPr>
        <p:spPr>
          <a:xfrm>
            <a:off x="632812" y="1401134"/>
            <a:ext cx="1777897"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lvl="0"/>
            <a:r>
              <a:rPr lang="en-US" sz="2800" dirty="0" err="1"/>
              <a:t>J’</a:t>
            </a:r>
            <a:r>
              <a:rPr lang="en-US" sz="2800" b="1" dirty="0" err="1">
                <a:solidFill>
                  <a:srgbClr val="008000"/>
                </a:solidFill>
              </a:rPr>
              <a:t>étudier</a:t>
            </a:r>
            <a:r>
              <a:rPr lang="en-GB" sz="2800" b="1" dirty="0" err="1" smtClean="0">
                <a:solidFill>
                  <a:srgbClr val="FF0000"/>
                </a:solidFill>
              </a:rPr>
              <a:t>ai</a:t>
            </a:r>
            <a:endParaRPr lang="en-GB" sz="2800" b="1" dirty="0">
              <a:solidFill>
                <a:srgbClr val="FF0000"/>
              </a:solidFill>
            </a:endParaRPr>
          </a:p>
        </p:txBody>
      </p:sp>
      <p:sp>
        <p:nvSpPr>
          <p:cNvPr id="9" name="Word 2"/>
          <p:cNvSpPr txBox="1">
            <a:spLocks/>
          </p:cNvSpPr>
          <p:nvPr/>
        </p:nvSpPr>
        <p:spPr>
          <a:xfrm>
            <a:off x="632812" y="2006459"/>
            <a:ext cx="1777897"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r>
              <a:rPr lang="en-US" sz="2800" dirty="0" err="1"/>
              <a:t>J’</a:t>
            </a:r>
            <a:r>
              <a:rPr lang="en-US" sz="2800" b="1" dirty="0" err="1">
                <a:solidFill>
                  <a:srgbClr val="008000"/>
                </a:solidFill>
              </a:rPr>
              <a:t>habiter</a:t>
            </a:r>
            <a:r>
              <a:rPr lang="en-GB" sz="2800" b="1" dirty="0" err="1">
                <a:solidFill>
                  <a:srgbClr val="FF0000"/>
                </a:solidFill>
              </a:rPr>
              <a:t>ai</a:t>
            </a:r>
            <a:endParaRPr lang="en-GB" sz="2800" b="1" dirty="0">
              <a:solidFill>
                <a:srgbClr val="FF0000"/>
              </a:solidFill>
            </a:endParaRPr>
          </a:p>
        </p:txBody>
      </p:sp>
      <p:sp>
        <p:nvSpPr>
          <p:cNvPr id="10" name="Word 3"/>
          <p:cNvSpPr txBox="1">
            <a:spLocks/>
          </p:cNvSpPr>
          <p:nvPr/>
        </p:nvSpPr>
        <p:spPr>
          <a:xfrm>
            <a:off x="632812" y="2585854"/>
            <a:ext cx="2132316"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r>
              <a:rPr lang="en-US" sz="2800" dirty="0"/>
              <a:t>Je </a:t>
            </a:r>
            <a:r>
              <a:rPr lang="en-US" sz="2800" b="1" dirty="0">
                <a:solidFill>
                  <a:srgbClr val="008000"/>
                </a:solidFill>
              </a:rPr>
              <a:t>manger</a:t>
            </a:r>
            <a:r>
              <a:rPr lang="en-GB" sz="2800" b="1" dirty="0" err="1">
                <a:solidFill>
                  <a:srgbClr val="FF0000"/>
                </a:solidFill>
              </a:rPr>
              <a:t>ai</a:t>
            </a:r>
            <a:endParaRPr lang="en-GB" sz="2800" b="1" dirty="0">
              <a:solidFill>
                <a:srgbClr val="FF0000"/>
              </a:solidFill>
            </a:endParaRPr>
          </a:p>
        </p:txBody>
      </p:sp>
      <p:sp>
        <p:nvSpPr>
          <p:cNvPr id="12" name="Word 4"/>
          <p:cNvSpPr txBox="1">
            <a:spLocks/>
          </p:cNvSpPr>
          <p:nvPr/>
        </p:nvSpPr>
        <p:spPr>
          <a:xfrm>
            <a:off x="632811" y="3432101"/>
            <a:ext cx="2844035"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r>
              <a:rPr lang="en-US" sz="2800" dirty="0"/>
              <a:t>Je </a:t>
            </a:r>
            <a:r>
              <a:rPr lang="en-US" sz="2800" b="1" dirty="0" err="1">
                <a:solidFill>
                  <a:srgbClr val="008000"/>
                </a:solidFill>
              </a:rPr>
              <a:t>vendr</a:t>
            </a:r>
            <a:r>
              <a:rPr lang="en-GB" sz="2800" b="1" dirty="0" err="1">
                <a:solidFill>
                  <a:srgbClr val="FF0000"/>
                </a:solidFill>
              </a:rPr>
              <a:t>ai</a:t>
            </a:r>
            <a:r>
              <a:rPr lang="en-GB" sz="2800" b="1" dirty="0" smtClean="0">
                <a:solidFill>
                  <a:srgbClr val="FF0000"/>
                </a:solidFill>
              </a:rPr>
              <a:t>*</a:t>
            </a:r>
          </a:p>
          <a:p>
            <a:r>
              <a:rPr lang="en-GB" sz="2000" b="1" dirty="0" smtClean="0">
                <a:solidFill>
                  <a:schemeClr val="tx1"/>
                </a:solidFill>
              </a:rPr>
              <a:t>(</a:t>
            </a:r>
            <a:r>
              <a:rPr lang="en-GB" sz="2000" b="1" dirty="0">
                <a:solidFill>
                  <a:schemeClr val="tx1"/>
                </a:solidFill>
              </a:rPr>
              <a:t>re verbs drop the last –e)</a:t>
            </a:r>
          </a:p>
          <a:p>
            <a:endParaRPr lang="en-GB" sz="2800" b="1" dirty="0">
              <a:solidFill>
                <a:srgbClr val="FF0000"/>
              </a:solidFill>
            </a:endParaRPr>
          </a:p>
        </p:txBody>
      </p:sp>
      <p:sp>
        <p:nvSpPr>
          <p:cNvPr id="11" name="Word 5"/>
          <p:cNvSpPr txBox="1">
            <a:spLocks/>
          </p:cNvSpPr>
          <p:nvPr/>
        </p:nvSpPr>
        <p:spPr>
          <a:xfrm>
            <a:off x="632811" y="4430078"/>
            <a:ext cx="1777897"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r>
              <a:rPr lang="en-US" sz="2800" dirty="0"/>
              <a:t>Je </a:t>
            </a:r>
            <a:r>
              <a:rPr lang="en-US" sz="2800" b="1" dirty="0" err="1">
                <a:solidFill>
                  <a:srgbClr val="008000"/>
                </a:solidFill>
              </a:rPr>
              <a:t>finir</a:t>
            </a:r>
            <a:r>
              <a:rPr lang="en-GB" sz="2800" b="1" dirty="0" err="1">
                <a:solidFill>
                  <a:srgbClr val="FF0000"/>
                </a:solidFill>
              </a:rPr>
              <a:t>ai</a:t>
            </a:r>
            <a:endParaRPr lang="en-GB" sz="2800" b="1" dirty="0">
              <a:solidFill>
                <a:srgbClr val="FF0000"/>
              </a:solidFill>
            </a:endParaRPr>
          </a:p>
        </p:txBody>
      </p:sp>
      <p:sp>
        <p:nvSpPr>
          <p:cNvPr id="13" name="Word 6"/>
          <p:cNvSpPr txBox="1">
            <a:spLocks/>
          </p:cNvSpPr>
          <p:nvPr/>
        </p:nvSpPr>
        <p:spPr>
          <a:xfrm>
            <a:off x="632812" y="5835444"/>
            <a:ext cx="5407144"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pPr lvl="0">
              <a:lnSpc>
                <a:spcPts val="2000"/>
              </a:lnSpc>
              <a:spcBef>
                <a:spcPct val="20000"/>
              </a:spcBef>
            </a:pPr>
            <a:r>
              <a:rPr lang="en-US" sz="1800" dirty="0">
                <a:solidFill>
                  <a:srgbClr val="4B4B4B"/>
                </a:solidFill>
                <a:latin typeface="Arial"/>
                <a:ea typeface="+mn-ea"/>
                <a:cs typeface="+mn-cs"/>
              </a:rPr>
              <a:t>Can you change these to the </a:t>
            </a:r>
            <a:r>
              <a:rPr lang="en-US" sz="1800" i="1" dirty="0" err="1">
                <a:solidFill>
                  <a:srgbClr val="4B4B4B"/>
                </a:solidFill>
                <a:latin typeface="Arial"/>
                <a:ea typeface="+mn-ea"/>
                <a:cs typeface="+mn-cs"/>
              </a:rPr>
              <a:t>tu</a:t>
            </a:r>
            <a:r>
              <a:rPr lang="en-US" sz="1800" dirty="0">
                <a:solidFill>
                  <a:srgbClr val="4B4B4B"/>
                </a:solidFill>
                <a:latin typeface="Arial"/>
                <a:ea typeface="+mn-ea"/>
                <a:cs typeface="+mn-cs"/>
              </a:rPr>
              <a:t> form of the verb?</a:t>
            </a:r>
          </a:p>
        </p:txBody>
      </p:sp>
      <p:graphicFrame>
        <p:nvGraphicFramePr>
          <p:cNvPr id="6" name="Table endings"/>
          <p:cNvGraphicFramePr>
            <a:graphicFrameLocks noGrp="1"/>
          </p:cNvGraphicFramePr>
          <p:nvPr>
            <p:extLst>
              <p:ext uri="{D42A27DB-BD31-4B8C-83A1-F6EECF244321}">
                <p14:modId xmlns:p14="http://schemas.microsoft.com/office/powerpoint/2010/main" val="3163436382"/>
              </p:ext>
            </p:extLst>
          </p:nvPr>
        </p:nvGraphicFramePr>
        <p:xfrm>
          <a:off x="5897526" y="1401135"/>
          <a:ext cx="1538176" cy="2865120"/>
        </p:xfrm>
        <a:graphic>
          <a:graphicData uri="http://schemas.openxmlformats.org/drawingml/2006/table">
            <a:tbl>
              <a:tblPr firstRow="1" bandRow="1">
                <a:tableStyleId>{5C22544A-7EE6-4342-B048-85BDC9FD1C3A}</a:tableStyleId>
              </a:tblPr>
              <a:tblGrid>
                <a:gridCol w="1538176"/>
              </a:tblGrid>
              <a:tr h="370840">
                <a:tc>
                  <a:txBody>
                    <a:bodyPr/>
                    <a:lstStyle/>
                    <a:p>
                      <a:pPr algn="l"/>
                      <a:r>
                        <a:rPr lang="en-GB" dirty="0" smtClean="0"/>
                        <a:t>Simple </a:t>
                      </a:r>
                      <a:r>
                        <a:rPr lang="en-GB" dirty="0" err="1" smtClean="0"/>
                        <a:t>futur</a:t>
                      </a:r>
                      <a:r>
                        <a:rPr lang="en-GB" dirty="0" smtClean="0"/>
                        <a:t> </a:t>
                      </a:r>
                    </a:p>
                    <a:p>
                      <a:pPr algn="l"/>
                      <a:r>
                        <a:rPr lang="en-GB" dirty="0" smtClean="0"/>
                        <a:t>(endings)</a:t>
                      </a:r>
                      <a:endParaRPr lang="en-GB" dirty="0"/>
                    </a:p>
                  </a:txBody>
                  <a:tcPr/>
                </a:tc>
              </a:tr>
              <a:tr h="370840">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rPr>
                        <a:t>ai</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rgbClr val="FF0000"/>
                          </a:solidFill>
                          <a:effectLst/>
                          <a:uLnTx/>
                          <a:uFillTx/>
                        </a:rPr>
                        <a:t>as</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rgbClr val="FF0000"/>
                          </a:solidFill>
                          <a:effectLst/>
                          <a:uLnTx/>
                          <a:uFillTx/>
                        </a:rPr>
                        <a:t>a</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rPr>
                        <a:t>ons</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rPr>
                        <a:t>ez</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algn="l"/>
                      <a:r>
                        <a:rPr kumimoji="0" lang="en-GB" sz="1800" b="1" i="0" u="none" strike="noStrike" kern="1200" cap="none" spc="0" normalizeH="0" baseline="0" noProof="0" dirty="0" err="1" smtClean="0">
                          <a:ln>
                            <a:noFill/>
                          </a:ln>
                          <a:solidFill>
                            <a:srgbClr val="FF0000"/>
                          </a:solidFill>
                          <a:effectLst/>
                          <a:uLnTx/>
                          <a:uFillTx/>
                        </a:rPr>
                        <a:t>ont</a:t>
                      </a:r>
                      <a:endParaRPr lang="en-GB" dirty="0"/>
                    </a:p>
                  </a:txBody>
                  <a:tcPr/>
                </a:tc>
              </a:tr>
            </a:tbl>
          </a:graphicData>
        </a:graphic>
      </p:graphicFrame>
      <p:sp>
        <p:nvSpPr>
          <p:cNvPr id="2" name="Title 1"/>
          <p:cNvSpPr>
            <a:spLocks noGrp="1"/>
          </p:cNvSpPr>
          <p:nvPr>
            <p:ph type="title"/>
          </p:nvPr>
        </p:nvSpPr>
        <p:spPr/>
        <p:txBody>
          <a:bodyPr/>
          <a:lstStyle/>
          <a:p>
            <a:r>
              <a:rPr lang="en-US" sz="2800" b="1" dirty="0">
                <a:solidFill>
                  <a:srgbClr val="008000"/>
                </a:solidFill>
              </a:rPr>
              <a:t>Infinitive</a:t>
            </a:r>
            <a:r>
              <a:rPr lang="en-US" sz="2800" b="1" dirty="0"/>
              <a:t> + simple future endings. </a:t>
            </a:r>
            <a:r>
              <a:rPr lang="en-US" sz="2800" dirty="0"/>
              <a:t/>
            </a:r>
            <a:br>
              <a:rPr lang="en-US" sz="2800" dirty="0"/>
            </a:br>
            <a:endParaRPr lang="en-GB" dirty="0"/>
          </a:p>
        </p:txBody>
      </p:sp>
      <p:sp>
        <p:nvSpPr>
          <p:cNvPr id="4" name="Footer Placeholder 3"/>
          <p:cNvSpPr>
            <a:spLocks noGrp="1"/>
          </p:cNvSpPr>
          <p:nvPr>
            <p:ph type="ftr" sz="quarter" idx="11"/>
          </p:nvPr>
        </p:nvSpPr>
        <p:spPr>
          <a:xfrm>
            <a:off x="122449" y="6617829"/>
            <a:ext cx="2678400" cy="241200"/>
          </a:xfrm>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7</a:t>
            </a:fld>
            <a:endParaRPr lang="en-GB"/>
          </a:p>
        </p:txBody>
      </p:sp>
      <p:sp>
        <p:nvSpPr>
          <p:cNvPr id="16" name="Word 5"/>
          <p:cNvSpPr txBox="1">
            <a:spLocks/>
          </p:cNvSpPr>
          <p:nvPr/>
        </p:nvSpPr>
        <p:spPr>
          <a:xfrm>
            <a:off x="632812" y="5036739"/>
            <a:ext cx="3648565" cy="431181"/>
          </a:xfrm>
          <a:prstGeom prst="rect">
            <a:avLst/>
          </a:prstGeom>
        </p:spPr>
        <p:txBody>
          <a:bodyPr vert="horz" lIns="0" tIns="0" rIns="91440" bIns="0" rtlCol="0" anchor="t" anchorCtr="0">
            <a:noAutofit/>
          </a:bodyPr>
          <a:lst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a:lstStyle>
          <a:p>
            <a:endParaRPr lang="en-GB" sz="2000" b="1" dirty="0">
              <a:solidFill>
                <a:schemeClr val="tx1"/>
              </a:solidFill>
            </a:endParaRPr>
          </a:p>
        </p:txBody>
      </p:sp>
    </p:spTree>
    <p:extLst>
      <p:ext uri="{BB962C8B-B14F-4D97-AF65-F5344CB8AC3E}">
        <p14:creationId xmlns:p14="http://schemas.microsoft.com/office/powerpoint/2010/main" val="3682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nodePh="1">
                                  <p:stCondLst>
                                    <p:cond delay="0"/>
                                  </p:stCondLst>
                                  <p:endCondLst>
                                    <p:cond evt="begin" delay="0">
                                      <p:tn val="33"/>
                                    </p:cond>
                                  </p:end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1" grpId="0"/>
      <p:bldP spid="13"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
          <p:cNvGraphicFramePr>
            <a:graphicFrameLocks/>
          </p:cNvGraphicFramePr>
          <p:nvPr>
            <p:extLst>
              <p:ext uri="{D42A27DB-BD31-4B8C-83A1-F6EECF244321}">
                <p14:modId xmlns:p14="http://schemas.microsoft.com/office/powerpoint/2010/main" val="146246101"/>
              </p:ext>
            </p:extLst>
          </p:nvPr>
        </p:nvGraphicFramePr>
        <p:xfrm>
          <a:off x="802270" y="1621437"/>
          <a:ext cx="5141331" cy="2595880"/>
        </p:xfrm>
        <a:graphic>
          <a:graphicData uri="http://schemas.openxmlformats.org/drawingml/2006/table">
            <a:tbl>
              <a:tblPr firstRow="1" bandRow="1">
                <a:tableStyleId>{5C22544A-7EE6-4342-B048-85BDC9FD1C3A}</a:tableStyleId>
              </a:tblPr>
              <a:tblGrid>
                <a:gridCol w="5141331"/>
              </a:tblGrid>
              <a:tr h="370840">
                <a:tc>
                  <a:txBody>
                    <a:bodyPr/>
                    <a:lstStyle/>
                    <a:p>
                      <a:r>
                        <a:rPr lang="en-US" sz="1800" dirty="0" smtClean="0"/>
                        <a:t>Irregular future stem + simple future endings</a:t>
                      </a:r>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être</a:t>
                      </a:r>
                      <a:endParaRPr lang="en-US" sz="1800" dirty="0" smtClean="0"/>
                    </a:p>
                  </a:txBody>
                  <a:tcPr/>
                </a:tc>
              </a:tr>
              <a:tr h="370840">
                <a:tc>
                  <a:txBody>
                    <a:bodyPr/>
                    <a:lstStyle/>
                    <a:p>
                      <a:r>
                        <a:rPr lang="en-GB" dirty="0" err="1" smtClean="0"/>
                        <a:t>aller</a:t>
                      </a:r>
                      <a:endParaRPr lang="en-GB" dirty="0"/>
                    </a:p>
                  </a:txBody>
                  <a:tcPr/>
                </a:tc>
              </a:tr>
              <a:tr h="370840">
                <a:tc>
                  <a:txBody>
                    <a:bodyPr/>
                    <a:lstStyle/>
                    <a:p>
                      <a:r>
                        <a:rPr lang="en-GB" dirty="0" err="1" smtClean="0"/>
                        <a:t>avoir</a:t>
                      </a:r>
                      <a:endParaRPr lang="en-GB" dirty="0"/>
                    </a:p>
                  </a:txBody>
                  <a:tcPr/>
                </a:tc>
              </a:tr>
              <a:tr h="370840">
                <a:tc>
                  <a:txBody>
                    <a:bodyPr/>
                    <a:lstStyle/>
                    <a:p>
                      <a:r>
                        <a:rPr lang="en-GB" dirty="0" smtClean="0"/>
                        <a:t>faire</a:t>
                      </a:r>
                      <a:endParaRPr lang="en-GB" dirty="0"/>
                    </a:p>
                  </a:txBody>
                  <a:tcPr/>
                </a:tc>
              </a:tr>
              <a:tr h="370840">
                <a:tc>
                  <a:txBody>
                    <a:bodyPr/>
                    <a:lstStyle/>
                    <a:p>
                      <a:r>
                        <a:rPr lang="en-GB" dirty="0" err="1" smtClean="0"/>
                        <a:t>pouvoir</a:t>
                      </a:r>
                      <a:endParaRPr lang="en-GB" dirty="0"/>
                    </a:p>
                  </a:txBody>
                  <a:tcPr/>
                </a:tc>
              </a:tr>
              <a:tr h="370840">
                <a:tc>
                  <a:txBody>
                    <a:bodyPr/>
                    <a:lstStyle/>
                    <a:p>
                      <a:r>
                        <a:rPr lang="en-GB" dirty="0" err="1" smtClean="0"/>
                        <a:t>devenir</a:t>
                      </a:r>
                      <a:endParaRPr lang="en-GB" dirty="0"/>
                    </a:p>
                  </a:txBody>
                  <a:tcPr/>
                </a:tc>
              </a:tr>
            </a:tbl>
          </a:graphicData>
        </a:graphic>
      </p:graphicFrame>
      <p:graphicFrame>
        <p:nvGraphicFramePr>
          <p:cNvPr id="12" name="Table 2"/>
          <p:cNvGraphicFramePr>
            <a:graphicFrameLocks/>
          </p:cNvGraphicFramePr>
          <p:nvPr>
            <p:extLst>
              <p:ext uri="{D42A27DB-BD31-4B8C-83A1-F6EECF244321}">
                <p14:modId xmlns:p14="http://schemas.microsoft.com/office/powerpoint/2010/main" val="1395397547"/>
              </p:ext>
            </p:extLst>
          </p:nvPr>
        </p:nvGraphicFramePr>
        <p:xfrm>
          <a:off x="802271" y="1621437"/>
          <a:ext cx="5141330" cy="2595880"/>
        </p:xfrm>
        <a:graphic>
          <a:graphicData uri="http://schemas.openxmlformats.org/drawingml/2006/table">
            <a:tbl>
              <a:tblPr firstRow="1" bandRow="1">
                <a:tableStyleId>{5C22544A-7EE6-4342-B048-85BDC9FD1C3A}</a:tableStyleId>
              </a:tblPr>
              <a:tblGrid>
                <a:gridCol w="2637194"/>
                <a:gridCol w="2504136"/>
              </a:tblGrid>
              <a:tr h="370840">
                <a:tc gridSpan="2">
                  <a:txBody>
                    <a:bodyPr/>
                    <a:lstStyle/>
                    <a:p>
                      <a:r>
                        <a:rPr lang="en-US" sz="1800" dirty="0" smtClean="0"/>
                        <a:t>Irregular future stem + simple future endings</a:t>
                      </a:r>
                      <a:endParaRPr lang="en-GB" dirty="0"/>
                    </a:p>
                  </a:txBody>
                  <a:tcPr/>
                </a:tc>
                <a:tc hMerge="1">
                  <a:txBody>
                    <a:bodyPr/>
                    <a:lstStyle/>
                    <a:p>
                      <a:endParaRPr lang="en-GB"/>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être</a:t>
                      </a:r>
                      <a:endParaRPr lang="en-US" sz="1800" dirty="0" smtClean="0"/>
                    </a:p>
                  </a:txBody>
                  <a:tcPr/>
                </a:tc>
                <a:tc>
                  <a:txBody>
                    <a:bodyPr/>
                    <a:lstStyle/>
                    <a:p>
                      <a:r>
                        <a:rPr lang="en-GB" dirty="0" err="1" smtClean="0"/>
                        <a:t>ser</a:t>
                      </a:r>
                      <a:endParaRPr lang="en-GB" dirty="0"/>
                    </a:p>
                  </a:txBody>
                  <a:tcPr/>
                </a:tc>
              </a:tr>
              <a:tr h="370840">
                <a:tc>
                  <a:txBody>
                    <a:bodyPr/>
                    <a:lstStyle/>
                    <a:p>
                      <a:r>
                        <a:rPr lang="en-GB" dirty="0" err="1" smtClean="0"/>
                        <a:t>aller</a:t>
                      </a:r>
                      <a:endParaRPr lang="en-GB" dirty="0"/>
                    </a:p>
                  </a:txBody>
                  <a:tcPr/>
                </a:tc>
                <a:tc>
                  <a:txBody>
                    <a:bodyPr/>
                    <a:lstStyle/>
                    <a:p>
                      <a:r>
                        <a:rPr lang="en-GB" dirty="0" err="1" smtClean="0"/>
                        <a:t>ir</a:t>
                      </a:r>
                      <a:endParaRPr lang="en-GB" dirty="0"/>
                    </a:p>
                  </a:txBody>
                  <a:tcPr/>
                </a:tc>
              </a:tr>
              <a:tr h="370840">
                <a:tc>
                  <a:txBody>
                    <a:bodyPr/>
                    <a:lstStyle/>
                    <a:p>
                      <a:r>
                        <a:rPr lang="en-GB" dirty="0" err="1" smtClean="0"/>
                        <a:t>avoir</a:t>
                      </a:r>
                      <a:endParaRPr lang="en-GB" dirty="0"/>
                    </a:p>
                  </a:txBody>
                  <a:tcPr/>
                </a:tc>
                <a:tc>
                  <a:txBody>
                    <a:bodyPr/>
                    <a:lstStyle/>
                    <a:p>
                      <a:r>
                        <a:rPr lang="en-GB" dirty="0" err="1" smtClean="0"/>
                        <a:t>aur</a:t>
                      </a:r>
                      <a:endParaRPr lang="en-GB" dirty="0"/>
                    </a:p>
                  </a:txBody>
                  <a:tcPr/>
                </a:tc>
              </a:tr>
              <a:tr h="370840">
                <a:tc>
                  <a:txBody>
                    <a:bodyPr/>
                    <a:lstStyle/>
                    <a:p>
                      <a:r>
                        <a:rPr lang="en-GB" dirty="0" smtClean="0"/>
                        <a:t>faire</a:t>
                      </a:r>
                      <a:endParaRPr lang="en-GB" dirty="0"/>
                    </a:p>
                  </a:txBody>
                  <a:tcPr/>
                </a:tc>
                <a:tc>
                  <a:txBody>
                    <a:bodyPr/>
                    <a:lstStyle/>
                    <a:p>
                      <a:r>
                        <a:rPr lang="en-GB" dirty="0" err="1" smtClean="0"/>
                        <a:t>fer</a:t>
                      </a:r>
                      <a:endParaRPr lang="en-GB" dirty="0"/>
                    </a:p>
                  </a:txBody>
                  <a:tcPr/>
                </a:tc>
              </a:tr>
              <a:tr h="370840">
                <a:tc>
                  <a:txBody>
                    <a:bodyPr/>
                    <a:lstStyle/>
                    <a:p>
                      <a:r>
                        <a:rPr lang="en-GB" dirty="0" err="1" smtClean="0"/>
                        <a:t>pouvoir</a:t>
                      </a:r>
                      <a:endParaRPr lang="en-GB" dirty="0"/>
                    </a:p>
                  </a:txBody>
                  <a:tcPr/>
                </a:tc>
                <a:tc>
                  <a:txBody>
                    <a:bodyPr/>
                    <a:lstStyle/>
                    <a:p>
                      <a:r>
                        <a:rPr lang="en-GB" dirty="0" err="1" smtClean="0"/>
                        <a:t>pourr</a:t>
                      </a:r>
                      <a:endParaRPr lang="en-GB" dirty="0"/>
                    </a:p>
                  </a:txBody>
                  <a:tcPr/>
                </a:tc>
              </a:tr>
              <a:tr h="370840">
                <a:tc>
                  <a:txBody>
                    <a:bodyPr/>
                    <a:lstStyle/>
                    <a:p>
                      <a:r>
                        <a:rPr lang="en-GB" dirty="0" err="1" smtClean="0"/>
                        <a:t>devenir</a:t>
                      </a:r>
                      <a:endParaRPr lang="en-GB" dirty="0"/>
                    </a:p>
                  </a:txBody>
                  <a:tcPr/>
                </a:tc>
                <a:tc>
                  <a:txBody>
                    <a:bodyPr/>
                    <a:lstStyle/>
                    <a:p>
                      <a:r>
                        <a:rPr lang="en-GB" dirty="0" err="1" smtClean="0"/>
                        <a:t>deviendr</a:t>
                      </a:r>
                      <a:endParaRPr lang="en-GB" dirty="0"/>
                    </a:p>
                  </a:txBody>
                  <a:tcPr/>
                </a:tc>
              </a:tr>
            </a:tbl>
          </a:graphicData>
        </a:graphic>
      </p:graphicFrame>
      <p:graphicFrame>
        <p:nvGraphicFramePr>
          <p:cNvPr id="11" name="Table 3"/>
          <p:cNvGraphicFramePr>
            <a:graphicFrameLocks/>
          </p:cNvGraphicFramePr>
          <p:nvPr>
            <p:extLst>
              <p:ext uri="{D42A27DB-BD31-4B8C-83A1-F6EECF244321}">
                <p14:modId xmlns:p14="http://schemas.microsoft.com/office/powerpoint/2010/main" val="2223179785"/>
              </p:ext>
            </p:extLst>
          </p:nvPr>
        </p:nvGraphicFramePr>
        <p:xfrm>
          <a:off x="802270" y="1621437"/>
          <a:ext cx="5237023" cy="2595880"/>
        </p:xfrm>
        <a:graphic>
          <a:graphicData uri="http://schemas.openxmlformats.org/drawingml/2006/table">
            <a:tbl>
              <a:tblPr firstRow="1" bandRow="1">
                <a:tableStyleId>{5C22544A-7EE6-4342-B048-85BDC9FD1C3A}</a:tableStyleId>
              </a:tblPr>
              <a:tblGrid>
                <a:gridCol w="1795057"/>
                <a:gridCol w="1704488"/>
                <a:gridCol w="1737478"/>
              </a:tblGrid>
              <a:tr h="370840">
                <a:tc gridSpan="3">
                  <a:txBody>
                    <a:bodyPr/>
                    <a:lstStyle/>
                    <a:p>
                      <a:r>
                        <a:rPr lang="en-US" sz="1800" dirty="0" smtClean="0"/>
                        <a:t>Irregular future stem + simple future endings</a:t>
                      </a:r>
                      <a:endParaRPr lang="en-GB" dirty="0"/>
                    </a:p>
                  </a:txBody>
                  <a:tcPr/>
                </a:tc>
                <a:tc hMerge="1">
                  <a:txBody>
                    <a:bodyPr/>
                    <a:lstStyle/>
                    <a:p>
                      <a:endParaRPr lang="en-GB"/>
                    </a:p>
                  </a:txBody>
                  <a:tcPr/>
                </a:tc>
                <a:tc hMerge="1">
                  <a:txBody>
                    <a:bodyPr/>
                    <a:lstStyle/>
                    <a:p>
                      <a:endParaRPr lang="en-GB"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err="1" smtClean="0"/>
                        <a:t>être</a:t>
                      </a:r>
                      <a:endParaRPr lang="en-US" sz="1800" dirty="0" smtClean="0"/>
                    </a:p>
                  </a:txBody>
                  <a:tcPr/>
                </a:tc>
                <a:tc>
                  <a:txBody>
                    <a:bodyPr/>
                    <a:lstStyle/>
                    <a:p>
                      <a:r>
                        <a:rPr lang="en-GB" dirty="0" err="1" smtClean="0"/>
                        <a:t>ser</a:t>
                      </a:r>
                      <a:endParaRPr lang="en-GB" dirty="0"/>
                    </a:p>
                  </a:txBody>
                  <a:tcPr/>
                </a:tc>
                <a:tc>
                  <a:txBody>
                    <a:bodyPr/>
                    <a:lstStyle/>
                    <a:p>
                      <a:pPr lvl="0"/>
                      <a:r>
                        <a:rPr lang="en-US" sz="1800" dirty="0" smtClean="0"/>
                        <a:t>je</a:t>
                      </a:r>
                      <a:r>
                        <a:rPr lang="en-US" sz="1800" b="1" dirty="0" smtClean="0">
                          <a:solidFill>
                            <a:srgbClr val="008000"/>
                          </a:solidFill>
                        </a:rPr>
                        <a:t> </a:t>
                      </a:r>
                      <a:r>
                        <a:rPr lang="en-US" sz="1800" b="1" dirty="0" err="1" smtClean="0">
                          <a:solidFill>
                            <a:srgbClr val="008000"/>
                          </a:solidFill>
                        </a:rPr>
                        <a:t>ser</a:t>
                      </a:r>
                      <a:r>
                        <a:rPr lang="en-GB" sz="1800" b="1" dirty="0" err="1" smtClean="0">
                          <a:solidFill>
                            <a:srgbClr val="FF0000"/>
                          </a:solidFill>
                        </a:rPr>
                        <a:t>ai</a:t>
                      </a:r>
                      <a:endParaRPr lang="en-GB" sz="1800" b="1" dirty="0">
                        <a:solidFill>
                          <a:srgbClr val="FF0000"/>
                        </a:solidFill>
                      </a:endParaRPr>
                    </a:p>
                  </a:txBody>
                  <a:tcPr/>
                </a:tc>
              </a:tr>
              <a:tr h="370840">
                <a:tc>
                  <a:txBody>
                    <a:bodyPr/>
                    <a:lstStyle/>
                    <a:p>
                      <a:r>
                        <a:rPr lang="en-GB" dirty="0" err="1" smtClean="0"/>
                        <a:t>aller</a:t>
                      </a:r>
                      <a:endParaRPr lang="en-GB" dirty="0"/>
                    </a:p>
                  </a:txBody>
                  <a:tcPr/>
                </a:tc>
                <a:tc>
                  <a:txBody>
                    <a:bodyPr/>
                    <a:lstStyle/>
                    <a:p>
                      <a:r>
                        <a:rPr lang="en-GB" dirty="0" err="1" smtClean="0"/>
                        <a:t>ir</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err="1" smtClean="0"/>
                        <a:t>j’</a:t>
                      </a:r>
                      <a:r>
                        <a:rPr lang="en-US" sz="1800" b="1" dirty="0" err="1" smtClean="0">
                          <a:solidFill>
                            <a:srgbClr val="008000"/>
                          </a:solidFill>
                        </a:rPr>
                        <a:t>ir</a:t>
                      </a:r>
                      <a:r>
                        <a:rPr lang="en-GB" sz="1800" b="1" dirty="0" err="1" smtClean="0">
                          <a:solidFill>
                            <a:srgbClr val="FF0000"/>
                          </a:solidFill>
                        </a:rPr>
                        <a:t>ai</a:t>
                      </a:r>
                      <a:endParaRPr lang="en-GB" sz="1800" b="1" dirty="0" smtClean="0">
                        <a:solidFill>
                          <a:srgbClr val="FF0000"/>
                        </a:solidFill>
                      </a:endParaRPr>
                    </a:p>
                  </a:txBody>
                  <a:tcPr/>
                </a:tc>
              </a:tr>
              <a:tr h="370840">
                <a:tc>
                  <a:txBody>
                    <a:bodyPr/>
                    <a:lstStyle/>
                    <a:p>
                      <a:r>
                        <a:rPr lang="en-GB" dirty="0" err="1" smtClean="0"/>
                        <a:t>avoir</a:t>
                      </a:r>
                      <a:endParaRPr lang="en-GB" dirty="0"/>
                    </a:p>
                  </a:txBody>
                  <a:tcPr/>
                </a:tc>
                <a:tc>
                  <a:txBody>
                    <a:bodyPr/>
                    <a:lstStyle/>
                    <a:p>
                      <a:r>
                        <a:rPr lang="en-GB" dirty="0" err="1" smtClean="0"/>
                        <a:t>aur</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err="1" smtClean="0"/>
                        <a:t>j’</a:t>
                      </a:r>
                      <a:r>
                        <a:rPr lang="en-US" sz="1800" b="1" dirty="0" err="1" smtClean="0">
                          <a:solidFill>
                            <a:srgbClr val="008000"/>
                          </a:solidFill>
                        </a:rPr>
                        <a:t>aur</a:t>
                      </a:r>
                      <a:r>
                        <a:rPr lang="en-GB" sz="1800" b="1" dirty="0" err="1" smtClean="0">
                          <a:solidFill>
                            <a:srgbClr val="FF0000"/>
                          </a:solidFill>
                        </a:rPr>
                        <a:t>ai</a:t>
                      </a:r>
                      <a:endParaRPr lang="en-GB" sz="1800" b="1" dirty="0" smtClean="0">
                        <a:solidFill>
                          <a:srgbClr val="FF0000"/>
                        </a:solidFill>
                      </a:endParaRPr>
                    </a:p>
                  </a:txBody>
                  <a:tcPr/>
                </a:tc>
              </a:tr>
              <a:tr h="370840">
                <a:tc>
                  <a:txBody>
                    <a:bodyPr/>
                    <a:lstStyle/>
                    <a:p>
                      <a:r>
                        <a:rPr lang="en-GB" dirty="0" smtClean="0"/>
                        <a:t>faire</a:t>
                      </a:r>
                      <a:endParaRPr lang="en-GB" dirty="0"/>
                    </a:p>
                  </a:txBody>
                  <a:tcPr/>
                </a:tc>
                <a:tc>
                  <a:txBody>
                    <a:bodyPr/>
                    <a:lstStyle/>
                    <a:p>
                      <a:r>
                        <a:rPr lang="en-GB" dirty="0" err="1" smtClean="0"/>
                        <a:t>fer</a:t>
                      </a:r>
                      <a:endParaRPr lang="en-GB" dirty="0"/>
                    </a:p>
                  </a:txBody>
                  <a:tcPr/>
                </a:tc>
                <a:tc>
                  <a:txBody>
                    <a:bodyPr/>
                    <a:lstStyle/>
                    <a:p>
                      <a:pPr lvl="0"/>
                      <a:r>
                        <a:rPr lang="en-US" sz="1800" dirty="0" smtClean="0"/>
                        <a:t>je </a:t>
                      </a:r>
                      <a:r>
                        <a:rPr lang="en-US" sz="1800" b="1" dirty="0" err="1" smtClean="0">
                          <a:solidFill>
                            <a:srgbClr val="008000"/>
                          </a:solidFill>
                        </a:rPr>
                        <a:t>fer</a:t>
                      </a:r>
                      <a:r>
                        <a:rPr lang="en-GB" sz="1800" b="1" dirty="0" err="1" smtClean="0">
                          <a:solidFill>
                            <a:srgbClr val="FF0000"/>
                          </a:solidFill>
                        </a:rPr>
                        <a:t>ai</a:t>
                      </a:r>
                      <a:endParaRPr lang="en-GB" sz="1800" b="1" dirty="0">
                        <a:solidFill>
                          <a:srgbClr val="FF0000"/>
                        </a:solidFill>
                      </a:endParaRPr>
                    </a:p>
                  </a:txBody>
                  <a:tcPr/>
                </a:tc>
              </a:tr>
              <a:tr h="370840">
                <a:tc>
                  <a:txBody>
                    <a:bodyPr/>
                    <a:lstStyle/>
                    <a:p>
                      <a:r>
                        <a:rPr lang="en-GB" dirty="0" err="1" smtClean="0"/>
                        <a:t>pouvoir</a:t>
                      </a:r>
                      <a:endParaRPr lang="en-GB" dirty="0"/>
                    </a:p>
                  </a:txBody>
                  <a:tcPr/>
                </a:tc>
                <a:tc>
                  <a:txBody>
                    <a:bodyPr/>
                    <a:lstStyle/>
                    <a:p>
                      <a:r>
                        <a:rPr lang="en-GB" dirty="0" err="1" smtClean="0"/>
                        <a:t>pourr</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je </a:t>
                      </a:r>
                      <a:r>
                        <a:rPr lang="en-US" sz="1800" b="1" dirty="0" err="1" smtClean="0">
                          <a:solidFill>
                            <a:srgbClr val="008000"/>
                          </a:solidFill>
                        </a:rPr>
                        <a:t>pourr</a:t>
                      </a:r>
                      <a:r>
                        <a:rPr lang="en-GB" sz="1800" b="1" dirty="0" err="1" smtClean="0">
                          <a:solidFill>
                            <a:srgbClr val="FF0000"/>
                          </a:solidFill>
                        </a:rPr>
                        <a:t>ai</a:t>
                      </a:r>
                      <a:endParaRPr lang="en-GB" sz="1800" b="1" dirty="0" smtClean="0">
                        <a:solidFill>
                          <a:srgbClr val="FF0000"/>
                        </a:solidFill>
                      </a:endParaRPr>
                    </a:p>
                  </a:txBody>
                  <a:tcPr/>
                </a:tc>
              </a:tr>
              <a:tr h="370840">
                <a:tc>
                  <a:txBody>
                    <a:bodyPr/>
                    <a:lstStyle/>
                    <a:p>
                      <a:r>
                        <a:rPr lang="en-GB" dirty="0" err="1" smtClean="0"/>
                        <a:t>devenir</a:t>
                      </a:r>
                      <a:endParaRPr lang="en-GB" dirty="0"/>
                    </a:p>
                  </a:txBody>
                  <a:tcPr/>
                </a:tc>
                <a:tc>
                  <a:txBody>
                    <a:bodyPr/>
                    <a:lstStyle/>
                    <a:p>
                      <a:r>
                        <a:rPr lang="en-GB" dirty="0" err="1" smtClean="0"/>
                        <a:t>deviendr</a:t>
                      </a:r>
                      <a:endParaRPr lang="en-GB" dirty="0"/>
                    </a:p>
                  </a:txBody>
                  <a:tcPr/>
                </a:tc>
                <a:tc>
                  <a:txBody>
                    <a:bodyPr/>
                    <a:lstStyle/>
                    <a:p>
                      <a:pPr lvl="0"/>
                      <a:r>
                        <a:rPr lang="en-US" sz="1800" dirty="0" smtClean="0"/>
                        <a:t>je </a:t>
                      </a:r>
                      <a:r>
                        <a:rPr lang="en-US" sz="1800" b="1" dirty="0" err="1" smtClean="0">
                          <a:solidFill>
                            <a:srgbClr val="008000"/>
                          </a:solidFill>
                        </a:rPr>
                        <a:t>deviendr</a:t>
                      </a:r>
                      <a:r>
                        <a:rPr lang="en-GB" sz="1800" b="1" dirty="0" err="1" smtClean="0">
                          <a:solidFill>
                            <a:srgbClr val="FF0000"/>
                          </a:solidFill>
                        </a:rPr>
                        <a:t>ai</a:t>
                      </a:r>
                      <a:endParaRPr lang="en-GB" sz="1800" b="1" dirty="0">
                        <a:solidFill>
                          <a:srgbClr val="FF0000"/>
                        </a:solidFill>
                      </a:endParaRPr>
                    </a:p>
                  </a:txBody>
                  <a:tcPr/>
                </a:tc>
              </a:tr>
            </a:tbl>
          </a:graphicData>
        </a:graphic>
      </p:graphicFrame>
      <p:graphicFrame>
        <p:nvGraphicFramePr>
          <p:cNvPr id="8" name="Endings table"/>
          <p:cNvGraphicFramePr>
            <a:graphicFrameLocks noGrp="1"/>
          </p:cNvGraphicFramePr>
          <p:nvPr>
            <p:extLst>
              <p:ext uri="{D42A27DB-BD31-4B8C-83A1-F6EECF244321}">
                <p14:modId xmlns:p14="http://schemas.microsoft.com/office/powerpoint/2010/main" val="769754310"/>
              </p:ext>
            </p:extLst>
          </p:nvPr>
        </p:nvGraphicFramePr>
        <p:xfrm>
          <a:off x="6674736" y="1581963"/>
          <a:ext cx="1538176" cy="2865120"/>
        </p:xfrm>
        <a:graphic>
          <a:graphicData uri="http://schemas.openxmlformats.org/drawingml/2006/table">
            <a:tbl>
              <a:tblPr firstRow="1" bandRow="1">
                <a:tableStyleId>{5C22544A-7EE6-4342-B048-85BDC9FD1C3A}</a:tableStyleId>
              </a:tblPr>
              <a:tblGrid>
                <a:gridCol w="1538176"/>
              </a:tblGrid>
              <a:tr h="370840">
                <a:tc>
                  <a:txBody>
                    <a:bodyPr/>
                    <a:lstStyle/>
                    <a:p>
                      <a:pPr algn="l"/>
                      <a:r>
                        <a:rPr lang="en-GB" dirty="0" smtClean="0"/>
                        <a:t>Simple </a:t>
                      </a:r>
                      <a:r>
                        <a:rPr lang="en-GB" dirty="0" err="1" smtClean="0"/>
                        <a:t>futur</a:t>
                      </a:r>
                      <a:r>
                        <a:rPr lang="en-GB" dirty="0" smtClean="0"/>
                        <a:t> </a:t>
                      </a:r>
                    </a:p>
                    <a:p>
                      <a:pPr algn="l"/>
                      <a:r>
                        <a:rPr lang="en-GB" dirty="0" smtClean="0"/>
                        <a:t>(endings)</a:t>
                      </a:r>
                      <a:endParaRPr lang="en-GB" dirty="0"/>
                    </a:p>
                  </a:txBody>
                  <a:tcPr/>
                </a:tc>
              </a:tr>
              <a:tr h="370840">
                <a:tc>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0" u="none" strike="noStrike" kern="1200" cap="none" spc="0" normalizeH="0" baseline="0" noProof="0" dirty="0" err="1" smtClean="0">
                          <a:ln>
                            <a:noFill/>
                          </a:ln>
                          <a:solidFill>
                            <a:srgbClr val="FF0000"/>
                          </a:solidFill>
                          <a:effectLst/>
                          <a:uLnTx/>
                          <a:uFillTx/>
                        </a:rPr>
                        <a:t>ai</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rgbClr val="FF0000"/>
                          </a:solidFill>
                          <a:effectLst/>
                          <a:uLnTx/>
                          <a:uFillTx/>
                        </a:rPr>
                        <a:t>as</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rgbClr val="FF0000"/>
                          </a:solidFill>
                          <a:effectLst/>
                          <a:uLnTx/>
                          <a:uFillTx/>
                        </a:rPr>
                        <a:t>a</a:t>
                      </a: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rPr>
                        <a:t>ons</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srgbClr val="FF0000"/>
                          </a:solidFill>
                          <a:effectLst/>
                          <a:uLnTx/>
                          <a:uFillTx/>
                        </a:rPr>
                        <a:t>ez</a:t>
                      </a:r>
                      <a:endParaRPr kumimoji="0" lang="en-GB" sz="1800" b="1" i="0" u="none" strike="noStrike" kern="1200" cap="none" spc="0" normalizeH="0" baseline="0" noProof="0" dirty="0" smtClean="0">
                        <a:ln>
                          <a:noFill/>
                        </a:ln>
                        <a:solidFill>
                          <a:srgbClr val="FF0000"/>
                        </a:solidFill>
                        <a:effectLst/>
                        <a:uLnTx/>
                        <a:uFillTx/>
                      </a:endParaRPr>
                    </a:p>
                  </a:txBody>
                  <a:tcPr/>
                </a:tc>
              </a:tr>
              <a:tr h="370840">
                <a:tc>
                  <a:txBody>
                    <a:bodyPr/>
                    <a:lstStyle/>
                    <a:p>
                      <a:pPr algn="l"/>
                      <a:r>
                        <a:rPr kumimoji="0" lang="en-GB" sz="1800" b="1" i="0" u="none" strike="noStrike" kern="1200" cap="none" spc="0" normalizeH="0" baseline="0" noProof="0" dirty="0" err="1" smtClean="0">
                          <a:ln>
                            <a:noFill/>
                          </a:ln>
                          <a:solidFill>
                            <a:srgbClr val="FF0000"/>
                          </a:solidFill>
                          <a:effectLst/>
                          <a:uLnTx/>
                          <a:uFillTx/>
                        </a:rPr>
                        <a:t>ont</a:t>
                      </a:r>
                      <a:endParaRPr lang="en-GB" dirty="0"/>
                    </a:p>
                  </a:txBody>
                  <a:tcPr/>
                </a:tc>
              </a:tr>
            </a:tbl>
          </a:graphicData>
        </a:graphic>
      </p:graphicFrame>
      <p:sp>
        <p:nvSpPr>
          <p:cNvPr id="2" name="Title 1"/>
          <p:cNvSpPr>
            <a:spLocks noGrp="1"/>
          </p:cNvSpPr>
          <p:nvPr>
            <p:ph type="title"/>
          </p:nvPr>
        </p:nvSpPr>
        <p:spPr>
          <a:xfrm>
            <a:off x="539999" y="441132"/>
            <a:ext cx="8433879" cy="431181"/>
          </a:xfrm>
        </p:spPr>
        <p:txBody>
          <a:bodyPr/>
          <a:lstStyle/>
          <a:p>
            <a:pPr lvl="0">
              <a:lnSpc>
                <a:spcPct val="100000"/>
              </a:lnSpc>
              <a:spcBef>
                <a:spcPts val="0"/>
              </a:spcBef>
            </a:pPr>
            <a:r>
              <a:rPr lang="en-US" sz="3600" b="1" dirty="0" smtClean="0"/>
              <a:t>Irregulars</a:t>
            </a:r>
            <a:br>
              <a:rPr lang="en-US" sz="3600" b="1" dirty="0" smtClean="0"/>
            </a:br>
            <a:r>
              <a:rPr lang="en-US" sz="2400" dirty="0">
                <a:solidFill>
                  <a:prstClr val="black"/>
                </a:solidFill>
                <a:latin typeface="Calibri"/>
                <a:ea typeface="+mn-ea"/>
                <a:cs typeface="+mn-cs"/>
              </a:rPr>
              <a:t>Irregular future stem + simple future endings. </a:t>
            </a:r>
            <a:br>
              <a:rPr lang="en-US" sz="2400" dirty="0">
                <a:solidFill>
                  <a:prstClr val="black"/>
                </a:solidFill>
                <a:latin typeface="Calibri"/>
                <a:ea typeface="+mn-ea"/>
                <a:cs typeface="+mn-cs"/>
              </a:rPr>
            </a:br>
            <a:r>
              <a:rPr lang="en-US" sz="3600" dirty="0" smtClean="0"/>
              <a:t/>
            </a:r>
            <a:br>
              <a:rPr lang="en-US" sz="3600" dirty="0" smtClean="0"/>
            </a:br>
            <a:r>
              <a:rPr lang="en-US" sz="2800" dirty="0" smtClean="0"/>
              <a:t/>
            </a:r>
            <a:br>
              <a:rPr lang="en-US" sz="2800" dirty="0" smtClean="0"/>
            </a:br>
            <a:endParaRPr lang="en-GB"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8</a:t>
            </a:fld>
            <a:endParaRPr lang="en-GB"/>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4001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Si </a:t>
            </a:r>
            <a:r>
              <a:rPr lang="en-US" b="1" dirty="0">
                <a:solidFill>
                  <a:srgbClr val="0000FF"/>
                </a:solidFill>
              </a:rPr>
              <a:t>je </a:t>
            </a:r>
            <a:r>
              <a:rPr lang="en-US" b="1" dirty="0" err="1">
                <a:solidFill>
                  <a:srgbClr val="0000FF"/>
                </a:solidFill>
              </a:rPr>
              <a:t>réussis</a:t>
            </a:r>
            <a:r>
              <a:rPr lang="en-US" b="1" dirty="0">
                <a:solidFill>
                  <a:srgbClr val="0000FF"/>
                </a:solidFill>
              </a:rPr>
              <a:t> </a:t>
            </a:r>
            <a:r>
              <a:rPr lang="en-US" dirty="0"/>
              <a:t>à </a:t>
            </a:r>
            <a:r>
              <a:rPr lang="en-US" dirty="0" err="1"/>
              <a:t>mes</a:t>
            </a:r>
            <a:r>
              <a:rPr lang="en-US" dirty="0"/>
              <a:t> </a:t>
            </a:r>
            <a:r>
              <a:rPr lang="en-US" dirty="0" err="1"/>
              <a:t>examens</a:t>
            </a:r>
            <a:r>
              <a:rPr lang="en-US" dirty="0"/>
              <a:t>, </a:t>
            </a:r>
            <a:r>
              <a:rPr lang="en-US" b="1" dirty="0" err="1">
                <a:solidFill>
                  <a:srgbClr val="008000"/>
                </a:solidFill>
              </a:rPr>
              <a:t>j’irai</a:t>
            </a:r>
            <a:r>
              <a:rPr lang="en-US" dirty="0">
                <a:solidFill>
                  <a:srgbClr val="008000"/>
                </a:solidFill>
              </a:rPr>
              <a:t> </a:t>
            </a:r>
            <a:r>
              <a:rPr lang="en-US" dirty="0"/>
              <a:t>au </a:t>
            </a:r>
            <a:r>
              <a:rPr lang="en-US" dirty="0" err="1"/>
              <a:t>lycée</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Si </a:t>
            </a:r>
            <a:r>
              <a:rPr lang="en-US" dirty="0"/>
              <a:t>+ </a:t>
            </a:r>
            <a:r>
              <a:rPr lang="en-US" dirty="0">
                <a:solidFill>
                  <a:srgbClr val="0000FF"/>
                </a:solidFill>
              </a:rPr>
              <a:t>present </a:t>
            </a:r>
            <a:r>
              <a:rPr lang="en-US" dirty="0" smtClean="0">
                <a:solidFill>
                  <a:srgbClr val="0000FF"/>
                </a:solidFill>
              </a:rPr>
              <a:t>tense		</a:t>
            </a:r>
            <a:r>
              <a:rPr lang="en-US" dirty="0">
                <a:solidFill>
                  <a:srgbClr val="008000"/>
                </a:solidFill>
              </a:rPr>
              <a:t>Future tense</a:t>
            </a:r>
          </a:p>
          <a:p>
            <a:pPr marL="0" indent="0">
              <a:buNone/>
            </a:pPr>
            <a:endParaRPr lang="en-US" dirty="0">
              <a:solidFill>
                <a:srgbClr val="0000FF"/>
              </a:solidFill>
            </a:endParaRPr>
          </a:p>
          <a:p>
            <a:pPr marL="0" indent="0">
              <a:buNone/>
            </a:pPr>
            <a:endParaRPr lang="en-US" dirty="0"/>
          </a:p>
          <a:p>
            <a:endParaRPr lang="en-GB"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
        <p:nvSpPr>
          <p:cNvPr id="5" name="Slide Number Placeholder 4"/>
          <p:cNvSpPr>
            <a:spLocks noGrp="1"/>
          </p:cNvSpPr>
          <p:nvPr>
            <p:ph type="sldNum" sz="quarter" idx="4"/>
          </p:nvPr>
        </p:nvSpPr>
        <p:spPr/>
        <p:txBody>
          <a:bodyPr/>
          <a:lstStyle/>
          <a:p>
            <a:fld id="{9D4704D4-DAEA-4D4A-A9DC-4373E3AC7101}" type="slidenum">
              <a:rPr lang="en-GB" smtClean="0"/>
              <a:pPr/>
              <a:t>9</a:t>
            </a:fld>
            <a:endParaRPr lang="en-GB"/>
          </a:p>
        </p:txBody>
      </p:sp>
      <p:sp>
        <p:nvSpPr>
          <p:cNvPr id="6" name="Down Arrow 5"/>
          <p:cNvSpPr/>
          <p:nvPr/>
        </p:nvSpPr>
        <p:spPr>
          <a:xfrm>
            <a:off x="3281059" y="2070763"/>
            <a:ext cx="1219619" cy="228861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Down Arrow 6"/>
          <p:cNvSpPr/>
          <p:nvPr/>
        </p:nvSpPr>
        <p:spPr>
          <a:xfrm>
            <a:off x="812551" y="2070763"/>
            <a:ext cx="1219619" cy="228861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9509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ed If clauses future plans after GCSEs">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80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Branded If clauses future plans after GCSEs</Template>
  <TotalTime>100</TotalTime>
  <Words>826</Words>
  <Application>Microsoft Office PowerPoint</Application>
  <PresentationFormat>On-screen Show (4:3)</PresentationFormat>
  <Paragraphs>277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Branded If clauses future plans after GCSEs</vt:lpstr>
      <vt:lpstr> Education post-16 Jobs, career choices and ambitions </vt:lpstr>
      <vt:lpstr>Learning objectives</vt:lpstr>
      <vt:lpstr>Lisez le texte. Trouvez les cinq verbes au futur simple.</vt:lpstr>
      <vt:lpstr>Lisez le texte. Trouvez les cinq verbes au futur simple.  </vt:lpstr>
      <vt:lpstr>PowerPoint Presentation</vt:lpstr>
      <vt:lpstr>Forming the simple future</vt:lpstr>
      <vt:lpstr>Infinitive + simple future endings.  </vt:lpstr>
      <vt:lpstr>Irregulars Irregular future stem + simple future endings.    </vt:lpstr>
      <vt:lpstr>PowerPoint Presentation</vt:lpstr>
      <vt:lpstr>PowerPoint Presentation</vt:lpstr>
      <vt:lpstr>PowerPoint Presentation</vt:lpstr>
      <vt:lpstr>Put the infinitives into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2016-02-04T12:22:16Z</dcterms:created>
  <dcterms:modified xsi:type="dcterms:W3CDTF">2016-08-30T13:49:54Z</dcterms:modified>
</cp:coreProperties>
</file>