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63" r:id="rId2"/>
    <p:sldId id="274" r:id="rId3"/>
    <p:sldId id="279" r:id="rId4"/>
    <p:sldId id="262" r:id="rId5"/>
    <p:sldId id="260" r:id="rId6"/>
    <p:sldId id="276" r:id="rId7"/>
    <p:sldId id="277" r:id="rId8"/>
    <p:sldId id="27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73AF"/>
    <a:srgbClr val="783C2D"/>
    <a:srgbClr val="DC7D28"/>
    <a:srgbClr val="6464A0"/>
    <a:srgbClr val="325F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69" autoAdjust="0"/>
    <p:restoredTop sz="94470" autoAdjust="0"/>
  </p:normalViewPr>
  <p:slideViewPr>
    <p:cSldViewPr snapToGrid="0" snapToObjects="1" showGuides="1">
      <p:cViewPr>
        <p:scale>
          <a:sx n="90" d="100"/>
          <a:sy n="90" d="100"/>
        </p:scale>
        <p:origin x="-2676" y="-888"/>
      </p:cViewPr>
      <p:guideLst>
        <p:guide orient="horz" pos="2157"/>
        <p:guide pos="28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A457E0-B7E6-E24E-BA12-0ABEC3185120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88A59E-FE67-3043-A00A-EF9E0FCBDE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872257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8A8347-8DF1-B348-8F41-6E1345D82D34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A5C70C-4F3D-A24C-BE6B-90E4410CB3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845997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4153" y="6246646"/>
            <a:ext cx="8796168" cy="1657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892053"/>
            <a:ext cx="8796168" cy="1657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1303334"/>
            <a:ext cx="4114551" cy="968675"/>
          </a:xfrm>
        </p:spPr>
        <p:txBody>
          <a:bodyPr lIns="0" tIns="0" rIns="0" bIns="0" anchor="t" anchorCtr="0">
            <a:noAutofit/>
          </a:bodyPr>
          <a:lstStyle>
            <a:lvl1pPr algn="l">
              <a:lnSpc>
                <a:spcPts val="3800"/>
              </a:lnSpc>
              <a:defRPr sz="3600" baseline="0">
                <a:solidFill>
                  <a:schemeClr val="tx2"/>
                </a:solidFill>
                <a:latin typeface="AQA Chevin Pro Light"/>
              </a:defRPr>
            </a:lvl1pPr>
          </a:lstStyle>
          <a:p>
            <a:r>
              <a:rPr lang="en-US" dirty="0" smtClean="0"/>
              <a:t>Presentation</a:t>
            </a:r>
            <a:br>
              <a:rPr lang="en-US" dirty="0" smtClean="0"/>
            </a:br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40000" y="2611489"/>
            <a:ext cx="4114551" cy="37831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ts val="2600"/>
              </a:lnSpc>
              <a:buNone/>
              <a:defRPr sz="2400" b="0" i="0">
                <a:solidFill>
                  <a:schemeClr val="tx2"/>
                </a:solidFill>
                <a:latin typeface="AQA Chevin Pro Light"/>
                <a:cs typeface="AQA Chevin Pro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Presented by</a:t>
            </a:r>
            <a:br>
              <a:rPr lang="en-US" dirty="0" smtClean="0"/>
            </a:br>
            <a:endParaRPr lang="en-US" dirty="0" smtClean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1191693"/>
            <a:ext cx="4645025" cy="0"/>
          </a:xfrm>
          <a:prstGeom prst="line">
            <a:avLst/>
          </a:prstGeom>
          <a:ln w="7620" cap="rnd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0" y="2433050"/>
            <a:ext cx="4645025" cy="0"/>
          </a:xfrm>
          <a:prstGeom prst="line">
            <a:avLst/>
          </a:prstGeom>
          <a:ln w="38100" cap="rnd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0" y="6339600"/>
            <a:ext cx="8585200" cy="0"/>
          </a:xfrm>
          <a:prstGeom prst="line">
            <a:avLst/>
          </a:prstGeom>
          <a:ln w="7620" cap="rnd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 userDrawn="1"/>
        </p:nvSpPr>
        <p:spPr>
          <a:xfrm>
            <a:off x="7825042" y="6455753"/>
            <a:ext cx="971126" cy="40224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2" hasCustomPrompt="1"/>
          </p:nvPr>
        </p:nvSpPr>
        <p:spPr>
          <a:xfrm>
            <a:off x="539750" y="3058062"/>
            <a:ext cx="4114801" cy="338138"/>
          </a:xfrm>
        </p:spPr>
        <p:txBody>
          <a:bodyPr rIns="0"/>
          <a:lstStyle>
            <a:lvl1pPr marL="0" indent="0">
              <a:lnSpc>
                <a:spcPts val="2600"/>
              </a:lnSpc>
              <a:buFontTx/>
              <a:buNone/>
              <a:defRPr sz="2400" b="0" i="0">
                <a:solidFill>
                  <a:schemeClr val="tx2"/>
                </a:solidFill>
                <a:latin typeface="AQA Chevin Pro Light"/>
                <a:cs typeface="AQA Chevin Pro Light"/>
              </a:defRPr>
            </a:lvl1pPr>
          </a:lstStyle>
          <a:p>
            <a:pPr lvl="0"/>
            <a:r>
              <a:rPr lang="en-US" dirty="0" smtClean="0"/>
              <a:t>Date &lt;</a:t>
            </a:r>
            <a:r>
              <a:rPr lang="en-US" dirty="0" err="1" smtClean="0"/>
              <a:t>dd</a:t>
            </a:r>
            <a:r>
              <a:rPr lang="en-US" dirty="0" smtClean="0"/>
              <a:t>/mm/</a:t>
            </a:r>
            <a:r>
              <a:rPr lang="en-US" dirty="0" err="1" smtClean="0"/>
              <a:t>yyyy</a:t>
            </a:r>
            <a:r>
              <a:rPr lang="en-US" dirty="0" smtClean="0"/>
              <a:t>&gt;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869" y="278675"/>
            <a:ext cx="1240249" cy="557784"/>
          </a:xfrm>
          <a:prstGeom prst="rect">
            <a:avLst/>
          </a:prstGeom>
        </p:spPr>
      </p:pic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76438" y="6617829"/>
            <a:ext cx="2678400" cy="2412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lnSpc>
                <a:spcPts val="1000"/>
              </a:lnSpc>
              <a:defRPr sz="800" b="0" i="0">
                <a:solidFill>
                  <a:schemeClr val="tx1"/>
                </a:solidFill>
                <a:latin typeface="+mn-lt"/>
                <a:cs typeface="AQA Chevin Pro Light"/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00" y="6437723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5207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Dark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000" y="6487200"/>
            <a:ext cx="719352" cy="246896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00" y="6437723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8944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Dark Turquoi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000" y="6487200"/>
            <a:ext cx="719352" cy="246896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00" y="6437723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7785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Dark 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000" y="6487200"/>
            <a:ext cx="719352" cy="246896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00" y="6437723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18779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Dark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000" y="6487200"/>
            <a:ext cx="719352" cy="246896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00" y="6437723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7853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Dark Vio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rgbClr val="6464A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000" y="6487200"/>
            <a:ext cx="719352" cy="246896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00" y="6437723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8777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Dark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rgbClr val="325F7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000" y="6487200"/>
            <a:ext cx="719352" cy="246896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00" y="6437723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5063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Dark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rgbClr val="DC7D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000" y="6487200"/>
            <a:ext cx="719352" cy="246896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00" y="6437723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4016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Dark Bri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rgbClr val="783C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000" y="6487200"/>
            <a:ext cx="719352" cy="246896"/>
          </a:xfrm>
          <a:prstGeom prst="rect">
            <a:avLst/>
          </a:prstGeom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00" y="6437723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9165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76438" y="6617829"/>
            <a:ext cx="2678400" cy="2412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lnSpc>
                <a:spcPts val="1000"/>
              </a:lnSpc>
              <a:defRPr sz="800" b="0" i="0">
                <a:solidFill>
                  <a:schemeClr val="tx1"/>
                </a:solidFill>
                <a:latin typeface="+mn-lt"/>
                <a:cs typeface="AQA Chevin Pro Light"/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00" y="6437723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876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000" y="6487200"/>
            <a:ext cx="719352" cy="246896"/>
          </a:xfrm>
          <a:prstGeom prst="rect">
            <a:avLst/>
          </a:prstGeom>
        </p:spPr>
      </p:pic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00" y="6437723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53803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AQA and its licensors. All rights reserved.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00" y="6437723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462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>
          <a:xfrm>
            <a:off x="540000" y="1731600"/>
            <a:ext cx="8046000" cy="440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00" y="6437723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946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 smtClean="0"/>
              <a:t>Insert video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/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00" y="6437723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467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ext and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0000" y="1727271"/>
            <a:ext cx="4546350" cy="4406400"/>
          </a:xfrm>
        </p:spPr>
        <p:txBody>
          <a:bodyPr rIns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  <a:lvl6pPr>
              <a:defRPr sz="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394324" y="1727199"/>
            <a:ext cx="3190875" cy="4406400"/>
          </a:xfrm>
        </p:spPr>
        <p:txBody>
          <a:bodyPr rIns="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Insert image or graphic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/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00" y="6437723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452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899455"/>
            <a:ext cx="8768155" cy="22116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/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1666873"/>
            <a:ext cx="4028825" cy="494942"/>
          </a:xfrm>
        </p:spPr>
        <p:txBody>
          <a:bodyPr lIns="0" tIns="0" rIns="0" bIns="0" anchor="t" anchorCtr="0">
            <a:noAutofit/>
          </a:bodyPr>
          <a:lstStyle>
            <a:lvl1pPr algn="l">
              <a:lnSpc>
                <a:spcPts val="3800"/>
              </a:lnSpc>
              <a:defRPr sz="360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Thank you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0" y="1191600"/>
            <a:ext cx="4645025" cy="0"/>
          </a:xfrm>
          <a:prstGeom prst="line">
            <a:avLst/>
          </a:prstGeom>
          <a:ln w="7620" cap="rnd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0" y="2309805"/>
            <a:ext cx="4645025" cy="0"/>
          </a:xfrm>
          <a:prstGeom prst="line">
            <a:avLst/>
          </a:prstGeom>
          <a:ln w="38100" cap="rnd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 userDrawn="1"/>
        </p:nvSpPr>
        <p:spPr>
          <a:xfrm>
            <a:off x="7780867" y="6458400"/>
            <a:ext cx="829733" cy="3651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AQA_New_logo_no_strapline_RGB_1.5cm_deep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750" y="278675"/>
            <a:ext cx="1618488" cy="557784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00" y="6437723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416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title Dark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000" y="6487200"/>
            <a:ext cx="719352" cy="246896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00" y="6437723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11481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0000" y="441132"/>
            <a:ext cx="8045200" cy="431181"/>
          </a:xfrm>
          <a:prstGeom prst="rect">
            <a:avLst/>
          </a:prstGeom>
        </p:spPr>
        <p:txBody>
          <a:bodyPr vert="horz" lIns="0" tIns="0" rIns="91440" bIns="0" rtlCol="0" anchor="t" anchorCtr="0">
            <a:noAutofit/>
          </a:bodyPr>
          <a:lstStyle/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00" y="1731713"/>
            <a:ext cx="8045200" cy="4406804"/>
          </a:xfrm>
          <a:prstGeom prst="rect">
            <a:avLst/>
          </a:prstGeom>
        </p:spPr>
        <p:txBody>
          <a:bodyPr vert="horz" lIns="0" tIns="0" rIns="91440" bIns="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76438" y="6617829"/>
            <a:ext cx="2678400" cy="2412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lnSpc>
                <a:spcPts val="1000"/>
              </a:lnSpc>
              <a:defRPr sz="800" b="0" i="0">
                <a:solidFill>
                  <a:schemeClr val="tx1"/>
                </a:solidFill>
                <a:latin typeface="+mn-lt"/>
                <a:cs typeface="AQA Chevin Pro Light"/>
              </a:defRPr>
            </a:lvl1pPr>
          </a:lstStyle>
          <a:p>
            <a:r>
              <a:rPr lang="en-US" dirty="0" smtClean="0"/>
              <a:t>Copyright © AQA and its licensors. All rights reserved.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962025"/>
            <a:ext cx="8585200" cy="0"/>
          </a:xfrm>
          <a:prstGeom prst="line">
            <a:avLst/>
          </a:prstGeom>
          <a:ln w="7620" cap="rnd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0" y="6340475"/>
            <a:ext cx="8585200" cy="0"/>
          </a:xfrm>
          <a:prstGeom prst="line">
            <a:avLst/>
          </a:prstGeom>
          <a:ln w="7620" cap="rnd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186" y="6487200"/>
            <a:ext cx="548980" cy="2468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00" y="6437723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071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9" r:id="rId2"/>
    <p:sldLayoutId id="2147483677" r:id="rId3"/>
    <p:sldLayoutId id="2147483680" r:id="rId4"/>
    <p:sldLayoutId id="2147483667" r:id="rId5"/>
    <p:sldLayoutId id="2147483662" r:id="rId6"/>
    <p:sldLayoutId id="2147483664" r:id="rId7"/>
    <p:sldLayoutId id="2147483665" r:id="rId8"/>
    <p:sldLayoutId id="2147483678" r:id="rId9"/>
    <p:sldLayoutId id="2147483669" r:id="rId10"/>
    <p:sldLayoutId id="2147483670" r:id="rId11"/>
    <p:sldLayoutId id="2147483671" r:id="rId12"/>
    <p:sldLayoutId id="2147483672" r:id="rId13"/>
    <p:sldLayoutId id="2147483674" r:id="rId14"/>
    <p:sldLayoutId id="2147483673" r:id="rId15"/>
    <p:sldLayoutId id="2147483675" r:id="rId16"/>
    <p:sldLayoutId id="2147483676" r:id="rId17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lnSpc>
          <a:spcPts val="2800"/>
        </a:lnSpc>
        <a:spcBef>
          <a:spcPct val="0"/>
        </a:spcBef>
        <a:buNone/>
        <a:defRPr sz="2600" b="0" i="0" kern="1200">
          <a:solidFill>
            <a:schemeClr val="tx2"/>
          </a:solidFill>
          <a:latin typeface="AQA Chevin Pro Light"/>
          <a:ea typeface="+mj-ea"/>
          <a:cs typeface="AQA Chevin Pro Light"/>
        </a:defRPr>
      </a:lvl1pPr>
    </p:titleStyle>
    <p:bodyStyle>
      <a:lvl1pPr marL="342900" indent="-342900" algn="l" defTabSz="457200" rtl="0" eaLnBrk="1" latinLnBrk="0" hangingPunct="1">
        <a:lnSpc>
          <a:spcPts val="2000"/>
        </a:lnSpc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lnSpc>
          <a:spcPts val="2000"/>
        </a:lnSpc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lnSpc>
          <a:spcPts val="2000"/>
        </a:lnSpc>
        <a:spcBef>
          <a:spcPct val="20000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lnSpc>
          <a:spcPts val="2000"/>
        </a:lnSpc>
        <a:spcBef>
          <a:spcPct val="20000"/>
        </a:spcBef>
        <a:buFont typeface="Arial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lnSpc>
          <a:spcPts val="2000"/>
        </a:lnSpc>
        <a:spcBef>
          <a:spcPct val="20000"/>
        </a:spcBef>
        <a:buFont typeface="Arial"/>
        <a:buChar char="»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indent="0" algn="l" defTabSz="457200" rtl="0" eaLnBrk="1" latinLnBrk="0" hangingPunct="1">
        <a:spcBef>
          <a:spcPct val="20000"/>
        </a:spcBef>
        <a:buFont typeface="Arial"/>
        <a:buNone/>
        <a:defRPr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0" y="1033051"/>
            <a:ext cx="4478567" cy="968675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Poverty/homelessness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plan slides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34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Learning objectives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extend vocabulary related to poverty. </a:t>
            </a:r>
          </a:p>
          <a:p>
            <a:endParaRPr lang="en-US" dirty="0"/>
          </a:p>
          <a:p>
            <a:r>
              <a:rPr lang="en-US" dirty="0"/>
              <a:t>To </a:t>
            </a:r>
            <a:r>
              <a:rPr lang="en-US" dirty="0" smtClean="0"/>
              <a:t>examine the causes and effects of poverty.</a:t>
            </a:r>
          </a:p>
          <a:p>
            <a:endParaRPr lang="en-US" dirty="0"/>
          </a:p>
          <a:p>
            <a:r>
              <a:rPr lang="en-US" dirty="0"/>
              <a:t>To </a:t>
            </a:r>
            <a:r>
              <a:rPr lang="en-US" dirty="0" smtClean="0"/>
              <a:t>use </a:t>
            </a:r>
            <a:r>
              <a:rPr lang="en-US" i="1" dirty="0" err="1" smtClean="0"/>
              <a:t>il</a:t>
            </a:r>
            <a:r>
              <a:rPr lang="en-US" i="1" dirty="0" smtClean="0"/>
              <a:t> </a:t>
            </a:r>
            <a:r>
              <a:rPr lang="en-US" i="1" dirty="0" err="1" smtClean="0"/>
              <a:t>faut</a:t>
            </a:r>
            <a:r>
              <a:rPr lang="en-US" i="1" dirty="0" smtClean="0"/>
              <a:t> </a:t>
            </a:r>
            <a:r>
              <a:rPr lang="en-US" dirty="0" smtClean="0"/>
              <a:t>+ infinitive.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© AQA and its licensors.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16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04" y="440103"/>
            <a:ext cx="8045200" cy="431181"/>
          </a:xfrm>
        </p:spPr>
        <p:txBody>
          <a:bodyPr/>
          <a:lstStyle/>
          <a:p>
            <a:r>
              <a:rPr lang="fr-FR" b="1" dirty="0">
                <a:solidFill>
                  <a:srgbClr val="412878"/>
                </a:solidFill>
              </a:rPr>
              <a:t>Reliez – match up </a:t>
            </a:r>
            <a:endParaRPr lang="en-US" sz="4800" b="1" u="sng" dirty="0">
              <a:latin typeface="AQA Chevin Pro Bold" panose="020F0803030000060003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912642" y="6616800"/>
            <a:ext cx="2678400" cy="241200"/>
          </a:xfrm>
        </p:spPr>
        <p:txBody>
          <a:bodyPr/>
          <a:lstStyle/>
          <a:p>
            <a:r>
              <a:rPr lang="en-US" smtClean="0"/>
              <a:t>Copyright © AQA and its licensors.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470206" y="6444414"/>
            <a:ext cx="710202" cy="349686"/>
          </a:xfrm>
          <a:ln>
            <a:solidFill>
              <a:schemeClr val="bg1"/>
            </a:solidFill>
          </a:ln>
        </p:spPr>
        <p:txBody>
          <a:bodyPr/>
          <a:lstStyle/>
          <a:p>
            <a:fld id="{9D4704D4-DAEA-4D4A-A9DC-4373E3AC7101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4955263" y="5399350"/>
            <a:ext cx="3683365" cy="56509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81102" y="5665200"/>
            <a:ext cx="4227100" cy="5593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81101" y="1073490"/>
            <a:ext cx="4227103" cy="50719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4955263" y="3227520"/>
            <a:ext cx="3683365" cy="50719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81102" y="1586469"/>
            <a:ext cx="4227103" cy="5071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938330" y="2190306"/>
            <a:ext cx="3700298" cy="41602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281102" y="2093662"/>
            <a:ext cx="4227102" cy="50388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938330" y="1073489"/>
            <a:ext cx="3700298" cy="51297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281102" y="2626872"/>
            <a:ext cx="4227102" cy="50719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4938330" y="4892156"/>
            <a:ext cx="3700298" cy="50719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81100" y="3139920"/>
            <a:ext cx="4227103" cy="594793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4938330" y="4384962"/>
            <a:ext cx="3700298" cy="507194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81101" y="3734714"/>
            <a:ext cx="4227101" cy="486412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4938329" y="1586468"/>
            <a:ext cx="3700299" cy="512667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281101" y="4221126"/>
            <a:ext cx="4227103" cy="924627"/>
          </a:xfrm>
          <a:prstGeom prst="rect">
            <a:avLst/>
          </a:prstGeom>
          <a:solidFill>
            <a:srgbClr val="3366FF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4938330" y="2626872"/>
            <a:ext cx="3700298" cy="507194"/>
          </a:xfrm>
          <a:prstGeom prst="rect">
            <a:avLst/>
          </a:prstGeom>
          <a:solidFill>
            <a:srgbClr val="3366FF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281102" y="5143121"/>
            <a:ext cx="4227100" cy="507194"/>
          </a:xfrm>
          <a:prstGeom prst="rect">
            <a:avLst/>
          </a:prstGeom>
          <a:solidFill>
            <a:srgbClr val="FF660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4938330" y="3790214"/>
            <a:ext cx="3700298" cy="507194"/>
          </a:xfrm>
          <a:prstGeom prst="rect">
            <a:avLst/>
          </a:prstGeom>
          <a:solidFill>
            <a:srgbClr val="FF660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9191793"/>
              </p:ext>
            </p:extLst>
          </p:nvPr>
        </p:nvGraphicFramePr>
        <p:xfrm>
          <a:off x="281102" y="1073490"/>
          <a:ext cx="4227103" cy="51510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27103"/>
              </a:tblGrid>
              <a:tr h="519717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QA Chevin Pro Medium" panose="020F0603030000060003" pitchFamily="34" charset="0"/>
                        </a:rPr>
                        <a:t>la </a:t>
                      </a:r>
                      <a:r>
                        <a:rPr lang="en-US" sz="28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QA Chevin Pro Medium" panose="020F0603030000060003" pitchFamily="34" charset="0"/>
                        </a:rPr>
                        <a:t>pauvreté</a:t>
                      </a:r>
                      <a:endParaRPr lang="en-US" sz="2800" dirty="0">
                        <a:solidFill>
                          <a:schemeClr val="tx2">
                            <a:lumMod val="75000"/>
                          </a:schemeClr>
                        </a:solidFill>
                        <a:latin typeface="AQA Chevin Pro Medium" panose="020F0603030000060003" pitchFamily="34" charset="0"/>
                      </a:endParaRPr>
                    </a:p>
                  </a:txBody>
                  <a:tcPr/>
                </a:tc>
              </a:tr>
              <a:tr h="49973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QA Chevin Pro Medium" panose="020F0603030000060003" pitchFamily="34" charset="0"/>
                        </a:rPr>
                        <a:t>la </a:t>
                      </a:r>
                      <a:r>
                        <a:rPr lang="en-US" sz="28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QA Chevin Pro Medium" panose="020F0603030000060003" pitchFamily="34" charset="0"/>
                        </a:rPr>
                        <a:t>faim</a:t>
                      </a:r>
                      <a:endParaRPr lang="en-US" sz="2800" dirty="0">
                        <a:solidFill>
                          <a:schemeClr val="tx2">
                            <a:lumMod val="75000"/>
                          </a:schemeClr>
                        </a:solidFill>
                        <a:latin typeface="AQA Chevin Pro Medium" panose="020F0603030000060003" pitchFamily="34" charset="0"/>
                      </a:endParaRPr>
                    </a:p>
                  </a:txBody>
                  <a:tcPr/>
                </a:tc>
              </a:tr>
              <a:tr h="49193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QA Chevin Pro Medium" panose="020F0603030000060003" pitchFamily="34" charset="0"/>
                        </a:rPr>
                        <a:t>la </a:t>
                      </a:r>
                      <a:r>
                        <a:rPr lang="en-US" sz="28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QA Chevin Pro Medium" panose="020F0603030000060003" pitchFamily="34" charset="0"/>
                        </a:rPr>
                        <a:t>dette</a:t>
                      </a:r>
                      <a:r>
                        <a:rPr lang="en-US" sz="2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QA Chevin Pro Medium" panose="020F0603030000060003" pitchFamily="34" charset="0"/>
                        </a:rPr>
                        <a:t> </a:t>
                      </a:r>
                      <a:endParaRPr lang="en-US" sz="2800" dirty="0">
                        <a:solidFill>
                          <a:schemeClr val="tx2">
                            <a:lumMod val="75000"/>
                          </a:schemeClr>
                        </a:solidFill>
                        <a:latin typeface="AQA Chevin Pro Medium" panose="020F0603030000060003" pitchFamily="34" charset="0"/>
                      </a:endParaRPr>
                    </a:p>
                  </a:txBody>
                  <a:tcPr/>
                </a:tc>
              </a:tr>
              <a:tr h="484136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QA Chevin Pro Medium" panose="020F0603030000060003" pitchFamily="34" charset="0"/>
                        </a:rPr>
                        <a:t>la </a:t>
                      </a:r>
                      <a:r>
                        <a:rPr lang="en-US" sz="28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QA Chevin Pro Medium" panose="020F0603030000060003" pitchFamily="34" charset="0"/>
                        </a:rPr>
                        <a:t>mauvaise</a:t>
                      </a:r>
                      <a:r>
                        <a:rPr lang="en-US" sz="2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QA Chevin Pro Medium" panose="020F0603030000060003" pitchFamily="34" charset="0"/>
                        </a:rPr>
                        <a:t> santé</a:t>
                      </a:r>
                      <a:endParaRPr lang="en-US" sz="2800" dirty="0">
                        <a:solidFill>
                          <a:schemeClr val="tx2">
                            <a:lumMod val="75000"/>
                          </a:schemeClr>
                        </a:solidFill>
                        <a:latin typeface="AQA Chevin Pro Medium" panose="020F0603030000060003" pitchFamily="34" charset="0"/>
                      </a:endParaRPr>
                    </a:p>
                  </a:txBody>
                  <a:tcPr/>
                </a:tc>
              </a:tr>
              <a:tr h="555446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QA Chevin Pro Medium" panose="020F0603030000060003" pitchFamily="34" charset="0"/>
                        </a:rPr>
                        <a:t>l’analphabétisme</a:t>
                      </a:r>
                      <a:endParaRPr lang="en-US" sz="2800" dirty="0">
                        <a:solidFill>
                          <a:schemeClr val="tx2">
                            <a:lumMod val="75000"/>
                          </a:schemeClr>
                        </a:solidFill>
                        <a:latin typeface="AQA Chevin Pro Medium" panose="020F0603030000060003" pitchFamily="34" charset="0"/>
                      </a:endParaRPr>
                    </a:p>
                  </a:txBody>
                  <a:tcPr/>
                </a:tc>
              </a:tr>
              <a:tr h="473786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QA Chevin Pro Medium" panose="020F0603030000060003" pitchFamily="34" charset="0"/>
                        </a:rPr>
                        <a:t>le </a:t>
                      </a:r>
                      <a:r>
                        <a:rPr lang="en-US" sz="28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QA Chevin Pro Medium" panose="020F0603030000060003" pitchFamily="34" charset="0"/>
                        </a:rPr>
                        <a:t>chômage</a:t>
                      </a:r>
                      <a:endParaRPr lang="en-US" sz="2800" dirty="0">
                        <a:solidFill>
                          <a:schemeClr val="tx2">
                            <a:lumMod val="75000"/>
                          </a:schemeClr>
                        </a:solidFill>
                        <a:latin typeface="AQA Chevin Pro Medium" panose="020F0603030000060003" pitchFamily="34" charset="0"/>
                      </a:endParaRPr>
                    </a:p>
                  </a:txBody>
                  <a:tcPr/>
                </a:tc>
              </a:tr>
              <a:tr h="880658">
                <a:tc>
                  <a:txBody>
                    <a:bodyPr/>
                    <a:lstStyle/>
                    <a:p>
                      <a:r>
                        <a:rPr lang="en-US" sz="275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QA Chevin Pro Medium" panose="020F0603030000060003" pitchFamily="34" charset="0"/>
                        </a:rPr>
                        <a:t>le </a:t>
                      </a:r>
                      <a:r>
                        <a:rPr lang="en-US" sz="275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QA Chevin Pro Medium" panose="020F0603030000060003" pitchFamily="34" charset="0"/>
                        </a:rPr>
                        <a:t>problème</a:t>
                      </a:r>
                      <a:r>
                        <a:rPr lang="en-US" sz="275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QA Chevin Pro Medium" panose="020F0603030000060003" pitchFamily="34" charset="0"/>
                        </a:rPr>
                        <a:t> des sans-</a:t>
                      </a:r>
                      <a:r>
                        <a:rPr lang="en-US" sz="2750" baseline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QA Chevin Pro Medium" panose="020F0603030000060003" pitchFamily="34" charset="0"/>
                        </a:rPr>
                        <a:t>abris</a:t>
                      </a:r>
                      <a:endParaRPr lang="en-US" sz="2750" dirty="0">
                        <a:solidFill>
                          <a:schemeClr val="tx2">
                            <a:lumMod val="75000"/>
                          </a:schemeClr>
                        </a:solidFill>
                        <a:latin typeface="AQA Chevin Pro Medium" panose="020F0603030000060003" pitchFamily="34" charset="0"/>
                      </a:endParaRPr>
                    </a:p>
                  </a:txBody>
                  <a:tcPr/>
                </a:tc>
              </a:tr>
              <a:tr h="515813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QA Chevin Pro Medium" panose="020F0603030000060003" pitchFamily="34" charset="0"/>
                        </a:rPr>
                        <a:t>l’inégalité</a:t>
                      </a:r>
                      <a:endParaRPr lang="en-US" sz="2800" dirty="0">
                        <a:solidFill>
                          <a:schemeClr val="tx2">
                            <a:lumMod val="75000"/>
                          </a:schemeClr>
                        </a:solidFill>
                        <a:latin typeface="AQA Chevin Pro Medium" panose="020F0603030000060003" pitchFamily="34" charset="0"/>
                      </a:endParaRPr>
                    </a:p>
                  </a:txBody>
                  <a:tcPr/>
                </a:tc>
              </a:tr>
              <a:tr h="55544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QA Chevin Pro Medium" panose="020F0603030000060003" pitchFamily="34" charset="0"/>
                        </a:rPr>
                        <a:t>la guerre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2452994"/>
              </p:ext>
            </p:extLst>
          </p:nvPr>
        </p:nvGraphicFramePr>
        <p:xfrm>
          <a:off x="4938330" y="1073490"/>
          <a:ext cx="3700298" cy="49570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00298"/>
              </a:tblGrid>
              <a:tr h="55544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QA Chevin Pro Medium" panose="020F0603030000060003" pitchFamily="34" charset="0"/>
                        </a:rPr>
                        <a:t>debt</a:t>
                      </a:r>
                    </a:p>
                  </a:txBody>
                  <a:tcPr/>
                </a:tc>
              </a:tr>
              <a:tr h="550738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QA Chevin Pro Medium" panose="020F0603030000060003" pitchFamily="34" charset="0"/>
                        </a:rPr>
                        <a:t>unemployment</a:t>
                      </a:r>
                      <a:endParaRPr lang="en-US" sz="2800" dirty="0">
                        <a:solidFill>
                          <a:schemeClr val="tx2">
                            <a:lumMod val="75000"/>
                          </a:schemeClr>
                        </a:solidFill>
                        <a:latin typeface="AQA Chevin Pro Medium" panose="020F0603030000060003" pitchFamily="34" charset="0"/>
                      </a:endParaRPr>
                    </a:p>
                  </a:txBody>
                  <a:tcPr/>
                </a:tc>
              </a:tr>
              <a:tr h="489098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QA Chevin Pro Medium" panose="020F0603030000060003" pitchFamily="34" charset="0"/>
                        </a:rPr>
                        <a:t>hunger</a:t>
                      </a:r>
                      <a:endParaRPr lang="en-US" sz="2800" dirty="0">
                        <a:solidFill>
                          <a:schemeClr val="tx2">
                            <a:lumMod val="75000"/>
                          </a:schemeClr>
                        </a:solidFill>
                        <a:latin typeface="AQA Chevin Pro Medium" panose="020F0603030000060003" pitchFamily="34" charset="0"/>
                      </a:endParaRPr>
                    </a:p>
                  </a:txBody>
                  <a:tcPr/>
                </a:tc>
              </a:tr>
              <a:tr h="555446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QA Chevin Pro Medium" panose="020F0603030000060003" pitchFamily="34" charset="0"/>
                        </a:rPr>
                        <a:t>homelessness</a:t>
                      </a:r>
                      <a:endParaRPr lang="en-US" sz="2800" dirty="0">
                        <a:solidFill>
                          <a:schemeClr val="tx2">
                            <a:lumMod val="75000"/>
                          </a:schemeClr>
                        </a:solidFill>
                        <a:latin typeface="AQA Chevin Pro Medium" panose="020F0603030000060003" pitchFamily="34" charset="0"/>
                      </a:endParaRPr>
                    </a:p>
                  </a:txBody>
                  <a:tcPr/>
                </a:tc>
              </a:tr>
              <a:tr h="555446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QA Chevin Pro Medium" panose="020F0603030000060003" pitchFamily="34" charset="0"/>
                        </a:rPr>
                        <a:t>poverty</a:t>
                      </a:r>
                      <a:endParaRPr lang="en-US" sz="2800" dirty="0">
                        <a:solidFill>
                          <a:schemeClr val="tx2">
                            <a:lumMod val="75000"/>
                          </a:schemeClr>
                        </a:solidFill>
                        <a:latin typeface="AQA Chevin Pro Medium" panose="020F0603030000060003" pitchFamily="34" charset="0"/>
                      </a:endParaRPr>
                    </a:p>
                  </a:txBody>
                  <a:tcPr/>
                </a:tc>
              </a:tr>
              <a:tr h="555446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QA Chevin Pro Medium" panose="020F0603030000060003" pitchFamily="34" charset="0"/>
                        </a:rPr>
                        <a:t>inequality</a:t>
                      </a:r>
                      <a:endParaRPr lang="en-US" sz="2800" dirty="0">
                        <a:solidFill>
                          <a:schemeClr val="tx2">
                            <a:lumMod val="75000"/>
                          </a:schemeClr>
                        </a:solidFill>
                        <a:latin typeface="AQA Chevin Pro Medium" panose="020F0603030000060003" pitchFamily="34" charset="0"/>
                      </a:endParaRPr>
                    </a:p>
                  </a:txBody>
                  <a:tcPr/>
                </a:tc>
              </a:tr>
              <a:tr h="555446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QA Chevin Pro Medium" panose="020F0603030000060003" pitchFamily="34" charset="0"/>
                        </a:rPr>
                        <a:t>illiteracy</a:t>
                      </a:r>
                      <a:endParaRPr lang="en-US" sz="2800" dirty="0">
                        <a:solidFill>
                          <a:schemeClr val="tx2">
                            <a:lumMod val="75000"/>
                          </a:schemeClr>
                        </a:solidFill>
                        <a:latin typeface="AQA Chevin Pro Medium" panose="020F0603030000060003" pitchFamily="34" charset="0"/>
                      </a:endParaRPr>
                    </a:p>
                  </a:txBody>
                  <a:tcPr/>
                </a:tc>
              </a:tr>
              <a:tr h="555446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QA Chevin Pro Medium" panose="020F0603030000060003" pitchFamily="34" charset="0"/>
                        </a:rPr>
                        <a:t>bad heath</a:t>
                      </a:r>
                      <a:endParaRPr lang="en-US" sz="2800" dirty="0">
                        <a:solidFill>
                          <a:schemeClr val="tx2">
                            <a:lumMod val="75000"/>
                          </a:schemeClr>
                        </a:solidFill>
                        <a:latin typeface="AQA Chevin Pro Medium" panose="020F0603030000060003" pitchFamily="34" charset="0"/>
                      </a:endParaRPr>
                    </a:p>
                  </a:txBody>
                  <a:tcPr/>
                </a:tc>
              </a:tr>
              <a:tr h="555446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QA Chevin Pro Medium" panose="020F0603030000060003" pitchFamily="34" charset="0"/>
                        </a:rPr>
                        <a:t>war</a:t>
                      </a:r>
                      <a:endParaRPr lang="en-US" sz="2800" dirty="0">
                        <a:solidFill>
                          <a:schemeClr val="tx2">
                            <a:lumMod val="75000"/>
                          </a:schemeClr>
                        </a:solidFill>
                        <a:latin typeface="AQA Chevin Pro Medium" panose="020F0603030000060003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2539630" y="430062"/>
            <a:ext cx="187838" cy="35371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005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err="1"/>
              <a:t>Discutez</a:t>
            </a:r>
            <a:r>
              <a:rPr lang="en-US" sz="2400" b="1" dirty="0"/>
              <a:t> – </a:t>
            </a:r>
            <a:r>
              <a:rPr lang="en-US" sz="2400" b="1" dirty="0" err="1"/>
              <a:t>c’est</a:t>
            </a:r>
            <a:r>
              <a:rPr lang="en-US" sz="2400" b="1" dirty="0"/>
              <a:t> </a:t>
            </a:r>
            <a:r>
              <a:rPr lang="en-US" sz="2400" b="1" dirty="0" err="1"/>
              <a:t>une</a:t>
            </a:r>
            <a:r>
              <a:rPr lang="en-US" sz="2400" b="1" dirty="0"/>
              <a:t> cause </a:t>
            </a:r>
            <a:r>
              <a:rPr lang="en-US" sz="2400" b="1" dirty="0" err="1"/>
              <a:t>ou</a:t>
            </a:r>
            <a:r>
              <a:rPr lang="en-US" sz="2400" b="1" dirty="0"/>
              <a:t> un </a:t>
            </a:r>
            <a:r>
              <a:rPr lang="en-US" sz="2400" b="1" dirty="0" err="1"/>
              <a:t>effet</a:t>
            </a:r>
            <a:r>
              <a:rPr lang="en-US" sz="2400" b="1" dirty="0"/>
              <a:t> de la </a:t>
            </a:r>
            <a:r>
              <a:rPr lang="en-US" sz="2400" b="1" dirty="0" err="1"/>
              <a:t>pauvreté</a:t>
            </a:r>
            <a:r>
              <a:rPr lang="en-US" sz="2400" b="1" dirty="0"/>
              <a:t>?</a:t>
            </a:r>
            <a:r>
              <a:rPr lang="en-US" sz="2400" b="1" u="sng" dirty="0"/>
              <a:t/>
            </a:r>
            <a:br>
              <a:rPr lang="en-US" sz="2400" b="1" u="sng" dirty="0"/>
            </a:br>
            <a:r>
              <a:rPr lang="fr-FR" b="1" dirty="0"/>
              <a:t/>
            </a:r>
            <a:br>
              <a:rPr lang="fr-FR" b="1" dirty="0"/>
            </a:b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AQA and its licensors. All rights reserved.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391" y="2010125"/>
            <a:ext cx="1603387" cy="8596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0087" y="2269663"/>
            <a:ext cx="1957388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4365" y="2265141"/>
            <a:ext cx="2090738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01" y="3583579"/>
            <a:ext cx="3760788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9119" y="4721262"/>
            <a:ext cx="5364162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581" y="5371970"/>
            <a:ext cx="2395538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88" y="982606"/>
            <a:ext cx="3968750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233" y="3359667"/>
            <a:ext cx="3504910" cy="859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36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AQA and its licensors. All rights reserved.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180036"/>
            <a:ext cx="8045450" cy="704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701630" y="1884871"/>
            <a:ext cx="1963738" cy="3925526"/>
            <a:chOff x="701630" y="1884871"/>
            <a:chExt cx="1963738" cy="3925526"/>
          </a:xfrm>
        </p:grpSpPr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8205" y="1884871"/>
              <a:ext cx="890588" cy="2670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78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1630" y="4767410"/>
              <a:ext cx="1963738" cy="10429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4" name="Group 3"/>
          <p:cNvGrpSpPr/>
          <p:nvPr/>
        </p:nvGrpSpPr>
        <p:grpSpPr>
          <a:xfrm>
            <a:off x="3318801" y="1884872"/>
            <a:ext cx="1963738" cy="3376251"/>
            <a:chOff x="3318801" y="1884872"/>
            <a:chExt cx="1963738" cy="3376251"/>
          </a:xfrm>
        </p:grpSpPr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8801" y="1884872"/>
              <a:ext cx="890588" cy="2670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79" name="Picture 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8801" y="4767410"/>
              <a:ext cx="1963738" cy="493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7" name="Group 6"/>
          <p:cNvGrpSpPr/>
          <p:nvPr/>
        </p:nvGrpSpPr>
        <p:grpSpPr>
          <a:xfrm>
            <a:off x="5591175" y="1884872"/>
            <a:ext cx="2994025" cy="3925523"/>
            <a:chOff x="5591175" y="1884872"/>
            <a:chExt cx="2994025" cy="3925523"/>
          </a:xfrm>
        </p:grpSpPr>
        <p:pic>
          <p:nvPicPr>
            <p:cNvPr id="3077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90954" y="1884872"/>
              <a:ext cx="890588" cy="2670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80" name="Picture 8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91175" y="4767408"/>
              <a:ext cx="2994025" cy="10429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59399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/>
              <a:t>Reliez</a:t>
            </a:r>
            <a:r>
              <a:rPr lang="en-GB" b="1" dirty="0" smtClean="0"/>
              <a:t> – match up</a:t>
            </a:r>
            <a:endParaRPr lang="en-GB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AQA and its licensors.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6</a:t>
            </a:fld>
            <a:endParaRPr lang="en-GB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5982" y="1795755"/>
            <a:ext cx="4456112" cy="359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9951" y="5722530"/>
            <a:ext cx="30607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753" y="1387767"/>
            <a:ext cx="4353229" cy="4406900"/>
          </a:xfrm>
        </p:spPr>
      </p:pic>
    </p:spTree>
    <p:extLst>
      <p:ext uri="{BB962C8B-B14F-4D97-AF65-F5344CB8AC3E}">
        <p14:creationId xmlns:p14="http://schemas.microsoft.com/office/powerpoint/2010/main" val="1032491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/>
              <a:t>À </a:t>
            </a:r>
            <a:r>
              <a:rPr lang="en-US" sz="2800" b="1" dirty="0" err="1" smtClean="0"/>
              <a:t>toi</a:t>
            </a:r>
            <a:r>
              <a:rPr lang="en-US" sz="2800" b="1" u="sng" dirty="0"/>
              <a:t/>
            </a:r>
            <a:br>
              <a:rPr lang="en-US" sz="2800" b="1" u="sng" dirty="0"/>
            </a:br>
            <a:r>
              <a:rPr lang="en-US" sz="2800" dirty="0"/>
              <a:t/>
            </a:r>
            <a:br>
              <a:rPr lang="en-US" sz="2800" dirty="0"/>
            </a:b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AQA and its licensors.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7</a:t>
            </a:fld>
            <a:endParaRPr lang="en-GB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068" y="1148316"/>
            <a:ext cx="8618588" cy="4990547"/>
          </a:xfrm>
        </p:spPr>
      </p:pic>
    </p:spTree>
    <p:extLst>
      <p:ext uri="{BB962C8B-B14F-4D97-AF65-F5344CB8AC3E}">
        <p14:creationId xmlns:p14="http://schemas.microsoft.com/office/powerpoint/2010/main" val="36824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/>
            </a:r>
            <a:br>
              <a:rPr lang="en-US" sz="3600" dirty="0"/>
            </a:br>
            <a:r>
              <a:rPr lang="en-US" sz="2800" dirty="0"/>
              <a:t/>
            </a:r>
            <a:br>
              <a:rPr lang="en-US" sz="2800" dirty="0"/>
            </a:b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AQA and its licensors.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8</a:t>
            </a:fld>
            <a:endParaRPr lang="en-GB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3399093"/>
              </p:ext>
            </p:extLst>
          </p:nvPr>
        </p:nvGraphicFramePr>
        <p:xfrm>
          <a:off x="539750" y="1275909"/>
          <a:ext cx="8045451" cy="4722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1817"/>
                <a:gridCol w="2681817"/>
                <a:gridCol w="2681817"/>
              </a:tblGrid>
              <a:tr h="164804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58425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49060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706" y="1701616"/>
            <a:ext cx="2341563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8269" y="1701615"/>
            <a:ext cx="2994025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0541" y="1701616"/>
            <a:ext cx="2438400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799" y="3264602"/>
            <a:ext cx="1603375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4206" y="2894197"/>
            <a:ext cx="2481263" cy="183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6250541" y="3285081"/>
            <a:ext cx="2103060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Calibri"/>
              </a:rPr>
              <a:t>le </a:t>
            </a:r>
            <a:r>
              <a:rPr lang="en-US" sz="3200" dirty="0" err="1">
                <a:solidFill>
                  <a:prstClr val="black"/>
                </a:solidFill>
                <a:latin typeface="Calibri"/>
              </a:rPr>
              <a:t>chômage</a:t>
            </a:r>
            <a:endParaRPr lang="en-US" sz="320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744" y="4859486"/>
            <a:ext cx="1957387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2906" y="4651026"/>
            <a:ext cx="2444750" cy="134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5" name="Picture 1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0541" y="4859485"/>
            <a:ext cx="2090737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10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randed If clauses future plans after GCSEs">
  <a:themeElements>
    <a:clrScheme name="AQA PowerPoint1">
      <a:dk1>
        <a:srgbClr val="4B4B4B"/>
      </a:dk1>
      <a:lt1>
        <a:srgbClr val="FFFFFF"/>
      </a:lt1>
      <a:dk2>
        <a:srgbClr val="412878"/>
      </a:dk2>
      <a:lt2>
        <a:srgbClr val="FFFFFE"/>
      </a:lt2>
      <a:accent1>
        <a:srgbClr val="C8194B"/>
      </a:accent1>
      <a:accent2>
        <a:srgbClr val="3273AF"/>
      </a:accent2>
      <a:accent3>
        <a:srgbClr val="C84B32"/>
      </a:accent3>
      <a:accent4>
        <a:srgbClr val="418C87"/>
      </a:accent4>
      <a:accent5>
        <a:srgbClr val="AF64A0"/>
      </a:accent5>
      <a:accent6>
        <a:srgbClr val="4B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80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Branded If clauses future plans after GCSEs</Template>
  <TotalTime>106</TotalTime>
  <Words>165</Words>
  <Application>Microsoft Office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Branded If clauses future plans after GCSEs</vt:lpstr>
      <vt:lpstr> Poverty/homelessness</vt:lpstr>
      <vt:lpstr>Learning objectives</vt:lpstr>
      <vt:lpstr>Reliez – match up </vt:lpstr>
      <vt:lpstr>Discutez – c’est une cause ou un effet de la pauvreté?  </vt:lpstr>
      <vt:lpstr>PowerPoint Presentation</vt:lpstr>
      <vt:lpstr>Reliez – match up</vt:lpstr>
      <vt:lpstr>À toi  </vt:lpstr>
      <vt:lpstr>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2016-02-04T12:22:16Z</dcterms:created>
  <dcterms:modified xsi:type="dcterms:W3CDTF">2016-08-30T14:33:00Z</dcterms:modified>
</cp:coreProperties>
</file>