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63" r:id="rId2"/>
    <p:sldId id="274" r:id="rId3"/>
    <p:sldId id="275" r:id="rId4"/>
    <p:sldId id="285" r:id="rId5"/>
    <p:sldId id="262" r:id="rId6"/>
    <p:sldId id="284" r:id="rId7"/>
    <p:sldId id="260" r:id="rId8"/>
    <p:sldId id="279" r:id="rId9"/>
    <p:sldId id="280" r:id="rId10"/>
    <p:sldId id="28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A0"/>
    <a:srgbClr val="3273AF"/>
    <a:srgbClr val="783C2D"/>
    <a:srgbClr val="DC7D28"/>
    <a:srgbClr val="325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470" autoAdjust="0"/>
  </p:normalViewPr>
  <p:slideViewPr>
    <p:cSldViewPr snapToGrid="0" snapToObjects="1" showGuides="1">
      <p:cViewPr>
        <p:scale>
          <a:sx n="90" d="100"/>
          <a:sy n="90" d="100"/>
        </p:scale>
        <p:origin x="-492" y="-48"/>
      </p:cViewPr>
      <p:guideLst>
        <p:guide orient="horz" pos="2157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457E0-B7E6-E24E-BA12-0ABEC3185120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8A59E-FE67-3043-A00A-EF9E0FCBD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7225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A8347-8DF1-B348-8F41-6E1345D82D34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5C70C-4F3D-A24C-BE6B-90E4410CB3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4599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153" y="6246646"/>
            <a:ext cx="8796168" cy="16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892053"/>
            <a:ext cx="8796168" cy="16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303334"/>
            <a:ext cx="4114551" cy="96867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3800"/>
              </a:lnSpc>
              <a:defRPr sz="3600" baseline="0">
                <a:solidFill>
                  <a:schemeClr val="tx2"/>
                </a:solidFill>
                <a:latin typeface="AQA Chevin Pro Light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2611489"/>
            <a:ext cx="4114551" cy="37831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 b="0" i="0">
                <a:solidFill>
                  <a:schemeClr val="tx2"/>
                </a:solidFill>
                <a:latin typeface="AQA Chevin Pro Light"/>
                <a:cs typeface="AQA Chevin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Presented by</a:t>
            </a:r>
            <a:br>
              <a:rPr lang="en-US" dirty="0" smtClean="0"/>
            </a:br>
            <a:endParaRPr lang="en-US" dirty="0" smtClean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191693"/>
            <a:ext cx="4645025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2433050"/>
            <a:ext cx="4645025" cy="0"/>
          </a:xfrm>
          <a:prstGeom prst="line">
            <a:avLst/>
          </a:prstGeom>
          <a:ln w="3810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39600"/>
            <a:ext cx="8585200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7825042" y="6455753"/>
            <a:ext cx="971126" cy="402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539750" y="3058062"/>
            <a:ext cx="4114801" cy="338138"/>
          </a:xfrm>
        </p:spPr>
        <p:txBody>
          <a:bodyPr rIns="0"/>
          <a:lstStyle>
            <a:lvl1pPr marL="0" indent="0">
              <a:lnSpc>
                <a:spcPts val="2600"/>
              </a:lnSpc>
              <a:buFontTx/>
              <a:buNone/>
              <a:defRPr sz="2400" b="0" i="0">
                <a:solidFill>
                  <a:schemeClr val="tx2"/>
                </a:solidFill>
                <a:latin typeface="AQA Chevin Pro Light"/>
                <a:cs typeface="AQA Chevin Pro Light"/>
              </a:defRPr>
            </a:lvl1pPr>
          </a:lstStyle>
          <a:p>
            <a:pPr lvl="0"/>
            <a:r>
              <a:rPr lang="en-US" dirty="0" smtClean="0"/>
              <a:t>Date &lt;</a:t>
            </a:r>
            <a:r>
              <a:rPr lang="en-US" dirty="0" err="1" smtClean="0"/>
              <a:t>dd</a:t>
            </a:r>
            <a:r>
              <a:rPr lang="en-US" dirty="0" smtClean="0"/>
              <a:t>/mm/</a:t>
            </a:r>
            <a:r>
              <a:rPr lang="en-US" dirty="0" err="1" smtClean="0"/>
              <a:t>yyyy</a:t>
            </a:r>
            <a:r>
              <a:rPr lang="en-US" dirty="0" smtClean="0"/>
              <a:t>&gt;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" y="278675"/>
            <a:ext cx="1240249" cy="557784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6438" y="6617829"/>
            <a:ext cx="26784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1000"/>
              </a:lnSpc>
              <a:defRPr sz="800" b="0" i="0">
                <a:solidFill>
                  <a:schemeClr val="tx1"/>
                </a:solidFill>
                <a:latin typeface="+mn-lt"/>
                <a:cs typeface="AQA Chevin Pro Light"/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207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894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778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877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785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rgbClr val="646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77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rgbClr val="325F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506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rgbClr val="DC7D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401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Br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rgbClr val="783C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16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6438" y="6617829"/>
            <a:ext cx="26784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1000"/>
              </a:lnSpc>
              <a:defRPr sz="800" b="0" i="0">
                <a:solidFill>
                  <a:schemeClr val="tx1"/>
                </a:solidFill>
                <a:latin typeface="+mn-lt"/>
                <a:cs typeface="AQA Chevin Pro Light"/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87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380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AQA and its licensors. All rights reserved.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46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40000" y="1731600"/>
            <a:ext cx="8046000" cy="4406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94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Insert video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/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46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an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727271"/>
            <a:ext cx="4546350" cy="4406400"/>
          </a:xfrm>
        </p:spPr>
        <p:txBody>
          <a:bodyPr rIns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94324" y="1727199"/>
            <a:ext cx="3190875" cy="4406400"/>
          </a:xfrm>
        </p:spPr>
        <p:txBody>
          <a:bodyPr r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Insert image or graphic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/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45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899455"/>
            <a:ext cx="8768155" cy="2211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/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666873"/>
            <a:ext cx="4028825" cy="49494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38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191600"/>
            <a:ext cx="4645025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2309805"/>
            <a:ext cx="4645025" cy="0"/>
          </a:xfrm>
          <a:prstGeom prst="line">
            <a:avLst/>
          </a:prstGeom>
          <a:ln w="3810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7780867" y="6458400"/>
            <a:ext cx="829733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QA_New_logo_no_strapline_RGB_1.5cm_dee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78675"/>
            <a:ext cx="1618488" cy="557784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41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148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  <a:prstGeom prst="rect">
            <a:avLst/>
          </a:prstGeom>
        </p:spPr>
        <p:txBody>
          <a:bodyPr vert="horz" lIns="0" tIns="0" rIns="91440" bIns="0" rtlCol="0" anchor="t" anchorCtr="0">
            <a:noAutofit/>
          </a:bodyPr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731713"/>
            <a:ext cx="8045200" cy="4406804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6438" y="6617829"/>
            <a:ext cx="26784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1000"/>
              </a:lnSpc>
              <a:defRPr sz="800" b="0" i="0">
                <a:solidFill>
                  <a:schemeClr val="tx1"/>
                </a:solidFill>
                <a:latin typeface="+mn-lt"/>
                <a:cs typeface="AQA Chevin Pro Light"/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62025"/>
            <a:ext cx="8585200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340475"/>
            <a:ext cx="8585200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86" y="6487200"/>
            <a:ext cx="548980" cy="2468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37723"/>
            <a:ext cx="69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04D4-DAEA-4D4A-A9DC-4373E3AC71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07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77" r:id="rId3"/>
    <p:sldLayoutId id="2147483680" r:id="rId4"/>
    <p:sldLayoutId id="2147483667" r:id="rId5"/>
    <p:sldLayoutId id="2147483662" r:id="rId6"/>
    <p:sldLayoutId id="2147483664" r:id="rId7"/>
    <p:sldLayoutId id="2147483665" r:id="rId8"/>
    <p:sldLayoutId id="2147483678" r:id="rId9"/>
    <p:sldLayoutId id="2147483669" r:id="rId10"/>
    <p:sldLayoutId id="2147483670" r:id="rId11"/>
    <p:sldLayoutId id="2147483671" r:id="rId12"/>
    <p:sldLayoutId id="2147483672" r:id="rId13"/>
    <p:sldLayoutId id="2147483674" r:id="rId14"/>
    <p:sldLayoutId id="2147483673" r:id="rId15"/>
    <p:sldLayoutId id="2147483675" r:id="rId16"/>
    <p:sldLayoutId id="2147483676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600" b="0" i="0" kern="1200">
          <a:solidFill>
            <a:schemeClr val="tx2"/>
          </a:solidFill>
          <a:latin typeface="AQA Chevin Pro Light"/>
          <a:ea typeface="+mj-ea"/>
          <a:cs typeface="AQA Chevin Pro Light"/>
        </a:defRPr>
      </a:lvl1pPr>
    </p:titleStyle>
    <p:bodyStyle>
      <a:lvl1pPr marL="342900" indent="-34290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11" Type="http://schemas.openxmlformats.org/officeDocument/2006/relationships/image" Target="../media/image13.jpeg"/><Relationship Id="rId5" Type="http://schemas.openxmlformats.org/officeDocument/2006/relationships/image" Target="../media/image6.jpe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894828"/>
            <a:ext cx="7200502" cy="968675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412878"/>
                </a:solidFill>
              </a:rPr>
              <a:t>Technology in everyday life</a:t>
            </a:r>
            <a:r>
              <a:rPr lang="en-US" dirty="0">
                <a:solidFill>
                  <a:srgbClr val="412878"/>
                </a:solidFill>
              </a:rPr>
              <a:t/>
            </a:r>
            <a:br>
              <a:rPr lang="en-US" dirty="0">
                <a:solidFill>
                  <a:srgbClr val="412878"/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Lesson plan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4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Maintenant</a:t>
            </a:r>
            <a:r>
              <a:rPr lang="en-GB" sz="2800" b="1" dirty="0"/>
              <a:t>, </a:t>
            </a:r>
            <a:r>
              <a:rPr lang="en-GB" sz="2800" b="1" dirty="0" err="1"/>
              <a:t>imaginez</a:t>
            </a:r>
            <a:r>
              <a:rPr lang="en-GB" sz="2800" b="1" dirty="0"/>
              <a:t> le monde </a:t>
            </a:r>
            <a:r>
              <a:rPr lang="en-GB" sz="2800" b="1" dirty="0" err="1"/>
              <a:t>en</a:t>
            </a:r>
            <a:r>
              <a:rPr lang="en-GB" sz="2800" b="1" dirty="0"/>
              <a:t> </a:t>
            </a:r>
            <a:r>
              <a:rPr lang="en-GB" sz="2800" b="1" dirty="0" smtClean="0"/>
              <a:t>2050</a:t>
            </a:r>
            <a:r>
              <a:rPr lang="en-GB" sz="2800" dirty="0"/>
              <a:t/>
            </a:r>
            <a:br>
              <a:rPr lang="en-GB" sz="2800" dirty="0"/>
            </a:b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AQA and its licensors.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4704D4-DAEA-4D4A-A9DC-4373E3AC7101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540000" y="1347548"/>
            <a:ext cx="8045200" cy="259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800" dirty="0" smtClean="0"/>
              <a:t>Make some sentences using the future tense.</a:t>
            </a:r>
          </a:p>
          <a:p>
            <a:endParaRPr lang="en-GB" sz="2800" dirty="0"/>
          </a:p>
          <a:p>
            <a:pPr marL="0" indent="0">
              <a:buNone/>
            </a:pPr>
            <a:r>
              <a:rPr lang="en-GB" sz="2800" b="1" dirty="0" smtClean="0"/>
              <a:t>Example: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2800" dirty="0" smtClean="0"/>
              <a:t>On aura des </a:t>
            </a:r>
            <a:r>
              <a:rPr lang="en-GB" sz="2800" dirty="0" err="1" smtClean="0"/>
              <a:t>voitures</a:t>
            </a:r>
            <a:r>
              <a:rPr lang="en-GB" sz="2800" dirty="0" smtClean="0"/>
              <a:t> volantes. </a:t>
            </a:r>
          </a:p>
          <a:p>
            <a:endParaRPr lang="en-GB" sz="3200" dirty="0" smtClean="0"/>
          </a:p>
          <a:p>
            <a:endParaRPr lang="en-GB" sz="3200" dirty="0"/>
          </a:p>
          <a:p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42" y="3381153"/>
            <a:ext cx="368949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Learning objectives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57339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La vie en 2016</a:t>
            </a:r>
          </a:p>
          <a:p>
            <a:endParaRPr lang="en-US" dirty="0"/>
          </a:p>
          <a:p>
            <a:r>
              <a:rPr lang="en-US" dirty="0" smtClean="0"/>
              <a:t>To consolidate the future </a:t>
            </a:r>
            <a:r>
              <a:rPr lang="en-US" dirty="0"/>
              <a:t>tense.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To hypothesize what the world would be like in the future, thanks to technology.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1000" dirty="0" smtClean="0"/>
          </a:p>
          <a:p>
            <a:pPr marL="0" indent="0">
              <a:buNone/>
            </a:pPr>
            <a:r>
              <a:rPr lang="en-US" sz="1000" dirty="0" smtClean="0"/>
              <a:t>	Images, copyright © istockphoto.com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4704D4-DAEA-4D4A-A9DC-4373E3AC7101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Copyright © AQA and its licensors.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8473" y="1134141"/>
            <a:ext cx="4404666" cy="4926405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fr-FR" dirty="0" smtClean="0"/>
              <a:t>1. </a:t>
            </a:r>
            <a:r>
              <a:rPr lang="fr-FR" dirty="0"/>
              <a:t>un site de rencontre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 smtClean="0"/>
              <a:t>2. </a:t>
            </a:r>
            <a:r>
              <a:rPr lang="fr-FR" dirty="0"/>
              <a:t>un </a:t>
            </a:r>
            <a:r>
              <a:rPr lang="fr-FR" dirty="0" smtClean="0"/>
              <a:t>GPS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dirty="0" smtClean="0"/>
              <a:t>3. </a:t>
            </a:r>
            <a:r>
              <a:rPr lang="fr-FR" dirty="0"/>
              <a:t>le shopping en ligne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dirty="0" smtClean="0"/>
              <a:t>4. </a:t>
            </a:r>
            <a:r>
              <a:rPr lang="fr-FR" dirty="0"/>
              <a:t>un téléphone portable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dirty="0" smtClean="0"/>
              <a:t>5. </a:t>
            </a:r>
            <a:r>
              <a:rPr lang="fr-FR" dirty="0"/>
              <a:t>un site pour télécharger de la musique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dirty="0" smtClean="0"/>
              <a:t>6. </a:t>
            </a:r>
            <a:r>
              <a:rPr lang="fr-FR" dirty="0"/>
              <a:t>une télévision avec l’accès à Internet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dirty="0" smtClean="0"/>
              <a:t>7. </a:t>
            </a:r>
            <a:r>
              <a:rPr lang="fr-FR" dirty="0"/>
              <a:t>une montre avec l’accès à Internet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dirty="0" smtClean="0"/>
              <a:t>8. </a:t>
            </a:r>
            <a:r>
              <a:rPr lang="fr-FR" dirty="0"/>
              <a:t>un site où on peut parler à quelqu'un et </a:t>
            </a:r>
            <a:endParaRPr lang="fr-FR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 smtClean="0"/>
              <a:t>voir </a:t>
            </a:r>
            <a:r>
              <a:rPr lang="fr-FR" dirty="0"/>
              <a:t>son visage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dirty="0" smtClean="0"/>
              <a:t>9. </a:t>
            </a:r>
            <a:r>
              <a:rPr lang="fr-FR" dirty="0"/>
              <a:t>un petit ordinateur plat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dirty="0" smtClean="0"/>
              <a:t>10. </a:t>
            </a:r>
            <a:r>
              <a:rPr lang="fr-FR" dirty="0"/>
              <a:t>la capacité d’utiliser Internet sans </a:t>
            </a:r>
            <a:r>
              <a:rPr lang="fr-FR" dirty="0" smtClean="0"/>
              <a:t>branchement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/>
              <a:t> </a:t>
            </a:r>
            <a:r>
              <a:rPr lang="fr-FR" dirty="0" smtClean="0"/>
              <a:t>  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4704D4-DAEA-4D4A-A9DC-4373E3AC7101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AQA and its licensors. All rights reserved.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3139" y="1130596"/>
            <a:ext cx="3615558" cy="4926405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342900" indent="-342900" algn="l" defTabSz="457200" rtl="0" eaLnBrk="1" latinLnBrk="0" hangingPunct="1">
              <a:lnSpc>
                <a:spcPts val="2000"/>
              </a:lnSpc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ts val="2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ts val="2000"/>
              </a:lnSpc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ts val="2000"/>
              </a:lnSpc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ts val="2000"/>
              </a:lnSpc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Font typeface="Arial"/>
              <a:buAutoNum type="alphaLcPeriod"/>
            </a:pPr>
            <a:r>
              <a:rPr lang="fr-FR" dirty="0" smtClean="0"/>
              <a:t>				   b.</a:t>
            </a:r>
          </a:p>
          <a:p>
            <a:pPr>
              <a:spcBef>
                <a:spcPts val="1800"/>
              </a:spcBef>
              <a:buFont typeface="Arial"/>
              <a:buAutoNum type="alphaLcPeriod"/>
            </a:pPr>
            <a:endParaRPr lang="fr-FR" dirty="0"/>
          </a:p>
          <a:p>
            <a:pPr marL="0" indent="0">
              <a:spcBef>
                <a:spcPts val="1800"/>
              </a:spcBef>
              <a:buNone/>
            </a:pPr>
            <a:endParaRPr lang="fr-FR" dirty="0" smtClean="0"/>
          </a:p>
          <a:p>
            <a:pPr marL="0" indent="0">
              <a:spcBef>
                <a:spcPts val="1800"/>
              </a:spcBef>
              <a:buNone/>
            </a:pPr>
            <a:r>
              <a:rPr lang="fr-FR" dirty="0" smtClean="0"/>
              <a:t>c.                             d.</a:t>
            </a:r>
            <a:endParaRPr lang="fr-FR" dirty="0"/>
          </a:p>
          <a:p>
            <a:pPr marL="0" indent="0">
              <a:spcBef>
                <a:spcPts val="1800"/>
              </a:spcBef>
              <a:buNone/>
            </a:pPr>
            <a:endParaRPr lang="fr-FR" dirty="0" smtClean="0"/>
          </a:p>
          <a:p>
            <a:pPr marL="0" indent="0">
              <a:spcBef>
                <a:spcPts val="1800"/>
              </a:spcBef>
              <a:buNone/>
            </a:pPr>
            <a:r>
              <a:rPr lang="fr-FR" dirty="0" smtClean="0"/>
              <a:t>e.                             f.</a:t>
            </a:r>
            <a:endParaRPr lang="fr-FR" dirty="0"/>
          </a:p>
          <a:p>
            <a:pPr marL="0" indent="0">
              <a:spcBef>
                <a:spcPts val="1800"/>
              </a:spcBef>
              <a:buNone/>
            </a:pPr>
            <a:endParaRPr lang="fr-FR" dirty="0" smtClean="0"/>
          </a:p>
          <a:p>
            <a:pPr marL="0" indent="0">
              <a:spcBef>
                <a:spcPts val="1800"/>
              </a:spcBef>
              <a:buNone/>
            </a:pPr>
            <a:r>
              <a:rPr lang="fr-FR" dirty="0" smtClean="0"/>
              <a:t>g.                             h.</a:t>
            </a:r>
            <a:endParaRPr lang="fr-FR" dirty="0"/>
          </a:p>
          <a:p>
            <a:pPr marL="0" indent="0">
              <a:spcBef>
                <a:spcPts val="1800"/>
              </a:spcBef>
              <a:buNone/>
            </a:pPr>
            <a:endParaRPr lang="fr-FR" dirty="0" smtClean="0"/>
          </a:p>
          <a:p>
            <a:pPr marL="0" indent="0">
              <a:spcBef>
                <a:spcPts val="1800"/>
              </a:spcBef>
              <a:buNone/>
            </a:pPr>
            <a:r>
              <a:rPr lang="fr-FR" dirty="0" smtClean="0"/>
              <a:t>i.                              j.</a:t>
            </a:r>
            <a:endParaRPr lang="fr-FR" dirty="0"/>
          </a:p>
          <a:p>
            <a:pPr marL="0" indent="0">
              <a:spcBef>
                <a:spcPts val="1800"/>
              </a:spcBef>
              <a:buNone/>
            </a:pPr>
            <a:endParaRPr lang="fr-FR" dirty="0" smtClean="0"/>
          </a:p>
          <a:p>
            <a:pPr marL="0" indent="0">
              <a:buFont typeface="Arial"/>
              <a:buNone/>
            </a:pPr>
            <a:endParaRPr lang="en-GB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03" y="1237346"/>
            <a:ext cx="1398677" cy="814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748" y="2030301"/>
            <a:ext cx="1009809" cy="15089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34" y="1237346"/>
            <a:ext cx="1626781" cy="695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01" y="2339164"/>
            <a:ext cx="833833" cy="10497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99" y="3593798"/>
            <a:ext cx="825360" cy="6911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03" y="4467667"/>
            <a:ext cx="1172578" cy="10080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53" y="5376247"/>
            <a:ext cx="1207008" cy="9235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28" y="5475766"/>
            <a:ext cx="779833" cy="7437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981" y="3524691"/>
            <a:ext cx="961219" cy="8472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748" y="4467667"/>
            <a:ext cx="1091154" cy="9356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0657" y="1075610"/>
            <a:ext cx="379343" cy="4991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h</a:t>
            </a:r>
          </a:p>
          <a:p>
            <a:pPr>
              <a:spcBef>
                <a:spcPts val="1200"/>
              </a:spcBef>
            </a:pPr>
            <a:r>
              <a:rPr lang="en-GB" sz="2000" dirty="0" smtClean="0"/>
              <a:t>g</a:t>
            </a:r>
          </a:p>
          <a:p>
            <a:pPr>
              <a:spcBef>
                <a:spcPts val="1500"/>
              </a:spcBef>
            </a:pPr>
            <a:r>
              <a:rPr lang="en-GB" sz="2000" dirty="0" smtClean="0"/>
              <a:t>f</a:t>
            </a:r>
          </a:p>
          <a:p>
            <a:pPr>
              <a:spcBef>
                <a:spcPts val="1200"/>
              </a:spcBef>
            </a:pPr>
            <a:r>
              <a:rPr lang="en-GB" sz="2000" dirty="0" smtClean="0"/>
              <a:t>d</a:t>
            </a:r>
          </a:p>
          <a:p>
            <a:pPr>
              <a:spcBef>
                <a:spcPts val="1400"/>
              </a:spcBef>
            </a:pPr>
            <a:r>
              <a:rPr lang="en-GB" sz="2000" dirty="0" err="1" smtClean="0"/>
              <a:t>i</a:t>
            </a:r>
            <a:endParaRPr lang="en-GB" sz="2000" dirty="0" smtClean="0"/>
          </a:p>
          <a:p>
            <a:pPr>
              <a:spcBef>
                <a:spcPts val="1200"/>
              </a:spcBef>
            </a:pPr>
            <a:r>
              <a:rPr lang="en-GB" sz="2000" dirty="0" smtClean="0"/>
              <a:t>j</a:t>
            </a:r>
          </a:p>
          <a:p>
            <a:pPr>
              <a:spcBef>
                <a:spcPts val="1500"/>
              </a:spcBef>
            </a:pPr>
            <a:r>
              <a:rPr lang="en-GB" sz="2000" dirty="0" smtClean="0"/>
              <a:t>c</a:t>
            </a:r>
          </a:p>
          <a:p>
            <a:pPr>
              <a:spcBef>
                <a:spcPts val="1400"/>
              </a:spcBef>
            </a:pPr>
            <a:r>
              <a:rPr lang="en-GB" sz="2000" dirty="0" smtClean="0"/>
              <a:t>e</a:t>
            </a:r>
          </a:p>
          <a:p>
            <a:endParaRPr lang="en-GB" sz="2000" dirty="0"/>
          </a:p>
          <a:p>
            <a:pPr>
              <a:spcBef>
                <a:spcPts val="1200"/>
              </a:spcBef>
            </a:pPr>
            <a:r>
              <a:rPr lang="en-GB" sz="2000" dirty="0" smtClean="0"/>
              <a:t>b</a:t>
            </a:r>
          </a:p>
          <a:p>
            <a:pPr>
              <a:spcBef>
                <a:spcPts val="1400"/>
              </a:spcBef>
            </a:pPr>
            <a:r>
              <a:rPr lang="en-GB" sz="2000" dirty="0" smtClean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9400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Imaginez</a:t>
            </a:r>
            <a:r>
              <a:rPr lang="en-GB" sz="2800" b="1" dirty="0"/>
              <a:t>....</a:t>
            </a:r>
            <a:endParaRPr lang="en-GB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AQA and its licensors.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4704D4-DAEA-4D4A-A9DC-4373E3AC7101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861237" y="1626253"/>
            <a:ext cx="71238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Nous </a:t>
            </a:r>
            <a:r>
              <a:rPr lang="en-GB" dirty="0" err="1"/>
              <a:t>avons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machine à voyager </a:t>
            </a:r>
            <a:r>
              <a:rPr lang="en-GB" dirty="0" err="1"/>
              <a:t>dans</a:t>
            </a:r>
            <a:r>
              <a:rPr lang="en-GB" dirty="0"/>
              <a:t> le temps.</a:t>
            </a:r>
          </a:p>
          <a:p>
            <a:endParaRPr lang="en-GB" dirty="0"/>
          </a:p>
          <a:p>
            <a:r>
              <a:rPr lang="en-GB" dirty="0"/>
              <a:t>Nous </a:t>
            </a:r>
            <a:r>
              <a:rPr lang="en-GB" smtClean="0"/>
              <a:t>sommes</a:t>
            </a:r>
            <a:r>
              <a:rPr lang="en-GB" smtClean="0"/>
              <a:t> </a:t>
            </a:r>
            <a:r>
              <a:rPr lang="en-GB" dirty="0" err="1" smtClean="0"/>
              <a:t>remontés</a:t>
            </a:r>
            <a:r>
              <a:rPr lang="en-GB" dirty="0" smtClean="0"/>
              <a:t> </a:t>
            </a:r>
            <a:r>
              <a:rPr lang="en-GB" dirty="0" err="1"/>
              <a:t>dans</a:t>
            </a:r>
            <a:r>
              <a:rPr lang="en-GB" dirty="0"/>
              <a:t> le temps et </a:t>
            </a:r>
            <a:r>
              <a:rPr lang="en-GB" dirty="0" err="1" smtClean="0"/>
              <a:t>c’est</a:t>
            </a:r>
            <a:r>
              <a:rPr lang="en-GB" dirty="0" smtClean="0"/>
              <a:t> </a:t>
            </a:r>
            <a:r>
              <a:rPr lang="en-GB" dirty="0" err="1" smtClean="0"/>
              <a:t>maintenant</a:t>
            </a:r>
            <a:r>
              <a:rPr lang="en-GB" dirty="0" smtClean="0"/>
              <a:t> </a:t>
            </a:r>
            <a:r>
              <a:rPr lang="en-GB" dirty="0" err="1" smtClean="0"/>
              <a:t>l’année</a:t>
            </a:r>
            <a:r>
              <a:rPr lang="en-GB" dirty="0" smtClean="0"/>
              <a:t> </a:t>
            </a:r>
            <a:r>
              <a:rPr lang="en-GB" dirty="0"/>
              <a:t>1980.</a:t>
            </a:r>
          </a:p>
          <a:p>
            <a:endParaRPr lang="en-GB" dirty="0"/>
          </a:p>
          <a:p>
            <a:r>
              <a:rPr lang="en-GB" dirty="0"/>
              <a:t>Il </a:t>
            </a:r>
            <a:r>
              <a:rPr lang="en-GB" dirty="0" err="1"/>
              <a:t>faut</a:t>
            </a:r>
            <a:r>
              <a:rPr lang="en-GB" dirty="0"/>
              <a:t> </a:t>
            </a:r>
            <a:r>
              <a:rPr lang="en-GB" dirty="0" err="1"/>
              <a:t>expliquer</a:t>
            </a:r>
            <a:r>
              <a:rPr lang="en-GB" dirty="0"/>
              <a:t> aux gens comment sera la </a:t>
            </a:r>
            <a:r>
              <a:rPr lang="en-GB" dirty="0" err="1"/>
              <a:t>technologie</a:t>
            </a:r>
            <a:r>
              <a:rPr lang="en-GB" dirty="0"/>
              <a:t> en 2016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46" y="3450265"/>
            <a:ext cx="2192482" cy="2238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60" y="3450264"/>
            <a:ext cx="2192482" cy="223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/>
              <a:t>Forming</a:t>
            </a:r>
            <a:r>
              <a:rPr lang="fr-FR" b="1" dirty="0" smtClean="0"/>
              <a:t> the simple future </a:t>
            </a:r>
            <a:r>
              <a:rPr lang="fr-FR" b="1" dirty="0"/>
              <a:t/>
            </a:r>
            <a:br>
              <a:rPr lang="fr-FR" b="1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4704D4-DAEA-4D4A-A9DC-4373E3AC7101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AQA and its licensors. All rights reserved.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1356849" y="1679930"/>
            <a:ext cx="3214710" cy="394467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en-GB" sz="2800" b="1" u="sng" dirty="0" err="1" smtClean="0"/>
              <a:t>Avoir</a:t>
            </a:r>
            <a:endParaRPr lang="en-GB" sz="2800" b="1" u="sng" dirty="0" smtClean="0"/>
          </a:p>
          <a:p>
            <a:pPr marL="0" indent="0">
              <a:buNone/>
            </a:pPr>
            <a:endParaRPr lang="en-GB" sz="2800" dirty="0" smtClean="0"/>
          </a:p>
          <a:p>
            <a:r>
              <a:rPr lang="en-GB" sz="2800" dirty="0" err="1" smtClean="0"/>
              <a:t>J’</a:t>
            </a:r>
            <a:r>
              <a:rPr lang="en-GB" sz="2800" b="1" dirty="0" err="1" smtClean="0">
                <a:solidFill>
                  <a:srgbClr val="FF0000"/>
                </a:solidFill>
              </a:rPr>
              <a:t>ai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GB" sz="2800" dirty="0" err="1" smtClean="0"/>
              <a:t>Tu</a:t>
            </a:r>
            <a:r>
              <a:rPr lang="en-GB" sz="2800" dirty="0" smtClean="0"/>
              <a:t> </a:t>
            </a:r>
            <a:r>
              <a:rPr lang="en-GB" sz="2800" b="1" dirty="0" smtClean="0">
                <a:solidFill>
                  <a:srgbClr val="FF0000"/>
                </a:solidFill>
              </a:rPr>
              <a:t>as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GB" sz="2800" dirty="0" smtClean="0"/>
              <a:t>Il </a:t>
            </a:r>
            <a:r>
              <a:rPr lang="en-GB" sz="2800" b="1" dirty="0" smtClean="0">
                <a:solidFill>
                  <a:srgbClr val="FF0000"/>
                </a:solidFill>
              </a:rPr>
              <a:t>a</a:t>
            </a:r>
            <a:r>
              <a:rPr lang="en-GB" sz="2800" dirty="0" smtClean="0"/>
              <a:t>/</a:t>
            </a:r>
            <a:r>
              <a:rPr lang="en-GB" sz="2800" dirty="0" err="1" smtClean="0"/>
              <a:t>elle</a:t>
            </a:r>
            <a:r>
              <a:rPr lang="en-GB" sz="2800" dirty="0" smtClean="0"/>
              <a:t> </a:t>
            </a:r>
            <a:r>
              <a:rPr lang="en-GB" sz="2800" b="1" dirty="0" smtClean="0">
                <a:solidFill>
                  <a:srgbClr val="FF0000"/>
                </a:solidFill>
              </a:rPr>
              <a:t>a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GB" sz="2800" dirty="0" smtClean="0"/>
              <a:t>nous </a:t>
            </a:r>
            <a:r>
              <a:rPr lang="en-GB" sz="2800" dirty="0" err="1" smtClean="0"/>
              <a:t>av</a:t>
            </a:r>
            <a:r>
              <a:rPr lang="en-GB" sz="2800" b="1" dirty="0" err="1" smtClean="0">
                <a:solidFill>
                  <a:srgbClr val="FF0000"/>
                </a:solidFill>
              </a:rPr>
              <a:t>ons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GB" sz="2800" dirty="0" err="1" smtClean="0"/>
              <a:t>vous</a:t>
            </a:r>
            <a:r>
              <a:rPr lang="en-GB" sz="2800" dirty="0" smtClean="0"/>
              <a:t> </a:t>
            </a:r>
            <a:r>
              <a:rPr lang="en-GB" sz="2800" dirty="0" err="1" smtClean="0"/>
              <a:t>av</a:t>
            </a:r>
            <a:r>
              <a:rPr lang="en-GB" sz="2800" b="1" dirty="0" err="1" smtClean="0">
                <a:solidFill>
                  <a:srgbClr val="FF0000"/>
                </a:solidFill>
              </a:rPr>
              <a:t>ez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GB" sz="2800" dirty="0" err="1" smtClean="0"/>
              <a:t>ils</a:t>
            </a:r>
            <a:r>
              <a:rPr lang="en-GB" sz="2800" dirty="0" smtClean="0"/>
              <a:t>/</a:t>
            </a:r>
            <a:r>
              <a:rPr lang="en-GB" sz="2800" dirty="0" err="1" smtClean="0"/>
              <a:t>elles</a:t>
            </a:r>
            <a:r>
              <a:rPr lang="en-GB" sz="2800" dirty="0" smtClean="0"/>
              <a:t> </a:t>
            </a:r>
            <a:r>
              <a:rPr lang="en-GB" sz="2800" b="1" dirty="0" err="1" smtClean="0">
                <a:solidFill>
                  <a:srgbClr val="FF0000"/>
                </a:solidFill>
              </a:rPr>
              <a:t>ont</a:t>
            </a:r>
            <a:r>
              <a:rPr lang="en-GB" sz="2800" dirty="0" smtClean="0"/>
              <a:t>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84447" y="1180211"/>
            <a:ext cx="3404641" cy="4550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2800" b="1" u="sng" dirty="0"/>
              <a:t>Simple </a:t>
            </a:r>
            <a:r>
              <a:rPr lang="en-GB" sz="2800" b="1" u="sng" dirty="0" smtClean="0"/>
              <a:t>future </a:t>
            </a:r>
            <a:r>
              <a:rPr lang="en-GB" sz="2800" b="1" u="sng" dirty="0"/>
              <a:t>(will)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800" dirty="0"/>
              <a:t>(endings)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800" dirty="0" err="1">
                <a:solidFill>
                  <a:srgbClr val="FF0000"/>
                </a:solidFill>
              </a:rPr>
              <a:t>ai</a:t>
            </a:r>
            <a:endParaRPr lang="en-GB" sz="28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FF0000"/>
                </a:solidFill>
              </a:rPr>
              <a:t>as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FF0000"/>
                </a:solidFill>
              </a:rPr>
              <a:t>a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800" dirty="0" err="1">
                <a:solidFill>
                  <a:srgbClr val="FF0000"/>
                </a:solidFill>
              </a:rPr>
              <a:t>ons</a:t>
            </a:r>
            <a:endParaRPr lang="en-GB" sz="28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800" dirty="0" err="1">
                <a:solidFill>
                  <a:srgbClr val="FF0000"/>
                </a:solidFill>
              </a:rPr>
              <a:t>ez</a:t>
            </a:r>
            <a:endParaRPr lang="en-GB" sz="28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800" dirty="0" err="1">
                <a:solidFill>
                  <a:srgbClr val="FF0000"/>
                </a:solidFill>
              </a:rPr>
              <a:t>ont</a:t>
            </a:r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36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Infinitive + </a:t>
            </a:r>
            <a:r>
              <a:rPr lang="en-US" sz="2800" b="1" dirty="0"/>
              <a:t>simple future </a:t>
            </a:r>
            <a:r>
              <a:rPr lang="en-US" sz="2800" b="1" dirty="0" smtClean="0"/>
              <a:t>endings</a:t>
            </a:r>
            <a:r>
              <a:rPr lang="en-US" sz="2800" dirty="0"/>
              <a:t/>
            </a:r>
            <a:br>
              <a:rPr lang="en-US" sz="2800" dirty="0"/>
            </a:b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AQA and its licensors.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4704D4-DAEA-4D4A-A9DC-4373E3AC7101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72682" y="1292696"/>
            <a:ext cx="3758805" cy="38472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/>
              <a:t>J’</a:t>
            </a:r>
            <a:r>
              <a:rPr lang="en-US" sz="3200" b="1" dirty="0" err="1">
                <a:solidFill>
                  <a:srgbClr val="008000"/>
                </a:solidFill>
              </a:rPr>
              <a:t>étudier</a:t>
            </a:r>
            <a:r>
              <a:rPr lang="en-GB" sz="3200" b="1" dirty="0" err="1">
                <a:solidFill>
                  <a:srgbClr val="FF0000"/>
                </a:solidFill>
              </a:rPr>
              <a:t>ai</a:t>
            </a:r>
            <a:endParaRPr lang="en-GB" sz="3200" b="1" dirty="0">
              <a:solidFill>
                <a:srgbClr val="FF0000"/>
              </a:solidFill>
            </a:endParaRPr>
          </a:p>
          <a:p>
            <a:r>
              <a:rPr lang="en-US" sz="3200" dirty="0" err="1"/>
              <a:t>J’</a:t>
            </a:r>
            <a:r>
              <a:rPr lang="en-US" sz="3200" b="1" dirty="0" err="1">
                <a:solidFill>
                  <a:srgbClr val="008000"/>
                </a:solidFill>
              </a:rPr>
              <a:t>habiter</a:t>
            </a:r>
            <a:r>
              <a:rPr lang="en-GB" sz="3200" b="1" dirty="0" err="1">
                <a:solidFill>
                  <a:srgbClr val="FF0000"/>
                </a:solidFill>
              </a:rPr>
              <a:t>ai</a:t>
            </a:r>
            <a:endParaRPr lang="en-GB" sz="3200" b="1" dirty="0">
              <a:solidFill>
                <a:srgbClr val="FF0000"/>
              </a:solidFill>
            </a:endParaRPr>
          </a:p>
          <a:p>
            <a:r>
              <a:rPr lang="en-US" sz="3200" dirty="0"/>
              <a:t>Je </a:t>
            </a:r>
            <a:r>
              <a:rPr lang="en-US" sz="3200" b="1" dirty="0">
                <a:solidFill>
                  <a:srgbClr val="008000"/>
                </a:solidFill>
              </a:rPr>
              <a:t>manger</a:t>
            </a:r>
            <a:r>
              <a:rPr lang="en-GB" sz="3200" b="1" dirty="0" err="1">
                <a:solidFill>
                  <a:srgbClr val="FF0000"/>
                </a:solidFill>
              </a:rPr>
              <a:t>ai</a:t>
            </a:r>
            <a:endParaRPr lang="en-GB" sz="3200" b="1" dirty="0">
              <a:solidFill>
                <a:srgbClr val="FF0000"/>
              </a:solidFill>
            </a:endParaRPr>
          </a:p>
          <a:p>
            <a:pPr lvl="0"/>
            <a:endParaRPr lang="en-US" sz="3200" dirty="0"/>
          </a:p>
          <a:p>
            <a:r>
              <a:rPr lang="en-US" sz="3200" dirty="0"/>
              <a:t>Je </a:t>
            </a:r>
            <a:r>
              <a:rPr lang="en-US" sz="3200" b="1" dirty="0" err="1">
                <a:solidFill>
                  <a:srgbClr val="008000"/>
                </a:solidFill>
              </a:rPr>
              <a:t>finir</a:t>
            </a:r>
            <a:r>
              <a:rPr lang="en-GB" sz="3200" b="1" dirty="0" err="1">
                <a:solidFill>
                  <a:srgbClr val="FF0000"/>
                </a:solidFill>
              </a:rPr>
              <a:t>ai</a:t>
            </a:r>
            <a:endParaRPr lang="en-GB" sz="3200" b="1" dirty="0">
              <a:solidFill>
                <a:srgbClr val="FF0000"/>
              </a:solidFill>
            </a:endParaRPr>
          </a:p>
          <a:p>
            <a:pPr lvl="0"/>
            <a:endParaRPr lang="en-GB" sz="3200" b="1" dirty="0">
              <a:solidFill>
                <a:srgbClr val="FF0000"/>
              </a:solidFill>
            </a:endParaRPr>
          </a:p>
          <a:p>
            <a:r>
              <a:rPr lang="en-US" sz="3200" dirty="0"/>
              <a:t>Je </a:t>
            </a:r>
            <a:r>
              <a:rPr lang="en-US" sz="3200" b="1" dirty="0" err="1">
                <a:solidFill>
                  <a:srgbClr val="008000"/>
                </a:solidFill>
              </a:rPr>
              <a:t>vendr</a:t>
            </a:r>
            <a:r>
              <a:rPr lang="en-GB" sz="3200" b="1" dirty="0" err="1">
                <a:solidFill>
                  <a:srgbClr val="FF0000"/>
                </a:solidFill>
              </a:rPr>
              <a:t>ai</a:t>
            </a:r>
            <a:r>
              <a:rPr lang="en-GB" sz="3200" b="1" dirty="0">
                <a:solidFill>
                  <a:srgbClr val="FF0000"/>
                </a:solidFill>
              </a:rPr>
              <a:t>* </a:t>
            </a:r>
          </a:p>
          <a:p>
            <a:r>
              <a:rPr lang="en-GB" sz="2000" b="1" dirty="0"/>
              <a:t>(re verbs drop the last -e)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480" y="5426177"/>
            <a:ext cx="783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you change these to the </a:t>
            </a:r>
            <a:r>
              <a:rPr lang="en-US" sz="2400" i="1" dirty="0" err="1"/>
              <a:t>tu</a:t>
            </a:r>
            <a:r>
              <a:rPr lang="en-US" sz="2400" dirty="0"/>
              <a:t> form of the verb?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160351" y="1255249"/>
            <a:ext cx="2254728" cy="3199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2000" b="1" u="sng" dirty="0"/>
              <a:t>Simple </a:t>
            </a:r>
            <a:r>
              <a:rPr lang="en-GB" sz="2000" b="1" u="sng" dirty="0" smtClean="0"/>
              <a:t>future </a:t>
            </a:r>
            <a:r>
              <a:rPr lang="en-GB" sz="2000" dirty="0"/>
              <a:t>(endings)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b="1" dirty="0" err="1">
                <a:solidFill>
                  <a:srgbClr val="FF0000"/>
                </a:solidFill>
              </a:rPr>
              <a:t>ai</a:t>
            </a:r>
            <a:endParaRPr lang="en-GB" sz="20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</a:rPr>
              <a:t>as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</a:rPr>
              <a:t>a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b="1" dirty="0" err="1">
                <a:solidFill>
                  <a:srgbClr val="FF0000"/>
                </a:solidFill>
              </a:rPr>
              <a:t>ons</a:t>
            </a:r>
            <a:endParaRPr lang="en-GB" sz="20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b="1" dirty="0" err="1">
                <a:solidFill>
                  <a:srgbClr val="FF0000"/>
                </a:solidFill>
              </a:rPr>
              <a:t>ez</a:t>
            </a:r>
            <a:endParaRPr lang="en-GB" sz="20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b="1" dirty="0" err="1">
                <a:solidFill>
                  <a:srgbClr val="FF0000"/>
                </a:solidFill>
              </a:rPr>
              <a:t>ont</a:t>
            </a:r>
            <a:r>
              <a:rPr lang="en-GB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032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Irregulars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4704D4-DAEA-4D4A-A9DC-4373E3AC7101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046741"/>
              </p:ext>
            </p:extLst>
          </p:nvPr>
        </p:nvGraphicFramePr>
        <p:xfrm>
          <a:off x="6892113" y="1270298"/>
          <a:ext cx="1693087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087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Simple future </a:t>
                      </a:r>
                    </a:p>
                    <a:p>
                      <a:pPr algn="l"/>
                      <a:r>
                        <a:rPr lang="en-GB" dirty="0" smtClean="0"/>
                        <a:t>(endings)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ai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as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ons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ez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ont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5954" y="1322174"/>
            <a:ext cx="1697408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être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35954" y="2169222"/>
            <a:ext cx="1697408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aller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35954" y="2952199"/>
            <a:ext cx="1697408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avoir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35954" y="3799853"/>
            <a:ext cx="1697408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faire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5954" y="4642711"/>
            <a:ext cx="1697408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pouvoir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635954" y="5501259"/>
            <a:ext cx="1697408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devenir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2617188" y="1311542"/>
            <a:ext cx="1795320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ser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638449" y="2169222"/>
            <a:ext cx="1795320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ir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2638448" y="2952199"/>
            <a:ext cx="1795321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aur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2638449" y="3799853"/>
            <a:ext cx="1795323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fer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2638450" y="4642711"/>
            <a:ext cx="1795322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pourr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2638450" y="5501259"/>
            <a:ext cx="1795323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deviendr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4827052" y="1311542"/>
            <a:ext cx="1697408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dirty="0"/>
              <a:t>je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ser</a:t>
            </a:r>
            <a:r>
              <a:rPr lang="en-GB" sz="3200" b="1" dirty="0" err="1">
                <a:solidFill>
                  <a:srgbClr val="FF0000"/>
                </a:solidFill>
              </a:rPr>
              <a:t>ai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052" y="2180990"/>
            <a:ext cx="1697408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/>
              <a:t>j’</a:t>
            </a:r>
            <a:r>
              <a:rPr lang="en-US" sz="3200" b="1" dirty="0" err="1">
                <a:solidFill>
                  <a:srgbClr val="008000"/>
                </a:solidFill>
              </a:rPr>
              <a:t>ir</a:t>
            </a:r>
            <a:r>
              <a:rPr lang="en-GB" sz="3200" b="1" dirty="0" err="1">
                <a:solidFill>
                  <a:srgbClr val="FF0000"/>
                </a:solidFill>
              </a:rPr>
              <a:t>ai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7052" y="2965541"/>
            <a:ext cx="1697408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/>
              <a:t>j’</a:t>
            </a:r>
            <a:r>
              <a:rPr lang="en-US" sz="3200" b="1" dirty="0" err="1">
                <a:solidFill>
                  <a:srgbClr val="008000"/>
                </a:solidFill>
              </a:rPr>
              <a:t>aur</a:t>
            </a:r>
            <a:r>
              <a:rPr lang="en-GB" sz="3200" b="1" dirty="0" err="1">
                <a:solidFill>
                  <a:srgbClr val="FF0000"/>
                </a:solidFill>
              </a:rPr>
              <a:t>ai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27052" y="3799853"/>
            <a:ext cx="1697408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dirty="0"/>
              <a:t>je </a:t>
            </a:r>
            <a:r>
              <a:rPr lang="en-US" sz="3200" b="1" dirty="0" err="1">
                <a:solidFill>
                  <a:srgbClr val="008000"/>
                </a:solidFill>
              </a:rPr>
              <a:t>fer</a:t>
            </a:r>
            <a:r>
              <a:rPr lang="en-GB" sz="3200" b="1" dirty="0" err="1">
                <a:solidFill>
                  <a:srgbClr val="FF0000"/>
                </a:solidFill>
              </a:rPr>
              <a:t>ai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7051" y="4666622"/>
            <a:ext cx="2065061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dirty="0"/>
              <a:t>je </a:t>
            </a:r>
            <a:r>
              <a:rPr lang="en-US" sz="3200" b="1" dirty="0" err="1">
                <a:solidFill>
                  <a:srgbClr val="008000"/>
                </a:solidFill>
              </a:rPr>
              <a:t>pourr</a:t>
            </a:r>
            <a:r>
              <a:rPr lang="en-GB" sz="3200" b="1" dirty="0" err="1">
                <a:solidFill>
                  <a:srgbClr val="FF0000"/>
                </a:solidFill>
              </a:rPr>
              <a:t>ai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27052" y="5501259"/>
            <a:ext cx="2785860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dirty="0"/>
              <a:t>je </a:t>
            </a:r>
            <a:r>
              <a:rPr lang="en-US" sz="3200" b="1" dirty="0" err="1">
                <a:solidFill>
                  <a:srgbClr val="008000"/>
                </a:solidFill>
              </a:rPr>
              <a:t>deviendr</a:t>
            </a:r>
            <a:r>
              <a:rPr lang="en-GB" sz="3200" b="1" dirty="0" err="1">
                <a:solidFill>
                  <a:srgbClr val="FF0000"/>
                </a:solidFill>
              </a:rPr>
              <a:t>ai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9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402104"/>
            <a:ext cx="8045200" cy="440680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4704D4-DAEA-4D4A-A9DC-4373E3AC7101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73950" y="1168795"/>
            <a:ext cx="7445287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600" dirty="0" smtClean="0"/>
              <a:t>Presque tout le monde (avoir) ........................... un téléphone portable.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fr-FR" sz="1600" dirty="0" smtClean="0"/>
              <a:t>Les téléphones portables (être) ........................... très petits.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fr-FR" sz="1600" dirty="0" smtClean="0"/>
              <a:t>Les tablettes (être) ........................... très populaires.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fr-FR" sz="1600" dirty="0" smtClean="0"/>
              <a:t>On (pouvoir) ........................... utiliser Internet sans branchements.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fr-FR" sz="1600" dirty="0" smtClean="0"/>
              <a:t>Les montres (exister) ...........................  avec l’accès à Internet.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fr-FR" sz="1600" dirty="0" smtClean="0"/>
              <a:t>On ne (se perdre) ...........................  plus grâce à un GPS dans la voiture.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fr-FR" sz="1600" dirty="0" smtClean="0"/>
              <a:t>Les gens (faire) ...........................  le shopping sur Internet.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fr-FR" sz="1600" dirty="0" smtClean="0"/>
              <a:t>On (regarder) ...........................  la télé en streaming.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fr-FR" sz="1600" dirty="0" smtClean="0"/>
              <a:t>Les télévisions (être) ........................... extrêmement plates.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fr-FR" sz="1600" dirty="0" smtClean="0"/>
              <a:t> On (télécharger) ........................... de la musique sur Internet.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fr-FR" sz="1600" dirty="0"/>
              <a:t> </a:t>
            </a:r>
            <a:r>
              <a:rPr lang="fr-FR" sz="1600" dirty="0" smtClean="0"/>
              <a:t>On (rester) ........................... en contact avec les amis et la famille en </a:t>
            </a:r>
          </a:p>
          <a:p>
            <a:r>
              <a:rPr lang="fr-FR" sz="1600" dirty="0" smtClean="0"/>
              <a:t>	utilisant </a:t>
            </a:r>
            <a:r>
              <a:rPr lang="fr-FR" sz="1600" dirty="0" err="1" smtClean="0"/>
              <a:t>Facetime</a:t>
            </a:r>
            <a:r>
              <a:rPr lang="fr-FR" sz="1600" dirty="0" smtClean="0"/>
              <a:t> et Skype.</a:t>
            </a:r>
          </a:p>
          <a:p>
            <a:pPr>
              <a:spcBef>
                <a:spcPts val="600"/>
              </a:spcBef>
            </a:pPr>
            <a:r>
              <a:rPr lang="fr-FR" sz="1600" dirty="0" smtClean="0"/>
              <a:t>12. Beaucoup de personnes (se servir de) ........................... des sites de        	rencontres pour trouver un petit copain/une petite copine. </a:t>
            </a:r>
          </a:p>
          <a:p>
            <a:pPr marL="342900" indent="-342900">
              <a:buFont typeface="+mj-lt"/>
              <a:buAutoNum type="arabicPeriod"/>
            </a:pPr>
            <a:endParaRPr lang="fr-FR" sz="2400" dirty="0" smtClean="0"/>
          </a:p>
          <a:p>
            <a:pPr marL="342900" indent="-342900">
              <a:buFont typeface="+mj-lt"/>
              <a:buAutoNum type="arabicPeriod"/>
            </a:pPr>
            <a:endParaRPr lang="fr-FR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996593" y="1116219"/>
            <a:ext cx="61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70C0"/>
                </a:solidFill>
              </a:rPr>
              <a:t>aura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2065" y="1423370"/>
            <a:ext cx="944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70C0"/>
                </a:solidFill>
              </a:rPr>
              <a:t>seront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0175" y="1740658"/>
            <a:ext cx="766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70C0"/>
                </a:solidFill>
              </a:rPr>
              <a:t>seront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2326" y="2068579"/>
            <a:ext cx="871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70C0"/>
                </a:solidFill>
              </a:rPr>
              <a:t>pourra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7948" y="2384643"/>
            <a:ext cx="1084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70C0"/>
                </a:solidFill>
              </a:rPr>
              <a:t>existeront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62134" y="2706320"/>
            <a:ext cx="1084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s</a:t>
            </a:r>
            <a:r>
              <a:rPr lang="en-GB" sz="1600" dirty="0" smtClean="0">
                <a:solidFill>
                  <a:srgbClr val="0070C0"/>
                </a:solidFill>
              </a:rPr>
              <a:t>e perdra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5876" y="3030104"/>
            <a:ext cx="1084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70C0"/>
                </a:solidFill>
              </a:rPr>
              <a:t>feront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8738" y="3353887"/>
            <a:ext cx="1084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70C0"/>
                </a:solidFill>
              </a:rPr>
              <a:t>regardera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8580" y="3649909"/>
            <a:ext cx="1084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70C0"/>
                </a:solidFill>
              </a:rPr>
              <a:t>seront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92327" y="3967197"/>
            <a:ext cx="1439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téléchargera</a:t>
            </a:r>
          </a:p>
          <a:p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68879" y="4302116"/>
            <a:ext cx="1439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solidFill>
                  <a:srgbClr val="0070C0"/>
                </a:solidFill>
              </a:rPr>
              <a:t>restera</a:t>
            </a:r>
            <a:endParaRPr lang="en-GB" sz="1600" dirty="0">
              <a:solidFill>
                <a:srgbClr val="0070C0"/>
              </a:solidFill>
            </a:endParaRPr>
          </a:p>
          <a:p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04067" y="4869817"/>
            <a:ext cx="1439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se </a:t>
            </a:r>
            <a:r>
              <a:rPr lang="en-GB" sz="1600" dirty="0" smtClean="0">
                <a:solidFill>
                  <a:srgbClr val="0070C0"/>
                </a:solidFill>
              </a:rPr>
              <a:t>serviront</a:t>
            </a:r>
            <a:endParaRPr lang="en-GB" sz="1600" dirty="0">
              <a:solidFill>
                <a:srgbClr val="0070C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61" y="1095198"/>
            <a:ext cx="1398677" cy="814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237" y="1958115"/>
            <a:ext cx="1009809" cy="15089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67" y="3308650"/>
            <a:ext cx="833833" cy="10497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0" y="4296817"/>
            <a:ext cx="1626781" cy="6959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910" y="5208371"/>
            <a:ext cx="1172578" cy="10080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36" y="5480310"/>
            <a:ext cx="1122224" cy="8586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08" y="5524633"/>
            <a:ext cx="779833" cy="743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004" y="5550934"/>
            <a:ext cx="825360" cy="7174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42" y="5393858"/>
            <a:ext cx="961219" cy="8472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84" y="5524633"/>
            <a:ext cx="1083595" cy="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0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AQA and its licensors.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4704D4-DAEA-4D4A-A9DC-4373E3AC7101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540000" y="1136290"/>
            <a:ext cx="8045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dirty="0" smtClean="0"/>
              <a:t>Gaston is really excited about what he will be able to do in 2016 with technology.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dirty="0" smtClean="0"/>
              <a:t>Locate the future tense verb.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dirty="0" smtClean="0"/>
              <a:t>Translate these sentences.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76438" y="2552062"/>
            <a:ext cx="708537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Grâce à ma </a:t>
            </a:r>
            <a:r>
              <a:rPr lang="en-GB" sz="1600" dirty="0" err="1" smtClean="0"/>
              <a:t>tablette</a:t>
            </a:r>
            <a:r>
              <a:rPr lang="en-GB" sz="1600" dirty="0" smtClean="0"/>
              <a:t>, je </a:t>
            </a:r>
            <a:r>
              <a:rPr lang="en-GB" sz="1600" dirty="0" err="1" smtClean="0"/>
              <a:t>pourrai</a:t>
            </a:r>
            <a:r>
              <a:rPr lang="en-GB" sz="1600" dirty="0" smtClean="0"/>
              <a:t> </a:t>
            </a:r>
            <a:r>
              <a:rPr lang="en-GB" sz="1600" dirty="0" err="1" smtClean="0"/>
              <a:t>prendre</a:t>
            </a:r>
            <a:r>
              <a:rPr lang="en-GB" sz="1600" dirty="0" smtClean="0"/>
              <a:t> des photos.</a:t>
            </a:r>
          </a:p>
          <a:p>
            <a:endParaRPr lang="en-GB" sz="1600" dirty="0" smtClean="0"/>
          </a:p>
          <a:p>
            <a:r>
              <a:rPr lang="en-GB" sz="1600" dirty="0" smtClean="0"/>
              <a:t>Si je </a:t>
            </a:r>
            <a:r>
              <a:rPr lang="en-GB" sz="1600" dirty="0" err="1" smtClean="0"/>
              <a:t>télécharge</a:t>
            </a:r>
            <a:r>
              <a:rPr lang="en-GB" sz="1600" dirty="0" smtClean="0"/>
              <a:t> de la </a:t>
            </a:r>
            <a:r>
              <a:rPr lang="en-GB" sz="1600" dirty="0" err="1" smtClean="0"/>
              <a:t>musique</a:t>
            </a:r>
            <a:r>
              <a:rPr lang="en-GB" sz="1600" dirty="0" smtClean="0"/>
              <a:t>, je </a:t>
            </a:r>
            <a:r>
              <a:rPr lang="en-GB" sz="1600" dirty="0" err="1" smtClean="0"/>
              <a:t>n’aurai</a:t>
            </a:r>
            <a:r>
              <a:rPr lang="en-GB" sz="1600" dirty="0" smtClean="0"/>
              <a:t> pas </a:t>
            </a:r>
            <a:r>
              <a:rPr lang="en-GB" sz="1600" dirty="0" err="1" smtClean="0"/>
              <a:t>besoin</a:t>
            </a:r>
            <a:r>
              <a:rPr lang="en-GB" sz="1600" dirty="0" smtClean="0"/>
              <a:t> </a:t>
            </a:r>
            <a:r>
              <a:rPr lang="en-GB" sz="1600" dirty="0" err="1" smtClean="0"/>
              <a:t>d’acheter</a:t>
            </a:r>
            <a:r>
              <a:rPr lang="en-GB" sz="1600" dirty="0" smtClean="0"/>
              <a:t> des </a:t>
            </a:r>
            <a:r>
              <a:rPr lang="en-GB" sz="1600" dirty="0" err="1" smtClean="0"/>
              <a:t>disques</a:t>
            </a:r>
            <a:r>
              <a:rPr lang="en-GB" sz="1600" dirty="0" smtClean="0"/>
              <a:t> compact. </a:t>
            </a:r>
          </a:p>
          <a:p>
            <a:endParaRPr lang="en-GB" sz="1600" dirty="0" smtClean="0"/>
          </a:p>
          <a:p>
            <a:r>
              <a:rPr lang="en-GB" sz="1600" dirty="0" smtClean="0"/>
              <a:t>Grâce aux sites de rencontres, </a:t>
            </a:r>
            <a:r>
              <a:rPr lang="en-GB" sz="1600" dirty="0" err="1" smtClean="0"/>
              <a:t>ce</a:t>
            </a:r>
            <a:r>
              <a:rPr lang="en-GB" sz="1600" dirty="0" smtClean="0"/>
              <a:t> sera possible de </a:t>
            </a:r>
            <a:r>
              <a:rPr lang="en-GB" sz="1600" dirty="0" err="1" smtClean="0"/>
              <a:t>trouver</a:t>
            </a:r>
            <a:r>
              <a:rPr lang="en-GB" sz="1600" dirty="0" smtClean="0"/>
              <a:t> </a:t>
            </a:r>
            <a:r>
              <a:rPr lang="en-GB" sz="1600" dirty="0" err="1" smtClean="0"/>
              <a:t>une</a:t>
            </a:r>
            <a:r>
              <a:rPr lang="en-GB" sz="1600" dirty="0" smtClean="0"/>
              <a:t> petite </a:t>
            </a:r>
            <a:r>
              <a:rPr lang="en-GB" sz="1600" dirty="0" err="1" smtClean="0"/>
              <a:t>copine</a:t>
            </a:r>
            <a:r>
              <a:rPr lang="en-GB" sz="1600" dirty="0" smtClean="0"/>
              <a:t>.</a:t>
            </a:r>
          </a:p>
          <a:p>
            <a:endParaRPr lang="en-GB" sz="1600" dirty="0" smtClean="0"/>
          </a:p>
          <a:p>
            <a:r>
              <a:rPr lang="en-GB" sz="1600" dirty="0" smtClean="0"/>
              <a:t>Grâce à Facetime et Skype, je </a:t>
            </a:r>
            <a:r>
              <a:rPr lang="en-GB" sz="1600" dirty="0" err="1" smtClean="0"/>
              <a:t>n’aurai</a:t>
            </a:r>
            <a:r>
              <a:rPr lang="en-GB" sz="1600" dirty="0" smtClean="0"/>
              <a:t> plus </a:t>
            </a:r>
            <a:r>
              <a:rPr lang="en-GB" sz="1600" dirty="0" err="1" smtClean="0"/>
              <a:t>besoin</a:t>
            </a:r>
            <a:r>
              <a:rPr lang="en-GB" sz="1600" dirty="0" smtClean="0"/>
              <a:t> </a:t>
            </a:r>
            <a:r>
              <a:rPr lang="en-GB" sz="1600" dirty="0" err="1" smtClean="0"/>
              <a:t>d’écrire</a:t>
            </a:r>
            <a:r>
              <a:rPr lang="en-GB" sz="1600" dirty="0" smtClean="0"/>
              <a:t> des </a:t>
            </a:r>
            <a:r>
              <a:rPr lang="en-GB" sz="1600" dirty="0" err="1" smtClean="0"/>
              <a:t>lettres</a:t>
            </a:r>
            <a:r>
              <a:rPr lang="en-GB" sz="1600" dirty="0" smtClean="0"/>
              <a:t> à ma </a:t>
            </a:r>
            <a:r>
              <a:rPr lang="en-GB" sz="1600" dirty="0" err="1" smtClean="0"/>
              <a:t>famille</a:t>
            </a:r>
            <a:r>
              <a:rPr lang="en-GB" sz="1600" dirty="0" smtClean="0"/>
              <a:t> </a:t>
            </a:r>
            <a:r>
              <a:rPr lang="en-GB" sz="1600" dirty="0" err="1" smtClean="0"/>
              <a:t>en</a:t>
            </a:r>
            <a:r>
              <a:rPr lang="en-GB" sz="1600" dirty="0" smtClean="0"/>
              <a:t> </a:t>
            </a:r>
            <a:r>
              <a:rPr lang="en-GB" sz="1600" dirty="0" err="1" smtClean="0"/>
              <a:t>Australie</a:t>
            </a:r>
            <a:r>
              <a:rPr lang="en-GB" sz="1600" dirty="0" smtClean="0"/>
              <a:t>. </a:t>
            </a:r>
          </a:p>
          <a:p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146611" y="5491866"/>
            <a:ext cx="573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Can you create some additional phrases for Gaston?</a:t>
            </a:r>
            <a:endParaRPr lang="en-GB" sz="28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3909" y="5139900"/>
            <a:ext cx="2827636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600" dirty="0" err="1"/>
              <a:t>p</a:t>
            </a:r>
            <a:r>
              <a:rPr lang="en-GB" sz="1600" dirty="0" err="1" smtClean="0"/>
              <a:t>ouvoir</a:t>
            </a:r>
            <a:r>
              <a:rPr lang="en-GB" sz="1600" dirty="0" smtClean="0"/>
              <a:t> – to be able to</a:t>
            </a:r>
          </a:p>
          <a:p>
            <a:r>
              <a:rPr lang="en-GB" sz="1600" dirty="0" err="1" smtClean="0"/>
              <a:t>avoir</a:t>
            </a:r>
            <a:r>
              <a:rPr lang="en-GB" sz="1600" dirty="0" smtClean="0"/>
              <a:t> </a:t>
            </a:r>
            <a:r>
              <a:rPr lang="en-GB" sz="1600" dirty="0" err="1" smtClean="0"/>
              <a:t>besoin</a:t>
            </a:r>
            <a:r>
              <a:rPr lang="en-GB" sz="1600" dirty="0" smtClean="0"/>
              <a:t> de – to need</a:t>
            </a:r>
          </a:p>
          <a:p>
            <a:r>
              <a:rPr lang="en-GB" sz="1600" dirty="0" err="1" smtClean="0"/>
              <a:t>être</a:t>
            </a:r>
            <a:r>
              <a:rPr lang="en-GB" sz="1600" dirty="0" smtClean="0"/>
              <a:t> possible – to be possible</a:t>
            </a:r>
          </a:p>
          <a:p>
            <a:r>
              <a:rPr lang="en-GB" sz="1600" dirty="0"/>
              <a:t>d</a:t>
            </a:r>
            <a:r>
              <a:rPr lang="en-GB" sz="1600" dirty="0" smtClean="0"/>
              <a:t>evoir – to have to</a:t>
            </a:r>
            <a:endParaRPr lang="en-GB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2" y="3019646"/>
            <a:ext cx="1589331" cy="183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anded If clauses future plans after GCSEs">
  <a:themeElements>
    <a:clrScheme name="AQA PowerPoint1">
      <a:dk1>
        <a:srgbClr val="4B4B4B"/>
      </a:dk1>
      <a:lt1>
        <a:srgbClr val="FFFFFF"/>
      </a:lt1>
      <a:dk2>
        <a:srgbClr val="412878"/>
      </a:dk2>
      <a:lt2>
        <a:srgbClr val="FFFFFE"/>
      </a:lt2>
      <a:accent1>
        <a:srgbClr val="C8194B"/>
      </a:accent1>
      <a:accent2>
        <a:srgbClr val="3273AF"/>
      </a:accent2>
      <a:accent3>
        <a:srgbClr val="C84B32"/>
      </a:accent3>
      <a:accent4>
        <a:srgbClr val="418C87"/>
      </a:accent4>
      <a:accent5>
        <a:srgbClr val="AF64A0"/>
      </a:accent5>
      <a:accent6>
        <a:srgbClr val="4B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80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Branded If clauses future plans after GCSEs</Template>
  <TotalTime>287</TotalTime>
  <Words>664</Words>
  <Application>Microsoft Office PowerPoint</Application>
  <PresentationFormat>On-screen Show (4:3)</PresentationFormat>
  <Paragraphs>194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Branded If clauses future plans after GCSEs</vt:lpstr>
      <vt:lpstr> Technology in everyday life </vt:lpstr>
      <vt:lpstr>Learning objectives</vt:lpstr>
      <vt:lpstr>PowerPoint Presentation</vt:lpstr>
      <vt:lpstr>Imaginez....</vt:lpstr>
      <vt:lpstr>Forming the simple future  </vt:lpstr>
      <vt:lpstr>Infinitive + simple future endings </vt:lpstr>
      <vt:lpstr>Irregulars</vt:lpstr>
      <vt:lpstr>PowerPoint Presentation</vt:lpstr>
      <vt:lpstr>PowerPoint Presentation</vt:lpstr>
      <vt:lpstr>Maintenant, imaginez le monde en 2050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2016-02-04T12:22:16Z</dcterms:created>
  <dcterms:modified xsi:type="dcterms:W3CDTF">2017-01-11T16:39:42Z</dcterms:modified>
</cp:coreProperties>
</file>