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63" r:id="rId2"/>
    <p:sldId id="275" r:id="rId3"/>
    <p:sldId id="294" r:id="rId4"/>
    <p:sldId id="291" r:id="rId5"/>
    <p:sldId id="274" r:id="rId6"/>
    <p:sldId id="276" r:id="rId7"/>
    <p:sldId id="283" r:id="rId8"/>
    <p:sldId id="284" r:id="rId9"/>
    <p:sldId id="278" r:id="rId10"/>
    <p:sldId id="285" r:id="rId11"/>
    <p:sldId id="277" r:id="rId12"/>
    <p:sldId id="286" r:id="rId13"/>
    <p:sldId id="287" r:id="rId14"/>
    <p:sldId id="279" r:id="rId15"/>
    <p:sldId id="288" r:id="rId16"/>
    <p:sldId id="289" r:id="rId17"/>
    <p:sldId id="290" r:id="rId18"/>
    <p:sldId id="280" r:id="rId19"/>
    <p:sldId id="281" r:id="rId20"/>
    <p:sldId id="282" r:id="rId21"/>
    <p:sldId id="292" r:id="rId22"/>
    <p:sldId id="293" r:id="rId23"/>
  </p:sldIdLst>
  <p:sldSz cx="9144000" cy="6858000" type="screen4x3"/>
  <p:notesSz cx="672465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7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ll" initials="G" lastIdx="83" clrIdx="0"/>
  <p:cmAuthor id="1" name="AQA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3AF"/>
    <a:srgbClr val="6464A0"/>
    <a:srgbClr val="783C2D"/>
    <a:srgbClr val="DC7D28"/>
    <a:srgbClr val="325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470" autoAdjust="0"/>
  </p:normalViewPr>
  <p:slideViewPr>
    <p:cSldViewPr snapToGrid="0" snapToObjects="1" showGuides="1">
      <p:cViewPr>
        <p:scale>
          <a:sx n="100" d="100"/>
          <a:sy n="100" d="100"/>
        </p:scale>
        <p:origin x="-1944" y="-660"/>
      </p:cViewPr>
      <p:guideLst>
        <p:guide orient="horz" pos="2157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457E0-B7E6-E24E-BA12-0ABEC3185120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8A59E-FE67-3043-A00A-EF9E0FCBD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7225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A8347-8DF1-B348-8F41-6E1345D82D3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C70C-4F3D-A24C-BE6B-90E4410CB3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4599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153" y="6246646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892053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303334"/>
            <a:ext cx="4114551" cy="968675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  <a:latin typeface="AQA Chevin Pro Light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2611489"/>
            <a:ext cx="4114551" cy="37831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Presented by</a:t>
            </a:r>
            <a:br>
              <a:rPr lang="en-US" dirty="0"/>
            </a:b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191693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2433050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0" y="6339600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7825042" y="6455753"/>
            <a:ext cx="971126" cy="402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539750" y="3058062"/>
            <a:ext cx="4114801" cy="338138"/>
          </a:xfrm>
        </p:spPr>
        <p:txBody>
          <a:bodyPr rIns="0"/>
          <a:lstStyle>
            <a:lvl1pPr marL="0" indent="0">
              <a:lnSpc>
                <a:spcPts val="2600"/>
              </a:lnSpc>
              <a:buFontTx/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</a:lstStyle>
          <a:p>
            <a:pPr lvl="0"/>
            <a:r>
              <a:rPr lang="en-US" dirty="0"/>
              <a:t>Date &lt;</a:t>
            </a:r>
            <a:r>
              <a:rPr lang="en-US" dirty="0" err="1"/>
              <a:t>dd</a:t>
            </a:r>
            <a:r>
              <a:rPr lang="en-US" dirty="0"/>
              <a:t>/mm/</a:t>
            </a:r>
            <a:r>
              <a:rPr lang="en-US" dirty="0" err="1"/>
              <a:t>yyyy</a:t>
            </a:r>
            <a:r>
              <a:rPr lang="en-US" dirty="0"/>
              <a:t>&gt;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69" y="278675"/>
            <a:ext cx="1240249" cy="557784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/>
              <a:t>Copyright © AQA and its licensors. All rights reserved.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20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Copyright © AQA and its licensors. All rights reserved.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94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Copyright © AQA and its licensors. All rights reserved.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778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Copyright © AQA and its licensors. All rights reserved.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877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Copyright © AQA and its licensors. All rights reserved.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785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Copyright © AQA and its licensors. All rights reserved.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6464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77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Copyright © AQA and its licensors. All rights reserved.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325F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06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Copyright © AQA and its licensors. All rights reserved.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DC7D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401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Bri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Copyright © AQA and its licensors. All rights reserved.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783C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16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/>
              <a:t>Copyright © AQA and its licensors.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87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Copyright © AQA and its licensors. All rights reserved.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380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46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AQA and its licensors. All rights reserved.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540000" y="1731600"/>
            <a:ext cx="8046000" cy="440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4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Insert video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/>
              <a:t>Copyright © AQA and its licensors.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46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1727271"/>
            <a:ext cx="4546350" cy="4406400"/>
          </a:xfrm>
        </p:spPr>
        <p:txBody>
          <a:bodyPr r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94324" y="1727199"/>
            <a:ext cx="3190875" cy="4406400"/>
          </a:xfrm>
        </p:spPr>
        <p:txBody>
          <a:bodyPr rIns="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image or graphic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/>
              <a:t>Copyright © AQA and its licensors. 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45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899455"/>
            <a:ext cx="8768155" cy="2211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/>
              <a:t>Copyright © AQA and its licensors. All rights reserved.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666873"/>
            <a:ext cx="4028825" cy="49494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1191600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2309805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7780867" y="6458400"/>
            <a:ext cx="829733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QA_New_logo_no_strapline_RGB_1.5cm_dee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8675"/>
            <a:ext cx="1618488" cy="557784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41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Copyright © AQA and its licensors. All rights reserved.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48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44113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31713"/>
            <a:ext cx="8045200" cy="44068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/>
              <a:t>Copyright © AQA and its licensors. All rights reserved.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6202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186" y="6487200"/>
            <a:ext cx="548980" cy="2468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77" r:id="rId3"/>
    <p:sldLayoutId id="2147483680" r:id="rId4"/>
    <p:sldLayoutId id="2147483667" r:id="rId5"/>
    <p:sldLayoutId id="2147483662" r:id="rId6"/>
    <p:sldLayoutId id="2147483664" r:id="rId7"/>
    <p:sldLayoutId id="2147483665" r:id="rId8"/>
    <p:sldLayoutId id="2147483678" r:id="rId9"/>
    <p:sldLayoutId id="2147483669" r:id="rId10"/>
    <p:sldLayoutId id="2147483670" r:id="rId11"/>
    <p:sldLayoutId id="2147483671" r:id="rId12"/>
    <p:sldLayoutId id="2147483672" r:id="rId13"/>
    <p:sldLayoutId id="2147483674" r:id="rId14"/>
    <p:sldLayoutId id="2147483673" r:id="rId15"/>
    <p:sldLayoutId id="2147483675" r:id="rId16"/>
    <p:sldLayoutId id="2147483676" r:id="rId17"/>
  </p:sldLayoutIdLst>
  <p:hf hd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0" i="0" kern="1200">
          <a:solidFill>
            <a:schemeClr val="tx2"/>
          </a:solidFill>
          <a:latin typeface="AQA Chevin Pro Light"/>
          <a:ea typeface="+mj-ea"/>
          <a:cs typeface="AQA Chevin Pro Light"/>
        </a:defRPr>
      </a:lvl1pPr>
    </p:titleStyle>
    <p:bodyStyle>
      <a:lvl1pPr marL="342900" indent="-3429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1303334"/>
            <a:ext cx="7127625" cy="968675"/>
          </a:xfrm>
        </p:spPr>
        <p:txBody>
          <a:bodyPr/>
          <a:lstStyle/>
          <a:p>
            <a:r>
              <a:rPr lang="en-GB" smtClean="0"/>
              <a:t>Role-play </a:t>
            </a:r>
            <a:r>
              <a:rPr lang="en-GB" dirty="0"/>
              <a:t>p</a:t>
            </a:r>
            <a:r>
              <a:rPr lang="en-GB" smtClean="0"/>
              <a:t>ractice</a:t>
            </a:r>
            <a:r>
              <a:rPr lang="en-GB" dirty="0"/>
              <a:t>: GCSE </a:t>
            </a:r>
            <a:r>
              <a:rPr lang="en-GB" dirty="0" smtClean="0"/>
              <a:t>French, </a:t>
            </a:r>
            <a:r>
              <a:rPr lang="en-GB" dirty="0"/>
              <a:t>paper 2, Speaking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Specimen assessment materials (first set)</a:t>
            </a:r>
          </a:p>
          <a:p>
            <a:r>
              <a:rPr lang="en-US" smtClean="0"/>
              <a:t>for the 2018 examination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Foundation role-play 6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Manger – </a:t>
            </a:r>
            <a:r>
              <a:rPr lang="en-GB" dirty="0" err="1"/>
              <a:t>sain</a:t>
            </a:r>
            <a:r>
              <a:rPr lang="en-GB" dirty="0"/>
              <a:t> – quoi (</a:t>
            </a:r>
            <a:r>
              <a:rPr lang="en-GB" b="1" dirty="0"/>
              <a:t>un</a:t>
            </a:r>
            <a:r>
              <a:rPr lang="en-GB" dirty="0"/>
              <a:t> </a:t>
            </a:r>
            <a:r>
              <a:rPr lang="en-GB" dirty="0" err="1"/>
              <a:t>détail</a:t>
            </a:r>
            <a:r>
              <a:rPr lang="en-GB" dirty="0"/>
              <a:t> ).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Oui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mange des </a:t>
            </a:r>
            <a:r>
              <a:rPr lang="en-US" b="1" dirty="0" err="1">
                <a:solidFill>
                  <a:srgbClr val="0070C0"/>
                </a:solidFill>
              </a:rPr>
              <a:t>légumes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De </a:t>
            </a:r>
            <a:r>
              <a:rPr lang="en-US" b="1" dirty="0" err="1">
                <a:solidFill>
                  <a:srgbClr val="0070C0"/>
                </a:solidFill>
              </a:rPr>
              <a:t>l’eau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GB" dirty="0"/>
              <a:t>Fast-food (ton opinion).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J’adore</a:t>
            </a:r>
            <a:r>
              <a:rPr lang="en-US" b="1" dirty="0">
                <a:solidFill>
                  <a:srgbClr val="0070C0"/>
                </a:solidFill>
              </a:rPr>
              <a:t> le </a:t>
            </a:r>
            <a:r>
              <a:rPr lang="en-US" b="1" dirty="0" smtClean="0">
                <a:solidFill>
                  <a:srgbClr val="0070C0"/>
                </a:solidFill>
              </a:rPr>
              <a:t>fast-food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GB" dirty="0"/>
              <a:t>Pour </a:t>
            </a:r>
            <a:r>
              <a:rPr lang="en-GB" dirty="0" err="1"/>
              <a:t>être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forme</a:t>
            </a:r>
            <a:r>
              <a:rPr lang="en-GB" dirty="0"/>
              <a:t> (</a:t>
            </a:r>
            <a:r>
              <a:rPr lang="en-GB" dirty="0" err="1"/>
              <a:t>deux</a:t>
            </a:r>
            <a:r>
              <a:rPr lang="en-GB" dirty="0"/>
              <a:t> </a:t>
            </a:r>
            <a:r>
              <a:rPr lang="en-GB" dirty="0" err="1"/>
              <a:t>activités</a:t>
            </a:r>
            <a:r>
              <a:rPr lang="en-GB" dirty="0"/>
              <a:t>).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nage</a:t>
            </a:r>
            <a:r>
              <a:rPr lang="en-US" b="1" dirty="0">
                <a:solidFill>
                  <a:srgbClr val="0070C0"/>
                </a:solidFill>
              </a:rPr>
              <a:t> et </a:t>
            </a: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joue</a:t>
            </a:r>
            <a:r>
              <a:rPr lang="en-US" b="1" dirty="0">
                <a:solidFill>
                  <a:srgbClr val="0070C0"/>
                </a:solidFill>
              </a:rPr>
              <a:t> au foot.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1" dirty="0"/>
              <a:t>?</a:t>
            </a:r>
            <a:r>
              <a:rPr lang="en-GB" dirty="0"/>
              <a:t>  Cigarettes.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Tu</a:t>
            </a:r>
            <a:r>
              <a:rPr lang="en-US" b="1" dirty="0">
                <a:solidFill>
                  <a:srgbClr val="0070C0"/>
                </a:solidFill>
              </a:rPr>
              <a:t> fumes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fr-FR" dirty="0">
                <a:solidFill>
                  <a:srgbClr val="FF0000"/>
                </a:solidFill>
              </a:rPr>
              <a:t>Tu parles avec ton ami(e) français(e) de la vie saine.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Foundation role-play 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nationalité</a:t>
            </a:r>
            <a:r>
              <a:rPr lang="en-US" dirty="0"/>
              <a:t>. 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suis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anglais</a:t>
            </a:r>
            <a:r>
              <a:rPr lang="en-US" b="1" dirty="0">
                <a:solidFill>
                  <a:srgbClr val="0070C0"/>
                </a:solidFill>
              </a:rPr>
              <a:t>(e).</a:t>
            </a:r>
          </a:p>
          <a:p>
            <a:pPr>
              <a:lnSpc>
                <a:spcPct val="100000"/>
              </a:lnSpc>
            </a:pPr>
            <a:r>
              <a:rPr lang="fr-FR" dirty="0"/>
              <a:t>Pourquoi vous êtes là (</a:t>
            </a:r>
            <a:r>
              <a:rPr lang="fr-FR" b="1" dirty="0"/>
              <a:t>un</a:t>
            </a:r>
            <a:r>
              <a:rPr lang="fr-FR" dirty="0"/>
              <a:t> détail).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suis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vacances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Au camping.</a:t>
            </a:r>
          </a:p>
          <a:p>
            <a:pPr>
              <a:lnSpc>
                <a:spcPct val="100000"/>
              </a:lnSpc>
            </a:pPr>
            <a:r>
              <a:rPr lang="en-US" dirty="0"/>
              <a:t>La </a:t>
            </a:r>
            <a:r>
              <a:rPr lang="en-US" dirty="0" err="1"/>
              <a:t>ville</a:t>
            </a:r>
            <a:r>
              <a:rPr lang="en-US" dirty="0"/>
              <a:t> – </a:t>
            </a:r>
            <a:r>
              <a:rPr lang="en-US" dirty="0" err="1"/>
              <a:t>votre</a:t>
            </a:r>
            <a:r>
              <a:rPr lang="en-US" dirty="0"/>
              <a:t> opinion. 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J’aime</a:t>
            </a:r>
            <a:r>
              <a:rPr lang="en-US" b="1" dirty="0">
                <a:solidFill>
                  <a:srgbClr val="0070C0"/>
                </a:solidFill>
              </a:rPr>
              <a:t> la </a:t>
            </a:r>
            <a:r>
              <a:rPr lang="en-US" b="1" dirty="0" err="1">
                <a:solidFill>
                  <a:srgbClr val="0070C0"/>
                </a:solidFill>
              </a:rPr>
              <a:t>ville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/>
              <a:t>Restaurants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ville</a:t>
            </a:r>
            <a:r>
              <a:rPr lang="en-US" dirty="0"/>
              <a:t>. 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Il y a des restaurants </a:t>
            </a:r>
            <a:r>
              <a:rPr lang="en-US" b="1" dirty="0" err="1">
                <a:solidFill>
                  <a:srgbClr val="0070C0"/>
                </a:solidFill>
              </a:rPr>
              <a:t>en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ville</a:t>
            </a:r>
            <a:r>
              <a:rPr lang="en-US" b="1" dirty="0">
                <a:solidFill>
                  <a:srgbClr val="0070C0"/>
                </a:solidFill>
              </a:rPr>
              <a:t>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fr-FR" dirty="0" smtClean="0">
                <a:solidFill>
                  <a:srgbClr val="FF0000"/>
                </a:solidFill>
              </a:rPr>
              <a:t>Vous </a:t>
            </a:r>
            <a:r>
              <a:rPr lang="fr-FR" dirty="0">
                <a:solidFill>
                  <a:srgbClr val="FF0000"/>
                </a:solidFill>
              </a:rPr>
              <a:t>parlez avec un(e) employé(e) dans un office du tourisme en France.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Foundation role-play 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r>
              <a:rPr lang="en-GB" dirty="0" smtClean="0"/>
              <a:t>Table </a:t>
            </a:r>
            <a:r>
              <a:rPr lang="en-GB" dirty="0"/>
              <a:t>- </a:t>
            </a:r>
            <a:r>
              <a:rPr lang="en-GB" dirty="0" err="1"/>
              <a:t>combien</a:t>
            </a:r>
            <a:r>
              <a:rPr lang="en-GB" dirty="0"/>
              <a:t> de </a:t>
            </a:r>
            <a:r>
              <a:rPr lang="en-GB" dirty="0" err="1"/>
              <a:t>personnes</a:t>
            </a:r>
            <a:r>
              <a:rPr lang="en-GB" dirty="0"/>
              <a:t>. 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Je </a:t>
            </a:r>
            <a:r>
              <a:rPr lang="en-US" b="1" dirty="0" err="1" smtClean="0">
                <a:solidFill>
                  <a:srgbClr val="0070C0"/>
                </a:solidFill>
              </a:rPr>
              <a:t>voudrais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table pour </a:t>
            </a:r>
            <a:r>
              <a:rPr lang="en-US" b="1" dirty="0" err="1" smtClean="0">
                <a:solidFill>
                  <a:srgbClr val="0070C0"/>
                </a:solidFill>
              </a:rPr>
              <a:t>deux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s’il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vous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plaît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/>
              <a:t>Table – </a:t>
            </a:r>
            <a:r>
              <a:rPr lang="en-US" dirty="0" err="1"/>
              <a:t>où</a:t>
            </a:r>
            <a:r>
              <a:rPr lang="en-US" dirty="0" smtClean="0"/>
              <a:t>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Je </a:t>
            </a:r>
            <a:r>
              <a:rPr lang="en-GB" b="1" dirty="0" err="1" smtClean="0">
                <a:solidFill>
                  <a:schemeClr val="accent2"/>
                </a:solidFill>
              </a:rPr>
              <a:t>préfère</a:t>
            </a:r>
            <a:r>
              <a:rPr lang="en-GB" b="1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une</a:t>
            </a:r>
            <a:r>
              <a:rPr lang="en-US" b="1" dirty="0" smtClean="0">
                <a:solidFill>
                  <a:srgbClr val="0070C0"/>
                </a:solidFill>
              </a:rPr>
              <a:t> table </a:t>
            </a:r>
            <a:r>
              <a:rPr lang="en-US" b="1" dirty="0" err="1" smtClean="0">
                <a:solidFill>
                  <a:srgbClr val="0070C0"/>
                </a:solidFill>
              </a:rPr>
              <a:t>près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de la </a:t>
            </a:r>
            <a:r>
              <a:rPr lang="en-US" b="1" dirty="0" err="1" smtClean="0">
                <a:solidFill>
                  <a:srgbClr val="0070C0"/>
                </a:solidFill>
              </a:rPr>
              <a:t>fenêtre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Un </a:t>
            </a:r>
            <a:r>
              <a:rPr lang="en-US" b="1" dirty="0" smtClean="0">
                <a:solidFill>
                  <a:srgbClr val="0070C0"/>
                </a:solidFill>
              </a:rPr>
              <a:t>steak-frites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s’il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vous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plaît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Cuisine </a:t>
            </a:r>
            <a:r>
              <a:rPr lang="en-US" dirty="0" err="1"/>
              <a:t>fran</a:t>
            </a:r>
            <a:r>
              <a:rPr lang="az-Cyrl-AZ" dirty="0"/>
              <a:t>ҫ</a:t>
            </a:r>
            <a:r>
              <a:rPr lang="en-US" dirty="0" err="1"/>
              <a:t>aise</a:t>
            </a:r>
            <a:r>
              <a:rPr lang="en-US" dirty="0"/>
              <a:t> (</a:t>
            </a:r>
            <a:r>
              <a:rPr lang="en-US" dirty="0" err="1"/>
              <a:t>votre</a:t>
            </a:r>
            <a:r>
              <a:rPr lang="en-US" dirty="0"/>
              <a:t> opinion). 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C’est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délicieux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</a:t>
            </a:r>
            <a:r>
              <a:rPr lang="en-US" dirty="0" smtClean="0"/>
              <a:t> Wi - Fi. 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Il </a:t>
            </a:r>
            <a:r>
              <a:rPr lang="en-US" b="1" dirty="0">
                <a:solidFill>
                  <a:srgbClr val="0070C0"/>
                </a:solidFill>
              </a:rPr>
              <a:t>y a </a:t>
            </a:r>
            <a:r>
              <a:rPr lang="en-US" b="1" dirty="0" err="1" smtClean="0">
                <a:solidFill>
                  <a:srgbClr val="0070C0"/>
                </a:solidFill>
              </a:rPr>
              <a:t>wi-fi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ici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?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3"/>
            <a:ext cx="7952962" cy="586613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Vous </a:t>
            </a:r>
            <a:r>
              <a:rPr lang="fr-FR" dirty="0">
                <a:solidFill>
                  <a:srgbClr val="FF0000"/>
                </a:solidFill>
              </a:rPr>
              <a:t>parlez avec le serveur/la serveuse dans un restaurant en France.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Foundation role-play 9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Concert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soir</a:t>
            </a:r>
            <a:r>
              <a:rPr lang="en-US" dirty="0"/>
              <a:t>. 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veux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aller</a:t>
            </a:r>
            <a:r>
              <a:rPr lang="en-US" b="1" dirty="0">
                <a:solidFill>
                  <a:srgbClr val="0070C0"/>
                </a:solidFill>
              </a:rPr>
              <a:t> au concert </a:t>
            </a:r>
            <a:r>
              <a:rPr lang="en-US" b="1" dirty="0" err="1">
                <a:solidFill>
                  <a:srgbClr val="0070C0"/>
                </a:solidFill>
              </a:rPr>
              <a:t>ce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soir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fr-FR" dirty="0"/>
              <a:t>Musique –  votre préférence (</a:t>
            </a:r>
            <a:r>
              <a:rPr lang="fr-FR" b="1" dirty="0"/>
              <a:t>un</a:t>
            </a:r>
            <a:r>
              <a:rPr lang="fr-FR" dirty="0"/>
              <a:t> détail).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J’adore</a:t>
            </a:r>
            <a:r>
              <a:rPr lang="en-US" b="1" dirty="0">
                <a:solidFill>
                  <a:srgbClr val="0070C0"/>
                </a:solidFill>
              </a:rPr>
              <a:t> la </a:t>
            </a:r>
            <a:r>
              <a:rPr lang="en-US" b="1" dirty="0" err="1">
                <a:solidFill>
                  <a:srgbClr val="0070C0"/>
                </a:solidFill>
              </a:rPr>
              <a:t>musique</a:t>
            </a:r>
            <a:r>
              <a:rPr lang="en-US" b="1" dirty="0">
                <a:solidFill>
                  <a:srgbClr val="0070C0"/>
                </a:solidFill>
              </a:rPr>
              <a:t> rock.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Combien</a:t>
            </a:r>
            <a:r>
              <a:rPr lang="en-US" dirty="0"/>
              <a:t> de </a:t>
            </a:r>
            <a:r>
              <a:rPr lang="en-US" dirty="0" err="1"/>
              <a:t>personnes</a:t>
            </a:r>
            <a:r>
              <a:rPr lang="en-US" dirty="0"/>
              <a:t>. 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Nous </a:t>
            </a:r>
            <a:r>
              <a:rPr lang="en-US" b="1" dirty="0" err="1">
                <a:solidFill>
                  <a:srgbClr val="0070C0"/>
                </a:solidFill>
              </a:rPr>
              <a:t>sommes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deux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/>
              <a:t>!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 Seize ans.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/>
              <a:t>?</a:t>
            </a:r>
            <a:r>
              <a:rPr lang="en-US" dirty="0"/>
              <a:t> </a:t>
            </a:r>
            <a:r>
              <a:rPr lang="en-US" dirty="0" err="1"/>
              <a:t>Heure</a:t>
            </a:r>
            <a:r>
              <a:rPr lang="en-US" dirty="0"/>
              <a:t> du concert. 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A </a:t>
            </a:r>
            <a:r>
              <a:rPr lang="en-US" b="1" dirty="0" err="1">
                <a:solidFill>
                  <a:srgbClr val="0070C0"/>
                </a:solidFill>
              </a:rPr>
              <a:t>quelle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heure</a:t>
            </a:r>
            <a:r>
              <a:rPr lang="en-US" b="1" dirty="0">
                <a:solidFill>
                  <a:srgbClr val="0070C0"/>
                </a:solidFill>
              </a:rPr>
              <a:t> commence le concert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fr-FR" dirty="0">
                <a:solidFill>
                  <a:srgbClr val="FF0000"/>
                </a:solidFill>
              </a:rPr>
              <a:t> Vous parlez avec un(e) employé(e) dans un théâtre en France.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Higher role-play 10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737360"/>
            <a:ext cx="8045200" cy="45464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Concert </a:t>
            </a:r>
            <a:r>
              <a:rPr lang="en-US" dirty="0" err="1"/>
              <a:t>hier</a:t>
            </a:r>
            <a:r>
              <a:rPr lang="en-US" dirty="0"/>
              <a:t> – avec qui. 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Je </a:t>
            </a:r>
            <a:r>
              <a:rPr lang="en-US" b="1" dirty="0" err="1">
                <a:solidFill>
                  <a:srgbClr val="0070C0"/>
                </a:solidFill>
              </a:rPr>
              <a:t>suis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allé</a:t>
            </a:r>
            <a:r>
              <a:rPr lang="en-US" b="1" dirty="0" smtClean="0">
                <a:solidFill>
                  <a:srgbClr val="0070C0"/>
                </a:solidFill>
              </a:rPr>
              <a:t>(e) </a:t>
            </a:r>
            <a:r>
              <a:rPr lang="en-US" b="1" dirty="0">
                <a:solidFill>
                  <a:srgbClr val="0070C0"/>
                </a:solidFill>
              </a:rPr>
              <a:t>au concert avec </a:t>
            </a:r>
            <a:r>
              <a:rPr lang="en-US" b="1" dirty="0" err="1">
                <a:solidFill>
                  <a:srgbClr val="0070C0"/>
                </a:solidFill>
              </a:rPr>
              <a:t>mes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copains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J’adore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l’ambiance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fr-FR" dirty="0"/>
              <a:t>Une soirée typique (</a:t>
            </a:r>
            <a:r>
              <a:rPr lang="fr-FR" b="1" dirty="0"/>
              <a:t>deux</a:t>
            </a:r>
            <a:r>
              <a:rPr lang="fr-FR" dirty="0"/>
              <a:t> activités</a:t>
            </a:r>
            <a:r>
              <a:rPr lang="fr-FR" dirty="0" smtClean="0"/>
              <a:t>).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regarde</a:t>
            </a:r>
            <a:r>
              <a:rPr lang="en-US" b="1" dirty="0">
                <a:solidFill>
                  <a:srgbClr val="0070C0"/>
                </a:solidFill>
              </a:rPr>
              <a:t> la </a:t>
            </a:r>
            <a:r>
              <a:rPr lang="en-US" b="1" dirty="0" err="1">
                <a:solidFill>
                  <a:srgbClr val="0070C0"/>
                </a:solidFill>
              </a:rPr>
              <a:t>télé</a:t>
            </a:r>
            <a:r>
              <a:rPr lang="en-US" b="1" dirty="0">
                <a:solidFill>
                  <a:srgbClr val="0070C0"/>
                </a:solidFill>
              </a:rPr>
              <a:t> et </a:t>
            </a: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fais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mes</a:t>
            </a:r>
            <a:r>
              <a:rPr lang="en-US" b="1" dirty="0">
                <a:solidFill>
                  <a:srgbClr val="0070C0"/>
                </a:solidFill>
              </a:rPr>
              <a:t> devoirs</a:t>
            </a:r>
          </a:p>
          <a:p>
            <a:pPr>
              <a:lnSpc>
                <a:spcPct val="100000"/>
              </a:lnSpc>
            </a:pPr>
            <a:r>
              <a:rPr lang="fr-FR" dirty="0"/>
              <a:t>Musique – ta préférence et </a:t>
            </a:r>
            <a:r>
              <a:rPr lang="fr-FR" b="1" dirty="0"/>
              <a:t>une</a:t>
            </a:r>
            <a:r>
              <a:rPr lang="fr-FR" dirty="0"/>
              <a:t> raison.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J’aime</a:t>
            </a:r>
            <a:r>
              <a:rPr lang="en-US" b="1" dirty="0">
                <a:solidFill>
                  <a:srgbClr val="0070C0"/>
                </a:solidFill>
              </a:rPr>
              <a:t> la </a:t>
            </a:r>
            <a:r>
              <a:rPr lang="en-US" b="1" dirty="0" err="1">
                <a:solidFill>
                  <a:srgbClr val="0070C0"/>
                </a:solidFill>
              </a:rPr>
              <a:t>musique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classique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c’est</a:t>
            </a:r>
            <a:r>
              <a:rPr lang="en-US" b="1" dirty="0">
                <a:solidFill>
                  <a:srgbClr val="0070C0"/>
                </a:solidFill>
              </a:rPr>
              <a:t> relaxant.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/>
              <a:t>?</a:t>
            </a:r>
            <a:r>
              <a:rPr lang="en-US" dirty="0"/>
              <a:t> </a:t>
            </a:r>
            <a:r>
              <a:rPr lang="en-US" dirty="0" err="1"/>
              <a:t>Goûts</a:t>
            </a:r>
            <a:r>
              <a:rPr lang="en-US" dirty="0"/>
              <a:t> </a:t>
            </a:r>
            <a:r>
              <a:rPr lang="en-US" dirty="0" err="1"/>
              <a:t>musicaux</a:t>
            </a:r>
            <a:r>
              <a:rPr lang="en-US" dirty="0"/>
              <a:t>. 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Tu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aimes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quelle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sorte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musique</a:t>
            </a:r>
            <a:r>
              <a:rPr lang="en-US" b="1" dirty="0">
                <a:solidFill>
                  <a:srgbClr val="0070C0"/>
                </a:solidFill>
              </a:rPr>
              <a:t>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fr-FR" dirty="0">
                <a:solidFill>
                  <a:srgbClr val="FF0000"/>
                </a:solidFill>
              </a:rPr>
              <a:t>Tu parles avec ton ami(e) français(e) de la musique et des loisirs. </a:t>
            </a:r>
            <a:r>
              <a:rPr lang="en-US" noProof="0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Higher role-play 11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dirty="0"/>
              <a:t>Tes projets - septembre (</a:t>
            </a:r>
            <a:r>
              <a:rPr lang="fr-FR" b="1" dirty="0"/>
              <a:t>deux</a:t>
            </a:r>
            <a:r>
              <a:rPr lang="fr-FR" dirty="0"/>
              <a:t> détails).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vais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aller</a:t>
            </a:r>
            <a:r>
              <a:rPr lang="en-US" b="1" dirty="0">
                <a:solidFill>
                  <a:srgbClr val="0070C0"/>
                </a:solidFill>
              </a:rPr>
              <a:t> au </a:t>
            </a:r>
            <a:r>
              <a:rPr lang="en-US" b="1" dirty="0" err="1">
                <a:solidFill>
                  <a:srgbClr val="0070C0"/>
                </a:solidFill>
              </a:rPr>
              <a:t>lycée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ville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Oui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j’adore</a:t>
            </a:r>
            <a:r>
              <a:rPr lang="en-US" b="1" dirty="0">
                <a:solidFill>
                  <a:srgbClr val="0070C0"/>
                </a:solidFill>
              </a:rPr>
              <a:t> le </a:t>
            </a:r>
            <a:r>
              <a:rPr lang="en-US" b="1" dirty="0" err="1">
                <a:solidFill>
                  <a:srgbClr val="0070C0"/>
                </a:solidFill>
              </a:rPr>
              <a:t>français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fr-FR" dirty="0"/>
              <a:t>Bon(ne) employé(e) - qualités (</a:t>
            </a:r>
            <a:r>
              <a:rPr lang="fr-FR" b="1" dirty="0"/>
              <a:t>deux</a:t>
            </a:r>
            <a:r>
              <a:rPr lang="fr-FR" dirty="0"/>
              <a:t> détails).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Il (</a:t>
            </a:r>
            <a:r>
              <a:rPr lang="en-US" b="1" dirty="0" err="1">
                <a:solidFill>
                  <a:srgbClr val="0070C0"/>
                </a:solidFill>
              </a:rPr>
              <a:t>elle</a:t>
            </a:r>
            <a:r>
              <a:rPr lang="en-US" b="1" dirty="0">
                <a:solidFill>
                  <a:srgbClr val="0070C0"/>
                </a:solidFill>
              </a:rPr>
              <a:t>) </a:t>
            </a:r>
            <a:r>
              <a:rPr lang="en-US" b="1" dirty="0" err="1">
                <a:solidFill>
                  <a:srgbClr val="0070C0"/>
                </a:solidFill>
              </a:rPr>
              <a:t>doit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être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travailleur</a:t>
            </a:r>
            <a:r>
              <a:rPr lang="en-US" b="1" dirty="0" smtClean="0">
                <a:solidFill>
                  <a:srgbClr val="0070C0"/>
                </a:solidFill>
              </a:rPr>
              <a:t>(-</a:t>
            </a:r>
            <a:r>
              <a:rPr lang="en-US" b="1" dirty="0" err="1" smtClean="0">
                <a:solidFill>
                  <a:srgbClr val="0070C0"/>
                </a:solidFill>
              </a:rPr>
              <a:t>euse</a:t>
            </a:r>
            <a:r>
              <a:rPr lang="en-US" b="1" dirty="0">
                <a:solidFill>
                  <a:srgbClr val="0070C0"/>
                </a:solidFill>
              </a:rPr>
              <a:t>) et </a:t>
            </a:r>
            <a:r>
              <a:rPr lang="en-US" b="1" dirty="0" err="1">
                <a:solidFill>
                  <a:srgbClr val="0070C0"/>
                </a:solidFill>
              </a:rPr>
              <a:t>honnête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fr-FR" dirty="0"/>
              <a:t>Importance de l’argent et </a:t>
            </a:r>
            <a:r>
              <a:rPr lang="fr-FR" b="1" dirty="0"/>
              <a:t>une</a:t>
            </a:r>
            <a:r>
              <a:rPr lang="fr-FR" dirty="0"/>
              <a:t> raison.</a:t>
            </a:r>
            <a:endParaRPr lang="en-US" b="1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Oui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voudrais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acheter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une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maison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/>
              <a:t>?</a:t>
            </a:r>
            <a:r>
              <a:rPr lang="en-US" dirty="0"/>
              <a:t> </a:t>
            </a:r>
            <a:r>
              <a:rPr lang="en-US" dirty="0" err="1"/>
              <a:t>Chômage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France.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Il y a beaucoup de </a:t>
            </a:r>
            <a:r>
              <a:rPr lang="en-US" b="1" dirty="0" err="1">
                <a:solidFill>
                  <a:srgbClr val="0070C0"/>
                </a:solidFill>
              </a:rPr>
              <a:t>chômage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en</a:t>
            </a:r>
            <a:r>
              <a:rPr lang="en-US" b="1" dirty="0">
                <a:solidFill>
                  <a:srgbClr val="0070C0"/>
                </a:solidFill>
              </a:rPr>
              <a:t> France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fr-FR" dirty="0">
                <a:solidFill>
                  <a:srgbClr val="FF0000"/>
                </a:solidFill>
              </a:rPr>
              <a:t>Tu parles avec ton ami(e) français(e) de l’éducation et des emplois. </a:t>
            </a:r>
            <a:r>
              <a:rPr lang="en-US" dirty="0">
                <a:solidFill>
                  <a:srgbClr val="FF0000"/>
                </a:solidFill>
              </a:rPr>
              <a:t>  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Higher role-play 12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737360"/>
            <a:ext cx="8045200" cy="45464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dirty="0"/>
              <a:t> Pullover – acheté quand et prix.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J’ai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acheté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ce</a:t>
            </a:r>
            <a:r>
              <a:rPr lang="en-US" b="1" dirty="0">
                <a:solidFill>
                  <a:srgbClr val="0070C0"/>
                </a:solidFill>
              </a:rPr>
              <a:t> pullover </a:t>
            </a:r>
            <a:r>
              <a:rPr lang="en-US" b="1" dirty="0" err="1">
                <a:solidFill>
                  <a:srgbClr val="0070C0"/>
                </a:solidFill>
              </a:rPr>
              <a:t>hier</a:t>
            </a:r>
            <a:r>
              <a:rPr lang="en-US" b="1" dirty="0">
                <a:solidFill>
                  <a:srgbClr val="0070C0"/>
                </a:solidFill>
              </a:rPr>
              <a:t> pour </a:t>
            </a:r>
            <a:r>
              <a:rPr lang="en-US" b="1" dirty="0" err="1">
                <a:solidFill>
                  <a:srgbClr val="0070C0"/>
                </a:solidFill>
              </a:rPr>
              <a:t>vingt</a:t>
            </a:r>
            <a:r>
              <a:rPr lang="en-US" b="1" dirty="0">
                <a:solidFill>
                  <a:srgbClr val="0070C0"/>
                </a:solidFill>
              </a:rPr>
              <a:t> euros.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Problèmes</a:t>
            </a:r>
            <a:r>
              <a:rPr lang="en-US" dirty="0"/>
              <a:t> (</a:t>
            </a:r>
            <a:r>
              <a:rPr lang="en-US" b="1" dirty="0" err="1"/>
              <a:t>deux</a:t>
            </a:r>
            <a:r>
              <a:rPr lang="en-US" dirty="0"/>
              <a:t> </a:t>
            </a:r>
            <a:r>
              <a:rPr lang="en-US" dirty="0" err="1"/>
              <a:t>détails</a:t>
            </a:r>
            <a:r>
              <a:rPr lang="en-US" dirty="0"/>
              <a:t>). 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C’est</a:t>
            </a:r>
            <a:r>
              <a:rPr lang="en-US" b="1" dirty="0">
                <a:solidFill>
                  <a:srgbClr val="0070C0"/>
                </a:solidFill>
              </a:rPr>
              <a:t> trop petit et je </a:t>
            </a:r>
            <a:r>
              <a:rPr lang="en-US" b="1" dirty="0" err="1" smtClean="0">
                <a:solidFill>
                  <a:srgbClr val="0070C0"/>
                </a:solidFill>
              </a:rPr>
              <a:t>n’aime</a:t>
            </a:r>
            <a:r>
              <a:rPr lang="en-US" b="1" dirty="0" smtClean="0">
                <a:solidFill>
                  <a:srgbClr val="0070C0"/>
                </a:solidFill>
              </a:rPr>
              <a:t> pas la </a:t>
            </a:r>
            <a:r>
              <a:rPr lang="en-US" b="1" dirty="0" err="1" smtClean="0">
                <a:solidFill>
                  <a:srgbClr val="0070C0"/>
                </a:solidFill>
              </a:rPr>
              <a:t>couleur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/>
              <a:t>?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pullover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Est-</a:t>
            </a:r>
            <a:r>
              <a:rPr lang="en-US" b="1" dirty="0" err="1" smtClean="0">
                <a:solidFill>
                  <a:srgbClr val="0070C0"/>
                </a:solidFill>
              </a:rPr>
              <a:t>ce</a:t>
            </a:r>
            <a:r>
              <a:rPr lang="en-US" b="1" dirty="0" smtClean="0">
                <a:solidFill>
                  <a:srgbClr val="0070C0"/>
                </a:solidFill>
              </a:rPr>
              <a:t> que je </a:t>
            </a:r>
            <a:r>
              <a:rPr lang="en-US" b="1" dirty="0" err="1" smtClean="0">
                <a:solidFill>
                  <a:srgbClr val="0070C0"/>
                </a:solidFill>
              </a:rPr>
              <a:t>peux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choisir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un </a:t>
            </a:r>
            <a:r>
              <a:rPr lang="en-US" b="1" dirty="0" err="1">
                <a:solidFill>
                  <a:srgbClr val="0070C0"/>
                </a:solidFill>
              </a:rPr>
              <a:t>autre</a:t>
            </a:r>
            <a:r>
              <a:rPr lang="en-US" b="1" dirty="0">
                <a:solidFill>
                  <a:srgbClr val="0070C0"/>
                </a:solidFill>
              </a:rPr>
              <a:t> pullover?</a:t>
            </a:r>
          </a:p>
          <a:p>
            <a:pPr>
              <a:lnSpc>
                <a:spcPct val="100000"/>
              </a:lnSpc>
            </a:pPr>
            <a:r>
              <a:rPr lang="en-US" b="1" dirty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Rouge. Grand.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fr-FR" dirty="0" smtClean="0"/>
              <a:t>Le </a:t>
            </a:r>
            <a:r>
              <a:rPr lang="fr-FR" dirty="0"/>
              <a:t>magasin – votre opinion et </a:t>
            </a:r>
            <a:r>
              <a:rPr lang="fr-FR" b="1" dirty="0"/>
              <a:t>une</a:t>
            </a:r>
            <a:r>
              <a:rPr lang="fr-FR" dirty="0"/>
              <a:t> raison.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C’est</a:t>
            </a:r>
            <a:r>
              <a:rPr lang="en-US" b="1" dirty="0">
                <a:solidFill>
                  <a:srgbClr val="0070C0"/>
                </a:solidFill>
              </a:rPr>
              <a:t> bon. Il y a beaucoup de </a:t>
            </a:r>
            <a:r>
              <a:rPr lang="en-US" b="1" dirty="0" err="1">
                <a:solidFill>
                  <a:srgbClr val="0070C0"/>
                </a:solidFill>
              </a:rPr>
              <a:t>choix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fr-FR" dirty="0">
                <a:solidFill>
                  <a:srgbClr val="FF0000"/>
                </a:solidFill>
              </a:rPr>
              <a:t>Vous parlez avec un(e) vendeur(</a:t>
            </a:r>
            <a:r>
              <a:rPr lang="fr-FR" dirty="0" err="1">
                <a:solidFill>
                  <a:srgbClr val="FF0000"/>
                </a:solidFill>
              </a:rPr>
              <a:t>euse</a:t>
            </a:r>
            <a:r>
              <a:rPr lang="fr-FR" dirty="0">
                <a:solidFill>
                  <a:srgbClr val="FF0000"/>
                </a:solidFill>
              </a:rPr>
              <a:t>) dans un grand magasin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Higher role-play 13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dirty="0"/>
              <a:t>Utilisation de la technologie récemment (</a:t>
            </a:r>
            <a:r>
              <a:rPr lang="fr-FR" b="1" dirty="0"/>
              <a:t>deux</a:t>
            </a:r>
            <a:r>
              <a:rPr lang="fr-FR" dirty="0"/>
              <a:t> détails). 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Oui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j’ai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envoyé</a:t>
            </a:r>
            <a:r>
              <a:rPr lang="en-US" b="1" dirty="0">
                <a:solidFill>
                  <a:srgbClr val="0070C0"/>
                </a:solidFill>
              </a:rPr>
              <a:t> des </a:t>
            </a:r>
            <a:r>
              <a:rPr lang="en-US" b="1" dirty="0" err="1">
                <a:solidFill>
                  <a:srgbClr val="0070C0"/>
                </a:solidFill>
              </a:rPr>
              <a:t>textos</a:t>
            </a:r>
            <a:r>
              <a:rPr lang="en-US" b="1" dirty="0">
                <a:solidFill>
                  <a:srgbClr val="0070C0"/>
                </a:solidFill>
              </a:rPr>
              <a:t> et </a:t>
            </a:r>
            <a:r>
              <a:rPr lang="en-US" b="1" dirty="0" err="1">
                <a:solidFill>
                  <a:srgbClr val="0070C0"/>
                </a:solidFill>
              </a:rPr>
              <a:t>j’ai</a:t>
            </a:r>
            <a:r>
              <a:rPr lang="en-US" b="1" dirty="0">
                <a:solidFill>
                  <a:srgbClr val="0070C0"/>
                </a:solidFill>
              </a:rPr>
              <a:t> fait </a:t>
            </a:r>
            <a:r>
              <a:rPr lang="en-US" b="1" dirty="0" err="1">
                <a:solidFill>
                  <a:srgbClr val="0070C0"/>
                </a:solidFill>
              </a:rPr>
              <a:t>mes</a:t>
            </a:r>
            <a:r>
              <a:rPr lang="en-US" b="1" dirty="0">
                <a:solidFill>
                  <a:srgbClr val="0070C0"/>
                </a:solidFill>
              </a:rPr>
              <a:t> devoirs.</a:t>
            </a:r>
          </a:p>
          <a:p>
            <a:pPr>
              <a:lnSpc>
                <a:spcPct val="100000"/>
              </a:lnSpc>
            </a:pPr>
            <a:r>
              <a:rPr lang="fr-FR" dirty="0"/>
              <a:t>Importance des portables et </a:t>
            </a:r>
            <a:r>
              <a:rPr lang="fr-FR" b="1" dirty="0"/>
              <a:t>une</a:t>
            </a:r>
            <a:r>
              <a:rPr lang="fr-FR" dirty="0"/>
              <a:t> raison.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Oui</a:t>
            </a:r>
            <a:r>
              <a:rPr lang="en-US" b="1" dirty="0">
                <a:solidFill>
                  <a:srgbClr val="0070C0"/>
                </a:solidFill>
              </a:rPr>
              <a:t>, pour </a:t>
            </a:r>
            <a:r>
              <a:rPr lang="en-US" b="1" dirty="0" err="1">
                <a:solidFill>
                  <a:srgbClr val="0070C0"/>
                </a:solidFill>
              </a:rPr>
              <a:t>rester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en</a:t>
            </a:r>
            <a:r>
              <a:rPr lang="en-US" b="1" dirty="0">
                <a:solidFill>
                  <a:srgbClr val="0070C0"/>
                </a:solidFill>
              </a:rPr>
              <a:t> contact avec ma </a:t>
            </a:r>
            <a:r>
              <a:rPr lang="en-US" b="1" dirty="0" err="1">
                <a:solidFill>
                  <a:srgbClr val="0070C0"/>
                </a:solidFill>
              </a:rPr>
              <a:t>famille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Réseaux</a:t>
            </a:r>
            <a:r>
              <a:rPr lang="en-US" dirty="0"/>
              <a:t> </a:t>
            </a:r>
            <a:r>
              <a:rPr lang="en-US" dirty="0" err="1"/>
              <a:t>sociaux</a:t>
            </a:r>
            <a:r>
              <a:rPr lang="en-US" dirty="0"/>
              <a:t> (</a:t>
            </a:r>
            <a:r>
              <a:rPr lang="en-US" b="1" dirty="0"/>
              <a:t>un</a:t>
            </a:r>
            <a:r>
              <a:rPr lang="en-US" dirty="0"/>
              <a:t> </a:t>
            </a:r>
            <a:r>
              <a:rPr lang="en-US" dirty="0" err="1"/>
              <a:t>avantage</a:t>
            </a:r>
            <a:r>
              <a:rPr lang="en-US" dirty="0"/>
              <a:t>). 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peux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parler</a:t>
            </a:r>
            <a:r>
              <a:rPr lang="en-US" b="1" dirty="0">
                <a:solidFill>
                  <a:srgbClr val="0070C0"/>
                </a:solidFill>
              </a:rPr>
              <a:t> avec </a:t>
            </a:r>
            <a:r>
              <a:rPr lang="en-US" b="1" dirty="0" err="1">
                <a:solidFill>
                  <a:srgbClr val="0070C0"/>
                </a:solidFill>
              </a:rPr>
              <a:t>mes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amis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Tous</a:t>
            </a:r>
            <a:r>
              <a:rPr lang="en-US" b="1" dirty="0">
                <a:solidFill>
                  <a:srgbClr val="0070C0"/>
                </a:solidFill>
              </a:rPr>
              <a:t> les </a:t>
            </a:r>
            <a:r>
              <a:rPr lang="en-US" b="1" dirty="0" err="1">
                <a:solidFill>
                  <a:srgbClr val="0070C0"/>
                </a:solidFill>
              </a:rPr>
              <a:t>jours</a:t>
            </a:r>
            <a:r>
              <a:rPr lang="en-US" b="1" dirty="0">
                <a:solidFill>
                  <a:srgbClr val="0070C0"/>
                </a:solidFill>
              </a:rPr>
              <a:t>. Pour </a:t>
            </a:r>
            <a:r>
              <a:rPr lang="en-US" b="1" dirty="0" err="1">
                <a:solidFill>
                  <a:srgbClr val="0070C0"/>
                </a:solidFill>
              </a:rPr>
              <a:t>deux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heures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/>
              <a:t>?</a:t>
            </a:r>
            <a:r>
              <a:rPr lang="en-US" dirty="0"/>
              <a:t> </a:t>
            </a:r>
            <a:r>
              <a:rPr lang="en-US" dirty="0" err="1"/>
              <a:t>Projets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soir</a:t>
            </a:r>
            <a:r>
              <a:rPr lang="en-US" dirty="0"/>
              <a:t>. 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Qu’est-ce</a:t>
            </a:r>
            <a:r>
              <a:rPr lang="en-US" b="1" dirty="0">
                <a:solidFill>
                  <a:srgbClr val="0070C0"/>
                </a:solidFill>
              </a:rPr>
              <a:t> que </a:t>
            </a:r>
            <a:r>
              <a:rPr lang="en-US" b="1" dirty="0" err="1">
                <a:solidFill>
                  <a:srgbClr val="0070C0"/>
                </a:solidFill>
              </a:rPr>
              <a:t>tu</a:t>
            </a:r>
            <a:r>
              <a:rPr lang="en-US" b="1" dirty="0">
                <a:solidFill>
                  <a:srgbClr val="0070C0"/>
                </a:solidFill>
              </a:rPr>
              <a:t> vas faire </a:t>
            </a:r>
            <a:r>
              <a:rPr lang="en-US" b="1" dirty="0" err="1">
                <a:solidFill>
                  <a:srgbClr val="0070C0"/>
                </a:solidFill>
              </a:rPr>
              <a:t>ce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soir</a:t>
            </a:r>
            <a:r>
              <a:rPr lang="en-US" b="1" dirty="0">
                <a:solidFill>
                  <a:srgbClr val="0070C0"/>
                </a:solidFill>
              </a:rPr>
              <a:t>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fr-FR" dirty="0">
                <a:solidFill>
                  <a:srgbClr val="FF0000"/>
                </a:solidFill>
              </a:rPr>
              <a:t>Tu parles avec ton ami(e) de la technologie et des réseaux sociaux. 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Higher role-play 14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3881" y="1470763"/>
            <a:ext cx="8137438" cy="49669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dirty="0"/>
              <a:t>Environnement – initiatives récentes dans ta ville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b="1" dirty="0"/>
              <a:t>deux</a:t>
            </a:r>
            <a:r>
              <a:rPr lang="fr-FR" dirty="0"/>
              <a:t> détails).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On a </a:t>
            </a:r>
            <a:r>
              <a:rPr lang="en-US" b="1" dirty="0" err="1" smtClean="0">
                <a:solidFill>
                  <a:srgbClr val="0070C0"/>
                </a:solidFill>
              </a:rPr>
              <a:t>créé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plus de </a:t>
            </a:r>
            <a:r>
              <a:rPr lang="en-US" b="1" dirty="0" err="1">
                <a:solidFill>
                  <a:srgbClr val="0070C0"/>
                </a:solidFill>
              </a:rPr>
              <a:t>pistes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cyclables</a:t>
            </a:r>
            <a:r>
              <a:rPr lang="en-US" b="1" dirty="0">
                <a:solidFill>
                  <a:srgbClr val="0070C0"/>
                </a:solidFill>
              </a:rPr>
              <a:t> et des zones </a:t>
            </a:r>
            <a:r>
              <a:rPr lang="en-US" b="1" dirty="0" err="1">
                <a:solidFill>
                  <a:srgbClr val="0070C0"/>
                </a:solidFill>
              </a:rPr>
              <a:t>piétonnes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fr-FR" dirty="0"/>
              <a:t>Problèmes de circulation dans ta ville (</a:t>
            </a:r>
            <a:r>
              <a:rPr lang="fr-FR" b="1" dirty="0"/>
              <a:t>un</a:t>
            </a:r>
            <a:r>
              <a:rPr lang="fr-FR" dirty="0"/>
              <a:t> détail).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Il y a trop de </a:t>
            </a:r>
            <a:r>
              <a:rPr lang="en-US" b="1" dirty="0" err="1">
                <a:solidFill>
                  <a:srgbClr val="0070C0"/>
                </a:solidFill>
              </a:rPr>
              <a:t>voitures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En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voiture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C’est</a:t>
            </a:r>
            <a:r>
              <a:rPr lang="en-US" b="1" dirty="0">
                <a:solidFill>
                  <a:srgbClr val="0070C0"/>
                </a:solidFill>
              </a:rPr>
              <a:t> plus </a:t>
            </a:r>
            <a:r>
              <a:rPr lang="en-US" b="1" dirty="0" err="1">
                <a:solidFill>
                  <a:srgbClr val="0070C0"/>
                </a:solidFill>
              </a:rPr>
              <a:t>pratique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fr-FR" dirty="0"/>
              <a:t>Réduction de l’énergie à la maison (</a:t>
            </a:r>
            <a:r>
              <a:rPr lang="fr-FR" b="1" dirty="0"/>
              <a:t>un</a:t>
            </a:r>
            <a:r>
              <a:rPr lang="fr-FR" dirty="0"/>
              <a:t> détail).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prends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une</a:t>
            </a:r>
            <a:r>
              <a:rPr lang="en-US" b="1" dirty="0">
                <a:solidFill>
                  <a:srgbClr val="0070C0"/>
                </a:solidFill>
              </a:rPr>
              <a:t> douche.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/>
              <a:t>?</a:t>
            </a:r>
            <a:r>
              <a:rPr lang="en-US" dirty="0"/>
              <a:t> </a:t>
            </a:r>
            <a:r>
              <a:rPr lang="en-US" dirty="0" smtClean="0"/>
              <a:t> Action </a:t>
            </a:r>
            <a:r>
              <a:rPr lang="en-US" dirty="0"/>
              <a:t>pour </a:t>
            </a:r>
            <a:r>
              <a:rPr lang="en-US" dirty="0" err="1"/>
              <a:t>améliorer</a:t>
            </a:r>
            <a:r>
              <a:rPr lang="en-US" dirty="0"/>
              <a:t> </a:t>
            </a:r>
            <a:r>
              <a:rPr lang="en-US" dirty="0" err="1"/>
              <a:t>l’environnement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Que </a:t>
            </a:r>
            <a:r>
              <a:rPr lang="en-US" b="1" dirty="0" err="1">
                <a:solidFill>
                  <a:srgbClr val="0070C0"/>
                </a:solidFill>
              </a:rPr>
              <a:t>fais-tu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pour </a:t>
            </a:r>
            <a:r>
              <a:rPr lang="en-US" b="1" dirty="0" err="1">
                <a:solidFill>
                  <a:schemeClr val="accent2"/>
                </a:solidFill>
              </a:rPr>
              <a:t>améliorer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l’environnement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?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fr-FR" dirty="0">
                <a:solidFill>
                  <a:srgbClr val="FF0000"/>
                </a:solidFill>
              </a:rPr>
              <a:t>Tu parles avec ton ami(e) français(e) de l’environnement.</a:t>
            </a:r>
            <a:endParaRPr lang="en-US" dirty="0">
              <a:solidFill>
                <a:srgbClr val="FF000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Higher role-play 15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dirty="0"/>
              <a:t>Voyage scolaire récent (</a:t>
            </a:r>
            <a:r>
              <a:rPr lang="fr-FR" b="1" dirty="0"/>
              <a:t>deux</a:t>
            </a:r>
            <a:r>
              <a:rPr lang="fr-FR" dirty="0"/>
              <a:t> détails).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Oui</a:t>
            </a:r>
            <a:r>
              <a:rPr lang="en-US" b="1" dirty="0">
                <a:solidFill>
                  <a:srgbClr val="0070C0"/>
                </a:solidFill>
              </a:rPr>
              <a:t>, je </a:t>
            </a:r>
            <a:r>
              <a:rPr lang="en-US" b="1" dirty="0" err="1">
                <a:solidFill>
                  <a:srgbClr val="0070C0"/>
                </a:solidFill>
              </a:rPr>
              <a:t>suis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allé</a:t>
            </a:r>
            <a:r>
              <a:rPr lang="en-US" b="1" dirty="0" smtClean="0">
                <a:solidFill>
                  <a:srgbClr val="0070C0"/>
                </a:solidFill>
              </a:rPr>
              <a:t>(e) </a:t>
            </a:r>
            <a:r>
              <a:rPr lang="en-US" b="1" dirty="0">
                <a:solidFill>
                  <a:srgbClr val="0070C0"/>
                </a:solidFill>
              </a:rPr>
              <a:t>au </a:t>
            </a:r>
            <a:r>
              <a:rPr lang="en-US" b="1" dirty="0" err="1">
                <a:solidFill>
                  <a:srgbClr val="0070C0"/>
                </a:solidFill>
              </a:rPr>
              <a:t>musée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d’art avec ma </a:t>
            </a:r>
            <a:r>
              <a:rPr lang="en-US" b="1" dirty="0" err="1" smtClean="0">
                <a:solidFill>
                  <a:srgbClr val="0070C0"/>
                </a:solidFill>
              </a:rPr>
              <a:t>classe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/>
              <a:t>!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Oui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elles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sont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intéressantes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fr-FR" dirty="0"/>
              <a:t>Rapports avec profs (</a:t>
            </a:r>
            <a:r>
              <a:rPr lang="fr-FR" b="1" dirty="0"/>
              <a:t>un</a:t>
            </a:r>
            <a:r>
              <a:rPr lang="fr-FR" dirty="0"/>
              <a:t> détail).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m’entends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bien</a:t>
            </a:r>
            <a:r>
              <a:rPr lang="en-US" b="1" dirty="0">
                <a:solidFill>
                  <a:srgbClr val="0070C0"/>
                </a:solidFill>
              </a:rPr>
              <a:t> avec </a:t>
            </a:r>
            <a:r>
              <a:rPr lang="en-US" b="1" dirty="0" err="1">
                <a:solidFill>
                  <a:srgbClr val="0070C0"/>
                </a:solidFill>
              </a:rPr>
              <a:t>mes</a:t>
            </a:r>
            <a:r>
              <a:rPr lang="en-US" b="1" dirty="0">
                <a:solidFill>
                  <a:srgbClr val="0070C0"/>
                </a:solidFill>
              </a:rPr>
              <a:t> profs.</a:t>
            </a:r>
          </a:p>
          <a:p>
            <a:pPr>
              <a:lnSpc>
                <a:spcPct val="100000"/>
              </a:lnSpc>
            </a:pPr>
            <a:r>
              <a:rPr lang="fr-FR" dirty="0"/>
              <a:t>Vie scolaire – problèmes (</a:t>
            </a:r>
            <a:r>
              <a:rPr lang="fr-FR" b="1" dirty="0"/>
              <a:t>deux</a:t>
            </a:r>
            <a:r>
              <a:rPr lang="fr-FR" dirty="0"/>
              <a:t> détails).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Les toilettes </a:t>
            </a:r>
            <a:r>
              <a:rPr lang="en-US" b="1" dirty="0" err="1">
                <a:solidFill>
                  <a:srgbClr val="0070C0"/>
                </a:solidFill>
              </a:rPr>
              <a:t>sont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sales et les </a:t>
            </a:r>
            <a:r>
              <a:rPr lang="en-US" b="1" dirty="0" err="1" smtClean="0">
                <a:solidFill>
                  <a:srgbClr val="0070C0"/>
                </a:solidFill>
              </a:rPr>
              <a:t>cours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sont</a:t>
            </a:r>
            <a:r>
              <a:rPr lang="en-US" b="1" dirty="0" smtClean="0">
                <a:solidFill>
                  <a:srgbClr val="0070C0"/>
                </a:solidFill>
              </a:rPr>
              <a:t> longs.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</a:t>
            </a:r>
            <a:r>
              <a:rPr lang="en-US" dirty="0" smtClean="0"/>
              <a:t> </a:t>
            </a:r>
            <a:r>
              <a:rPr lang="en-US" dirty="0" err="1"/>
              <a:t>Projets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septembre</a:t>
            </a:r>
            <a:r>
              <a:rPr lang="en-US" dirty="0"/>
              <a:t>. 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Qu’est-ce</a:t>
            </a:r>
            <a:r>
              <a:rPr lang="en-US" b="1" dirty="0">
                <a:solidFill>
                  <a:srgbClr val="0070C0"/>
                </a:solidFill>
              </a:rPr>
              <a:t> que </a:t>
            </a:r>
            <a:r>
              <a:rPr lang="en-US" b="1" dirty="0" err="1">
                <a:solidFill>
                  <a:srgbClr val="0070C0"/>
                </a:solidFill>
              </a:rPr>
              <a:t>tu</a:t>
            </a:r>
            <a:r>
              <a:rPr lang="en-US" b="1" dirty="0">
                <a:solidFill>
                  <a:srgbClr val="0070C0"/>
                </a:solidFill>
              </a:rPr>
              <a:t> vas faire </a:t>
            </a:r>
            <a:r>
              <a:rPr lang="en-US" b="1" dirty="0" err="1">
                <a:solidFill>
                  <a:srgbClr val="0070C0"/>
                </a:solidFill>
              </a:rPr>
              <a:t>en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septembre</a:t>
            </a:r>
            <a:r>
              <a:rPr lang="en-US" b="1" dirty="0">
                <a:solidFill>
                  <a:srgbClr val="0070C0"/>
                </a:solidFill>
              </a:rPr>
              <a:t>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fr-FR" dirty="0">
                <a:solidFill>
                  <a:srgbClr val="FF0000"/>
                </a:solidFill>
              </a:rPr>
              <a:t>Tu parles avec ton ami(e) français(e) du collège et du futur.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Role-play assessment criteria (1)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767992"/>
              </p:ext>
            </p:extLst>
          </p:nvPr>
        </p:nvGraphicFramePr>
        <p:xfrm>
          <a:off x="850603" y="1233377"/>
          <a:ext cx="7006857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71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59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Mark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Communication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 message is conveyed without ambiguity.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 message is partially conveyed or with some ambiguity.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 part of the message is conveyed.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017426"/>
              </p:ext>
            </p:extLst>
          </p:nvPr>
        </p:nvGraphicFramePr>
        <p:xfrm>
          <a:off x="850603" y="3040912"/>
          <a:ext cx="7006857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8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58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Mark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Knowledge and use of language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Very good knowledge and use of language.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Good knowledge and use of language.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Reasonable knowledge and use of language.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Limited knowledge and use of language.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Poor knowledge and use of language.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 language produced is worthy of credit.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Higher role-play 16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dirty="0"/>
              <a:t>Réservation hier et votre nom.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J’ai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résérvé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une</a:t>
            </a:r>
            <a:r>
              <a:rPr lang="en-US" b="1" dirty="0">
                <a:solidFill>
                  <a:srgbClr val="0070C0"/>
                </a:solidFill>
              </a:rPr>
              <a:t> table </a:t>
            </a:r>
            <a:r>
              <a:rPr lang="en-US" b="1" dirty="0" err="1">
                <a:solidFill>
                  <a:srgbClr val="0070C0"/>
                </a:solidFill>
              </a:rPr>
              <a:t>hier</a:t>
            </a:r>
            <a:r>
              <a:rPr lang="en-US" b="1" dirty="0">
                <a:solidFill>
                  <a:srgbClr val="0070C0"/>
                </a:solidFill>
              </a:rPr>
              <a:t> au nom de ……</a:t>
            </a:r>
          </a:p>
          <a:p>
            <a:pPr>
              <a:lnSpc>
                <a:spcPct val="100000"/>
              </a:lnSpc>
            </a:pPr>
            <a:r>
              <a:rPr lang="en-US" b="1" dirty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Sept </a:t>
            </a:r>
            <a:r>
              <a:rPr lang="en-US" b="1" dirty="0" err="1">
                <a:solidFill>
                  <a:srgbClr val="0070C0"/>
                </a:solidFill>
              </a:rPr>
              <a:t>heures</a:t>
            </a:r>
            <a:r>
              <a:rPr lang="en-US" b="1" dirty="0">
                <a:solidFill>
                  <a:srgbClr val="0070C0"/>
                </a:solidFill>
              </a:rPr>
              <a:t>. Pour </a:t>
            </a:r>
            <a:r>
              <a:rPr lang="en-US" b="1" dirty="0" err="1">
                <a:solidFill>
                  <a:srgbClr val="0070C0"/>
                </a:solidFill>
              </a:rPr>
              <a:t>quatre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personnes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fr-FR" dirty="0"/>
              <a:t>Arrivée en retard – </a:t>
            </a:r>
            <a:r>
              <a:rPr lang="fr-FR" b="1" dirty="0"/>
              <a:t>une</a:t>
            </a:r>
            <a:r>
              <a:rPr lang="fr-FR" dirty="0"/>
              <a:t> raison. 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Oui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j’ai</a:t>
            </a:r>
            <a:r>
              <a:rPr lang="en-US" b="1" dirty="0">
                <a:solidFill>
                  <a:srgbClr val="0070C0"/>
                </a:solidFill>
              </a:rPr>
              <a:t> manqué </a:t>
            </a:r>
            <a:r>
              <a:rPr lang="en-US" b="1" dirty="0" err="1">
                <a:solidFill>
                  <a:srgbClr val="0070C0"/>
                </a:solidFill>
              </a:rPr>
              <a:t>l’autobus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fr-FR" dirty="0"/>
              <a:t>Problème avec votre table (</a:t>
            </a:r>
            <a:r>
              <a:rPr lang="fr-FR" b="1" dirty="0"/>
              <a:t>un</a:t>
            </a:r>
            <a:r>
              <a:rPr lang="fr-FR" dirty="0"/>
              <a:t> détail).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Non, </a:t>
            </a:r>
            <a:r>
              <a:rPr lang="en-US" b="1" dirty="0" err="1">
                <a:solidFill>
                  <a:srgbClr val="0070C0"/>
                </a:solidFill>
              </a:rPr>
              <a:t>c’est</a:t>
            </a:r>
            <a:r>
              <a:rPr lang="en-US" b="1" dirty="0">
                <a:solidFill>
                  <a:srgbClr val="0070C0"/>
                </a:solidFill>
              </a:rPr>
              <a:t> trop </a:t>
            </a:r>
            <a:r>
              <a:rPr lang="en-US" b="1" dirty="0" err="1">
                <a:solidFill>
                  <a:srgbClr val="0070C0"/>
                </a:solidFill>
              </a:rPr>
              <a:t>près</a:t>
            </a:r>
            <a:r>
              <a:rPr lang="en-US" b="1" dirty="0">
                <a:solidFill>
                  <a:srgbClr val="0070C0"/>
                </a:solidFill>
              </a:rPr>
              <a:t> de la cuisine.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/>
              <a:t>?</a:t>
            </a:r>
            <a:r>
              <a:rPr lang="en-US" dirty="0"/>
              <a:t> </a:t>
            </a:r>
            <a:r>
              <a:rPr lang="en-US" dirty="0" err="1"/>
              <a:t>Végétarien</a:t>
            </a:r>
            <a:r>
              <a:rPr lang="en-US" dirty="0"/>
              <a:t>. 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Y a-t-</a:t>
            </a:r>
            <a:r>
              <a:rPr lang="en-US" b="1" dirty="0" err="1">
                <a:solidFill>
                  <a:srgbClr val="0070C0"/>
                </a:solidFill>
              </a:rPr>
              <a:t>il</a:t>
            </a:r>
            <a:r>
              <a:rPr lang="en-US" b="1" dirty="0">
                <a:solidFill>
                  <a:srgbClr val="0070C0"/>
                </a:solidFill>
              </a:rPr>
              <a:t> un menu </a:t>
            </a:r>
            <a:r>
              <a:rPr lang="en-US" b="1" dirty="0" err="1">
                <a:solidFill>
                  <a:srgbClr val="0070C0"/>
                </a:solidFill>
              </a:rPr>
              <a:t>végétarien</a:t>
            </a:r>
            <a:r>
              <a:rPr lang="en-US" b="1" dirty="0">
                <a:solidFill>
                  <a:srgbClr val="0070C0"/>
                </a:solidFill>
              </a:rPr>
              <a:t>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fr-FR" dirty="0">
                <a:solidFill>
                  <a:srgbClr val="FF0000"/>
                </a:solidFill>
              </a:rPr>
              <a:t>Vous parlez avec le serveur/la serveuse dans un restaurant en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fr-FR" dirty="0">
                <a:solidFill>
                  <a:srgbClr val="FF0000"/>
                </a:solidFill>
              </a:rPr>
              <a:t>France.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Higher role-play 17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4599" y="1822776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dirty="0"/>
              <a:t>Logement où en ce moment (</a:t>
            </a:r>
            <a:r>
              <a:rPr lang="fr-FR" b="1" dirty="0"/>
              <a:t>un</a:t>
            </a:r>
            <a:r>
              <a:rPr lang="fr-FR" dirty="0"/>
              <a:t> détail).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Je </a:t>
            </a:r>
            <a:r>
              <a:rPr lang="en-US" b="1" dirty="0" err="1" smtClean="0">
                <a:solidFill>
                  <a:srgbClr val="0070C0"/>
                </a:solidFill>
              </a:rPr>
              <a:t>reste</a:t>
            </a:r>
            <a:r>
              <a:rPr lang="en-US" b="1" dirty="0" smtClean="0">
                <a:solidFill>
                  <a:srgbClr val="0070C0"/>
                </a:solidFill>
              </a:rPr>
              <a:t> au camping.</a:t>
            </a:r>
            <a:endParaRPr lang="en-US" b="1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/>
              <a:t>? </a:t>
            </a:r>
            <a:r>
              <a:rPr lang="en-US" dirty="0" err="1"/>
              <a:t>Informations</a:t>
            </a:r>
            <a:r>
              <a:rPr lang="en-US" dirty="0"/>
              <a:t> sur la </a:t>
            </a:r>
            <a:r>
              <a:rPr lang="en-US" dirty="0" err="1"/>
              <a:t>région</a:t>
            </a:r>
            <a:r>
              <a:rPr lang="en-US" dirty="0"/>
              <a:t>. 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Avez-vous</a:t>
            </a:r>
            <a:r>
              <a:rPr lang="en-US" b="1" dirty="0">
                <a:solidFill>
                  <a:srgbClr val="0070C0"/>
                </a:solidFill>
              </a:rPr>
              <a:t> un </a:t>
            </a:r>
            <a:r>
              <a:rPr lang="en-US" b="1" dirty="0" err="1">
                <a:solidFill>
                  <a:srgbClr val="0070C0"/>
                </a:solidFill>
              </a:rPr>
              <a:t>dépliant</a:t>
            </a:r>
            <a:r>
              <a:rPr lang="en-US" b="1" dirty="0">
                <a:solidFill>
                  <a:srgbClr val="0070C0"/>
                </a:solidFill>
              </a:rPr>
              <a:t> sur la </a:t>
            </a:r>
            <a:r>
              <a:rPr lang="en-US" b="1" dirty="0" err="1">
                <a:solidFill>
                  <a:srgbClr val="0070C0"/>
                </a:solidFill>
              </a:rPr>
              <a:t>région</a:t>
            </a:r>
            <a:r>
              <a:rPr lang="en-US" b="1" dirty="0">
                <a:solidFill>
                  <a:srgbClr val="0070C0"/>
                </a:solidFill>
              </a:rPr>
              <a:t> ?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Activités</a:t>
            </a:r>
            <a:r>
              <a:rPr lang="en-US" dirty="0"/>
              <a:t> </a:t>
            </a:r>
            <a:r>
              <a:rPr lang="en-US" dirty="0" err="1"/>
              <a:t>aujourd’hui</a:t>
            </a:r>
            <a:r>
              <a:rPr lang="en-US" dirty="0"/>
              <a:t> (</a:t>
            </a:r>
            <a:r>
              <a:rPr lang="en-US" b="1" dirty="0" err="1"/>
              <a:t>deux</a:t>
            </a:r>
            <a:r>
              <a:rPr lang="en-US" dirty="0"/>
              <a:t> </a:t>
            </a:r>
            <a:r>
              <a:rPr lang="en-US" dirty="0" err="1"/>
              <a:t>détails</a:t>
            </a:r>
            <a:r>
              <a:rPr lang="en-US" dirty="0"/>
              <a:t>). 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vais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nager</a:t>
            </a:r>
            <a:r>
              <a:rPr lang="en-US" b="1" dirty="0">
                <a:solidFill>
                  <a:srgbClr val="0070C0"/>
                </a:solidFill>
              </a:rPr>
              <a:t> à la piscine.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Visite</a:t>
            </a:r>
            <a:r>
              <a:rPr lang="en-US" dirty="0"/>
              <a:t> - </a:t>
            </a:r>
            <a:r>
              <a:rPr lang="en-US" dirty="0" err="1"/>
              <a:t>hier</a:t>
            </a:r>
            <a:r>
              <a:rPr lang="en-US" dirty="0"/>
              <a:t> (</a:t>
            </a:r>
            <a:r>
              <a:rPr lang="en-US" b="1" dirty="0" err="1"/>
              <a:t>deux</a:t>
            </a:r>
            <a:r>
              <a:rPr lang="en-US" dirty="0"/>
              <a:t> </a:t>
            </a:r>
            <a:r>
              <a:rPr lang="en-US" dirty="0" err="1"/>
              <a:t>détails</a:t>
            </a:r>
            <a:r>
              <a:rPr lang="en-US" dirty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Je </a:t>
            </a:r>
            <a:r>
              <a:rPr lang="en-US" b="1" dirty="0" err="1">
                <a:solidFill>
                  <a:srgbClr val="0070C0"/>
                </a:solidFill>
              </a:rPr>
              <a:t>suis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allé</a:t>
            </a:r>
            <a:r>
              <a:rPr lang="en-US" b="1" dirty="0" smtClean="0">
                <a:solidFill>
                  <a:srgbClr val="0070C0"/>
                </a:solidFill>
              </a:rPr>
              <a:t>(e) </a:t>
            </a:r>
            <a:r>
              <a:rPr lang="en-US" b="1" dirty="0">
                <a:solidFill>
                  <a:srgbClr val="0070C0"/>
                </a:solidFill>
              </a:rPr>
              <a:t>au </a:t>
            </a:r>
            <a:r>
              <a:rPr lang="en-US" b="1" dirty="0" err="1">
                <a:solidFill>
                  <a:srgbClr val="0070C0"/>
                </a:solidFill>
              </a:rPr>
              <a:t>vieux</a:t>
            </a:r>
            <a:r>
              <a:rPr lang="en-US" b="1" dirty="0">
                <a:solidFill>
                  <a:srgbClr val="0070C0"/>
                </a:solidFill>
              </a:rPr>
              <a:t> château.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C’est</a:t>
            </a:r>
            <a:r>
              <a:rPr lang="en-US" b="1" dirty="0">
                <a:solidFill>
                  <a:srgbClr val="0070C0"/>
                </a:solidFill>
              </a:rPr>
              <a:t> excellent. Il y a beaucoup à </a:t>
            </a:r>
            <a:r>
              <a:rPr lang="en-US" b="1" dirty="0" err="1">
                <a:solidFill>
                  <a:srgbClr val="0070C0"/>
                </a:solidFill>
              </a:rPr>
              <a:t>voir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fr-FR" dirty="0">
                <a:solidFill>
                  <a:srgbClr val="FF0000"/>
                </a:solidFill>
              </a:rPr>
              <a:t>Vous parlez avec un(e) employé(e) dans un office du tourisme en France. </a:t>
            </a:r>
            <a:r>
              <a:rPr lang="en-US" noProof="0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Higher role-play 18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486786"/>
            <a:ext cx="8045200" cy="47970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dirty="0"/>
              <a:t>Billets de car - où et quand.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Je </a:t>
            </a:r>
            <a:r>
              <a:rPr lang="en-US" b="1" dirty="0" err="1">
                <a:solidFill>
                  <a:srgbClr val="0070C0"/>
                </a:solidFill>
              </a:rPr>
              <a:t>voudrais</a:t>
            </a:r>
            <a:r>
              <a:rPr lang="en-US" b="1" dirty="0">
                <a:solidFill>
                  <a:srgbClr val="0070C0"/>
                </a:solidFill>
              </a:rPr>
              <a:t> des billets de car </a:t>
            </a:r>
            <a:r>
              <a:rPr lang="en-US" b="1" dirty="0" smtClean="0">
                <a:solidFill>
                  <a:srgbClr val="0070C0"/>
                </a:solidFill>
              </a:rPr>
              <a:t>pour Paris pour </a:t>
            </a:r>
            <a:r>
              <a:rPr lang="en-US" b="1" dirty="0" err="1" smtClean="0">
                <a:solidFill>
                  <a:srgbClr val="0070C0"/>
                </a:solidFill>
              </a:rPr>
              <a:t>demain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Deux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adultes</a:t>
            </a:r>
            <a:r>
              <a:rPr lang="en-US" b="1" dirty="0">
                <a:solidFill>
                  <a:srgbClr val="0070C0"/>
                </a:solidFill>
              </a:rPr>
              <a:t> et </a:t>
            </a:r>
            <a:r>
              <a:rPr lang="en-US" b="1" dirty="0" err="1">
                <a:solidFill>
                  <a:srgbClr val="0070C0"/>
                </a:solidFill>
              </a:rPr>
              <a:t>deux</a:t>
            </a:r>
            <a:r>
              <a:rPr lang="en-US" b="1" dirty="0">
                <a:solidFill>
                  <a:srgbClr val="0070C0"/>
                </a:solidFill>
              </a:rPr>
              <a:t> enfants </a:t>
            </a:r>
            <a:r>
              <a:rPr lang="en-US" b="1" dirty="0" err="1">
                <a:solidFill>
                  <a:srgbClr val="0070C0"/>
                </a:solidFill>
              </a:rPr>
              <a:t>s’il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vous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plaît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/>
              <a:t>?</a:t>
            </a:r>
            <a:r>
              <a:rPr lang="en-US" dirty="0"/>
              <a:t> </a:t>
            </a:r>
            <a:r>
              <a:rPr lang="en-US" dirty="0" err="1"/>
              <a:t>Tarifs</a:t>
            </a:r>
            <a:r>
              <a:rPr lang="en-US" dirty="0"/>
              <a:t> pour </a:t>
            </a:r>
            <a:r>
              <a:rPr lang="en-US" dirty="0" err="1"/>
              <a:t>étudiants</a:t>
            </a:r>
            <a:r>
              <a:rPr lang="en-US" dirty="0"/>
              <a:t>. 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Est-</a:t>
            </a:r>
            <a:r>
              <a:rPr lang="en-US" b="1" dirty="0" err="1">
                <a:solidFill>
                  <a:srgbClr val="0070C0"/>
                </a:solidFill>
              </a:rPr>
              <a:t>ce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qu’il</a:t>
            </a:r>
            <a:r>
              <a:rPr lang="en-US" b="1" dirty="0">
                <a:solidFill>
                  <a:srgbClr val="0070C0"/>
                </a:solidFill>
              </a:rPr>
              <a:t> y a des </a:t>
            </a:r>
            <a:r>
              <a:rPr lang="en-US" b="1" dirty="0" err="1">
                <a:solidFill>
                  <a:srgbClr val="0070C0"/>
                </a:solidFill>
              </a:rPr>
              <a:t>tarifs</a:t>
            </a:r>
            <a:r>
              <a:rPr lang="en-US" b="1" dirty="0">
                <a:solidFill>
                  <a:srgbClr val="0070C0"/>
                </a:solidFill>
              </a:rPr>
              <a:t> pour </a:t>
            </a:r>
            <a:r>
              <a:rPr lang="en-US" b="1" dirty="0" err="1">
                <a:solidFill>
                  <a:srgbClr val="0070C0"/>
                </a:solidFill>
              </a:rPr>
              <a:t>étudiants</a:t>
            </a:r>
            <a:r>
              <a:rPr lang="en-US" b="1" dirty="0">
                <a:solidFill>
                  <a:srgbClr val="0070C0"/>
                </a:solidFill>
              </a:rPr>
              <a:t> ?</a:t>
            </a:r>
          </a:p>
          <a:p>
            <a:pPr>
              <a:lnSpc>
                <a:spcPct val="100000"/>
              </a:lnSpc>
            </a:pPr>
            <a:r>
              <a:rPr lang="fr-FR" dirty="0"/>
              <a:t>Dernière visite en France (</a:t>
            </a:r>
            <a:r>
              <a:rPr lang="fr-FR" b="1" dirty="0"/>
              <a:t>deux</a:t>
            </a:r>
            <a:r>
              <a:rPr lang="fr-FR" dirty="0"/>
              <a:t> détails).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Oui</a:t>
            </a:r>
            <a:r>
              <a:rPr lang="en-US" b="1" dirty="0">
                <a:solidFill>
                  <a:srgbClr val="0070C0"/>
                </a:solidFill>
              </a:rPr>
              <a:t>, je </a:t>
            </a:r>
            <a:r>
              <a:rPr lang="en-US" b="1" dirty="0" err="1">
                <a:solidFill>
                  <a:srgbClr val="0070C0"/>
                </a:solidFill>
              </a:rPr>
              <a:t>suis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allé</a:t>
            </a:r>
            <a:r>
              <a:rPr lang="en-US" b="1" dirty="0" smtClean="0">
                <a:solidFill>
                  <a:srgbClr val="0070C0"/>
                </a:solidFill>
              </a:rPr>
              <a:t>(e) </a:t>
            </a:r>
            <a:r>
              <a:rPr lang="en-US" b="1" dirty="0">
                <a:solidFill>
                  <a:srgbClr val="0070C0"/>
                </a:solidFill>
              </a:rPr>
              <a:t>à Cannes </a:t>
            </a:r>
            <a:r>
              <a:rPr lang="en-US" b="1" dirty="0" err="1">
                <a:solidFill>
                  <a:srgbClr val="0070C0"/>
                </a:solidFill>
              </a:rPr>
              <a:t>dans</a:t>
            </a:r>
            <a:r>
              <a:rPr lang="en-US" b="1" dirty="0">
                <a:solidFill>
                  <a:srgbClr val="0070C0"/>
                </a:solidFill>
              </a:rPr>
              <a:t> le Midi.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fr-FR" dirty="0"/>
              <a:t>Votre opinion sur les vacances et </a:t>
            </a:r>
            <a:r>
              <a:rPr lang="fr-FR" b="1" dirty="0"/>
              <a:t>une</a:t>
            </a:r>
            <a:r>
              <a:rPr lang="fr-FR" dirty="0"/>
              <a:t> raison.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Oui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il</a:t>
            </a:r>
            <a:r>
              <a:rPr lang="en-US" b="1" dirty="0">
                <a:solidFill>
                  <a:srgbClr val="0070C0"/>
                </a:solidFill>
              </a:rPr>
              <a:t> y a beaucoup à faire.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Vous parlez avec un(e) employé(e) dans une gare routière en France. 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Role-play assessment criteria (2)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40000" y="1382233"/>
            <a:ext cx="8045200" cy="4756284"/>
          </a:xfrm>
        </p:spPr>
        <p:txBody>
          <a:bodyPr/>
          <a:lstStyle/>
          <a:p>
            <a:pPr marL="0" indent="0">
              <a:buAutoNum type="alphaLcParenBoth"/>
              <a:tabLst>
                <a:tab pos="542925" algn="l"/>
              </a:tabLst>
            </a:pPr>
            <a:r>
              <a:rPr lang="en-GB" dirty="0" smtClean="0"/>
              <a:t> Students </a:t>
            </a:r>
            <a:r>
              <a:rPr lang="en-GB" dirty="0"/>
              <a:t>who do not understand a question may show repair </a:t>
            </a:r>
            <a:r>
              <a:rPr lang="en-GB" dirty="0" smtClean="0"/>
              <a:t>strategies in </a:t>
            </a:r>
            <a:r>
              <a:rPr lang="en-GB" dirty="0"/>
              <a:t>seeking clarification. </a:t>
            </a:r>
            <a:r>
              <a:rPr lang="en-GB" dirty="0" smtClean="0"/>
              <a:t>If </a:t>
            </a:r>
            <a:r>
              <a:rPr lang="en-GB" dirty="0"/>
              <a:t>they are then able to respond </a:t>
            </a:r>
            <a:r>
              <a:rPr lang="en-GB" dirty="0" smtClean="0"/>
              <a:t>to </a:t>
            </a:r>
            <a:r>
              <a:rPr lang="en-GB" dirty="0"/>
              <a:t>the </a:t>
            </a:r>
            <a:r>
              <a:rPr lang="en-GB" dirty="0" smtClean="0"/>
              <a:t>question successfully</a:t>
            </a:r>
            <a:r>
              <a:rPr lang="en-GB" dirty="0"/>
              <a:t>, they should be awarded the same </a:t>
            </a:r>
            <a:r>
              <a:rPr lang="en-GB" dirty="0" smtClean="0"/>
              <a:t>mark </a:t>
            </a:r>
            <a:r>
              <a:rPr lang="en-GB" dirty="0"/>
              <a:t>as if they </a:t>
            </a:r>
            <a:r>
              <a:rPr lang="en-GB" dirty="0" smtClean="0"/>
              <a:t>had understood </a:t>
            </a:r>
            <a:r>
              <a:rPr lang="en-GB" dirty="0"/>
              <a:t>it originally.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  <a:tabLst>
                <a:tab pos="542925" algn="l"/>
              </a:tabLst>
            </a:pPr>
            <a:r>
              <a:rPr lang="en-GB" dirty="0"/>
              <a:t>(</a:t>
            </a:r>
            <a:r>
              <a:rPr lang="en-GB" dirty="0" smtClean="0"/>
              <a:t>b) Where </a:t>
            </a:r>
            <a:r>
              <a:rPr lang="en-GB" dirty="0"/>
              <a:t>students are required to give two responses or details in 	one </a:t>
            </a:r>
            <a:r>
              <a:rPr lang="en-GB" dirty="0" smtClean="0"/>
              <a:t>	task</a:t>
            </a:r>
            <a:r>
              <a:rPr lang="en-GB" dirty="0"/>
              <a:t>, failure to convey an unambiguous message in reply to </a:t>
            </a:r>
            <a:r>
              <a:rPr lang="en-GB" dirty="0" smtClean="0"/>
              <a:t>one </a:t>
            </a:r>
            <a:r>
              <a:rPr lang="en-GB" dirty="0"/>
              <a:t>of </a:t>
            </a:r>
            <a:r>
              <a:rPr lang="en-GB" dirty="0" smtClean="0"/>
              <a:t>them </a:t>
            </a:r>
            <a:r>
              <a:rPr lang="en-GB" dirty="0"/>
              <a:t>means that the message is partially conveyed and </a:t>
            </a:r>
            <a:r>
              <a:rPr lang="en-GB" dirty="0" smtClean="0"/>
              <a:t>one </a:t>
            </a:r>
            <a:r>
              <a:rPr lang="en-GB" dirty="0"/>
              <a:t>mark is </a:t>
            </a:r>
            <a:r>
              <a:rPr lang="en-GB" dirty="0" smtClean="0"/>
              <a:t>awarded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  <a:tabLst>
                <a:tab pos="542925" algn="l"/>
              </a:tabLst>
            </a:pPr>
            <a:r>
              <a:rPr lang="en-GB" dirty="0"/>
              <a:t>(c) </a:t>
            </a:r>
            <a:r>
              <a:rPr lang="en-GB" dirty="0" smtClean="0"/>
              <a:t>The </a:t>
            </a:r>
            <a:r>
              <a:rPr lang="en-GB" dirty="0"/>
              <a:t>tasks on the </a:t>
            </a:r>
            <a:r>
              <a:rPr lang="en-GB" dirty="0" smtClean="0"/>
              <a:t>candidate’s </a:t>
            </a:r>
            <a:r>
              <a:rPr lang="en-GB" dirty="0"/>
              <a:t>card and the notes in the t</a:t>
            </a:r>
            <a:r>
              <a:rPr lang="en-GB" dirty="0" smtClean="0"/>
              <a:t>eacher’s </a:t>
            </a:r>
            <a:r>
              <a:rPr lang="en-GB" dirty="0"/>
              <a:t>b</a:t>
            </a:r>
            <a:r>
              <a:rPr lang="en-GB" dirty="0" smtClean="0"/>
              <a:t>ooklet </a:t>
            </a:r>
            <a:r>
              <a:rPr lang="en-GB" dirty="0"/>
              <a:t>clearly explain how much details the student is expected </a:t>
            </a:r>
            <a:r>
              <a:rPr lang="en-GB" dirty="0" smtClean="0"/>
              <a:t>to give </a:t>
            </a:r>
            <a:r>
              <a:rPr lang="en-GB" dirty="0"/>
              <a:t>per task.  However, some students may still go beyond the 	minimum requirement of the task. </a:t>
            </a:r>
            <a:r>
              <a:rPr lang="en-GB" dirty="0" smtClean="0"/>
              <a:t>When </a:t>
            </a:r>
            <a:r>
              <a:rPr lang="en-GB" dirty="0"/>
              <a:t>this happens, as soon </a:t>
            </a:r>
            <a:r>
              <a:rPr lang="en-GB" dirty="0" smtClean="0"/>
              <a:t>as </a:t>
            </a:r>
            <a:r>
              <a:rPr lang="en-GB" dirty="0"/>
              <a:t>the </a:t>
            </a:r>
            <a:r>
              <a:rPr lang="en-GB" dirty="0" smtClean="0"/>
              <a:t>task </a:t>
            </a:r>
            <a:r>
              <a:rPr lang="en-GB" dirty="0"/>
              <a:t>is accomplished, any further incorrect information </a:t>
            </a:r>
            <a:r>
              <a:rPr lang="en-GB" dirty="0" smtClean="0"/>
              <a:t>given </a:t>
            </a:r>
            <a:r>
              <a:rPr lang="en-GB" dirty="0"/>
              <a:t>by the </a:t>
            </a:r>
            <a:r>
              <a:rPr lang="en-GB" dirty="0" smtClean="0"/>
              <a:t>student </a:t>
            </a:r>
            <a:r>
              <a:rPr lang="en-GB" dirty="0"/>
              <a:t>is ignored for assessment purposes, for both 	Communication </a:t>
            </a:r>
            <a:r>
              <a:rPr lang="en-GB" dirty="0" smtClean="0"/>
              <a:t>and </a:t>
            </a:r>
            <a:r>
              <a:rPr lang="en-GB" dirty="0"/>
              <a:t>for </a:t>
            </a:r>
            <a:r>
              <a:rPr lang="en-GB" dirty="0" smtClean="0"/>
              <a:t>knowledge </a:t>
            </a:r>
            <a:r>
              <a:rPr lang="en-GB" dirty="0"/>
              <a:t>and use of language.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Instructions to candidates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Your teacher will play the part of (your </a:t>
            </a:r>
            <a:r>
              <a:rPr lang="en-GB" dirty="0" smtClean="0"/>
              <a:t>French friend </a:t>
            </a:r>
            <a:r>
              <a:rPr lang="en-GB" dirty="0"/>
              <a:t>/ </a:t>
            </a:r>
            <a:r>
              <a:rPr lang="en-GB" dirty="0" smtClean="0"/>
              <a:t>the sales assistant) and will </a:t>
            </a:r>
            <a:r>
              <a:rPr lang="en-GB" dirty="0"/>
              <a:t>speak first.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should address (your </a:t>
            </a:r>
            <a:r>
              <a:rPr lang="en-GB" dirty="0" smtClean="0"/>
              <a:t>French friend </a:t>
            </a:r>
            <a:r>
              <a:rPr lang="en-GB" dirty="0"/>
              <a:t>/ the </a:t>
            </a:r>
            <a:r>
              <a:rPr lang="en-GB" dirty="0" smtClean="0"/>
              <a:t>sales assistant</a:t>
            </a:r>
            <a:r>
              <a:rPr lang="en-GB" dirty="0"/>
              <a:t>) as </a:t>
            </a:r>
            <a:r>
              <a:rPr lang="en-GB" dirty="0" err="1" smtClean="0"/>
              <a:t>tu</a:t>
            </a:r>
            <a:r>
              <a:rPr lang="en-GB" dirty="0" smtClean="0"/>
              <a:t>/</a:t>
            </a:r>
            <a:r>
              <a:rPr lang="en-GB" dirty="0" err="1" smtClean="0"/>
              <a:t>vous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When you see this – </a:t>
            </a:r>
            <a:r>
              <a:rPr lang="en-GB" b="1" dirty="0"/>
              <a:t>!</a:t>
            </a:r>
            <a:r>
              <a:rPr lang="en-GB" dirty="0"/>
              <a:t> – you will have to respond </a:t>
            </a:r>
            <a:r>
              <a:rPr lang="en-GB" dirty="0" smtClean="0"/>
              <a:t>to something </a:t>
            </a:r>
            <a:r>
              <a:rPr lang="en-GB" dirty="0"/>
              <a:t>you have not prepared.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When you see this – </a:t>
            </a:r>
            <a:r>
              <a:rPr lang="en-GB" b="1" dirty="0"/>
              <a:t>? </a:t>
            </a:r>
            <a:r>
              <a:rPr lang="en-GB" dirty="0"/>
              <a:t>– you will have to ask a question.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Foundation role-play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dirty="0" smtClean="0"/>
              <a:t>Ton </a:t>
            </a:r>
            <a:r>
              <a:rPr lang="fr-FR" dirty="0"/>
              <a:t>collège – description (</a:t>
            </a:r>
            <a:r>
              <a:rPr lang="fr-FR" b="1" dirty="0"/>
              <a:t>deux</a:t>
            </a:r>
            <a:r>
              <a:rPr lang="fr-FR" dirty="0"/>
              <a:t> détails).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C’est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très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moderne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/>
              <a:t>!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mange.</a:t>
            </a:r>
          </a:p>
          <a:p>
            <a:pPr>
              <a:lnSpc>
                <a:spcPct val="100000"/>
              </a:lnSpc>
            </a:pPr>
            <a:r>
              <a:rPr lang="fr-FR" dirty="0"/>
              <a:t>Sciences – ton opinion et </a:t>
            </a:r>
            <a:r>
              <a:rPr lang="fr-FR" b="1" dirty="0"/>
              <a:t>une</a:t>
            </a:r>
            <a:r>
              <a:rPr lang="fr-FR" dirty="0"/>
              <a:t> raison.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J’adore</a:t>
            </a:r>
            <a:r>
              <a:rPr lang="en-US" b="1" dirty="0">
                <a:solidFill>
                  <a:srgbClr val="0070C0"/>
                </a:solidFill>
              </a:rPr>
              <a:t> la </a:t>
            </a:r>
            <a:r>
              <a:rPr lang="en-US" b="1" dirty="0" err="1">
                <a:solidFill>
                  <a:srgbClr val="0070C0"/>
                </a:solidFill>
              </a:rPr>
              <a:t>biologie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C’est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intéressant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Projet</a:t>
            </a:r>
            <a:r>
              <a:rPr lang="en-US" dirty="0"/>
              <a:t> – </a:t>
            </a:r>
            <a:r>
              <a:rPr lang="en-US" dirty="0" err="1"/>
              <a:t>septembre</a:t>
            </a:r>
            <a:r>
              <a:rPr lang="en-US" dirty="0"/>
              <a:t> (</a:t>
            </a:r>
            <a:r>
              <a:rPr lang="en-US" b="1" dirty="0"/>
              <a:t>un</a:t>
            </a:r>
            <a:r>
              <a:rPr lang="en-US" dirty="0"/>
              <a:t> </a:t>
            </a:r>
            <a:r>
              <a:rPr lang="en-US" dirty="0" err="1"/>
              <a:t>détail</a:t>
            </a:r>
            <a:r>
              <a:rPr lang="en-US" dirty="0"/>
              <a:t>). 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vais</a:t>
            </a:r>
            <a:r>
              <a:rPr lang="en-US" b="1" dirty="0">
                <a:solidFill>
                  <a:srgbClr val="0070C0"/>
                </a:solidFill>
              </a:rPr>
              <a:t> au </a:t>
            </a:r>
            <a:r>
              <a:rPr lang="en-US" b="1" dirty="0" err="1">
                <a:solidFill>
                  <a:srgbClr val="0070C0"/>
                </a:solidFill>
              </a:rPr>
              <a:t>lycée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/>
              <a:t>?</a:t>
            </a:r>
            <a:r>
              <a:rPr lang="en-US" dirty="0"/>
              <a:t> </a:t>
            </a:r>
            <a:r>
              <a:rPr lang="en-US" dirty="0" err="1"/>
              <a:t>Matière</a:t>
            </a:r>
            <a:r>
              <a:rPr lang="en-US" dirty="0"/>
              <a:t> favorite. 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Quelle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est</a:t>
            </a:r>
            <a:r>
              <a:rPr lang="en-US" b="1" dirty="0">
                <a:solidFill>
                  <a:srgbClr val="0070C0"/>
                </a:solidFill>
              </a:rPr>
              <a:t> ta </a:t>
            </a:r>
            <a:r>
              <a:rPr lang="en-US" b="1" dirty="0" err="1">
                <a:solidFill>
                  <a:srgbClr val="0070C0"/>
                </a:solidFill>
              </a:rPr>
              <a:t>matière</a:t>
            </a:r>
            <a:r>
              <a:rPr lang="en-US" b="1" dirty="0">
                <a:solidFill>
                  <a:srgbClr val="0070C0"/>
                </a:solidFill>
              </a:rPr>
              <a:t> favorite?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40000" y="1123406"/>
            <a:ext cx="8137438" cy="712482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fr-FR" dirty="0">
                <a:solidFill>
                  <a:srgbClr val="FF0000"/>
                </a:solidFill>
              </a:rPr>
              <a:t>Tu parles de ton collège avec ton ami(e) français(e).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Foundation role-play 2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593670"/>
            <a:ext cx="8045200" cy="46901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Chambre</a:t>
            </a:r>
            <a:r>
              <a:rPr lang="en-US" dirty="0" smtClean="0"/>
              <a:t> - </a:t>
            </a:r>
            <a:r>
              <a:rPr lang="en-US" dirty="0" err="1" smtClean="0"/>
              <a:t>combien</a:t>
            </a:r>
            <a:r>
              <a:rPr lang="en-US" dirty="0" smtClean="0"/>
              <a:t> de </a:t>
            </a:r>
            <a:r>
              <a:rPr lang="en-US" dirty="0" err="1" smtClean="0"/>
              <a:t>personnes</a:t>
            </a:r>
            <a:r>
              <a:rPr lang="en-US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3273AF"/>
                </a:solidFill>
              </a:rPr>
              <a:t>Une</a:t>
            </a:r>
            <a:r>
              <a:rPr lang="en-US" b="1" dirty="0" smtClean="0">
                <a:solidFill>
                  <a:srgbClr val="3273AF"/>
                </a:solidFill>
              </a:rPr>
              <a:t> </a:t>
            </a:r>
            <a:r>
              <a:rPr lang="en-US" b="1" dirty="0" err="1" smtClean="0">
                <a:solidFill>
                  <a:srgbClr val="3273AF"/>
                </a:solidFill>
              </a:rPr>
              <a:t>chambre</a:t>
            </a:r>
            <a:r>
              <a:rPr lang="en-US" b="1" dirty="0" smtClean="0">
                <a:solidFill>
                  <a:srgbClr val="3273AF"/>
                </a:solidFill>
              </a:rPr>
              <a:t> pour </a:t>
            </a:r>
            <a:r>
              <a:rPr lang="en-US" b="1" dirty="0" err="1" smtClean="0">
                <a:solidFill>
                  <a:srgbClr val="3273AF"/>
                </a:solidFill>
              </a:rPr>
              <a:t>deux</a:t>
            </a:r>
            <a:r>
              <a:rPr lang="en-US" b="1" dirty="0" smtClean="0">
                <a:solidFill>
                  <a:srgbClr val="3273AF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personnes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GB" b="1" dirty="0" err="1" smtClean="0">
                <a:solidFill>
                  <a:srgbClr val="0070C0"/>
                </a:solidFill>
              </a:rPr>
              <a:t>s’il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vous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plaît</a:t>
            </a:r>
            <a:r>
              <a:rPr lang="en-US" b="1" dirty="0" smtClean="0">
                <a:solidFill>
                  <a:srgbClr val="3273AF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Anglaise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fr-FR" dirty="0" smtClean="0"/>
              <a:t>Sorte de chambre (</a:t>
            </a:r>
            <a:r>
              <a:rPr lang="fr-FR" b="1" dirty="0" smtClean="0"/>
              <a:t>deux</a:t>
            </a:r>
            <a:r>
              <a:rPr lang="fr-FR" dirty="0" smtClean="0"/>
              <a:t> détails).</a:t>
            </a:r>
          </a:p>
          <a:p>
            <a:pPr>
              <a:lnSpc>
                <a:spcPct val="100000"/>
              </a:lnSpc>
            </a:pPr>
            <a:r>
              <a:rPr lang="fr-FR" b="1" dirty="0" smtClean="0">
                <a:solidFill>
                  <a:srgbClr val="3273AF"/>
                </a:solidFill>
              </a:rPr>
              <a:t>Je voudrais une chambre avec balcon et salle de bains.</a:t>
            </a:r>
            <a:endParaRPr lang="fr-FR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Manger - </a:t>
            </a:r>
            <a:r>
              <a:rPr lang="en-US" dirty="0" err="1" smtClean="0"/>
              <a:t>où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3273AF"/>
                </a:solidFill>
              </a:rPr>
              <a:t>Je </a:t>
            </a:r>
            <a:r>
              <a:rPr lang="en-US" b="1" dirty="0" err="1" smtClean="0">
                <a:solidFill>
                  <a:srgbClr val="3273AF"/>
                </a:solidFill>
              </a:rPr>
              <a:t>voudrais</a:t>
            </a:r>
            <a:r>
              <a:rPr lang="en-US" b="1" dirty="0" smtClean="0">
                <a:solidFill>
                  <a:srgbClr val="3273AF"/>
                </a:solidFill>
              </a:rPr>
              <a:t> manger au restaurant.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b="1" dirty="0" smtClean="0"/>
              <a:t>?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ville</a:t>
            </a:r>
            <a:r>
              <a:rPr lang="en-US" dirty="0" smtClean="0"/>
              <a:t> – transport.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3273AF"/>
                </a:solidFill>
              </a:rPr>
              <a:t>Où</a:t>
            </a:r>
            <a:r>
              <a:rPr lang="en-US" b="1" dirty="0" smtClean="0">
                <a:solidFill>
                  <a:srgbClr val="3273AF"/>
                </a:solidFill>
              </a:rPr>
              <a:t> </a:t>
            </a:r>
            <a:r>
              <a:rPr lang="en-US" b="1" dirty="0" err="1" smtClean="0">
                <a:solidFill>
                  <a:srgbClr val="3273AF"/>
                </a:solidFill>
              </a:rPr>
              <a:t>est</a:t>
            </a:r>
            <a:r>
              <a:rPr lang="en-US" b="1" dirty="0" smtClean="0">
                <a:solidFill>
                  <a:srgbClr val="3273AF"/>
                </a:solidFill>
              </a:rPr>
              <a:t> </a:t>
            </a:r>
            <a:r>
              <a:rPr lang="en-US" b="1" dirty="0" err="1" smtClean="0">
                <a:solidFill>
                  <a:srgbClr val="3273AF"/>
                </a:solidFill>
              </a:rPr>
              <a:t>l’arrêt</a:t>
            </a:r>
            <a:r>
              <a:rPr lang="en-US" b="1" dirty="0" smtClean="0">
                <a:solidFill>
                  <a:srgbClr val="3273AF"/>
                </a:solidFill>
              </a:rPr>
              <a:t> </a:t>
            </a:r>
            <a:r>
              <a:rPr lang="en-US" b="1" dirty="0" err="1" smtClean="0">
                <a:solidFill>
                  <a:srgbClr val="3273AF"/>
                </a:solidFill>
              </a:rPr>
              <a:t>d’autobus</a:t>
            </a:r>
            <a:r>
              <a:rPr lang="en-US" b="1" dirty="0" smtClean="0">
                <a:solidFill>
                  <a:srgbClr val="3273AF"/>
                </a:solidFill>
              </a:rPr>
              <a:t> ?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455985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>
                <a:solidFill>
                  <a:srgbClr val="FF0000"/>
                </a:solidFill>
              </a:rPr>
              <a:t> Vous parlez avec le/la réceptionniste d’un hôtel en France.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Foundation role-play 3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Uniforme</a:t>
            </a:r>
            <a:r>
              <a:rPr lang="en-US" dirty="0" smtClean="0"/>
              <a:t> </a:t>
            </a:r>
            <a:r>
              <a:rPr lang="en-US" dirty="0" err="1"/>
              <a:t>scolaire</a:t>
            </a:r>
            <a:r>
              <a:rPr lang="en-US" dirty="0"/>
              <a:t> (</a:t>
            </a:r>
            <a:r>
              <a:rPr lang="en-US" b="1" dirty="0" err="1"/>
              <a:t>deux</a:t>
            </a:r>
            <a:r>
              <a:rPr lang="en-US" dirty="0"/>
              <a:t> </a:t>
            </a:r>
            <a:r>
              <a:rPr lang="en-US" dirty="0" err="1"/>
              <a:t>détails</a:t>
            </a:r>
            <a:r>
              <a:rPr lang="en-US" dirty="0"/>
              <a:t>).  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Je </a:t>
            </a:r>
            <a:r>
              <a:rPr lang="en-US" b="1" dirty="0" err="1">
                <a:solidFill>
                  <a:srgbClr val="0070C0"/>
                </a:solidFill>
              </a:rPr>
              <a:t>porte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une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cravate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bleue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s-ES_tradnl" dirty="0" err="1"/>
              <a:t>Règlement</a:t>
            </a:r>
            <a:r>
              <a:rPr lang="es-ES_tradnl" dirty="0"/>
              <a:t> </a:t>
            </a:r>
            <a:r>
              <a:rPr lang="es-ES_tradnl" dirty="0" err="1"/>
              <a:t>au</a:t>
            </a:r>
            <a:r>
              <a:rPr lang="es-ES_tradnl" dirty="0"/>
              <a:t> </a:t>
            </a:r>
            <a:r>
              <a:rPr lang="es-ES_tradnl" dirty="0" err="1"/>
              <a:t>collège</a:t>
            </a:r>
            <a:r>
              <a:rPr lang="es-ES_tradnl" dirty="0"/>
              <a:t> – ton </a:t>
            </a:r>
            <a:r>
              <a:rPr lang="es-ES_tradnl" dirty="0" err="1"/>
              <a:t>opinion</a:t>
            </a:r>
            <a:r>
              <a:rPr lang="es-ES_tradnl" dirty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C’est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bof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s-ES_tradnl" dirty="0"/>
              <a:t>Premier </a:t>
            </a:r>
            <a:r>
              <a:rPr lang="es-ES_tradnl" dirty="0" err="1"/>
              <a:t>cours</a:t>
            </a:r>
            <a:r>
              <a:rPr lang="es-ES_tradnl" dirty="0"/>
              <a:t> – </a:t>
            </a:r>
            <a:r>
              <a:rPr lang="es-ES_tradnl" dirty="0" err="1"/>
              <a:t>quand</a:t>
            </a:r>
            <a:r>
              <a:rPr lang="es-ES_tradnl" dirty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Le premier </a:t>
            </a:r>
            <a:r>
              <a:rPr lang="en-US" b="1" dirty="0" err="1" smtClean="0">
                <a:solidFill>
                  <a:srgbClr val="0070C0"/>
                </a:solidFill>
              </a:rPr>
              <a:t>cours</a:t>
            </a:r>
            <a:r>
              <a:rPr lang="en-US" b="1" dirty="0" smtClean="0">
                <a:solidFill>
                  <a:srgbClr val="0070C0"/>
                </a:solidFill>
              </a:rPr>
              <a:t> commence </a:t>
            </a:r>
            <a:r>
              <a:rPr lang="en-GB" b="1" dirty="0" smtClean="0">
                <a:solidFill>
                  <a:srgbClr val="0070C0"/>
                </a:solidFill>
              </a:rPr>
              <a:t>à</a:t>
            </a:r>
            <a:r>
              <a:rPr lang="en-GB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neuf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heures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es-ES_tradnl" b="1" dirty="0" smtClean="0"/>
              <a:t>! </a:t>
            </a:r>
            <a:r>
              <a:rPr lang="es-ES_tradnl" dirty="0" err="1"/>
              <a:t>Comment</a:t>
            </a:r>
            <a:r>
              <a:rPr lang="es-ES_tradnl" dirty="0"/>
              <a:t> </a:t>
            </a:r>
            <a:r>
              <a:rPr lang="es-ES_tradnl" dirty="0" err="1"/>
              <a:t>sont</a:t>
            </a:r>
            <a:r>
              <a:rPr lang="es-ES_tradnl" dirty="0"/>
              <a:t> </a:t>
            </a:r>
            <a:r>
              <a:rPr lang="es-ES_tradnl" dirty="0" err="1"/>
              <a:t>tes</a:t>
            </a:r>
            <a:r>
              <a:rPr lang="es-ES_tradnl" dirty="0"/>
              <a:t> </a:t>
            </a:r>
            <a:r>
              <a:rPr lang="es-ES_tradnl" dirty="0" err="1" smtClean="0"/>
              <a:t>professeurs</a:t>
            </a:r>
            <a:r>
              <a:rPr lang="es-ES_tradnl" dirty="0"/>
              <a:t> </a:t>
            </a:r>
            <a:r>
              <a:rPr lang="es-ES_tradnl" dirty="0" smtClean="0"/>
              <a:t>?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Aimables</a:t>
            </a:r>
            <a:r>
              <a:rPr lang="en-US" b="1" dirty="0" smtClean="0">
                <a:solidFill>
                  <a:srgbClr val="0070C0"/>
                </a:solidFill>
              </a:rPr>
              <a:t> !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/>
              <a:t>?</a:t>
            </a:r>
            <a:r>
              <a:rPr lang="en-GB" dirty="0"/>
              <a:t>  Profession </a:t>
            </a:r>
            <a:r>
              <a:rPr lang="en-GB" dirty="0" err="1"/>
              <a:t>idéale</a:t>
            </a:r>
            <a:r>
              <a:rPr lang="en-GB" dirty="0"/>
              <a:t>.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Quelle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est</a:t>
            </a:r>
            <a:r>
              <a:rPr lang="en-US" b="1" dirty="0">
                <a:solidFill>
                  <a:srgbClr val="0070C0"/>
                </a:solidFill>
              </a:rPr>
              <a:t> ta profession </a:t>
            </a:r>
            <a:r>
              <a:rPr lang="en-US" b="1" dirty="0" err="1">
                <a:solidFill>
                  <a:srgbClr val="0070C0"/>
                </a:solidFill>
              </a:rPr>
              <a:t>idéale</a:t>
            </a:r>
            <a:r>
              <a:rPr lang="en-US" b="1" dirty="0">
                <a:solidFill>
                  <a:srgbClr val="0070C0"/>
                </a:solidFill>
              </a:rPr>
              <a:t>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2000" dirty="0">
                <a:solidFill>
                  <a:srgbClr val="FF0000"/>
                </a:solidFill>
              </a:rPr>
              <a:t> Tu </a:t>
            </a:r>
            <a:r>
              <a:rPr lang="fr-FR" dirty="0">
                <a:solidFill>
                  <a:srgbClr val="FF0000"/>
                </a:solidFill>
              </a:rPr>
              <a:t>discutes</a:t>
            </a:r>
            <a:r>
              <a:rPr lang="fr-FR" sz="2000" dirty="0">
                <a:solidFill>
                  <a:srgbClr val="FF0000"/>
                </a:solidFill>
              </a:rPr>
              <a:t> du collège et du futur avec ton ami(e) français(e).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Foundation role-play 4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Internet </a:t>
            </a:r>
            <a:r>
              <a:rPr lang="en-US" dirty="0"/>
              <a:t>– </a:t>
            </a:r>
            <a:r>
              <a:rPr lang="en-US" b="1" dirty="0"/>
              <a:t>un</a:t>
            </a:r>
            <a:r>
              <a:rPr lang="en-US" dirty="0"/>
              <a:t> </a:t>
            </a:r>
            <a:r>
              <a:rPr lang="en-US" dirty="0" err="1"/>
              <a:t>avantage</a:t>
            </a:r>
            <a:r>
              <a:rPr lang="en-US" dirty="0"/>
              <a:t>. 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C’est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rapide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fr-FR" b="1" dirty="0"/>
              <a:t>! </a:t>
            </a:r>
            <a:endParaRPr lang="en-US" b="1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C’est</a:t>
            </a:r>
            <a:r>
              <a:rPr lang="en-US" b="1" dirty="0">
                <a:solidFill>
                  <a:srgbClr val="0070C0"/>
                </a:solidFill>
              </a:rPr>
              <a:t> un Samsung !</a:t>
            </a:r>
          </a:p>
          <a:p>
            <a:pPr>
              <a:lnSpc>
                <a:spcPct val="100000"/>
              </a:lnSpc>
            </a:pPr>
            <a:r>
              <a:rPr lang="es-ES_tradnl" dirty="0"/>
              <a:t>Facebook - (</a:t>
            </a:r>
            <a:r>
              <a:rPr lang="es-ES_tradnl" b="1" dirty="0"/>
              <a:t>une</a:t>
            </a:r>
            <a:r>
              <a:rPr lang="es-ES_tradnl" dirty="0"/>
              <a:t> </a:t>
            </a:r>
            <a:r>
              <a:rPr lang="es-ES_tradnl" dirty="0" err="1"/>
              <a:t>activité</a:t>
            </a:r>
            <a:r>
              <a:rPr lang="es-ES_tradnl" dirty="0"/>
              <a:t>).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J’envoie</a:t>
            </a:r>
            <a:r>
              <a:rPr lang="en-US" b="1" dirty="0">
                <a:solidFill>
                  <a:srgbClr val="0070C0"/>
                </a:solidFill>
              </a:rPr>
              <a:t> des photos. </a:t>
            </a:r>
          </a:p>
          <a:p>
            <a:pPr>
              <a:lnSpc>
                <a:spcPct val="100000"/>
              </a:lnSpc>
            </a:pPr>
            <a:r>
              <a:rPr lang="en-GB" dirty="0" err="1"/>
              <a:t>Jeux</a:t>
            </a:r>
            <a:r>
              <a:rPr lang="en-GB" dirty="0"/>
              <a:t> </a:t>
            </a:r>
            <a:r>
              <a:rPr lang="en-GB" dirty="0" err="1"/>
              <a:t>vidéo</a:t>
            </a:r>
            <a:r>
              <a:rPr lang="en-GB" dirty="0"/>
              <a:t> – ton opinion.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J’aime</a:t>
            </a:r>
            <a:r>
              <a:rPr lang="en-US" b="1" dirty="0">
                <a:solidFill>
                  <a:srgbClr val="0070C0"/>
                </a:solidFill>
              </a:rPr>
              <a:t> les </a:t>
            </a:r>
            <a:r>
              <a:rPr lang="en-US" b="1" dirty="0" err="1">
                <a:solidFill>
                  <a:srgbClr val="0070C0"/>
                </a:solidFill>
              </a:rPr>
              <a:t>jeux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vidéo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/>
              <a:t> </a:t>
            </a:r>
            <a:r>
              <a:rPr lang="en-GB" b="1" dirty="0"/>
              <a:t>?</a:t>
            </a:r>
            <a:r>
              <a:rPr lang="en-GB" dirty="0"/>
              <a:t>  Portable.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</a:rPr>
              <a:t>As-</a:t>
            </a:r>
            <a:r>
              <a:rPr lang="en-US" b="1" dirty="0" err="1">
                <a:solidFill>
                  <a:srgbClr val="0070C0"/>
                </a:solidFill>
              </a:rPr>
              <a:t>tu</a:t>
            </a:r>
            <a:r>
              <a:rPr lang="en-US" b="1" dirty="0">
                <a:solidFill>
                  <a:srgbClr val="0070C0"/>
                </a:solidFill>
              </a:rPr>
              <a:t> un portable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fr-FR" dirty="0">
                <a:solidFill>
                  <a:srgbClr val="FF0000"/>
                </a:solidFill>
              </a:rPr>
              <a:t>Tu parles de la technologie avec ton ami(e) français(e).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Foundation role-play 5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711234"/>
            <a:ext cx="8045200" cy="457260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Travail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moment (</a:t>
            </a:r>
            <a:r>
              <a:rPr lang="en-GB" b="1" dirty="0"/>
              <a:t>un</a:t>
            </a:r>
            <a:r>
              <a:rPr lang="en-GB" dirty="0"/>
              <a:t> </a:t>
            </a:r>
            <a:r>
              <a:rPr lang="en-GB" dirty="0" err="1"/>
              <a:t>détail</a:t>
            </a:r>
            <a:r>
              <a:rPr lang="en-GB" dirty="0"/>
              <a:t>).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Je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travaille</a:t>
            </a:r>
            <a:r>
              <a:rPr lang="en-US" b="1" dirty="0">
                <a:solidFill>
                  <a:srgbClr val="0070C0"/>
                </a:solidFill>
              </a:rPr>
              <a:t> au </a:t>
            </a:r>
            <a:r>
              <a:rPr lang="en-US" b="1" dirty="0" err="1">
                <a:solidFill>
                  <a:srgbClr val="0070C0"/>
                </a:solidFill>
              </a:rPr>
              <a:t>supermarché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s-ES_tradnl" dirty="0" err="1"/>
              <a:t>Emploi</a:t>
            </a:r>
            <a:r>
              <a:rPr lang="es-ES_tradnl" dirty="0"/>
              <a:t> – </a:t>
            </a:r>
            <a:r>
              <a:rPr lang="es-ES_tradnl" dirty="0" err="1"/>
              <a:t>préférence</a:t>
            </a:r>
            <a:r>
              <a:rPr lang="es-ES_tradnl" dirty="0"/>
              <a:t> (</a:t>
            </a:r>
            <a:r>
              <a:rPr lang="es-ES_tradnl" b="1" dirty="0"/>
              <a:t>un</a:t>
            </a:r>
            <a:r>
              <a:rPr lang="es-ES_tradnl" dirty="0"/>
              <a:t> </a:t>
            </a:r>
            <a:r>
              <a:rPr lang="es-ES_tradnl" dirty="0" err="1"/>
              <a:t>détail</a:t>
            </a:r>
            <a:r>
              <a:rPr lang="es-ES_tradnl" dirty="0"/>
              <a:t>).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Je </a:t>
            </a:r>
            <a:r>
              <a:rPr lang="en-US" b="1" dirty="0" err="1" smtClean="0">
                <a:solidFill>
                  <a:srgbClr val="0070C0"/>
                </a:solidFill>
              </a:rPr>
              <a:t>veux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être</a:t>
            </a:r>
            <a:r>
              <a:rPr lang="en-GB" b="1" dirty="0" smtClean="0">
                <a:solidFill>
                  <a:srgbClr val="0070C0"/>
                </a:solidFill>
              </a:rPr>
              <a:t> p</a:t>
            </a:r>
            <a:r>
              <a:rPr lang="en-US" b="1" dirty="0" err="1" smtClean="0">
                <a:solidFill>
                  <a:srgbClr val="0070C0"/>
                </a:solidFill>
              </a:rPr>
              <a:t>rofesseur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C’est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une</a:t>
            </a:r>
            <a:r>
              <a:rPr lang="en-US" b="1" dirty="0" smtClean="0">
                <a:solidFill>
                  <a:srgbClr val="0070C0"/>
                </a:solidFill>
              </a:rPr>
              <a:t> bonne id</a:t>
            </a:r>
            <a:r>
              <a:rPr lang="en-GB" b="1" dirty="0" smtClean="0">
                <a:solidFill>
                  <a:srgbClr val="0070C0"/>
                </a:solidFill>
              </a:rPr>
              <a:t>é</a:t>
            </a:r>
            <a:r>
              <a:rPr lang="en-US" b="1" dirty="0">
                <a:solidFill>
                  <a:srgbClr val="0070C0"/>
                </a:solidFill>
              </a:rPr>
              <a:t>e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s-ES_tradnl" b="1" dirty="0" smtClean="0"/>
              <a:t>?</a:t>
            </a:r>
            <a:r>
              <a:rPr lang="es-ES_tradnl" dirty="0" smtClean="0"/>
              <a:t> </a:t>
            </a:r>
            <a:r>
              <a:rPr lang="es-ES_tradnl" dirty="0" err="1"/>
              <a:t>Petit</a:t>
            </a:r>
            <a:r>
              <a:rPr lang="es-ES_tradnl" dirty="0"/>
              <a:t> </a:t>
            </a:r>
            <a:r>
              <a:rPr lang="es-ES_tradnl" dirty="0" err="1"/>
              <a:t>job</a:t>
            </a:r>
            <a:r>
              <a:rPr lang="es-ES_tradnl" dirty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Tu</a:t>
            </a:r>
            <a:r>
              <a:rPr lang="en-US" b="1" dirty="0">
                <a:solidFill>
                  <a:srgbClr val="0070C0"/>
                </a:solidFill>
              </a:rPr>
              <a:t> as un petit job ?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GB" dirty="0" err="1"/>
              <a:t>Habiter</a:t>
            </a:r>
            <a:r>
              <a:rPr lang="en-GB" dirty="0"/>
              <a:t> </a:t>
            </a:r>
            <a:r>
              <a:rPr lang="en-GB" dirty="0" err="1"/>
              <a:t>où</a:t>
            </a:r>
            <a:r>
              <a:rPr lang="en-GB" dirty="0"/>
              <a:t> </a:t>
            </a:r>
            <a:r>
              <a:rPr lang="en-GB" dirty="0" err="1"/>
              <a:t>dans</a:t>
            </a:r>
            <a:r>
              <a:rPr lang="en-GB" dirty="0"/>
              <a:t> le </a:t>
            </a:r>
            <a:r>
              <a:rPr lang="en-GB" dirty="0" err="1"/>
              <a:t>futur</a:t>
            </a:r>
            <a:r>
              <a:rPr lang="en-GB" dirty="0"/>
              <a:t> et </a:t>
            </a:r>
            <a:r>
              <a:rPr lang="en-GB" b="1" dirty="0" err="1"/>
              <a:t>une</a:t>
            </a:r>
            <a:r>
              <a:rPr lang="en-GB" dirty="0"/>
              <a:t> raison.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Je </a:t>
            </a:r>
            <a:r>
              <a:rPr lang="en-US" b="1" dirty="0" err="1" smtClean="0">
                <a:solidFill>
                  <a:srgbClr val="0070C0"/>
                </a:solidFill>
              </a:rPr>
              <a:t>veux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habiter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à </a:t>
            </a:r>
            <a:r>
              <a:rPr lang="en-US" b="1" dirty="0" err="1" smtClean="0">
                <a:solidFill>
                  <a:srgbClr val="0070C0"/>
                </a:solidFill>
              </a:rPr>
              <a:t>Londres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J’adore</a:t>
            </a:r>
            <a:r>
              <a:rPr lang="en-US" b="1" dirty="0">
                <a:solidFill>
                  <a:srgbClr val="0070C0"/>
                </a:solidFill>
              </a:rPr>
              <a:t> la </a:t>
            </a:r>
            <a:r>
              <a:rPr lang="en-US" b="1" dirty="0" err="1">
                <a:solidFill>
                  <a:srgbClr val="0070C0"/>
                </a:solidFill>
              </a:rPr>
              <a:t>ville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fr-FR" dirty="0" smtClean="0">
                <a:solidFill>
                  <a:srgbClr val="FF0000"/>
                </a:solidFill>
              </a:rPr>
              <a:t>Tu </a:t>
            </a:r>
            <a:r>
              <a:rPr lang="fr-FR" dirty="0">
                <a:solidFill>
                  <a:srgbClr val="FF0000"/>
                </a:solidFill>
              </a:rPr>
              <a:t>parles du travail et des ambitions avec ton ami(e) français(e).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Branded If clauses future plans after GCSEs">
  <a:themeElements>
    <a:clrScheme name="AQA PowerPoint1">
      <a:dk1>
        <a:srgbClr val="4B4B4B"/>
      </a:dk1>
      <a:lt1>
        <a:srgbClr val="FFFFFF"/>
      </a:lt1>
      <a:dk2>
        <a:srgbClr val="412878"/>
      </a:dk2>
      <a:lt2>
        <a:srgbClr val="FFFFFE"/>
      </a:lt2>
      <a:accent1>
        <a:srgbClr val="C8194B"/>
      </a:accent1>
      <a:accent2>
        <a:srgbClr val="3273AF"/>
      </a:accent2>
      <a:accent3>
        <a:srgbClr val="C84B32"/>
      </a:accent3>
      <a:accent4>
        <a:srgbClr val="418C87"/>
      </a:accent4>
      <a:accent5>
        <a:srgbClr val="AF64A0"/>
      </a:accent5>
      <a:accent6>
        <a:srgbClr val="4B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8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Branded If clauses future plans after GCSEs</Template>
  <TotalTime>1711</TotalTime>
  <Words>1825</Words>
  <Application>Microsoft Office PowerPoint</Application>
  <PresentationFormat>On-screen Show (4:3)</PresentationFormat>
  <Paragraphs>299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Branded If clauses future plans after GCSEs</vt:lpstr>
      <vt:lpstr>Role-play practice: GCSE French, paper 2, Speaking</vt:lpstr>
      <vt:lpstr>Role-play assessment criteria (1)</vt:lpstr>
      <vt:lpstr>Role-play assessment criteria (2)</vt:lpstr>
      <vt:lpstr>Instructions to candidates</vt:lpstr>
      <vt:lpstr>Foundation role-play 1</vt:lpstr>
      <vt:lpstr>Foundation role-play 2</vt:lpstr>
      <vt:lpstr>Foundation role-play 3 </vt:lpstr>
      <vt:lpstr>Foundation role-play 4 </vt:lpstr>
      <vt:lpstr>Foundation role-play 5</vt:lpstr>
      <vt:lpstr>Foundation role-play 6 </vt:lpstr>
      <vt:lpstr>Foundation role-play 7</vt:lpstr>
      <vt:lpstr>Foundation role-play 8</vt:lpstr>
      <vt:lpstr>Foundation role-play 9 </vt:lpstr>
      <vt:lpstr>Higher role-play 10</vt:lpstr>
      <vt:lpstr>Higher role-play 11</vt:lpstr>
      <vt:lpstr>Higher role-play 12</vt:lpstr>
      <vt:lpstr>Higher role-play 13</vt:lpstr>
      <vt:lpstr>Higher role-play 14</vt:lpstr>
      <vt:lpstr>Higher role-play 15</vt:lpstr>
      <vt:lpstr>Higher role-play 16</vt:lpstr>
      <vt:lpstr>Higher role-play 17</vt:lpstr>
      <vt:lpstr>Higher role-play 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2016-08-04T09:16:12Z</cp:lastPrinted>
  <dcterms:created xsi:type="dcterms:W3CDTF">2016-02-04T12:22:16Z</dcterms:created>
  <dcterms:modified xsi:type="dcterms:W3CDTF">2017-02-15T10:16:36Z</dcterms:modified>
</cp:coreProperties>
</file>