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63" userDrawn="1">
          <p15:clr>
            <a:srgbClr val="A4A3A4"/>
          </p15:clr>
        </p15:guide>
        <p15:guide id="2" pos="61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 Hamilton" initials="F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D9F1"/>
    <a:srgbClr val="FAC090"/>
    <a:srgbClr val="F0D18E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6" autoAdjust="0"/>
    <p:restoredTop sz="83309" autoAdjust="0"/>
  </p:normalViewPr>
  <p:slideViewPr>
    <p:cSldViewPr snapToGrid="0">
      <p:cViewPr varScale="1">
        <p:scale>
          <a:sx n="90" d="100"/>
          <a:sy n="90" d="100"/>
        </p:scale>
        <p:origin x="-504" y="-114"/>
      </p:cViewPr>
      <p:guideLst>
        <p:guide orient="horz" pos="3208"/>
        <p:guide pos="282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26E17-4271-4867-8924-41F754D2F2DD}" type="datetimeFigureOut">
              <a:rPr lang="en-GB" smtClean="0"/>
              <a:t>13/05/2016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8EB75-8025-47D1-B3D1-342EC9D2C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823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40419-B0D4-4696-82CC-C455B610DB4D}" type="datetimeFigureOut">
              <a:rPr lang="en-GB" smtClean="0"/>
              <a:t>13/05/2016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98DA4-B5CC-4515-9954-19711E980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736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498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a preposition?  Elicit examples from students.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627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Prepositions as ‘trigger’ words for different cases.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627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Accusative prepositions to match.  Answers appear on clicking.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627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Dative prepositions to match.  Answers appear on clicking.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6271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Revision of the dative case for articles.  Answers appear on clicking.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6271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Mixed prepositions.  Elicit more examples from students for each, using the dative and accusative.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6271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Genitive prepositions to match.  Answers appear on clicking.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6271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Revision of the genitive case for articles.  Answers appear on clicking.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627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7051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349549"/>
            <a:ext cx="9144000" cy="513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025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349548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Date Placeholder 8"/>
          <p:cNvSpPr>
            <a:spLocks noGrp="1"/>
          </p:cNvSpPr>
          <p:nvPr/>
        </p:nvSpPr>
        <p:spPr>
          <a:xfrm>
            <a:off x="56829" y="6480646"/>
            <a:ext cx="36605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© 2016 AQA. Created by </a:t>
            </a:r>
            <a:r>
              <a:rPr lang="en-US" dirty="0" err="1" smtClean="0"/>
              <a:t>Teachit</a:t>
            </a:r>
            <a:r>
              <a:rPr lang="en-US" dirty="0" smtClean="0"/>
              <a:t> for AQA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4237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0" y="6390000"/>
            <a:ext cx="1260000" cy="505189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b="1" dirty="0" smtClean="0">
                <a:solidFill>
                  <a:schemeClr val="accent1"/>
                </a:solidFill>
              </a:rPr>
              <a:t>Cases with prepositions</a:t>
            </a:r>
            <a:endParaRPr lang="en-GB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6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685800" y="384752"/>
            <a:ext cx="7772400" cy="1045037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sz="4000" b="1" dirty="0">
                <a:solidFill>
                  <a:schemeClr val="accent1"/>
                </a:solidFill>
              </a:rPr>
              <a:t>What is a preposition?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en-GB" dirty="0"/>
              <a:t>A word which tells us the location of something. 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en-GB" dirty="0" smtClean="0"/>
              <a:t>A </a:t>
            </a:r>
            <a:r>
              <a:rPr lang="en-GB" dirty="0"/>
              <a:t>word showing the relationship of a noun/pronoun to another word in the sentence.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85800" y="4260356"/>
            <a:ext cx="7416824" cy="584775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Can you think of some examples?</a:t>
            </a:r>
            <a:endParaRPr lang="en-GB" sz="32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81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685800" y="384752"/>
            <a:ext cx="7772400" cy="1045037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sz="3600" b="1" dirty="0">
                <a:solidFill>
                  <a:schemeClr val="accent1"/>
                </a:solidFill>
              </a:rPr>
              <a:t>Prepositions are ‘trigger’ words!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en-GB" dirty="0"/>
              <a:t>Whenever you use a preposition it ‘triggers’ a change in the next word.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en-GB" dirty="0" smtClean="0"/>
              <a:t>In </a:t>
            </a:r>
            <a:r>
              <a:rPr lang="en-GB" dirty="0"/>
              <a:t>German, prepositions are followed by either the </a:t>
            </a:r>
            <a:r>
              <a:rPr lang="en-GB" b="1" dirty="0">
                <a:solidFill>
                  <a:schemeClr val="accent1"/>
                </a:solidFill>
              </a:rPr>
              <a:t>accusative</a:t>
            </a:r>
            <a:r>
              <a:rPr lang="en-GB" dirty="0"/>
              <a:t>, </a:t>
            </a:r>
            <a:r>
              <a:rPr lang="en-GB" b="1" dirty="0">
                <a:solidFill>
                  <a:schemeClr val="accent1"/>
                </a:solidFill>
              </a:rPr>
              <a:t>dative</a:t>
            </a:r>
            <a:r>
              <a:rPr lang="en-GB" dirty="0"/>
              <a:t> or </a:t>
            </a:r>
            <a:r>
              <a:rPr lang="en-GB" b="1" dirty="0">
                <a:solidFill>
                  <a:schemeClr val="accent1"/>
                </a:solidFill>
              </a:rPr>
              <a:t>genitive</a:t>
            </a:r>
            <a:r>
              <a:rPr lang="en-GB" dirty="0"/>
              <a:t> cases.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4908731"/>
            <a:ext cx="7416824" cy="52322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How do you know which case to use?</a:t>
            </a:r>
          </a:p>
        </p:txBody>
      </p:sp>
    </p:spTree>
    <p:extLst>
      <p:ext uri="{BB962C8B-B14F-4D97-AF65-F5344CB8AC3E}">
        <p14:creationId xmlns:p14="http://schemas.microsoft.com/office/powerpoint/2010/main" val="1214480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5785659" y="1458357"/>
            <a:ext cx="2818790" cy="40196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85800" y="384752"/>
            <a:ext cx="7772400" cy="1045037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sz="4000" b="1" dirty="0">
                <a:solidFill>
                  <a:schemeClr val="accent1"/>
                </a:solidFill>
              </a:rPr>
              <a:t>Accusative prepositions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9592" y="1446126"/>
            <a:ext cx="2324675" cy="4031873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wrap="none" rtlCol="0">
            <a:spAutoFit/>
          </a:bodyPr>
          <a:lstStyle/>
          <a:p>
            <a:pPr marL="742950" indent="-742950">
              <a:buClr>
                <a:schemeClr val="accent1"/>
              </a:buClr>
              <a:buFont typeface="+mj-lt"/>
              <a:buAutoNum type="arabicPeriod"/>
            </a:pPr>
            <a:r>
              <a:rPr lang="en-GB" sz="3200" b="1" dirty="0" err="1" smtClean="0">
                <a:solidFill>
                  <a:schemeClr val="accent1"/>
                </a:solidFill>
              </a:rPr>
              <a:t>f</a:t>
            </a:r>
            <a:r>
              <a:rPr lang="en-GB" sz="3200" dirty="0" err="1" smtClean="0"/>
              <a:t>ür</a:t>
            </a:r>
            <a:endParaRPr lang="en-GB" sz="3200" dirty="0" smtClean="0"/>
          </a:p>
          <a:p>
            <a:pPr marL="742950" indent="-742950">
              <a:buClr>
                <a:schemeClr val="accent1"/>
              </a:buClr>
              <a:buFont typeface="+mj-lt"/>
              <a:buAutoNum type="arabicPeriod"/>
            </a:pPr>
            <a:r>
              <a:rPr lang="en-GB" sz="3200" b="1" dirty="0" smtClean="0">
                <a:solidFill>
                  <a:schemeClr val="accent1"/>
                </a:solidFill>
              </a:rPr>
              <a:t>u</a:t>
            </a:r>
            <a:r>
              <a:rPr lang="en-GB" sz="3200" dirty="0" smtClean="0"/>
              <a:t>m</a:t>
            </a:r>
            <a:endParaRPr lang="en-GB" sz="3200" dirty="0" smtClean="0"/>
          </a:p>
          <a:p>
            <a:pPr marL="742950" indent="-742950">
              <a:buClr>
                <a:schemeClr val="accent1"/>
              </a:buClr>
              <a:buFont typeface="+mj-lt"/>
              <a:buAutoNum type="arabicPeriod"/>
            </a:pPr>
            <a:r>
              <a:rPr lang="en-GB" sz="3200" b="1" dirty="0" err="1" smtClean="0">
                <a:solidFill>
                  <a:schemeClr val="accent1"/>
                </a:solidFill>
              </a:rPr>
              <a:t>d</a:t>
            </a:r>
            <a:r>
              <a:rPr lang="en-GB" sz="3200" dirty="0" err="1" smtClean="0"/>
              <a:t>urch</a:t>
            </a:r>
            <a:endParaRPr lang="en-GB" sz="3200" dirty="0" smtClean="0"/>
          </a:p>
          <a:p>
            <a:pPr marL="742950" indent="-742950">
              <a:buClr>
                <a:schemeClr val="accent1"/>
              </a:buClr>
              <a:buFont typeface="+mj-lt"/>
              <a:buAutoNum type="arabicPeriod"/>
            </a:pPr>
            <a:r>
              <a:rPr lang="en-GB" sz="3200" b="1" dirty="0" err="1" smtClean="0">
                <a:solidFill>
                  <a:schemeClr val="accent1"/>
                </a:solidFill>
              </a:rPr>
              <a:t>g</a:t>
            </a:r>
            <a:r>
              <a:rPr lang="en-GB" sz="3200" dirty="0" err="1" smtClean="0"/>
              <a:t>egen</a:t>
            </a:r>
            <a:endParaRPr lang="en-GB" sz="3200" dirty="0" smtClean="0"/>
          </a:p>
          <a:p>
            <a:pPr marL="742950" indent="-742950">
              <a:buClr>
                <a:schemeClr val="accent1"/>
              </a:buClr>
              <a:buFont typeface="+mj-lt"/>
              <a:buAutoNum type="arabicPeriod"/>
            </a:pPr>
            <a:r>
              <a:rPr lang="en-GB" sz="3200" b="1" dirty="0" err="1" smtClean="0">
                <a:solidFill>
                  <a:schemeClr val="accent1"/>
                </a:solidFill>
              </a:rPr>
              <a:t>e</a:t>
            </a:r>
            <a:r>
              <a:rPr lang="en-GB" sz="3200" dirty="0" err="1" smtClean="0"/>
              <a:t>ntlang</a:t>
            </a:r>
            <a:endParaRPr lang="en-GB" sz="3200" dirty="0" smtClean="0"/>
          </a:p>
          <a:p>
            <a:pPr marL="742950" indent="-742950">
              <a:buClr>
                <a:schemeClr val="accent1"/>
              </a:buClr>
              <a:buFont typeface="+mj-lt"/>
              <a:buAutoNum type="arabicPeriod"/>
            </a:pPr>
            <a:r>
              <a:rPr lang="en-GB" sz="3200" b="1" dirty="0" err="1" smtClean="0">
                <a:solidFill>
                  <a:schemeClr val="accent1"/>
                </a:solidFill>
              </a:rPr>
              <a:t>b</a:t>
            </a:r>
            <a:r>
              <a:rPr lang="en-GB" sz="3200" dirty="0" err="1" smtClean="0"/>
              <a:t>is</a:t>
            </a:r>
            <a:endParaRPr lang="en-GB" sz="3200" dirty="0" smtClean="0"/>
          </a:p>
          <a:p>
            <a:pPr marL="742950" indent="-742950">
              <a:buClr>
                <a:schemeClr val="accent1"/>
              </a:buClr>
              <a:buFont typeface="+mj-lt"/>
              <a:buAutoNum type="arabicPeriod"/>
            </a:pPr>
            <a:r>
              <a:rPr lang="en-GB" sz="3200" b="1" dirty="0" err="1" smtClean="0">
                <a:solidFill>
                  <a:schemeClr val="accent1"/>
                </a:solidFill>
              </a:rPr>
              <a:t>o</a:t>
            </a:r>
            <a:r>
              <a:rPr lang="en-GB" sz="3200" dirty="0" err="1" smtClean="0"/>
              <a:t>hne</a:t>
            </a:r>
            <a:endParaRPr lang="en-GB" sz="3200" dirty="0" smtClean="0"/>
          </a:p>
          <a:p>
            <a:pPr marL="742950" indent="-742950">
              <a:buClr>
                <a:schemeClr val="accent1"/>
              </a:buClr>
              <a:buFont typeface="+mj-lt"/>
              <a:buAutoNum type="arabicPeriod"/>
            </a:pPr>
            <a:r>
              <a:rPr lang="en-GB" sz="3200" b="1" dirty="0" smtClean="0">
                <a:solidFill>
                  <a:schemeClr val="accent1"/>
                </a:solidFill>
              </a:rPr>
              <a:t>w</a:t>
            </a:r>
            <a:r>
              <a:rPr lang="en-GB" sz="3200" dirty="0" smtClean="0"/>
              <a:t>ider</a:t>
            </a:r>
            <a:endParaRPr lang="en-GB" sz="32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899592" y="5744272"/>
            <a:ext cx="7704857" cy="461665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Use the acronym </a:t>
            </a:r>
            <a:r>
              <a:rPr lang="en-GB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‘FUDGEBOW’ </a:t>
            </a:r>
            <a:r>
              <a:rPr lang="en-GB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to remember these!</a:t>
            </a:r>
            <a:endParaRPr lang="en-GB" sz="24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923683" y="1624569"/>
            <a:ext cx="1178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accent1"/>
              </a:buClr>
            </a:pPr>
            <a:r>
              <a:rPr lang="en-GB" sz="2400" dirty="0"/>
              <a:t>against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923683" y="2091638"/>
            <a:ext cx="543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accent1"/>
              </a:buClr>
            </a:pPr>
            <a:r>
              <a:rPr lang="en-GB" sz="2400" dirty="0"/>
              <a:t>for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923683" y="2558707"/>
            <a:ext cx="9396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accent1"/>
              </a:buClr>
            </a:pPr>
            <a:r>
              <a:rPr lang="en-GB" sz="2400" dirty="0"/>
              <a:t>along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923683" y="3025776"/>
            <a:ext cx="7505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accent1"/>
              </a:buClr>
            </a:pPr>
            <a:r>
              <a:rPr lang="en-GB" sz="2400" dirty="0" smtClean="0"/>
              <a:t>until</a:t>
            </a:r>
            <a:endParaRPr lang="en-GB" sz="2400" dirty="0"/>
          </a:p>
        </p:txBody>
      </p:sp>
      <p:sp>
        <p:nvSpPr>
          <p:cNvPr id="30" name="Rectangle 29"/>
          <p:cNvSpPr/>
          <p:nvPr/>
        </p:nvSpPr>
        <p:spPr>
          <a:xfrm>
            <a:off x="5923683" y="3492845"/>
            <a:ext cx="11608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accent1"/>
              </a:buClr>
            </a:pPr>
            <a:r>
              <a:rPr lang="en-GB" sz="2400" dirty="0" smtClean="0"/>
              <a:t>without</a:t>
            </a:r>
            <a:endParaRPr lang="en-GB" sz="2400" dirty="0"/>
          </a:p>
        </p:txBody>
      </p:sp>
      <p:sp>
        <p:nvSpPr>
          <p:cNvPr id="31" name="Rectangle 30"/>
          <p:cNvSpPr/>
          <p:nvPr/>
        </p:nvSpPr>
        <p:spPr>
          <a:xfrm>
            <a:off x="5923683" y="3959914"/>
            <a:ext cx="1178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accent1"/>
              </a:buClr>
            </a:pPr>
            <a:r>
              <a:rPr lang="en-GB" sz="2400" dirty="0" smtClean="0"/>
              <a:t>against</a:t>
            </a:r>
            <a:endParaRPr lang="en-GB" sz="2400" dirty="0"/>
          </a:p>
        </p:txBody>
      </p:sp>
      <p:sp>
        <p:nvSpPr>
          <p:cNvPr id="32" name="Rectangle 31"/>
          <p:cNvSpPr/>
          <p:nvPr/>
        </p:nvSpPr>
        <p:spPr>
          <a:xfrm>
            <a:off x="5923683" y="4426983"/>
            <a:ext cx="14863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accent1"/>
              </a:buClr>
            </a:pPr>
            <a:r>
              <a:rPr lang="en-GB" sz="2400" dirty="0" smtClean="0"/>
              <a:t>at/around</a:t>
            </a:r>
            <a:endParaRPr lang="en-GB" sz="2400" dirty="0"/>
          </a:p>
        </p:txBody>
      </p:sp>
      <p:sp>
        <p:nvSpPr>
          <p:cNvPr id="33" name="Rectangle 32"/>
          <p:cNvSpPr/>
          <p:nvPr/>
        </p:nvSpPr>
        <p:spPr>
          <a:xfrm>
            <a:off x="5923683" y="4894053"/>
            <a:ext cx="12298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accent1"/>
              </a:buClr>
            </a:pPr>
            <a:r>
              <a:rPr lang="en-GB" sz="2400" dirty="0"/>
              <a:t>through</a:t>
            </a:r>
          </a:p>
        </p:txBody>
      </p:sp>
    </p:spTree>
    <p:extLst>
      <p:ext uri="{BB962C8B-B14F-4D97-AF65-F5344CB8AC3E}">
        <p14:creationId xmlns:p14="http://schemas.microsoft.com/office/powerpoint/2010/main" val="186388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10405E-6 L -0.23854 -0.091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-46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02266 L -0.2901 -0.371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14" y="-174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6185E-6 L -0.27604 -0.3662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02" y="-183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4104E-6 L -0.27326 -0.1597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63" y="-8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77457E-6 L -0.26024 0.1220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21" y="61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46821E-7 L -0.24983 0.1317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65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46821E-6 L -0.27239 0.1292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28" y="64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19653E-6 L -0.27326 0.4716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63" y="235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30" grpId="0"/>
      <p:bldP spid="31" grpId="0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685800" y="384752"/>
            <a:ext cx="7772400" cy="1045037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sz="4000" b="1" dirty="0">
                <a:solidFill>
                  <a:schemeClr val="accent1"/>
                </a:solidFill>
              </a:rPr>
              <a:t>Dative prepositions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6717" y="1446126"/>
            <a:ext cx="2658100" cy="397031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wrap="none" rtlCol="0">
            <a:spAutoFit/>
          </a:bodyPr>
          <a:lstStyle/>
          <a:p>
            <a:pPr marL="742950" indent="-742950">
              <a:buClr>
                <a:schemeClr val="accent1"/>
              </a:buClr>
              <a:buFont typeface="+mj-lt"/>
              <a:buAutoNum type="arabicPeriod"/>
            </a:pPr>
            <a:r>
              <a:rPr lang="de-DE" sz="2800" dirty="0"/>
              <a:t>aus </a:t>
            </a:r>
          </a:p>
          <a:p>
            <a:pPr marL="742950" indent="-742950">
              <a:buClr>
                <a:schemeClr val="accent1"/>
              </a:buClr>
              <a:buFont typeface="+mj-lt"/>
              <a:buAutoNum type="arabicPeriod"/>
            </a:pPr>
            <a:r>
              <a:rPr lang="de-DE" sz="2800" dirty="0"/>
              <a:t>bei</a:t>
            </a:r>
          </a:p>
          <a:p>
            <a:pPr marL="742950" indent="-742950">
              <a:buClr>
                <a:schemeClr val="accent1"/>
              </a:buClr>
              <a:buFont typeface="+mj-lt"/>
              <a:buAutoNum type="arabicPeriod"/>
            </a:pPr>
            <a:r>
              <a:rPr lang="de-DE" sz="2800" dirty="0"/>
              <a:t>mit </a:t>
            </a:r>
          </a:p>
          <a:p>
            <a:pPr marL="742950" indent="-742950">
              <a:buClr>
                <a:schemeClr val="accent1"/>
              </a:buClr>
              <a:buFont typeface="+mj-lt"/>
              <a:buAutoNum type="arabicPeriod"/>
            </a:pPr>
            <a:r>
              <a:rPr lang="de-DE" sz="2800" dirty="0"/>
              <a:t>von</a:t>
            </a:r>
          </a:p>
          <a:p>
            <a:pPr marL="742950" indent="-742950">
              <a:buClr>
                <a:schemeClr val="accent1"/>
              </a:buClr>
              <a:buFont typeface="+mj-lt"/>
              <a:buAutoNum type="arabicPeriod"/>
            </a:pPr>
            <a:r>
              <a:rPr lang="de-DE" sz="2800" dirty="0"/>
              <a:t>nach</a:t>
            </a:r>
          </a:p>
          <a:p>
            <a:pPr marL="742950" indent="-742950">
              <a:buClr>
                <a:schemeClr val="accent1"/>
              </a:buClr>
              <a:buFont typeface="+mj-lt"/>
              <a:buAutoNum type="arabicPeriod"/>
            </a:pPr>
            <a:r>
              <a:rPr lang="de-DE" sz="2800" dirty="0"/>
              <a:t>zu</a:t>
            </a:r>
          </a:p>
          <a:p>
            <a:pPr marL="742950" indent="-742950">
              <a:buClr>
                <a:schemeClr val="accent1"/>
              </a:buClr>
              <a:buFont typeface="+mj-lt"/>
              <a:buAutoNum type="arabicPeriod"/>
            </a:pPr>
            <a:r>
              <a:rPr lang="de-DE" sz="2800" dirty="0"/>
              <a:t>seit</a:t>
            </a:r>
          </a:p>
          <a:p>
            <a:pPr marL="742950" indent="-742950">
              <a:buClr>
                <a:schemeClr val="accent1"/>
              </a:buClr>
              <a:buFont typeface="+mj-lt"/>
              <a:buAutoNum type="arabicPeriod"/>
            </a:pPr>
            <a:r>
              <a:rPr lang="de-DE" sz="2800" dirty="0"/>
              <a:t>ausser</a:t>
            </a:r>
          </a:p>
          <a:p>
            <a:pPr marL="742950" indent="-742950">
              <a:buClr>
                <a:schemeClr val="accent1"/>
              </a:buClr>
              <a:buFont typeface="+mj-lt"/>
              <a:buAutoNum type="arabicPeriod"/>
            </a:pPr>
            <a:r>
              <a:rPr lang="de-DE" sz="2800" dirty="0"/>
              <a:t>gegenüber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7324" y="5744272"/>
            <a:ext cx="8329353" cy="461665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Try singing these to the start of ‘Good King Wenceslas’!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918659" y="1242232"/>
            <a:ext cx="2539541" cy="44012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5957345" y="1393736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accent1"/>
              </a:buClr>
            </a:pPr>
            <a:r>
              <a:rPr lang="en-GB" sz="2400" dirty="0" smtClean="0"/>
              <a:t>from</a:t>
            </a:r>
            <a:endParaRPr lang="en-GB" sz="2400" dirty="0"/>
          </a:p>
        </p:txBody>
      </p:sp>
      <p:sp>
        <p:nvSpPr>
          <p:cNvPr id="38" name="Rectangle 37"/>
          <p:cNvSpPr/>
          <p:nvPr/>
        </p:nvSpPr>
        <p:spPr>
          <a:xfrm>
            <a:off x="5957345" y="1856106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accent1"/>
              </a:buClr>
            </a:pPr>
            <a:r>
              <a:rPr lang="en-GB" sz="2400" dirty="0"/>
              <a:t>to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957345" y="2318476"/>
            <a:ext cx="13500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accent1"/>
              </a:buClr>
            </a:pPr>
            <a:r>
              <a:rPr lang="en-GB" sz="2400" dirty="0" smtClean="0"/>
              <a:t>opposite</a:t>
            </a:r>
            <a:endParaRPr lang="en-GB" sz="2400" dirty="0"/>
          </a:p>
        </p:txBody>
      </p:sp>
      <p:sp>
        <p:nvSpPr>
          <p:cNvPr id="40" name="Rectangle 39"/>
          <p:cNvSpPr/>
          <p:nvPr/>
        </p:nvSpPr>
        <p:spPr>
          <a:xfrm>
            <a:off x="5957345" y="2780847"/>
            <a:ext cx="954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accent1"/>
              </a:buClr>
            </a:pPr>
            <a:r>
              <a:rPr lang="en-GB" sz="2400" dirty="0"/>
              <a:t>out </a:t>
            </a:r>
            <a:r>
              <a:rPr lang="en-GB" sz="2400" dirty="0" smtClean="0"/>
              <a:t>of</a:t>
            </a:r>
            <a:endParaRPr lang="en-GB" sz="2400" dirty="0"/>
          </a:p>
        </p:txBody>
      </p:sp>
      <p:sp>
        <p:nvSpPr>
          <p:cNvPr id="41" name="Rectangle 40"/>
          <p:cNvSpPr/>
          <p:nvPr/>
        </p:nvSpPr>
        <p:spPr>
          <a:xfrm>
            <a:off x="5957345" y="3243218"/>
            <a:ext cx="13484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accent1"/>
              </a:buClr>
            </a:pPr>
            <a:r>
              <a:rPr lang="en-GB" sz="2400" dirty="0"/>
              <a:t>since/for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957345" y="3705589"/>
            <a:ext cx="10919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accent1"/>
              </a:buClr>
            </a:pPr>
            <a:r>
              <a:rPr lang="en-GB" sz="2400" dirty="0"/>
              <a:t>except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957345" y="4167960"/>
            <a:ext cx="2492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accent1"/>
              </a:buClr>
            </a:pPr>
            <a:r>
              <a:rPr lang="en-GB" sz="2400" dirty="0"/>
              <a:t>at/at the home </a:t>
            </a:r>
            <a:r>
              <a:rPr lang="en-GB" sz="2400" dirty="0" smtClean="0"/>
              <a:t>of</a:t>
            </a:r>
            <a:endParaRPr lang="en-GB" sz="2400" dirty="0"/>
          </a:p>
        </p:txBody>
      </p:sp>
      <p:sp>
        <p:nvSpPr>
          <p:cNvPr id="44" name="Rectangle 43"/>
          <p:cNvSpPr/>
          <p:nvPr/>
        </p:nvSpPr>
        <p:spPr>
          <a:xfrm>
            <a:off x="5957345" y="4630331"/>
            <a:ext cx="11416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accent1"/>
              </a:buClr>
            </a:pPr>
            <a:r>
              <a:rPr lang="en-GB" sz="2400" dirty="0"/>
              <a:t>to/after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957345" y="5092700"/>
            <a:ext cx="7328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accent1"/>
              </a:buClr>
            </a:pPr>
            <a:r>
              <a:rPr lang="en-GB" sz="2400" dirty="0"/>
              <a:t>with</a:t>
            </a:r>
          </a:p>
        </p:txBody>
      </p:sp>
    </p:spTree>
    <p:extLst>
      <p:ext uri="{BB962C8B-B14F-4D97-AF65-F5344CB8AC3E}">
        <p14:creationId xmlns:p14="http://schemas.microsoft.com/office/powerpoint/2010/main" val="4231260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-0.21302 -0.1969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60" y="-9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42775E-6 L -0.27327 -0.3403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63" y="-170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59259E-6 L -0.20086 -0.4152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52" y="-20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4444E-6 L -0.20468 0.1847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43" y="9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12139E-6 L -0.22326 -0.2231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63" y="-11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9711E-6 L -0.18506 0.246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53" y="12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4624E-6 L -0.23454 0.1008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36" y="50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8.09249E-7 L -0.22065 0.0924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42" y="46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7341E-6 L -0.23472 0.37063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36" y="185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685800" y="384752"/>
            <a:ext cx="7772400" cy="1045037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sz="4000" b="1" dirty="0">
                <a:solidFill>
                  <a:schemeClr val="accent1"/>
                </a:solidFill>
              </a:rPr>
              <a:t>Dative prepositions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6300" y="1257744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Change the articles to the dative form.</a:t>
            </a:r>
            <a:endParaRPr lang="en-GB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596384" y="1772593"/>
            <a:ext cx="20813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der</a:t>
            </a:r>
          </a:p>
          <a:p>
            <a:r>
              <a:rPr lang="en-GB" sz="2800" dirty="0" err="1" smtClean="0">
                <a:solidFill>
                  <a:srgbClr val="0070C0"/>
                </a:solidFill>
              </a:rPr>
              <a:t>ein</a:t>
            </a:r>
            <a:endParaRPr lang="en-GB" sz="2800" dirty="0">
              <a:solidFill>
                <a:srgbClr val="0070C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348878" y="2249646"/>
            <a:ext cx="1809891" cy="0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865494" y="1772593"/>
            <a:ext cx="44207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>
                <a:solidFill>
                  <a:srgbClr val="0070C0"/>
                </a:solidFill>
              </a:rPr>
              <a:t>dem</a:t>
            </a:r>
            <a:endParaRPr lang="en-GB" sz="2800" dirty="0" smtClean="0">
              <a:solidFill>
                <a:srgbClr val="0070C0"/>
              </a:solidFill>
            </a:endParaRPr>
          </a:p>
          <a:p>
            <a:r>
              <a:rPr lang="en-GB" sz="2800" dirty="0" err="1" smtClean="0">
                <a:solidFill>
                  <a:srgbClr val="0070C0"/>
                </a:solidFill>
              </a:rPr>
              <a:t>einem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3462" y="2940893"/>
            <a:ext cx="20813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3399"/>
                </a:solidFill>
              </a:rPr>
              <a:t>die </a:t>
            </a:r>
          </a:p>
          <a:p>
            <a:r>
              <a:rPr lang="en-GB" sz="2800" dirty="0" err="1" smtClean="0">
                <a:solidFill>
                  <a:srgbClr val="FF3399"/>
                </a:solidFill>
              </a:rPr>
              <a:t>eine</a:t>
            </a:r>
            <a:endParaRPr lang="en-GB" sz="2800" dirty="0">
              <a:solidFill>
                <a:srgbClr val="FF3399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389728" y="3417946"/>
            <a:ext cx="1809891" cy="0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65494" y="2940893"/>
            <a:ext cx="4074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3399"/>
                </a:solidFill>
              </a:rPr>
              <a:t>der</a:t>
            </a:r>
          </a:p>
          <a:p>
            <a:r>
              <a:rPr lang="en-GB" sz="2800" dirty="0" err="1" smtClean="0">
                <a:solidFill>
                  <a:srgbClr val="FF3399"/>
                </a:solidFill>
              </a:rPr>
              <a:t>einer</a:t>
            </a:r>
            <a:endParaRPr lang="en-GB" sz="2800" dirty="0">
              <a:solidFill>
                <a:srgbClr val="FF33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6384" y="5224174"/>
            <a:ext cx="20813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die</a:t>
            </a:r>
          </a:p>
          <a:p>
            <a:r>
              <a:rPr lang="en-GB" sz="2800" dirty="0" err="1" smtClean="0">
                <a:solidFill>
                  <a:srgbClr val="FF0000"/>
                </a:solidFill>
              </a:rPr>
              <a:t>keine</a:t>
            </a:r>
            <a:endParaRPr lang="en-GB" sz="2800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89728" y="4564144"/>
            <a:ext cx="1809891" cy="0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865493" y="4087091"/>
            <a:ext cx="44207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>
                <a:solidFill>
                  <a:srgbClr val="00B050"/>
                </a:solidFill>
              </a:rPr>
              <a:t>dem</a:t>
            </a:r>
            <a:endParaRPr lang="en-GB" sz="2800" dirty="0" smtClean="0">
              <a:solidFill>
                <a:srgbClr val="00B050"/>
              </a:solidFill>
            </a:endParaRPr>
          </a:p>
          <a:p>
            <a:r>
              <a:rPr lang="en-GB" sz="2800" dirty="0" err="1" smtClean="0">
                <a:solidFill>
                  <a:srgbClr val="00B050"/>
                </a:solidFill>
              </a:rPr>
              <a:t>einem</a:t>
            </a:r>
            <a:endParaRPr lang="en-GB" sz="2800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4442" y="4087091"/>
            <a:ext cx="20813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B050"/>
                </a:solidFill>
              </a:rPr>
              <a:t>das</a:t>
            </a:r>
          </a:p>
          <a:p>
            <a:r>
              <a:rPr lang="en-GB" sz="2800" dirty="0" err="1" smtClean="0">
                <a:solidFill>
                  <a:srgbClr val="00B050"/>
                </a:solidFill>
              </a:rPr>
              <a:t>ein</a:t>
            </a:r>
            <a:endParaRPr lang="en-GB" sz="2800" dirty="0">
              <a:solidFill>
                <a:srgbClr val="00B05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389728" y="5701227"/>
            <a:ext cx="1809891" cy="0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853550" y="5224174"/>
            <a:ext cx="50970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d</a:t>
            </a:r>
            <a:r>
              <a:rPr lang="en-GB" sz="2800" dirty="0" smtClean="0">
                <a:solidFill>
                  <a:srgbClr val="FF0000"/>
                </a:solidFill>
              </a:rPr>
              <a:t>en (add -n to noun)</a:t>
            </a:r>
          </a:p>
          <a:p>
            <a:r>
              <a:rPr lang="en-GB" sz="2800" dirty="0" err="1" smtClean="0">
                <a:solidFill>
                  <a:srgbClr val="FF0000"/>
                </a:solidFill>
              </a:rPr>
              <a:t>keinen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65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  <p:bldP spid="10" grpId="0"/>
      <p:bldP spid="13" grpId="0"/>
      <p:bldP spid="1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685800" y="384752"/>
            <a:ext cx="7772400" cy="1045037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sz="4000" b="1" dirty="0">
                <a:solidFill>
                  <a:schemeClr val="accent1"/>
                </a:solidFill>
              </a:rPr>
              <a:t>Mixed prepositions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9592" y="1411519"/>
            <a:ext cx="7704857" cy="461665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an, auf, hinter, in, neben, über, unter, vor, zwischen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078182"/>
            <a:ext cx="8229600" cy="4047981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Clr>
                <a:schemeClr val="accent1"/>
              </a:buClr>
              <a:buNone/>
            </a:pPr>
            <a:r>
              <a:rPr lang="en-GB" dirty="0"/>
              <a:t>What do these prepositions have in common</a:t>
            </a:r>
            <a:r>
              <a:rPr lang="en-GB" dirty="0" smtClean="0"/>
              <a:t>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en-GB" dirty="0"/>
              <a:t>They are prepositions of position.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en-GB" dirty="0" smtClean="0"/>
              <a:t>These </a:t>
            </a:r>
            <a:r>
              <a:rPr lang="en-GB" dirty="0"/>
              <a:t>take the dative as long as </a:t>
            </a:r>
            <a:r>
              <a:rPr lang="en-GB" dirty="0" smtClean="0"/>
              <a:t>no </a:t>
            </a:r>
            <a:r>
              <a:rPr lang="en-GB" dirty="0"/>
              <a:t>motion is involved, otherwise they use the </a:t>
            </a:r>
            <a:r>
              <a:rPr lang="en-GB" dirty="0" smtClean="0"/>
              <a:t>accusative</a:t>
            </a:r>
            <a:r>
              <a:rPr lang="en-GB" dirty="0"/>
              <a:t>.</a:t>
            </a:r>
            <a:endParaRPr lang="en-GB" dirty="0" smtClean="0"/>
          </a:p>
          <a:p>
            <a:pPr marL="266700" indent="0">
              <a:lnSpc>
                <a:spcPct val="150000"/>
              </a:lnSpc>
              <a:buClr>
                <a:schemeClr val="accent1"/>
              </a:buClr>
              <a:buNone/>
            </a:pPr>
            <a:r>
              <a:rPr lang="de-DE" i="1" dirty="0"/>
              <a:t>Der Computer ist auf dem Tisch.</a:t>
            </a:r>
          </a:p>
          <a:p>
            <a:pPr marL="266700" indent="0">
              <a:lnSpc>
                <a:spcPct val="150000"/>
              </a:lnSpc>
              <a:buClr>
                <a:schemeClr val="accent1"/>
              </a:buClr>
              <a:buNone/>
            </a:pPr>
            <a:r>
              <a:rPr lang="de-DE" i="1" dirty="0" smtClean="0"/>
              <a:t>Ich </a:t>
            </a:r>
            <a:r>
              <a:rPr lang="de-DE" i="1" dirty="0"/>
              <a:t>stelle den Computer auf den Tisch</a:t>
            </a:r>
            <a:r>
              <a:rPr lang="de-DE" i="1" dirty="0" smtClean="0"/>
              <a:t>.</a:t>
            </a:r>
            <a:endParaRPr lang="en-GB" i="1" dirty="0" smtClean="0"/>
          </a:p>
          <a:p>
            <a:pPr marL="0" indent="0">
              <a:lnSpc>
                <a:spcPct val="150000"/>
              </a:lnSpc>
              <a:buClr>
                <a:schemeClr val="accent1"/>
              </a:buClr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0372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6168371" y="1458357"/>
            <a:ext cx="2487836" cy="31801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85800" y="384752"/>
            <a:ext cx="7772400" cy="1045037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sz="4000" b="1" dirty="0">
                <a:solidFill>
                  <a:schemeClr val="accent1"/>
                </a:solidFill>
              </a:rPr>
              <a:t>Genitive prepositions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3761" y="1446126"/>
            <a:ext cx="2778325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wrap="none" rtlCol="0">
            <a:spAutoFit/>
          </a:bodyPr>
          <a:lstStyle/>
          <a:p>
            <a:pPr marL="742950" indent="-742950">
              <a:buClr>
                <a:schemeClr val="accent1"/>
              </a:buClr>
              <a:buFont typeface="+mj-lt"/>
              <a:buAutoNum type="arabicPeriod"/>
            </a:pPr>
            <a:r>
              <a:rPr lang="de-DE" sz="3200" dirty="0"/>
              <a:t>innerhalb</a:t>
            </a:r>
          </a:p>
          <a:p>
            <a:pPr marL="742950" indent="-742950">
              <a:buClr>
                <a:schemeClr val="accent1"/>
              </a:buClr>
              <a:buFont typeface="+mj-lt"/>
              <a:buAutoNum type="arabicPeriod"/>
            </a:pPr>
            <a:r>
              <a:rPr lang="de-DE" sz="3200" dirty="0"/>
              <a:t>außerhalb</a:t>
            </a:r>
          </a:p>
          <a:p>
            <a:pPr marL="742950" indent="-742950">
              <a:buClr>
                <a:schemeClr val="accent1"/>
              </a:buClr>
              <a:buFont typeface="+mj-lt"/>
              <a:buAutoNum type="arabicPeriod"/>
            </a:pPr>
            <a:r>
              <a:rPr lang="de-DE" sz="3200" dirty="0"/>
              <a:t>statt</a:t>
            </a:r>
          </a:p>
          <a:p>
            <a:pPr marL="742950" indent="-742950">
              <a:buClr>
                <a:schemeClr val="accent1"/>
              </a:buClr>
              <a:buFont typeface="+mj-lt"/>
              <a:buAutoNum type="arabicPeriod"/>
            </a:pPr>
            <a:r>
              <a:rPr lang="de-DE" sz="3200" dirty="0"/>
              <a:t>trotz</a:t>
            </a:r>
          </a:p>
          <a:p>
            <a:pPr marL="742950" indent="-742950">
              <a:buClr>
                <a:schemeClr val="accent1"/>
              </a:buClr>
              <a:buFont typeface="+mj-lt"/>
              <a:buAutoNum type="arabicPeriod"/>
            </a:pPr>
            <a:r>
              <a:rPr lang="de-DE" sz="3200" dirty="0"/>
              <a:t>während</a:t>
            </a:r>
          </a:p>
          <a:p>
            <a:pPr marL="742950" indent="-742950">
              <a:buClr>
                <a:schemeClr val="accent1"/>
              </a:buClr>
              <a:buFont typeface="+mj-lt"/>
              <a:buAutoNum type="arabicPeriod"/>
            </a:pPr>
            <a:r>
              <a:rPr lang="de-DE" sz="3200" dirty="0"/>
              <a:t>wegen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262779" y="1485245"/>
            <a:ext cx="19447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accent1"/>
              </a:buClr>
            </a:pPr>
            <a:r>
              <a:rPr lang="en-GB" sz="2800" dirty="0"/>
              <a:t>because of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262779" y="2007261"/>
            <a:ext cx="11865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accent1"/>
              </a:buClr>
            </a:pPr>
            <a:r>
              <a:rPr lang="en-GB" sz="2800" dirty="0"/>
              <a:t>during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262779" y="2529277"/>
            <a:ext cx="17443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accent1"/>
              </a:buClr>
            </a:pPr>
            <a:r>
              <a:rPr lang="en-GB" sz="2800" dirty="0"/>
              <a:t>instead of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262779" y="3051293"/>
            <a:ext cx="15247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accent1"/>
              </a:buClr>
            </a:pPr>
            <a:r>
              <a:rPr lang="en-GB" sz="2800" dirty="0"/>
              <a:t>inside of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262779" y="3573309"/>
            <a:ext cx="17443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accent1"/>
              </a:buClr>
            </a:pPr>
            <a:r>
              <a:rPr lang="en-GB" sz="2800" dirty="0"/>
              <a:t>outside of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262779" y="4095325"/>
            <a:ext cx="17235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accent1"/>
              </a:buClr>
            </a:pPr>
            <a:r>
              <a:rPr lang="en-GB" sz="2800" dirty="0"/>
              <a:t>in spite of</a:t>
            </a:r>
          </a:p>
        </p:txBody>
      </p:sp>
    </p:spTree>
    <p:extLst>
      <p:ext uri="{BB962C8B-B14F-4D97-AF65-F5344CB8AC3E}">
        <p14:creationId xmlns:p14="http://schemas.microsoft.com/office/powerpoint/2010/main" val="165257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526E-6 L -0.2776 -0.2580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89" y="-129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50289E-6 L -0.28958 -0.2450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79" y="-12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98844E-6 L -0.28958 -0.0138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79" y="-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8.67052E-7 L -0.28854 -0.1597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27" y="-8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62428E-6 L -0.25902 0.2097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51" y="104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73988E-6 L -0.30052 0.3405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35" y="170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685800" y="384752"/>
            <a:ext cx="7772400" cy="1045037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sz="4000" b="1" dirty="0">
                <a:solidFill>
                  <a:schemeClr val="accent1"/>
                </a:solidFill>
              </a:rPr>
              <a:t>Genitive prepositions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6300" y="1257744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/>
              <a:t>Change the articles from accusative to genitive.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6384" y="1772593"/>
            <a:ext cx="20813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der</a:t>
            </a:r>
          </a:p>
          <a:p>
            <a:r>
              <a:rPr lang="en-GB" sz="2800" dirty="0" err="1" smtClean="0">
                <a:solidFill>
                  <a:srgbClr val="0070C0"/>
                </a:solidFill>
              </a:rPr>
              <a:t>ein</a:t>
            </a:r>
            <a:endParaRPr lang="en-GB" sz="2800" dirty="0">
              <a:solidFill>
                <a:srgbClr val="0070C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348878" y="2249646"/>
            <a:ext cx="1809891" cy="0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865494" y="1772593"/>
            <a:ext cx="44207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des (add -s or -</a:t>
            </a:r>
            <a:r>
              <a:rPr lang="en-GB" sz="2800" dirty="0" err="1">
                <a:solidFill>
                  <a:srgbClr val="0070C0"/>
                </a:solidFill>
              </a:rPr>
              <a:t>es</a:t>
            </a:r>
            <a:r>
              <a:rPr lang="en-GB" sz="2800" dirty="0">
                <a:solidFill>
                  <a:srgbClr val="0070C0"/>
                </a:solidFill>
              </a:rPr>
              <a:t> to noun)</a:t>
            </a:r>
          </a:p>
          <a:p>
            <a:r>
              <a:rPr lang="en-GB" sz="2800" dirty="0" err="1">
                <a:solidFill>
                  <a:srgbClr val="0070C0"/>
                </a:solidFill>
              </a:rPr>
              <a:t>eines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3462" y="2940893"/>
            <a:ext cx="20813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3399"/>
                </a:solidFill>
              </a:rPr>
              <a:t>die </a:t>
            </a:r>
          </a:p>
          <a:p>
            <a:r>
              <a:rPr lang="en-GB" sz="2800" dirty="0" err="1" smtClean="0">
                <a:solidFill>
                  <a:srgbClr val="FF3399"/>
                </a:solidFill>
              </a:rPr>
              <a:t>eine</a:t>
            </a:r>
            <a:endParaRPr lang="en-GB" sz="2800" dirty="0">
              <a:solidFill>
                <a:srgbClr val="FF3399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389728" y="3417946"/>
            <a:ext cx="1809891" cy="0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65494" y="2940893"/>
            <a:ext cx="4074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3399"/>
                </a:solidFill>
              </a:rPr>
              <a:t>der</a:t>
            </a:r>
          </a:p>
          <a:p>
            <a:r>
              <a:rPr lang="en-GB" sz="2800" dirty="0" err="1">
                <a:solidFill>
                  <a:srgbClr val="FF3399"/>
                </a:solidFill>
              </a:rPr>
              <a:t>einer</a:t>
            </a:r>
            <a:endParaRPr lang="en-GB" sz="2800" dirty="0">
              <a:solidFill>
                <a:srgbClr val="FF33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6384" y="5224174"/>
            <a:ext cx="20813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die</a:t>
            </a:r>
          </a:p>
          <a:p>
            <a:r>
              <a:rPr lang="en-GB" sz="2800" dirty="0" err="1" smtClean="0">
                <a:solidFill>
                  <a:srgbClr val="FF0000"/>
                </a:solidFill>
              </a:rPr>
              <a:t>keine</a:t>
            </a:r>
            <a:endParaRPr lang="en-GB" sz="2800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89728" y="4564144"/>
            <a:ext cx="1809891" cy="0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865493" y="4087091"/>
            <a:ext cx="44207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</a:rPr>
              <a:t>des (add -s or -</a:t>
            </a:r>
            <a:r>
              <a:rPr lang="en-GB" sz="2800" dirty="0" err="1">
                <a:solidFill>
                  <a:srgbClr val="00B050"/>
                </a:solidFill>
              </a:rPr>
              <a:t>es</a:t>
            </a:r>
            <a:r>
              <a:rPr lang="en-GB" sz="2800" dirty="0">
                <a:solidFill>
                  <a:srgbClr val="00B050"/>
                </a:solidFill>
              </a:rPr>
              <a:t> to noun)</a:t>
            </a:r>
          </a:p>
          <a:p>
            <a:r>
              <a:rPr lang="en-GB" sz="2800" dirty="0" err="1">
                <a:solidFill>
                  <a:srgbClr val="00B050"/>
                </a:solidFill>
              </a:rPr>
              <a:t>eines</a:t>
            </a:r>
            <a:endParaRPr lang="en-GB" sz="2800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4442" y="4087091"/>
            <a:ext cx="20813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B050"/>
                </a:solidFill>
              </a:rPr>
              <a:t>das</a:t>
            </a:r>
          </a:p>
          <a:p>
            <a:r>
              <a:rPr lang="en-GB" sz="2800" dirty="0" err="1" smtClean="0">
                <a:solidFill>
                  <a:srgbClr val="00B050"/>
                </a:solidFill>
              </a:rPr>
              <a:t>ein</a:t>
            </a:r>
            <a:endParaRPr lang="en-GB" sz="2800" dirty="0">
              <a:solidFill>
                <a:srgbClr val="00B05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389728" y="5701227"/>
            <a:ext cx="1809891" cy="0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853550" y="5224174"/>
            <a:ext cx="50970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der</a:t>
            </a:r>
          </a:p>
          <a:p>
            <a:r>
              <a:rPr lang="en-GB" sz="2800" dirty="0" err="1">
                <a:solidFill>
                  <a:srgbClr val="FF0000"/>
                </a:solidFill>
              </a:rPr>
              <a:t>keiner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220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  <p:bldP spid="10" grpId="0"/>
      <p:bldP spid="13" grpId="0"/>
      <p:bldP spid="14" grpId="0"/>
      <p:bldP spid="16" grpId="0"/>
    </p:bldLst>
  </p:timing>
</p:sld>
</file>

<file path=ppt/theme/theme1.xml><?xml version="1.0" encoding="utf-8"?>
<a:theme xmlns:a="http://schemas.openxmlformats.org/drawingml/2006/main" name="_AQA PPT template 2016">
  <a:themeElements>
    <a:clrScheme name="AQA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12878"/>
      </a:accent1>
      <a:accent2>
        <a:srgbClr val="C8194B"/>
      </a:accent2>
      <a:accent3>
        <a:srgbClr val="D2C8E1"/>
      </a:accent3>
      <a:accent4>
        <a:srgbClr val="9784BE"/>
      </a:accent4>
      <a:accent5>
        <a:srgbClr val="6D51A1"/>
      </a:accent5>
      <a:accent6>
        <a:srgbClr val="2F71AC"/>
      </a:accent6>
      <a:hlink>
        <a:srgbClr val="2F71AC"/>
      </a:hlink>
      <a:folHlink>
        <a:srgbClr val="41287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AQA powerpoint REISSUE" id="{F2C4CAD8-2BC4-4215-A0E1-16A4B7E43E21}" vid="{82266D6C-1DEC-4A9E-8661-C0E18B6FCE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_AQA PPT template 2016</Template>
  <TotalTime>82</TotalTime>
  <Words>419</Words>
  <Application>Microsoft Office PowerPoint</Application>
  <PresentationFormat>On-screen Show (4:3)</PresentationFormat>
  <Paragraphs>121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_AQA PPT template 2016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2015-05-29T10:21:36Z</cp:lastPrinted>
  <dcterms:created xsi:type="dcterms:W3CDTF">2016-02-23T11:34:43Z</dcterms:created>
  <dcterms:modified xsi:type="dcterms:W3CDTF">2016-05-13T13:08:05Z</dcterms:modified>
</cp:coreProperties>
</file>