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3" userDrawn="1">
          <p15:clr>
            <a:srgbClr val="A4A3A4"/>
          </p15:clr>
        </p15:guide>
        <p15:guide id="2" pos="6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FAC090"/>
    <a:srgbClr val="F0D18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6" autoAdjust="0"/>
    <p:restoredTop sz="83309" autoAdjust="0"/>
  </p:normalViewPr>
  <p:slideViewPr>
    <p:cSldViewPr snapToGrid="0">
      <p:cViewPr varScale="1">
        <p:scale>
          <a:sx n="60" d="100"/>
          <a:sy n="60" d="100"/>
        </p:scale>
        <p:origin x="-90" y="-120"/>
      </p:cViewPr>
      <p:guideLst>
        <p:guide orient="horz" pos="3633"/>
        <p:guide pos="460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6E17-4271-4867-8924-41F754D2F2D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EB75-8025-47D1-B3D1-342EC9D2C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6390000"/>
            <a:ext cx="1260000" cy="505189"/>
          </a:xfrm>
          <a:prstGeom prst="rect">
            <a:avLst/>
          </a:prstGeom>
        </p:spPr>
      </p:pic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deutchlandflag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722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Quiz: modal verbs</a:t>
            </a:r>
            <a:endParaRPr lang="de-DE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82788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/>
              <a:t>Note which sentence is correct: a, b or c.</a:t>
            </a:r>
          </a:p>
        </p:txBody>
      </p:sp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68313" y="2565400"/>
            <a:ext cx="8207375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7.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4663" y="1628775"/>
            <a:ext cx="8281987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Welcher Satz ist korrekt?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d</a:t>
            </a:r>
            <a:r>
              <a:rPr lang="de-DE" altLang="en-US" sz="2400" dirty="0">
                <a:cs typeface="Arial" charset="0"/>
              </a:rPr>
              <a:t>ürfen den Umweltschutz nicht</a:t>
            </a:r>
            <a:r>
              <a:rPr lang="de-DE" altLang="en-US" sz="2400" dirty="0"/>
              <a:t> vergessen.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durfen nicht vergessen den Umweltschutz.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d</a:t>
            </a:r>
            <a:r>
              <a:rPr lang="de-DE" altLang="en-US" sz="2400" dirty="0">
                <a:cs typeface="Arial" charset="0"/>
              </a:rPr>
              <a:t>ürfen den Umweltschutz nicht</a:t>
            </a:r>
            <a:r>
              <a:rPr lang="de-DE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16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68313" y="2565400"/>
            <a:ext cx="8207375" cy="3024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>
                <a:solidFill>
                  <a:schemeClr val="accent1"/>
                </a:solidFill>
              </a:rPr>
              <a:t>8.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8066087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Welcher Satz ist korrekt?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Umweltschutz ist wichtig, weil wir m</a:t>
            </a:r>
            <a:r>
              <a:rPr lang="de-DE" altLang="en-US" sz="2400" dirty="0">
                <a:cs typeface="Arial" charset="0"/>
              </a:rPr>
              <a:t>üssen die Umwelt retten</a:t>
            </a:r>
            <a:r>
              <a:rPr lang="de-DE" altLang="en-US" sz="2400" dirty="0"/>
              <a:t>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Umweltschutz ist wichtig, weil wir die Umwelt m</a:t>
            </a:r>
            <a:r>
              <a:rPr lang="de-DE" altLang="en-US" sz="2400" dirty="0">
                <a:cs typeface="Arial" charset="0"/>
              </a:rPr>
              <a:t>üssen retten.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Umweltschutz ist wichtig, weil wir die Umwelt retten m</a:t>
            </a:r>
            <a:r>
              <a:rPr lang="de-DE" altLang="en-US" sz="2400" dirty="0">
                <a:cs typeface="Arial" charset="0"/>
              </a:rPr>
              <a:t>üssen</a:t>
            </a:r>
            <a:r>
              <a:rPr lang="de-DE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163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447675" y="1066800"/>
            <a:ext cx="8086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9. 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8313" y="2565400"/>
            <a:ext cx="8207375" cy="3024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8066087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Welcher Satz ist korrekt?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sollten benutzen weniger Haarspray, weil es das Ozonloch vergr</a:t>
            </a:r>
            <a:r>
              <a:rPr lang="de-DE" altLang="en-US" sz="2400" dirty="0">
                <a:cs typeface="Arial" charset="0"/>
              </a:rPr>
              <a:t>ößern kann.</a:t>
            </a:r>
            <a:r>
              <a:rPr lang="de-DE" altLang="en-US" sz="2400" dirty="0"/>
              <a:t>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sollten weniger Haarspray benutzen, weil es das Ozonloch vergrößern kann.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sollten benutzen weniger Haarspray, weil kann es das Ozonloch vergrößern.</a:t>
            </a:r>
          </a:p>
        </p:txBody>
      </p:sp>
    </p:spTree>
    <p:extLst>
      <p:ext uri="{BB962C8B-B14F-4D97-AF65-F5344CB8AC3E}">
        <p14:creationId xmlns:p14="http://schemas.microsoft.com/office/powerpoint/2010/main" val="2958649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438150" y="2843213"/>
            <a:ext cx="8207375" cy="1954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304800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10.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8788" y="1628775"/>
            <a:ext cx="8186737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/>
              <a:t>What is wrong in the following sentence?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en-US" sz="2000" dirty="0">
                <a:solidFill>
                  <a:schemeClr val="accent1"/>
                </a:solidFill>
              </a:rPr>
              <a:t>Ich recycle Flaschen, weil ich kann so der Umwelt helfen.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18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 smtClean="0"/>
              <a:t> It </a:t>
            </a:r>
            <a:r>
              <a:rPr lang="de-DE" altLang="en-US" sz="2400" dirty="0"/>
              <a:t>should be </a:t>
            </a:r>
            <a:r>
              <a:rPr lang="de-DE" altLang="en-US" sz="2400" i="1" dirty="0">
                <a:solidFill>
                  <a:srgbClr val="C00000"/>
                </a:solidFill>
              </a:rPr>
              <a:t>k</a:t>
            </a:r>
            <a:r>
              <a:rPr lang="de-DE" altLang="en-US" sz="2400" i="1" dirty="0">
                <a:solidFill>
                  <a:srgbClr val="C00000"/>
                </a:solidFill>
                <a:cs typeface="Arial" charset="0"/>
              </a:rPr>
              <a:t>önnen</a:t>
            </a:r>
            <a:r>
              <a:rPr lang="de-DE" altLang="en-US" sz="2400" dirty="0">
                <a:solidFill>
                  <a:srgbClr val="C00000"/>
                </a:solidFill>
                <a:cs typeface="Arial" charset="0"/>
              </a:rPr>
              <a:t> </a:t>
            </a:r>
            <a:r>
              <a:rPr lang="de-DE" altLang="en-US" sz="2400" dirty="0">
                <a:cs typeface="Arial" charset="0"/>
              </a:rPr>
              <a:t>and not </a:t>
            </a:r>
            <a:r>
              <a:rPr lang="de-DE" altLang="en-US" sz="2400" i="1" dirty="0">
                <a:solidFill>
                  <a:srgbClr val="C00000"/>
                </a:solidFill>
                <a:cs typeface="Arial" charset="0"/>
              </a:rPr>
              <a:t>kann</a:t>
            </a:r>
            <a:r>
              <a:rPr lang="de-DE" altLang="en-US" sz="2400" i="1" dirty="0">
                <a:cs typeface="Arial" charset="0"/>
              </a:rPr>
              <a:t>.</a:t>
            </a:r>
            <a:r>
              <a:rPr lang="de-DE" altLang="en-US" sz="2400" dirty="0">
                <a:cs typeface="Arial" charset="0"/>
              </a:rPr>
              <a:t> </a:t>
            </a:r>
            <a:endParaRPr lang="de-DE" altLang="en-US" sz="2400" i="1" dirty="0">
              <a:cs typeface="Arial" charset="0"/>
            </a:endParaRP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i="1" dirty="0" smtClean="0"/>
              <a:t> </a:t>
            </a:r>
            <a:r>
              <a:rPr lang="de-DE" altLang="en-US" sz="2400" i="1" dirty="0" smtClean="0">
                <a:solidFill>
                  <a:srgbClr val="C00000"/>
                </a:solidFill>
              </a:rPr>
              <a:t>Kann</a:t>
            </a:r>
            <a:r>
              <a:rPr lang="de-DE" altLang="en-US" sz="2400" dirty="0" smtClean="0">
                <a:solidFill>
                  <a:srgbClr val="C00000"/>
                </a:solidFill>
              </a:rPr>
              <a:t> </a:t>
            </a:r>
            <a:r>
              <a:rPr lang="de-DE" altLang="en-US" sz="2400" dirty="0"/>
              <a:t>should go last in the </a:t>
            </a:r>
            <a:r>
              <a:rPr lang="de-DE" altLang="en-US" sz="2400" i="1" dirty="0">
                <a:solidFill>
                  <a:srgbClr val="C00000"/>
                </a:solidFill>
              </a:rPr>
              <a:t>weil</a:t>
            </a:r>
            <a:r>
              <a:rPr lang="de-DE" altLang="en-US" sz="2400" dirty="0">
                <a:solidFill>
                  <a:srgbClr val="C00000"/>
                </a:solidFill>
              </a:rPr>
              <a:t> </a:t>
            </a:r>
            <a:r>
              <a:rPr lang="de-DE" altLang="en-US" sz="2400" dirty="0"/>
              <a:t>sentence.</a:t>
            </a:r>
            <a:endParaRPr lang="de-DE" altLang="en-US" sz="2400" i="1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i="1" dirty="0" smtClean="0"/>
              <a:t> </a:t>
            </a:r>
            <a:r>
              <a:rPr lang="de-DE" altLang="en-US" sz="2400" i="1" dirty="0" smtClean="0">
                <a:solidFill>
                  <a:srgbClr val="C00000"/>
                </a:solidFill>
              </a:rPr>
              <a:t>Kann</a:t>
            </a:r>
            <a:r>
              <a:rPr lang="de-DE" altLang="en-US" sz="2400" dirty="0" smtClean="0">
                <a:solidFill>
                  <a:srgbClr val="C00000"/>
                </a:solidFill>
              </a:rPr>
              <a:t> </a:t>
            </a:r>
            <a:r>
              <a:rPr lang="de-DE" altLang="en-US" sz="2400" dirty="0"/>
              <a:t>should be the second idea in the </a:t>
            </a:r>
            <a:r>
              <a:rPr lang="de-DE" altLang="en-US" sz="2400" i="1" dirty="0"/>
              <a:t>weil</a:t>
            </a:r>
            <a:r>
              <a:rPr lang="de-DE" altLang="en-US" sz="2400" dirty="0"/>
              <a:t> sentence.</a:t>
            </a:r>
          </a:p>
        </p:txBody>
      </p:sp>
    </p:spTree>
    <p:extLst>
      <p:ext uri="{BB962C8B-B14F-4D97-AF65-F5344CB8AC3E}">
        <p14:creationId xmlns:p14="http://schemas.microsoft.com/office/powerpoint/2010/main" val="1130752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Answers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6250" y="1628775"/>
            <a:ext cx="7983538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/>
              <a:t>Mark your own work and give your score to your</a:t>
            </a:r>
            <a:br>
              <a:rPr lang="de-DE" altLang="en-US" sz="2400"/>
            </a:br>
            <a:r>
              <a:rPr lang="de-DE" altLang="en-US" sz="2400"/>
              <a:t>teacher.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/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/>
              <a:t>Read the explanations carefully, especially where you went wrong or where you guessed the answer.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/>
              <a:t>     </a:t>
            </a:r>
            <a:endParaRPr lang="en-US" altLang="en-US" sz="2400" i="1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71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41325" y="4797425"/>
            <a:ext cx="820737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1800" b="1" dirty="0"/>
              <a:t>Answer: b)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chemeClr val="accent1"/>
                </a:solidFill>
              </a:rPr>
              <a:t>because that is the correct form for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wir</a:t>
            </a:r>
            <a:r>
              <a:rPr lang="en-GB" altLang="en-US" sz="1800" i="1" dirty="0">
                <a:solidFill>
                  <a:schemeClr val="accent1"/>
                </a:solidFill>
              </a:rPr>
              <a:t>.</a:t>
            </a:r>
            <a:r>
              <a:rPr lang="en-GB" altLang="en-US" sz="18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68313" y="2565400"/>
            <a:ext cx="8207375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solidFill>
                <a:srgbClr val="FFFF00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711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1. </a:t>
            </a:r>
          </a:p>
        </p:txBody>
      </p:sp>
      <p:pic>
        <p:nvPicPr>
          <p:cNvPr id="6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704215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Wir … viel f</a:t>
            </a:r>
            <a:r>
              <a:rPr lang="de-DE" altLang="en-US" sz="2400" dirty="0">
                <a:solidFill>
                  <a:schemeClr val="accent1"/>
                </a:solidFill>
                <a:cs typeface="Arial" charset="0"/>
              </a:rPr>
              <a:t>ür die Umwelt machen.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mussen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</a:t>
            </a:r>
            <a:r>
              <a:rPr lang="de-DE" altLang="en-US" sz="2400" dirty="0">
                <a:cs typeface="Arial" charset="0"/>
              </a:rPr>
              <a:t>üssen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</a:t>
            </a:r>
            <a:r>
              <a:rPr lang="de-DE" altLang="en-US" sz="2400" dirty="0">
                <a:cs typeface="Arial" charset="0"/>
              </a:rPr>
              <a:t>üsst</a:t>
            </a:r>
          </a:p>
        </p:txBody>
      </p:sp>
    </p:spTree>
    <p:extLst>
      <p:ext uri="{BB962C8B-B14F-4D97-AF65-F5344CB8AC3E}">
        <p14:creationId xmlns:p14="http://schemas.microsoft.com/office/powerpoint/2010/main" val="3659973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8313" y="4810125"/>
            <a:ext cx="820737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b="1" dirty="0"/>
              <a:t>Answer: b)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chemeClr val="accent1"/>
                </a:solidFill>
              </a:rPr>
              <a:t>because we need an –</a:t>
            </a:r>
            <a:r>
              <a:rPr lang="en-GB" altLang="en-US" sz="1800" i="1" dirty="0" err="1">
                <a:solidFill>
                  <a:schemeClr val="accent1"/>
                </a:solidFill>
              </a:rPr>
              <a:t>st</a:t>
            </a:r>
            <a:r>
              <a:rPr lang="en-GB" altLang="en-US" sz="1800" dirty="0">
                <a:solidFill>
                  <a:schemeClr val="accent1"/>
                </a:solidFill>
              </a:rPr>
              <a:t> ending for </a:t>
            </a:r>
            <a:r>
              <a:rPr lang="en-GB" altLang="en-US" sz="1800" i="1" dirty="0">
                <a:solidFill>
                  <a:schemeClr val="accent1"/>
                </a:solidFill>
              </a:rPr>
              <a:t>du</a:t>
            </a:r>
            <a:r>
              <a:rPr lang="en-GB" altLang="en-US" sz="18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68313" y="2559050"/>
            <a:ext cx="8207375" cy="1878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722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>
                <a:solidFill>
                  <a:schemeClr val="accent1"/>
                </a:solidFill>
              </a:rPr>
              <a:t>2.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705485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Was … du f</a:t>
            </a:r>
            <a:r>
              <a:rPr lang="de-DE" altLang="en-US" sz="2400" dirty="0">
                <a:solidFill>
                  <a:schemeClr val="accent1"/>
                </a:solidFill>
                <a:cs typeface="Arial" charset="0"/>
              </a:rPr>
              <a:t>ür die Umwelt machen?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>
              <a:cs typeface="Arial" charset="0"/>
            </a:endParaRP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>
                <a:cs typeface="Arial" charset="0"/>
              </a:rPr>
              <a:t>kann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>
                <a:cs typeface="Arial" charset="0"/>
              </a:rPr>
              <a:t>kannst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>
                <a:cs typeface="Arial" charset="0"/>
              </a:rPr>
              <a:t>können</a:t>
            </a:r>
          </a:p>
        </p:txBody>
      </p:sp>
      <p:pic>
        <p:nvPicPr>
          <p:cNvPr id="7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348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8313" y="4797425"/>
            <a:ext cx="77724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1800" b="1" dirty="0"/>
              <a:t>Answer: a)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chemeClr val="accent1"/>
                </a:solidFill>
              </a:rPr>
              <a:t>because </a:t>
            </a:r>
            <a:r>
              <a:rPr lang="en-GB" altLang="en-US" sz="1800" i="1" dirty="0">
                <a:solidFill>
                  <a:schemeClr val="accent1"/>
                </a:solidFill>
              </a:rPr>
              <a:t>man</a:t>
            </a:r>
            <a:r>
              <a:rPr lang="en-GB" altLang="en-US" sz="1800" dirty="0">
                <a:solidFill>
                  <a:schemeClr val="accent1"/>
                </a:solidFill>
              </a:rPr>
              <a:t> uses the same form as he/she/it.</a:t>
            </a:r>
            <a:endParaRPr lang="de-DE" altLang="en-US" sz="1800" dirty="0">
              <a:solidFill>
                <a:schemeClr val="accent1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68313" y="2565400"/>
            <a:ext cx="8207375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724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>
                <a:solidFill>
                  <a:schemeClr val="accent1"/>
                </a:solidFill>
              </a:rPr>
              <a:t>3.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7488237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Man … Flaschen und Papier recyceln.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kann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kannst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k</a:t>
            </a:r>
            <a:r>
              <a:rPr lang="de-DE" altLang="en-US" sz="2400" dirty="0">
                <a:cs typeface="Arial" charset="0"/>
              </a:rPr>
              <a:t>önnen</a:t>
            </a:r>
          </a:p>
        </p:txBody>
      </p:sp>
    </p:spTree>
    <p:extLst>
      <p:ext uri="{BB962C8B-B14F-4D97-AF65-F5344CB8AC3E}">
        <p14:creationId xmlns:p14="http://schemas.microsoft.com/office/powerpoint/2010/main" val="4007868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77838" y="4797425"/>
            <a:ext cx="77724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1800" b="1" dirty="0"/>
              <a:t>Answer: a)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chemeClr val="accent1"/>
                </a:solidFill>
              </a:rPr>
              <a:t>because </a:t>
            </a:r>
            <a:r>
              <a:rPr lang="en-GB" altLang="en-US" sz="1800" i="1" dirty="0">
                <a:solidFill>
                  <a:schemeClr val="accent1"/>
                </a:solidFill>
              </a:rPr>
              <a:t>will</a:t>
            </a:r>
            <a:r>
              <a:rPr lang="en-GB" altLang="en-US" sz="1800" dirty="0">
                <a:solidFill>
                  <a:schemeClr val="accent1"/>
                </a:solidFill>
              </a:rPr>
              <a:t> and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kann</a:t>
            </a:r>
            <a:r>
              <a:rPr lang="en-GB" altLang="en-US" sz="1800" dirty="0">
                <a:solidFill>
                  <a:schemeClr val="accent1"/>
                </a:solidFill>
              </a:rPr>
              <a:t> are not the correct forms for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wir</a:t>
            </a:r>
            <a:r>
              <a:rPr lang="de-DE" altLang="en-US" sz="18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68313" y="2565400"/>
            <a:ext cx="8207375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77838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>
                <a:solidFill>
                  <a:schemeClr val="accent1"/>
                </a:solidFill>
              </a:rPr>
              <a:t>4.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6983412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Wir …nicht mehr so viel mit dem Auto fahren.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d</a:t>
            </a:r>
            <a:r>
              <a:rPr lang="de-DE" altLang="en-US" sz="2400" dirty="0">
                <a:cs typeface="Arial" charset="0"/>
              </a:rPr>
              <a:t>ürfen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will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kannst</a:t>
            </a:r>
          </a:p>
        </p:txBody>
      </p:sp>
    </p:spTree>
    <p:extLst>
      <p:ext uri="{BB962C8B-B14F-4D97-AF65-F5344CB8AC3E}">
        <p14:creationId xmlns:p14="http://schemas.microsoft.com/office/powerpoint/2010/main" val="755993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52438" y="4786313"/>
            <a:ext cx="8207375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1800" b="1" dirty="0"/>
              <a:t>Answer: c)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chemeClr val="accent1"/>
                </a:solidFill>
              </a:rPr>
              <a:t>because that is the correct form for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ihr</a:t>
            </a:r>
            <a:r>
              <a:rPr lang="en-GB" altLang="en-US" sz="18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68313" y="2565400"/>
            <a:ext cx="8207375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3" y="325438"/>
            <a:ext cx="3581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5.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6983412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Ihr … mehr recyceln.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>
                <a:cs typeface="Arial" charset="0"/>
              </a:rPr>
              <a:t>müssen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</a:t>
            </a:r>
            <a:r>
              <a:rPr lang="de-DE" altLang="en-US" sz="2400" dirty="0">
                <a:cs typeface="Arial" charset="0"/>
              </a:rPr>
              <a:t>usst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</a:t>
            </a:r>
            <a:r>
              <a:rPr lang="de-DE" altLang="en-US" sz="2400" dirty="0">
                <a:cs typeface="Arial" charset="0"/>
              </a:rPr>
              <a:t>üsst</a:t>
            </a:r>
          </a:p>
        </p:txBody>
      </p:sp>
    </p:spTree>
    <p:extLst>
      <p:ext uri="{BB962C8B-B14F-4D97-AF65-F5344CB8AC3E}">
        <p14:creationId xmlns:p14="http://schemas.microsoft.com/office/powerpoint/2010/main" val="272057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700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Remember!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1628775"/>
            <a:ext cx="79200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>
                <a:cs typeface="Arial" charset="0"/>
              </a:rPr>
              <a:t>How to conjugate modal verbs. </a:t>
            </a:r>
          </a:p>
        </p:txBody>
      </p:sp>
      <p:pic>
        <p:nvPicPr>
          <p:cNvPr id="5" name="Picture 3" descr="deutchlandflag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66503"/>
              </p:ext>
            </p:extLst>
          </p:nvPr>
        </p:nvGraphicFramePr>
        <p:xfrm>
          <a:off x="468313" y="2205038"/>
          <a:ext cx="8207375" cy="4064001"/>
        </p:xfrm>
        <a:graphic>
          <a:graphicData uri="http://schemas.openxmlformats.org/drawingml/2006/table">
            <a:tbl>
              <a:tblPr/>
              <a:tblGrid>
                <a:gridCol w="1152525"/>
                <a:gridCol w="1763713"/>
                <a:gridCol w="1763712"/>
                <a:gridCol w="1763713"/>
                <a:gridCol w="1763712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k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önnen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m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üssen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wollen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ürfen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ich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du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er/sie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wir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ihr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sie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19250" y="2781300"/>
          <a:ext cx="1763713" cy="3482976"/>
        </p:xfrm>
        <a:graphic>
          <a:graphicData uri="http://schemas.openxmlformats.org/drawingml/2006/table">
            <a:tbl>
              <a:tblPr/>
              <a:tblGrid>
                <a:gridCol w="1763713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kann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kannst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kann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können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könnt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können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19475" y="2781300"/>
          <a:ext cx="1763713" cy="3482976"/>
        </p:xfrm>
        <a:graphic>
          <a:graphicData uri="http://schemas.openxmlformats.org/drawingml/2006/table">
            <a:tbl>
              <a:tblPr/>
              <a:tblGrid>
                <a:gridCol w="1763713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muss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musst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muss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m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üssen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m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üsst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m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üssen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148263" y="2781300"/>
          <a:ext cx="1763712" cy="3482976"/>
        </p:xfrm>
        <a:graphic>
          <a:graphicData uri="http://schemas.openxmlformats.org/drawingml/2006/table">
            <a:tbl>
              <a:tblPr/>
              <a:tblGrid>
                <a:gridCol w="1763712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will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willst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will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wollen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wollt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wollen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983413" y="2781300"/>
          <a:ext cx="1763712" cy="3482976"/>
        </p:xfrm>
        <a:graphic>
          <a:graphicData uri="http://schemas.openxmlformats.org/drawingml/2006/table">
            <a:tbl>
              <a:tblPr/>
              <a:tblGrid>
                <a:gridCol w="1763712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darf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darfst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darf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ürfen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ürft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Arial" charset="0"/>
                        </a:rPr>
                        <a:t>ürfen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81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73075" y="4876800"/>
            <a:ext cx="77724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b="1" dirty="0"/>
              <a:t>Answer: c)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chemeClr val="accent1"/>
                </a:solidFill>
              </a:rPr>
              <a:t>because we need the verb after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Meiner</a:t>
            </a:r>
            <a:r>
              <a:rPr lang="en-GB" altLang="en-US" sz="1800" i="1" dirty="0">
                <a:solidFill>
                  <a:schemeClr val="accent1"/>
                </a:solidFill>
              </a:rPr>
              <a:t>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Meinung</a:t>
            </a:r>
            <a:r>
              <a:rPr lang="en-GB" altLang="en-US" sz="1800" i="1" dirty="0">
                <a:solidFill>
                  <a:schemeClr val="accent1"/>
                </a:solidFill>
              </a:rPr>
              <a:t>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nach</a:t>
            </a:r>
            <a:r>
              <a:rPr lang="en-GB" altLang="en-US" sz="18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68313" y="2552700"/>
            <a:ext cx="8207375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3" y="319088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>
                <a:solidFill>
                  <a:schemeClr val="accent1"/>
                </a:solidFill>
              </a:rPr>
              <a:t>6.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616075"/>
            <a:ext cx="763905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Was ist richtig?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Meiner Meinung nach wir sollten mehr recyceln.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Meiner Meinung nach wir sollten recyceln.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Meiner Meinung nach sollten wir mehr recyceln.</a:t>
            </a:r>
          </a:p>
        </p:txBody>
      </p:sp>
    </p:spTree>
    <p:extLst>
      <p:ext uri="{BB962C8B-B14F-4D97-AF65-F5344CB8AC3E}">
        <p14:creationId xmlns:p14="http://schemas.microsoft.com/office/powerpoint/2010/main" val="1601265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8313" y="4868863"/>
            <a:ext cx="8288337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1800" b="1" dirty="0"/>
              <a:t>Answer: a)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chemeClr val="accent1"/>
                </a:solidFill>
              </a:rPr>
              <a:t>because we need the Umlaut on the ‘u’ on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dürfen</a:t>
            </a:r>
            <a:r>
              <a:rPr lang="en-GB" altLang="en-US" sz="1800" dirty="0">
                <a:solidFill>
                  <a:schemeClr val="accent1"/>
                </a:solidFill>
              </a:rPr>
              <a:t> and the infinitive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vergessen</a:t>
            </a:r>
            <a:r>
              <a:rPr lang="en-GB" altLang="en-US" sz="1800" dirty="0">
                <a:solidFill>
                  <a:schemeClr val="accent1"/>
                </a:solidFill>
              </a:rPr>
              <a:t> needs to be at the end.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68313" y="2565400"/>
            <a:ext cx="8207375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7.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74663" y="1628775"/>
            <a:ext cx="8281987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Welcher Satz ist korrekt?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d</a:t>
            </a:r>
            <a:r>
              <a:rPr lang="de-DE" altLang="en-US" sz="2400" dirty="0">
                <a:cs typeface="Arial" charset="0"/>
              </a:rPr>
              <a:t>ürfen den Umweltschutz nicht</a:t>
            </a:r>
            <a:r>
              <a:rPr lang="de-DE" altLang="en-US" sz="2400" dirty="0"/>
              <a:t> vergessen.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durfen nicht vergessen den Umweltschutz.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d</a:t>
            </a:r>
            <a:r>
              <a:rPr lang="de-DE" altLang="en-US" sz="2400" dirty="0">
                <a:cs typeface="Arial" charset="0"/>
              </a:rPr>
              <a:t>urfen den Umweltschutz nicht</a:t>
            </a:r>
            <a:r>
              <a:rPr lang="de-DE" altLang="en-US" sz="2400" dirty="0"/>
              <a:t> vergessen.</a:t>
            </a:r>
          </a:p>
        </p:txBody>
      </p:sp>
    </p:spTree>
    <p:extLst>
      <p:ext uri="{BB962C8B-B14F-4D97-AF65-F5344CB8AC3E}">
        <p14:creationId xmlns:p14="http://schemas.microsoft.com/office/powerpoint/2010/main" val="79193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5138" y="5591175"/>
            <a:ext cx="8675687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1800" b="1" dirty="0"/>
              <a:t>Answer: c)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chemeClr val="accent1"/>
                </a:solidFill>
              </a:rPr>
              <a:t>because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weil</a:t>
            </a:r>
            <a:r>
              <a:rPr lang="en-GB" altLang="en-US" sz="1800" dirty="0">
                <a:solidFill>
                  <a:schemeClr val="accent1"/>
                </a:solidFill>
              </a:rPr>
              <a:t> sends the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müssen</a:t>
            </a:r>
            <a:r>
              <a:rPr lang="en-GB" altLang="en-US" sz="1800" dirty="0">
                <a:solidFill>
                  <a:schemeClr val="accent1"/>
                </a:solidFill>
              </a:rPr>
              <a:t> to the very end of the sentence.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68313" y="2565400"/>
            <a:ext cx="8207375" cy="284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8.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8066087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Welcher Satz ist korrekt?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Umweltschutz ist wichtig, weil wir m</a:t>
            </a:r>
            <a:r>
              <a:rPr lang="de-DE" altLang="en-US" sz="2400" dirty="0">
                <a:cs typeface="Arial" charset="0"/>
              </a:rPr>
              <a:t>üssen die Umwelt retten</a:t>
            </a:r>
            <a:r>
              <a:rPr lang="de-DE" altLang="en-US" sz="2400" dirty="0"/>
              <a:t>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Umweltschutz ist wichtig, weil wir die Umwelt m</a:t>
            </a:r>
            <a:r>
              <a:rPr lang="de-DE" altLang="en-US" sz="2400" dirty="0">
                <a:cs typeface="Arial" charset="0"/>
              </a:rPr>
              <a:t>üssen retten.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Umweltschutz ist wichtig, weil wir die Umwelt retten m</a:t>
            </a:r>
            <a:r>
              <a:rPr lang="de-DE" altLang="en-US" sz="2400" dirty="0">
                <a:cs typeface="Arial" charset="0"/>
              </a:rPr>
              <a:t>üssen</a:t>
            </a:r>
            <a:r>
              <a:rPr lang="de-DE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454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447675" y="1066800"/>
            <a:ext cx="8086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9. 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95300" y="2197100"/>
            <a:ext cx="8207375" cy="273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9425" y="1522413"/>
            <a:ext cx="8066088" cy="344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Welcher Satz ist korrekt?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9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sollten benutzen weniger Haarspray, weil es das Ozonloch vergr</a:t>
            </a:r>
            <a:r>
              <a:rPr lang="de-DE" altLang="en-US" sz="2400" dirty="0">
                <a:cs typeface="Arial" charset="0"/>
              </a:rPr>
              <a:t>ößern kann.</a:t>
            </a:r>
            <a:r>
              <a:rPr lang="de-DE" altLang="en-US" sz="2400" dirty="0"/>
              <a:t>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sollten weniger Haarspray benutzen, weil es das Ozonloch vergrößern kann.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Wir sollten benutzen weniger Haarspray, weil kann es das Ozonloch vergrößern.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79425" y="5157788"/>
            <a:ext cx="8196263" cy="16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1800" b="1" dirty="0"/>
              <a:t>Answer: b)  </a:t>
            </a:r>
            <a:r>
              <a:rPr lang="en-GB" altLang="en-US" sz="1800" dirty="0">
                <a:solidFill>
                  <a:schemeClr val="accent1"/>
                </a:solidFill>
              </a:rPr>
              <a:t>In this sentence we have two parts: the main clause and the subordinate clause.  In the main clause we need the modal verb in second position and the infinitive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benutzen</a:t>
            </a:r>
            <a:r>
              <a:rPr lang="en-GB" altLang="en-US" sz="1800" dirty="0">
                <a:solidFill>
                  <a:schemeClr val="accent1"/>
                </a:solidFill>
              </a:rPr>
              <a:t> at the end.  In the subordinate clause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weil</a:t>
            </a:r>
            <a:r>
              <a:rPr lang="en-GB" altLang="en-US" sz="1800" dirty="0">
                <a:solidFill>
                  <a:schemeClr val="accent1"/>
                </a:solidFill>
              </a:rPr>
              <a:t> sends </a:t>
            </a:r>
            <a:r>
              <a:rPr lang="en-GB" altLang="en-US" sz="1800" i="1" dirty="0" err="1">
                <a:solidFill>
                  <a:schemeClr val="accent1"/>
                </a:solidFill>
              </a:rPr>
              <a:t>kann</a:t>
            </a:r>
            <a:r>
              <a:rPr lang="en-GB" altLang="en-US" sz="1800" dirty="0">
                <a:solidFill>
                  <a:schemeClr val="accent1"/>
                </a:solidFill>
              </a:rPr>
              <a:t> to the very end.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0479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38150" y="5013325"/>
            <a:ext cx="8278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1800" b="1"/>
              <a:t>Answer: b)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38150" y="2843213"/>
            <a:ext cx="8207375" cy="1954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3" y="304800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10.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8788" y="1628775"/>
            <a:ext cx="8186737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/>
              <a:t>What is the mistake in the following sentence?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en-US" sz="2000" dirty="0">
                <a:solidFill>
                  <a:schemeClr val="accent1"/>
                </a:solidFill>
              </a:rPr>
              <a:t>Ich recycle Flaschen, weil ich kann so der Umwelt helfen.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0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 smtClean="0"/>
              <a:t> It </a:t>
            </a:r>
            <a:r>
              <a:rPr lang="de-DE" altLang="en-US" sz="2400" dirty="0"/>
              <a:t>should be </a:t>
            </a:r>
            <a:r>
              <a:rPr lang="de-DE" altLang="en-US" sz="2400" i="1" dirty="0">
                <a:solidFill>
                  <a:srgbClr val="C00000"/>
                </a:solidFill>
              </a:rPr>
              <a:t>k</a:t>
            </a:r>
            <a:r>
              <a:rPr lang="de-DE" altLang="en-US" sz="2400" i="1" dirty="0">
                <a:solidFill>
                  <a:srgbClr val="C00000"/>
                </a:solidFill>
                <a:cs typeface="Arial" charset="0"/>
              </a:rPr>
              <a:t>önnen</a:t>
            </a:r>
            <a:r>
              <a:rPr lang="de-DE" altLang="en-US" sz="2400" dirty="0">
                <a:solidFill>
                  <a:srgbClr val="C00000"/>
                </a:solidFill>
                <a:cs typeface="Arial" charset="0"/>
              </a:rPr>
              <a:t> </a:t>
            </a:r>
            <a:r>
              <a:rPr lang="de-DE" altLang="en-US" sz="2400" dirty="0">
                <a:cs typeface="Arial" charset="0"/>
              </a:rPr>
              <a:t>and not </a:t>
            </a:r>
            <a:r>
              <a:rPr lang="de-DE" altLang="en-US" sz="2400" i="1" dirty="0">
                <a:solidFill>
                  <a:srgbClr val="C00000"/>
                </a:solidFill>
                <a:cs typeface="Arial" charset="0"/>
              </a:rPr>
              <a:t>kann</a:t>
            </a:r>
            <a:r>
              <a:rPr lang="de-DE" altLang="en-US" sz="2400" i="1" dirty="0">
                <a:cs typeface="Arial" charset="0"/>
              </a:rPr>
              <a:t>.</a:t>
            </a:r>
            <a:r>
              <a:rPr lang="de-DE" altLang="en-US" sz="2400" dirty="0">
                <a:cs typeface="Arial" charset="0"/>
              </a:rPr>
              <a:t> </a:t>
            </a:r>
            <a:endParaRPr lang="de-DE" altLang="en-US" sz="2400" i="1" dirty="0">
              <a:cs typeface="Arial" charset="0"/>
            </a:endParaRP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i="1" dirty="0" smtClean="0"/>
              <a:t> </a:t>
            </a:r>
            <a:r>
              <a:rPr lang="de-DE" altLang="en-US" sz="2400" i="1" dirty="0" smtClean="0">
                <a:solidFill>
                  <a:srgbClr val="C00000"/>
                </a:solidFill>
              </a:rPr>
              <a:t>Kann</a:t>
            </a:r>
            <a:r>
              <a:rPr lang="de-DE" altLang="en-US" sz="2400" dirty="0" smtClean="0">
                <a:solidFill>
                  <a:srgbClr val="C00000"/>
                </a:solidFill>
              </a:rPr>
              <a:t> </a:t>
            </a:r>
            <a:r>
              <a:rPr lang="de-DE" altLang="en-US" sz="2400" dirty="0"/>
              <a:t>should go last in the </a:t>
            </a:r>
            <a:r>
              <a:rPr lang="de-DE" altLang="en-US" sz="2400" i="1" dirty="0">
                <a:solidFill>
                  <a:srgbClr val="C00000"/>
                </a:solidFill>
              </a:rPr>
              <a:t>weil</a:t>
            </a:r>
            <a:r>
              <a:rPr lang="de-DE" altLang="en-US" sz="2400" dirty="0">
                <a:solidFill>
                  <a:srgbClr val="C00000"/>
                </a:solidFill>
              </a:rPr>
              <a:t> </a:t>
            </a:r>
            <a:r>
              <a:rPr lang="de-DE" altLang="en-US" sz="2400" dirty="0"/>
              <a:t>sentence.</a:t>
            </a:r>
            <a:endParaRPr lang="de-DE" altLang="en-US" sz="2400" i="1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i="1" dirty="0" smtClean="0"/>
              <a:t> </a:t>
            </a:r>
            <a:r>
              <a:rPr lang="de-DE" altLang="en-US" sz="2400" i="1" dirty="0" smtClean="0">
                <a:solidFill>
                  <a:srgbClr val="C00000"/>
                </a:solidFill>
              </a:rPr>
              <a:t>Kann</a:t>
            </a:r>
            <a:r>
              <a:rPr lang="de-DE" altLang="en-US" sz="2400" dirty="0" smtClean="0">
                <a:solidFill>
                  <a:srgbClr val="C00000"/>
                </a:solidFill>
              </a:rPr>
              <a:t> </a:t>
            </a:r>
            <a:r>
              <a:rPr lang="de-DE" altLang="en-US" sz="2400" dirty="0"/>
              <a:t>should be the second idea in the </a:t>
            </a:r>
            <a:r>
              <a:rPr lang="de-DE" altLang="en-US" sz="2400" i="1" dirty="0"/>
              <a:t>weil</a:t>
            </a:r>
            <a:r>
              <a:rPr lang="de-DE" altLang="en-US" sz="2400" dirty="0"/>
              <a:t> sentence.</a:t>
            </a:r>
          </a:p>
        </p:txBody>
      </p:sp>
    </p:spTree>
    <p:extLst>
      <p:ext uri="{BB962C8B-B14F-4D97-AF65-F5344CB8AC3E}">
        <p14:creationId xmlns:p14="http://schemas.microsoft.com/office/powerpoint/2010/main" val="2049539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485775" y="4221163"/>
            <a:ext cx="8207375" cy="1954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304800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Die Lösungen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8788" y="1628775"/>
            <a:ext cx="8186737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Wie viele Fragen hast du richtig beantwortet?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b="1" dirty="0">
                <a:solidFill>
                  <a:schemeClr val="accent1"/>
                </a:solidFill>
              </a:rPr>
              <a:t>9-10: </a:t>
            </a:r>
            <a:r>
              <a:rPr lang="de-DE" altLang="en-US" sz="2400" dirty="0"/>
              <a:t>sehr gut!           	</a:t>
            </a:r>
            <a:r>
              <a:rPr lang="de-DE" altLang="en-US" sz="2400" b="1" dirty="0">
                <a:solidFill>
                  <a:schemeClr val="accent1"/>
                </a:solidFill>
              </a:rPr>
              <a:t>5-6:</a:t>
            </a:r>
            <a:r>
              <a:rPr lang="de-DE" altLang="en-US" sz="2400" dirty="0">
                <a:solidFill>
                  <a:schemeClr val="accent1"/>
                </a:solidFill>
              </a:rPr>
              <a:t> </a:t>
            </a:r>
            <a:r>
              <a:rPr lang="de-DE" altLang="en-US" sz="2400" dirty="0"/>
              <a:t>in Ordnung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b="1" dirty="0">
                <a:solidFill>
                  <a:schemeClr val="accent1"/>
                </a:solidFill>
              </a:rPr>
              <a:t>7-8: </a:t>
            </a:r>
            <a:r>
              <a:rPr lang="de-DE" altLang="en-US" sz="2400" dirty="0"/>
              <a:t>gut!                     </a:t>
            </a:r>
            <a:r>
              <a:rPr lang="de-DE" altLang="en-US" sz="2400" dirty="0">
                <a:solidFill>
                  <a:schemeClr val="accent1"/>
                </a:solidFill>
              </a:rPr>
              <a:t>	</a:t>
            </a:r>
            <a:r>
              <a:rPr lang="de-DE" altLang="en-US" sz="2400" b="1" dirty="0">
                <a:solidFill>
                  <a:schemeClr val="accent1"/>
                </a:solidFill>
              </a:rPr>
              <a:t>5&gt; : </a:t>
            </a:r>
            <a:r>
              <a:rPr lang="de-DE" altLang="en-US" sz="2400" dirty="0"/>
              <a:t>weiter üben!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5775" y="1628775"/>
            <a:ext cx="1439863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1200" indent="-711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/>
            </a:pPr>
            <a:r>
              <a:rPr lang="de-DE" altLang="en-US" sz="2400" dirty="0"/>
              <a:t>b)</a:t>
            </a:r>
          </a:p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/>
            </a:pPr>
            <a:r>
              <a:rPr lang="de-DE" altLang="en-US" sz="2400" dirty="0"/>
              <a:t>b)</a:t>
            </a:r>
          </a:p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/>
            </a:pPr>
            <a:r>
              <a:rPr lang="de-DE" altLang="en-US" sz="2400" dirty="0"/>
              <a:t>a)</a:t>
            </a:r>
          </a:p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/>
            </a:pPr>
            <a:r>
              <a:rPr lang="de-DE" altLang="en-US" sz="2400" dirty="0"/>
              <a:t>a)</a:t>
            </a:r>
          </a:p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/>
            </a:pPr>
            <a:r>
              <a:rPr lang="de-DE" altLang="en-US" sz="2400" dirty="0"/>
              <a:t>c)</a:t>
            </a:r>
          </a:p>
          <a:p>
            <a:pPr>
              <a:lnSpc>
                <a:spcPts val="2400"/>
              </a:lnSpc>
              <a:spcBef>
                <a:spcPct val="50000"/>
              </a:spcBef>
              <a:buFontTx/>
              <a:buAutoNum type="arabicPeriod"/>
            </a:pPr>
            <a:endParaRPr lang="de-DE" altLang="en-US" sz="24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149725" y="1628775"/>
            <a:ext cx="1944688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1200" indent="-711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 startAt="6"/>
            </a:pPr>
            <a:r>
              <a:rPr lang="de-DE" altLang="en-US" sz="2400" dirty="0"/>
              <a:t>c)</a:t>
            </a:r>
          </a:p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 startAt="6"/>
            </a:pPr>
            <a:r>
              <a:rPr lang="de-DE" altLang="en-US" sz="2400" dirty="0"/>
              <a:t>a)</a:t>
            </a:r>
          </a:p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 startAt="6"/>
            </a:pPr>
            <a:r>
              <a:rPr lang="de-DE" altLang="en-US" sz="2400" dirty="0"/>
              <a:t>c)</a:t>
            </a:r>
          </a:p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 startAt="6"/>
            </a:pPr>
            <a:r>
              <a:rPr lang="de-DE" altLang="en-US" sz="2400" dirty="0"/>
              <a:t>b)</a:t>
            </a:r>
          </a:p>
          <a:p>
            <a:pPr>
              <a:lnSpc>
                <a:spcPts val="2400"/>
              </a:lnSpc>
              <a:spcBef>
                <a:spcPct val="50000"/>
              </a:spcBef>
              <a:buClr>
                <a:schemeClr val="accent1"/>
              </a:buClr>
              <a:buFontTx/>
              <a:buAutoNum type="arabicPeriod" startAt="6"/>
            </a:pPr>
            <a:r>
              <a:rPr lang="de-DE" altLang="en-US" sz="2400" dirty="0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78427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68313" y="2565400"/>
            <a:ext cx="8207375" cy="194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711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1.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704215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Wir … viel f</a:t>
            </a:r>
            <a:r>
              <a:rPr lang="de-DE" altLang="en-US" sz="2400" dirty="0">
                <a:solidFill>
                  <a:schemeClr val="accent1"/>
                </a:solidFill>
                <a:cs typeface="Arial" charset="0"/>
              </a:rPr>
              <a:t>ür die Umwelt machen.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mussen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</a:t>
            </a:r>
            <a:r>
              <a:rPr lang="de-DE" altLang="en-US" sz="2400" dirty="0">
                <a:cs typeface="Arial" charset="0"/>
              </a:rPr>
              <a:t>üssen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</a:t>
            </a:r>
            <a:r>
              <a:rPr lang="de-DE" altLang="en-US" sz="2400" dirty="0">
                <a:cs typeface="Arial" charset="0"/>
              </a:rPr>
              <a:t>üsst</a:t>
            </a:r>
          </a:p>
        </p:txBody>
      </p:sp>
      <p:pic>
        <p:nvPicPr>
          <p:cNvPr id="6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12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68313" y="2565400"/>
            <a:ext cx="8207375" cy="194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722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2.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705485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Was … du f</a:t>
            </a:r>
            <a:r>
              <a:rPr lang="de-DE" altLang="en-US" sz="2400" dirty="0">
                <a:solidFill>
                  <a:schemeClr val="accent1"/>
                </a:solidFill>
                <a:cs typeface="Arial" charset="0"/>
              </a:rPr>
              <a:t>ür die Umwelt machen?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>
              <a:cs typeface="Arial" charset="0"/>
            </a:endParaRP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>
                <a:cs typeface="Arial" charset="0"/>
              </a:rPr>
              <a:t>kann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>
                <a:cs typeface="Arial" charset="0"/>
              </a:rPr>
              <a:t>kannst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>
                <a:cs typeface="Arial" charset="0"/>
              </a:rPr>
              <a:t>können</a:t>
            </a:r>
          </a:p>
        </p:txBody>
      </p:sp>
      <p:pic>
        <p:nvPicPr>
          <p:cNvPr id="6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53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68313" y="2565400"/>
            <a:ext cx="8207375" cy="194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724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3.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7488237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Man … Flaschen und Papier recyceln.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kann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kannst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k</a:t>
            </a:r>
            <a:r>
              <a:rPr lang="de-DE" altLang="en-US" sz="2400" dirty="0">
                <a:cs typeface="Arial" charset="0"/>
              </a:rPr>
              <a:t>önnen</a:t>
            </a:r>
          </a:p>
        </p:txBody>
      </p:sp>
    </p:spTree>
    <p:extLst>
      <p:ext uri="{BB962C8B-B14F-4D97-AF65-F5344CB8AC3E}">
        <p14:creationId xmlns:p14="http://schemas.microsoft.com/office/powerpoint/2010/main" val="403904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68313" y="2565400"/>
            <a:ext cx="8207375" cy="194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7838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4.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6983412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Wir … nicht mehr so viel mit dem Auto fahren.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d</a:t>
            </a:r>
            <a:r>
              <a:rPr lang="de-DE" altLang="en-US" sz="2400" dirty="0">
                <a:cs typeface="Arial" charset="0"/>
              </a:rPr>
              <a:t>ürfen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will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kannst</a:t>
            </a:r>
          </a:p>
        </p:txBody>
      </p:sp>
    </p:spTree>
    <p:extLst>
      <p:ext uri="{BB962C8B-B14F-4D97-AF65-F5344CB8AC3E}">
        <p14:creationId xmlns:p14="http://schemas.microsoft.com/office/powerpoint/2010/main" val="26768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68313" y="2565400"/>
            <a:ext cx="8207375" cy="194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325438"/>
            <a:ext cx="3581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5.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6983412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Ihr … mehr recyceln.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>
                <a:cs typeface="Arial" charset="0"/>
              </a:rPr>
              <a:t>müssen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</a:t>
            </a:r>
            <a:r>
              <a:rPr lang="de-DE" altLang="en-US" sz="2400" dirty="0">
                <a:cs typeface="Arial" charset="0"/>
              </a:rPr>
              <a:t>usst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</a:t>
            </a:r>
            <a:r>
              <a:rPr lang="de-DE" altLang="en-US" sz="2400" dirty="0">
                <a:cs typeface="Arial" charset="0"/>
              </a:rPr>
              <a:t>üsst</a:t>
            </a:r>
          </a:p>
        </p:txBody>
      </p:sp>
    </p:spTree>
    <p:extLst>
      <p:ext uri="{BB962C8B-B14F-4D97-AF65-F5344CB8AC3E}">
        <p14:creationId xmlns:p14="http://schemas.microsoft.com/office/powerpoint/2010/main" val="42740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Remember!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13" y="1484313"/>
            <a:ext cx="806608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en-US" sz="2400" dirty="0"/>
              <a:t>When you use modal verbs, you need to have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en-US" sz="2400" dirty="0"/>
              <a:t>an infinitive at the end of the sentence and the modal verb as the second idea.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en-US" sz="2400" dirty="0"/>
              <a:t>In a </a:t>
            </a:r>
            <a:r>
              <a:rPr lang="de-DE" altLang="en-US" sz="2400" i="1" dirty="0"/>
              <a:t>weil</a:t>
            </a:r>
            <a:r>
              <a:rPr lang="de-DE" altLang="en-US" sz="2400" dirty="0"/>
              <a:t> sentence, the modal verb goes after the infinitive at the very end of the sentence.</a:t>
            </a:r>
            <a:endParaRPr lang="en-US" altLang="en-US" sz="2400" i="1" dirty="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cs typeface="Arial" charset="0"/>
              </a:rPr>
              <a:t>Example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cs typeface="Arial" charset="0"/>
              </a:rPr>
              <a:t>Ich</a:t>
            </a:r>
            <a:r>
              <a:rPr lang="en-US" altLang="en-US" sz="2400" dirty="0">
                <a:cs typeface="Arial" charset="0"/>
              </a:rPr>
              <a:t> will </a:t>
            </a:r>
            <a:r>
              <a:rPr lang="en-US" altLang="en-US" sz="2400" dirty="0" err="1">
                <a:cs typeface="Arial" charset="0"/>
              </a:rPr>
              <a:t>recyceln</a:t>
            </a:r>
            <a:r>
              <a:rPr lang="en-US" altLang="en-US" sz="2400" dirty="0">
                <a:cs typeface="Arial" charset="0"/>
              </a:rPr>
              <a:t>.  </a:t>
            </a:r>
            <a:r>
              <a:rPr lang="en-US" altLang="en-US" sz="2400" dirty="0" err="1">
                <a:cs typeface="Arial" charset="0"/>
              </a:rPr>
              <a:t>Wir</a:t>
            </a:r>
            <a:r>
              <a:rPr lang="en-US" altLang="en-US" sz="2400" dirty="0"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cs typeface="Arial" charset="0"/>
              </a:rPr>
              <a:t>müssen</a:t>
            </a:r>
            <a:r>
              <a:rPr lang="en-US" altLang="en-US" sz="2400" dirty="0">
                <a:cs typeface="Arial" charset="0"/>
              </a:rPr>
              <a:t> den </a:t>
            </a:r>
            <a:r>
              <a:rPr lang="en-US" altLang="en-US" sz="2400" dirty="0" err="1">
                <a:cs typeface="Arial" charset="0"/>
              </a:rPr>
              <a:t>Planeten</a:t>
            </a:r>
            <a:r>
              <a:rPr lang="en-US" altLang="en-US" sz="2400" dirty="0">
                <a:cs typeface="Arial" charset="0"/>
              </a:rPr>
              <a:t> </a:t>
            </a:r>
            <a:r>
              <a:rPr lang="en-US" altLang="en-US" sz="2400" dirty="0" err="1">
                <a:cs typeface="Arial" charset="0"/>
              </a:rPr>
              <a:t>retten</a:t>
            </a:r>
            <a:r>
              <a:rPr lang="en-US" altLang="en-US" sz="2400" dirty="0">
                <a:cs typeface="Arial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 smtClean="0"/>
              <a:t>     </a:t>
            </a:r>
            <a:endParaRPr lang="en-US" altLang="en-US" sz="2400" i="1" dirty="0"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312" y="5402651"/>
            <a:ext cx="2333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cs typeface="Arial" charset="0"/>
              </a:rPr>
              <a:t>Ich</a:t>
            </a:r>
            <a:r>
              <a:rPr lang="en-US" altLang="en-US" sz="2400" dirty="0">
                <a:cs typeface="Arial" charset="0"/>
              </a:rPr>
              <a:t> will </a:t>
            </a:r>
            <a:r>
              <a:rPr lang="en-US" altLang="en-US" sz="2400" dirty="0" err="1" smtClean="0">
                <a:cs typeface="Arial" charset="0"/>
              </a:rPr>
              <a:t>recyceln</a:t>
            </a:r>
            <a:endParaRPr lang="en-US" altLang="en-US" sz="2400" dirty="0"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00412" y="5413841"/>
            <a:ext cx="1263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 smtClean="0">
                <a:solidFill>
                  <a:srgbClr val="C00000"/>
                </a:solidFill>
                <a:cs typeface="Arial" charset="0"/>
              </a:rPr>
              <a:t>müssen</a:t>
            </a:r>
            <a:endParaRPr lang="en-US" altLang="en-US" sz="2400" dirty="0"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7478" y="5416461"/>
            <a:ext cx="901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cs typeface="Arial" charset="0"/>
              </a:rPr>
              <a:t>.  </a:t>
            </a:r>
            <a:r>
              <a:rPr lang="en-US" altLang="en-US" sz="2400" dirty="0" err="1" smtClean="0">
                <a:cs typeface="Arial" charset="0"/>
              </a:rPr>
              <a:t>Wir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7020296" y="3793334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cs typeface="Arial" charset="0"/>
              </a:rPr>
              <a:t> 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4576109" y="5415704"/>
            <a:ext cx="2872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cs typeface="Arial" charset="0"/>
              </a:rPr>
              <a:t>den </a:t>
            </a:r>
            <a:r>
              <a:rPr lang="en-US" altLang="en-US" sz="2400" dirty="0" err="1">
                <a:cs typeface="Arial" charset="0"/>
              </a:rPr>
              <a:t>Planeten</a:t>
            </a:r>
            <a:r>
              <a:rPr lang="en-US" altLang="en-US" sz="2400" dirty="0">
                <a:cs typeface="Arial" charset="0"/>
              </a:rPr>
              <a:t> </a:t>
            </a:r>
            <a:r>
              <a:rPr lang="en-US" altLang="en-US" sz="2400" dirty="0" err="1" smtClean="0">
                <a:cs typeface="Arial" charset="0"/>
              </a:rPr>
              <a:t>retten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7216664" y="5414774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cs typeface="Arial" charset="0"/>
              </a:rPr>
              <a:t>.</a:t>
            </a:r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2443328" y="4851072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cs typeface="Arial" charset="0"/>
              </a:rPr>
              <a:t>, </a:t>
            </a:r>
            <a:r>
              <a:rPr lang="en-US" altLang="en-US" sz="2400" i="1" dirty="0" err="1" smtClean="0">
                <a:solidFill>
                  <a:srgbClr val="7030A0"/>
                </a:solidFill>
                <a:cs typeface="Arial" charset="0"/>
              </a:rPr>
              <a:t>weil</a:t>
            </a:r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3311915" y="5402803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cs typeface="Arial" charset="0"/>
              </a:rPr>
              <a:t> </a:t>
            </a:r>
            <a:r>
              <a:rPr lang="en-US" altLang="en-US" sz="2400" dirty="0" err="1" smtClean="0">
                <a:cs typeface="Arial" charset="0"/>
              </a:rPr>
              <a:t>wir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001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191 0.0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39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0.09584 -0.06203 C 0.11597 -0.07592 0.14601 -0.08287 0.17726 -0.08287 C 0.2132 -0.08287 0.24184 -0.07592 0.26198 -0.06203 L 0.35834 -2.22222E-6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-41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0691 -0.0030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5" y="-16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022E-16 L 0.06319 -0.002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68313" y="2552700"/>
            <a:ext cx="8207375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066800"/>
            <a:ext cx="8066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deutchlandflag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79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1963" y="333375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b="1" dirty="0">
                <a:solidFill>
                  <a:schemeClr val="accent1"/>
                </a:solidFill>
              </a:rPr>
              <a:t>6.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8313" y="1616075"/>
            <a:ext cx="763905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en-US" sz="2400" dirty="0">
                <a:solidFill>
                  <a:schemeClr val="accent1"/>
                </a:solidFill>
              </a:rPr>
              <a:t>Was ist richtig?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Meiner Meinung nach wir sollten mehr recyceln.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Meiner Meinung nach wir sollten recyceln.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de-DE" altLang="en-US" sz="2400" dirty="0"/>
              <a:t>Meiner Meinung nach sollten wir mehr recyceln.</a:t>
            </a:r>
          </a:p>
        </p:txBody>
      </p:sp>
    </p:spTree>
    <p:extLst>
      <p:ext uri="{BB962C8B-B14F-4D97-AF65-F5344CB8AC3E}">
        <p14:creationId xmlns:p14="http://schemas.microsoft.com/office/powerpoint/2010/main" val="121860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QA Template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Template</Template>
  <TotalTime>46</TotalTime>
  <Words>886</Words>
  <Application>Microsoft Office PowerPoint</Application>
  <PresentationFormat>On-screen Show (4:3)</PresentationFormat>
  <Paragraphs>221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AQA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2015-05-29T10:21:36Z</cp:lastPrinted>
  <dcterms:created xsi:type="dcterms:W3CDTF">2015-11-18T13:22:30Z</dcterms:created>
  <dcterms:modified xsi:type="dcterms:W3CDTF">2015-11-18T14:09:08Z</dcterms:modified>
</cp:coreProperties>
</file>