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63" r:id="rId2"/>
    <p:sldId id="275" r:id="rId3"/>
    <p:sldId id="294" r:id="rId4"/>
    <p:sldId id="291" r:id="rId5"/>
    <p:sldId id="274" r:id="rId6"/>
    <p:sldId id="276" r:id="rId7"/>
    <p:sldId id="283" r:id="rId8"/>
    <p:sldId id="284" r:id="rId9"/>
    <p:sldId id="278" r:id="rId10"/>
    <p:sldId id="285" r:id="rId11"/>
    <p:sldId id="277" r:id="rId12"/>
    <p:sldId id="286" r:id="rId13"/>
    <p:sldId id="287" r:id="rId14"/>
    <p:sldId id="279" r:id="rId15"/>
    <p:sldId id="288" r:id="rId16"/>
    <p:sldId id="289" r:id="rId17"/>
    <p:sldId id="290" r:id="rId18"/>
    <p:sldId id="280" r:id="rId19"/>
    <p:sldId id="281" r:id="rId20"/>
    <p:sldId id="282" r:id="rId21"/>
    <p:sldId id="292" r:id="rId22"/>
    <p:sldId id="293" r:id="rId23"/>
  </p:sldIdLst>
  <p:sldSz cx="9144000" cy="6858000" type="screen4x3"/>
  <p:notesSz cx="6724650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64A0"/>
    <a:srgbClr val="3273AF"/>
    <a:srgbClr val="783C2D"/>
    <a:srgbClr val="DC7D28"/>
    <a:srgbClr val="325F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470" autoAdjust="0"/>
  </p:normalViewPr>
  <p:slideViewPr>
    <p:cSldViewPr snapToGrid="0" snapToObjects="1" showGuides="1">
      <p:cViewPr>
        <p:scale>
          <a:sx n="90" d="100"/>
          <a:sy n="90" d="100"/>
        </p:scale>
        <p:origin x="-2244" y="-888"/>
      </p:cViewPr>
      <p:guideLst>
        <p:guide orient="horz" pos="2157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457E0-B7E6-E24E-BA12-0ABEC3185120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88A59E-FE67-3043-A00A-EF9E0FCBDE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72257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8A8347-8DF1-B348-8F41-6E1345D82D34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5C70C-4F3D-A24C-BE6B-90E4410CB3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84599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4153" y="6246646"/>
            <a:ext cx="8796168" cy="1657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892053"/>
            <a:ext cx="8796168" cy="1657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1303334"/>
            <a:ext cx="4114551" cy="968675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ts val="3800"/>
              </a:lnSpc>
              <a:defRPr sz="3600" baseline="0">
                <a:solidFill>
                  <a:schemeClr val="tx2"/>
                </a:solidFill>
                <a:latin typeface="AQA Chevin Pro Light"/>
              </a:defRPr>
            </a:lvl1pPr>
          </a:lstStyle>
          <a:p>
            <a:r>
              <a:rPr lang="en-US" dirty="0" smtClean="0"/>
              <a:t>Presentation</a:t>
            </a:r>
            <a:br>
              <a:rPr lang="en-US" dirty="0" smtClean="0"/>
            </a:b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40000" y="2611489"/>
            <a:ext cx="4114551" cy="37831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2600"/>
              </a:lnSpc>
              <a:buNone/>
              <a:defRPr sz="2400" b="0" i="0">
                <a:solidFill>
                  <a:schemeClr val="tx2"/>
                </a:solidFill>
                <a:latin typeface="AQA Chevin Pro Light"/>
                <a:cs typeface="AQA Chevin Pro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Presented by</a:t>
            </a:r>
            <a:br>
              <a:rPr lang="en-US" dirty="0" smtClean="0"/>
            </a:br>
            <a:endParaRPr lang="en-US" dirty="0" smtClean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1191693"/>
            <a:ext cx="4645025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0" y="2433050"/>
            <a:ext cx="4645025" cy="0"/>
          </a:xfrm>
          <a:prstGeom prst="line">
            <a:avLst/>
          </a:prstGeom>
          <a:ln w="3810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0" y="6339600"/>
            <a:ext cx="8585200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 userDrawn="1"/>
        </p:nvSpPr>
        <p:spPr>
          <a:xfrm>
            <a:off x="7825042" y="6455753"/>
            <a:ext cx="971126" cy="4022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2" hasCustomPrompt="1"/>
          </p:nvPr>
        </p:nvSpPr>
        <p:spPr>
          <a:xfrm>
            <a:off x="539750" y="3058062"/>
            <a:ext cx="4114801" cy="338138"/>
          </a:xfrm>
        </p:spPr>
        <p:txBody>
          <a:bodyPr rIns="0"/>
          <a:lstStyle>
            <a:lvl1pPr marL="0" indent="0">
              <a:lnSpc>
                <a:spcPts val="2600"/>
              </a:lnSpc>
              <a:buFontTx/>
              <a:buNone/>
              <a:defRPr sz="2400" b="0" i="0">
                <a:solidFill>
                  <a:schemeClr val="tx2"/>
                </a:solidFill>
                <a:latin typeface="AQA Chevin Pro Light"/>
                <a:cs typeface="AQA Chevin Pro Light"/>
              </a:defRPr>
            </a:lvl1pPr>
          </a:lstStyle>
          <a:p>
            <a:pPr lvl="0"/>
            <a:r>
              <a:rPr lang="en-US" dirty="0" smtClean="0"/>
              <a:t>Date &lt;</a:t>
            </a:r>
            <a:r>
              <a:rPr lang="en-US" dirty="0" err="1" smtClean="0"/>
              <a:t>dd</a:t>
            </a:r>
            <a:r>
              <a:rPr lang="en-US" dirty="0" smtClean="0"/>
              <a:t>/mm/</a:t>
            </a:r>
            <a:r>
              <a:rPr lang="en-US" dirty="0" err="1" smtClean="0"/>
              <a:t>yyyy</a:t>
            </a:r>
            <a:r>
              <a:rPr lang="en-US" dirty="0" smtClean="0"/>
              <a:t>&gt;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869" y="278675"/>
            <a:ext cx="1240249" cy="557784"/>
          </a:xfrm>
          <a:prstGeom prst="rect">
            <a:avLst/>
          </a:prstGeom>
        </p:spPr>
      </p:pic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6438" y="6617829"/>
            <a:ext cx="2678400" cy="2412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lnSpc>
                <a:spcPts val="1000"/>
              </a:lnSpc>
              <a:defRPr sz="800" b="0" i="0">
                <a:solidFill>
                  <a:schemeClr val="tx1"/>
                </a:solidFill>
                <a:latin typeface="+mn-lt"/>
                <a:cs typeface="AQA Chevin Pro Light"/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5207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8944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Turquoi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778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8779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7853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Vio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rgbClr val="6464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777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rgbClr val="325F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5063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rgbClr val="DC7D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4016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Bri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rgbClr val="783C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165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6438" y="6617829"/>
            <a:ext cx="2678400" cy="2412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lnSpc>
                <a:spcPts val="1000"/>
              </a:lnSpc>
              <a:defRPr sz="800" b="0" i="0">
                <a:solidFill>
                  <a:schemeClr val="tx1"/>
                </a:solidFill>
                <a:latin typeface="+mn-lt"/>
                <a:cs typeface="AQA Chevin Pro Light"/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87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53803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462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540000" y="1731600"/>
            <a:ext cx="8046000" cy="440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946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Insert video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/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467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xt and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000" y="1727271"/>
            <a:ext cx="4546350" cy="4406400"/>
          </a:xfrm>
        </p:spPr>
        <p:txBody>
          <a:bodyPr rIns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  <a:lvl6pPr>
              <a:defRPr sz="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94324" y="1727199"/>
            <a:ext cx="3190875" cy="4406400"/>
          </a:xfrm>
        </p:spPr>
        <p:txBody>
          <a:bodyPr rIns="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Insert image or graphic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/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452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899455"/>
            <a:ext cx="8768155" cy="22116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/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1666873"/>
            <a:ext cx="4028825" cy="494942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ts val="38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Thank you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1191600"/>
            <a:ext cx="4645025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0" y="2309805"/>
            <a:ext cx="4645025" cy="0"/>
          </a:xfrm>
          <a:prstGeom prst="line">
            <a:avLst/>
          </a:prstGeom>
          <a:ln w="3810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 userDrawn="1"/>
        </p:nvSpPr>
        <p:spPr>
          <a:xfrm>
            <a:off x="7780867" y="6458400"/>
            <a:ext cx="829733" cy="3651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AQA_New_logo_no_strapline_RGB_1.5cm_deep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278675"/>
            <a:ext cx="1618488" cy="557784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416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title Dark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1481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00" y="441132"/>
            <a:ext cx="8045200" cy="431181"/>
          </a:xfrm>
          <a:prstGeom prst="rect">
            <a:avLst/>
          </a:prstGeom>
        </p:spPr>
        <p:txBody>
          <a:bodyPr vert="horz" lIns="0" tIns="0" rIns="91440" bIns="0" rtlCol="0" anchor="t" anchorCtr="0">
            <a:noAutofit/>
          </a:bodyPr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1731713"/>
            <a:ext cx="8045200" cy="44068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6438" y="6617829"/>
            <a:ext cx="2678400" cy="2412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lnSpc>
                <a:spcPts val="1000"/>
              </a:lnSpc>
              <a:defRPr sz="800" b="0" i="0">
                <a:solidFill>
                  <a:schemeClr val="tx1"/>
                </a:solidFill>
                <a:latin typeface="+mn-lt"/>
                <a:cs typeface="AQA Chevin Pro Light"/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962025"/>
            <a:ext cx="8585200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6340475"/>
            <a:ext cx="8585200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186" y="6487200"/>
            <a:ext cx="548980" cy="2468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071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9" r:id="rId2"/>
    <p:sldLayoutId id="2147483677" r:id="rId3"/>
    <p:sldLayoutId id="2147483680" r:id="rId4"/>
    <p:sldLayoutId id="2147483667" r:id="rId5"/>
    <p:sldLayoutId id="2147483662" r:id="rId6"/>
    <p:sldLayoutId id="2147483664" r:id="rId7"/>
    <p:sldLayoutId id="2147483665" r:id="rId8"/>
    <p:sldLayoutId id="2147483678" r:id="rId9"/>
    <p:sldLayoutId id="2147483669" r:id="rId10"/>
    <p:sldLayoutId id="2147483670" r:id="rId11"/>
    <p:sldLayoutId id="2147483671" r:id="rId12"/>
    <p:sldLayoutId id="2147483672" r:id="rId13"/>
    <p:sldLayoutId id="2147483674" r:id="rId14"/>
    <p:sldLayoutId id="2147483673" r:id="rId15"/>
    <p:sldLayoutId id="2147483675" r:id="rId16"/>
    <p:sldLayoutId id="2147483676" r:id="rId1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lnSpc>
          <a:spcPts val="2800"/>
        </a:lnSpc>
        <a:spcBef>
          <a:spcPct val="0"/>
        </a:spcBef>
        <a:buNone/>
        <a:defRPr sz="2600" b="0" i="0" kern="1200">
          <a:solidFill>
            <a:schemeClr val="tx2"/>
          </a:solidFill>
          <a:latin typeface="AQA Chevin Pro Light"/>
          <a:ea typeface="+mj-ea"/>
          <a:cs typeface="AQA Chevin Pro Light"/>
        </a:defRPr>
      </a:lvl1pPr>
    </p:titleStyle>
    <p:bodyStyle>
      <a:lvl1pPr marL="342900" indent="-342900" algn="l" defTabSz="457200" rtl="0" eaLnBrk="1" latinLnBrk="0" hangingPunct="1">
        <a:lnSpc>
          <a:spcPts val="2000"/>
        </a:lnSpc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ts val="2000"/>
        </a:lnSpc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ts val="2000"/>
        </a:lnSpc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ts val="2000"/>
        </a:lnSpc>
        <a:spcBef>
          <a:spcPct val="20000"/>
        </a:spcBef>
        <a:buFont typeface="Arial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lnSpc>
          <a:spcPts val="2000"/>
        </a:lnSpc>
        <a:spcBef>
          <a:spcPct val="20000"/>
        </a:spcBef>
        <a:buFont typeface="Arial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indent="0" algn="l" defTabSz="457200" rtl="0" eaLnBrk="1" latinLnBrk="0" hangingPunct="1">
        <a:spcBef>
          <a:spcPct val="20000"/>
        </a:spcBef>
        <a:buFont typeface="Arial"/>
        <a:buNone/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99" y="1303334"/>
            <a:ext cx="6838995" cy="968675"/>
          </a:xfrm>
        </p:spPr>
        <p:txBody>
          <a:bodyPr/>
          <a:lstStyle/>
          <a:p>
            <a:r>
              <a:rPr lang="en-GB" smtClean="0"/>
              <a:t>Role-play </a:t>
            </a:r>
            <a:r>
              <a:rPr lang="en-GB" dirty="0"/>
              <a:t>p</a:t>
            </a:r>
            <a:r>
              <a:rPr lang="en-GB" smtClean="0"/>
              <a:t>ractice</a:t>
            </a:r>
            <a:r>
              <a:rPr lang="en-GB" dirty="0"/>
              <a:t>: GCSE </a:t>
            </a:r>
            <a:r>
              <a:rPr lang="en-GB" dirty="0" smtClean="0"/>
              <a:t>German, </a:t>
            </a:r>
            <a:r>
              <a:rPr lang="en-GB" dirty="0"/>
              <a:t>paper 2, Speaking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Specimen assessment materials (first set)</a:t>
            </a:r>
          </a:p>
          <a:p>
            <a:r>
              <a:rPr lang="en-US" smtClean="0"/>
              <a:t>for the 2018 examination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4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Foundation role-play 6 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00" y="1835888"/>
            <a:ext cx="8045200" cy="444795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err="1" smtClean="0"/>
              <a:t>Dein</a:t>
            </a:r>
            <a:r>
              <a:rPr lang="en-US" dirty="0" smtClean="0"/>
              <a:t> Plan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nächstes</a:t>
            </a:r>
            <a:r>
              <a:rPr lang="en-US" dirty="0" smtClean="0"/>
              <a:t> </a:t>
            </a:r>
            <a:r>
              <a:rPr lang="en-US" dirty="0" err="1" smtClean="0"/>
              <a:t>Jahr</a:t>
            </a:r>
            <a:r>
              <a:rPr lang="en-US" dirty="0" smtClean="0"/>
              <a:t> (</a:t>
            </a:r>
            <a:r>
              <a:rPr lang="en-US" b="1" dirty="0" err="1" smtClean="0"/>
              <a:t>ein</a:t>
            </a:r>
            <a:r>
              <a:rPr lang="en-US" b="1" dirty="0" smtClean="0"/>
              <a:t> </a:t>
            </a:r>
            <a:r>
              <a:rPr lang="en-US" dirty="0" smtClean="0"/>
              <a:t>Detail).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Ich</a:t>
            </a:r>
            <a:r>
              <a:rPr lang="en-US" b="1" dirty="0" smtClean="0">
                <a:solidFill>
                  <a:srgbClr val="0070C0"/>
                </a:solidFill>
              </a:rPr>
              <a:t> will </a:t>
            </a:r>
            <a:r>
              <a:rPr lang="en-US" b="1" dirty="0" err="1" smtClean="0">
                <a:solidFill>
                  <a:srgbClr val="0070C0"/>
                </a:solidFill>
              </a:rPr>
              <a:t>einen</a:t>
            </a:r>
            <a:r>
              <a:rPr lang="en-US" b="1" dirty="0" smtClean="0">
                <a:solidFill>
                  <a:srgbClr val="0070C0"/>
                </a:solidFill>
              </a:rPr>
              <a:t> Job </a:t>
            </a:r>
            <a:r>
              <a:rPr lang="en-US" b="1" dirty="0" err="1" smtClean="0">
                <a:solidFill>
                  <a:srgbClr val="0070C0"/>
                </a:solidFill>
              </a:rPr>
              <a:t>finden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dirty="0" err="1" smtClean="0"/>
              <a:t>Dein</a:t>
            </a:r>
            <a:r>
              <a:rPr lang="en-US" dirty="0" smtClean="0"/>
              <a:t> Job </a:t>
            </a:r>
            <a:r>
              <a:rPr lang="en-US" dirty="0" err="1" smtClean="0"/>
              <a:t>im</a:t>
            </a:r>
            <a:r>
              <a:rPr lang="en-US" dirty="0" smtClean="0"/>
              <a:t> Moment (</a:t>
            </a:r>
            <a:r>
              <a:rPr lang="en-US" b="1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Aktivität</a:t>
            </a:r>
            <a:r>
              <a:rPr lang="en-US" dirty="0" smtClean="0"/>
              <a:t>).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Ich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arbeite</a:t>
            </a:r>
            <a:r>
              <a:rPr lang="en-US" b="1" dirty="0" smtClean="0">
                <a:solidFill>
                  <a:srgbClr val="0070C0"/>
                </a:solidFill>
              </a:rPr>
              <a:t> in </a:t>
            </a:r>
            <a:r>
              <a:rPr lang="en-US" b="1" dirty="0" err="1" smtClean="0">
                <a:solidFill>
                  <a:srgbClr val="0070C0"/>
                </a:solidFill>
              </a:rPr>
              <a:t>einem</a:t>
            </a:r>
            <a:r>
              <a:rPr lang="en-US" b="1" dirty="0" smtClean="0">
                <a:solidFill>
                  <a:srgbClr val="0070C0"/>
                </a:solidFill>
              </a:rPr>
              <a:t> Café.</a:t>
            </a:r>
          </a:p>
          <a:p>
            <a:pPr>
              <a:lnSpc>
                <a:spcPct val="100000"/>
              </a:lnSpc>
            </a:pP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Meinung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Arbeit</a:t>
            </a:r>
            <a:r>
              <a:rPr lang="en-US" dirty="0" smtClean="0"/>
              <a:t> (</a:t>
            </a:r>
            <a:r>
              <a:rPr lang="en-US" b="1" dirty="0" err="1" smtClean="0"/>
              <a:t>ein</a:t>
            </a:r>
            <a:r>
              <a:rPr lang="en-US" dirty="0" smtClean="0"/>
              <a:t> Detail).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Ich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finde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Arbeit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langweilig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?</a:t>
            </a:r>
            <a:r>
              <a:rPr lang="en-US" dirty="0" smtClean="0"/>
              <a:t> </a:t>
            </a:r>
            <a:r>
              <a:rPr lang="en-US" dirty="0" err="1" smtClean="0"/>
              <a:t>Beruf</a:t>
            </a:r>
            <a:r>
              <a:rPr lang="en-US" dirty="0" smtClean="0"/>
              <a:t> in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Zukunft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Was </a:t>
            </a:r>
            <a:r>
              <a:rPr lang="en-US" b="1" dirty="0" err="1" smtClean="0">
                <a:solidFill>
                  <a:srgbClr val="0070C0"/>
                </a:solidFill>
              </a:rPr>
              <a:t>willst</a:t>
            </a:r>
            <a:r>
              <a:rPr lang="en-US" b="1" dirty="0" smtClean="0">
                <a:solidFill>
                  <a:srgbClr val="0070C0"/>
                </a:solidFill>
              </a:rPr>
              <a:t> du </a:t>
            </a:r>
            <a:r>
              <a:rPr lang="en-US" b="1" dirty="0" err="1" smtClean="0">
                <a:solidFill>
                  <a:srgbClr val="0070C0"/>
                </a:solidFill>
              </a:rPr>
              <a:t>als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Beruf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machen</a:t>
            </a:r>
            <a:r>
              <a:rPr lang="en-US" b="1" dirty="0" smtClean="0">
                <a:solidFill>
                  <a:srgbClr val="0070C0"/>
                </a:solidFill>
              </a:rPr>
              <a:t>?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 smtClean="0"/>
              <a:t>!</a:t>
            </a:r>
            <a:r>
              <a:rPr lang="en-US" dirty="0" smtClean="0"/>
              <a:t> 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In Deutschland.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32238" y="1137684"/>
            <a:ext cx="8045200" cy="6982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dirty="0" smtClean="0">
                <a:solidFill>
                  <a:srgbClr val="FF0000"/>
                </a:solidFill>
              </a:rPr>
              <a:t>Du </a:t>
            </a:r>
            <a:r>
              <a:rPr lang="en-US" dirty="0" err="1" smtClean="0">
                <a:solidFill>
                  <a:srgbClr val="FF0000"/>
                </a:solidFill>
              </a:rPr>
              <a:t>sprichst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mit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deinem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deutschen</a:t>
            </a:r>
            <a:r>
              <a:rPr lang="en-US" dirty="0" smtClean="0">
                <a:solidFill>
                  <a:srgbClr val="FF0000"/>
                </a:solidFill>
              </a:rPr>
              <a:t> Freund/</a:t>
            </a:r>
            <a:r>
              <a:rPr lang="en-US" dirty="0" err="1" smtClean="0">
                <a:solidFill>
                  <a:srgbClr val="FF0000"/>
                </a:solidFill>
              </a:rPr>
              <a:t>deiner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deutschen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Freundin</a:t>
            </a:r>
            <a:endParaRPr lang="en-US" dirty="0" smtClean="0">
              <a:solidFill>
                <a:srgbClr val="FF0000"/>
              </a:solidFill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über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Arbeit</a:t>
            </a:r>
            <a:r>
              <a:rPr lang="en-US" dirty="0" smtClean="0">
                <a:solidFill>
                  <a:srgbClr val="FF0000"/>
                </a:solidFill>
              </a:rPr>
              <a:t> und die </a:t>
            </a:r>
            <a:r>
              <a:rPr lang="en-US" dirty="0" err="1" smtClean="0">
                <a:solidFill>
                  <a:srgbClr val="FF0000"/>
                </a:solidFill>
              </a:rPr>
              <a:t>Zukunft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Foundation role-play 7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00" y="1835888"/>
            <a:ext cx="8045200" cy="444795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err="1" smtClean="0"/>
              <a:t>Ihr</a:t>
            </a:r>
            <a:r>
              <a:rPr lang="en-US" dirty="0" smtClean="0"/>
              <a:t> Zimmer – </a:t>
            </a: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Personen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Ich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möchte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ein</a:t>
            </a:r>
            <a:r>
              <a:rPr lang="en-US" b="1" dirty="0" smtClean="0">
                <a:solidFill>
                  <a:srgbClr val="0070C0"/>
                </a:solidFill>
              </a:rPr>
              <a:t> Zimmer </a:t>
            </a:r>
            <a:r>
              <a:rPr lang="en-US" b="1" dirty="0" err="1" smtClean="0">
                <a:solidFill>
                  <a:srgbClr val="0070C0"/>
                </a:solidFill>
              </a:rPr>
              <a:t>für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zwei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Personen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Was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Zimmer (</a:t>
            </a:r>
            <a:r>
              <a:rPr lang="en-US" b="1" dirty="0" err="1" smtClean="0"/>
              <a:t>zwei</a:t>
            </a:r>
            <a:r>
              <a:rPr lang="en-US" dirty="0" smtClean="0"/>
              <a:t> Details).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Ein</a:t>
            </a:r>
            <a:r>
              <a:rPr lang="en-US" b="1" dirty="0" smtClean="0">
                <a:solidFill>
                  <a:srgbClr val="0070C0"/>
                </a:solidFill>
              </a:rPr>
              <a:t> Zimmer </a:t>
            </a:r>
            <a:r>
              <a:rPr lang="en-US" b="1" dirty="0" err="1" smtClean="0">
                <a:solidFill>
                  <a:srgbClr val="0070C0"/>
                </a:solidFill>
              </a:rPr>
              <a:t>mit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Dusche</a:t>
            </a:r>
            <a:r>
              <a:rPr lang="en-US" b="1" dirty="0" smtClean="0">
                <a:solidFill>
                  <a:srgbClr val="0070C0"/>
                </a:solidFill>
              </a:rPr>
              <a:t> und </a:t>
            </a:r>
            <a:r>
              <a:rPr lang="en-US" b="1" dirty="0" err="1" smtClean="0">
                <a:solidFill>
                  <a:srgbClr val="0070C0"/>
                </a:solidFill>
              </a:rPr>
              <a:t>Balkon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bitte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lange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Ich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möchte</a:t>
            </a:r>
            <a:r>
              <a:rPr lang="en-US" b="1" dirty="0" smtClean="0">
                <a:solidFill>
                  <a:srgbClr val="0070C0"/>
                </a:solidFill>
              </a:rPr>
              <a:t> das Zimmer </a:t>
            </a:r>
            <a:r>
              <a:rPr lang="en-US" b="1" dirty="0" err="1" smtClean="0">
                <a:solidFill>
                  <a:srgbClr val="0070C0"/>
                </a:solidFill>
              </a:rPr>
              <a:t>für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zwei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Nächte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? </a:t>
            </a:r>
            <a:r>
              <a:rPr lang="en-US" dirty="0" err="1" smtClean="0"/>
              <a:t>Preis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Was </a:t>
            </a:r>
            <a:r>
              <a:rPr lang="en-US" b="1" dirty="0" err="1" smtClean="0">
                <a:solidFill>
                  <a:srgbClr val="0070C0"/>
                </a:solidFill>
              </a:rPr>
              <a:t>kostet</a:t>
            </a:r>
            <a:r>
              <a:rPr lang="en-US" b="1" dirty="0" smtClean="0">
                <a:solidFill>
                  <a:srgbClr val="0070C0"/>
                </a:solidFill>
              </a:rPr>
              <a:t> das?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 smtClean="0"/>
              <a:t>!</a:t>
            </a: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Um </a:t>
            </a:r>
            <a:r>
              <a:rPr lang="en-US" b="1" dirty="0" err="1" smtClean="0">
                <a:solidFill>
                  <a:srgbClr val="0070C0"/>
                </a:solidFill>
              </a:rPr>
              <a:t>sieben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Uhr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32238" y="1137684"/>
            <a:ext cx="8045200" cy="6982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Sie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buchen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Hotelzimmer</a:t>
            </a:r>
            <a:r>
              <a:rPr lang="en-US" dirty="0" smtClean="0">
                <a:solidFill>
                  <a:srgbClr val="FF0000"/>
                </a:solidFill>
              </a:rPr>
              <a:t> in </a:t>
            </a:r>
            <a:r>
              <a:rPr lang="en-US" dirty="0" err="1" smtClean="0">
                <a:solidFill>
                  <a:srgbClr val="FF0000"/>
                </a:solidFill>
              </a:rPr>
              <a:t>Österreich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err="1" smtClean="0">
                <a:solidFill>
                  <a:srgbClr val="FF0000"/>
                </a:solidFill>
              </a:rPr>
              <a:t>Sie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sprechen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mit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der</a:t>
            </a:r>
            <a:endParaRPr lang="en-US" dirty="0" smtClean="0">
              <a:solidFill>
                <a:srgbClr val="FF0000"/>
              </a:solidFill>
            </a:endParaRP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>
                <a:solidFill>
                  <a:srgbClr val="FF0000"/>
                </a:solidFill>
              </a:rPr>
              <a:t>Person an </a:t>
            </a:r>
            <a:r>
              <a:rPr lang="en-US" dirty="0" err="1" smtClean="0">
                <a:solidFill>
                  <a:srgbClr val="FF0000"/>
                </a:solidFill>
              </a:rPr>
              <a:t>der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Hotelrezeption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Foundation role-play 8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00" y="1835888"/>
            <a:ext cx="8045200" cy="444795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err="1" smtClean="0"/>
              <a:t>Dein</a:t>
            </a:r>
            <a:r>
              <a:rPr lang="en-US" dirty="0" smtClean="0"/>
              <a:t> </a:t>
            </a:r>
            <a:r>
              <a:rPr lang="en-US" dirty="0" err="1" smtClean="0"/>
              <a:t>Stundenplan</a:t>
            </a:r>
            <a:r>
              <a:rPr lang="en-US" dirty="0" smtClean="0"/>
              <a:t> (</a:t>
            </a:r>
            <a:r>
              <a:rPr lang="en-US" b="1" dirty="0" err="1" smtClean="0"/>
              <a:t>ein</a:t>
            </a:r>
            <a:r>
              <a:rPr lang="en-US" dirty="0" smtClean="0"/>
              <a:t> Detail).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Ich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lerne</a:t>
            </a:r>
            <a:r>
              <a:rPr lang="en-US" b="1" dirty="0" smtClean="0">
                <a:solidFill>
                  <a:srgbClr val="0070C0"/>
                </a:solidFill>
              </a:rPr>
              <a:t> Deutsch.</a:t>
            </a:r>
          </a:p>
          <a:p>
            <a:pPr>
              <a:lnSpc>
                <a:spcPct val="100000"/>
              </a:lnSpc>
            </a:pP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Noten</a:t>
            </a:r>
            <a:r>
              <a:rPr lang="en-US" dirty="0" smtClean="0"/>
              <a:t> in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Schule</a:t>
            </a:r>
            <a:r>
              <a:rPr lang="en-US" dirty="0" smtClean="0"/>
              <a:t> (</a:t>
            </a:r>
            <a:r>
              <a:rPr lang="en-US" b="1" dirty="0" err="1" smtClean="0"/>
              <a:t>ein</a:t>
            </a:r>
            <a:r>
              <a:rPr lang="en-US" dirty="0" smtClean="0"/>
              <a:t> Detail).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Meine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Noten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sind</a:t>
            </a:r>
            <a:r>
              <a:rPr lang="en-US" b="1" dirty="0" smtClean="0">
                <a:solidFill>
                  <a:srgbClr val="0070C0"/>
                </a:solidFill>
              </a:rPr>
              <a:t> gut.</a:t>
            </a:r>
          </a:p>
          <a:p>
            <a:pPr>
              <a:lnSpc>
                <a:spcPct val="100000"/>
              </a:lnSpc>
            </a:pP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Prüfungen</a:t>
            </a:r>
            <a:r>
              <a:rPr lang="en-US" dirty="0" smtClean="0"/>
              <a:t> (</a:t>
            </a:r>
            <a:r>
              <a:rPr lang="en-US" b="1" dirty="0" err="1" smtClean="0"/>
              <a:t>ein</a:t>
            </a:r>
            <a:r>
              <a:rPr lang="en-US" dirty="0" smtClean="0"/>
              <a:t> Detail).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Ich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habe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viele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Prüfungen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!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Sehr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nett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 smtClean="0"/>
              <a:t>? </a:t>
            </a:r>
            <a:r>
              <a:rPr lang="en-US" dirty="0" err="1" smtClean="0"/>
              <a:t>Lieblingsfach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Was </a:t>
            </a:r>
            <a:r>
              <a:rPr lang="en-US" b="1" dirty="0" err="1" smtClean="0">
                <a:solidFill>
                  <a:srgbClr val="0070C0"/>
                </a:solidFill>
              </a:rPr>
              <a:t>ist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dein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Lieblingsfach</a:t>
            </a:r>
            <a:r>
              <a:rPr lang="en-US" b="1" dirty="0" smtClean="0">
                <a:solidFill>
                  <a:srgbClr val="0070C0"/>
                </a:solidFill>
              </a:rPr>
              <a:t>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32238" y="1137684"/>
            <a:ext cx="8045200" cy="6982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dirty="0" smtClean="0">
                <a:solidFill>
                  <a:srgbClr val="FF0000"/>
                </a:solidFill>
              </a:rPr>
              <a:t>Du </a:t>
            </a:r>
            <a:r>
              <a:rPr lang="en-US" dirty="0" err="1" smtClean="0">
                <a:solidFill>
                  <a:srgbClr val="FF0000"/>
                </a:solidFill>
              </a:rPr>
              <a:t>sprichst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mit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deinem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deutschen</a:t>
            </a:r>
            <a:r>
              <a:rPr lang="en-US" dirty="0" smtClean="0">
                <a:solidFill>
                  <a:srgbClr val="FF0000"/>
                </a:solidFill>
              </a:rPr>
              <a:t> Freund/</a:t>
            </a:r>
            <a:r>
              <a:rPr lang="en-US" dirty="0" err="1" smtClean="0">
                <a:solidFill>
                  <a:srgbClr val="FF0000"/>
                </a:solidFill>
              </a:rPr>
              <a:t>deiner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deutschen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Freundin</a:t>
            </a:r>
            <a:endParaRPr lang="en-US" dirty="0" smtClean="0">
              <a:solidFill>
                <a:srgbClr val="FF0000"/>
              </a:solidFill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über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Schulfächer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Foundation role-play 9 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00" y="1835888"/>
            <a:ext cx="8045200" cy="444795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err="1" smtClean="0"/>
              <a:t>Konzertkarten</a:t>
            </a:r>
            <a:r>
              <a:rPr lang="en-US" dirty="0" smtClean="0"/>
              <a:t> – </a:t>
            </a: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viele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Ich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möchte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zwei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Konzertkarten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wann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Für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heute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Abend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!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Sechzehn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?</a:t>
            </a:r>
            <a:r>
              <a:rPr lang="en-US" dirty="0" smtClean="0"/>
              <a:t> </a:t>
            </a:r>
            <a:r>
              <a:rPr lang="en-US" dirty="0" err="1" smtClean="0"/>
              <a:t>Konzertzeiten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Wann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beginnt</a:t>
            </a:r>
            <a:r>
              <a:rPr lang="en-US" b="1" dirty="0" smtClean="0">
                <a:solidFill>
                  <a:srgbClr val="0070C0"/>
                </a:solidFill>
              </a:rPr>
              <a:t> das </a:t>
            </a:r>
            <a:r>
              <a:rPr lang="en-US" b="1" dirty="0" err="1" smtClean="0">
                <a:solidFill>
                  <a:srgbClr val="0070C0"/>
                </a:solidFill>
              </a:rPr>
              <a:t>Konzert</a:t>
            </a:r>
            <a:r>
              <a:rPr lang="en-US" b="1" dirty="0" smtClean="0">
                <a:solidFill>
                  <a:srgbClr val="0070C0"/>
                </a:solidFill>
              </a:rPr>
              <a:t>?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Meinung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Livemusik</a:t>
            </a:r>
            <a:r>
              <a:rPr lang="en-US" dirty="0" smtClean="0"/>
              <a:t> (</a:t>
            </a:r>
            <a:r>
              <a:rPr lang="en-US" b="1" dirty="0" err="1" smtClean="0"/>
              <a:t>ein</a:t>
            </a:r>
            <a:r>
              <a:rPr lang="en-US" dirty="0" smtClean="0"/>
              <a:t> Detail).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Ich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liebe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Livemusik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32238" y="1137684"/>
            <a:ext cx="8045200" cy="6982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noProof="0" dirty="0" err="1" smtClean="0">
                <a:solidFill>
                  <a:srgbClr val="FF0000"/>
                </a:solidFill>
              </a:rPr>
              <a:t>Sie</a:t>
            </a:r>
            <a:r>
              <a:rPr lang="en-US" noProof="0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kaufen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Konzertkarten</a:t>
            </a:r>
            <a:r>
              <a:rPr lang="en-US" dirty="0" smtClean="0">
                <a:solidFill>
                  <a:srgbClr val="FF0000"/>
                </a:solidFill>
              </a:rPr>
              <a:t> an </a:t>
            </a:r>
            <a:r>
              <a:rPr lang="en-US" dirty="0" err="1" smtClean="0">
                <a:solidFill>
                  <a:srgbClr val="FF0000"/>
                </a:solidFill>
              </a:rPr>
              <a:t>einer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Theaterkasse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noProof="0" dirty="0" smtClean="0">
                <a:solidFill>
                  <a:srgbClr val="FF0000"/>
                </a:solidFill>
              </a:rPr>
              <a:t>in </a:t>
            </a:r>
            <a:r>
              <a:rPr lang="en-US" dirty="0" smtClean="0">
                <a:solidFill>
                  <a:srgbClr val="FF0000"/>
                </a:solidFill>
              </a:rPr>
              <a:t>Deutschland</a:t>
            </a:r>
            <a:r>
              <a:rPr lang="en-US" noProof="0" dirty="0" smtClean="0">
                <a:solidFill>
                  <a:srgbClr val="FF0000"/>
                </a:solidFill>
              </a:rPr>
              <a:t>. </a:t>
            </a:r>
            <a:r>
              <a:rPr lang="en-US" noProof="0" dirty="0" err="1" smtClean="0">
                <a:solidFill>
                  <a:srgbClr val="FF0000"/>
                </a:solidFill>
              </a:rPr>
              <a:t>Sie</a:t>
            </a:r>
            <a:endParaRPr lang="en-US" dirty="0" smtClean="0">
              <a:solidFill>
                <a:srgbClr val="FF0000"/>
              </a:solidFill>
            </a:endParaRP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noProof="0" dirty="0" err="1" smtClean="0">
                <a:solidFill>
                  <a:srgbClr val="FF0000"/>
                </a:solidFill>
              </a:rPr>
              <a:t>sprechen</a:t>
            </a:r>
            <a:r>
              <a:rPr lang="en-US" noProof="0" dirty="0" smtClean="0">
                <a:solidFill>
                  <a:srgbClr val="FF0000"/>
                </a:solidFill>
              </a:rPr>
              <a:t> </a:t>
            </a:r>
            <a:r>
              <a:rPr lang="en-US" noProof="0" dirty="0" err="1" smtClean="0">
                <a:solidFill>
                  <a:srgbClr val="FF0000"/>
                </a:solidFill>
              </a:rPr>
              <a:t>mit</a:t>
            </a:r>
            <a:r>
              <a:rPr lang="en-US" noProof="0" dirty="0" smtClean="0">
                <a:solidFill>
                  <a:srgbClr val="FF0000"/>
                </a:solidFill>
              </a:rPr>
              <a:t> </a:t>
            </a:r>
            <a:r>
              <a:rPr lang="en-US" noProof="0" dirty="0" err="1" smtClean="0">
                <a:solidFill>
                  <a:srgbClr val="FF0000"/>
                </a:solidFill>
              </a:rPr>
              <a:t>dem</a:t>
            </a:r>
            <a:r>
              <a:rPr lang="en-US" noProof="0" dirty="0" smtClean="0">
                <a:solidFill>
                  <a:srgbClr val="FF0000"/>
                </a:solidFill>
              </a:rPr>
              <a:t> </a:t>
            </a:r>
            <a:r>
              <a:rPr lang="en-US" noProof="0" dirty="0" err="1" smtClean="0">
                <a:solidFill>
                  <a:srgbClr val="FF0000"/>
                </a:solidFill>
              </a:rPr>
              <a:t>Angestellten</a:t>
            </a:r>
            <a:r>
              <a:rPr lang="en-US" noProof="0" dirty="0" smtClean="0">
                <a:solidFill>
                  <a:srgbClr val="FF0000"/>
                </a:solidFill>
              </a:rPr>
              <a:t>/der </a:t>
            </a:r>
            <a:r>
              <a:rPr lang="en-US" noProof="0" dirty="0" err="1" smtClean="0">
                <a:solidFill>
                  <a:srgbClr val="FF0000"/>
                </a:solidFill>
              </a:rPr>
              <a:t>Angestellten</a:t>
            </a:r>
            <a:r>
              <a:rPr lang="en-US" noProof="0" dirty="0" smtClean="0">
                <a:solidFill>
                  <a:srgbClr val="FF0000"/>
                </a:solidFill>
              </a:rPr>
              <a:t>.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Higher role-play 10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00" y="1835888"/>
            <a:ext cx="8045200" cy="444795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Lieblingsmusik</a:t>
            </a:r>
            <a:r>
              <a:rPr lang="en-US" dirty="0" smtClean="0"/>
              <a:t> – </a:t>
            </a:r>
            <a:r>
              <a:rPr lang="en-US" dirty="0" err="1" smtClean="0"/>
              <a:t>warum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Meine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Lieblingsmusik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ist</a:t>
            </a:r>
            <a:r>
              <a:rPr lang="en-US" b="1" dirty="0" smtClean="0">
                <a:solidFill>
                  <a:srgbClr val="0070C0"/>
                </a:solidFill>
              </a:rPr>
              <a:t> Rap, </a:t>
            </a:r>
            <a:r>
              <a:rPr lang="en-US" b="1" dirty="0" err="1" smtClean="0">
                <a:solidFill>
                  <a:srgbClr val="0070C0"/>
                </a:solidFill>
              </a:rPr>
              <a:t>weil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sie</a:t>
            </a:r>
            <a:r>
              <a:rPr lang="en-US" b="1" dirty="0" smtClean="0">
                <a:solidFill>
                  <a:srgbClr val="0070C0"/>
                </a:solidFill>
              </a:rPr>
              <a:t> cool </a:t>
            </a:r>
            <a:r>
              <a:rPr lang="en-US" b="1" dirty="0" err="1" smtClean="0">
                <a:solidFill>
                  <a:srgbClr val="0070C0"/>
                </a:solidFill>
              </a:rPr>
              <a:t>ist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Das </a:t>
            </a:r>
            <a:r>
              <a:rPr lang="en-US" dirty="0" err="1" smtClean="0"/>
              <a:t>letzte</a:t>
            </a:r>
            <a:r>
              <a:rPr lang="en-US" dirty="0" smtClean="0"/>
              <a:t> Mal </a:t>
            </a:r>
            <a:r>
              <a:rPr lang="en-US" dirty="0" err="1" smtClean="0"/>
              <a:t>Musik</a:t>
            </a:r>
            <a:r>
              <a:rPr lang="en-US" dirty="0" smtClean="0"/>
              <a:t> </a:t>
            </a:r>
            <a:r>
              <a:rPr lang="en-US" dirty="0" err="1" smtClean="0"/>
              <a:t>gekauft</a:t>
            </a:r>
            <a:r>
              <a:rPr lang="en-US" dirty="0" smtClean="0"/>
              <a:t> – </a:t>
            </a:r>
            <a:r>
              <a:rPr lang="en-US" dirty="0" err="1" smtClean="0"/>
              <a:t>wann</a:t>
            </a:r>
            <a:r>
              <a:rPr lang="en-US" dirty="0" smtClean="0"/>
              <a:t> und </a:t>
            </a:r>
            <a:r>
              <a:rPr lang="en-US" dirty="0" err="1" smtClean="0"/>
              <a:t>wo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Letzte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Woche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habe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ich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Musik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im</a:t>
            </a:r>
            <a:r>
              <a:rPr lang="en-US" b="1" dirty="0" smtClean="0">
                <a:solidFill>
                  <a:srgbClr val="0070C0"/>
                </a:solidFill>
              </a:rPr>
              <a:t> Internet </a:t>
            </a:r>
            <a:r>
              <a:rPr lang="en-US" b="1" dirty="0" err="1" smtClean="0">
                <a:solidFill>
                  <a:srgbClr val="0070C0"/>
                </a:solidFill>
              </a:rPr>
              <a:t>gekauft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?</a:t>
            </a:r>
            <a:r>
              <a:rPr lang="en-US" dirty="0" smtClean="0"/>
              <a:t> </a:t>
            </a:r>
            <a:r>
              <a:rPr lang="en-US" dirty="0" err="1" smtClean="0"/>
              <a:t>Konzert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Wie</a:t>
            </a:r>
            <a:r>
              <a:rPr lang="en-US" b="1" dirty="0" smtClean="0">
                <a:solidFill>
                  <a:srgbClr val="0070C0"/>
                </a:solidFill>
              </a:rPr>
              <a:t> oft </a:t>
            </a:r>
            <a:r>
              <a:rPr lang="en-US" b="1" dirty="0" err="1" smtClean="0">
                <a:solidFill>
                  <a:srgbClr val="0070C0"/>
                </a:solidFill>
              </a:rPr>
              <a:t>gehst</a:t>
            </a:r>
            <a:r>
              <a:rPr lang="en-US" b="1" dirty="0" smtClean="0">
                <a:solidFill>
                  <a:srgbClr val="0070C0"/>
                </a:solidFill>
              </a:rPr>
              <a:t> du ins </a:t>
            </a:r>
            <a:r>
              <a:rPr lang="en-US" b="1" dirty="0" err="1" smtClean="0">
                <a:solidFill>
                  <a:srgbClr val="0070C0"/>
                </a:solidFill>
              </a:rPr>
              <a:t>Konzert</a:t>
            </a:r>
            <a:r>
              <a:rPr lang="en-US" b="1" dirty="0" smtClean="0">
                <a:solidFill>
                  <a:srgbClr val="0070C0"/>
                </a:solidFill>
              </a:rPr>
              <a:t>?</a:t>
            </a:r>
          </a:p>
          <a:p>
            <a:pPr>
              <a:lnSpc>
                <a:spcPct val="100000"/>
              </a:lnSpc>
            </a:pP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Meinung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den </a:t>
            </a:r>
            <a:r>
              <a:rPr lang="en-US" dirty="0" err="1" smtClean="0"/>
              <a:t>Preis</a:t>
            </a:r>
            <a:r>
              <a:rPr lang="en-US" dirty="0" smtClean="0"/>
              <a:t> von </a:t>
            </a:r>
            <a:r>
              <a:rPr lang="en-US" dirty="0" err="1" smtClean="0"/>
              <a:t>Konzertkarten</a:t>
            </a:r>
            <a:r>
              <a:rPr lang="en-US" dirty="0" smtClean="0"/>
              <a:t> (</a:t>
            </a:r>
            <a:r>
              <a:rPr lang="en-US" b="1" dirty="0" err="1" smtClean="0"/>
              <a:t>ein</a:t>
            </a:r>
            <a:r>
              <a:rPr lang="en-US" b="1" dirty="0" smtClean="0"/>
              <a:t> </a:t>
            </a:r>
            <a:r>
              <a:rPr lang="en-US" dirty="0" smtClean="0"/>
              <a:t>Detail).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Ich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finde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Konzertkarten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sehr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teuer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 smtClean="0"/>
              <a:t>!</a:t>
            </a: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Einmal</a:t>
            </a:r>
            <a:r>
              <a:rPr lang="en-US" b="1" dirty="0" smtClean="0">
                <a:solidFill>
                  <a:srgbClr val="0070C0"/>
                </a:solidFill>
              </a:rPr>
              <a:t> in </a:t>
            </a:r>
            <a:r>
              <a:rPr lang="en-US" b="1" dirty="0" err="1" smtClean="0">
                <a:solidFill>
                  <a:srgbClr val="0070C0"/>
                </a:solidFill>
              </a:rPr>
              <a:t>der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Woche</a:t>
            </a:r>
            <a:r>
              <a:rPr lang="en-US" b="1" dirty="0" smtClean="0">
                <a:solidFill>
                  <a:srgbClr val="0070C0"/>
                </a:solidFill>
              </a:rPr>
              <a:t>. </a:t>
            </a:r>
            <a:r>
              <a:rPr lang="en-US" b="1" dirty="0" err="1" smtClean="0">
                <a:solidFill>
                  <a:srgbClr val="0070C0"/>
                </a:solidFill>
              </a:rPr>
              <a:t>Klavier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32238" y="1137684"/>
            <a:ext cx="8045200" cy="6982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noProof="0" dirty="0" smtClean="0">
                <a:solidFill>
                  <a:srgbClr val="FF0000"/>
                </a:solidFill>
              </a:rPr>
              <a:t>Du </a:t>
            </a:r>
            <a:r>
              <a:rPr lang="en-US" noProof="0" dirty="0" err="1" smtClean="0">
                <a:solidFill>
                  <a:srgbClr val="FF0000"/>
                </a:solidFill>
              </a:rPr>
              <a:t>sprichst</a:t>
            </a:r>
            <a:r>
              <a:rPr lang="en-US" noProof="0" dirty="0" smtClean="0">
                <a:solidFill>
                  <a:srgbClr val="FF0000"/>
                </a:solidFill>
              </a:rPr>
              <a:t> </a:t>
            </a:r>
            <a:r>
              <a:rPr lang="en-US" noProof="0" dirty="0" err="1" smtClean="0">
                <a:solidFill>
                  <a:srgbClr val="FF0000"/>
                </a:solidFill>
              </a:rPr>
              <a:t>mit</a:t>
            </a:r>
            <a:r>
              <a:rPr lang="en-US" noProof="0" dirty="0" smtClean="0">
                <a:solidFill>
                  <a:srgbClr val="FF0000"/>
                </a:solidFill>
              </a:rPr>
              <a:t> </a:t>
            </a:r>
            <a:r>
              <a:rPr lang="en-US" noProof="0" dirty="0" err="1" smtClean="0">
                <a:solidFill>
                  <a:srgbClr val="FF0000"/>
                </a:solidFill>
              </a:rPr>
              <a:t>deinem</a:t>
            </a:r>
            <a:r>
              <a:rPr lang="en-US" noProof="0" dirty="0" smtClean="0">
                <a:solidFill>
                  <a:srgbClr val="FF0000"/>
                </a:solidFill>
              </a:rPr>
              <a:t> Freund/</a:t>
            </a:r>
            <a:r>
              <a:rPr lang="en-US" noProof="0" dirty="0" err="1" smtClean="0">
                <a:solidFill>
                  <a:srgbClr val="FF0000"/>
                </a:solidFill>
              </a:rPr>
              <a:t>deiner</a:t>
            </a:r>
            <a:r>
              <a:rPr lang="en-US" noProof="0" dirty="0" smtClean="0">
                <a:solidFill>
                  <a:srgbClr val="FF0000"/>
                </a:solidFill>
              </a:rPr>
              <a:t> </a:t>
            </a:r>
            <a:r>
              <a:rPr lang="en-US" noProof="0" dirty="0" err="1" smtClean="0">
                <a:solidFill>
                  <a:srgbClr val="FF0000"/>
                </a:solidFill>
              </a:rPr>
              <a:t>Freundin</a:t>
            </a:r>
            <a:r>
              <a:rPr lang="en-US" noProof="0" dirty="0" smtClean="0">
                <a:solidFill>
                  <a:srgbClr val="FF0000"/>
                </a:solidFill>
              </a:rPr>
              <a:t> </a:t>
            </a:r>
            <a:r>
              <a:rPr lang="en-US" noProof="0" dirty="0" err="1" smtClean="0">
                <a:solidFill>
                  <a:srgbClr val="FF0000"/>
                </a:solidFill>
              </a:rPr>
              <a:t>aus</a:t>
            </a:r>
            <a:r>
              <a:rPr lang="en-US" noProof="0" dirty="0" smtClean="0">
                <a:solidFill>
                  <a:srgbClr val="FF0000"/>
                </a:solidFill>
              </a:rPr>
              <a:t> der </a:t>
            </a:r>
            <a:r>
              <a:rPr lang="en-US" noProof="0" dirty="0" err="1" smtClean="0">
                <a:solidFill>
                  <a:srgbClr val="FF0000"/>
                </a:solidFill>
              </a:rPr>
              <a:t>Schweiz</a:t>
            </a:r>
            <a:endParaRPr lang="en-US" dirty="0" smtClean="0">
              <a:solidFill>
                <a:srgbClr val="FF0000"/>
              </a:solidFill>
            </a:endParaRP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noProof="0" dirty="0" err="1" smtClean="0">
                <a:solidFill>
                  <a:srgbClr val="FF0000"/>
                </a:solidFill>
              </a:rPr>
              <a:t>über</a:t>
            </a:r>
            <a:r>
              <a:rPr lang="en-US" noProof="0" dirty="0" smtClean="0">
                <a:solidFill>
                  <a:srgbClr val="FF0000"/>
                </a:solidFill>
              </a:rPr>
              <a:t> </a:t>
            </a:r>
            <a:r>
              <a:rPr lang="en-US" noProof="0" dirty="0" err="1" smtClean="0">
                <a:solidFill>
                  <a:srgbClr val="FF0000"/>
                </a:solidFill>
              </a:rPr>
              <a:t>Musik</a:t>
            </a:r>
            <a:r>
              <a:rPr lang="en-US" noProof="0" dirty="0" smtClean="0">
                <a:solidFill>
                  <a:srgbClr val="FF0000"/>
                </a:solidFill>
              </a:rPr>
              <a:t>.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Higher role-play 11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00" y="1835888"/>
            <a:ext cx="8045200" cy="444795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err="1" smtClean="0"/>
              <a:t>Dein</a:t>
            </a:r>
            <a:r>
              <a:rPr lang="en-US" dirty="0" smtClean="0"/>
              <a:t> Problem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 – was.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Ich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darf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nicht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nicht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mehr</a:t>
            </a:r>
            <a:r>
              <a:rPr lang="en-US" b="1" dirty="0" smtClean="0">
                <a:solidFill>
                  <a:srgbClr val="0070C0"/>
                </a:solidFill>
              </a:rPr>
              <a:t> Xbox </a:t>
            </a:r>
            <a:r>
              <a:rPr lang="en-US" b="1" dirty="0" err="1" smtClean="0">
                <a:solidFill>
                  <a:srgbClr val="0070C0"/>
                </a:solidFill>
              </a:rPr>
              <a:t>spielen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dirty="0" err="1" smtClean="0"/>
              <a:t>Seit</a:t>
            </a:r>
            <a:r>
              <a:rPr lang="en-US" dirty="0" smtClean="0"/>
              <a:t> </a:t>
            </a:r>
            <a:r>
              <a:rPr lang="en-US" dirty="0" err="1" smtClean="0"/>
              <a:t>wann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Seit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zwei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Wochen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dirty="0" err="1" smtClean="0"/>
              <a:t>Deine</a:t>
            </a:r>
            <a:r>
              <a:rPr lang="en-US" dirty="0" smtClean="0"/>
              <a:t> Situation </a:t>
            </a:r>
            <a:r>
              <a:rPr lang="en-US" dirty="0" err="1" smtClean="0"/>
              <a:t>besser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r>
              <a:rPr lang="en-US" dirty="0" smtClean="0"/>
              <a:t> – </a:t>
            </a:r>
            <a:r>
              <a:rPr lang="en-US" dirty="0" err="1" smtClean="0"/>
              <a:t>wie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Ich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werde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mit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meinen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Eltern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sprechen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!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Tennis </a:t>
            </a:r>
            <a:r>
              <a:rPr lang="en-US" b="1" dirty="0" err="1" smtClean="0">
                <a:solidFill>
                  <a:srgbClr val="0070C0"/>
                </a:solidFill>
              </a:rPr>
              <a:t>spielen</a:t>
            </a:r>
            <a:r>
              <a:rPr lang="en-US" b="1" dirty="0" smtClean="0">
                <a:solidFill>
                  <a:srgbClr val="0070C0"/>
                </a:solidFill>
              </a:rPr>
              <a:t>. </a:t>
            </a:r>
            <a:r>
              <a:rPr lang="en-US" b="1" dirty="0" err="1" smtClean="0">
                <a:solidFill>
                  <a:srgbClr val="0070C0"/>
                </a:solidFill>
              </a:rPr>
              <a:t>Langweilig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 smtClean="0"/>
              <a:t>? </a:t>
            </a:r>
            <a:r>
              <a:rPr lang="en-US" dirty="0" err="1" smtClean="0"/>
              <a:t>Meinung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Eltern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Wie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findest</a:t>
            </a:r>
            <a:r>
              <a:rPr lang="en-US" b="1" dirty="0" smtClean="0">
                <a:solidFill>
                  <a:srgbClr val="0070C0"/>
                </a:solidFill>
              </a:rPr>
              <a:t> du </a:t>
            </a:r>
            <a:r>
              <a:rPr lang="en-US" b="1" dirty="0" err="1" smtClean="0">
                <a:solidFill>
                  <a:srgbClr val="0070C0"/>
                </a:solidFill>
              </a:rPr>
              <a:t>deine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Eltern</a:t>
            </a:r>
            <a:r>
              <a:rPr lang="en-US" b="1" dirty="0" smtClean="0">
                <a:solidFill>
                  <a:srgbClr val="0070C0"/>
                </a:solidFill>
              </a:rPr>
              <a:t>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32238" y="1137684"/>
            <a:ext cx="8045200" cy="6982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>
                <a:solidFill>
                  <a:srgbClr val="FF0000"/>
                </a:solidFill>
              </a:rPr>
              <a:t>Du </a:t>
            </a:r>
            <a:r>
              <a:rPr lang="en-US" dirty="0" err="1" smtClean="0">
                <a:solidFill>
                  <a:srgbClr val="FF0000"/>
                </a:solidFill>
              </a:rPr>
              <a:t>sprichst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mit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deinem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deutschen</a:t>
            </a:r>
            <a:r>
              <a:rPr lang="en-US" dirty="0" smtClean="0">
                <a:solidFill>
                  <a:srgbClr val="FF0000"/>
                </a:solidFill>
              </a:rPr>
              <a:t> Freund/</a:t>
            </a:r>
            <a:r>
              <a:rPr lang="en-US" dirty="0" err="1" smtClean="0">
                <a:solidFill>
                  <a:srgbClr val="FF0000"/>
                </a:solidFill>
              </a:rPr>
              <a:t>deiner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deutschen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Freundin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über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dein</a:t>
            </a:r>
            <a:r>
              <a:rPr lang="en-US" dirty="0" smtClean="0">
                <a:solidFill>
                  <a:srgbClr val="FF0000"/>
                </a:solidFill>
              </a:rPr>
              <a:t> Problem </a:t>
            </a:r>
            <a:r>
              <a:rPr lang="en-US" dirty="0" err="1" smtClean="0">
                <a:solidFill>
                  <a:srgbClr val="FF0000"/>
                </a:solidFill>
              </a:rPr>
              <a:t>zu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Hause</a:t>
            </a:r>
            <a:r>
              <a:rPr lang="en-US" noProof="0" dirty="0" smtClean="0">
                <a:solidFill>
                  <a:srgbClr val="FF0000"/>
                </a:solidFill>
              </a:rPr>
              <a:t>.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Higher role-play 12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00" y="1835888"/>
            <a:ext cx="8045200" cy="444795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err="1" smtClean="0"/>
              <a:t>Ihr</a:t>
            </a:r>
            <a:r>
              <a:rPr lang="en-US" dirty="0" smtClean="0"/>
              <a:t> </a:t>
            </a:r>
            <a:r>
              <a:rPr lang="en-US" dirty="0" err="1" smtClean="0"/>
              <a:t>Flug</a:t>
            </a:r>
            <a:r>
              <a:rPr lang="en-US" dirty="0" smtClean="0"/>
              <a:t> – </a:t>
            </a:r>
            <a:r>
              <a:rPr lang="en-US" dirty="0" err="1" smtClean="0"/>
              <a:t>wohin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Ich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möchte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nach</a:t>
            </a:r>
            <a:r>
              <a:rPr lang="en-US" b="1" dirty="0" smtClean="0">
                <a:solidFill>
                  <a:srgbClr val="0070C0"/>
                </a:solidFill>
              </a:rPr>
              <a:t> Deutschland </a:t>
            </a:r>
            <a:r>
              <a:rPr lang="en-US" b="1" dirty="0" err="1" smtClean="0">
                <a:solidFill>
                  <a:srgbClr val="0070C0"/>
                </a:solidFill>
              </a:rPr>
              <a:t>fliegen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dirty="0" err="1" smtClean="0"/>
              <a:t>Wann</a:t>
            </a:r>
            <a:r>
              <a:rPr lang="en-US" dirty="0" smtClean="0"/>
              <a:t> </a:t>
            </a:r>
            <a:r>
              <a:rPr lang="en-US" dirty="0" err="1" smtClean="0"/>
              <a:t>fliegen</a:t>
            </a:r>
            <a:r>
              <a:rPr lang="en-US" dirty="0" smtClean="0"/>
              <a:t> – Datum und </a:t>
            </a:r>
            <a:r>
              <a:rPr lang="en-US" dirty="0" err="1" smtClean="0"/>
              <a:t>Zeit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Am </a:t>
            </a:r>
            <a:r>
              <a:rPr lang="en-US" b="1" dirty="0" err="1" smtClean="0">
                <a:solidFill>
                  <a:srgbClr val="0070C0"/>
                </a:solidFill>
              </a:rPr>
              <a:t>ersten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Juni</a:t>
            </a:r>
            <a:r>
              <a:rPr lang="en-US" b="1" dirty="0" smtClean="0">
                <a:solidFill>
                  <a:srgbClr val="0070C0"/>
                </a:solidFill>
              </a:rPr>
              <a:t> am </a:t>
            </a:r>
            <a:r>
              <a:rPr lang="en-US" b="1" dirty="0" err="1" smtClean="0">
                <a:solidFill>
                  <a:srgbClr val="0070C0"/>
                </a:solidFill>
              </a:rPr>
              <a:t>Nachmittag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? </a:t>
            </a:r>
            <a:r>
              <a:rPr lang="en-US" dirty="0" err="1" smtClean="0"/>
              <a:t>Handgepäck</a:t>
            </a:r>
            <a:r>
              <a:rPr lang="en-US" dirty="0" smtClean="0"/>
              <a:t> – </a:t>
            </a: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viel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Wie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viel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Handgepäck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darf</a:t>
            </a:r>
            <a:r>
              <a:rPr lang="en-US" b="1" dirty="0" smtClean="0">
                <a:solidFill>
                  <a:srgbClr val="0070C0"/>
                </a:solidFill>
              </a:rPr>
              <a:t> man </a:t>
            </a:r>
            <a:r>
              <a:rPr lang="en-US" b="1" dirty="0" err="1" smtClean="0">
                <a:solidFill>
                  <a:srgbClr val="0070C0"/>
                </a:solidFill>
              </a:rPr>
              <a:t>haben</a:t>
            </a:r>
            <a:r>
              <a:rPr lang="en-US" b="1" dirty="0" smtClean="0">
                <a:solidFill>
                  <a:srgbClr val="0070C0"/>
                </a:solidFill>
              </a:rPr>
              <a:t>?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Das </a:t>
            </a:r>
            <a:r>
              <a:rPr lang="en-US" dirty="0" err="1" smtClean="0"/>
              <a:t>letzte</a:t>
            </a:r>
            <a:r>
              <a:rPr lang="en-US" dirty="0" smtClean="0"/>
              <a:t> Mal </a:t>
            </a:r>
            <a:r>
              <a:rPr lang="en-US" dirty="0" err="1" smtClean="0"/>
              <a:t>geflogen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Ich</a:t>
            </a:r>
            <a:r>
              <a:rPr lang="en-US" b="1" dirty="0" smtClean="0">
                <a:solidFill>
                  <a:srgbClr val="0070C0"/>
                </a:solidFill>
              </a:rPr>
              <a:t> bin </a:t>
            </a:r>
            <a:r>
              <a:rPr lang="en-US" b="1" dirty="0" err="1" smtClean="0">
                <a:solidFill>
                  <a:srgbClr val="0070C0"/>
                </a:solidFill>
              </a:rPr>
              <a:t>letztes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Jahr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nach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Spanien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geflogen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 smtClean="0"/>
              <a:t>!</a:t>
            </a: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Aus England. </a:t>
            </a:r>
            <a:r>
              <a:rPr lang="en-US" b="1" dirty="0" err="1" smtClean="0">
                <a:solidFill>
                  <a:srgbClr val="0070C0"/>
                </a:solidFill>
              </a:rPr>
              <a:t>Ich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studiere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32238" y="1137684"/>
            <a:ext cx="8045200" cy="6982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noProof="0" dirty="0" err="1" smtClean="0">
                <a:solidFill>
                  <a:srgbClr val="FF0000"/>
                </a:solidFill>
              </a:rPr>
              <a:t>Sie</a:t>
            </a:r>
            <a:r>
              <a:rPr lang="en-US" noProof="0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buchen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einen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Flug</a:t>
            </a:r>
            <a:r>
              <a:rPr lang="en-US" dirty="0" smtClean="0">
                <a:solidFill>
                  <a:srgbClr val="FF0000"/>
                </a:solidFill>
              </a:rPr>
              <a:t> in </a:t>
            </a:r>
            <a:r>
              <a:rPr lang="en-US" dirty="0" err="1" smtClean="0">
                <a:solidFill>
                  <a:srgbClr val="FF0000"/>
                </a:solidFill>
              </a:rPr>
              <a:t>einem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Reisebüro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noProof="0" dirty="0" smtClean="0">
                <a:solidFill>
                  <a:srgbClr val="FF0000"/>
                </a:solidFill>
              </a:rPr>
              <a:t>in </a:t>
            </a:r>
            <a:r>
              <a:rPr lang="en-US" noProof="0" dirty="0" err="1" smtClean="0">
                <a:solidFill>
                  <a:srgbClr val="FF0000"/>
                </a:solidFill>
              </a:rPr>
              <a:t>Österreich</a:t>
            </a:r>
            <a:r>
              <a:rPr lang="en-US" noProof="0" dirty="0" smtClean="0">
                <a:solidFill>
                  <a:srgbClr val="FF0000"/>
                </a:solidFill>
              </a:rPr>
              <a:t>. </a:t>
            </a:r>
            <a:r>
              <a:rPr lang="en-US" noProof="0" dirty="0" err="1" smtClean="0">
                <a:solidFill>
                  <a:srgbClr val="FF0000"/>
                </a:solidFill>
              </a:rPr>
              <a:t>Sie</a:t>
            </a:r>
            <a:endParaRPr lang="en-US" dirty="0" smtClean="0">
              <a:solidFill>
                <a:srgbClr val="FF0000"/>
              </a:solidFill>
            </a:endParaRP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noProof="0" dirty="0" err="1" smtClean="0">
                <a:solidFill>
                  <a:srgbClr val="FF0000"/>
                </a:solidFill>
              </a:rPr>
              <a:t>sprechen</a:t>
            </a:r>
            <a:r>
              <a:rPr lang="en-US" noProof="0" dirty="0" smtClean="0">
                <a:solidFill>
                  <a:srgbClr val="FF0000"/>
                </a:solidFill>
              </a:rPr>
              <a:t> </a:t>
            </a:r>
            <a:r>
              <a:rPr lang="en-US" noProof="0" dirty="0" err="1" smtClean="0">
                <a:solidFill>
                  <a:srgbClr val="FF0000"/>
                </a:solidFill>
              </a:rPr>
              <a:t>mit</a:t>
            </a:r>
            <a:r>
              <a:rPr lang="en-US" noProof="0" dirty="0" smtClean="0">
                <a:solidFill>
                  <a:srgbClr val="FF0000"/>
                </a:solidFill>
              </a:rPr>
              <a:t> </a:t>
            </a:r>
            <a:r>
              <a:rPr lang="en-US" noProof="0" dirty="0" err="1" smtClean="0">
                <a:solidFill>
                  <a:srgbClr val="FF0000"/>
                </a:solidFill>
              </a:rPr>
              <a:t>dem</a:t>
            </a:r>
            <a:r>
              <a:rPr lang="en-US" noProof="0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Verkäufer</a:t>
            </a:r>
            <a:r>
              <a:rPr lang="en-US" dirty="0" smtClean="0">
                <a:solidFill>
                  <a:srgbClr val="FF0000"/>
                </a:solidFill>
              </a:rPr>
              <a:t>/der </a:t>
            </a:r>
            <a:r>
              <a:rPr lang="en-US" dirty="0" err="1" smtClean="0">
                <a:solidFill>
                  <a:srgbClr val="FF0000"/>
                </a:solidFill>
              </a:rPr>
              <a:t>Verkäuferin</a:t>
            </a:r>
            <a:r>
              <a:rPr lang="en-US" noProof="0" dirty="0" smtClean="0">
                <a:solidFill>
                  <a:srgbClr val="FF0000"/>
                </a:solidFill>
              </a:rPr>
              <a:t>.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Higher role-play 13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00" y="1835888"/>
            <a:ext cx="8045200" cy="444795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err="1" smtClean="0"/>
              <a:t>Fremdsprachen</a:t>
            </a:r>
            <a:r>
              <a:rPr lang="en-US" dirty="0" smtClean="0"/>
              <a:t> an </a:t>
            </a:r>
            <a:r>
              <a:rPr lang="en-US" dirty="0" err="1" smtClean="0"/>
              <a:t>deiner</a:t>
            </a:r>
            <a:r>
              <a:rPr lang="en-US" dirty="0" smtClean="0"/>
              <a:t> </a:t>
            </a:r>
            <a:r>
              <a:rPr lang="en-US" dirty="0" err="1" smtClean="0"/>
              <a:t>Schule</a:t>
            </a:r>
            <a:r>
              <a:rPr lang="en-US" dirty="0" smtClean="0"/>
              <a:t> – </a:t>
            </a:r>
            <a:r>
              <a:rPr lang="en-US" dirty="0" err="1" smtClean="0"/>
              <a:t>welche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Man </a:t>
            </a:r>
            <a:r>
              <a:rPr lang="en-US" b="1" dirty="0" err="1" smtClean="0">
                <a:solidFill>
                  <a:srgbClr val="0070C0"/>
                </a:solidFill>
              </a:rPr>
              <a:t>kann</a:t>
            </a:r>
            <a:r>
              <a:rPr lang="en-US" b="1" dirty="0" smtClean="0">
                <a:solidFill>
                  <a:srgbClr val="0070C0"/>
                </a:solidFill>
              </a:rPr>
              <a:t> Deutsch und </a:t>
            </a:r>
            <a:r>
              <a:rPr lang="en-US" b="1" dirty="0" err="1" smtClean="0">
                <a:solidFill>
                  <a:srgbClr val="0070C0"/>
                </a:solidFill>
              </a:rPr>
              <a:t>Spanisch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lernen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Deutsch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Schulfach</a:t>
            </a:r>
            <a:r>
              <a:rPr lang="en-US" dirty="0" smtClean="0"/>
              <a:t> – </a:t>
            </a:r>
            <a:r>
              <a:rPr lang="en-US" dirty="0" err="1" smtClean="0"/>
              <a:t>seit</a:t>
            </a:r>
            <a:r>
              <a:rPr lang="en-US" dirty="0" smtClean="0"/>
              <a:t> </a:t>
            </a:r>
            <a:r>
              <a:rPr lang="en-US" dirty="0" err="1" smtClean="0"/>
              <a:t>wann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Ich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lerne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seit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drei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Jahren</a:t>
            </a:r>
            <a:r>
              <a:rPr lang="en-US" b="1" dirty="0" smtClean="0">
                <a:solidFill>
                  <a:srgbClr val="0070C0"/>
                </a:solidFill>
              </a:rPr>
              <a:t> Deutsch.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!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Dreimal</a:t>
            </a:r>
            <a:r>
              <a:rPr lang="en-US" b="1" dirty="0" smtClean="0">
                <a:solidFill>
                  <a:srgbClr val="0070C0"/>
                </a:solidFill>
              </a:rPr>
              <a:t> in </a:t>
            </a:r>
            <a:r>
              <a:rPr lang="en-US" b="1" dirty="0" err="1" smtClean="0">
                <a:solidFill>
                  <a:srgbClr val="0070C0"/>
                </a:solidFill>
              </a:rPr>
              <a:t>der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Woche</a:t>
            </a:r>
            <a:r>
              <a:rPr lang="en-US" b="1" dirty="0" smtClean="0">
                <a:solidFill>
                  <a:srgbClr val="0070C0"/>
                </a:solidFill>
              </a:rPr>
              <a:t>. Toll!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Du </a:t>
            </a:r>
            <a:r>
              <a:rPr lang="en-US" dirty="0" err="1" smtClean="0"/>
              <a:t>nach</a:t>
            </a:r>
            <a:r>
              <a:rPr lang="en-US" dirty="0" smtClean="0"/>
              <a:t> Deutschland in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Zukunft</a:t>
            </a:r>
            <a:r>
              <a:rPr lang="en-US" dirty="0" smtClean="0"/>
              <a:t> – </a:t>
            </a:r>
            <a:r>
              <a:rPr lang="en-US" dirty="0" err="1" smtClean="0"/>
              <a:t>warum</a:t>
            </a:r>
            <a:r>
              <a:rPr lang="en-US" dirty="0" smtClean="0"/>
              <a:t> (</a:t>
            </a:r>
            <a:r>
              <a:rPr lang="en-US" dirty="0" err="1" smtClean="0"/>
              <a:t>nicht</a:t>
            </a:r>
            <a:r>
              <a:rPr lang="en-US" dirty="0" smtClean="0"/>
              <a:t>).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Ich</a:t>
            </a:r>
            <a:r>
              <a:rPr lang="en-US" b="1" dirty="0" smtClean="0">
                <a:solidFill>
                  <a:srgbClr val="0070C0"/>
                </a:solidFill>
              </a:rPr>
              <a:t> will </a:t>
            </a:r>
            <a:r>
              <a:rPr lang="en-US" b="1" dirty="0" err="1" smtClean="0">
                <a:solidFill>
                  <a:srgbClr val="0070C0"/>
                </a:solidFill>
              </a:rPr>
              <a:t>nach</a:t>
            </a:r>
            <a:r>
              <a:rPr lang="en-US" b="1" dirty="0" smtClean="0">
                <a:solidFill>
                  <a:srgbClr val="0070C0"/>
                </a:solidFill>
              </a:rPr>
              <a:t> Deutschland </a:t>
            </a:r>
            <a:r>
              <a:rPr lang="en-US" b="1" dirty="0" err="1" smtClean="0">
                <a:solidFill>
                  <a:srgbClr val="0070C0"/>
                </a:solidFill>
              </a:rPr>
              <a:t>fahren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weil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ich</a:t>
            </a:r>
            <a:r>
              <a:rPr lang="en-US" b="1" dirty="0" smtClean="0">
                <a:solidFill>
                  <a:srgbClr val="0070C0"/>
                </a:solidFill>
              </a:rPr>
              <a:t> Deutsch </a:t>
            </a:r>
            <a:r>
              <a:rPr lang="en-US" b="1" dirty="0" err="1" smtClean="0">
                <a:solidFill>
                  <a:srgbClr val="0070C0"/>
                </a:solidFill>
              </a:rPr>
              <a:t>spreche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 smtClean="0"/>
              <a:t>? </a:t>
            </a:r>
            <a:r>
              <a:rPr lang="en-US" dirty="0" err="1" smtClean="0"/>
              <a:t>Fremdsprachen</a:t>
            </a:r>
            <a:r>
              <a:rPr lang="en-US" dirty="0" smtClean="0"/>
              <a:t> – </a:t>
            </a:r>
            <a:r>
              <a:rPr lang="en-US" dirty="0" err="1" smtClean="0"/>
              <a:t>warum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Warum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lernst</a:t>
            </a:r>
            <a:r>
              <a:rPr lang="en-US" b="1" dirty="0" smtClean="0">
                <a:solidFill>
                  <a:srgbClr val="0070C0"/>
                </a:solidFill>
              </a:rPr>
              <a:t> du </a:t>
            </a:r>
            <a:r>
              <a:rPr lang="en-US" b="1" dirty="0" err="1" smtClean="0">
                <a:solidFill>
                  <a:srgbClr val="0070C0"/>
                </a:solidFill>
              </a:rPr>
              <a:t>Fremdsprachen</a:t>
            </a:r>
            <a:r>
              <a:rPr lang="en-US" b="1" dirty="0" smtClean="0">
                <a:solidFill>
                  <a:srgbClr val="0070C0"/>
                </a:solidFill>
              </a:rPr>
              <a:t>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32238" y="1137684"/>
            <a:ext cx="8045200" cy="6982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>
                <a:solidFill>
                  <a:srgbClr val="FF0000"/>
                </a:solidFill>
              </a:rPr>
              <a:t>Du </a:t>
            </a:r>
            <a:r>
              <a:rPr lang="en-US" dirty="0" err="1" smtClean="0">
                <a:solidFill>
                  <a:srgbClr val="FF0000"/>
                </a:solidFill>
              </a:rPr>
              <a:t>sprichst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mit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deinem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deutschen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Austauschpartner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err="1" smtClean="0">
                <a:solidFill>
                  <a:srgbClr val="FF0000"/>
                </a:solidFill>
              </a:rPr>
              <a:t>deiner</a:t>
            </a:r>
            <a:endParaRPr lang="en-US" dirty="0" smtClean="0">
              <a:solidFill>
                <a:srgbClr val="FF0000"/>
              </a:solidFill>
            </a:endParaRP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deutschen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Austauschpartnerin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über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Fremdsprachen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Higher role-play 14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00" y="1835888"/>
            <a:ext cx="8045200" cy="444795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err="1" smtClean="0"/>
              <a:t>Sie</a:t>
            </a:r>
            <a:r>
              <a:rPr lang="en-US" dirty="0" smtClean="0"/>
              <a:t> in Linz – </a:t>
            </a:r>
            <a:r>
              <a:rPr lang="en-US" dirty="0" err="1" smtClean="0"/>
              <a:t>warum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Ich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mache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Urlaub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Was </a:t>
            </a:r>
            <a:r>
              <a:rPr lang="en-US" dirty="0" err="1" smtClean="0"/>
              <a:t>hier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 – </a:t>
            </a:r>
            <a:r>
              <a:rPr lang="en-US" b="1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Aktivität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Ich</a:t>
            </a:r>
            <a:r>
              <a:rPr lang="en-US" b="1" dirty="0" smtClean="0">
                <a:solidFill>
                  <a:srgbClr val="0070C0"/>
                </a:solidFill>
              </a:rPr>
              <a:t> bin </a:t>
            </a:r>
            <a:r>
              <a:rPr lang="en-US" b="1" dirty="0" err="1" smtClean="0">
                <a:solidFill>
                  <a:srgbClr val="0070C0"/>
                </a:solidFill>
              </a:rPr>
              <a:t>einkaufen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gegangen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!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Aus England. </a:t>
            </a:r>
            <a:r>
              <a:rPr lang="en-US" b="1" dirty="0" err="1" smtClean="0">
                <a:solidFill>
                  <a:srgbClr val="0070C0"/>
                </a:solidFill>
              </a:rPr>
              <a:t>Ein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Schloß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Meinung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die </a:t>
            </a:r>
            <a:r>
              <a:rPr lang="en-US" dirty="0" err="1" smtClean="0"/>
              <a:t>Leute</a:t>
            </a:r>
            <a:r>
              <a:rPr lang="en-US" dirty="0" smtClean="0"/>
              <a:t> in Linz (</a:t>
            </a:r>
            <a:r>
              <a:rPr lang="en-US" b="1" dirty="0" err="1" smtClean="0"/>
              <a:t>ein</a:t>
            </a:r>
            <a:r>
              <a:rPr lang="en-US" dirty="0" smtClean="0"/>
              <a:t> Detail).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Die </a:t>
            </a:r>
            <a:r>
              <a:rPr lang="en-US" b="1" dirty="0" err="1" smtClean="0">
                <a:solidFill>
                  <a:srgbClr val="0070C0"/>
                </a:solidFill>
              </a:rPr>
              <a:t>Leute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hier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sind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sehr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freundlich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 smtClean="0"/>
              <a:t>? </a:t>
            </a:r>
            <a:r>
              <a:rPr lang="en-US" dirty="0" smtClean="0"/>
              <a:t>Gut </a:t>
            </a:r>
            <a:r>
              <a:rPr lang="en-US" dirty="0" err="1" smtClean="0"/>
              <a:t>essen</a:t>
            </a:r>
            <a:r>
              <a:rPr lang="en-US" dirty="0" smtClean="0"/>
              <a:t> – </a:t>
            </a:r>
            <a:r>
              <a:rPr lang="en-US" dirty="0" err="1" smtClean="0"/>
              <a:t>wo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Wo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kann</a:t>
            </a:r>
            <a:r>
              <a:rPr lang="en-US" b="1" dirty="0" smtClean="0">
                <a:solidFill>
                  <a:srgbClr val="0070C0"/>
                </a:solidFill>
              </a:rPr>
              <a:t> man </a:t>
            </a:r>
            <a:r>
              <a:rPr lang="en-US" b="1" dirty="0" err="1" smtClean="0">
                <a:solidFill>
                  <a:srgbClr val="0070C0"/>
                </a:solidFill>
              </a:rPr>
              <a:t>hier</a:t>
            </a:r>
            <a:r>
              <a:rPr lang="en-US" b="1" dirty="0" smtClean="0">
                <a:solidFill>
                  <a:srgbClr val="0070C0"/>
                </a:solidFill>
              </a:rPr>
              <a:t> gut </a:t>
            </a:r>
            <a:r>
              <a:rPr lang="en-US" b="1" dirty="0" err="1" smtClean="0">
                <a:solidFill>
                  <a:srgbClr val="0070C0"/>
                </a:solidFill>
              </a:rPr>
              <a:t>essen</a:t>
            </a:r>
            <a:r>
              <a:rPr lang="en-US" b="1" dirty="0" smtClean="0">
                <a:solidFill>
                  <a:srgbClr val="0070C0"/>
                </a:solidFill>
              </a:rPr>
              <a:t>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32238" y="1137684"/>
            <a:ext cx="8045200" cy="6982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noProof="0" dirty="0" err="1" smtClean="0">
                <a:solidFill>
                  <a:srgbClr val="FF0000"/>
                </a:solidFill>
              </a:rPr>
              <a:t>Sie</a:t>
            </a:r>
            <a:r>
              <a:rPr lang="en-US" noProof="0" dirty="0" smtClean="0">
                <a:solidFill>
                  <a:srgbClr val="FF0000"/>
                </a:solidFill>
              </a:rPr>
              <a:t> </a:t>
            </a:r>
            <a:r>
              <a:rPr lang="en-US" noProof="0" dirty="0" err="1" smtClean="0">
                <a:solidFill>
                  <a:srgbClr val="FF0000"/>
                </a:solidFill>
              </a:rPr>
              <a:t>sind</a:t>
            </a:r>
            <a:r>
              <a:rPr lang="en-US" noProof="0" dirty="0" smtClean="0">
                <a:solidFill>
                  <a:srgbClr val="FF0000"/>
                </a:solidFill>
              </a:rPr>
              <a:t> in </a:t>
            </a:r>
            <a:r>
              <a:rPr lang="en-US" noProof="0" dirty="0" err="1" smtClean="0">
                <a:solidFill>
                  <a:srgbClr val="FF0000"/>
                </a:solidFill>
              </a:rPr>
              <a:t>einer</a:t>
            </a:r>
            <a:r>
              <a:rPr lang="en-US" noProof="0" dirty="0" smtClean="0">
                <a:solidFill>
                  <a:srgbClr val="FF0000"/>
                </a:solidFill>
              </a:rPr>
              <a:t> </a:t>
            </a:r>
            <a:r>
              <a:rPr lang="en-US" noProof="0" dirty="0" err="1" smtClean="0">
                <a:solidFill>
                  <a:srgbClr val="FF0000"/>
                </a:solidFill>
              </a:rPr>
              <a:t>Touristeninformation</a:t>
            </a:r>
            <a:r>
              <a:rPr lang="en-US" noProof="0" dirty="0" smtClean="0">
                <a:solidFill>
                  <a:srgbClr val="FF0000"/>
                </a:solidFill>
              </a:rPr>
              <a:t> in Linz in </a:t>
            </a:r>
            <a:r>
              <a:rPr lang="en-US" noProof="0" dirty="0" err="1" smtClean="0">
                <a:solidFill>
                  <a:srgbClr val="FF0000"/>
                </a:solidFill>
              </a:rPr>
              <a:t>Österreich</a:t>
            </a:r>
            <a:r>
              <a:rPr lang="en-US" noProof="0" dirty="0" smtClean="0">
                <a:solidFill>
                  <a:srgbClr val="FF0000"/>
                </a:solidFill>
              </a:rPr>
              <a:t>. </a:t>
            </a:r>
            <a:r>
              <a:rPr lang="en-US" noProof="0" dirty="0" err="1" smtClean="0">
                <a:solidFill>
                  <a:srgbClr val="FF0000"/>
                </a:solidFill>
              </a:rPr>
              <a:t>Sie</a:t>
            </a:r>
            <a:endParaRPr lang="en-US" dirty="0" smtClean="0">
              <a:solidFill>
                <a:srgbClr val="FF0000"/>
              </a:solidFill>
            </a:endParaRP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noProof="0" dirty="0" err="1" smtClean="0">
                <a:solidFill>
                  <a:srgbClr val="FF0000"/>
                </a:solidFill>
              </a:rPr>
              <a:t>sprechen</a:t>
            </a:r>
            <a:r>
              <a:rPr lang="en-US" noProof="0" dirty="0" smtClean="0">
                <a:solidFill>
                  <a:srgbClr val="FF0000"/>
                </a:solidFill>
              </a:rPr>
              <a:t> </a:t>
            </a:r>
            <a:r>
              <a:rPr lang="en-US" noProof="0" dirty="0" err="1" smtClean="0">
                <a:solidFill>
                  <a:srgbClr val="FF0000"/>
                </a:solidFill>
              </a:rPr>
              <a:t>mit</a:t>
            </a:r>
            <a:r>
              <a:rPr lang="en-US" noProof="0" dirty="0" smtClean="0">
                <a:solidFill>
                  <a:srgbClr val="FF0000"/>
                </a:solidFill>
              </a:rPr>
              <a:t> </a:t>
            </a:r>
            <a:r>
              <a:rPr lang="en-US" noProof="0" dirty="0" err="1" smtClean="0">
                <a:solidFill>
                  <a:srgbClr val="FF0000"/>
                </a:solidFill>
              </a:rPr>
              <a:t>dem</a:t>
            </a:r>
            <a:r>
              <a:rPr lang="en-US" noProof="0" dirty="0" smtClean="0">
                <a:solidFill>
                  <a:srgbClr val="FF0000"/>
                </a:solidFill>
              </a:rPr>
              <a:t> </a:t>
            </a:r>
            <a:r>
              <a:rPr lang="en-US" noProof="0" dirty="0" err="1" smtClean="0">
                <a:solidFill>
                  <a:srgbClr val="FF0000"/>
                </a:solidFill>
              </a:rPr>
              <a:t>Angestellten</a:t>
            </a:r>
            <a:r>
              <a:rPr lang="en-US" noProof="0" dirty="0" smtClean="0">
                <a:solidFill>
                  <a:srgbClr val="FF0000"/>
                </a:solidFill>
              </a:rPr>
              <a:t>/der </a:t>
            </a:r>
            <a:r>
              <a:rPr lang="en-US" noProof="0" dirty="0" err="1" smtClean="0">
                <a:solidFill>
                  <a:srgbClr val="FF0000"/>
                </a:solidFill>
              </a:rPr>
              <a:t>Angestellten</a:t>
            </a:r>
            <a:r>
              <a:rPr lang="en-US" noProof="0" dirty="0" smtClean="0">
                <a:solidFill>
                  <a:srgbClr val="FF0000"/>
                </a:solidFill>
              </a:rPr>
              <a:t>.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Higher role-play 15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00" y="1835888"/>
            <a:ext cx="8045200" cy="444795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Du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letzten</a:t>
            </a:r>
            <a:r>
              <a:rPr lang="en-US" dirty="0" smtClean="0"/>
              <a:t> </a:t>
            </a:r>
            <a:r>
              <a:rPr lang="en-US" dirty="0" err="1" smtClean="0"/>
              <a:t>Schuljahr</a:t>
            </a:r>
            <a:r>
              <a:rPr lang="en-US" dirty="0" smtClean="0"/>
              <a:t> – </a:t>
            </a:r>
            <a:r>
              <a:rPr lang="en-US" b="1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Aktivität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Ich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habe</a:t>
            </a:r>
            <a:r>
              <a:rPr lang="en-US" b="1" dirty="0" smtClean="0">
                <a:solidFill>
                  <a:srgbClr val="0070C0"/>
                </a:solidFill>
              </a:rPr>
              <a:t> Deutsch </a:t>
            </a:r>
            <a:r>
              <a:rPr lang="en-US" b="1" dirty="0" err="1" smtClean="0">
                <a:solidFill>
                  <a:srgbClr val="0070C0"/>
                </a:solidFill>
              </a:rPr>
              <a:t>gelernt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Du auf die </a:t>
            </a:r>
            <a:r>
              <a:rPr lang="en-US" dirty="0" err="1" smtClean="0"/>
              <a:t>Uni</a:t>
            </a:r>
            <a:r>
              <a:rPr lang="en-US" dirty="0" smtClean="0"/>
              <a:t> – </a:t>
            </a:r>
            <a:r>
              <a:rPr lang="en-US" dirty="0" err="1" smtClean="0"/>
              <a:t>warum</a:t>
            </a:r>
            <a:r>
              <a:rPr lang="en-US" dirty="0" smtClean="0"/>
              <a:t> (</a:t>
            </a:r>
            <a:r>
              <a:rPr lang="en-US" dirty="0" err="1" smtClean="0"/>
              <a:t>nicht</a:t>
            </a:r>
            <a:r>
              <a:rPr lang="en-US" dirty="0" smtClean="0"/>
              <a:t>) (</a:t>
            </a:r>
            <a:r>
              <a:rPr lang="en-US" b="1" dirty="0" err="1" smtClean="0"/>
              <a:t>ein</a:t>
            </a:r>
            <a:r>
              <a:rPr lang="en-US" dirty="0" smtClean="0"/>
              <a:t> Detail).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Ich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werde</a:t>
            </a:r>
            <a:r>
              <a:rPr lang="en-US" b="1" dirty="0" smtClean="0">
                <a:solidFill>
                  <a:srgbClr val="0070C0"/>
                </a:solidFill>
              </a:rPr>
              <a:t> auf die </a:t>
            </a:r>
            <a:r>
              <a:rPr lang="en-US" b="1" dirty="0" err="1" smtClean="0">
                <a:solidFill>
                  <a:srgbClr val="0070C0"/>
                </a:solidFill>
              </a:rPr>
              <a:t>Uni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gehen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weil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wichtig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ist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!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Lehrer. </a:t>
            </a:r>
            <a:r>
              <a:rPr lang="en-US" b="1" dirty="0" err="1" smtClean="0">
                <a:solidFill>
                  <a:srgbClr val="0070C0"/>
                </a:solidFill>
              </a:rPr>
              <a:t>Zwanzig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Meinung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Freiwilligenarbeit</a:t>
            </a:r>
            <a:r>
              <a:rPr lang="en-US" dirty="0" smtClean="0"/>
              <a:t> (</a:t>
            </a:r>
            <a:r>
              <a:rPr lang="en-US" b="1" dirty="0" err="1" smtClean="0"/>
              <a:t>ein</a:t>
            </a:r>
            <a:r>
              <a:rPr lang="en-US" dirty="0" smtClean="0"/>
              <a:t> Detail).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Ich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finde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Freiwilligenarbeit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langweilig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 smtClean="0"/>
              <a:t>? </a:t>
            </a:r>
            <a:r>
              <a:rPr lang="en-US" dirty="0" err="1" smtClean="0"/>
              <a:t>Arbeit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Ausland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Willst</a:t>
            </a:r>
            <a:r>
              <a:rPr lang="en-US" b="1" dirty="0" smtClean="0">
                <a:solidFill>
                  <a:srgbClr val="0070C0"/>
                </a:solidFill>
              </a:rPr>
              <a:t> du </a:t>
            </a:r>
            <a:r>
              <a:rPr lang="en-US" b="1" dirty="0" err="1" smtClean="0">
                <a:solidFill>
                  <a:srgbClr val="0070C0"/>
                </a:solidFill>
              </a:rPr>
              <a:t>im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Ausland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arbeiten</a:t>
            </a:r>
            <a:r>
              <a:rPr lang="en-US" b="1" dirty="0" smtClean="0">
                <a:solidFill>
                  <a:srgbClr val="0070C0"/>
                </a:solidFill>
              </a:rPr>
              <a:t>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32238" y="1137684"/>
            <a:ext cx="8045200" cy="6982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>
                <a:solidFill>
                  <a:srgbClr val="FF0000"/>
                </a:solidFill>
              </a:rPr>
              <a:t>Du </a:t>
            </a:r>
            <a:r>
              <a:rPr lang="en-US" dirty="0" err="1" smtClean="0">
                <a:solidFill>
                  <a:srgbClr val="FF0000"/>
                </a:solidFill>
              </a:rPr>
              <a:t>sprichst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mit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deinem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deutschen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Austauschpartner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err="1" smtClean="0">
                <a:solidFill>
                  <a:srgbClr val="FF0000"/>
                </a:solidFill>
              </a:rPr>
              <a:t>deiner</a:t>
            </a:r>
            <a:endParaRPr lang="en-US" dirty="0" smtClean="0">
              <a:solidFill>
                <a:srgbClr val="FF0000"/>
              </a:solidFill>
            </a:endParaRP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deutschen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Austauschpartnerin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über</a:t>
            </a:r>
            <a:r>
              <a:rPr lang="en-US" dirty="0" smtClean="0">
                <a:solidFill>
                  <a:srgbClr val="FF0000"/>
                </a:solidFill>
              </a:rPr>
              <a:t> die </a:t>
            </a:r>
            <a:r>
              <a:rPr lang="en-US" dirty="0" err="1" smtClean="0">
                <a:solidFill>
                  <a:srgbClr val="FF0000"/>
                </a:solidFill>
              </a:rPr>
              <a:t>Schule</a:t>
            </a:r>
            <a:r>
              <a:rPr lang="en-US" dirty="0" smtClean="0">
                <a:solidFill>
                  <a:srgbClr val="FF0000"/>
                </a:solidFill>
              </a:rPr>
              <a:t> und </a:t>
            </a:r>
            <a:r>
              <a:rPr lang="en-US" dirty="0" err="1" smtClean="0">
                <a:solidFill>
                  <a:srgbClr val="FF0000"/>
                </a:solidFill>
              </a:rPr>
              <a:t>Arbeit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Role-play assessment criteria (1)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553232"/>
              </p:ext>
            </p:extLst>
          </p:nvPr>
        </p:nvGraphicFramePr>
        <p:xfrm>
          <a:off x="850603" y="1233377"/>
          <a:ext cx="7006857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7182"/>
                <a:gridCol w="625967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Mark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Communication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 message is conveyed without ambiguity.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 message is partially conveyed or with some ambiguity.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 part of the message is conveyed.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67145"/>
              </p:ext>
            </p:extLst>
          </p:nvPr>
        </p:nvGraphicFramePr>
        <p:xfrm>
          <a:off x="850603" y="3040912"/>
          <a:ext cx="7006857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8298"/>
                <a:gridCol w="6058559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Mark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bg1"/>
                          </a:solidFill>
                        </a:rPr>
                        <a:t>Knowledge and use of language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Very good knowledge and use of language.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Good knowledge and use of language.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Reasonable knowledge and use of language.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Limited knowledge and use of language.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Poor knowledge and use of language.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 language produced is worthy of credit.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Higher role-play 16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00" y="1835888"/>
            <a:ext cx="8045200" cy="444795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err="1" smtClean="0"/>
              <a:t>Ihr</a:t>
            </a:r>
            <a:r>
              <a:rPr lang="en-US" dirty="0" smtClean="0"/>
              <a:t> </a:t>
            </a:r>
            <a:r>
              <a:rPr lang="en-US" dirty="0" err="1" smtClean="0"/>
              <a:t>Tisch</a:t>
            </a:r>
            <a:r>
              <a:rPr lang="en-US" dirty="0" smtClean="0"/>
              <a:t> </a:t>
            </a:r>
            <a:r>
              <a:rPr lang="en-US" dirty="0" err="1" smtClean="0"/>
              <a:t>reserviert</a:t>
            </a:r>
            <a:r>
              <a:rPr lang="en-US" dirty="0" smtClean="0"/>
              <a:t> –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viel</a:t>
            </a:r>
            <a:r>
              <a:rPr lang="en-US" dirty="0" smtClean="0"/>
              <a:t> </a:t>
            </a:r>
            <a:r>
              <a:rPr lang="en-US" dirty="0" err="1" smtClean="0"/>
              <a:t>Uhr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Ich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habe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einen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Tisch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für</a:t>
            </a:r>
            <a:r>
              <a:rPr lang="en-US" b="1" dirty="0" smtClean="0">
                <a:solidFill>
                  <a:srgbClr val="0070C0"/>
                </a:solidFill>
              </a:rPr>
              <a:t> 8 </a:t>
            </a:r>
            <a:r>
              <a:rPr lang="en-US" b="1" dirty="0" err="1" smtClean="0">
                <a:solidFill>
                  <a:srgbClr val="0070C0"/>
                </a:solidFill>
              </a:rPr>
              <a:t>Uhr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reserviert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!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Neuer</a:t>
            </a:r>
            <a:r>
              <a:rPr lang="en-US" b="1" dirty="0" smtClean="0">
                <a:solidFill>
                  <a:srgbClr val="0070C0"/>
                </a:solidFill>
              </a:rPr>
              <a:t>. </a:t>
            </a:r>
            <a:r>
              <a:rPr lang="en-US" b="1" dirty="0" err="1" smtClean="0">
                <a:solidFill>
                  <a:srgbClr val="0070C0"/>
                </a:solidFill>
              </a:rPr>
              <a:t>Drei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kommen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spät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Restaurant – </a:t>
            </a:r>
            <a:r>
              <a:rPr lang="en-US" dirty="0" err="1" smtClean="0"/>
              <a:t>warum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Ich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komme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zu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spät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weil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meine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Uhr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kaputt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ist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 smtClean="0"/>
              <a:t>Ein</a:t>
            </a:r>
            <a:r>
              <a:rPr lang="en-US" dirty="0" smtClean="0"/>
              <a:t> Problem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Tisch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Der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Tisch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ist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zu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klein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 smtClean="0"/>
              <a:t>?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Vegetarier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Haben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Sie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eine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Speisekarte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für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Vegetarier</a:t>
            </a:r>
            <a:r>
              <a:rPr lang="en-US" b="1" dirty="0" smtClean="0">
                <a:solidFill>
                  <a:srgbClr val="0070C0"/>
                </a:solidFill>
              </a:rPr>
              <a:t>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32238" y="1137684"/>
            <a:ext cx="8045200" cy="6982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noProof="0" dirty="0" err="1" smtClean="0">
                <a:solidFill>
                  <a:srgbClr val="FF0000"/>
                </a:solidFill>
              </a:rPr>
              <a:t>Sie</a:t>
            </a:r>
            <a:r>
              <a:rPr lang="en-US" noProof="0" dirty="0" smtClean="0">
                <a:solidFill>
                  <a:srgbClr val="FF0000"/>
                </a:solidFill>
              </a:rPr>
              <a:t> </a:t>
            </a:r>
            <a:r>
              <a:rPr lang="en-US" noProof="0" dirty="0" err="1" smtClean="0">
                <a:solidFill>
                  <a:srgbClr val="FF0000"/>
                </a:solidFill>
              </a:rPr>
              <a:t>sind</a:t>
            </a:r>
            <a:r>
              <a:rPr lang="en-US" noProof="0" dirty="0" smtClean="0">
                <a:solidFill>
                  <a:srgbClr val="FF0000"/>
                </a:solidFill>
              </a:rPr>
              <a:t> in </a:t>
            </a:r>
            <a:r>
              <a:rPr lang="en-US" noProof="0" dirty="0" err="1" smtClean="0">
                <a:solidFill>
                  <a:srgbClr val="FF0000"/>
                </a:solidFill>
              </a:rPr>
              <a:t>einem</a:t>
            </a:r>
            <a:r>
              <a:rPr lang="en-US" noProof="0" dirty="0" smtClean="0">
                <a:solidFill>
                  <a:srgbClr val="FF0000"/>
                </a:solidFill>
              </a:rPr>
              <a:t> Restaurant in Deutschland. </a:t>
            </a:r>
            <a:r>
              <a:rPr lang="en-US" noProof="0" dirty="0" err="1" smtClean="0">
                <a:solidFill>
                  <a:srgbClr val="FF0000"/>
                </a:solidFill>
              </a:rPr>
              <a:t>Sie</a:t>
            </a:r>
            <a:r>
              <a:rPr lang="en-US" noProof="0" dirty="0" smtClean="0">
                <a:solidFill>
                  <a:srgbClr val="FF0000"/>
                </a:solidFill>
              </a:rPr>
              <a:t> </a:t>
            </a:r>
            <a:r>
              <a:rPr lang="en-US" noProof="0" dirty="0" err="1" smtClean="0">
                <a:solidFill>
                  <a:srgbClr val="FF0000"/>
                </a:solidFill>
              </a:rPr>
              <a:t>sprechen</a:t>
            </a:r>
            <a:r>
              <a:rPr lang="en-US" noProof="0" dirty="0" smtClean="0">
                <a:solidFill>
                  <a:srgbClr val="FF0000"/>
                </a:solidFill>
              </a:rPr>
              <a:t> </a:t>
            </a:r>
            <a:r>
              <a:rPr lang="en-US" noProof="0" dirty="0" err="1" smtClean="0">
                <a:solidFill>
                  <a:srgbClr val="FF0000"/>
                </a:solidFill>
              </a:rPr>
              <a:t>mit</a:t>
            </a:r>
            <a:r>
              <a:rPr lang="en-US" noProof="0" dirty="0" smtClean="0">
                <a:solidFill>
                  <a:srgbClr val="FF0000"/>
                </a:solidFill>
              </a:rPr>
              <a:t> </a:t>
            </a:r>
            <a:r>
              <a:rPr lang="en-US" noProof="0" dirty="0" err="1" smtClean="0">
                <a:solidFill>
                  <a:srgbClr val="FF0000"/>
                </a:solidFill>
              </a:rPr>
              <a:t>dem</a:t>
            </a:r>
            <a:endParaRPr lang="en-US" dirty="0" smtClean="0">
              <a:solidFill>
                <a:srgbClr val="FF0000"/>
              </a:solidFill>
            </a:endParaRP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noProof="0" dirty="0" smtClean="0">
                <a:solidFill>
                  <a:srgbClr val="FF0000"/>
                </a:solidFill>
              </a:rPr>
              <a:t>Kellner/der </a:t>
            </a:r>
            <a:r>
              <a:rPr lang="en-US" noProof="0" dirty="0" err="1" smtClean="0">
                <a:solidFill>
                  <a:srgbClr val="FF0000"/>
                </a:solidFill>
              </a:rPr>
              <a:t>Kellnerin</a:t>
            </a:r>
            <a:r>
              <a:rPr lang="en-US" noProof="0" dirty="0" smtClean="0">
                <a:solidFill>
                  <a:srgbClr val="FF0000"/>
                </a:solidFill>
              </a:rPr>
              <a:t>.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Higher role-play 17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00" y="1835888"/>
            <a:ext cx="8045200" cy="444795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err="1" smtClean="0"/>
              <a:t>Ihr</a:t>
            </a:r>
            <a:r>
              <a:rPr lang="en-US" dirty="0" smtClean="0"/>
              <a:t> T-Shirt </a:t>
            </a:r>
            <a:r>
              <a:rPr lang="en-US" dirty="0" err="1" smtClean="0"/>
              <a:t>hier</a:t>
            </a:r>
            <a:r>
              <a:rPr lang="en-US" dirty="0" smtClean="0"/>
              <a:t> </a:t>
            </a:r>
            <a:r>
              <a:rPr lang="en-US" dirty="0" err="1" smtClean="0"/>
              <a:t>gekauft</a:t>
            </a:r>
            <a:r>
              <a:rPr lang="en-US" dirty="0" smtClean="0"/>
              <a:t> – </a:t>
            </a:r>
            <a:r>
              <a:rPr lang="en-US" dirty="0" err="1" smtClean="0"/>
              <a:t>wann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Ich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habe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hier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gestern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ein</a:t>
            </a:r>
            <a:r>
              <a:rPr lang="en-US" b="1" dirty="0" smtClean="0">
                <a:solidFill>
                  <a:srgbClr val="0070C0"/>
                </a:solidFill>
              </a:rPr>
              <a:t> T-Shirt </a:t>
            </a:r>
            <a:r>
              <a:rPr lang="en-US" b="1" dirty="0" err="1" smtClean="0">
                <a:solidFill>
                  <a:srgbClr val="0070C0"/>
                </a:solidFill>
              </a:rPr>
              <a:t>gekauft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Problem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T-Shirt (</a:t>
            </a:r>
            <a:r>
              <a:rPr lang="en-US" b="1" dirty="0" err="1" smtClean="0"/>
              <a:t>zwei</a:t>
            </a:r>
            <a:r>
              <a:rPr lang="en-US" b="1" dirty="0" smtClean="0"/>
              <a:t> </a:t>
            </a:r>
            <a:r>
              <a:rPr lang="en-US" dirty="0" smtClean="0"/>
              <a:t>Details).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Es </a:t>
            </a:r>
            <a:r>
              <a:rPr lang="en-US" b="1" dirty="0" err="1" smtClean="0">
                <a:solidFill>
                  <a:srgbClr val="0070C0"/>
                </a:solidFill>
              </a:rPr>
              <a:t>ist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zu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groß</a:t>
            </a:r>
            <a:r>
              <a:rPr lang="en-US" b="1" dirty="0" smtClean="0">
                <a:solidFill>
                  <a:srgbClr val="0070C0"/>
                </a:solidFill>
              </a:rPr>
              <a:t> und </a:t>
            </a:r>
            <a:r>
              <a:rPr lang="en-US" b="1" dirty="0" err="1" smtClean="0">
                <a:solidFill>
                  <a:srgbClr val="0070C0"/>
                </a:solidFill>
              </a:rPr>
              <a:t>schmutzig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? </a:t>
            </a:r>
            <a:r>
              <a:rPr lang="en-US" dirty="0" err="1" smtClean="0"/>
              <a:t>Neues</a:t>
            </a:r>
            <a:r>
              <a:rPr lang="en-US" dirty="0" smtClean="0"/>
              <a:t> T-Shirt.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Kann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ich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ein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neues</a:t>
            </a:r>
            <a:r>
              <a:rPr lang="en-US" b="1" dirty="0" smtClean="0">
                <a:solidFill>
                  <a:srgbClr val="0070C0"/>
                </a:solidFill>
              </a:rPr>
              <a:t> T-Shirt </a:t>
            </a:r>
            <a:r>
              <a:rPr lang="en-US" b="1" dirty="0" err="1" smtClean="0">
                <a:solidFill>
                  <a:srgbClr val="0070C0"/>
                </a:solidFill>
              </a:rPr>
              <a:t>haben</a:t>
            </a:r>
            <a:r>
              <a:rPr lang="en-US" b="1" dirty="0" smtClean="0">
                <a:solidFill>
                  <a:srgbClr val="0070C0"/>
                </a:solidFill>
              </a:rPr>
              <a:t>?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!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Rot. </a:t>
            </a:r>
            <a:r>
              <a:rPr lang="en-US" b="1" dirty="0" err="1" smtClean="0">
                <a:solidFill>
                  <a:srgbClr val="0070C0"/>
                </a:solidFill>
              </a:rPr>
              <a:t>Mittelgroß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Meinung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die </a:t>
            </a:r>
            <a:r>
              <a:rPr lang="en-US" dirty="0" err="1" smtClean="0"/>
              <a:t>Bedienung</a:t>
            </a:r>
            <a:r>
              <a:rPr lang="en-US" dirty="0" smtClean="0"/>
              <a:t> (</a:t>
            </a:r>
            <a:r>
              <a:rPr lang="en-US" b="1" dirty="0" err="1" smtClean="0"/>
              <a:t>ein</a:t>
            </a:r>
            <a:r>
              <a:rPr lang="en-US" dirty="0" smtClean="0"/>
              <a:t> Detail)</a:t>
            </a:r>
            <a:r>
              <a:rPr lang="en-US" b="1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Ich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finde</a:t>
            </a:r>
            <a:r>
              <a:rPr lang="en-US" b="1" dirty="0" smtClean="0">
                <a:solidFill>
                  <a:srgbClr val="0070C0"/>
                </a:solidFill>
              </a:rPr>
              <a:t> die </a:t>
            </a:r>
            <a:r>
              <a:rPr lang="en-US" b="1" dirty="0" err="1" smtClean="0">
                <a:solidFill>
                  <a:srgbClr val="0070C0"/>
                </a:solidFill>
              </a:rPr>
              <a:t>Bedienung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sehr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freundlich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32238" y="1137684"/>
            <a:ext cx="8045200" cy="6982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noProof="0" dirty="0" err="1" smtClean="0">
                <a:solidFill>
                  <a:srgbClr val="FF0000"/>
                </a:solidFill>
              </a:rPr>
              <a:t>Sie</a:t>
            </a:r>
            <a:r>
              <a:rPr lang="en-US" noProof="0" dirty="0" smtClean="0">
                <a:solidFill>
                  <a:srgbClr val="FF0000"/>
                </a:solidFill>
              </a:rPr>
              <a:t> </a:t>
            </a:r>
            <a:r>
              <a:rPr lang="en-US" noProof="0" dirty="0" err="1" smtClean="0">
                <a:solidFill>
                  <a:srgbClr val="FF0000"/>
                </a:solidFill>
              </a:rPr>
              <a:t>sind</a:t>
            </a:r>
            <a:r>
              <a:rPr lang="en-US" noProof="0" dirty="0" smtClean="0">
                <a:solidFill>
                  <a:srgbClr val="FF0000"/>
                </a:solidFill>
              </a:rPr>
              <a:t> in </a:t>
            </a:r>
            <a:r>
              <a:rPr lang="en-US" noProof="0" dirty="0" err="1" smtClean="0">
                <a:solidFill>
                  <a:srgbClr val="FF0000"/>
                </a:solidFill>
              </a:rPr>
              <a:t>einem</a:t>
            </a:r>
            <a:r>
              <a:rPr lang="en-US" noProof="0" dirty="0" smtClean="0">
                <a:solidFill>
                  <a:srgbClr val="FF0000"/>
                </a:solidFill>
              </a:rPr>
              <a:t> </a:t>
            </a:r>
            <a:r>
              <a:rPr lang="en-US" noProof="0" dirty="0" err="1" smtClean="0">
                <a:solidFill>
                  <a:srgbClr val="FF0000"/>
                </a:solidFill>
              </a:rPr>
              <a:t>Geschäft</a:t>
            </a:r>
            <a:r>
              <a:rPr lang="en-US" noProof="0" dirty="0" smtClean="0">
                <a:solidFill>
                  <a:srgbClr val="FF0000"/>
                </a:solidFill>
              </a:rPr>
              <a:t> in </a:t>
            </a:r>
            <a:r>
              <a:rPr lang="en-US" dirty="0" err="1" smtClean="0">
                <a:solidFill>
                  <a:srgbClr val="FF0000"/>
                </a:solidFill>
              </a:rPr>
              <a:t>der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Schweiz</a:t>
            </a:r>
            <a:r>
              <a:rPr lang="en-US" noProof="0" dirty="0" smtClean="0">
                <a:solidFill>
                  <a:srgbClr val="FF0000"/>
                </a:solidFill>
              </a:rPr>
              <a:t>. </a:t>
            </a:r>
            <a:r>
              <a:rPr lang="en-US" noProof="0" dirty="0" err="1" smtClean="0">
                <a:solidFill>
                  <a:srgbClr val="FF0000"/>
                </a:solidFill>
              </a:rPr>
              <a:t>Sie</a:t>
            </a:r>
            <a:r>
              <a:rPr lang="en-US" noProof="0" dirty="0" smtClean="0">
                <a:solidFill>
                  <a:srgbClr val="FF0000"/>
                </a:solidFill>
              </a:rPr>
              <a:t> </a:t>
            </a:r>
            <a:r>
              <a:rPr lang="en-US" noProof="0" dirty="0" err="1" smtClean="0">
                <a:solidFill>
                  <a:srgbClr val="FF0000"/>
                </a:solidFill>
              </a:rPr>
              <a:t>sprechen</a:t>
            </a:r>
            <a:r>
              <a:rPr lang="en-US" noProof="0" dirty="0" smtClean="0">
                <a:solidFill>
                  <a:srgbClr val="FF0000"/>
                </a:solidFill>
              </a:rPr>
              <a:t> </a:t>
            </a:r>
            <a:r>
              <a:rPr lang="en-US" noProof="0" dirty="0" err="1" smtClean="0">
                <a:solidFill>
                  <a:srgbClr val="FF0000"/>
                </a:solidFill>
              </a:rPr>
              <a:t>mit</a:t>
            </a:r>
            <a:r>
              <a:rPr lang="en-US" noProof="0" dirty="0" smtClean="0">
                <a:solidFill>
                  <a:srgbClr val="FF0000"/>
                </a:solidFill>
              </a:rPr>
              <a:t> </a:t>
            </a:r>
            <a:r>
              <a:rPr lang="en-US" noProof="0" dirty="0" err="1" smtClean="0">
                <a:solidFill>
                  <a:srgbClr val="FF0000"/>
                </a:solidFill>
              </a:rPr>
              <a:t>dem</a:t>
            </a:r>
            <a:r>
              <a:rPr lang="en-US" noProof="0" dirty="0" smtClean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Verkäufer</a:t>
            </a:r>
            <a:r>
              <a:rPr lang="en-US" dirty="0" smtClean="0">
                <a:solidFill>
                  <a:srgbClr val="FF0000"/>
                </a:solidFill>
              </a:rPr>
              <a:t>/der </a:t>
            </a:r>
            <a:r>
              <a:rPr lang="en-US" dirty="0" err="1" smtClean="0">
                <a:solidFill>
                  <a:srgbClr val="FF0000"/>
                </a:solidFill>
              </a:rPr>
              <a:t>Verkäuferin</a:t>
            </a:r>
            <a:r>
              <a:rPr lang="en-US" noProof="0" dirty="0" smtClean="0">
                <a:solidFill>
                  <a:srgbClr val="FF0000"/>
                </a:solidFill>
              </a:rPr>
              <a:t>.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Higher role-play 18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00" y="1988288"/>
            <a:ext cx="8045200" cy="429555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Du an </a:t>
            </a:r>
            <a:r>
              <a:rPr lang="en-US" dirty="0" err="1" smtClean="0"/>
              <a:t>deiner</a:t>
            </a:r>
            <a:r>
              <a:rPr lang="en-US" dirty="0" smtClean="0"/>
              <a:t> </a:t>
            </a:r>
            <a:r>
              <a:rPr lang="en-US" dirty="0" err="1" smtClean="0"/>
              <a:t>Schule</a:t>
            </a:r>
            <a:r>
              <a:rPr lang="en-US" dirty="0" smtClean="0"/>
              <a:t> – </a:t>
            </a:r>
            <a:r>
              <a:rPr lang="en-US" dirty="0" err="1" smtClean="0"/>
              <a:t>seit</a:t>
            </a:r>
            <a:r>
              <a:rPr lang="en-US" dirty="0" smtClean="0"/>
              <a:t> </a:t>
            </a:r>
            <a:r>
              <a:rPr lang="en-US" dirty="0" err="1" smtClean="0"/>
              <a:t>wann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Ich</a:t>
            </a:r>
            <a:r>
              <a:rPr lang="en-US" b="1" dirty="0" smtClean="0">
                <a:solidFill>
                  <a:srgbClr val="0070C0"/>
                </a:solidFill>
              </a:rPr>
              <a:t> bin </a:t>
            </a:r>
            <a:r>
              <a:rPr lang="en-US" b="1" dirty="0" err="1" smtClean="0">
                <a:solidFill>
                  <a:srgbClr val="0070C0"/>
                </a:solidFill>
              </a:rPr>
              <a:t>seit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vier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Jahren</a:t>
            </a:r>
            <a:r>
              <a:rPr lang="en-US" b="1" dirty="0" smtClean="0">
                <a:solidFill>
                  <a:srgbClr val="0070C0"/>
                </a:solidFill>
              </a:rPr>
              <a:t> an </a:t>
            </a:r>
            <a:r>
              <a:rPr lang="en-US" b="1" dirty="0" err="1" smtClean="0">
                <a:solidFill>
                  <a:srgbClr val="0070C0"/>
                </a:solidFill>
              </a:rPr>
              <a:t>meiner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Schule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!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Zu</a:t>
            </a:r>
            <a:r>
              <a:rPr lang="en-US" b="1" dirty="0" smtClean="0">
                <a:solidFill>
                  <a:srgbClr val="0070C0"/>
                </a:solidFill>
              </a:rPr>
              <a:t> lang. </a:t>
            </a:r>
            <a:r>
              <a:rPr lang="en-US" b="1" dirty="0" err="1" smtClean="0">
                <a:solidFill>
                  <a:srgbClr val="0070C0"/>
                </a:solidFill>
              </a:rPr>
              <a:t>Sehr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langweilig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dirty="0" err="1" smtClean="0"/>
              <a:t>Klassenfahrt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 (</a:t>
            </a:r>
            <a:r>
              <a:rPr lang="en-US" b="1" dirty="0" err="1" smtClean="0"/>
              <a:t>ein</a:t>
            </a:r>
            <a:r>
              <a:rPr lang="en-US" b="1" dirty="0" smtClean="0"/>
              <a:t> </a:t>
            </a:r>
            <a:r>
              <a:rPr lang="en-US" dirty="0" smtClean="0"/>
              <a:t>Detail).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Ich</a:t>
            </a:r>
            <a:r>
              <a:rPr lang="en-US" b="1" dirty="0" smtClean="0">
                <a:solidFill>
                  <a:srgbClr val="0070C0"/>
                </a:solidFill>
              </a:rPr>
              <a:t> bin </a:t>
            </a:r>
            <a:r>
              <a:rPr lang="en-US" b="1" dirty="0" err="1" smtClean="0">
                <a:solidFill>
                  <a:srgbClr val="0070C0"/>
                </a:solidFill>
              </a:rPr>
              <a:t>nach</a:t>
            </a:r>
            <a:r>
              <a:rPr lang="en-US" b="1" dirty="0" smtClean="0">
                <a:solidFill>
                  <a:srgbClr val="0070C0"/>
                </a:solidFill>
              </a:rPr>
              <a:t> Deutschland </a:t>
            </a:r>
            <a:r>
              <a:rPr lang="en-US" b="1" dirty="0" err="1" smtClean="0">
                <a:solidFill>
                  <a:srgbClr val="0070C0"/>
                </a:solidFill>
              </a:rPr>
              <a:t>gefahren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Meinung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Lehrer – </a:t>
            </a:r>
            <a:r>
              <a:rPr lang="en-US" dirty="0" err="1" smtClean="0"/>
              <a:t>warum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Ich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mag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meine</a:t>
            </a:r>
            <a:r>
              <a:rPr lang="en-US" b="1" dirty="0" smtClean="0">
                <a:solidFill>
                  <a:srgbClr val="0070C0"/>
                </a:solidFill>
              </a:rPr>
              <a:t> Lehrer, </a:t>
            </a:r>
            <a:r>
              <a:rPr lang="en-US" b="1" dirty="0" err="1" smtClean="0">
                <a:solidFill>
                  <a:srgbClr val="0070C0"/>
                </a:solidFill>
              </a:rPr>
              <a:t>weil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sie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nett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sind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 smtClean="0"/>
              <a:t>? </a:t>
            </a:r>
            <a:r>
              <a:rPr lang="en-US" dirty="0" err="1" smtClean="0"/>
              <a:t>Schuluniform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Musst</a:t>
            </a:r>
            <a:r>
              <a:rPr lang="en-US" b="1" dirty="0" smtClean="0">
                <a:solidFill>
                  <a:srgbClr val="0070C0"/>
                </a:solidFill>
              </a:rPr>
              <a:t> du </a:t>
            </a:r>
            <a:r>
              <a:rPr lang="en-US" b="1" dirty="0" err="1" smtClean="0">
                <a:solidFill>
                  <a:srgbClr val="0070C0"/>
                </a:solidFill>
              </a:rPr>
              <a:t>eine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Schuluniform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tragen</a:t>
            </a:r>
            <a:r>
              <a:rPr lang="en-US" b="1" dirty="0" smtClean="0">
                <a:solidFill>
                  <a:srgbClr val="0070C0"/>
                </a:solidFill>
              </a:rPr>
              <a:t>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32238" y="1137684"/>
            <a:ext cx="8045200" cy="6982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marR="0" lvl="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>
                <a:solidFill>
                  <a:srgbClr val="FF0000"/>
                </a:solidFill>
              </a:rPr>
              <a:t>Du </a:t>
            </a:r>
            <a:r>
              <a:rPr lang="en-US" dirty="0" err="1" smtClean="0">
                <a:solidFill>
                  <a:srgbClr val="FF0000"/>
                </a:solidFill>
              </a:rPr>
              <a:t>sprichst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mit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deinem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deutschen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Austauschpartner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err="1" smtClean="0">
                <a:solidFill>
                  <a:srgbClr val="FF0000"/>
                </a:solidFill>
              </a:rPr>
              <a:t>deiner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deutschen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Austauschpartnerin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über</a:t>
            </a:r>
            <a:r>
              <a:rPr lang="en-US" dirty="0" smtClean="0">
                <a:solidFill>
                  <a:srgbClr val="FF0000"/>
                </a:solidFill>
              </a:rPr>
              <a:t> die </a:t>
            </a:r>
            <a:r>
              <a:rPr lang="en-US" dirty="0" err="1" smtClean="0">
                <a:solidFill>
                  <a:srgbClr val="FF0000"/>
                </a:solidFill>
              </a:rPr>
              <a:t>Schule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Role-play assessment criteria (2)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40000" y="1382233"/>
            <a:ext cx="8045200" cy="4756284"/>
          </a:xfrm>
        </p:spPr>
        <p:txBody>
          <a:bodyPr/>
          <a:lstStyle/>
          <a:p>
            <a:pPr marL="0" indent="0">
              <a:buNone/>
              <a:tabLst>
                <a:tab pos="542925" algn="l"/>
              </a:tabLst>
            </a:pPr>
            <a:r>
              <a:rPr lang="en-GB" dirty="0" smtClean="0"/>
              <a:t>(a) Students </a:t>
            </a:r>
            <a:r>
              <a:rPr lang="en-GB" dirty="0"/>
              <a:t>who do not understand a question may </a:t>
            </a:r>
            <a:r>
              <a:rPr lang="en-GB" dirty="0" smtClean="0"/>
              <a:t>show repair strategies 	in </a:t>
            </a:r>
            <a:r>
              <a:rPr lang="en-GB" dirty="0"/>
              <a:t>seeking clarification. </a:t>
            </a:r>
            <a:r>
              <a:rPr lang="en-GB" dirty="0" smtClean="0"/>
              <a:t>If </a:t>
            </a:r>
            <a:r>
              <a:rPr lang="en-GB" dirty="0"/>
              <a:t>they are then able to respond </a:t>
            </a:r>
            <a:r>
              <a:rPr lang="en-GB" dirty="0" smtClean="0"/>
              <a:t>to </a:t>
            </a:r>
            <a:r>
              <a:rPr lang="en-GB" dirty="0"/>
              <a:t>the </a:t>
            </a:r>
            <a:r>
              <a:rPr lang="en-GB" dirty="0" smtClean="0"/>
              <a:t>question successfully</a:t>
            </a:r>
            <a:r>
              <a:rPr lang="en-GB" dirty="0"/>
              <a:t>, they should be awarded the same </a:t>
            </a:r>
            <a:r>
              <a:rPr lang="en-GB" dirty="0" smtClean="0"/>
              <a:t>mark </a:t>
            </a:r>
            <a:r>
              <a:rPr lang="en-GB" dirty="0"/>
              <a:t>as if they </a:t>
            </a:r>
            <a:r>
              <a:rPr lang="en-GB" dirty="0" smtClean="0"/>
              <a:t>had understood </a:t>
            </a:r>
            <a:r>
              <a:rPr lang="en-GB" dirty="0"/>
              <a:t>it originally.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  <a:tabLst>
                <a:tab pos="542925" algn="l"/>
              </a:tabLst>
            </a:pPr>
            <a:r>
              <a:rPr lang="en-GB" dirty="0"/>
              <a:t>(</a:t>
            </a:r>
            <a:r>
              <a:rPr lang="en-GB" dirty="0" smtClean="0"/>
              <a:t>b) Where </a:t>
            </a:r>
            <a:r>
              <a:rPr lang="en-GB" dirty="0"/>
              <a:t>students are required to give two responses or details in </a:t>
            </a:r>
            <a:r>
              <a:rPr lang="en-GB" dirty="0" smtClean="0"/>
              <a:t>one 	task, failure to convey an unambiguous message in reply to one of them means that the message is partially conveyed and one mark is awarded.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  <a:tabLst>
                <a:tab pos="542925" algn="l"/>
              </a:tabLst>
            </a:pPr>
            <a:r>
              <a:rPr lang="en-GB" dirty="0"/>
              <a:t>(c) </a:t>
            </a:r>
            <a:r>
              <a:rPr lang="en-GB" dirty="0" smtClean="0"/>
              <a:t>The </a:t>
            </a:r>
            <a:r>
              <a:rPr lang="en-GB" dirty="0"/>
              <a:t>tasks on the </a:t>
            </a:r>
            <a:r>
              <a:rPr lang="en-GB" dirty="0" smtClean="0"/>
              <a:t>candidate’s </a:t>
            </a:r>
            <a:r>
              <a:rPr lang="en-GB" dirty="0"/>
              <a:t>card and the notes in the t</a:t>
            </a:r>
            <a:r>
              <a:rPr lang="en-GB" dirty="0" smtClean="0"/>
              <a:t>eacher’s  booklet </a:t>
            </a:r>
            <a:r>
              <a:rPr lang="en-GB" dirty="0"/>
              <a:t>clearly explain how much details the student is </a:t>
            </a:r>
            <a:r>
              <a:rPr lang="en-GB" dirty="0" smtClean="0"/>
              <a:t>expected to give </a:t>
            </a:r>
            <a:r>
              <a:rPr lang="en-GB" dirty="0"/>
              <a:t>per task.  However, some students may still go beyond the </a:t>
            </a:r>
            <a:r>
              <a:rPr lang="en-GB" dirty="0" smtClean="0"/>
              <a:t>minimum </a:t>
            </a:r>
            <a:r>
              <a:rPr lang="en-GB" dirty="0"/>
              <a:t>requirement of the task. </a:t>
            </a:r>
            <a:r>
              <a:rPr lang="en-GB" dirty="0" smtClean="0"/>
              <a:t>When </a:t>
            </a:r>
            <a:r>
              <a:rPr lang="en-GB" dirty="0"/>
              <a:t>this happens, as soon </a:t>
            </a:r>
            <a:r>
              <a:rPr lang="en-GB" dirty="0" smtClean="0"/>
              <a:t>as </a:t>
            </a:r>
            <a:r>
              <a:rPr lang="en-GB" dirty="0"/>
              <a:t>the </a:t>
            </a:r>
            <a:r>
              <a:rPr lang="en-GB" dirty="0" smtClean="0"/>
              <a:t>task </a:t>
            </a:r>
            <a:r>
              <a:rPr lang="en-GB" dirty="0"/>
              <a:t>is accomplished, any further incorrect information </a:t>
            </a:r>
            <a:r>
              <a:rPr lang="en-GB" dirty="0" smtClean="0"/>
              <a:t>given </a:t>
            </a:r>
            <a:r>
              <a:rPr lang="en-GB" dirty="0"/>
              <a:t>by the </a:t>
            </a:r>
            <a:r>
              <a:rPr lang="en-GB" dirty="0" smtClean="0"/>
              <a:t>student </a:t>
            </a:r>
            <a:r>
              <a:rPr lang="en-GB" dirty="0"/>
              <a:t>is ignored for assessment purposes, </a:t>
            </a:r>
            <a:r>
              <a:rPr lang="en-GB"/>
              <a:t>for </a:t>
            </a:r>
            <a:r>
              <a:rPr lang="en-GB" smtClean="0"/>
              <a:t>both</a:t>
            </a:r>
            <a:r>
              <a:rPr lang="en-GB" dirty="0"/>
              <a:t> </a:t>
            </a:r>
            <a:r>
              <a:rPr lang="en-GB" smtClean="0"/>
              <a:t>communication </a:t>
            </a:r>
            <a:r>
              <a:rPr lang="en-GB" dirty="0" smtClean="0"/>
              <a:t>and </a:t>
            </a:r>
            <a:r>
              <a:rPr lang="en-GB" dirty="0"/>
              <a:t>for </a:t>
            </a:r>
            <a:r>
              <a:rPr lang="en-GB" dirty="0" smtClean="0"/>
              <a:t>knowledge </a:t>
            </a:r>
            <a:r>
              <a:rPr lang="en-GB" dirty="0"/>
              <a:t>and use of language.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1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Instructions to candidates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Your teacher will play the part of (your German friend/the</a:t>
            </a:r>
          </a:p>
          <a:p>
            <a:pPr>
              <a:buNone/>
            </a:pPr>
            <a:r>
              <a:rPr lang="en-GB" dirty="0" smtClean="0"/>
              <a:t>sales assistant) and will speak first.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You should address (your German friend/the sales</a:t>
            </a:r>
          </a:p>
          <a:p>
            <a:pPr>
              <a:buNone/>
            </a:pPr>
            <a:r>
              <a:rPr lang="en-GB" dirty="0" smtClean="0"/>
              <a:t>assistant) as du / </a:t>
            </a:r>
            <a:r>
              <a:rPr lang="en-GB" dirty="0" err="1" smtClean="0"/>
              <a:t>Sie</a:t>
            </a:r>
            <a:r>
              <a:rPr lang="en-GB" dirty="0" smtClean="0"/>
              <a:t>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When you see this – </a:t>
            </a:r>
            <a:r>
              <a:rPr lang="en-GB" sz="2400" b="1" dirty="0" smtClean="0"/>
              <a:t>!</a:t>
            </a:r>
            <a:r>
              <a:rPr lang="en-GB" dirty="0" smtClean="0"/>
              <a:t> – you will have to respond to</a:t>
            </a:r>
          </a:p>
          <a:p>
            <a:pPr>
              <a:buNone/>
            </a:pPr>
            <a:r>
              <a:rPr lang="en-GB" dirty="0" smtClean="0"/>
              <a:t>something you have not prepared.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When you see this – </a:t>
            </a:r>
            <a:r>
              <a:rPr lang="en-GB" sz="2400" b="1" dirty="0" smtClean="0"/>
              <a:t>?</a:t>
            </a:r>
            <a:r>
              <a:rPr lang="en-GB" b="1" dirty="0" smtClean="0"/>
              <a:t> </a:t>
            </a:r>
            <a:r>
              <a:rPr lang="en-GB" dirty="0" smtClean="0"/>
              <a:t>– you will have to ask a question.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Foundation role-play 1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00" y="1835888"/>
            <a:ext cx="8045200" cy="444795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essen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(</a:t>
            </a:r>
            <a:r>
              <a:rPr lang="en-US" b="1" dirty="0" err="1" smtClean="0"/>
              <a:t>zwei</a:t>
            </a:r>
            <a:r>
              <a:rPr lang="en-US" dirty="0" smtClean="0"/>
              <a:t> Details).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Ich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möchte</a:t>
            </a:r>
            <a:r>
              <a:rPr lang="en-US" b="1" dirty="0" smtClean="0">
                <a:solidFill>
                  <a:srgbClr val="0070C0"/>
                </a:solidFill>
              </a:rPr>
              <a:t> Pommes </a:t>
            </a:r>
            <a:r>
              <a:rPr lang="en-US" b="1" dirty="0" err="1" smtClean="0">
                <a:solidFill>
                  <a:srgbClr val="0070C0"/>
                </a:solidFill>
              </a:rPr>
              <a:t>mit</a:t>
            </a:r>
            <a:r>
              <a:rPr lang="en-US" b="1" dirty="0" smtClean="0">
                <a:solidFill>
                  <a:srgbClr val="0070C0"/>
                </a:solidFill>
              </a:rPr>
              <a:t> Ketchup.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!</a:t>
            </a:r>
            <a:r>
              <a:rPr lang="en-US" dirty="0" smtClean="0"/>
              <a:t> 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Eine</a:t>
            </a:r>
            <a:r>
              <a:rPr lang="en-US" b="1" dirty="0" smtClean="0">
                <a:solidFill>
                  <a:srgbClr val="0070C0"/>
                </a:solidFill>
              </a:rPr>
              <a:t> Cola </a:t>
            </a:r>
            <a:r>
              <a:rPr lang="en-US" b="1" dirty="0" err="1" smtClean="0">
                <a:solidFill>
                  <a:srgbClr val="0070C0"/>
                </a:solidFill>
              </a:rPr>
              <a:t>bitte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Meinung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die </a:t>
            </a:r>
            <a:r>
              <a:rPr lang="en-US" dirty="0" err="1" smtClean="0"/>
              <a:t>Speisekarte</a:t>
            </a:r>
            <a:r>
              <a:rPr lang="en-US" dirty="0" smtClean="0"/>
              <a:t> (</a:t>
            </a:r>
            <a:r>
              <a:rPr lang="en-US" b="1" dirty="0" err="1" smtClean="0"/>
              <a:t>ein</a:t>
            </a:r>
            <a:r>
              <a:rPr lang="en-US" b="1" dirty="0" smtClean="0"/>
              <a:t> </a:t>
            </a:r>
            <a:r>
              <a:rPr lang="en-US" dirty="0" smtClean="0"/>
              <a:t>Detail).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Ich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finde</a:t>
            </a:r>
            <a:r>
              <a:rPr lang="en-US" b="1" dirty="0" smtClean="0">
                <a:solidFill>
                  <a:srgbClr val="0070C0"/>
                </a:solidFill>
              </a:rPr>
              <a:t> die </a:t>
            </a:r>
            <a:r>
              <a:rPr lang="en-US" b="1" dirty="0" err="1" smtClean="0">
                <a:solidFill>
                  <a:srgbClr val="0070C0"/>
                </a:solidFill>
              </a:rPr>
              <a:t>Speisekarte</a:t>
            </a:r>
            <a:r>
              <a:rPr lang="en-US" b="1" dirty="0" smtClean="0">
                <a:solidFill>
                  <a:srgbClr val="0070C0"/>
                </a:solidFill>
              </a:rPr>
              <a:t> toll.</a:t>
            </a:r>
          </a:p>
          <a:p>
            <a:pPr>
              <a:lnSpc>
                <a:spcPct val="100000"/>
              </a:lnSpc>
            </a:pPr>
            <a:r>
              <a:rPr lang="en-US" dirty="0" err="1" smtClean="0"/>
              <a:t>Sie</a:t>
            </a:r>
            <a:r>
              <a:rPr lang="en-US" dirty="0" smtClean="0"/>
              <a:t> in </a:t>
            </a:r>
            <a:r>
              <a:rPr lang="en-US" dirty="0" err="1" smtClean="0"/>
              <a:t>ein</a:t>
            </a:r>
            <a:r>
              <a:rPr lang="en-US" dirty="0" smtClean="0"/>
              <a:t> Fast-Food-Restaurant – </a:t>
            </a:r>
            <a:r>
              <a:rPr lang="en-US" dirty="0" err="1" smtClean="0"/>
              <a:t>wie</a:t>
            </a:r>
            <a:r>
              <a:rPr lang="en-US" dirty="0" smtClean="0"/>
              <a:t> oft.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Ich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gehe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einmal</a:t>
            </a:r>
            <a:r>
              <a:rPr lang="en-US" b="1" dirty="0" smtClean="0">
                <a:solidFill>
                  <a:srgbClr val="0070C0"/>
                </a:solidFill>
              </a:rPr>
              <a:t> in </a:t>
            </a:r>
            <a:r>
              <a:rPr lang="en-US" b="1" dirty="0" err="1" smtClean="0">
                <a:solidFill>
                  <a:srgbClr val="0070C0"/>
                </a:solidFill>
              </a:rPr>
              <a:t>der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Woche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zu</a:t>
            </a:r>
            <a:r>
              <a:rPr lang="en-US" b="1" dirty="0" smtClean="0">
                <a:solidFill>
                  <a:srgbClr val="0070C0"/>
                </a:solidFill>
              </a:rPr>
              <a:t> Burger King.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 smtClean="0"/>
              <a:t>?</a:t>
            </a:r>
            <a:r>
              <a:rPr lang="en-US" dirty="0" smtClean="0"/>
              <a:t> Toilette.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Wo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sind</a:t>
            </a:r>
            <a:r>
              <a:rPr lang="en-US" b="1" dirty="0" smtClean="0">
                <a:solidFill>
                  <a:srgbClr val="0070C0"/>
                </a:solidFill>
              </a:rPr>
              <a:t> die </a:t>
            </a:r>
            <a:r>
              <a:rPr lang="en-US" b="1" dirty="0" err="1" smtClean="0">
                <a:solidFill>
                  <a:srgbClr val="0070C0"/>
                </a:solidFill>
              </a:rPr>
              <a:t>Toiletten</a:t>
            </a:r>
            <a:r>
              <a:rPr lang="en-US" b="1" dirty="0" smtClean="0">
                <a:solidFill>
                  <a:srgbClr val="0070C0"/>
                </a:solidFill>
              </a:rPr>
              <a:t>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32238" y="1137684"/>
            <a:ext cx="8045200" cy="6982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Sie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sind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in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einem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Fast-Food-Restaurant in Deutschland.</a:t>
            </a: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Sie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sprechen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mit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dem</a:t>
            </a:r>
            <a:r>
              <a:rPr lang="en-US" noProof="0" dirty="0" smtClean="0">
                <a:solidFill>
                  <a:srgbClr val="FF0000"/>
                </a:solidFill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Verkäufer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/der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Verkäuferin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.</a:t>
            </a: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Foundation role-play 2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00" y="1835888"/>
            <a:ext cx="8045200" cy="444795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Du ins </a:t>
            </a:r>
            <a:r>
              <a:rPr lang="en-US" dirty="0" err="1" smtClean="0"/>
              <a:t>Fitnesszentrum</a:t>
            </a:r>
            <a:r>
              <a:rPr lang="en-US" dirty="0" smtClean="0"/>
              <a:t> – </a:t>
            </a:r>
            <a:r>
              <a:rPr lang="en-US" dirty="0" err="1" smtClean="0"/>
              <a:t>wie</a:t>
            </a:r>
            <a:r>
              <a:rPr lang="en-US" dirty="0" smtClean="0"/>
              <a:t> oft.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Ich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gehe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einmal</a:t>
            </a:r>
            <a:r>
              <a:rPr lang="en-US" b="1" dirty="0" smtClean="0">
                <a:solidFill>
                  <a:srgbClr val="0070C0"/>
                </a:solidFill>
              </a:rPr>
              <a:t> in </a:t>
            </a:r>
            <a:r>
              <a:rPr lang="en-US" b="1" dirty="0" err="1" smtClean="0">
                <a:solidFill>
                  <a:srgbClr val="0070C0"/>
                </a:solidFill>
              </a:rPr>
              <a:t>der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Woche</a:t>
            </a:r>
            <a:r>
              <a:rPr lang="en-US" b="1" dirty="0" smtClean="0">
                <a:solidFill>
                  <a:srgbClr val="0070C0"/>
                </a:solidFill>
              </a:rPr>
              <a:t> ins </a:t>
            </a:r>
            <a:r>
              <a:rPr lang="en-US" b="1" dirty="0" err="1" smtClean="0">
                <a:solidFill>
                  <a:srgbClr val="0070C0"/>
                </a:solidFill>
              </a:rPr>
              <a:t>Fitnesszentrum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 smtClean="0"/>
              <a:t>Eine</a:t>
            </a:r>
            <a:r>
              <a:rPr lang="en-US" b="1" dirty="0" smtClean="0"/>
              <a:t> </a:t>
            </a:r>
            <a:r>
              <a:rPr lang="en-US" dirty="0" err="1" smtClean="0"/>
              <a:t>Aktivität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Fitnesszentrum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Ich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schwimme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dirty="0" err="1" smtClean="0"/>
              <a:t>Dein</a:t>
            </a:r>
            <a:r>
              <a:rPr lang="en-US" dirty="0" smtClean="0"/>
              <a:t> </a:t>
            </a:r>
            <a:r>
              <a:rPr lang="en-US" dirty="0" err="1" smtClean="0"/>
              <a:t>Lieblingssport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Mein </a:t>
            </a:r>
            <a:r>
              <a:rPr lang="en-US" b="1" dirty="0" err="1" smtClean="0">
                <a:solidFill>
                  <a:srgbClr val="0070C0"/>
                </a:solidFill>
              </a:rPr>
              <a:t>Lieblingssport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ist</a:t>
            </a:r>
            <a:r>
              <a:rPr lang="en-US" b="1" dirty="0" smtClean="0">
                <a:solidFill>
                  <a:srgbClr val="0070C0"/>
                </a:solidFill>
              </a:rPr>
              <a:t> Tennis.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!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Ekelhaft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 smtClean="0"/>
              <a:t>? </a:t>
            </a:r>
            <a:r>
              <a:rPr lang="en-US" dirty="0" err="1" smtClean="0"/>
              <a:t>Meinung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Rauchen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Wie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findest</a:t>
            </a:r>
            <a:r>
              <a:rPr lang="en-US" b="1" dirty="0" smtClean="0">
                <a:solidFill>
                  <a:srgbClr val="0070C0"/>
                </a:solidFill>
              </a:rPr>
              <a:t> du </a:t>
            </a:r>
            <a:r>
              <a:rPr lang="en-US" b="1" dirty="0" err="1" smtClean="0">
                <a:solidFill>
                  <a:srgbClr val="0070C0"/>
                </a:solidFill>
              </a:rPr>
              <a:t>Rauchen</a:t>
            </a:r>
            <a:r>
              <a:rPr lang="en-US" b="1" dirty="0" smtClean="0">
                <a:solidFill>
                  <a:srgbClr val="0070C0"/>
                </a:solidFill>
              </a:rPr>
              <a:t>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32238" y="1137684"/>
            <a:ext cx="8045200" cy="6982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>
                <a:solidFill>
                  <a:srgbClr val="FF0000"/>
                </a:solidFill>
              </a:rPr>
              <a:t>Du </a:t>
            </a:r>
            <a:r>
              <a:rPr lang="en-US" dirty="0" err="1" smtClean="0">
                <a:solidFill>
                  <a:srgbClr val="FF0000"/>
                </a:solidFill>
              </a:rPr>
              <a:t>sprichst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mit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einem</a:t>
            </a:r>
            <a:r>
              <a:rPr lang="en-US" dirty="0" smtClean="0">
                <a:solidFill>
                  <a:srgbClr val="FF0000"/>
                </a:solidFill>
              </a:rPr>
              <a:t> Freund/</a:t>
            </a:r>
            <a:r>
              <a:rPr lang="en-US" dirty="0" err="1" smtClean="0">
                <a:solidFill>
                  <a:srgbClr val="FF0000"/>
                </a:solidFill>
              </a:rPr>
              <a:t>einer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Freundin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Österreich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über</a:t>
            </a:r>
            <a:endParaRPr lang="en-US" dirty="0" smtClean="0">
              <a:solidFill>
                <a:srgbClr val="FF0000"/>
              </a:solidFill>
            </a:endParaRP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>
                <a:solidFill>
                  <a:srgbClr val="FF0000"/>
                </a:solidFill>
              </a:rPr>
              <a:t>Fitness.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Foundation role-play 3 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00" y="1835888"/>
            <a:ext cx="8045200" cy="444795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Nationalität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Ich</a:t>
            </a:r>
            <a:r>
              <a:rPr lang="en-US" b="1" dirty="0" smtClean="0">
                <a:solidFill>
                  <a:srgbClr val="0070C0"/>
                </a:solidFill>
              </a:rPr>
              <a:t> bin </a:t>
            </a:r>
            <a:r>
              <a:rPr lang="en-US" b="1" dirty="0" err="1" smtClean="0">
                <a:solidFill>
                  <a:srgbClr val="0070C0"/>
                </a:solidFill>
              </a:rPr>
              <a:t>Engländer</a:t>
            </a:r>
            <a:r>
              <a:rPr lang="en-US" b="1" dirty="0" smtClean="0">
                <a:solidFill>
                  <a:srgbClr val="0070C0"/>
                </a:solidFill>
              </a:rPr>
              <a:t>(in).</a:t>
            </a:r>
          </a:p>
          <a:p>
            <a:pPr>
              <a:lnSpc>
                <a:spcPct val="100000"/>
              </a:lnSpc>
            </a:pPr>
            <a:r>
              <a:rPr lang="en-US" dirty="0" err="1" smtClean="0"/>
              <a:t>Sie</a:t>
            </a:r>
            <a:r>
              <a:rPr lang="en-US" dirty="0" smtClean="0"/>
              <a:t> in Deutschland –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lange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Ich</a:t>
            </a:r>
            <a:r>
              <a:rPr lang="en-US" b="1" dirty="0" smtClean="0">
                <a:solidFill>
                  <a:srgbClr val="0070C0"/>
                </a:solidFill>
              </a:rPr>
              <a:t> bin </a:t>
            </a:r>
            <a:r>
              <a:rPr lang="en-US" b="1" dirty="0" err="1" smtClean="0">
                <a:solidFill>
                  <a:srgbClr val="0070C0"/>
                </a:solidFill>
              </a:rPr>
              <a:t>für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eine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Woche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hier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dirty="0" err="1" smtClean="0"/>
              <a:t>Übernachtung</a:t>
            </a:r>
            <a:r>
              <a:rPr lang="en-US" dirty="0" smtClean="0"/>
              <a:t> – </a:t>
            </a:r>
            <a:r>
              <a:rPr lang="en-US" dirty="0" err="1" smtClean="0"/>
              <a:t>wo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Ich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wohne</a:t>
            </a:r>
            <a:r>
              <a:rPr lang="en-US" b="1" dirty="0" smtClean="0">
                <a:solidFill>
                  <a:srgbClr val="0070C0"/>
                </a:solidFill>
              </a:rPr>
              <a:t> in </a:t>
            </a:r>
            <a:r>
              <a:rPr lang="en-US" b="1" dirty="0" err="1" smtClean="0">
                <a:solidFill>
                  <a:srgbClr val="0070C0"/>
                </a:solidFill>
              </a:rPr>
              <a:t>einem</a:t>
            </a:r>
            <a:r>
              <a:rPr lang="en-US" b="1" dirty="0" smtClean="0">
                <a:solidFill>
                  <a:srgbClr val="0070C0"/>
                </a:solidFill>
              </a:rPr>
              <a:t> Hotel. 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!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Toll!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 smtClean="0"/>
              <a:t>? </a:t>
            </a:r>
            <a:r>
              <a:rPr lang="en-US" dirty="0" err="1" smtClean="0"/>
              <a:t>Öffnungszeiten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Geschäfte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Wann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sind</a:t>
            </a:r>
            <a:r>
              <a:rPr lang="en-US" b="1" dirty="0" smtClean="0">
                <a:solidFill>
                  <a:srgbClr val="0070C0"/>
                </a:solidFill>
              </a:rPr>
              <a:t> die </a:t>
            </a:r>
            <a:r>
              <a:rPr lang="en-US" b="1" dirty="0" err="1" smtClean="0">
                <a:solidFill>
                  <a:srgbClr val="0070C0"/>
                </a:solidFill>
              </a:rPr>
              <a:t>Geschäfte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offen</a:t>
            </a:r>
            <a:r>
              <a:rPr lang="en-US" b="1" dirty="0" smtClean="0">
                <a:solidFill>
                  <a:srgbClr val="0070C0"/>
                </a:solidFill>
              </a:rPr>
              <a:t>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32238" y="1137684"/>
            <a:ext cx="8045200" cy="6982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noProof="0" dirty="0" err="1" smtClean="0">
                <a:solidFill>
                  <a:srgbClr val="FF0000"/>
                </a:solidFill>
              </a:rPr>
              <a:t>Sie</a:t>
            </a:r>
            <a:r>
              <a:rPr lang="en-US" noProof="0" dirty="0" smtClean="0">
                <a:solidFill>
                  <a:srgbClr val="FF0000"/>
                </a:solidFill>
              </a:rPr>
              <a:t> </a:t>
            </a:r>
            <a:r>
              <a:rPr lang="en-US" noProof="0" dirty="0" err="1" smtClean="0">
                <a:solidFill>
                  <a:srgbClr val="FF0000"/>
                </a:solidFill>
              </a:rPr>
              <a:t>sind</a:t>
            </a:r>
            <a:r>
              <a:rPr lang="en-US" noProof="0" dirty="0" smtClean="0">
                <a:solidFill>
                  <a:srgbClr val="FF0000"/>
                </a:solidFill>
              </a:rPr>
              <a:t> in </a:t>
            </a:r>
            <a:r>
              <a:rPr lang="en-US" noProof="0" dirty="0" err="1" smtClean="0">
                <a:solidFill>
                  <a:srgbClr val="FF0000"/>
                </a:solidFill>
              </a:rPr>
              <a:t>einer</a:t>
            </a:r>
            <a:r>
              <a:rPr lang="en-US" noProof="0" dirty="0" smtClean="0">
                <a:solidFill>
                  <a:srgbClr val="FF0000"/>
                </a:solidFill>
              </a:rPr>
              <a:t> </a:t>
            </a:r>
            <a:r>
              <a:rPr lang="en-US" noProof="0" dirty="0" err="1" smtClean="0">
                <a:solidFill>
                  <a:srgbClr val="FF0000"/>
                </a:solidFill>
              </a:rPr>
              <a:t>Touristeninformation</a:t>
            </a:r>
            <a:r>
              <a:rPr lang="en-US" noProof="0" dirty="0" smtClean="0">
                <a:solidFill>
                  <a:srgbClr val="FF0000"/>
                </a:solidFill>
              </a:rPr>
              <a:t> in </a:t>
            </a:r>
            <a:r>
              <a:rPr lang="en-US" dirty="0" smtClean="0">
                <a:solidFill>
                  <a:srgbClr val="FF0000"/>
                </a:solidFill>
              </a:rPr>
              <a:t>Deutschland</a:t>
            </a:r>
            <a:r>
              <a:rPr lang="en-US" noProof="0" dirty="0" smtClean="0">
                <a:solidFill>
                  <a:srgbClr val="FF0000"/>
                </a:solidFill>
              </a:rPr>
              <a:t>. </a:t>
            </a:r>
            <a:r>
              <a:rPr lang="en-US" noProof="0" dirty="0" err="1" smtClean="0">
                <a:solidFill>
                  <a:srgbClr val="FF0000"/>
                </a:solidFill>
              </a:rPr>
              <a:t>Sie</a:t>
            </a:r>
            <a:r>
              <a:rPr lang="en-US" noProof="0" dirty="0" smtClean="0">
                <a:solidFill>
                  <a:srgbClr val="FF0000"/>
                </a:solidFill>
              </a:rPr>
              <a:t> </a:t>
            </a:r>
            <a:r>
              <a:rPr lang="en-US" noProof="0" dirty="0" err="1" smtClean="0">
                <a:solidFill>
                  <a:srgbClr val="FF0000"/>
                </a:solidFill>
              </a:rPr>
              <a:t>sprechen</a:t>
            </a:r>
            <a:r>
              <a:rPr lang="en-US" noProof="0" dirty="0" smtClean="0">
                <a:solidFill>
                  <a:srgbClr val="FF0000"/>
                </a:solidFill>
              </a:rPr>
              <a:t> </a:t>
            </a:r>
            <a:r>
              <a:rPr lang="en-US" noProof="0" dirty="0" err="1" smtClean="0">
                <a:solidFill>
                  <a:srgbClr val="FF0000"/>
                </a:solidFill>
              </a:rPr>
              <a:t>mit</a:t>
            </a:r>
            <a:endParaRPr lang="en-US" dirty="0" smtClean="0">
              <a:solidFill>
                <a:srgbClr val="FF0000"/>
              </a:solidFill>
            </a:endParaRP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noProof="0" dirty="0" err="1" smtClean="0">
                <a:solidFill>
                  <a:srgbClr val="FF0000"/>
                </a:solidFill>
              </a:rPr>
              <a:t>dem</a:t>
            </a:r>
            <a:r>
              <a:rPr lang="en-US" noProof="0" dirty="0" smtClean="0">
                <a:solidFill>
                  <a:srgbClr val="FF0000"/>
                </a:solidFill>
              </a:rPr>
              <a:t> </a:t>
            </a:r>
            <a:r>
              <a:rPr lang="en-US" noProof="0" dirty="0" err="1" smtClean="0">
                <a:solidFill>
                  <a:srgbClr val="FF0000"/>
                </a:solidFill>
              </a:rPr>
              <a:t>Angestellten</a:t>
            </a:r>
            <a:r>
              <a:rPr lang="en-US" noProof="0" dirty="0" smtClean="0">
                <a:solidFill>
                  <a:srgbClr val="FF0000"/>
                </a:solidFill>
              </a:rPr>
              <a:t>/der </a:t>
            </a:r>
            <a:r>
              <a:rPr lang="en-US" noProof="0" dirty="0" err="1" smtClean="0">
                <a:solidFill>
                  <a:srgbClr val="FF0000"/>
                </a:solidFill>
              </a:rPr>
              <a:t>Angestellten</a:t>
            </a:r>
            <a:r>
              <a:rPr lang="en-US" noProof="0" dirty="0" smtClean="0">
                <a:solidFill>
                  <a:srgbClr val="FF0000"/>
                </a:solidFill>
              </a:rPr>
              <a:t>.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Foundation role-play 4 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00" y="1835888"/>
            <a:ext cx="8045200" cy="444795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Du </a:t>
            </a:r>
            <a:r>
              <a:rPr lang="en-US" dirty="0" err="1" smtClean="0"/>
              <a:t>im</a:t>
            </a:r>
            <a:r>
              <a:rPr lang="en-US" dirty="0" smtClean="0"/>
              <a:t> Internet – </a:t>
            </a:r>
            <a:r>
              <a:rPr lang="en-US" b="1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Aktivität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Ich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benutze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Facebook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Meinung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das Internet (</a:t>
            </a:r>
            <a:r>
              <a:rPr lang="en-US" b="1" dirty="0" err="1" smtClean="0"/>
              <a:t>ein</a:t>
            </a:r>
            <a:r>
              <a:rPr lang="en-US" dirty="0" smtClean="0"/>
              <a:t> Detail).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Ich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finde</a:t>
            </a:r>
            <a:r>
              <a:rPr lang="en-US" b="1" dirty="0" smtClean="0">
                <a:solidFill>
                  <a:srgbClr val="0070C0"/>
                </a:solidFill>
              </a:rPr>
              <a:t> das Internet super!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!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Achtzig</a:t>
            </a:r>
            <a:r>
              <a:rPr lang="en-US" b="1" dirty="0" smtClean="0">
                <a:solidFill>
                  <a:srgbClr val="0070C0"/>
                </a:solidFill>
              </a:rPr>
              <a:t>. </a:t>
            </a:r>
          </a:p>
          <a:p>
            <a:pPr>
              <a:lnSpc>
                <a:spcPct val="100000"/>
              </a:lnSpc>
            </a:pPr>
            <a:r>
              <a:rPr lang="en-US" dirty="0" err="1" smtClean="0"/>
              <a:t>Informatik</a:t>
            </a:r>
            <a:r>
              <a:rPr lang="en-US" dirty="0" smtClean="0"/>
              <a:t> in </a:t>
            </a:r>
            <a:r>
              <a:rPr lang="en-US" dirty="0" err="1" smtClean="0"/>
              <a:t>deiner</a:t>
            </a:r>
            <a:r>
              <a:rPr lang="en-US" dirty="0" smtClean="0"/>
              <a:t> </a:t>
            </a:r>
            <a:r>
              <a:rPr lang="en-US" dirty="0" err="1" smtClean="0"/>
              <a:t>Schule</a:t>
            </a:r>
            <a:r>
              <a:rPr lang="en-US" dirty="0" smtClean="0"/>
              <a:t> – </a:t>
            </a:r>
            <a:r>
              <a:rPr lang="en-US" dirty="0" err="1" smtClean="0"/>
              <a:t>wie</a:t>
            </a:r>
            <a:r>
              <a:rPr lang="en-US" dirty="0" smtClean="0"/>
              <a:t> oft.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Ich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lerne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einmal</a:t>
            </a:r>
            <a:r>
              <a:rPr lang="en-US" b="1" dirty="0" smtClean="0">
                <a:solidFill>
                  <a:srgbClr val="0070C0"/>
                </a:solidFill>
              </a:rPr>
              <a:t> in </a:t>
            </a:r>
            <a:r>
              <a:rPr lang="en-US" b="1" dirty="0" err="1" smtClean="0">
                <a:solidFill>
                  <a:srgbClr val="0070C0"/>
                </a:solidFill>
              </a:rPr>
              <a:t>der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Woche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Informatik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 smtClean="0"/>
              <a:t>? </a:t>
            </a:r>
            <a:r>
              <a:rPr lang="en-US" dirty="0" smtClean="0"/>
              <a:t>Handy.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Hast du </a:t>
            </a:r>
            <a:r>
              <a:rPr lang="en-US" b="1" dirty="0" err="1" smtClean="0">
                <a:solidFill>
                  <a:srgbClr val="0070C0"/>
                </a:solidFill>
              </a:rPr>
              <a:t>ein</a:t>
            </a:r>
            <a:r>
              <a:rPr lang="en-US" b="1" dirty="0" smtClean="0">
                <a:solidFill>
                  <a:srgbClr val="0070C0"/>
                </a:solidFill>
              </a:rPr>
              <a:t> Handy?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32238" y="1137684"/>
            <a:ext cx="8045200" cy="6982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>
                <a:solidFill>
                  <a:srgbClr val="FF0000"/>
                </a:solidFill>
              </a:rPr>
              <a:t>Du </a:t>
            </a:r>
            <a:r>
              <a:rPr lang="en-US" dirty="0" err="1" smtClean="0">
                <a:solidFill>
                  <a:srgbClr val="FF0000"/>
                </a:solidFill>
              </a:rPr>
              <a:t>sprichst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mit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einem</a:t>
            </a:r>
            <a:r>
              <a:rPr lang="en-US" dirty="0" smtClean="0">
                <a:solidFill>
                  <a:srgbClr val="FF0000"/>
                </a:solidFill>
              </a:rPr>
              <a:t> Freund/</a:t>
            </a:r>
            <a:r>
              <a:rPr lang="en-US" dirty="0" err="1" smtClean="0">
                <a:solidFill>
                  <a:srgbClr val="FF0000"/>
                </a:solidFill>
              </a:rPr>
              <a:t>einer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Freundin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aus</a:t>
            </a:r>
            <a:r>
              <a:rPr lang="en-US" dirty="0" smtClean="0">
                <a:solidFill>
                  <a:srgbClr val="FF0000"/>
                </a:solidFill>
              </a:rPr>
              <a:t> der </a:t>
            </a:r>
            <a:r>
              <a:rPr lang="en-US" dirty="0" err="1" smtClean="0">
                <a:solidFill>
                  <a:srgbClr val="FF0000"/>
                </a:solidFill>
              </a:rPr>
              <a:t>Schweiz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über</a:t>
            </a:r>
            <a:endParaRPr lang="en-US" dirty="0" smtClean="0">
              <a:solidFill>
                <a:srgbClr val="FF0000"/>
              </a:solidFill>
            </a:endParaRP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>
                <a:solidFill>
                  <a:srgbClr val="FF0000"/>
                </a:solidFill>
              </a:rPr>
              <a:t>die </a:t>
            </a:r>
            <a:r>
              <a:rPr lang="en-US" dirty="0" err="1" smtClean="0">
                <a:solidFill>
                  <a:srgbClr val="FF0000"/>
                </a:solidFill>
              </a:rPr>
              <a:t>neuen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Technologien</a:t>
            </a:r>
            <a:r>
              <a:rPr lang="en-US" sz="2000" dirty="0" smtClean="0">
                <a:solidFill>
                  <a:srgbClr val="FF0000"/>
                </a:solidFill>
              </a:rPr>
              <a:t>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Foundation role-play 5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000" y="1835888"/>
            <a:ext cx="8045200" cy="444795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err="1" smtClean="0"/>
              <a:t>Dein</a:t>
            </a:r>
            <a:r>
              <a:rPr lang="en-US" dirty="0" smtClean="0"/>
              <a:t> </a:t>
            </a:r>
            <a:r>
              <a:rPr lang="en-US" dirty="0" err="1" smtClean="0"/>
              <a:t>Schultag</a:t>
            </a:r>
            <a:r>
              <a:rPr lang="en-US" dirty="0" smtClean="0"/>
              <a:t> (</a:t>
            </a:r>
            <a:r>
              <a:rPr lang="en-US" b="1" dirty="0" err="1" smtClean="0"/>
              <a:t>ein</a:t>
            </a:r>
            <a:r>
              <a:rPr lang="en-US" dirty="0" smtClean="0"/>
              <a:t> Detail).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Mein </a:t>
            </a:r>
            <a:r>
              <a:rPr lang="en-US" b="1" dirty="0" err="1" smtClean="0">
                <a:solidFill>
                  <a:srgbClr val="0070C0"/>
                </a:solidFill>
              </a:rPr>
              <a:t>Schultag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ist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sehr</a:t>
            </a:r>
            <a:r>
              <a:rPr lang="en-US" b="1" dirty="0" smtClean="0">
                <a:solidFill>
                  <a:srgbClr val="0070C0"/>
                </a:solidFill>
              </a:rPr>
              <a:t> lang.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!</a:t>
            </a: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Mit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dem</a:t>
            </a:r>
            <a:r>
              <a:rPr lang="en-US" b="1" dirty="0" smtClean="0">
                <a:solidFill>
                  <a:srgbClr val="0070C0"/>
                </a:solidFill>
              </a:rPr>
              <a:t> Bus.</a:t>
            </a:r>
          </a:p>
          <a:p>
            <a:pPr>
              <a:lnSpc>
                <a:spcPct val="100000"/>
              </a:lnSpc>
            </a:pP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Kleidung</a:t>
            </a:r>
            <a:r>
              <a:rPr lang="en-US" dirty="0" smtClean="0"/>
              <a:t> in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Schule</a:t>
            </a:r>
            <a:r>
              <a:rPr lang="en-US" dirty="0" smtClean="0"/>
              <a:t> (</a:t>
            </a:r>
            <a:r>
              <a:rPr lang="en-US" b="1" dirty="0" err="1" smtClean="0"/>
              <a:t>zwei</a:t>
            </a:r>
            <a:r>
              <a:rPr lang="en-US" b="1" dirty="0" smtClean="0"/>
              <a:t> </a:t>
            </a:r>
            <a:r>
              <a:rPr lang="en-US" dirty="0" smtClean="0"/>
              <a:t>Details).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Ich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trage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eine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schwarze</a:t>
            </a:r>
            <a:r>
              <a:rPr lang="en-US" b="1" dirty="0" smtClean="0">
                <a:solidFill>
                  <a:srgbClr val="0070C0"/>
                </a:solidFill>
              </a:rPr>
              <a:t> Hose.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Du in </a:t>
            </a:r>
            <a:r>
              <a:rPr lang="en-US" dirty="0" err="1" smtClean="0"/>
              <a:t>der</a:t>
            </a:r>
            <a:r>
              <a:rPr lang="en-US" dirty="0" smtClean="0"/>
              <a:t> Pause – </a:t>
            </a:r>
            <a:r>
              <a:rPr lang="en-US" b="1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Aktivität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Ich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esse</a:t>
            </a:r>
            <a:r>
              <a:rPr lang="en-US" b="1" dirty="0" smtClean="0">
                <a:solidFill>
                  <a:srgbClr val="0070C0"/>
                </a:solidFill>
              </a:rPr>
              <a:t> Chips.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 smtClean="0"/>
              <a:t>? </a:t>
            </a:r>
            <a:r>
              <a:rPr lang="en-US" dirty="0" err="1" smtClean="0"/>
              <a:t>Meinung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Hausaufgaben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b="1" dirty="0" err="1" smtClean="0">
                <a:solidFill>
                  <a:srgbClr val="0070C0"/>
                </a:solidFill>
              </a:rPr>
              <a:t>Wie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findest</a:t>
            </a:r>
            <a:r>
              <a:rPr lang="en-US" b="1" dirty="0" smtClean="0">
                <a:solidFill>
                  <a:srgbClr val="0070C0"/>
                </a:solidFill>
              </a:rPr>
              <a:t> du </a:t>
            </a:r>
            <a:r>
              <a:rPr lang="en-US" b="1" dirty="0" err="1" smtClean="0">
                <a:solidFill>
                  <a:srgbClr val="0070C0"/>
                </a:solidFill>
              </a:rPr>
              <a:t>Hausaufgaben</a:t>
            </a:r>
            <a:r>
              <a:rPr lang="en-US" b="1" dirty="0" smtClean="0">
                <a:solidFill>
                  <a:srgbClr val="0070C0"/>
                </a:solidFill>
              </a:rPr>
              <a:t>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32238" y="1137684"/>
            <a:ext cx="8045200" cy="6982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>
                <a:solidFill>
                  <a:srgbClr val="FF0000"/>
                </a:solidFill>
              </a:rPr>
              <a:t>Du </a:t>
            </a:r>
            <a:r>
              <a:rPr lang="en-US" dirty="0" err="1" smtClean="0">
                <a:solidFill>
                  <a:srgbClr val="FF0000"/>
                </a:solidFill>
              </a:rPr>
              <a:t>sprichst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mit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deinem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Austauschpartner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err="1" smtClean="0">
                <a:solidFill>
                  <a:srgbClr val="FF0000"/>
                </a:solidFill>
              </a:rPr>
              <a:t>deiner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Austauschpartnerin</a:t>
            </a:r>
            <a:endParaRPr lang="en-US" dirty="0" smtClean="0">
              <a:solidFill>
                <a:srgbClr val="FF0000"/>
              </a:solidFill>
            </a:endParaRP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aus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Österreich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über</a:t>
            </a:r>
            <a:r>
              <a:rPr lang="en-US" dirty="0" smtClean="0">
                <a:solidFill>
                  <a:srgbClr val="FF0000"/>
                </a:solidFill>
              </a:rPr>
              <a:t> die Routine in </a:t>
            </a:r>
            <a:r>
              <a:rPr lang="en-US" dirty="0" err="1" smtClean="0">
                <a:solidFill>
                  <a:srgbClr val="FF0000"/>
                </a:solidFill>
              </a:rPr>
              <a:t>der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Schule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342900" marR="0" lvl="0" indent="-342900" algn="l" defTabSz="457200" rtl="0" eaLnBrk="1" fontAlgn="auto" latinLnBrk="0" hangingPunct="1">
              <a:lnSpc>
                <a:spcPts val="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heme/theme1.xml><?xml version="1.0" encoding="utf-8"?>
<a:theme xmlns:a="http://schemas.openxmlformats.org/drawingml/2006/main" name="Branded If clauses future plans after GCSEs">
  <a:themeElements>
    <a:clrScheme name="AQA PowerPoint1">
      <a:dk1>
        <a:srgbClr val="4B4B4B"/>
      </a:dk1>
      <a:lt1>
        <a:srgbClr val="FFFFFF"/>
      </a:lt1>
      <a:dk2>
        <a:srgbClr val="412878"/>
      </a:dk2>
      <a:lt2>
        <a:srgbClr val="FFFFFE"/>
      </a:lt2>
      <a:accent1>
        <a:srgbClr val="C8194B"/>
      </a:accent1>
      <a:accent2>
        <a:srgbClr val="3273AF"/>
      </a:accent2>
      <a:accent3>
        <a:srgbClr val="C84B32"/>
      </a:accent3>
      <a:accent4>
        <a:srgbClr val="418C87"/>
      </a:accent4>
      <a:accent5>
        <a:srgbClr val="AF64A0"/>
      </a:accent5>
      <a:accent6>
        <a:srgbClr val="4B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8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Branded If clauses future plans after GCSEs</Template>
  <TotalTime>826</TotalTime>
  <Words>1790</Words>
  <Application>Microsoft Office PowerPoint</Application>
  <PresentationFormat>On-screen Show (4:3)</PresentationFormat>
  <Paragraphs>318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Branded If clauses future plans after GCSEs</vt:lpstr>
      <vt:lpstr>Role-play practice: GCSE German, paper 2, Speaking </vt:lpstr>
      <vt:lpstr>Role-play assessment criteria (1)</vt:lpstr>
      <vt:lpstr>Role-play assessment criteria (2)</vt:lpstr>
      <vt:lpstr>Instructions to candidates</vt:lpstr>
      <vt:lpstr>Foundation role-play 1</vt:lpstr>
      <vt:lpstr>Foundation role-play 2</vt:lpstr>
      <vt:lpstr>Foundation role-play 3 </vt:lpstr>
      <vt:lpstr>Foundation role-play 4 </vt:lpstr>
      <vt:lpstr>Foundation role-play 5</vt:lpstr>
      <vt:lpstr>Foundation role-play 6 </vt:lpstr>
      <vt:lpstr>Foundation role-play 7</vt:lpstr>
      <vt:lpstr>Foundation role-play 8</vt:lpstr>
      <vt:lpstr>Foundation role-play 9 </vt:lpstr>
      <vt:lpstr>Higher role-play 10</vt:lpstr>
      <vt:lpstr>Higher role-play 11</vt:lpstr>
      <vt:lpstr>Higher role-play 12</vt:lpstr>
      <vt:lpstr>Higher role-play 13</vt:lpstr>
      <vt:lpstr>Higher role-play 14</vt:lpstr>
      <vt:lpstr>Higher role-play 15</vt:lpstr>
      <vt:lpstr>Higher role-play 16</vt:lpstr>
      <vt:lpstr>Higher role-play 17</vt:lpstr>
      <vt:lpstr>Higher role-play 18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2016-08-04T09:16:12Z</cp:lastPrinted>
  <dcterms:created xsi:type="dcterms:W3CDTF">2016-02-04T12:22:16Z</dcterms:created>
  <dcterms:modified xsi:type="dcterms:W3CDTF">2017-02-15T10:16:47Z</dcterms:modified>
</cp:coreProperties>
</file>